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82" r:id="rId2"/>
    <p:sldId id="256" r:id="rId3"/>
    <p:sldId id="257" r:id="rId4"/>
    <p:sldId id="357" r:id="rId5"/>
    <p:sldId id="356" r:id="rId6"/>
    <p:sldId id="354" r:id="rId7"/>
    <p:sldId id="355" r:id="rId8"/>
    <p:sldId id="360" r:id="rId9"/>
    <p:sldId id="359" r:id="rId10"/>
    <p:sldId id="362" r:id="rId11"/>
    <p:sldId id="361" r:id="rId12"/>
    <p:sldId id="363" r:id="rId13"/>
    <p:sldId id="364" r:id="rId14"/>
    <p:sldId id="365" r:id="rId15"/>
    <p:sldId id="375" r:id="rId16"/>
    <p:sldId id="374" r:id="rId17"/>
    <p:sldId id="376" r:id="rId18"/>
    <p:sldId id="377" r:id="rId19"/>
    <p:sldId id="379" r:id="rId20"/>
    <p:sldId id="380" r:id="rId21"/>
    <p:sldId id="314" r:id="rId22"/>
    <p:sldId id="316" r:id="rId23"/>
    <p:sldId id="318" r:id="rId24"/>
    <p:sldId id="320" r:id="rId25"/>
    <p:sldId id="321" r:id="rId26"/>
    <p:sldId id="322" r:id="rId27"/>
    <p:sldId id="381" r:id="rId28"/>
    <p:sldId id="378" r:id="rId29"/>
    <p:sldId id="382" r:id="rId30"/>
    <p:sldId id="383" r:id="rId31"/>
    <p:sldId id="384" r:id="rId32"/>
    <p:sldId id="358"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1320762308815203E-2"/>
          <c:y val="0.230444262214761"/>
          <c:w val="0.77515720486767703"/>
          <c:h val="0.62098589696974404"/>
        </c:manualLayout>
      </c:layout>
      <c:doughnutChart>
        <c:varyColors val="1"/>
        <c:ser>
          <c:idx val="0"/>
          <c:order val="0"/>
          <c:tx>
            <c:strRef>
              <c:f>Sheet1!$B$1</c:f>
              <c:strCache>
                <c:ptCount val="1"/>
                <c:pt idx="0">
                  <c:v>Sales</c:v>
                </c:pt>
              </c:strCache>
            </c:strRef>
          </c:tx>
          <c:spPr>
            <a:solidFill>
              <a:srgbClr val="4BACC6"/>
            </a:solidFill>
          </c:spPr>
          <c:dPt>
            <c:idx val="0"/>
            <c:bubble3D val="0"/>
            <c:spPr>
              <a:solidFill>
                <a:srgbClr val="49D0CA"/>
              </a:solidFill>
            </c:spPr>
            <c:extLst>
              <c:ext xmlns:c16="http://schemas.microsoft.com/office/drawing/2014/chart" uri="{C3380CC4-5D6E-409C-BE32-E72D297353CC}">
                <c16:uniqueId val="{00000001-3158-4E90-9B34-B0DC344F7BB7}"/>
              </c:ext>
            </c:extLst>
          </c:dPt>
          <c:dPt>
            <c:idx val="1"/>
            <c:bubble3D val="0"/>
            <c:spPr>
              <a:solidFill>
                <a:schemeClr val="bg1">
                  <a:lumMod val="85000"/>
                </a:schemeClr>
              </a:solidFill>
            </c:spPr>
            <c:extLst>
              <c:ext xmlns:c16="http://schemas.microsoft.com/office/drawing/2014/chart" uri="{C3380CC4-5D6E-409C-BE32-E72D297353CC}">
                <c16:uniqueId val="{00000003-3158-4E90-9B34-B0DC344F7BB7}"/>
              </c:ext>
            </c:extLst>
          </c:dPt>
          <c:cat>
            <c:strRef>
              <c:f>Sheet1!$A$2:$A$3</c:f>
              <c:strCache>
                <c:ptCount val="2"/>
                <c:pt idx="0">
                  <c:v>1st Qtr</c:v>
                </c:pt>
                <c:pt idx="1">
                  <c:v>2nd Qtr</c:v>
                </c:pt>
              </c:strCache>
            </c:strRef>
          </c:cat>
          <c:val>
            <c:numRef>
              <c:f>Sheet1!$B$2:$B$3</c:f>
              <c:numCache>
                <c:formatCode>General</c:formatCode>
                <c:ptCount val="2"/>
                <c:pt idx="0">
                  <c:v>2</c:v>
                </c:pt>
                <c:pt idx="1">
                  <c:v>8</c:v>
                </c:pt>
              </c:numCache>
            </c:numRef>
          </c:val>
          <c:extLst>
            <c:ext xmlns:c16="http://schemas.microsoft.com/office/drawing/2014/chart" uri="{C3380CC4-5D6E-409C-BE32-E72D297353CC}">
              <c16:uniqueId val="{00000004-3158-4E90-9B34-B0DC344F7BB7}"/>
            </c:ext>
          </c:extLst>
        </c:ser>
        <c:dLbls>
          <c:showLegendKey val="0"/>
          <c:showVal val="0"/>
          <c:showCatName val="0"/>
          <c:showSerName val="0"/>
          <c:showPercent val="0"/>
          <c:showBubbleSize val="0"/>
          <c:showLeaderLines val="1"/>
        </c:dLbls>
        <c:firstSliceAng val="0"/>
        <c:holeSize val="76"/>
      </c:doughnutChart>
    </c:plotArea>
    <c:plotVisOnly val="1"/>
    <c:dispBlanksAs val="gap"/>
    <c:showDLblsOverMax val="0"/>
  </c:chart>
  <c:txPr>
    <a:bodyPr/>
    <a:lstStyle/>
    <a:p>
      <a:pPr>
        <a:defRPr lang="zh-CN" sz="1800">
          <a:latin typeface="Arial" panose="020B0604020202020204"/>
          <a:ea typeface="微软雅黑 Light" panose="020B0502040204020203" charset="-122"/>
          <a:cs typeface="+mn-ea"/>
          <a:sym typeface="Arial" panose="020B0604020202020204"/>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308177872056899"/>
          <c:y val="0.26319403077446801"/>
          <c:w val="0.77515720486767703"/>
          <c:h val="0.62098589696974404"/>
        </c:manualLayout>
      </c:layout>
      <c:doughnutChart>
        <c:varyColors val="1"/>
        <c:ser>
          <c:idx val="0"/>
          <c:order val="0"/>
          <c:tx>
            <c:strRef>
              <c:f>Sheet1!$B$1</c:f>
              <c:strCache>
                <c:ptCount val="1"/>
                <c:pt idx="0">
                  <c:v>Sales</c:v>
                </c:pt>
              </c:strCache>
            </c:strRef>
          </c:tx>
          <c:spPr>
            <a:solidFill>
              <a:srgbClr val="4BACC6"/>
            </a:solidFill>
          </c:spPr>
          <c:dPt>
            <c:idx val="0"/>
            <c:bubble3D val="0"/>
            <c:spPr>
              <a:solidFill>
                <a:srgbClr val="49D0CA"/>
              </a:solidFill>
            </c:spPr>
            <c:extLst>
              <c:ext xmlns:c16="http://schemas.microsoft.com/office/drawing/2014/chart" uri="{C3380CC4-5D6E-409C-BE32-E72D297353CC}">
                <c16:uniqueId val="{00000001-23F5-4BA7-9F69-4B5726D30CE1}"/>
              </c:ext>
            </c:extLst>
          </c:dPt>
          <c:dPt>
            <c:idx val="1"/>
            <c:bubble3D val="0"/>
            <c:spPr>
              <a:solidFill>
                <a:schemeClr val="bg1">
                  <a:lumMod val="85000"/>
                </a:schemeClr>
              </a:solidFill>
            </c:spPr>
            <c:extLst>
              <c:ext xmlns:c16="http://schemas.microsoft.com/office/drawing/2014/chart" uri="{C3380CC4-5D6E-409C-BE32-E72D297353CC}">
                <c16:uniqueId val="{00000003-23F5-4BA7-9F69-4B5726D30CE1}"/>
              </c:ext>
            </c:extLst>
          </c:dPt>
          <c:cat>
            <c:strRef>
              <c:f>Sheet1!$A$2:$A$3</c:f>
              <c:strCache>
                <c:ptCount val="2"/>
                <c:pt idx="0">
                  <c:v>1st Qtr</c:v>
                </c:pt>
                <c:pt idx="1">
                  <c:v>2nd Qtr</c:v>
                </c:pt>
              </c:strCache>
            </c:strRef>
          </c:cat>
          <c:val>
            <c:numRef>
              <c:f>Sheet1!$B$2:$B$3</c:f>
              <c:numCache>
                <c:formatCode>General</c:formatCode>
                <c:ptCount val="2"/>
                <c:pt idx="0">
                  <c:v>45</c:v>
                </c:pt>
                <c:pt idx="1">
                  <c:v>55</c:v>
                </c:pt>
              </c:numCache>
            </c:numRef>
          </c:val>
          <c:extLst>
            <c:ext xmlns:c16="http://schemas.microsoft.com/office/drawing/2014/chart" uri="{C3380CC4-5D6E-409C-BE32-E72D297353CC}">
              <c16:uniqueId val="{00000004-23F5-4BA7-9F69-4B5726D30CE1}"/>
            </c:ext>
          </c:extLst>
        </c:ser>
        <c:dLbls>
          <c:showLegendKey val="0"/>
          <c:showVal val="0"/>
          <c:showCatName val="0"/>
          <c:showSerName val="0"/>
          <c:showPercent val="0"/>
          <c:showBubbleSize val="0"/>
          <c:showLeaderLines val="1"/>
        </c:dLbls>
        <c:firstSliceAng val="0"/>
        <c:holeSize val="76"/>
      </c:doughnutChart>
    </c:plotArea>
    <c:plotVisOnly val="1"/>
    <c:dispBlanksAs val="gap"/>
    <c:showDLblsOverMax val="0"/>
  </c:chart>
  <c:txPr>
    <a:bodyPr/>
    <a:lstStyle/>
    <a:p>
      <a:pPr>
        <a:defRPr lang="zh-CN" sz="1800">
          <a:latin typeface="Arial" panose="020B0604020202020204"/>
          <a:ea typeface="微软雅黑 Light" panose="020B0502040204020203" charset="-122"/>
          <a:cs typeface="+mn-ea"/>
          <a:sym typeface="Arial" panose="020B0604020202020204"/>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396A06-F49E-430E-B545-940F741F3E0A}" type="datetimeFigureOut">
              <a:rPr lang="zh-CN" altLang="en-US" smtClean="0"/>
              <a:t>2020/9/14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1EE189-5B5B-4AD8-AC73-A97FE0F15820}" type="slidenum">
              <a:rPr lang="zh-CN" altLang="en-US" smtClean="0"/>
              <a:t>‹#›</a:t>
            </a:fld>
            <a:endParaRPr lang="zh-CN" altLang="en-US"/>
          </a:p>
        </p:txBody>
      </p:sp>
    </p:spTree>
    <p:extLst>
      <p:ext uri="{BB962C8B-B14F-4D97-AF65-F5344CB8AC3E}">
        <p14:creationId xmlns:p14="http://schemas.microsoft.com/office/powerpoint/2010/main" val="1304007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895801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71EE189-5B5B-4AD8-AC73-A97FE0F15820}" type="slidenum">
              <a:rPr lang="zh-CN" altLang="en-US" smtClean="0"/>
              <a:t>23</a:t>
            </a:fld>
            <a:endParaRPr lang="zh-CN" altLang="en-US"/>
          </a:p>
        </p:txBody>
      </p:sp>
    </p:spTree>
    <p:extLst>
      <p:ext uri="{BB962C8B-B14F-4D97-AF65-F5344CB8AC3E}">
        <p14:creationId xmlns:p14="http://schemas.microsoft.com/office/powerpoint/2010/main" val="1045919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15D189-2559-4F31-943E-5D0A40DC6D2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D0369A2-4C04-41B6-9BA3-DFBCE57FD0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2015FEF-074F-4008-A664-47EFF347875B}"/>
              </a:ext>
            </a:extLst>
          </p:cNvPr>
          <p:cNvSpPr>
            <a:spLocks noGrp="1"/>
          </p:cNvSpPr>
          <p:nvPr>
            <p:ph type="dt" sz="half" idx="10"/>
          </p:nvPr>
        </p:nvSpPr>
        <p:spPr/>
        <p:txBody>
          <a:bodyPr/>
          <a:lstStyle/>
          <a:p>
            <a:fld id="{058D72D3-C8C4-45A5-BDC2-9CC840D270D9}" type="datetimeFigureOut">
              <a:rPr lang="zh-CN" altLang="en-US" smtClean="0"/>
              <a:t>2020/9/14</a:t>
            </a:fld>
            <a:endParaRPr lang="zh-CN" altLang="en-US"/>
          </a:p>
        </p:txBody>
      </p:sp>
      <p:sp>
        <p:nvSpPr>
          <p:cNvPr id="5" name="页脚占位符 4">
            <a:extLst>
              <a:ext uri="{FF2B5EF4-FFF2-40B4-BE49-F238E27FC236}">
                <a16:creationId xmlns:a16="http://schemas.microsoft.com/office/drawing/2014/main" id="{5622E245-B36F-44DE-96E0-A34458FF5D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F997E5-BBE8-481C-B839-AA40F69D7746}"/>
              </a:ext>
            </a:extLst>
          </p:cNvPr>
          <p:cNvSpPr>
            <a:spLocks noGrp="1"/>
          </p:cNvSpPr>
          <p:nvPr>
            <p:ph type="sldNum" sz="quarter" idx="12"/>
          </p:nvPr>
        </p:nvSpPr>
        <p:spPr/>
        <p:txBody>
          <a:bodyPr/>
          <a:lstStyle/>
          <a:p>
            <a:fld id="{42CE1F10-3C29-4358-A6F4-7E405A14FF58}" type="slidenum">
              <a:rPr lang="zh-CN" altLang="en-US" smtClean="0"/>
              <a:t>‹#›</a:t>
            </a:fld>
            <a:endParaRPr lang="zh-CN" altLang="en-US"/>
          </a:p>
        </p:txBody>
      </p:sp>
    </p:spTree>
    <p:extLst>
      <p:ext uri="{BB962C8B-B14F-4D97-AF65-F5344CB8AC3E}">
        <p14:creationId xmlns:p14="http://schemas.microsoft.com/office/powerpoint/2010/main" val="312579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A2E850-E73B-4A10-A3AF-C0300E7A3FC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73F30C0-8DC1-4695-9CBF-8F1E0E45A3F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CC871F-B0C6-4A06-8A15-6D94EC1C9905}"/>
              </a:ext>
            </a:extLst>
          </p:cNvPr>
          <p:cNvSpPr>
            <a:spLocks noGrp="1"/>
          </p:cNvSpPr>
          <p:nvPr>
            <p:ph type="dt" sz="half" idx="10"/>
          </p:nvPr>
        </p:nvSpPr>
        <p:spPr/>
        <p:txBody>
          <a:bodyPr/>
          <a:lstStyle/>
          <a:p>
            <a:fld id="{058D72D3-C8C4-45A5-BDC2-9CC840D270D9}" type="datetimeFigureOut">
              <a:rPr lang="zh-CN" altLang="en-US" smtClean="0"/>
              <a:t>2020/9/14</a:t>
            </a:fld>
            <a:endParaRPr lang="zh-CN" altLang="en-US"/>
          </a:p>
        </p:txBody>
      </p:sp>
      <p:sp>
        <p:nvSpPr>
          <p:cNvPr id="5" name="页脚占位符 4">
            <a:extLst>
              <a:ext uri="{FF2B5EF4-FFF2-40B4-BE49-F238E27FC236}">
                <a16:creationId xmlns:a16="http://schemas.microsoft.com/office/drawing/2014/main" id="{DB573E2C-12CE-4E7E-BEE7-557D72C0B0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CBA812-C68F-434E-956F-7A4E1DF7DA06}"/>
              </a:ext>
            </a:extLst>
          </p:cNvPr>
          <p:cNvSpPr>
            <a:spLocks noGrp="1"/>
          </p:cNvSpPr>
          <p:nvPr>
            <p:ph type="sldNum" sz="quarter" idx="12"/>
          </p:nvPr>
        </p:nvSpPr>
        <p:spPr/>
        <p:txBody>
          <a:bodyPr/>
          <a:lstStyle/>
          <a:p>
            <a:fld id="{42CE1F10-3C29-4358-A6F4-7E405A14FF58}" type="slidenum">
              <a:rPr lang="zh-CN" altLang="en-US" smtClean="0"/>
              <a:t>‹#›</a:t>
            </a:fld>
            <a:endParaRPr lang="zh-CN" altLang="en-US"/>
          </a:p>
        </p:txBody>
      </p:sp>
    </p:spTree>
    <p:extLst>
      <p:ext uri="{BB962C8B-B14F-4D97-AF65-F5344CB8AC3E}">
        <p14:creationId xmlns:p14="http://schemas.microsoft.com/office/powerpoint/2010/main" val="2947951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B7BD702-4895-4751-A6E9-9F8011B21FC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7A870E0-CCBC-4C04-A46F-B121190D518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2902B6-5D77-495B-8468-1C09227350F8}"/>
              </a:ext>
            </a:extLst>
          </p:cNvPr>
          <p:cNvSpPr>
            <a:spLocks noGrp="1"/>
          </p:cNvSpPr>
          <p:nvPr>
            <p:ph type="dt" sz="half" idx="10"/>
          </p:nvPr>
        </p:nvSpPr>
        <p:spPr/>
        <p:txBody>
          <a:bodyPr/>
          <a:lstStyle/>
          <a:p>
            <a:fld id="{058D72D3-C8C4-45A5-BDC2-9CC840D270D9}" type="datetimeFigureOut">
              <a:rPr lang="zh-CN" altLang="en-US" smtClean="0"/>
              <a:t>2020/9/14</a:t>
            </a:fld>
            <a:endParaRPr lang="zh-CN" altLang="en-US"/>
          </a:p>
        </p:txBody>
      </p:sp>
      <p:sp>
        <p:nvSpPr>
          <p:cNvPr id="5" name="页脚占位符 4">
            <a:extLst>
              <a:ext uri="{FF2B5EF4-FFF2-40B4-BE49-F238E27FC236}">
                <a16:creationId xmlns:a16="http://schemas.microsoft.com/office/drawing/2014/main" id="{CB774DB3-F4C3-4D40-8459-00F3E45E10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EB5D40-81F8-4DD1-AD4C-FF0018A7D50B}"/>
              </a:ext>
            </a:extLst>
          </p:cNvPr>
          <p:cNvSpPr>
            <a:spLocks noGrp="1"/>
          </p:cNvSpPr>
          <p:nvPr>
            <p:ph type="sldNum" sz="quarter" idx="12"/>
          </p:nvPr>
        </p:nvSpPr>
        <p:spPr/>
        <p:txBody>
          <a:bodyPr/>
          <a:lstStyle/>
          <a:p>
            <a:fld id="{42CE1F10-3C29-4358-A6F4-7E405A14FF58}" type="slidenum">
              <a:rPr lang="zh-CN" altLang="en-US" smtClean="0"/>
              <a:t>‹#›</a:t>
            </a:fld>
            <a:endParaRPr lang="zh-CN" altLang="en-US"/>
          </a:p>
        </p:txBody>
      </p:sp>
    </p:spTree>
    <p:extLst>
      <p:ext uri="{BB962C8B-B14F-4D97-AF65-F5344CB8AC3E}">
        <p14:creationId xmlns:p14="http://schemas.microsoft.com/office/powerpoint/2010/main" val="2443455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7" name="矩形 6"/>
          <p:cNvSpPr/>
          <p:nvPr userDrawn="1"/>
        </p:nvSpPr>
        <p:spPr>
          <a:xfrm>
            <a:off x="1" y="428258"/>
            <a:ext cx="12192000" cy="609651"/>
          </a:xfrm>
          <a:prstGeom prst="rect">
            <a:avLst/>
          </a:prstGeom>
          <a:solidFill>
            <a:srgbClr val="36B2E6">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5"/>
          </a:p>
        </p:txBody>
      </p:sp>
    </p:spTree>
    <p:extLst>
      <p:ext uri="{BB962C8B-B14F-4D97-AF65-F5344CB8AC3E}">
        <p14:creationId xmlns:p14="http://schemas.microsoft.com/office/powerpoint/2010/main" val="498368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2BCB35-9F34-41E5-AB0C-EE2FFC0A740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2CEDD3C-6C76-4418-91AB-F6B02AD1D4F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5768489-8283-4D86-8994-B497E3B54434}"/>
              </a:ext>
            </a:extLst>
          </p:cNvPr>
          <p:cNvSpPr>
            <a:spLocks noGrp="1"/>
          </p:cNvSpPr>
          <p:nvPr>
            <p:ph type="dt" sz="half" idx="10"/>
          </p:nvPr>
        </p:nvSpPr>
        <p:spPr/>
        <p:txBody>
          <a:bodyPr/>
          <a:lstStyle/>
          <a:p>
            <a:fld id="{058D72D3-C8C4-45A5-BDC2-9CC840D270D9}" type="datetimeFigureOut">
              <a:rPr lang="zh-CN" altLang="en-US" smtClean="0"/>
              <a:t>2020/9/14</a:t>
            </a:fld>
            <a:endParaRPr lang="zh-CN" altLang="en-US"/>
          </a:p>
        </p:txBody>
      </p:sp>
      <p:sp>
        <p:nvSpPr>
          <p:cNvPr id="5" name="页脚占位符 4">
            <a:extLst>
              <a:ext uri="{FF2B5EF4-FFF2-40B4-BE49-F238E27FC236}">
                <a16:creationId xmlns:a16="http://schemas.microsoft.com/office/drawing/2014/main" id="{241E23E8-25F6-4CA8-A35A-33A373E565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1A621D-1558-4386-882C-6399622317C9}"/>
              </a:ext>
            </a:extLst>
          </p:cNvPr>
          <p:cNvSpPr>
            <a:spLocks noGrp="1"/>
          </p:cNvSpPr>
          <p:nvPr>
            <p:ph type="sldNum" sz="quarter" idx="12"/>
          </p:nvPr>
        </p:nvSpPr>
        <p:spPr/>
        <p:txBody>
          <a:bodyPr/>
          <a:lstStyle/>
          <a:p>
            <a:fld id="{42CE1F10-3C29-4358-A6F4-7E405A14FF58}" type="slidenum">
              <a:rPr lang="zh-CN" altLang="en-US" smtClean="0"/>
              <a:t>‹#›</a:t>
            </a:fld>
            <a:endParaRPr lang="zh-CN" altLang="en-US"/>
          </a:p>
        </p:txBody>
      </p:sp>
    </p:spTree>
    <p:extLst>
      <p:ext uri="{BB962C8B-B14F-4D97-AF65-F5344CB8AC3E}">
        <p14:creationId xmlns:p14="http://schemas.microsoft.com/office/powerpoint/2010/main" val="738983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4A9F1-5651-40CF-8BA8-865F10E9323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2960E18-388F-447A-A96F-12EAE24276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7095FB7-C3C1-4063-8787-4F5EB5729791}"/>
              </a:ext>
            </a:extLst>
          </p:cNvPr>
          <p:cNvSpPr>
            <a:spLocks noGrp="1"/>
          </p:cNvSpPr>
          <p:nvPr>
            <p:ph type="dt" sz="half" idx="10"/>
          </p:nvPr>
        </p:nvSpPr>
        <p:spPr/>
        <p:txBody>
          <a:bodyPr/>
          <a:lstStyle/>
          <a:p>
            <a:fld id="{058D72D3-C8C4-45A5-BDC2-9CC840D270D9}" type="datetimeFigureOut">
              <a:rPr lang="zh-CN" altLang="en-US" smtClean="0"/>
              <a:t>2020/9/14</a:t>
            </a:fld>
            <a:endParaRPr lang="zh-CN" altLang="en-US"/>
          </a:p>
        </p:txBody>
      </p:sp>
      <p:sp>
        <p:nvSpPr>
          <p:cNvPr id="5" name="页脚占位符 4">
            <a:extLst>
              <a:ext uri="{FF2B5EF4-FFF2-40B4-BE49-F238E27FC236}">
                <a16:creationId xmlns:a16="http://schemas.microsoft.com/office/drawing/2014/main" id="{367F6DAC-BB87-42F6-9E4C-CED45A10FB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87519C-8ED9-458C-9960-4C9365682EB2}"/>
              </a:ext>
            </a:extLst>
          </p:cNvPr>
          <p:cNvSpPr>
            <a:spLocks noGrp="1"/>
          </p:cNvSpPr>
          <p:nvPr>
            <p:ph type="sldNum" sz="quarter" idx="12"/>
          </p:nvPr>
        </p:nvSpPr>
        <p:spPr/>
        <p:txBody>
          <a:bodyPr/>
          <a:lstStyle/>
          <a:p>
            <a:fld id="{42CE1F10-3C29-4358-A6F4-7E405A14FF58}" type="slidenum">
              <a:rPr lang="zh-CN" altLang="en-US" smtClean="0"/>
              <a:t>‹#›</a:t>
            </a:fld>
            <a:endParaRPr lang="zh-CN" altLang="en-US"/>
          </a:p>
        </p:txBody>
      </p:sp>
    </p:spTree>
    <p:extLst>
      <p:ext uri="{BB962C8B-B14F-4D97-AF65-F5344CB8AC3E}">
        <p14:creationId xmlns:p14="http://schemas.microsoft.com/office/powerpoint/2010/main" val="3319711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C8F4E7-5748-44ED-A444-CD3ED2AA52E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CA4803-41BA-4B80-87A7-F63B60B364D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5124D0B-F0CC-40AA-8028-17C74E07850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C30A047-308E-4F6C-BF5E-93F354DE0361}"/>
              </a:ext>
            </a:extLst>
          </p:cNvPr>
          <p:cNvSpPr>
            <a:spLocks noGrp="1"/>
          </p:cNvSpPr>
          <p:nvPr>
            <p:ph type="dt" sz="half" idx="10"/>
          </p:nvPr>
        </p:nvSpPr>
        <p:spPr/>
        <p:txBody>
          <a:bodyPr/>
          <a:lstStyle/>
          <a:p>
            <a:fld id="{058D72D3-C8C4-45A5-BDC2-9CC840D270D9}" type="datetimeFigureOut">
              <a:rPr lang="zh-CN" altLang="en-US" smtClean="0"/>
              <a:t>2020/9/14</a:t>
            </a:fld>
            <a:endParaRPr lang="zh-CN" altLang="en-US"/>
          </a:p>
        </p:txBody>
      </p:sp>
      <p:sp>
        <p:nvSpPr>
          <p:cNvPr id="6" name="页脚占位符 5">
            <a:extLst>
              <a:ext uri="{FF2B5EF4-FFF2-40B4-BE49-F238E27FC236}">
                <a16:creationId xmlns:a16="http://schemas.microsoft.com/office/drawing/2014/main" id="{8D441B32-2220-4A97-ABA4-6372A621053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4B74BFB-7884-49E3-8E71-80B183C4CF8D}"/>
              </a:ext>
            </a:extLst>
          </p:cNvPr>
          <p:cNvSpPr>
            <a:spLocks noGrp="1"/>
          </p:cNvSpPr>
          <p:nvPr>
            <p:ph type="sldNum" sz="quarter" idx="12"/>
          </p:nvPr>
        </p:nvSpPr>
        <p:spPr/>
        <p:txBody>
          <a:bodyPr/>
          <a:lstStyle/>
          <a:p>
            <a:fld id="{42CE1F10-3C29-4358-A6F4-7E405A14FF58}" type="slidenum">
              <a:rPr lang="zh-CN" altLang="en-US" smtClean="0"/>
              <a:t>‹#›</a:t>
            </a:fld>
            <a:endParaRPr lang="zh-CN" altLang="en-US"/>
          </a:p>
        </p:txBody>
      </p:sp>
    </p:spTree>
    <p:extLst>
      <p:ext uri="{BB962C8B-B14F-4D97-AF65-F5344CB8AC3E}">
        <p14:creationId xmlns:p14="http://schemas.microsoft.com/office/powerpoint/2010/main" val="201730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13396-FE99-41B1-8873-4184F25BB8A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A40E9F4-AEF3-417B-BC1B-5890A187C7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4C0DA53-EAB8-4120-8955-97477289BFB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6D81E7B-C555-4FF3-941F-3E3D39D403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60A87D8-3F7A-428A-B33E-5141DF7CA71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31B8C60-592B-499C-9430-5BCB4324870F}"/>
              </a:ext>
            </a:extLst>
          </p:cNvPr>
          <p:cNvSpPr>
            <a:spLocks noGrp="1"/>
          </p:cNvSpPr>
          <p:nvPr>
            <p:ph type="dt" sz="half" idx="10"/>
          </p:nvPr>
        </p:nvSpPr>
        <p:spPr/>
        <p:txBody>
          <a:bodyPr/>
          <a:lstStyle/>
          <a:p>
            <a:fld id="{058D72D3-C8C4-45A5-BDC2-9CC840D270D9}" type="datetimeFigureOut">
              <a:rPr lang="zh-CN" altLang="en-US" smtClean="0"/>
              <a:t>2020/9/14</a:t>
            </a:fld>
            <a:endParaRPr lang="zh-CN" altLang="en-US"/>
          </a:p>
        </p:txBody>
      </p:sp>
      <p:sp>
        <p:nvSpPr>
          <p:cNvPr id="8" name="页脚占位符 7">
            <a:extLst>
              <a:ext uri="{FF2B5EF4-FFF2-40B4-BE49-F238E27FC236}">
                <a16:creationId xmlns:a16="http://schemas.microsoft.com/office/drawing/2014/main" id="{6742CDF1-F24B-4DCA-8CB0-3FB41057E88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51C87F8-B637-4786-9BFC-9AA92FBCAAC4}"/>
              </a:ext>
            </a:extLst>
          </p:cNvPr>
          <p:cNvSpPr>
            <a:spLocks noGrp="1"/>
          </p:cNvSpPr>
          <p:nvPr>
            <p:ph type="sldNum" sz="quarter" idx="12"/>
          </p:nvPr>
        </p:nvSpPr>
        <p:spPr/>
        <p:txBody>
          <a:bodyPr/>
          <a:lstStyle/>
          <a:p>
            <a:fld id="{42CE1F10-3C29-4358-A6F4-7E405A14FF58}" type="slidenum">
              <a:rPr lang="zh-CN" altLang="en-US" smtClean="0"/>
              <a:t>‹#›</a:t>
            </a:fld>
            <a:endParaRPr lang="zh-CN" altLang="en-US"/>
          </a:p>
        </p:txBody>
      </p:sp>
    </p:spTree>
    <p:extLst>
      <p:ext uri="{BB962C8B-B14F-4D97-AF65-F5344CB8AC3E}">
        <p14:creationId xmlns:p14="http://schemas.microsoft.com/office/powerpoint/2010/main" val="4222064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4884D-A9C0-44E3-A9A8-B2BC5B29B6A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71A7F75-5544-404C-824C-FEA36BB517A0}"/>
              </a:ext>
            </a:extLst>
          </p:cNvPr>
          <p:cNvSpPr>
            <a:spLocks noGrp="1"/>
          </p:cNvSpPr>
          <p:nvPr>
            <p:ph type="dt" sz="half" idx="10"/>
          </p:nvPr>
        </p:nvSpPr>
        <p:spPr/>
        <p:txBody>
          <a:bodyPr/>
          <a:lstStyle/>
          <a:p>
            <a:fld id="{058D72D3-C8C4-45A5-BDC2-9CC840D270D9}" type="datetimeFigureOut">
              <a:rPr lang="zh-CN" altLang="en-US" smtClean="0"/>
              <a:t>2020/9/14</a:t>
            </a:fld>
            <a:endParaRPr lang="zh-CN" altLang="en-US"/>
          </a:p>
        </p:txBody>
      </p:sp>
      <p:sp>
        <p:nvSpPr>
          <p:cNvPr id="4" name="页脚占位符 3">
            <a:extLst>
              <a:ext uri="{FF2B5EF4-FFF2-40B4-BE49-F238E27FC236}">
                <a16:creationId xmlns:a16="http://schemas.microsoft.com/office/drawing/2014/main" id="{BF9F6478-91F1-4DDE-AD24-D4ED03500EC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B5CB098-5433-42D2-AE17-F3B908927DD2}"/>
              </a:ext>
            </a:extLst>
          </p:cNvPr>
          <p:cNvSpPr>
            <a:spLocks noGrp="1"/>
          </p:cNvSpPr>
          <p:nvPr>
            <p:ph type="sldNum" sz="quarter" idx="12"/>
          </p:nvPr>
        </p:nvSpPr>
        <p:spPr/>
        <p:txBody>
          <a:bodyPr/>
          <a:lstStyle/>
          <a:p>
            <a:fld id="{42CE1F10-3C29-4358-A6F4-7E405A14FF58}" type="slidenum">
              <a:rPr lang="zh-CN" altLang="en-US" smtClean="0"/>
              <a:t>‹#›</a:t>
            </a:fld>
            <a:endParaRPr lang="zh-CN" altLang="en-US"/>
          </a:p>
        </p:txBody>
      </p:sp>
    </p:spTree>
    <p:extLst>
      <p:ext uri="{BB962C8B-B14F-4D97-AF65-F5344CB8AC3E}">
        <p14:creationId xmlns:p14="http://schemas.microsoft.com/office/powerpoint/2010/main" val="4070719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8821449-8D4E-4CB0-B247-F5CA027B3BD2}"/>
              </a:ext>
            </a:extLst>
          </p:cNvPr>
          <p:cNvSpPr>
            <a:spLocks noGrp="1"/>
          </p:cNvSpPr>
          <p:nvPr>
            <p:ph type="dt" sz="half" idx="10"/>
          </p:nvPr>
        </p:nvSpPr>
        <p:spPr/>
        <p:txBody>
          <a:bodyPr/>
          <a:lstStyle/>
          <a:p>
            <a:fld id="{058D72D3-C8C4-45A5-BDC2-9CC840D270D9}" type="datetimeFigureOut">
              <a:rPr lang="zh-CN" altLang="en-US" smtClean="0"/>
              <a:t>2020/9/14</a:t>
            </a:fld>
            <a:endParaRPr lang="zh-CN" altLang="en-US"/>
          </a:p>
        </p:txBody>
      </p:sp>
      <p:sp>
        <p:nvSpPr>
          <p:cNvPr id="3" name="页脚占位符 2">
            <a:extLst>
              <a:ext uri="{FF2B5EF4-FFF2-40B4-BE49-F238E27FC236}">
                <a16:creationId xmlns:a16="http://schemas.microsoft.com/office/drawing/2014/main" id="{17EC1E1B-B6A4-4AE6-9371-FC5E7FF1157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ECD864D-3E6C-4554-ABC9-EC7C4A34A279}"/>
              </a:ext>
            </a:extLst>
          </p:cNvPr>
          <p:cNvSpPr>
            <a:spLocks noGrp="1"/>
          </p:cNvSpPr>
          <p:nvPr>
            <p:ph type="sldNum" sz="quarter" idx="12"/>
          </p:nvPr>
        </p:nvSpPr>
        <p:spPr/>
        <p:txBody>
          <a:bodyPr/>
          <a:lstStyle/>
          <a:p>
            <a:fld id="{42CE1F10-3C29-4358-A6F4-7E405A14FF58}" type="slidenum">
              <a:rPr lang="zh-CN" altLang="en-US" smtClean="0"/>
              <a:t>‹#›</a:t>
            </a:fld>
            <a:endParaRPr lang="zh-CN" altLang="en-US"/>
          </a:p>
        </p:txBody>
      </p:sp>
    </p:spTree>
    <p:extLst>
      <p:ext uri="{BB962C8B-B14F-4D97-AF65-F5344CB8AC3E}">
        <p14:creationId xmlns:p14="http://schemas.microsoft.com/office/powerpoint/2010/main" val="345721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C2BF20-CC6C-475D-BCCB-B67549DB54C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CA71DBA-1617-4F1B-ABC4-1A42EAE278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520D909-4093-4DB6-98A9-27AE2D240F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AA6893C-8D3B-42F2-B73D-1311D042AF9B}"/>
              </a:ext>
            </a:extLst>
          </p:cNvPr>
          <p:cNvSpPr>
            <a:spLocks noGrp="1"/>
          </p:cNvSpPr>
          <p:nvPr>
            <p:ph type="dt" sz="half" idx="10"/>
          </p:nvPr>
        </p:nvSpPr>
        <p:spPr/>
        <p:txBody>
          <a:bodyPr/>
          <a:lstStyle/>
          <a:p>
            <a:fld id="{058D72D3-C8C4-45A5-BDC2-9CC840D270D9}" type="datetimeFigureOut">
              <a:rPr lang="zh-CN" altLang="en-US" smtClean="0"/>
              <a:t>2020/9/14</a:t>
            </a:fld>
            <a:endParaRPr lang="zh-CN" altLang="en-US"/>
          </a:p>
        </p:txBody>
      </p:sp>
      <p:sp>
        <p:nvSpPr>
          <p:cNvPr id="6" name="页脚占位符 5">
            <a:extLst>
              <a:ext uri="{FF2B5EF4-FFF2-40B4-BE49-F238E27FC236}">
                <a16:creationId xmlns:a16="http://schemas.microsoft.com/office/drawing/2014/main" id="{1AAA377B-D97A-4C38-95A7-3CAD2D3ED29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7C4C24E-2F2E-4E1B-9D72-6FB3D43DB7B8}"/>
              </a:ext>
            </a:extLst>
          </p:cNvPr>
          <p:cNvSpPr>
            <a:spLocks noGrp="1"/>
          </p:cNvSpPr>
          <p:nvPr>
            <p:ph type="sldNum" sz="quarter" idx="12"/>
          </p:nvPr>
        </p:nvSpPr>
        <p:spPr/>
        <p:txBody>
          <a:bodyPr/>
          <a:lstStyle/>
          <a:p>
            <a:fld id="{42CE1F10-3C29-4358-A6F4-7E405A14FF58}" type="slidenum">
              <a:rPr lang="zh-CN" altLang="en-US" smtClean="0"/>
              <a:t>‹#›</a:t>
            </a:fld>
            <a:endParaRPr lang="zh-CN" altLang="en-US"/>
          </a:p>
        </p:txBody>
      </p:sp>
    </p:spTree>
    <p:extLst>
      <p:ext uri="{BB962C8B-B14F-4D97-AF65-F5344CB8AC3E}">
        <p14:creationId xmlns:p14="http://schemas.microsoft.com/office/powerpoint/2010/main" val="4190032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80251A-49CF-4B14-922A-8C8F7403F17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E08028D-F01A-4C5E-81AC-B7D3E01ED9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68A53BD-E8C4-4F84-A333-0B6C6BF93D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EBF2276-4FB2-4AFB-A7DD-8D888C394F6E}"/>
              </a:ext>
            </a:extLst>
          </p:cNvPr>
          <p:cNvSpPr>
            <a:spLocks noGrp="1"/>
          </p:cNvSpPr>
          <p:nvPr>
            <p:ph type="dt" sz="half" idx="10"/>
          </p:nvPr>
        </p:nvSpPr>
        <p:spPr/>
        <p:txBody>
          <a:bodyPr/>
          <a:lstStyle/>
          <a:p>
            <a:fld id="{058D72D3-C8C4-45A5-BDC2-9CC840D270D9}" type="datetimeFigureOut">
              <a:rPr lang="zh-CN" altLang="en-US" smtClean="0"/>
              <a:t>2020/9/14</a:t>
            </a:fld>
            <a:endParaRPr lang="zh-CN" altLang="en-US"/>
          </a:p>
        </p:txBody>
      </p:sp>
      <p:sp>
        <p:nvSpPr>
          <p:cNvPr id="6" name="页脚占位符 5">
            <a:extLst>
              <a:ext uri="{FF2B5EF4-FFF2-40B4-BE49-F238E27FC236}">
                <a16:creationId xmlns:a16="http://schemas.microsoft.com/office/drawing/2014/main" id="{B15D3AC8-6E5A-47B0-84BB-166D6CD2EA5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A3E3243-9416-4E5F-B4E5-C89645A47BD2}"/>
              </a:ext>
            </a:extLst>
          </p:cNvPr>
          <p:cNvSpPr>
            <a:spLocks noGrp="1"/>
          </p:cNvSpPr>
          <p:nvPr>
            <p:ph type="sldNum" sz="quarter" idx="12"/>
          </p:nvPr>
        </p:nvSpPr>
        <p:spPr/>
        <p:txBody>
          <a:bodyPr/>
          <a:lstStyle/>
          <a:p>
            <a:fld id="{42CE1F10-3C29-4358-A6F4-7E405A14FF58}" type="slidenum">
              <a:rPr lang="zh-CN" altLang="en-US" smtClean="0"/>
              <a:t>‹#›</a:t>
            </a:fld>
            <a:endParaRPr lang="zh-CN" altLang="en-US"/>
          </a:p>
        </p:txBody>
      </p:sp>
    </p:spTree>
    <p:extLst>
      <p:ext uri="{BB962C8B-B14F-4D97-AF65-F5344CB8AC3E}">
        <p14:creationId xmlns:p14="http://schemas.microsoft.com/office/powerpoint/2010/main" val="2279621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74A4914-C766-4874-88A6-EB9B92E8AF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7C3A05E-E145-4014-A8A3-2CB9204452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E76B772-07A2-4724-8C27-0314239453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8D72D3-C8C4-45A5-BDC2-9CC840D270D9}" type="datetimeFigureOut">
              <a:rPr lang="zh-CN" altLang="en-US" smtClean="0"/>
              <a:t>2020/9/14</a:t>
            </a:fld>
            <a:endParaRPr lang="zh-CN" altLang="en-US"/>
          </a:p>
        </p:txBody>
      </p:sp>
      <p:sp>
        <p:nvSpPr>
          <p:cNvPr id="5" name="页脚占位符 4">
            <a:extLst>
              <a:ext uri="{FF2B5EF4-FFF2-40B4-BE49-F238E27FC236}">
                <a16:creationId xmlns:a16="http://schemas.microsoft.com/office/drawing/2014/main" id="{E22C1A50-6B8E-40D2-8AF9-9978F1A75A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3C2BA77-D43F-480F-878B-F5E95C60C3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CE1F10-3C29-4358-A6F4-7E405A14FF58}" type="slidenum">
              <a:rPr lang="zh-CN" altLang="en-US" smtClean="0"/>
              <a:t>‹#›</a:t>
            </a:fld>
            <a:endParaRPr lang="zh-CN" altLang="en-US"/>
          </a:p>
        </p:txBody>
      </p:sp>
    </p:spTree>
    <p:extLst>
      <p:ext uri="{BB962C8B-B14F-4D97-AF65-F5344CB8AC3E}">
        <p14:creationId xmlns:p14="http://schemas.microsoft.com/office/powerpoint/2010/main" val="556010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71462" y="589280"/>
            <a:ext cx="11791315" cy="6133539"/>
          </a:xfrm>
          <a:prstGeom prst="rect">
            <a:avLst/>
          </a:prstGeom>
          <a:noFill/>
        </p:spPr>
        <p:txBody>
          <a:bodyPr wrap="square" rtlCol="0" anchor="t">
            <a:spAutoFit/>
          </a:bodyPr>
          <a:lstStyle/>
          <a:p>
            <a:pPr marL="342900" indent="-342900" algn="l">
              <a:lnSpc>
                <a:spcPct val="150000"/>
              </a:lnSpc>
              <a:buFont typeface="Arial" panose="020B0604020202020204" pitchFamily="34" charset="0"/>
              <a:buChar char="•"/>
            </a:pPr>
            <a:r>
              <a:rPr lang="zh-CN" altLang="en-US" sz="2400" b="1" dirty="0">
                <a:latin typeface="宋体" panose="02010600030101010101" pitchFamily="2" charset="-122"/>
                <a:ea typeface="宋体" panose="02010600030101010101" pitchFamily="2" charset="-122"/>
                <a:sym typeface="+mn-ea"/>
              </a:rPr>
              <a:t>第一课：社会主义从</a:t>
            </a:r>
            <a:r>
              <a:rPr lang="zh-CN" altLang="en-US" sz="2400" b="1" dirty="0">
                <a:solidFill>
                  <a:srgbClr val="FF0000"/>
                </a:solidFill>
                <a:latin typeface="宋体" panose="02010600030101010101" pitchFamily="2" charset="-122"/>
                <a:ea typeface="宋体" panose="02010600030101010101" pitchFamily="2" charset="-122"/>
                <a:sym typeface="+mn-ea"/>
              </a:rPr>
              <a:t>空想到科学、从理论到实践</a:t>
            </a:r>
            <a:r>
              <a:rPr lang="zh-CN" altLang="en-US" sz="2400" b="1" dirty="0">
                <a:latin typeface="宋体" panose="02010600030101010101" pitchFamily="2" charset="-122"/>
                <a:ea typeface="宋体" panose="02010600030101010101" pitchFamily="2" charset="-122"/>
                <a:sym typeface="+mn-ea"/>
              </a:rPr>
              <a:t>的发展</a:t>
            </a:r>
            <a:endParaRPr lang="en-US" altLang="zh-CN" sz="2400" b="1" dirty="0">
              <a:latin typeface="宋体" panose="02010600030101010101" pitchFamily="2" charset="-122"/>
              <a:ea typeface="宋体" panose="02010600030101010101" pitchFamily="2" charset="-122"/>
              <a:sym typeface="+mn-ea"/>
            </a:endParaRPr>
          </a:p>
          <a:p>
            <a:pPr marL="342900" indent="-342900" algn="l">
              <a:lnSpc>
                <a:spcPct val="150000"/>
              </a:lnSpc>
              <a:buFont typeface="Arial" panose="020B0604020202020204" pitchFamily="34" charset="0"/>
              <a:buChar char="•"/>
            </a:pPr>
            <a:r>
              <a:rPr lang="zh-CN" altLang="en-US" sz="2400" b="1" dirty="0">
                <a:solidFill>
                  <a:srgbClr val="0000FF"/>
                </a:solidFill>
                <a:latin typeface="华文楷体" panose="02010600040101010101" charset="-122"/>
                <a:ea typeface="华文楷体" panose="02010600040101010101" charset="-122"/>
                <a:sym typeface="+mn-ea"/>
              </a:rPr>
              <a:t>人类社会的发展过程及规律，社会主义必然取代资本主义</a:t>
            </a:r>
            <a:endParaRPr lang="zh-CN" altLang="en-US" sz="2400" b="1" dirty="0">
              <a:solidFill>
                <a:srgbClr val="0000FF"/>
              </a:solidFill>
              <a:latin typeface="华文楷体"/>
              <a:ea typeface="华文楷体"/>
            </a:endParaRPr>
          </a:p>
          <a:p>
            <a:pPr marL="342900" indent="-342900" algn="l">
              <a:lnSpc>
                <a:spcPct val="150000"/>
              </a:lnSpc>
              <a:buFont typeface="Arial" panose="020B0604020202020204" pitchFamily="34" charset="0"/>
              <a:buChar char="•"/>
            </a:pPr>
            <a:r>
              <a:rPr lang="zh-CN" altLang="en-US" sz="2400" b="1" dirty="0">
                <a:latin typeface="宋体" panose="02010600030101010101" pitchFamily="2" charset="-122"/>
                <a:ea typeface="宋体" panose="02010600030101010101" pitchFamily="2" charset="-122"/>
                <a:sym typeface="+mn-ea"/>
              </a:rPr>
              <a:t>第二课：只有社会主义才能</a:t>
            </a:r>
            <a:r>
              <a:rPr lang="zh-CN" altLang="en-US" sz="2400" b="1" dirty="0">
                <a:solidFill>
                  <a:srgbClr val="FF0000"/>
                </a:solidFill>
                <a:latin typeface="宋体" panose="02010600030101010101" pitchFamily="2" charset="-122"/>
                <a:ea typeface="宋体" panose="02010600030101010101" pitchFamily="2" charset="-122"/>
                <a:sym typeface="+mn-ea"/>
              </a:rPr>
              <a:t>救中国</a:t>
            </a:r>
            <a:endParaRPr lang="en-US" altLang="zh-CN" sz="2400" b="1" dirty="0">
              <a:solidFill>
                <a:srgbClr val="FF0000"/>
              </a:solidFill>
              <a:latin typeface="宋体" panose="02010600030101010101" pitchFamily="2" charset="-122"/>
              <a:ea typeface="宋体" panose="02010600030101010101" pitchFamily="2" charset="-122"/>
              <a:sym typeface="+mn-ea"/>
            </a:endParaRPr>
          </a:p>
          <a:p>
            <a:pPr marL="342900" indent="-342900" algn="l">
              <a:lnSpc>
                <a:spcPct val="150000"/>
              </a:lnSpc>
              <a:buFont typeface="Arial" panose="020B0604020202020204" pitchFamily="34" charset="0"/>
              <a:buChar char="•"/>
            </a:pPr>
            <a:r>
              <a:rPr lang="zh-CN" altLang="en-US" sz="2400" b="1" dirty="0">
                <a:solidFill>
                  <a:srgbClr val="0000FF"/>
                </a:solidFill>
                <a:latin typeface="华文楷体"/>
                <a:ea typeface="华文楷体"/>
              </a:rPr>
              <a:t>社会主义是中国历史发展的必然选择</a:t>
            </a:r>
          </a:p>
          <a:p>
            <a:pPr marL="342900" indent="-342900" algn="l">
              <a:lnSpc>
                <a:spcPct val="150000"/>
              </a:lnSpc>
              <a:buFont typeface="Arial" panose="020B0604020202020204" pitchFamily="34" charset="0"/>
              <a:buChar char="•"/>
            </a:pPr>
            <a:r>
              <a:rPr lang="zh-CN" altLang="en-US" sz="2400" b="1" dirty="0">
                <a:latin typeface="宋体" panose="02010600030101010101" pitchFamily="2" charset="-122"/>
                <a:ea typeface="宋体" panose="02010600030101010101" pitchFamily="2" charset="-122"/>
                <a:sym typeface="+mn-ea"/>
              </a:rPr>
              <a:t>第三课：只有中国特色社会主义才能</a:t>
            </a:r>
            <a:r>
              <a:rPr lang="zh-CN" altLang="en-US" sz="2400" b="1" dirty="0">
                <a:solidFill>
                  <a:srgbClr val="FF0000"/>
                </a:solidFill>
                <a:latin typeface="宋体" panose="02010600030101010101" pitchFamily="2" charset="-122"/>
                <a:ea typeface="宋体" panose="02010600030101010101" pitchFamily="2" charset="-122"/>
                <a:sym typeface="+mn-ea"/>
              </a:rPr>
              <a:t>发展中国</a:t>
            </a:r>
            <a:endParaRPr lang="en-US" altLang="zh-CN" sz="2400" b="1" dirty="0">
              <a:solidFill>
                <a:srgbClr val="FF0000"/>
              </a:solidFill>
              <a:latin typeface="宋体" panose="02010600030101010101" pitchFamily="2" charset="-122"/>
              <a:ea typeface="宋体" panose="02010600030101010101" pitchFamily="2" charset="-122"/>
              <a:sym typeface="+mn-ea"/>
            </a:endParaRPr>
          </a:p>
          <a:p>
            <a:pPr marL="342900" indent="-342900" algn="l">
              <a:lnSpc>
                <a:spcPct val="150000"/>
              </a:lnSpc>
              <a:buFont typeface="Arial" panose="020B0604020202020204" pitchFamily="34" charset="0"/>
              <a:buChar char="•"/>
            </a:pPr>
            <a:r>
              <a:rPr lang="zh-CN" altLang="en-US" sz="2400" b="1" dirty="0">
                <a:solidFill>
                  <a:srgbClr val="0000FF"/>
                </a:solidFill>
                <a:latin typeface="华文楷体" panose="02010600040101010101" charset="-122"/>
                <a:ea typeface="华文楷体" panose="02010600040101010101" charset="-122"/>
                <a:sym typeface="+mn-ea"/>
              </a:rPr>
              <a:t>中国特色社会主义是科学社会主义的成功实践</a:t>
            </a:r>
            <a:endParaRPr lang="zh-CN" altLang="en-US" sz="2400" b="1" dirty="0">
              <a:solidFill>
                <a:srgbClr val="0000FF"/>
              </a:solidFill>
              <a:latin typeface="华文楷体" panose="02010600040101010101" charset="-122"/>
              <a:ea typeface="华文楷体" panose="02010600040101010101" charset="-122"/>
            </a:endParaRPr>
          </a:p>
          <a:p>
            <a:pPr marL="342900" indent="-342900" algn="l">
              <a:lnSpc>
                <a:spcPct val="150000"/>
              </a:lnSpc>
              <a:buFont typeface="Arial" panose="020B0604020202020204" pitchFamily="34" charset="0"/>
              <a:buChar char="•"/>
            </a:pPr>
            <a:r>
              <a:rPr lang="zh-CN" altLang="en-US" sz="2400" b="1" dirty="0">
                <a:latin typeface="宋体" panose="02010600030101010101" pitchFamily="2" charset="-122"/>
                <a:ea typeface="宋体" panose="02010600030101010101" pitchFamily="2" charset="-122"/>
                <a:sym typeface="+mn-ea"/>
              </a:rPr>
              <a:t>第四课：只有坚持和发展中国特色社会主义才能实现</a:t>
            </a:r>
            <a:r>
              <a:rPr lang="zh-CN" altLang="en-US" sz="2400" b="1" dirty="0">
                <a:solidFill>
                  <a:srgbClr val="FF0000"/>
                </a:solidFill>
                <a:latin typeface="宋体" panose="02010600030101010101" pitchFamily="2" charset="-122"/>
                <a:ea typeface="宋体" panose="02010600030101010101" pitchFamily="2" charset="-122"/>
                <a:sym typeface="+mn-ea"/>
              </a:rPr>
              <a:t>中华民族伟大复兴</a:t>
            </a:r>
            <a:endParaRPr lang="en-US" altLang="zh-CN" sz="2400" b="1" dirty="0">
              <a:solidFill>
                <a:srgbClr val="FF0000"/>
              </a:solidFill>
              <a:latin typeface="宋体" panose="02010600030101010101" pitchFamily="2" charset="-122"/>
              <a:ea typeface="宋体" panose="02010600030101010101" pitchFamily="2" charset="-122"/>
              <a:sym typeface="+mn-ea"/>
            </a:endParaRPr>
          </a:p>
          <a:p>
            <a:pPr marL="342900" indent="-342900" algn="l">
              <a:lnSpc>
                <a:spcPct val="150000"/>
              </a:lnSpc>
              <a:buFont typeface="Arial" panose="020B0604020202020204" pitchFamily="34" charset="0"/>
              <a:buChar char="•"/>
            </a:pPr>
            <a:r>
              <a:rPr lang="zh-CN" altLang="en-US" sz="2400" b="1" dirty="0">
                <a:solidFill>
                  <a:srgbClr val="0000FF"/>
                </a:solidFill>
                <a:latin typeface="华文楷体" panose="02010600040101010101" charset="-122"/>
                <a:ea typeface="华文楷体" panose="02010600040101010101" charset="-122"/>
                <a:sym typeface="+mn-ea"/>
              </a:rPr>
              <a:t>坚持道路自信、制度自信、理论自信、文化自信，坚定社会主义、共产主义理想</a:t>
            </a:r>
            <a:endParaRPr lang="en-US" altLang="zh-CN" sz="2400" b="1" dirty="0">
              <a:solidFill>
                <a:srgbClr val="0000FF"/>
              </a:solidFill>
              <a:latin typeface="华文楷体" panose="02010600040101010101" charset="-122"/>
              <a:ea typeface="华文楷体" panose="02010600040101010101" charset="-122"/>
              <a:sym typeface="+mn-ea"/>
            </a:endParaRPr>
          </a:p>
          <a:p>
            <a:pPr marL="342900" indent="-342900">
              <a:lnSpc>
                <a:spcPct val="150000"/>
              </a:lnSpc>
              <a:buFont typeface="Arial" panose="020B0604020202020204" pitchFamily="34" charset="0"/>
              <a:buChar char="•"/>
            </a:pPr>
            <a:r>
              <a:rPr lang="zh-CN" altLang="en-US" sz="2400" dirty="0">
                <a:solidFill>
                  <a:srgbClr val="FF0000"/>
                </a:solidFill>
              </a:rPr>
              <a:t>欲人勿恶，必先自美；欲人勿疑，必先自信。</a:t>
            </a:r>
            <a:endParaRPr lang="en-US" altLang="zh-CN" sz="2400" dirty="0">
              <a:solidFill>
                <a:srgbClr val="FF0000"/>
              </a:solidFill>
            </a:endParaRPr>
          </a:p>
          <a:p>
            <a:pPr marL="342900" indent="-342900">
              <a:lnSpc>
                <a:spcPct val="150000"/>
              </a:lnSpc>
              <a:buFont typeface="Arial" panose="020B0604020202020204" pitchFamily="34" charset="0"/>
              <a:buChar char="•"/>
            </a:pPr>
            <a:r>
              <a:rPr lang="zh-CN" altLang="en-US" sz="2400" b="1" dirty="0">
                <a:solidFill>
                  <a:srgbClr val="FF0000"/>
                </a:solidFill>
                <a:latin typeface="华文楷体" panose="02010600040101010101" charset="-122"/>
                <a:ea typeface="华文楷体" panose="02010600040101010101" charset="-122"/>
                <a:sym typeface="+mn-ea"/>
              </a:rPr>
              <a:t>我们美吗？我们信吗？</a:t>
            </a:r>
            <a:endParaRPr lang="en-US" altLang="zh-CN" sz="2400" b="1" dirty="0">
              <a:solidFill>
                <a:srgbClr val="FF0000"/>
              </a:solidFill>
              <a:latin typeface="华文楷体" panose="02010600040101010101" charset="-122"/>
              <a:ea typeface="华文楷体" panose="02010600040101010101" charset="-122"/>
              <a:sym typeface="+mn-ea"/>
            </a:endParaRPr>
          </a:p>
          <a:p>
            <a:pPr marL="342900" indent="-342900">
              <a:lnSpc>
                <a:spcPct val="150000"/>
              </a:lnSpc>
              <a:buFont typeface="Arial" panose="020B0604020202020204" pitchFamily="34" charset="0"/>
              <a:buChar char="•"/>
            </a:pPr>
            <a:r>
              <a:rPr lang="zh-CN" altLang="en-US" sz="2400" b="1" dirty="0">
                <a:solidFill>
                  <a:srgbClr val="FF0000"/>
                </a:solidFill>
                <a:latin typeface="华文楷体" panose="02010600040101010101" charset="-122"/>
                <a:ea typeface="华文楷体" panose="02010600040101010101" charset="-122"/>
                <a:sym typeface="+mn-ea"/>
              </a:rPr>
              <a:t>请同学们课后搜集资料探讨论证</a:t>
            </a:r>
            <a:endParaRPr lang="zh-CN" altLang="en-US" sz="2400" b="1" dirty="0">
              <a:solidFill>
                <a:srgbClr val="FF0000"/>
              </a:solidFill>
              <a:latin typeface="华文楷体"/>
              <a:ea typeface="华文楷体"/>
              <a:sym typeface="+mn-ea"/>
            </a:endParaRPr>
          </a:p>
        </p:txBody>
      </p:sp>
      <p:sp>
        <p:nvSpPr>
          <p:cNvPr id="2" name="矩形 1">
            <a:extLst>
              <a:ext uri="{FF2B5EF4-FFF2-40B4-BE49-F238E27FC236}">
                <a16:creationId xmlns:a16="http://schemas.microsoft.com/office/drawing/2014/main" id="{84BFAEDF-562C-4F32-BAE0-6A0F441F0747}"/>
              </a:ext>
            </a:extLst>
          </p:cNvPr>
          <p:cNvSpPr/>
          <p:nvPr/>
        </p:nvSpPr>
        <p:spPr>
          <a:xfrm>
            <a:off x="0" y="0"/>
            <a:ext cx="12192000" cy="70104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必修一：中国特色社会主义</a:t>
            </a:r>
          </a:p>
        </p:txBody>
      </p:sp>
    </p:spTree>
  </p:cSld>
  <p:clrMapOvr>
    <a:masterClrMapping/>
  </p:clrMapOvr>
  <mc:AlternateContent xmlns:mc="http://schemas.openxmlformats.org/markup-compatibility/2006" xmlns:p14="http://schemas.microsoft.com/office/powerpoint/2010/main">
    <mc:Choice Requires="p14">
      <p:transition>
        <p:pull/>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barn(inVertical)">
                                      <p:cBhvr>
                                        <p:cTn id="31" dur="500"/>
                                        <p:tgtEl>
                                          <p:spTgt spid="3">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barn(inVertical)">
                                      <p:cBhvr>
                                        <p:cTn id="36" dur="500"/>
                                        <p:tgtEl>
                                          <p:spTgt spid="3">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barn(inVertical)">
                                      <p:cBhvr>
                                        <p:cTn id="41" dur="500"/>
                                        <p:tgtEl>
                                          <p:spTgt spid="3">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barn(inVertical)">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barn(inVertical)">
                                      <p:cBhvr>
                                        <p:cTn id="51" dur="500"/>
                                        <p:tgtEl>
                                          <p:spTgt spid="3">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barn(inVertical)">
                                      <p:cBhvr>
                                        <p:cTn id="56" dur="500"/>
                                        <p:tgtEl>
                                          <p:spTgt spid="3">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Effect transition="in" filter="barn(inVertical)">
                                      <p:cBhvr>
                                        <p:cTn id="6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711CEFEB-BC35-4759-90CD-0F362D80E277}"/>
              </a:ext>
            </a:extLst>
          </p:cNvPr>
          <p:cNvSpPr>
            <a:spLocks noGrp="1"/>
          </p:cNvSpPr>
          <p:nvPr>
            <p:ph idx="1"/>
          </p:nvPr>
        </p:nvSpPr>
        <p:spPr>
          <a:xfrm>
            <a:off x="838200" y="1107440"/>
            <a:ext cx="10515600" cy="2021840"/>
          </a:xfrm>
        </p:spPr>
        <p:txBody>
          <a:bodyPr>
            <a:normAutofit fontScale="92500"/>
          </a:bodyPr>
          <a:lstStyle/>
          <a:p>
            <a:r>
              <a:rPr lang="en-US" altLang="zh-CN" dirty="0"/>
              <a:t>1.1 </a:t>
            </a:r>
            <a:r>
              <a:rPr lang="zh-CN" altLang="en-US" dirty="0"/>
              <a:t>原始社会的解体和阶级社会的演进</a:t>
            </a:r>
            <a:endParaRPr lang="en-US" altLang="zh-CN" dirty="0"/>
          </a:p>
          <a:p>
            <a:r>
              <a:rPr lang="zh-CN" altLang="en-US" dirty="0"/>
              <a:t>一、从原始社会到奴隶社会</a:t>
            </a:r>
            <a:endParaRPr lang="en-US" altLang="zh-CN" dirty="0"/>
          </a:p>
          <a:p>
            <a:r>
              <a:rPr lang="zh-CN" altLang="en-US" dirty="0"/>
              <a:t>（二）奴隶社会</a:t>
            </a:r>
            <a:endParaRPr lang="en-US" altLang="zh-CN" dirty="0"/>
          </a:p>
          <a:p>
            <a:r>
              <a:rPr lang="en-US" altLang="zh-CN" dirty="0"/>
              <a:t>1</a:t>
            </a:r>
            <a:r>
              <a:rPr lang="zh-CN" altLang="en-US" dirty="0"/>
              <a:t>、奴隶社会产生：（</a:t>
            </a:r>
            <a:r>
              <a:rPr lang="en-US" altLang="zh-CN" dirty="0"/>
              <a:t>1</a:t>
            </a:r>
            <a:r>
              <a:rPr lang="zh-CN" altLang="en-US" dirty="0"/>
              <a:t>）私有制确立（</a:t>
            </a:r>
            <a:r>
              <a:rPr lang="en-US" altLang="zh-CN" dirty="0"/>
              <a:t>2</a:t>
            </a:r>
            <a:r>
              <a:rPr lang="zh-CN" altLang="en-US" dirty="0"/>
              <a:t>）阶级产生（</a:t>
            </a:r>
            <a:r>
              <a:rPr lang="en-US" altLang="zh-CN" dirty="0"/>
              <a:t>3</a:t>
            </a:r>
            <a:r>
              <a:rPr lang="zh-CN" altLang="en-US" dirty="0"/>
              <a:t>）国家出现</a:t>
            </a:r>
            <a:endParaRPr lang="en-US" altLang="zh-CN" dirty="0"/>
          </a:p>
        </p:txBody>
      </p:sp>
      <p:sp>
        <p:nvSpPr>
          <p:cNvPr id="6" name="矩形 5">
            <a:extLst>
              <a:ext uri="{FF2B5EF4-FFF2-40B4-BE49-F238E27FC236}">
                <a16:creationId xmlns:a16="http://schemas.microsoft.com/office/drawing/2014/main" id="{0E56AAEA-5348-4450-ADF0-7123196CEB98}"/>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社会主义从空想到科学、从理论到实践的发展</a:t>
            </a:r>
          </a:p>
        </p:txBody>
      </p:sp>
      <p:sp>
        <p:nvSpPr>
          <p:cNvPr id="2" name="箭头: 五边形 1">
            <a:extLst>
              <a:ext uri="{FF2B5EF4-FFF2-40B4-BE49-F238E27FC236}">
                <a16:creationId xmlns:a16="http://schemas.microsoft.com/office/drawing/2014/main" id="{1EA4AD8C-EC77-43BB-8D41-6BBF0B611EFD}"/>
              </a:ext>
            </a:extLst>
          </p:cNvPr>
          <p:cNvSpPr/>
          <p:nvPr/>
        </p:nvSpPr>
        <p:spPr>
          <a:xfrm>
            <a:off x="1818640" y="3164840"/>
            <a:ext cx="1717040" cy="960120"/>
          </a:xfrm>
          <a:prstGeom prst="homePlate">
            <a:avLst/>
          </a:prstGeom>
          <a:solidFill>
            <a:schemeClr val="bg1"/>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FF"/>
                </a:solidFill>
              </a:rPr>
              <a:t>金属工具</a:t>
            </a:r>
            <a:r>
              <a:rPr lang="zh-CN" altLang="en-US" sz="2400" dirty="0">
                <a:solidFill>
                  <a:srgbClr val="FF0000"/>
                </a:solidFill>
              </a:rPr>
              <a:t>广泛使用</a:t>
            </a:r>
          </a:p>
        </p:txBody>
      </p:sp>
      <p:sp>
        <p:nvSpPr>
          <p:cNvPr id="12" name="箭头: 五边形 11">
            <a:extLst>
              <a:ext uri="{FF2B5EF4-FFF2-40B4-BE49-F238E27FC236}">
                <a16:creationId xmlns:a16="http://schemas.microsoft.com/office/drawing/2014/main" id="{D8562DB2-A4CC-4DE2-9A76-D8F24418A399}"/>
              </a:ext>
            </a:extLst>
          </p:cNvPr>
          <p:cNvSpPr/>
          <p:nvPr/>
        </p:nvSpPr>
        <p:spPr>
          <a:xfrm>
            <a:off x="3611880" y="3164840"/>
            <a:ext cx="2026920" cy="960120"/>
          </a:xfrm>
          <a:prstGeom prst="homePlate">
            <a:avLst/>
          </a:prstGeom>
          <a:solidFill>
            <a:schemeClr val="bg1"/>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0000"/>
                </a:solidFill>
              </a:rPr>
              <a:t>生产力发展</a:t>
            </a:r>
          </a:p>
        </p:txBody>
      </p:sp>
      <p:sp>
        <p:nvSpPr>
          <p:cNvPr id="13" name="箭头: 五边形 12">
            <a:extLst>
              <a:ext uri="{FF2B5EF4-FFF2-40B4-BE49-F238E27FC236}">
                <a16:creationId xmlns:a16="http://schemas.microsoft.com/office/drawing/2014/main" id="{CE89D695-A024-402A-9BEA-2A1E10F583EC}"/>
              </a:ext>
            </a:extLst>
          </p:cNvPr>
          <p:cNvSpPr/>
          <p:nvPr/>
        </p:nvSpPr>
        <p:spPr>
          <a:xfrm>
            <a:off x="5715000" y="3177540"/>
            <a:ext cx="2026920" cy="960120"/>
          </a:xfrm>
          <a:prstGeom prst="homePlate">
            <a:avLst/>
          </a:prstGeom>
          <a:solidFill>
            <a:schemeClr val="bg1"/>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FF"/>
                </a:solidFill>
              </a:rPr>
              <a:t>产品剩余</a:t>
            </a:r>
          </a:p>
        </p:txBody>
      </p:sp>
      <p:sp>
        <p:nvSpPr>
          <p:cNvPr id="14" name="箭头: 五边形 13">
            <a:extLst>
              <a:ext uri="{FF2B5EF4-FFF2-40B4-BE49-F238E27FC236}">
                <a16:creationId xmlns:a16="http://schemas.microsoft.com/office/drawing/2014/main" id="{D7688533-7489-4DEC-9ED4-77A6C888214C}"/>
              </a:ext>
            </a:extLst>
          </p:cNvPr>
          <p:cNvSpPr/>
          <p:nvPr/>
        </p:nvSpPr>
        <p:spPr>
          <a:xfrm>
            <a:off x="7818120" y="3177540"/>
            <a:ext cx="2402840" cy="960120"/>
          </a:xfrm>
          <a:prstGeom prst="homePlate">
            <a:avLst/>
          </a:prstGeom>
          <a:solidFill>
            <a:schemeClr val="bg1"/>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FF"/>
                </a:solidFill>
              </a:rPr>
              <a:t>个体劳动</a:t>
            </a:r>
            <a:r>
              <a:rPr lang="zh-CN" altLang="en-US" sz="2400" dirty="0">
                <a:solidFill>
                  <a:srgbClr val="FF0000"/>
                </a:solidFill>
              </a:rPr>
              <a:t>盛行</a:t>
            </a:r>
          </a:p>
        </p:txBody>
      </p:sp>
      <p:sp>
        <p:nvSpPr>
          <p:cNvPr id="15" name="箭头: 五边形 14">
            <a:extLst>
              <a:ext uri="{FF2B5EF4-FFF2-40B4-BE49-F238E27FC236}">
                <a16:creationId xmlns:a16="http://schemas.microsoft.com/office/drawing/2014/main" id="{243FD9BC-834F-4402-9266-E028855D5475}"/>
              </a:ext>
            </a:extLst>
          </p:cNvPr>
          <p:cNvSpPr/>
          <p:nvPr/>
        </p:nvSpPr>
        <p:spPr>
          <a:xfrm rot="5400000">
            <a:off x="9499600" y="4150360"/>
            <a:ext cx="2402840" cy="960120"/>
          </a:xfrm>
          <a:prstGeom prst="homePlate">
            <a:avLst/>
          </a:prstGeom>
          <a:solidFill>
            <a:schemeClr val="bg1"/>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FF"/>
                </a:solidFill>
              </a:rPr>
              <a:t>私有制</a:t>
            </a:r>
            <a:r>
              <a:rPr lang="zh-CN" altLang="en-US" sz="2400" dirty="0">
                <a:solidFill>
                  <a:srgbClr val="FF0000"/>
                </a:solidFill>
              </a:rPr>
              <a:t>产生</a:t>
            </a:r>
          </a:p>
        </p:txBody>
      </p:sp>
      <p:sp>
        <p:nvSpPr>
          <p:cNvPr id="17" name="流程图: 离页连接符 16">
            <a:extLst>
              <a:ext uri="{FF2B5EF4-FFF2-40B4-BE49-F238E27FC236}">
                <a16:creationId xmlns:a16="http://schemas.microsoft.com/office/drawing/2014/main" id="{B6CE8C10-E96F-4CD5-B82E-1C81A12A54EB}"/>
              </a:ext>
            </a:extLst>
          </p:cNvPr>
          <p:cNvSpPr/>
          <p:nvPr/>
        </p:nvSpPr>
        <p:spPr>
          <a:xfrm rot="5400000">
            <a:off x="8803556" y="4640410"/>
            <a:ext cx="920020" cy="1885052"/>
          </a:xfrm>
          <a:prstGeom prst="flowChartOffpageConnector">
            <a:avLst/>
          </a:prstGeom>
          <a:solidFill>
            <a:schemeClr val="bg1"/>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FF"/>
                </a:solidFill>
              </a:rPr>
              <a:t>贫富</a:t>
            </a:r>
            <a:r>
              <a:rPr lang="zh-CN" altLang="en-US" sz="2400" dirty="0">
                <a:solidFill>
                  <a:srgbClr val="FF0000"/>
                </a:solidFill>
              </a:rPr>
              <a:t>差距拉大</a:t>
            </a:r>
          </a:p>
        </p:txBody>
      </p:sp>
      <p:sp>
        <p:nvSpPr>
          <p:cNvPr id="19" name="流程图: 离页连接符 18">
            <a:extLst>
              <a:ext uri="{FF2B5EF4-FFF2-40B4-BE49-F238E27FC236}">
                <a16:creationId xmlns:a16="http://schemas.microsoft.com/office/drawing/2014/main" id="{1CDCE65A-447C-463D-AA4F-DF38DF69328F}"/>
              </a:ext>
            </a:extLst>
          </p:cNvPr>
          <p:cNvSpPr/>
          <p:nvPr/>
        </p:nvSpPr>
        <p:spPr>
          <a:xfrm rot="5400000">
            <a:off x="6431010" y="4381516"/>
            <a:ext cx="920020" cy="2402840"/>
          </a:xfrm>
          <a:prstGeom prst="flowChartOffpageConnector">
            <a:avLst/>
          </a:prstGeom>
          <a:solidFill>
            <a:schemeClr val="bg1"/>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0000"/>
                </a:solidFill>
              </a:rPr>
              <a:t>氏族成员地位不平等</a:t>
            </a:r>
          </a:p>
        </p:txBody>
      </p:sp>
      <p:sp>
        <p:nvSpPr>
          <p:cNvPr id="21" name="流程图: 离页连接符 20">
            <a:extLst>
              <a:ext uri="{FF2B5EF4-FFF2-40B4-BE49-F238E27FC236}">
                <a16:creationId xmlns:a16="http://schemas.microsoft.com/office/drawing/2014/main" id="{DE47F835-0C13-4F90-96E8-BFFF5DAFF838}"/>
              </a:ext>
            </a:extLst>
          </p:cNvPr>
          <p:cNvSpPr/>
          <p:nvPr/>
        </p:nvSpPr>
        <p:spPr>
          <a:xfrm rot="5400000">
            <a:off x="4432030" y="4836176"/>
            <a:ext cx="920020" cy="1493520"/>
          </a:xfrm>
          <a:prstGeom prst="flowChartOffpageConnector">
            <a:avLst/>
          </a:prstGeom>
          <a:solidFill>
            <a:schemeClr val="bg1"/>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FF"/>
                </a:solidFill>
              </a:rPr>
              <a:t>阶级</a:t>
            </a:r>
            <a:r>
              <a:rPr lang="zh-CN" altLang="en-US" sz="2400" dirty="0">
                <a:solidFill>
                  <a:srgbClr val="FF0000"/>
                </a:solidFill>
              </a:rPr>
              <a:t>出现</a:t>
            </a:r>
          </a:p>
        </p:txBody>
      </p:sp>
      <p:sp>
        <p:nvSpPr>
          <p:cNvPr id="22" name="流程图: 离页连接符 21">
            <a:extLst>
              <a:ext uri="{FF2B5EF4-FFF2-40B4-BE49-F238E27FC236}">
                <a16:creationId xmlns:a16="http://schemas.microsoft.com/office/drawing/2014/main" id="{B4576596-B88C-4BC0-A834-16EC84A89E2B}"/>
              </a:ext>
            </a:extLst>
          </p:cNvPr>
          <p:cNvSpPr/>
          <p:nvPr/>
        </p:nvSpPr>
        <p:spPr>
          <a:xfrm rot="5400000">
            <a:off x="3022330" y="4945396"/>
            <a:ext cx="920020" cy="1275080"/>
          </a:xfrm>
          <a:prstGeom prst="flowChartOffpageConnector">
            <a:avLst/>
          </a:prstGeom>
          <a:solidFill>
            <a:schemeClr val="bg1"/>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FF"/>
                </a:solidFill>
              </a:rPr>
              <a:t>国家</a:t>
            </a:r>
            <a:r>
              <a:rPr lang="zh-CN" altLang="en-US" sz="2400" dirty="0">
                <a:solidFill>
                  <a:srgbClr val="FF0000"/>
                </a:solidFill>
              </a:rPr>
              <a:t>出现</a:t>
            </a:r>
          </a:p>
        </p:txBody>
      </p:sp>
      <p:sp>
        <p:nvSpPr>
          <p:cNvPr id="23" name="箭头: 五边形 22">
            <a:extLst>
              <a:ext uri="{FF2B5EF4-FFF2-40B4-BE49-F238E27FC236}">
                <a16:creationId xmlns:a16="http://schemas.microsoft.com/office/drawing/2014/main" id="{90877868-B676-4704-B26F-A8600D81F034}"/>
              </a:ext>
            </a:extLst>
          </p:cNvPr>
          <p:cNvSpPr/>
          <p:nvPr/>
        </p:nvSpPr>
        <p:spPr>
          <a:xfrm rot="16200000">
            <a:off x="1456361" y="4761103"/>
            <a:ext cx="1643666" cy="920020"/>
          </a:xfrm>
          <a:prstGeom prst="homePlate">
            <a:avLst/>
          </a:prstGeom>
          <a:solidFill>
            <a:schemeClr val="bg1"/>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0000"/>
                </a:solidFill>
              </a:rPr>
              <a:t>奴隶社会</a:t>
            </a:r>
          </a:p>
        </p:txBody>
      </p:sp>
    </p:spTree>
    <p:extLst>
      <p:ext uri="{BB962C8B-B14F-4D97-AF65-F5344CB8AC3E}">
        <p14:creationId xmlns:p14="http://schemas.microsoft.com/office/powerpoint/2010/main" val="26657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arn(inVertic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arn(inVertical)">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arn(inVertical)">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barn(inVertical)">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barn(inVertical)">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barn(inVertical)">
                                      <p:cBhvr>
                                        <p:cTn id="5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13" grpId="0" animBg="1"/>
      <p:bldP spid="14" grpId="0" animBg="1"/>
      <p:bldP spid="15" grpId="0" animBg="1"/>
      <p:bldP spid="17" grpId="0" animBg="1"/>
      <p:bldP spid="19" grpId="0" animBg="1"/>
      <p:bldP spid="21" grpId="0" animBg="1"/>
      <p:bldP spid="22" grpId="0" animBg="1"/>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711CEFEB-BC35-4759-90CD-0F362D80E277}"/>
              </a:ext>
            </a:extLst>
          </p:cNvPr>
          <p:cNvSpPr>
            <a:spLocks noGrp="1"/>
          </p:cNvSpPr>
          <p:nvPr>
            <p:ph idx="1"/>
          </p:nvPr>
        </p:nvSpPr>
        <p:spPr>
          <a:xfrm>
            <a:off x="528320" y="894080"/>
            <a:ext cx="11135360" cy="1341119"/>
          </a:xfrm>
        </p:spPr>
        <p:txBody>
          <a:bodyPr>
            <a:normAutofit/>
          </a:bodyPr>
          <a:lstStyle/>
          <a:p>
            <a:r>
              <a:rPr lang="en-US" altLang="zh-CN" sz="2400" dirty="0"/>
              <a:t>1.1 </a:t>
            </a:r>
            <a:r>
              <a:rPr lang="zh-CN" altLang="en-US" sz="2400" dirty="0"/>
              <a:t>原始社会的解体和阶级社会的演进（笔记）</a:t>
            </a:r>
            <a:endParaRPr lang="en-US" altLang="zh-CN" sz="2400" dirty="0"/>
          </a:p>
          <a:p>
            <a:r>
              <a:rPr lang="zh-CN" altLang="en-US" sz="2400" dirty="0"/>
              <a:t>一、从原始社会到奴隶社会</a:t>
            </a:r>
            <a:endParaRPr lang="en-US" altLang="zh-CN" sz="2400" dirty="0"/>
          </a:p>
          <a:p>
            <a:r>
              <a:rPr lang="zh-CN" altLang="en-US" sz="2400" dirty="0"/>
              <a:t>（二）奴隶社会：</a:t>
            </a:r>
            <a:r>
              <a:rPr lang="en-US" altLang="zh-CN" sz="2400" dirty="0"/>
              <a:t>2</a:t>
            </a:r>
            <a:r>
              <a:rPr lang="zh-CN" altLang="en-US" sz="2400" dirty="0"/>
              <a:t>、奴隶社会状况</a:t>
            </a:r>
            <a:endParaRPr lang="en-US" altLang="zh-CN" sz="2400" dirty="0"/>
          </a:p>
        </p:txBody>
      </p:sp>
      <p:sp>
        <p:nvSpPr>
          <p:cNvPr id="6" name="矩形 5">
            <a:extLst>
              <a:ext uri="{FF2B5EF4-FFF2-40B4-BE49-F238E27FC236}">
                <a16:creationId xmlns:a16="http://schemas.microsoft.com/office/drawing/2014/main" id="{0E56AAEA-5348-4450-ADF0-7123196CEB98}"/>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社会主义从空想到科学、从理论到实践的发展</a:t>
            </a:r>
          </a:p>
        </p:txBody>
      </p:sp>
      <p:graphicFrame>
        <p:nvGraphicFramePr>
          <p:cNvPr id="3" name="表格 3">
            <a:extLst>
              <a:ext uri="{FF2B5EF4-FFF2-40B4-BE49-F238E27FC236}">
                <a16:creationId xmlns:a16="http://schemas.microsoft.com/office/drawing/2014/main" id="{37A63658-663B-4F50-A6A2-10399036BC50}"/>
              </a:ext>
            </a:extLst>
          </p:cNvPr>
          <p:cNvGraphicFramePr>
            <a:graphicFrameLocks noGrp="1"/>
          </p:cNvGraphicFramePr>
          <p:nvPr>
            <p:extLst>
              <p:ext uri="{D42A27DB-BD31-4B8C-83A1-F6EECF244321}">
                <p14:modId xmlns:p14="http://schemas.microsoft.com/office/powerpoint/2010/main" val="480105961"/>
              </p:ext>
            </p:extLst>
          </p:nvPr>
        </p:nvGraphicFramePr>
        <p:xfrm>
          <a:off x="203199" y="2407919"/>
          <a:ext cx="11643360" cy="4124961"/>
        </p:xfrm>
        <a:graphic>
          <a:graphicData uri="http://schemas.openxmlformats.org/drawingml/2006/table">
            <a:tbl>
              <a:tblPr firstRow="1" bandRow="1">
                <a:tableStyleId>{5C22544A-7EE6-4342-B048-85BDC9FD1C3A}</a:tableStyleId>
              </a:tblPr>
              <a:tblGrid>
                <a:gridCol w="1473201">
                  <a:extLst>
                    <a:ext uri="{9D8B030D-6E8A-4147-A177-3AD203B41FA5}">
                      <a16:colId xmlns:a16="http://schemas.microsoft.com/office/drawing/2014/main" val="779542459"/>
                    </a:ext>
                  </a:extLst>
                </a:gridCol>
                <a:gridCol w="2475668">
                  <a:extLst>
                    <a:ext uri="{9D8B030D-6E8A-4147-A177-3AD203B41FA5}">
                      <a16:colId xmlns:a16="http://schemas.microsoft.com/office/drawing/2014/main" val="1685246618"/>
                    </a:ext>
                  </a:extLst>
                </a:gridCol>
                <a:gridCol w="2624652">
                  <a:extLst>
                    <a:ext uri="{9D8B030D-6E8A-4147-A177-3AD203B41FA5}">
                      <a16:colId xmlns:a16="http://schemas.microsoft.com/office/drawing/2014/main" val="1666186415"/>
                    </a:ext>
                  </a:extLst>
                </a:gridCol>
                <a:gridCol w="3393440">
                  <a:extLst>
                    <a:ext uri="{9D8B030D-6E8A-4147-A177-3AD203B41FA5}">
                      <a16:colId xmlns:a16="http://schemas.microsoft.com/office/drawing/2014/main" val="3912045115"/>
                    </a:ext>
                  </a:extLst>
                </a:gridCol>
                <a:gridCol w="1676399">
                  <a:extLst>
                    <a:ext uri="{9D8B030D-6E8A-4147-A177-3AD203B41FA5}">
                      <a16:colId xmlns:a16="http://schemas.microsoft.com/office/drawing/2014/main" val="3399924945"/>
                    </a:ext>
                  </a:extLst>
                </a:gridCol>
              </a:tblGrid>
              <a:tr h="518501">
                <a:tc rowSpan="2">
                  <a:txBody>
                    <a:bodyPr/>
                    <a:lstStyle/>
                    <a:p>
                      <a:pPr algn="ctr"/>
                      <a:r>
                        <a:rPr lang="zh-CN" altLang="en-US" sz="2400" dirty="0"/>
                        <a:t>社会形态</a:t>
                      </a:r>
                    </a:p>
                  </a:txBody>
                  <a:tcPr/>
                </a:tc>
                <a:tc rowSpan="2">
                  <a:txBody>
                    <a:bodyPr/>
                    <a:lstStyle/>
                    <a:p>
                      <a:pPr algn="ctr"/>
                      <a:r>
                        <a:rPr lang="zh-CN" altLang="en-US" sz="2400" dirty="0"/>
                        <a:t>生产力</a:t>
                      </a:r>
                    </a:p>
                  </a:txBody>
                  <a:tcPr/>
                </a:tc>
                <a:tc rowSpan="2">
                  <a:txBody>
                    <a:bodyPr/>
                    <a:lstStyle/>
                    <a:p>
                      <a:pPr algn="ctr"/>
                      <a:r>
                        <a:rPr lang="zh-CN" altLang="en-US" sz="2400" dirty="0"/>
                        <a:t>生产关系</a:t>
                      </a:r>
                      <a:endParaRPr lang="en-US" altLang="zh-CN" sz="2400" dirty="0"/>
                    </a:p>
                    <a:p>
                      <a:pPr algn="ctr"/>
                      <a:r>
                        <a:rPr lang="zh-CN" altLang="en-US" sz="2400" dirty="0"/>
                        <a:t>（经济基础）</a:t>
                      </a:r>
                    </a:p>
                  </a:txBody>
                  <a:tcPr/>
                </a:tc>
                <a:tc gridSpan="2">
                  <a:txBody>
                    <a:bodyPr/>
                    <a:lstStyle/>
                    <a:p>
                      <a:pPr algn="ctr"/>
                      <a:r>
                        <a:rPr lang="zh-CN" altLang="en-US" sz="2400" dirty="0"/>
                        <a:t>上层建筑</a:t>
                      </a:r>
                    </a:p>
                  </a:txBody>
                  <a:tcPr/>
                </a:tc>
                <a:tc hMerge="1">
                  <a:txBody>
                    <a:bodyPr/>
                    <a:lstStyle/>
                    <a:p>
                      <a:endParaRPr lang="zh-CN" altLang="en-US" dirty="0"/>
                    </a:p>
                  </a:txBody>
                  <a:tcPr/>
                </a:tc>
                <a:extLst>
                  <a:ext uri="{0D108BD9-81ED-4DB2-BD59-A6C34878D82A}">
                    <a16:rowId xmlns:a16="http://schemas.microsoft.com/office/drawing/2014/main" val="3113650522"/>
                  </a:ext>
                </a:extLst>
              </a:tr>
              <a:tr h="51850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r>
                        <a:rPr lang="zh-CN" altLang="en-US" sz="2400" dirty="0"/>
                        <a:t>政治制度</a:t>
                      </a:r>
                    </a:p>
                  </a:txBody>
                  <a:tcPr/>
                </a:tc>
                <a:tc>
                  <a:txBody>
                    <a:bodyPr/>
                    <a:lstStyle/>
                    <a:p>
                      <a:pPr algn="ctr"/>
                      <a:r>
                        <a:rPr lang="zh-CN" altLang="en-US" sz="2400" dirty="0"/>
                        <a:t>思想文化</a:t>
                      </a:r>
                    </a:p>
                  </a:txBody>
                  <a:tcPr/>
                </a:tc>
                <a:extLst>
                  <a:ext uri="{0D108BD9-81ED-4DB2-BD59-A6C34878D82A}">
                    <a16:rowId xmlns:a16="http://schemas.microsoft.com/office/drawing/2014/main" val="464835834"/>
                  </a:ext>
                </a:extLst>
              </a:tr>
              <a:tr h="3087959">
                <a:tc>
                  <a:txBody>
                    <a:bodyPr/>
                    <a:lstStyle/>
                    <a:p>
                      <a:endParaRPr lang="zh-CN" altLang="en-US" sz="2400" dirty="0"/>
                    </a:p>
                  </a:txBody>
                  <a:tcPr/>
                </a:tc>
                <a:tc>
                  <a:txBody>
                    <a:bodyPr/>
                    <a:lstStyle/>
                    <a:p>
                      <a:endParaRPr lang="zh-CN" altLang="en-US" sz="2400" dirty="0"/>
                    </a:p>
                  </a:txBody>
                  <a:tcPr/>
                </a:tc>
                <a:tc>
                  <a:txBody>
                    <a:bodyPr/>
                    <a:lstStyle/>
                    <a:p>
                      <a:endParaRPr lang="zh-CN" altLang="en-US" sz="2400" dirty="0"/>
                    </a:p>
                  </a:txBody>
                  <a:tcPr/>
                </a:tc>
                <a:tc>
                  <a:txBody>
                    <a:bodyPr/>
                    <a:lstStyle/>
                    <a:p>
                      <a:endParaRPr lang="zh-CN" altLang="en-US" sz="2400" dirty="0"/>
                    </a:p>
                  </a:txBody>
                  <a:tcPr/>
                </a:tc>
                <a:tc>
                  <a:txBody>
                    <a:bodyPr/>
                    <a:lstStyle/>
                    <a:p>
                      <a:endParaRPr lang="zh-CN" altLang="en-US" sz="2400" dirty="0"/>
                    </a:p>
                  </a:txBody>
                  <a:tcPr/>
                </a:tc>
                <a:extLst>
                  <a:ext uri="{0D108BD9-81ED-4DB2-BD59-A6C34878D82A}">
                    <a16:rowId xmlns:a16="http://schemas.microsoft.com/office/drawing/2014/main" val="1398030320"/>
                  </a:ext>
                </a:extLst>
              </a:tr>
            </a:tbl>
          </a:graphicData>
        </a:graphic>
      </p:graphicFrame>
      <p:sp>
        <p:nvSpPr>
          <p:cNvPr id="7" name="文本框 6">
            <a:extLst>
              <a:ext uri="{FF2B5EF4-FFF2-40B4-BE49-F238E27FC236}">
                <a16:creationId xmlns:a16="http://schemas.microsoft.com/office/drawing/2014/main" id="{1E41611E-0429-4CB4-AAAB-3C00FBADCA63}"/>
              </a:ext>
            </a:extLst>
          </p:cNvPr>
          <p:cNvSpPr txBox="1"/>
          <p:nvPr/>
        </p:nvSpPr>
        <p:spPr>
          <a:xfrm>
            <a:off x="203199" y="3685570"/>
            <a:ext cx="1539239" cy="2677656"/>
          </a:xfrm>
          <a:prstGeom prst="rect">
            <a:avLst/>
          </a:prstGeom>
          <a:noFill/>
        </p:spPr>
        <p:txBody>
          <a:bodyPr wrap="square">
            <a:spAutoFit/>
          </a:bodyPr>
          <a:lstStyle/>
          <a:p>
            <a:r>
              <a:rPr lang="zh-CN" altLang="en-US" sz="2400" dirty="0"/>
              <a:t>奴隶社会，人类摆脱蒙昧荒蛮时代，迈入</a:t>
            </a:r>
            <a:r>
              <a:rPr lang="zh-CN" altLang="en-US" sz="2400" dirty="0">
                <a:solidFill>
                  <a:srgbClr val="FF0000"/>
                </a:solidFill>
              </a:rPr>
              <a:t>文明时代，是历史的进步</a:t>
            </a:r>
          </a:p>
        </p:txBody>
      </p:sp>
      <p:sp>
        <p:nvSpPr>
          <p:cNvPr id="9" name="文本框 8">
            <a:extLst>
              <a:ext uri="{FF2B5EF4-FFF2-40B4-BE49-F238E27FC236}">
                <a16:creationId xmlns:a16="http://schemas.microsoft.com/office/drawing/2014/main" id="{879B120A-652E-4E57-B671-4258A166BF9E}"/>
              </a:ext>
            </a:extLst>
          </p:cNvPr>
          <p:cNvSpPr txBox="1"/>
          <p:nvPr/>
        </p:nvSpPr>
        <p:spPr>
          <a:xfrm>
            <a:off x="1742438" y="3583970"/>
            <a:ext cx="2326640" cy="2677656"/>
          </a:xfrm>
          <a:prstGeom prst="rect">
            <a:avLst/>
          </a:prstGeom>
          <a:noFill/>
        </p:spPr>
        <p:txBody>
          <a:bodyPr wrap="square">
            <a:spAutoFit/>
          </a:bodyPr>
          <a:lstStyle/>
          <a:p>
            <a:r>
              <a:rPr lang="zh-CN" altLang="en-US" sz="2400" dirty="0">
                <a:solidFill>
                  <a:srgbClr val="FF0000"/>
                </a:solidFill>
              </a:rPr>
              <a:t>金属工具</a:t>
            </a:r>
            <a:r>
              <a:rPr lang="zh-CN" altLang="en-US" sz="2400" dirty="0"/>
              <a:t>的广泛使用（城市的出现、文字的发明和使用）脑力劳动和体力</a:t>
            </a:r>
            <a:r>
              <a:rPr lang="zh-CN" altLang="en-US" sz="2400" dirty="0">
                <a:solidFill>
                  <a:srgbClr val="FF0000"/>
                </a:solidFill>
              </a:rPr>
              <a:t>劳动的分工，</a:t>
            </a:r>
            <a:r>
              <a:rPr lang="zh-CN" altLang="en-US" sz="2400" dirty="0"/>
              <a:t>促进了</a:t>
            </a:r>
            <a:r>
              <a:rPr lang="zh-CN" altLang="en-US" sz="2400" dirty="0">
                <a:solidFill>
                  <a:srgbClr val="FF0000"/>
                </a:solidFill>
              </a:rPr>
              <a:t>生产力发展</a:t>
            </a:r>
          </a:p>
        </p:txBody>
      </p:sp>
      <p:sp>
        <p:nvSpPr>
          <p:cNvPr id="10" name="文本框 9">
            <a:extLst>
              <a:ext uri="{FF2B5EF4-FFF2-40B4-BE49-F238E27FC236}">
                <a16:creationId xmlns:a16="http://schemas.microsoft.com/office/drawing/2014/main" id="{963B615B-6FC3-471E-9CDC-DB728E5A4169}"/>
              </a:ext>
            </a:extLst>
          </p:cNvPr>
          <p:cNvSpPr txBox="1"/>
          <p:nvPr/>
        </p:nvSpPr>
        <p:spPr>
          <a:xfrm>
            <a:off x="7005317" y="3583970"/>
            <a:ext cx="3108960" cy="2677656"/>
          </a:xfrm>
          <a:prstGeom prst="rect">
            <a:avLst/>
          </a:prstGeom>
          <a:noFill/>
        </p:spPr>
        <p:txBody>
          <a:bodyPr wrap="square">
            <a:spAutoFit/>
          </a:bodyPr>
          <a:lstStyle/>
          <a:p>
            <a:r>
              <a:rPr lang="zh-CN" altLang="en-US" sz="2400" dirty="0"/>
              <a:t>形成奴隶主阶级和奴隶阶级两大</a:t>
            </a:r>
            <a:r>
              <a:rPr lang="zh-CN" altLang="en-US" sz="2400" dirty="0">
                <a:solidFill>
                  <a:srgbClr val="FF0000"/>
                </a:solidFill>
              </a:rPr>
              <a:t>对立阶级</a:t>
            </a:r>
            <a:r>
              <a:rPr lang="zh-CN" altLang="en-US" sz="2400" dirty="0"/>
              <a:t>；奴隶主阶级建立军队、法庭、监狱等</a:t>
            </a:r>
            <a:r>
              <a:rPr lang="zh-CN" altLang="en-US" sz="2400" dirty="0">
                <a:solidFill>
                  <a:srgbClr val="FF0000"/>
                </a:solidFill>
              </a:rPr>
              <a:t>暴力机关</a:t>
            </a:r>
            <a:r>
              <a:rPr lang="zh-CN" altLang="en-US" sz="2400" dirty="0"/>
              <a:t>维护本阶级利益。奴隶制</a:t>
            </a:r>
            <a:r>
              <a:rPr lang="zh-CN" altLang="en-US" sz="2400" dirty="0">
                <a:solidFill>
                  <a:srgbClr val="FF0000"/>
                </a:solidFill>
              </a:rPr>
              <a:t>国家产生（残酷的剥削和压迫）</a:t>
            </a:r>
          </a:p>
        </p:txBody>
      </p:sp>
      <p:sp>
        <p:nvSpPr>
          <p:cNvPr id="11" name="文本框 10">
            <a:extLst>
              <a:ext uri="{FF2B5EF4-FFF2-40B4-BE49-F238E27FC236}">
                <a16:creationId xmlns:a16="http://schemas.microsoft.com/office/drawing/2014/main" id="{7D5F95EB-F3EC-4AEC-8C23-B8446F71296D}"/>
              </a:ext>
            </a:extLst>
          </p:cNvPr>
          <p:cNvSpPr txBox="1"/>
          <p:nvPr/>
        </p:nvSpPr>
        <p:spPr>
          <a:xfrm>
            <a:off x="3995418" y="3583970"/>
            <a:ext cx="2771142" cy="3046988"/>
          </a:xfrm>
          <a:prstGeom prst="rect">
            <a:avLst/>
          </a:prstGeom>
          <a:noFill/>
        </p:spPr>
        <p:txBody>
          <a:bodyPr wrap="square">
            <a:spAutoFit/>
          </a:bodyPr>
          <a:lstStyle/>
          <a:p>
            <a:r>
              <a:rPr lang="zh-CN" altLang="en-US" sz="2400" dirty="0">
                <a:solidFill>
                  <a:srgbClr val="0000FF"/>
                </a:solidFill>
              </a:rPr>
              <a:t>奴隶主占有生产资料，并完全占有奴隶；奴隶毫无人身自由，在奴隶主的强制下劳动；全部劳动产品都归奴隶主占有和支配，只给。。。</a:t>
            </a:r>
            <a:endParaRPr lang="zh-CN" altLang="en-US" sz="2400" dirty="0"/>
          </a:p>
        </p:txBody>
      </p:sp>
      <p:sp>
        <p:nvSpPr>
          <p:cNvPr id="12" name="文本框 11">
            <a:extLst>
              <a:ext uri="{FF2B5EF4-FFF2-40B4-BE49-F238E27FC236}">
                <a16:creationId xmlns:a16="http://schemas.microsoft.com/office/drawing/2014/main" id="{656420C5-6849-4604-AD23-2A7052AE2223}"/>
              </a:ext>
            </a:extLst>
          </p:cNvPr>
          <p:cNvSpPr txBox="1"/>
          <p:nvPr/>
        </p:nvSpPr>
        <p:spPr>
          <a:xfrm>
            <a:off x="10220960" y="3485892"/>
            <a:ext cx="1625599" cy="3046988"/>
          </a:xfrm>
          <a:prstGeom prst="rect">
            <a:avLst/>
          </a:prstGeom>
          <a:noFill/>
        </p:spPr>
        <p:txBody>
          <a:bodyPr wrap="square">
            <a:spAutoFit/>
          </a:bodyPr>
          <a:lstStyle/>
          <a:p>
            <a:r>
              <a:rPr lang="zh-CN" altLang="en-US" sz="2400" dirty="0"/>
              <a:t>私有观念</a:t>
            </a:r>
            <a:endParaRPr lang="en-US" altLang="zh-CN" sz="2400" dirty="0"/>
          </a:p>
          <a:p>
            <a:r>
              <a:rPr lang="zh-CN" altLang="en-US" sz="2400" dirty="0"/>
              <a:t>剥削观念产生</a:t>
            </a:r>
            <a:endParaRPr lang="en-US" altLang="zh-CN" sz="2400" dirty="0"/>
          </a:p>
          <a:p>
            <a:r>
              <a:rPr lang="zh-CN" altLang="en-US" sz="2400" dirty="0">
                <a:solidFill>
                  <a:srgbClr val="FF0000"/>
                </a:solidFill>
              </a:rPr>
              <a:t>文字的出现</a:t>
            </a:r>
            <a:r>
              <a:rPr lang="zh-CN" altLang="en-US" sz="2400" dirty="0"/>
              <a:t>，为科学文化发展创造了条件</a:t>
            </a:r>
          </a:p>
        </p:txBody>
      </p:sp>
    </p:spTree>
    <p:extLst>
      <p:ext uri="{BB962C8B-B14F-4D97-AF65-F5344CB8AC3E}">
        <p14:creationId xmlns:p14="http://schemas.microsoft.com/office/powerpoint/2010/main" val="70264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711CEFEB-BC35-4759-90CD-0F362D80E277}"/>
              </a:ext>
            </a:extLst>
          </p:cNvPr>
          <p:cNvSpPr>
            <a:spLocks noGrp="1"/>
          </p:cNvSpPr>
          <p:nvPr>
            <p:ph idx="1"/>
          </p:nvPr>
        </p:nvSpPr>
        <p:spPr>
          <a:xfrm>
            <a:off x="424665" y="922505"/>
            <a:ext cx="11342669" cy="5588000"/>
          </a:xfrm>
        </p:spPr>
        <p:txBody>
          <a:bodyPr>
            <a:normAutofit fontScale="85000" lnSpcReduction="10000"/>
          </a:bodyPr>
          <a:lstStyle/>
          <a:p>
            <a:r>
              <a:rPr lang="zh-CN" altLang="en-US" dirty="0"/>
              <a:t>能力训练</a:t>
            </a:r>
            <a:endParaRPr lang="en-US" altLang="zh-CN" dirty="0"/>
          </a:p>
          <a:p>
            <a:pPr algn="ctr"/>
            <a:r>
              <a:rPr lang="zh-CN" altLang="en-US" b="1" dirty="0"/>
              <a:t>葛屦   </a:t>
            </a:r>
            <a:r>
              <a:rPr lang="zh-CN" altLang="en-US" dirty="0"/>
              <a:t>先秦：佚名</a:t>
            </a:r>
          </a:p>
          <a:p>
            <a:r>
              <a:rPr lang="zh-CN" altLang="en-US" dirty="0"/>
              <a:t>纠纠葛屦，可以履霜？掺掺女手，可以缝裳？要之襋之，好人服之。</a:t>
            </a:r>
            <a:br>
              <a:rPr lang="zh-CN" altLang="en-US" dirty="0"/>
            </a:br>
            <a:r>
              <a:rPr lang="zh-CN" altLang="en-US" dirty="0"/>
              <a:t>好人提提，宛然左辟，佩其象揥。维是褊心，是以为刺。</a:t>
            </a:r>
            <a:endParaRPr lang="en-US" altLang="zh-CN" b="1" dirty="0">
              <a:solidFill>
                <a:srgbClr val="0F0F0F"/>
              </a:solidFill>
              <a:latin typeface="����"/>
            </a:endParaRPr>
          </a:p>
          <a:p>
            <a:pPr algn="ctr"/>
            <a:r>
              <a:rPr lang="zh-CN" altLang="en-US" b="1" dirty="0">
                <a:solidFill>
                  <a:srgbClr val="0F0F0F"/>
                </a:solidFill>
                <a:latin typeface="����"/>
              </a:rPr>
              <a:t>伐檀     </a:t>
            </a:r>
            <a:r>
              <a:rPr lang="zh-CN" altLang="en-US" dirty="0">
                <a:solidFill>
                  <a:srgbClr val="65645F"/>
                </a:solidFill>
                <a:latin typeface="����"/>
              </a:rPr>
              <a:t>先秦</a:t>
            </a:r>
            <a:r>
              <a:rPr lang="zh-CN" altLang="en-US" dirty="0">
                <a:solidFill>
                  <a:srgbClr val="0F0F0F"/>
                </a:solidFill>
                <a:latin typeface="����"/>
              </a:rPr>
              <a:t> </a:t>
            </a:r>
          </a:p>
          <a:p>
            <a:pPr>
              <a:lnSpc>
                <a:spcPct val="100000"/>
              </a:lnSpc>
            </a:pPr>
            <a:r>
              <a:rPr lang="zh-CN" altLang="en-US" dirty="0">
                <a:solidFill>
                  <a:srgbClr val="0F0F0F"/>
                </a:solidFill>
                <a:latin typeface="����"/>
              </a:rPr>
              <a:t>坎坎伐檀兮，置之河之干兮。河水清且涟猗。</a:t>
            </a:r>
            <a:r>
              <a:rPr lang="zh-CN" altLang="en-US" dirty="0">
                <a:solidFill>
                  <a:srgbClr val="0000FF"/>
                </a:solidFill>
                <a:latin typeface="����"/>
              </a:rPr>
              <a:t>不稼不穑</a:t>
            </a:r>
            <a:r>
              <a:rPr lang="zh-CN" altLang="en-US" dirty="0">
                <a:solidFill>
                  <a:srgbClr val="0F0F0F"/>
                </a:solidFill>
                <a:latin typeface="����"/>
              </a:rPr>
              <a:t>，</a:t>
            </a:r>
            <a:r>
              <a:rPr lang="zh-CN" altLang="en-US" dirty="0">
                <a:solidFill>
                  <a:srgbClr val="0000FF"/>
                </a:solidFill>
                <a:latin typeface="����"/>
              </a:rPr>
              <a:t>胡取禾三百廛兮？不狩不猎，胡瞻尔庭有县貆兮？</a:t>
            </a:r>
            <a:r>
              <a:rPr lang="zh-CN" altLang="en-US" dirty="0">
                <a:solidFill>
                  <a:srgbClr val="0F0F0F"/>
                </a:solidFill>
                <a:latin typeface="����"/>
              </a:rPr>
              <a:t>彼君子兮，不素餐兮！</a:t>
            </a:r>
            <a:endParaRPr lang="en-US" altLang="zh-CN" dirty="0"/>
          </a:p>
          <a:p>
            <a:pPr marL="0" indent="0" algn="ctr">
              <a:buNone/>
            </a:pPr>
            <a:r>
              <a:rPr lang="zh-CN" altLang="en-US" b="1" dirty="0"/>
              <a:t>硕鼠   先秦</a:t>
            </a:r>
            <a:endParaRPr lang="zh-CN" altLang="en-US" dirty="0"/>
          </a:p>
          <a:p>
            <a:r>
              <a:rPr lang="zh-CN" altLang="en-US" dirty="0"/>
              <a:t>硕鼠硕鼠，无食我黍！</a:t>
            </a:r>
            <a:r>
              <a:rPr lang="zh-CN" altLang="en-US" dirty="0">
                <a:solidFill>
                  <a:srgbClr val="FF0000"/>
                </a:solidFill>
              </a:rPr>
              <a:t>三岁贯女，莫我肯顾。逝将去女</a:t>
            </a:r>
            <a:r>
              <a:rPr lang="zh-CN" altLang="en-US" dirty="0"/>
              <a:t>，适彼乐土。乐土乐土，爰得我所。</a:t>
            </a:r>
          </a:p>
          <a:p>
            <a:r>
              <a:rPr lang="zh-CN" altLang="en-US" dirty="0"/>
              <a:t>问题：</a:t>
            </a:r>
            <a:r>
              <a:rPr lang="en-US" altLang="zh-CN" dirty="0"/>
              <a:t>1</a:t>
            </a:r>
            <a:r>
              <a:rPr lang="zh-CN" altLang="en-US" dirty="0"/>
              <a:t>、上述三首诗反映的社会形态及社会主要矛盾是什么？</a:t>
            </a:r>
            <a:endParaRPr lang="en-US" altLang="zh-CN" dirty="0"/>
          </a:p>
          <a:p>
            <a:r>
              <a:rPr lang="en-US" altLang="zh-CN" dirty="0"/>
              <a:t>2</a:t>
            </a:r>
            <a:r>
              <a:rPr lang="zh-CN" altLang="en-US" dirty="0"/>
              <a:t>、“纠纠葛屦，可以履霜”与“好人提提，宛然左辟”，反映了当时什么社会现象？</a:t>
            </a:r>
            <a:endParaRPr lang="en-US" altLang="zh-CN" dirty="0"/>
          </a:p>
          <a:p>
            <a:r>
              <a:rPr lang="en-US" altLang="zh-CN" dirty="0"/>
              <a:t>3</a:t>
            </a:r>
            <a:r>
              <a:rPr lang="zh-CN" altLang="en-US" dirty="0"/>
              <a:t>、“不稼不穑”却可以“取禾”的根源是什么？</a:t>
            </a:r>
            <a:endParaRPr lang="en-US" altLang="zh-CN" dirty="0"/>
          </a:p>
          <a:p>
            <a:r>
              <a:rPr lang="en-US" altLang="zh-CN" dirty="0"/>
              <a:t>4</a:t>
            </a:r>
            <a:r>
              <a:rPr lang="zh-CN" altLang="en-US" dirty="0"/>
              <a:t>、、“逝将去汝”对社会的影响？</a:t>
            </a:r>
            <a:endParaRPr lang="en-US" altLang="zh-CN" dirty="0"/>
          </a:p>
        </p:txBody>
      </p:sp>
      <p:sp>
        <p:nvSpPr>
          <p:cNvPr id="6" name="矩形 5">
            <a:extLst>
              <a:ext uri="{FF2B5EF4-FFF2-40B4-BE49-F238E27FC236}">
                <a16:creationId xmlns:a16="http://schemas.microsoft.com/office/drawing/2014/main" id="{0E56AAEA-5348-4450-ADF0-7123196CEB98}"/>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社会主义从空想到科学、从理论到实践的发展</a:t>
            </a:r>
          </a:p>
        </p:txBody>
      </p:sp>
    </p:spTree>
    <p:extLst>
      <p:ext uri="{BB962C8B-B14F-4D97-AF65-F5344CB8AC3E}">
        <p14:creationId xmlns:p14="http://schemas.microsoft.com/office/powerpoint/2010/main" val="1896969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9" end="9"/>
                                            </p:txEl>
                                          </p:spTgt>
                                        </p:tgtEl>
                                        <p:attrNameLst>
                                          <p:attrName>style.visibility</p:attrName>
                                        </p:attrNameLst>
                                      </p:cBhvr>
                                      <p:to>
                                        <p:strVal val="visible"/>
                                      </p:to>
                                    </p:set>
                                    <p:anim calcmode="lin" valueType="num">
                                      <p:cBhvr additive="base">
                                        <p:cTn id="5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10" end="10"/>
                                            </p:txEl>
                                          </p:spTgt>
                                        </p:tgtEl>
                                        <p:attrNameLst>
                                          <p:attrName>style.visibility</p:attrName>
                                        </p:attrNameLst>
                                      </p:cBhvr>
                                      <p:to>
                                        <p:strVal val="visible"/>
                                      </p:to>
                                    </p:set>
                                    <p:anim calcmode="lin" valueType="num">
                                      <p:cBhvr additive="base">
                                        <p:cTn id="61"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711CEFEB-BC35-4759-90CD-0F362D80E277}"/>
              </a:ext>
            </a:extLst>
          </p:cNvPr>
          <p:cNvSpPr>
            <a:spLocks noGrp="1"/>
          </p:cNvSpPr>
          <p:nvPr>
            <p:ph idx="1"/>
          </p:nvPr>
        </p:nvSpPr>
        <p:spPr>
          <a:xfrm>
            <a:off x="838200" y="1107440"/>
            <a:ext cx="10515600" cy="5588000"/>
          </a:xfrm>
        </p:spPr>
        <p:txBody>
          <a:bodyPr>
            <a:normAutofit lnSpcReduction="10000"/>
          </a:bodyPr>
          <a:lstStyle/>
          <a:p>
            <a:r>
              <a:rPr lang="zh-CN" altLang="en-US" dirty="0"/>
              <a:t>问题：</a:t>
            </a:r>
            <a:r>
              <a:rPr lang="en-US" altLang="zh-CN" dirty="0">
                <a:solidFill>
                  <a:srgbClr val="FF0000"/>
                </a:solidFill>
              </a:rPr>
              <a:t>1</a:t>
            </a:r>
            <a:r>
              <a:rPr lang="zh-CN" altLang="en-US" dirty="0">
                <a:solidFill>
                  <a:srgbClr val="FF0000"/>
                </a:solidFill>
              </a:rPr>
              <a:t>、上述三首诗反映的社会形态及社会主要矛盾是什么？</a:t>
            </a:r>
            <a:endParaRPr lang="en-US" altLang="zh-CN" dirty="0">
              <a:solidFill>
                <a:srgbClr val="FF0000"/>
              </a:solidFill>
            </a:endParaRPr>
          </a:p>
          <a:p>
            <a:r>
              <a:rPr lang="zh-CN" altLang="en-US" dirty="0"/>
              <a:t>奴隶社会，主要矛盾是奴隶主阶级和奴隶阶级的矛盾</a:t>
            </a:r>
            <a:endParaRPr lang="en-US" altLang="zh-CN" dirty="0"/>
          </a:p>
          <a:p>
            <a:r>
              <a:rPr lang="en-US" altLang="zh-CN" dirty="0">
                <a:solidFill>
                  <a:srgbClr val="FF0000"/>
                </a:solidFill>
              </a:rPr>
              <a:t>2</a:t>
            </a:r>
            <a:r>
              <a:rPr lang="zh-CN" altLang="en-US" dirty="0">
                <a:solidFill>
                  <a:srgbClr val="FF0000"/>
                </a:solidFill>
              </a:rPr>
              <a:t>、“纠纠葛屦，可以履霜”与“好人提提，宛然左辟”，反映了当时什么社会现象，为什么会这样？</a:t>
            </a:r>
            <a:endParaRPr lang="en-US" altLang="zh-CN" dirty="0">
              <a:solidFill>
                <a:srgbClr val="FF0000"/>
              </a:solidFill>
            </a:endParaRPr>
          </a:p>
          <a:p>
            <a:r>
              <a:rPr lang="zh-CN" altLang="en-US" dirty="0"/>
              <a:t>贫富分化，社会地位不平等；生产力发展。。私有制产生。。</a:t>
            </a:r>
            <a:endParaRPr lang="en-US" altLang="zh-CN" dirty="0"/>
          </a:p>
          <a:p>
            <a:r>
              <a:rPr lang="en-US" altLang="zh-CN" dirty="0">
                <a:solidFill>
                  <a:srgbClr val="FF0000"/>
                </a:solidFill>
              </a:rPr>
              <a:t>3</a:t>
            </a:r>
            <a:r>
              <a:rPr lang="zh-CN" altLang="en-US" dirty="0">
                <a:solidFill>
                  <a:srgbClr val="FF0000"/>
                </a:solidFill>
              </a:rPr>
              <a:t>、“不稼不穑”却可以“取禾”的根源是什么？</a:t>
            </a:r>
            <a:endParaRPr lang="en-US" altLang="zh-CN" dirty="0">
              <a:solidFill>
                <a:srgbClr val="FF0000"/>
              </a:solidFill>
            </a:endParaRPr>
          </a:p>
          <a:p>
            <a:r>
              <a:rPr lang="zh-CN" altLang="en-US" dirty="0"/>
              <a:t>根源是奴隶制生产关系，奴隶主占有生产资料和奴隶，劳动产品都归奴隶主占有和支配，只给奴隶最低限度的生活资料。</a:t>
            </a:r>
            <a:endParaRPr lang="en-US" altLang="zh-CN" dirty="0"/>
          </a:p>
          <a:p>
            <a:r>
              <a:rPr lang="en-US" altLang="zh-CN" dirty="0">
                <a:solidFill>
                  <a:srgbClr val="FF0000"/>
                </a:solidFill>
              </a:rPr>
              <a:t>4</a:t>
            </a:r>
            <a:r>
              <a:rPr lang="zh-CN" altLang="en-US" dirty="0">
                <a:solidFill>
                  <a:srgbClr val="FF0000"/>
                </a:solidFill>
              </a:rPr>
              <a:t>、“逝将去汝”对社会的影响？</a:t>
            </a:r>
            <a:endParaRPr lang="en-US" altLang="zh-CN" dirty="0">
              <a:solidFill>
                <a:srgbClr val="FF0000"/>
              </a:solidFill>
            </a:endParaRPr>
          </a:p>
          <a:p>
            <a:r>
              <a:rPr lang="zh-CN" altLang="en-US" dirty="0"/>
              <a:t>奴隶主的残酷剥削和压迫，必然遭到奴隶的反抗，奴隶制国家建立，最终促使奴隶制生产关系的解体，为生产力的进一步发展创造了条件。</a:t>
            </a:r>
            <a:endParaRPr lang="en-US" altLang="zh-CN" dirty="0"/>
          </a:p>
          <a:p>
            <a:endParaRPr lang="en-US" altLang="zh-CN" dirty="0"/>
          </a:p>
        </p:txBody>
      </p:sp>
      <p:sp>
        <p:nvSpPr>
          <p:cNvPr id="6" name="矩形 5">
            <a:extLst>
              <a:ext uri="{FF2B5EF4-FFF2-40B4-BE49-F238E27FC236}">
                <a16:creationId xmlns:a16="http://schemas.microsoft.com/office/drawing/2014/main" id="{0E56AAEA-5348-4450-ADF0-7123196CEB98}"/>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社会主义从空想到科学、从理论到实践的发展</a:t>
            </a:r>
          </a:p>
        </p:txBody>
      </p:sp>
    </p:spTree>
    <p:extLst>
      <p:ext uri="{BB962C8B-B14F-4D97-AF65-F5344CB8AC3E}">
        <p14:creationId xmlns:p14="http://schemas.microsoft.com/office/powerpoint/2010/main" val="387869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arn(inVertic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arn(inVertical)">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barn(inVertical)">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animEffect transition="in" filter="barn(inVertical)">
                                      <p:cBhvr>
                                        <p:cTn id="2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711CEFEB-BC35-4759-90CD-0F362D80E277}"/>
              </a:ext>
            </a:extLst>
          </p:cNvPr>
          <p:cNvSpPr>
            <a:spLocks noGrp="1"/>
          </p:cNvSpPr>
          <p:nvPr>
            <p:ph idx="1"/>
          </p:nvPr>
        </p:nvSpPr>
        <p:spPr>
          <a:xfrm>
            <a:off x="838200" y="1107440"/>
            <a:ext cx="10515600" cy="5588000"/>
          </a:xfrm>
        </p:spPr>
        <p:txBody>
          <a:bodyPr>
            <a:normAutofit/>
          </a:bodyPr>
          <a:lstStyle/>
          <a:p>
            <a:r>
              <a:rPr lang="zh-CN" altLang="en-US" sz="2400" b="0" i="0" dirty="0">
                <a:solidFill>
                  <a:srgbClr val="333333"/>
                </a:solidFill>
                <a:effectLst/>
                <a:latin typeface="arial" panose="020B0604020202020204" pitchFamily="34" charset="0"/>
              </a:rPr>
              <a:t>阅读拓展：</a:t>
            </a:r>
            <a:endParaRPr lang="en-US" altLang="zh-CN" sz="2400" b="0" i="0" dirty="0">
              <a:solidFill>
                <a:srgbClr val="333333"/>
              </a:solidFill>
              <a:effectLst/>
              <a:latin typeface="arial" panose="020B0604020202020204" pitchFamily="34" charset="0"/>
            </a:endParaRPr>
          </a:p>
          <a:p>
            <a:r>
              <a:rPr lang="zh-CN" altLang="en-US" sz="2400" b="0" i="0" dirty="0">
                <a:solidFill>
                  <a:srgbClr val="FF0000"/>
                </a:solidFill>
                <a:effectLst/>
                <a:latin typeface="arial" panose="020B0604020202020204" pitchFamily="34" charset="0"/>
              </a:rPr>
              <a:t>奴隶占有制社会是一个巨大的进步。</a:t>
            </a:r>
            <a:r>
              <a:rPr lang="zh-CN" altLang="en-US" sz="2400" b="0" i="0" dirty="0">
                <a:solidFill>
                  <a:srgbClr val="333333"/>
                </a:solidFill>
                <a:effectLst/>
                <a:latin typeface="arial" panose="020B0604020202020204" pitchFamily="34" charset="0"/>
              </a:rPr>
              <a:t>它打破了原始社会氏族部落关系的狭隘性，从而</a:t>
            </a:r>
            <a:r>
              <a:rPr lang="zh-CN" altLang="en-US" sz="2400" b="0" i="0" dirty="0">
                <a:solidFill>
                  <a:srgbClr val="0000FF"/>
                </a:solidFill>
                <a:effectLst/>
                <a:latin typeface="arial" panose="020B0604020202020204" pitchFamily="34" charset="0"/>
              </a:rPr>
              <a:t>有利于社会生产规模的扩大</a:t>
            </a:r>
            <a:r>
              <a:rPr lang="zh-CN" altLang="en-US" sz="2400" b="0" i="0" dirty="0">
                <a:solidFill>
                  <a:srgbClr val="333333"/>
                </a:solidFill>
                <a:effectLst/>
                <a:latin typeface="arial" panose="020B0604020202020204" pitchFamily="34" charset="0"/>
              </a:rPr>
              <a:t>，有利于</a:t>
            </a:r>
            <a:r>
              <a:rPr lang="zh-CN" altLang="en-US" sz="2400" b="0" i="0" dirty="0">
                <a:solidFill>
                  <a:srgbClr val="0000FF"/>
                </a:solidFill>
                <a:effectLst/>
                <a:latin typeface="arial" panose="020B0604020202020204" pitchFamily="34" charset="0"/>
              </a:rPr>
              <a:t>体力劳动和脑力劳动分工</a:t>
            </a:r>
            <a:r>
              <a:rPr lang="zh-CN" altLang="en-US" sz="2400" b="0" i="0" dirty="0">
                <a:solidFill>
                  <a:srgbClr val="333333"/>
                </a:solidFill>
                <a:effectLst/>
                <a:latin typeface="arial" panose="020B0604020202020204" pitchFamily="34" charset="0"/>
              </a:rPr>
              <a:t>的发展，为整个人类</a:t>
            </a:r>
            <a:r>
              <a:rPr lang="zh-CN" altLang="en-US" sz="2400" b="0" i="0" u="none" strike="noStrike" dirty="0">
                <a:solidFill>
                  <a:srgbClr val="0000FF"/>
                </a:solidFill>
                <a:effectLst/>
                <a:latin typeface="arial" panose="020B0604020202020204" pitchFamily="34" charset="0"/>
              </a:rPr>
              <a:t>物质文明</a:t>
            </a:r>
            <a:r>
              <a:rPr lang="zh-CN" altLang="en-US" sz="2400" b="0" i="0" dirty="0">
                <a:solidFill>
                  <a:srgbClr val="0000FF"/>
                </a:solidFill>
                <a:effectLst/>
                <a:latin typeface="arial" panose="020B0604020202020204" pitchFamily="34" charset="0"/>
              </a:rPr>
              <a:t>和精神文化</a:t>
            </a:r>
            <a:r>
              <a:rPr lang="zh-CN" altLang="en-US" sz="2400" b="0" i="0" dirty="0">
                <a:solidFill>
                  <a:srgbClr val="333333"/>
                </a:solidFill>
                <a:effectLst/>
                <a:latin typeface="arial" panose="020B0604020202020204" pitchFamily="34" charset="0"/>
              </a:rPr>
              <a:t>的进一步发展创造了条件。在此次历史变革中，奴隶主无疑得到最大利益，可以摆脱繁重的体力劳动，从事脑力劳动或者不参加劳动，同时需要说明的是，</a:t>
            </a:r>
            <a:r>
              <a:rPr lang="zh-CN" altLang="en-US" sz="2400" b="0" i="0" dirty="0">
                <a:solidFill>
                  <a:srgbClr val="0000FF"/>
                </a:solidFill>
                <a:effectLst/>
                <a:latin typeface="arial" panose="020B0604020202020204" pitchFamily="34" charset="0"/>
              </a:rPr>
              <a:t>奴隶也得到了利益</a:t>
            </a:r>
            <a:r>
              <a:rPr lang="zh-CN" altLang="en-US" sz="2400" b="0" i="0" dirty="0">
                <a:solidFill>
                  <a:srgbClr val="333333"/>
                </a:solidFill>
                <a:effectLst/>
                <a:latin typeface="arial" panose="020B0604020202020204" pitchFamily="34" charset="0"/>
              </a:rPr>
              <a:t>，某些战俘奴隶避免了战败被杀的命运，同时</a:t>
            </a:r>
            <a:r>
              <a:rPr lang="zh-CN" altLang="en-US" sz="2400" b="0" i="0" dirty="0">
                <a:solidFill>
                  <a:srgbClr val="0000FF"/>
                </a:solidFill>
                <a:effectLst/>
                <a:latin typeface="arial" panose="020B0604020202020204" pitchFamily="34" charset="0"/>
              </a:rPr>
              <a:t>生活水平</a:t>
            </a:r>
            <a:r>
              <a:rPr lang="zh-CN" altLang="en-US" sz="2400" b="0" i="0" dirty="0">
                <a:solidFill>
                  <a:srgbClr val="333333"/>
                </a:solidFill>
                <a:effectLst/>
                <a:latin typeface="arial" panose="020B0604020202020204" pitchFamily="34" charset="0"/>
              </a:rPr>
              <a:t>要比原始社会总体要有所提高。</a:t>
            </a:r>
            <a:endParaRPr lang="en-US" altLang="zh-CN" sz="2400" b="0" i="0" dirty="0">
              <a:solidFill>
                <a:srgbClr val="333333"/>
              </a:solidFill>
              <a:effectLst/>
              <a:latin typeface="arial" panose="020B0604020202020204" pitchFamily="34" charset="0"/>
            </a:endParaRPr>
          </a:p>
          <a:p>
            <a:r>
              <a:rPr lang="zh-CN" altLang="en-US" sz="2400" b="0" i="0" dirty="0">
                <a:solidFill>
                  <a:srgbClr val="FF0000"/>
                </a:solidFill>
                <a:effectLst/>
                <a:latin typeface="arial" panose="020B0604020202020204" pitchFamily="34" charset="0"/>
              </a:rPr>
              <a:t>奴隶制度也是一个最野蛮的制度</a:t>
            </a:r>
            <a:r>
              <a:rPr lang="zh-CN" altLang="en-US" sz="2400" b="0" i="0" dirty="0">
                <a:solidFill>
                  <a:srgbClr val="333333"/>
                </a:solidFill>
                <a:effectLst/>
                <a:latin typeface="arial" panose="020B0604020202020204" pitchFamily="34" charset="0"/>
              </a:rPr>
              <a:t>。经济上？政治上？文化上？</a:t>
            </a:r>
            <a:endParaRPr lang="en-US" altLang="zh-CN" sz="2400" b="0" i="0" dirty="0">
              <a:solidFill>
                <a:srgbClr val="333333"/>
              </a:solidFill>
              <a:effectLst/>
              <a:latin typeface="arial" panose="020B0604020202020204" pitchFamily="34" charset="0"/>
            </a:endParaRPr>
          </a:p>
          <a:p>
            <a:pPr algn="l"/>
            <a:r>
              <a:rPr lang="zh-CN" altLang="en-US" sz="2400" b="0" i="0" dirty="0">
                <a:solidFill>
                  <a:srgbClr val="FF0000"/>
                </a:solidFill>
                <a:effectLst/>
                <a:latin typeface="arial" panose="020B0604020202020204" pitchFamily="34" charset="0"/>
              </a:rPr>
              <a:t>奴隶制生产关系固有的局限性</a:t>
            </a:r>
            <a:r>
              <a:rPr lang="zh-CN" altLang="en-US" sz="2400" b="0" i="0" dirty="0">
                <a:solidFill>
                  <a:srgbClr val="333333"/>
                </a:solidFill>
                <a:effectLst/>
                <a:latin typeface="arial" panose="020B0604020202020204" pitchFamily="34" charset="0"/>
              </a:rPr>
              <a:t>：在奴隶劳动中故意不使用先进的工具。</a:t>
            </a:r>
          </a:p>
          <a:p>
            <a:pPr algn="l"/>
            <a:r>
              <a:rPr lang="zh-CN" altLang="en-US" sz="2400" b="0" i="0" dirty="0">
                <a:solidFill>
                  <a:srgbClr val="333333"/>
                </a:solidFill>
                <a:effectLst/>
                <a:latin typeface="arial" panose="020B0604020202020204" pitchFamily="34" charset="0"/>
              </a:rPr>
              <a:t>（</a:t>
            </a:r>
            <a:r>
              <a:rPr lang="zh-CN" altLang="en-US" sz="2400" b="0" i="0" dirty="0">
                <a:solidFill>
                  <a:srgbClr val="0000FF"/>
                </a:solidFill>
                <a:effectLst/>
                <a:latin typeface="arial" panose="020B0604020202020204" pitchFamily="34" charset="0"/>
              </a:rPr>
              <a:t>原因：奴隶主不关心生产技术改进；奴隶对强制劳动的反抗</a:t>
            </a:r>
            <a:r>
              <a:rPr lang="zh-CN" altLang="en-US" sz="2400" b="0" i="0" dirty="0">
                <a:solidFill>
                  <a:srgbClr val="333333"/>
                </a:solidFill>
                <a:effectLst/>
                <a:latin typeface="arial" panose="020B0604020202020204" pitchFamily="34" charset="0"/>
              </a:rPr>
              <a:t>。这导致奴隶主只给奴隶使用粗笨的不易破坏的生产工具。）</a:t>
            </a:r>
            <a:r>
              <a:rPr lang="zh-CN" altLang="en-US" sz="2400" dirty="0">
                <a:solidFill>
                  <a:srgbClr val="333333"/>
                </a:solidFill>
                <a:latin typeface="arial" panose="020B0604020202020204" pitchFamily="34" charset="0"/>
              </a:rPr>
              <a:t>奴隶社会末期，奴隶制生产关系成为了生产力发展的阻碍。</a:t>
            </a:r>
            <a:endParaRPr lang="en-US" altLang="zh-CN" sz="2400" dirty="0"/>
          </a:p>
        </p:txBody>
      </p:sp>
      <p:sp>
        <p:nvSpPr>
          <p:cNvPr id="6" name="矩形 5">
            <a:extLst>
              <a:ext uri="{FF2B5EF4-FFF2-40B4-BE49-F238E27FC236}">
                <a16:creationId xmlns:a16="http://schemas.microsoft.com/office/drawing/2014/main" id="{0E56AAEA-5348-4450-ADF0-7123196CEB98}"/>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社会主义从空想到科学、从理论到实践的发展</a:t>
            </a:r>
          </a:p>
        </p:txBody>
      </p:sp>
    </p:spTree>
    <p:extLst>
      <p:ext uri="{BB962C8B-B14F-4D97-AF65-F5344CB8AC3E}">
        <p14:creationId xmlns:p14="http://schemas.microsoft.com/office/powerpoint/2010/main" val="40680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711CEFEB-BC35-4759-90CD-0F362D80E277}"/>
              </a:ext>
            </a:extLst>
          </p:cNvPr>
          <p:cNvSpPr>
            <a:spLocks noGrp="1"/>
          </p:cNvSpPr>
          <p:nvPr>
            <p:ph idx="1"/>
          </p:nvPr>
        </p:nvSpPr>
        <p:spPr>
          <a:xfrm>
            <a:off x="568960" y="955040"/>
            <a:ext cx="11054080" cy="5679440"/>
          </a:xfrm>
        </p:spPr>
        <p:txBody>
          <a:bodyPr>
            <a:noAutofit/>
          </a:bodyPr>
          <a:lstStyle/>
          <a:p>
            <a:pPr algn="ctr">
              <a:lnSpc>
                <a:spcPct val="100000"/>
              </a:lnSpc>
            </a:pPr>
            <a:r>
              <a:rPr lang="zh-CN" altLang="en-US" sz="2400" b="1" i="0" u="none" strike="noStrike" dirty="0">
                <a:solidFill>
                  <a:srgbClr val="0F0F0F"/>
                </a:solidFill>
                <a:effectLst/>
                <a:latin typeface="����"/>
              </a:rPr>
              <a:t>练习巩固</a:t>
            </a:r>
            <a:endParaRPr lang="en-US" altLang="zh-CN" sz="2400" b="1" i="0" u="none" strike="noStrike" dirty="0">
              <a:solidFill>
                <a:srgbClr val="0F0F0F"/>
              </a:solidFill>
              <a:effectLst/>
              <a:latin typeface="����"/>
            </a:endParaRPr>
          </a:p>
          <a:p>
            <a:pPr marL="0" indent="0" fontAlgn="ctr">
              <a:lnSpc>
                <a:spcPct val="100000"/>
              </a:lnSpc>
              <a:spcBef>
                <a:spcPts val="0"/>
              </a:spcBef>
              <a:buNone/>
            </a:pPr>
            <a:r>
              <a:rPr lang="en-US" altLang="zh-CN" sz="2400" dirty="0">
                <a:solidFill>
                  <a:srgbClr val="000000"/>
                </a:solidFill>
                <a:latin typeface="等线" panose="02010600030101010101" pitchFamily="2" charset="-122"/>
                <a:ea typeface="等线" panose="02010600030101010101" pitchFamily="2" charset="-122"/>
              </a:rPr>
              <a:t>1</a:t>
            </a:r>
            <a:r>
              <a:rPr lang="zh-CN" altLang="en-US" sz="2400" dirty="0">
                <a:solidFill>
                  <a:srgbClr val="000000"/>
                </a:solidFill>
                <a:latin typeface="等线" panose="02010600030101010101" pitchFamily="2" charset="-122"/>
                <a:ea typeface="等线" panose="02010600030101010101" pitchFamily="2" charset="-122"/>
              </a:rPr>
              <a:t>、原始社会没有人剥削人的现象，根本的原因在于（    ）</a:t>
            </a:r>
            <a:endParaRPr lang="en-US" altLang="zh-CN" sz="2400" dirty="0">
              <a:solidFill>
                <a:srgbClr val="000000"/>
              </a:solidFill>
              <a:latin typeface="等线" panose="02010600030101010101" pitchFamily="2" charset="-122"/>
              <a:ea typeface="等线" panose="02010600030101010101" pitchFamily="2" charset="-122"/>
            </a:endParaRPr>
          </a:p>
          <a:p>
            <a:pPr marL="0" indent="0" fontAlgn="ctr">
              <a:lnSpc>
                <a:spcPct val="100000"/>
              </a:lnSpc>
              <a:spcBef>
                <a:spcPts val="0"/>
              </a:spcBef>
              <a:buNone/>
            </a:pPr>
            <a:r>
              <a:rPr lang="en-US" altLang="zh-CN" sz="2400" dirty="0">
                <a:solidFill>
                  <a:srgbClr val="000000"/>
                </a:solidFill>
                <a:latin typeface="等线" panose="02010600030101010101" pitchFamily="2" charset="-122"/>
                <a:ea typeface="等线" panose="02010600030101010101" pitchFamily="2" charset="-122"/>
              </a:rPr>
              <a:t>A.</a:t>
            </a:r>
            <a:r>
              <a:rPr lang="zh-CN" altLang="en-US" sz="2400" dirty="0">
                <a:solidFill>
                  <a:srgbClr val="000000"/>
                </a:solidFill>
                <a:latin typeface="等线" panose="02010600030101010101" pitchFamily="2" charset="-122"/>
                <a:ea typeface="等线" panose="02010600030101010101" pitchFamily="2" charset="-122"/>
              </a:rPr>
              <a:t>原始社会平均分配劳动产品</a:t>
            </a:r>
            <a:endParaRPr lang="en-US" altLang="zh-CN" sz="2400" dirty="0">
              <a:solidFill>
                <a:srgbClr val="000000"/>
              </a:solidFill>
              <a:latin typeface="等线" panose="02010600030101010101" pitchFamily="2" charset="-122"/>
              <a:ea typeface="等线" panose="02010600030101010101" pitchFamily="2" charset="-122"/>
            </a:endParaRPr>
          </a:p>
          <a:p>
            <a:pPr marL="0" indent="0" fontAlgn="ctr">
              <a:lnSpc>
                <a:spcPct val="100000"/>
              </a:lnSpc>
              <a:spcBef>
                <a:spcPts val="0"/>
              </a:spcBef>
              <a:buNone/>
            </a:pPr>
            <a:r>
              <a:rPr lang="en-US" altLang="zh-CN" sz="2400" dirty="0">
                <a:solidFill>
                  <a:srgbClr val="000000"/>
                </a:solidFill>
                <a:latin typeface="等线" panose="02010600030101010101" pitchFamily="2" charset="-122"/>
                <a:ea typeface="等线" panose="02010600030101010101" pitchFamily="2" charset="-122"/>
              </a:rPr>
              <a:t>B.</a:t>
            </a:r>
            <a:r>
              <a:rPr lang="zh-CN" altLang="en-US" sz="2400" dirty="0">
                <a:solidFill>
                  <a:srgbClr val="000000"/>
                </a:solidFill>
                <a:latin typeface="等线" panose="02010600030101010101" pitchFamily="2" charset="-122"/>
                <a:ea typeface="等线" panose="02010600030101010101" pitchFamily="2" charset="-122"/>
              </a:rPr>
              <a:t>原始社会人人平等，没有特权</a:t>
            </a:r>
            <a:endParaRPr lang="en-US" altLang="zh-CN" sz="2400" dirty="0">
              <a:solidFill>
                <a:srgbClr val="000000"/>
              </a:solidFill>
              <a:latin typeface="等线" panose="02010600030101010101" pitchFamily="2" charset="-122"/>
              <a:ea typeface="等线" panose="02010600030101010101" pitchFamily="2" charset="-122"/>
            </a:endParaRPr>
          </a:p>
          <a:p>
            <a:pPr marL="0" indent="0" fontAlgn="ctr">
              <a:lnSpc>
                <a:spcPct val="100000"/>
              </a:lnSpc>
              <a:spcBef>
                <a:spcPts val="0"/>
              </a:spcBef>
              <a:buNone/>
            </a:pPr>
            <a:r>
              <a:rPr lang="en-US" altLang="zh-CN" sz="2400" dirty="0">
                <a:solidFill>
                  <a:srgbClr val="000000"/>
                </a:solidFill>
                <a:latin typeface="等线" panose="02010600030101010101" pitchFamily="2" charset="-122"/>
                <a:ea typeface="等线" panose="02010600030101010101" pitchFamily="2" charset="-122"/>
              </a:rPr>
              <a:t>C.</a:t>
            </a:r>
            <a:r>
              <a:rPr lang="zh-CN" altLang="en-US" sz="2400" dirty="0">
                <a:solidFill>
                  <a:srgbClr val="000000"/>
                </a:solidFill>
                <a:latin typeface="等线" panose="02010600030101010101" pitchFamily="2" charset="-122"/>
                <a:ea typeface="等线" panose="02010600030101010101" pitchFamily="2" charset="-122"/>
              </a:rPr>
              <a:t>原始社会生产力低下</a:t>
            </a:r>
            <a:endParaRPr lang="en-US" altLang="zh-CN" sz="2400" dirty="0">
              <a:solidFill>
                <a:srgbClr val="000000"/>
              </a:solidFill>
              <a:latin typeface="等线" panose="02010600030101010101" pitchFamily="2" charset="-122"/>
              <a:ea typeface="等线" panose="02010600030101010101" pitchFamily="2" charset="-122"/>
            </a:endParaRPr>
          </a:p>
          <a:p>
            <a:pPr marL="0" indent="0" fontAlgn="ctr">
              <a:lnSpc>
                <a:spcPct val="100000"/>
              </a:lnSpc>
              <a:spcBef>
                <a:spcPts val="0"/>
              </a:spcBef>
              <a:buNone/>
            </a:pPr>
            <a:r>
              <a:rPr lang="en-US" altLang="zh-CN" sz="2400" dirty="0">
                <a:solidFill>
                  <a:srgbClr val="000000"/>
                </a:solidFill>
                <a:latin typeface="等线" panose="02010600030101010101" pitchFamily="2" charset="-122"/>
                <a:ea typeface="等线" panose="02010600030101010101" pitchFamily="2" charset="-122"/>
              </a:rPr>
              <a:t>D.</a:t>
            </a:r>
            <a:r>
              <a:rPr lang="zh-CN" altLang="en-US" sz="2400" dirty="0">
                <a:solidFill>
                  <a:srgbClr val="000000"/>
                </a:solidFill>
                <a:latin typeface="等线" panose="02010600030101010101" pitchFamily="2" charset="-122"/>
                <a:ea typeface="等线" panose="02010600030101010101" pitchFamily="2" charset="-122"/>
              </a:rPr>
              <a:t>原始人共同占有生产资料</a:t>
            </a:r>
            <a:endParaRPr lang="en-US" altLang="zh-CN" sz="2400" dirty="0">
              <a:solidFill>
                <a:srgbClr val="000000"/>
              </a:solidFill>
              <a:latin typeface="等线" panose="02010600030101010101" pitchFamily="2" charset="-122"/>
              <a:ea typeface="等线" panose="02010600030101010101" pitchFamily="2" charset="-122"/>
            </a:endParaRPr>
          </a:p>
          <a:p>
            <a:pPr>
              <a:lnSpc>
                <a:spcPct val="100000"/>
              </a:lnSpc>
            </a:pPr>
            <a:r>
              <a:rPr lang="en-US" altLang="zh-CN" sz="2400" dirty="0">
                <a:solidFill>
                  <a:srgbClr val="0F0F0F"/>
                </a:solidFill>
                <a:latin typeface="����"/>
              </a:rPr>
              <a:t>2</a:t>
            </a:r>
            <a:r>
              <a:rPr lang="zh-CN" altLang="en-US" sz="2400" dirty="0">
                <a:solidFill>
                  <a:srgbClr val="0F0F0F"/>
                </a:solidFill>
                <a:latin typeface="����"/>
              </a:rPr>
              <a:t>、</a:t>
            </a:r>
            <a:r>
              <a:rPr lang="zh-CN" altLang="en-US" sz="2400" b="0" i="0" u="none" strike="noStrike" dirty="0">
                <a:solidFill>
                  <a:srgbClr val="0F0F0F"/>
                </a:solidFill>
                <a:effectLst/>
                <a:latin typeface="����"/>
              </a:rPr>
              <a:t>原始社会末期，私有制产生。私有制的产生（    ）</a:t>
            </a:r>
            <a:endParaRPr lang="en-US" altLang="zh-CN" sz="2400" b="0" i="0" u="none" strike="noStrike" dirty="0">
              <a:solidFill>
                <a:srgbClr val="0F0F0F"/>
              </a:solidFill>
              <a:effectLst/>
              <a:latin typeface="����"/>
            </a:endParaRPr>
          </a:p>
          <a:p>
            <a:pPr>
              <a:lnSpc>
                <a:spcPct val="100000"/>
              </a:lnSpc>
            </a:pPr>
            <a:r>
              <a:rPr lang="zh-CN" altLang="en-US" sz="2400" dirty="0">
                <a:solidFill>
                  <a:srgbClr val="0F0F0F"/>
                </a:solidFill>
                <a:latin typeface="等线" panose="02010600030101010101" pitchFamily="2" charset="-122"/>
                <a:ea typeface="等线" panose="02010600030101010101" pitchFamily="2" charset="-122"/>
              </a:rPr>
              <a:t>①</a:t>
            </a:r>
            <a:r>
              <a:rPr lang="zh-CN" altLang="en-US" sz="2400" dirty="0">
                <a:solidFill>
                  <a:srgbClr val="0F0F0F"/>
                </a:solidFill>
                <a:latin typeface="����"/>
              </a:rPr>
              <a:t>与氏族制度的瓦解是同一个过程</a:t>
            </a:r>
            <a:endParaRPr lang="en-US" altLang="zh-CN" sz="2400" dirty="0">
              <a:solidFill>
                <a:srgbClr val="0F0F0F"/>
              </a:solidFill>
              <a:latin typeface="����"/>
            </a:endParaRPr>
          </a:p>
          <a:p>
            <a:pPr>
              <a:lnSpc>
                <a:spcPct val="100000"/>
              </a:lnSpc>
            </a:pPr>
            <a:r>
              <a:rPr lang="zh-CN" altLang="en-US" sz="2400" dirty="0">
                <a:solidFill>
                  <a:srgbClr val="0F0F0F"/>
                </a:solidFill>
                <a:latin typeface="等线" panose="02010600030101010101" pitchFamily="2" charset="-122"/>
              </a:rPr>
              <a:t>②</a:t>
            </a:r>
            <a:r>
              <a:rPr lang="zh-CN" altLang="en-US" sz="2400" dirty="0">
                <a:solidFill>
                  <a:srgbClr val="0F0F0F"/>
                </a:solidFill>
                <a:latin typeface="����"/>
              </a:rPr>
              <a:t>是生产力发展到一定阶段的产物</a:t>
            </a:r>
            <a:endParaRPr lang="en-US" altLang="zh-CN" sz="2400" dirty="0">
              <a:solidFill>
                <a:srgbClr val="0F0F0F"/>
              </a:solidFill>
              <a:latin typeface="����"/>
            </a:endParaRPr>
          </a:p>
          <a:p>
            <a:pPr>
              <a:lnSpc>
                <a:spcPct val="100000"/>
              </a:lnSpc>
            </a:pPr>
            <a:r>
              <a:rPr lang="zh-CN" altLang="en-US" sz="2400" dirty="0">
                <a:solidFill>
                  <a:srgbClr val="0F0F0F"/>
                </a:solidFill>
                <a:latin typeface="等线" panose="02010600030101010101" pitchFamily="2" charset="-122"/>
              </a:rPr>
              <a:t>③</a:t>
            </a:r>
            <a:r>
              <a:rPr lang="zh-CN" altLang="en-US" sz="2400" dirty="0">
                <a:solidFill>
                  <a:srgbClr val="0F0F0F"/>
                </a:solidFill>
                <a:latin typeface="����"/>
              </a:rPr>
              <a:t>以阶级和国家的产生为前提</a:t>
            </a:r>
            <a:endParaRPr lang="en-US" altLang="zh-CN" sz="2400" dirty="0">
              <a:solidFill>
                <a:srgbClr val="0F0F0F"/>
              </a:solidFill>
              <a:latin typeface="����"/>
            </a:endParaRPr>
          </a:p>
          <a:p>
            <a:pPr>
              <a:lnSpc>
                <a:spcPct val="100000"/>
              </a:lnSpc>
            </a:pPr>
            <a:r>
              <a:rPr lang="zh-CN" altLang="en-US" sz="2400" dirty="0">
                <a:solidFill>
                  <a:srgbClr val="0F0F0F"/>
                </a:solidFill>
                <a:latin typeface="等线" panose="02010600030101010101" pitchFamily="2" charset="-122"/>
              </a:rPr>
              <a:t>④</a:t>
            </a:r>
            <a:r>
              <a:rPr lang="zh-CN" altLang="en-US" sz="2400" dirty="0">
                <a:solidFill>
                  <a:srgbClr val="0F0F0F"/>
                </a:solidFill>
                <a:latin typeface="����"/>
              </a:rPr>
              <a:t>是贫富分化的结果</a:t>
            </a:r>
            <a:endParaRPr lang="en-US" altLang="zh-CN" sz="2400" dirty="0">
              <a:solidFill>
                <a:srgbClr val="0F0F0F"/>
              </a:solidFill>
              <a:latin typeface="����"/>
            </a:endParaRPr>
          </a:p>
          <a:p>
            <a:pPr>
              <a:lnSpc>
                <a:spcPct val="150000"/>
              </a:lnSpc>
            </a:pPr>
            <a:r>
              <a:rPr lang="en-US" altLang="zh-CN" sz="2400" dirty="0">
                <a:solidFill>
                  <a:srgbClr val="0F0F0F"/>
                </a:solidFill>
                <a:latin typeface="等线" panose="02010600030101010101" pitchFamily="2" charset="-122"/>
                <a:ea typeface="等线" panose="02010600030101010101" pitchFamily="2" charset="-122"/>
              </a:rPr>
              <a:t>A.</a:t>
            </a:r>
            <a:r>
              <a:rPr lang="zh-CN" altLang="en-US" sz="2400" dirty="0">
                <a:solidFill>
                  <a:srgbClr val="0F0F0F"/>
                </a:solidFill>
                <a:latin typeface="等线" panose="02010600030101010101" pitchFamily="2" charset="-122"/>
                <a:ea typeface="等线" panose="02010600030101010101" pitchFamily="2" charset="-122"/>
              </a:rPr>
              <a:t>①②    </a:t>
            </a:r>
            <a:r>
              <a:rPr lang="en-US" altLang="zh-CN" sz="2400" dirty="0">
                <a:solidFill>
                  <a:srgbClr val="0F0F0F"/>
                </a:solidFill>
                <a:latin typeface="等线" panose="02010600030101010101" pitchFamily="2" charset="-122"/>
                <a:ea typeface="等线" panose="02010600030101010101" pitchFamily="2" charset="-122"/>
              </a:rPr>
              <a:t>B.</a:t>
            </a:r>
            <a:r>
              <a:rPr lang="zh-CN" altLang="en-US" sz="2400" dirty="0">
                <a:solidFill>
                  <a:srgbClr val="0F0F0F"/>
                </a:solidFill>
                <a:latin typeface="等线" panose="02010600030101010101" pitchFamily="2" charset="-122"/>
                <a:ea typeface="等线" panose="02010600030101010101" pitchFamily="2" charset="-122"/>
              </a:rPr>
              <a:t>②③    </a:t>
            </a:r>
            <a:r>
              <a:rPr lang="en-US" altLang="zh-CN" sz="2400" dirty="0">
                <a:solidFill>
                  <a:srgbClr val="0F0F0F"/>
                </a:solidFill>
                <a:latin typeface="等线" panose="02010600030101010101" pitchFamily="2" charset="-122"/>
                <a:ea typeface="等线" panose="02010600030101010101" pitchFamily="2" charset="-122"/>
              </a:rPr>
              <a:t>C.</a:t>
            </a:r>
            <a:r>
              <a:rPr lang="zh-CN" altLang="en-US" sz="2400" dirty="0">
                <a:solidFill>
                  <a:srgbClr val="0F0F0F"/>
                </a:solidFill>
                <a:latin typeface="等线" panose="02010600030101010101" pitchFamily="2" charset="-122"/>
                <a:ea typeface="等线" panose="02010600030101010101" pitchFamily="2" charset="-122"/>
              </a:rPr>
              <a:t> ①③     </a:t>
            </a:r>
            <a:r>
              <a:rPr lang="en-US" altLang="zh-CN" sz="2400" dirty="0">
                <a:solidFill>
                  <a:srgbClr val="0F0F0F"/>
                </a:solidFill>
                <a:latin typeface="等线" panose="02010600030101010101" pitchFamily="2" charset="-122"/>
                <a:ea typeface="等线" panose="02010600030101010101" pitchFamily="2" charset="-122"/>
              </a:rPr>
              <a:t>D.</a:t>
            </a:r>
            <a:r>
              <a:rPr lang="zh-CN" altLang="en-US" sz="2400" dirty="0">
                <a:solidFill>
                  <a:srgbClr val="0F0F0F"/>
                </a:solidFill>
                <a:latin typeface="等线" panose="02010600030101010101" pitchFamily="2" charset="-122"/>
                <a:ea typeface="等线" panose="02010600030101010101" pitchFamily="2" charset="-122"/>
              </a:rPr>
              <a:t> ②④</a:t>
            </a:r>
            <a:endParaRPr lang="zh-CN" altLang="en-US" sz="2400" b="0" i="0" u="none" strike="noStrike" dirty="0">
              <a:solidFill>
                <a:srgbClr val="0F0F0F"/>
              </a:solidFill>
              <a:effectLst/>
              <a:latin typeface="����"/>
            </a:endParaRPr>
          </a:p>
        </p:txBody>
      </p:sp>
      <p:sp>
        <p:nvSpPr>
          <p:cNvPr id="6" name="矩形 5">
            <a:extLst>
              <a:ext uri="{FF2B5EF4-FFF2-40B4-BE49-F238E27FC236}">
                <a16:creationId xmlns:a16="http://schemas.microsoft.com/office/drawing/2014/main" id="{0E56AAEA-5348-4450-ADF0-7123196CEB98}"/>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社会主义从空想到科学、从理论到实践的发展</a:t>
            </a:r>
          </a:p>
        </p:txBody>
      </p:sp>
      <p:sp>
        <p:nvSpPr>
          <p:cNvPr id="7" name="文本框 6">
            <a:extLst>
              <a:ext uri="{FF2B5EF4-FFF2-40B4-BE49-F238E27FC236}">
                <a16:creationId xmlns:a16="http://schemas.microsoft.com/office/drawing/2014/main" id="{3E02378F-F62B-4BE5-B292-92DFC6B2974F}"/>
              </a:ext>
            </a:extLst>
          </p:cNvPr>
          <p:cNvSpPr txBox="1"/>
          <p:nvPr/>
        </p:nvSpPr>
        <p:spPr>
          <a:xfrm>
            <a:off x="9855200" y="2275840"/>
            <a:ext cx="650240" cy="584775"/>
          </a:xfrm>
          <a:prstGeom prst="rect">
            <a:avLst/>
          </a:prstGeom>
          <a:noFill/>
        </p:spPr>
        <p:txBody>
          <a:bodyPr wrap="square" rtlCol="0">
            <a:spAutoFit/>
          </a:bodyPr>
          <a:lstStyle/>
          <a:p>
            <a:r>
              <a:rPr lang="en-US" altLang="zh-CN" sz="3200" b="1" dirty="0">
                <a:solidFill>
                  <a:srgbClr val="FF0000"/>
                </a:solidFill>
              </a:rPr>
              <a:t>C</a:t>
            </a:r>
            <a:endParaRPr lang="zh-CN" altLang="en-US" sz="3200" b="1" dirty="0">
              <a:solidFill>
                <a:srgbClr val="FF0000"/>
              </a:solidFill>
            </a:endParaRPr>
          </a:p>
        </p:txBody>
      </p:sp>
      <p:sp>
        <p:nvSpPr>
          <p:cNvPr id="8" name="文本框 7">
            <a:extLst>
              <a:ext uri="{FF2B5EF4-FFF2-40B4-BE49-F238E27FC236}">
                <a16:creationId xmlns:a16="http://schemas.microsoft.com/office/drawing/2014/main" id="{278EA442-C956-428A-90CA-68F273050CE1}"/>
              </a:ext>
            </a:extLst>
          </p:cNvPr>
          <p:cNvSpPr txBox="1"/>
          <p:nvPr/>
        </p:nvSpPr>
        <p:spPr>
          <a:xfrm>
            <a:off x="9824720" y="4084320"/>
            <a:ext cx="650240" cy="584775"/>
          </a:xfrm>
          <a:prstGeom prst="rect">
            <a:avLst/>
          </a:prstGeom>
          <a:noFill/>
        </p:spPr>
        <p:txBody>
          <a:bodyPr wrap="square" rtlCol="0">
            <a:spAutoFit/>
          </a:bodyPr>
          <a:lstStyle/>
          <a:p>
            <a:r>
              <a:rPr lang="en-US" altLang="zh-CN" sz="3200" b="1" dirty="0">
                <a:solidFill>
                  <a:srgbClr val="FF0000"/>
                </a:solidFill>
              </a:rPr>
              <a:t>A</a:t>
            </a:r>
            <a:endParaRPr lang="zh-CN" altLang="en-US" sz="3200" b="1" dirty="0">
              <a:solidFill>
                <a:srgbClr val="FF0000"/>
              </a:solidFill>
            </a:endParaRPr>
          </a:p>
        </p:txBody>
      </p:sp>
    </p:spTree>
    <p:extLst>
      <p:ext uri="{BB962C8B-B14F-4D97-AF65-F5344CB8AC3E}">
        <p14:creationId xmlns:p14="http://schemas.microsoft.com/office/powerpoint/2010/main" val="3355430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arn(inVertical)">
                                      <p:cBhvr>
                                        <p:cTn id="1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711CEFEB-BC35-4759-90CD-0F362D80E277}"/>
              </a:ext>
            </a:extLst>
          </p:cNvPr>
          <p:cNvSpPr>
            <a:spLocks noGrp="1"/>
          </p:cNvSpPr>
          <p:nvPr>
            <p:ph idx="1"/>
          </p:nvPr>
        </p:nvSpPr>
        <p:spPr>
          <a:xfrm>
            <a:off x="568960" y="1006411"/>
            <a:ext cx="11054080" cy="5209454"/>
          </a:xfrm>
        </p:spPr>
        <p:txBody>
          <a:bodyPr>
            <a:noAutofit/>
          </a:bodyPr>
          <a:lstStyle/>
          <a:p>
            <a:pPr marL="0" indent="0" algn="l" rtl="0" eaLnBrk="1" fontAlgn="ctr" latinLnBrk="0" hangingPunct="1">
              <a:spcBef>
                <a:spcPts val="0"/>
              </a:spcBef>
              <a:spcAft>
                <a:spcPts val="0"/>
              </a:spcAft>
              <a:buNone/>
            </a:pPr>
            <a:r>
              <a:rPr lang="en-US" altLang="zh-CN" sz="2400" dirty="0">
                <a:solidFill>
                  <a:srgbClr val="000000"/>
                </a:solidFill>
                <a:latin typeface="等线" panose="02010600030101010101" pitchFamily="2" charset="-122"/>
              </a:rPr>
              <a:t>3</a:t>
            </a:r>
            <a:r>
              <a:rPr lang="zh-CN" altLang="en-US" sz="2400" dirty="0">
                <a:solidFill>
                  <a:srgbClr val="000000"/>
                </a:solidFill>
                <a:latin typeface="等线" panose="02010600030101010101" pitchFamily="2" charset="-122"/>
              </a:rPr>
              <a:t>、从原始社会到奴隶社会的演变过程中，下列传导路径正确的是（   ）</a:t>
            </a:r>
            <a:endParaRPr lang="en-US" altLang="zh-CN" sz="2400" dirty="0">
              <a:solidFill>
                <a:srgbClr val="000000"/>
              </a:solidFill>
              <a:latin typeface="等线" panose="02010600030101010101" pitchFamily="2" charset="-122"/>
            </a:endParaRPr>
          </a:p>
          <a:p>
            <a:pPr marL="0" indent="0" algn="l" rtl="0" eaLnBrk="1" fontAlgn="ctr" latinLnBrk="0" hangingPunct="1">
              <a:spcBef>
                <a:spcPts val="0"/>
              </a:spcBef>
              <a:spcAft>
                <a:spcPts val="0"/>
              </a:spcAft>
              <a:buNone/>
            </a:pPr>
            <a:r>
              <a:rPr lang="zh-CN" altLang="zh-CN" sz="2400" dirty="0">
                <a:solidFill>
                  <a:srgbClr val="000000"/>
                </a:solidFill>
                <a:latin typeface="等线" panose="02010600030101010101" pitchFamily="2" charset="-122"/>
                <a:ea typeface="等线" panose="02010600030101010101" pitchFamily="2" charset="-122"/>
              </a:rPr>
              <a:t>①</a:t>
            </a:r>
            <a:r>
              <a:rPr lang="zh-CN" altLang="en-US" sz="2400" dirty="0">
                <a:solidFill>
                  <a:srgbClr val="000000"/>
                </a:solidFill>
                <a:latin typeface="等线" panose="02010600030101010101" pitchFamily="2" charset="-122"/>
                <a:ea typeface="等线" panose="02010600030101010101" pitchFamily="2" charset="-122"/>
              </a:rPr>
              <a:t>生产力的发展           ②私有制的确立  </a:t>
            </a:r>
            <a:endParaRPr lang="en-US" altLang="zh-CN" sz="2400" dirty="0">
              <a:solidFill>
                <a:srgbClr val="000000"/>
              </a:solidFill>
              <a:latin typeface="等线" panose="02010600030101010101" pitchFamily="2" charset="-122"/>
              <a:ea typeface="等线" panose="02010600030101010101" pitchFamily="2" charset="-122"/>
            </a:endParaRPr>
          </a:p>
          <a:p>
            <a:pPr marL="0" indent="0" algn="l" rtl="0" eaLnBrk="1" fontAlgn="ctr" latinLnBrk="0" hangingPunct="1">
              <a:spcBef>
                <a:spcPts val="0"/>
              </a:spcBef>
              <a:spcAft>
                <a:spcPts val="0"/>
              </a:spcAft>
              <a:buNone/>
            </a:pPr>
            <a:r>
              <a:rPr lang="zh-CN" altLang="en-US" sz="2400" dirty="0">
                <a:solidFill>
                  <a:srgbClr val="000000"/>
                </a:solidFill>
                <a:latin typeface="等线" panose="02010600030101010101" pitchFamily="2" charset="-122"/>
                <a:ea typeface="等线" panose="02010600030101010101" pitchFamily="2" charset="-122"/>
              </a:rPr>
              <a:t>③生产工具的改进       ④阶级对立的出现</a:t>
            </a:r>
            <a:endParaRPr lang="en-US" altLang="zh-CN" sz="2400" dirty="0">
              <a:solidFill>
                <a:srgbClr val="000000"/>
              </a:solidFill>
              <a:latin typeface="等线" panose="02010600030101010101" pitchFamily="2" charset="-122"/>
              <a:ea typeface="等线" panose="02010600030101010101" pitchFamily="2" charset="-122"/>
            </a:endParaRPr>
          </a:p>
          <a:p>
            <a:pPr marL="0" indent="0" fontAlgn="ctr">
              <a:spcBef>
                <a:spcPts val="0"/>
              </a:spcBef>
              <a:buNone/>
            </a:pPr>
            <a:r>
              <a:rPr lang="en-US" altLang="zh-CN" sz="2400" dirty="0">
                <a:solidFill>
                  <a:srgbClr val="000000"/>
                </a:solidFill>
                <a:latin typeface="等线" panose="02010600030101010101" pitchFamily="2" charset="-122"/>
                <a:ea typeface="等线" panose="02010600030101010101" pitchFamily="2" charset="-122"/>
              </a:rPr>
              <a:t>A.①--③--</a:t>
            </a:r>
            <a:r>
              <a:rPr lang="en-US" altLang="zh-CN" sz="2400" dirty="0">
                <a:solidFill>
                  <a:srgbClr val="000000"/>
                </a:solidFill>
                <a:latin typeface="等线" panose="02010600030101010101" pitchFamily="2" charset="-122"/>
              </a:rPr>
              <a:t>②--</a:t>
            </a:r>
            <a:r>
              <a:rPr lang="en-US" altLang="zh-CN" sz="2400" dirty="0">
                <a:solidFill>
                  <a:srgbClr val="000000"/>
                </a:solidFill>
                <a:latin typeface="等线" panose="02010600030101010101" pitchFamily="2" charset="-122"/>
                <a:ea typeface="等线" panose="02010600030101010101" pitchFamily="2" charset="-122"/>
              </a:rPr>
              <a:t>④          B. ①--</a:t>
            </a:r>
            <a:r>
              <a:rPr lang="en-US" altLang="zh-CN" sz="2400" dirty="0">
                <a:solidFill>
                  <a:srgbClr val="000000"/>
                </a:solidFill>
                <a:latin typeface="等线" panose="02010600030101010101" pitchFamily="2" charset="-122"/>
              </a:rPr>
              <a:t>③--④--②</a:t>
            </a:r>
            <a:endParaRPr lang="en-US" altLang="zh-CN" sz="2400" dirty="0">
              <a:solidFill>
                <a:srgbClr val="000000"/>
              </a:solidFill>
              <a:latin typeface="等线" panose="02010600030101010101" pitchFamily="2" charset="-122"/>
              <a:ea typeface="等线" panose="02010600030101010101" pitchFamily="2" charset="-122"/>
            </a:endParaRPr>
          </a:p>
          <a:p>
            <a:pPr marL="0" indent="0" fontAlgn="ctr">
              <a:spcBef>
                <a:spcPts val="0"/>
              </a:spcBef>
              <a:buNone/>
            </a:pPr>
            <a:r>
              <a:rPr lang="en-US" altLang="zh-CN" sz="2400" dirty="0">
                <a:solidFill>
                  <a:srgbClr val="000000"/>
                </a:solidFill>
                <a:latin typeface="等线" panose="02010600030101010101" pitchFamily="2" charset="-122"/>
                <a:ea typeface="等线" panose="02010600030101010101" pitchFamily="2" charset="-122"/>
              </a:rPr>
              <a:t>C.</a:t>
            </a:r>
            <a:r>
              <a:rPr lang="en-US" altLang="zh-CN" sz="2400" dirty="0">
                <a:solidFill>
                  <a:srgbClr val="000000"/>
                </a:solidFill>
                <a:latin typeface="等线" panose="02010600030101010101" pitchFamily="2" charset="-122"/>
              </a:rPr>
              <a:t> ③--①--④--②</a:t>
            </a:r>
            <a:r>
              <a:rPr lang="en-US" altLang="zh-CN" sz="2400" dirty="0">
                <a:solidFill>
                  <a:srgbClr val="000000"/>
                </a:solidFill>
                <a:latin typeface="等线" panose="02010600030101010101" pitchFamily="2" charset="-122"/>
                <a:ea typeface="等线" panose="02010600030101010101" pitchFamily="2" charset="-122"/>
              </a:rPr>
              <a:t>         D.</a:t>
            </a:r>
            <a:r>
              <a:rPr lang="en-US" altLang="zh-CN" sz="2400" dirty="0">
                <a:solidFill>
                  <a:srgbClr val="000000"/>
                </a:solidFill>
                <a:latin typeface="等线" panose="02010600030101010101" pitchFamily="2" charset="-122"/>
              </a:rPr>
              <a:t> ③--①--②--</a:t>
            </a:r>
            <a:r>
              <a:rPr lang="en-US" altLang="zh-CN" sz="2400" dirty="0">
                <a:solidFill>
                  <a:srgbClr val="000000"/>
                </a:solidFill>
                <a:latin typeface="等线" panose="02010600030101010101" pitchFamily="2" charset="-122"/>
                <a:ea typeface="等线" panose="02010600030101010101" pitchFamily="2" charset="-122"/>
              </a:rPr>
              <a:t>④ </a:t>
            </a:r>
            <a:endParaRPr lang="en-US" altLang="zh-CN" sz="2400" dirty="0">
              <a:solidFill>
                <a:srgbClr val="000000"/>
              </a:solidFill>
              <a:latin typeface="等线" panose="02010600030101010101" pitchFamily="2" charset="-122"/>
            </a:endParaRPr>
          </a:p>
          <a:p>
            <a:pPr marL="0" indent="0" algn="l" rtl="0" eaLnBrk="1" fontAlgn="ctr" latinLnBrk="0" hangingPunct="1">
              <a:spcBef>
                <a:spcPts val="0"/>
              </a:spcBef>
              <a:spcAft>
                <a:spcPts val="0"/>
              </a:spcAft>
              <a:buNone/>
            </a:pPr>
            <a:r>
              <a:rPr lang="en-US" altLang="zh-CN" sz="2400" b="0" i="0" u="none" strike="noStrike" kern="1200" dirty="0">
                <a:solidFill>
                  <a:srgbClr val="000000"/>
                </a:solidFill>
                <a:effectLst/>
                <a:latin typeface="等线" panose="02010600030101010101" pitchFamily="2" charset="-122"/>
              </a:rPr>
              <a:t>4</a:t>
            </a:r>
            <a:r>
              <a:rPr lang="zh-CN" altLang="en-US" sz="2400" b="0" i="0" u="none" strike="noStrike" kern="1200" dirty="0">
                <a:solidFill>
                  <a:srgbClr val="000000"/>
                </a:solidFill>
                <a:effectLst/>
                <a:latin typeface="等线" panose="02010600030101010101" pitchFamily="2" charset="-122"/>
              </a:rPr>
              <a:t>、列宁指出：所谓阶级，就是这样一些大的集团，这些集团与生产资料的关系不同，在社会劳动组织中所起的作用不同，因而取得的归自己支配的那份社会财富的方式和多寡也不同。对此理解正确的是（    ）</a:t>
            </a:r>
            <a:endParaRPr lang="en-US" altLang="zh-CN" sz="2400" b="0" i="0" u="none" strike="noStrike" kern="1200" dirty="0">
              <a:solidFill>
                <a:srgbClr val="000000"/>
              </a:solidFill>
              <a:effectLst/>
              <a:latin typeface="等线" panose="02010600030101010101" pitchFamily="2" charset="-122"/>
            </a:endParaRPr>
          </a:p>
          <a:p>
            <a:pPr marL="0" indent="0" algn="l" rtl="0" eaLnBrk="1" fontAlgn="ctr" latinLnBrk="0" hangingPunct="1">
              <a:spcBef>
                <a:spcPts val="0"/>
              </a:spcBef>
              <a:spcAft>
                <a:spcPts val="0"/>
              </a:spcAft>
              <a:buNone/>
            </a:pPr>
            <a:r>
              <a:rPr lang="zh-CN" altLang="en-US" sz="2400" dirty="0">
                <a:solidFill>
                  <a:srgbClr val="000000"/>
                </a:solidFill>
                <a:latin typeface="等线" panose="02010600030101010101" pitchFamily="2" charset="-122"/>
                <a:ea typeface="等线" panose="02010600030101010101" pitchFamily="2" charset="-122"/>
              </a:rPr>
              <a:t>①</a:t>
            </a:r>
            <a:r>
              <a:rPr lang="zh-CN" altLang="en-US" sz="2400" dirty="0">
                <a:solidFill>
                  <a:srgbClr val="000000"/>
                </a:solidFill>
                <a:latin typeface="等线" panose="02010600030101010101" pitchFamily="2" charset="-122"/>
              </a:rPr>
              <a:t>阶级产生的首要前提是社会财富分配不平等</a:t>
            </a:r>
            <a:endParaRPr lang="en-US" altLang="zh-CN" sz="2400" dirty="0">
              <a:solidFill>
                <a:srgbClr val="000000"/>
              </a:solidFill>
              <a:latin typeface="等线" panose="02010600030101010101" pitchFamily="2" charset="-122"/>
            </a:endParaRPr>
          </a:p>
          <a:p>
            <a:pPr marL="0" indent="0" fontAlgn="ctr">
              <a:spcBef>
                <a:spcPts val="0"/>
              </a:spcBef>
              <a:buNone/>
            </a:pPr>
            <a:r>
              <a:rPr lang="zh-CN" altLang="en-US" sz="2400" dirty="0">
                <a:solidFill>
                  <a:srgbClr val="000000"/>
                </a:solidFill>
                <a:latin typeface="等线" panose="02010600030101010101" pitchFamily="2" charset="-122"/>
              </a:rPr>
              <a:t>②阶级都是自己时代的经济关系的产物</a:t>
            </a:r>
            <a:endParaRPr lang="en-US" altLang="zh-CN" sz="2400" dirty="0">
              <a:solidFill>
                <a:srgbClr val="000000"/>
              </a:solidFill>
              <a:latin typeface="等线" panose="02010600030101010101" pitchFamily="2" charset="-122"/>
            </a:endParaRPr>
          </a:p>
          <a:p>
            <a:pPr marL="0" indent="0" fontAlgn="ctr">
              <a:spcBef>
                <a:spcPts val="0"/>
              </a:spcBef>
              <a:buNone/>
            </a:pPr>
            <a:r>
              <a:rPr lang="zh-CN" altLang="en-US" sz="2400" dirty="0">
                <a:solidFill>
                  <a:srgbClr val="000000"/>
                </a:solidFill>
                <a:latin typeface="等线" panose="02010600030101010101" pitchFamily="2" charset="-122"/>
              </a:rPr>
              <a:t>③阶级是在一定生产关系中处于不同地位的集团</a:t>
            </a:r>
            <a:endParaRPr lang="en-US" altLang="zh-CN" sz="2400" dirty="0">
              <a:solidFill>
                <a:srgbClr val="000000"/>
              </a:solidFill>
              <a:latin typeface="等线" panose="02010600030101010101" pitchFamily="2" charset="-122"/>
            </a:endParaRPr>
          </a:p>
          <a:p>
            <a:pPr marL="0" indent="0" fontAlgn="ctr">
              <a:spcBef>
                <a:spcPts val="0"/>
              </a:spcBef>
              <a:buNone/>
            </a:pPr>
            <a:r>
              <a:rPr lang="zh-CN" altLang="en-US" sz="2400" dirty="0">
                <a:solidFill>
                  <a:srgbClr val="000000"/>
                </a:solidFill>
                <a:latin typeface="等线" panose="02010600030101010101" pitchFamily="2" charset="-122"/>
              </a:rPr>
              <a:t>④生产关系在任何社会历史发展中都具有决定作用</a:t>
            </a:r>
            <a:endParaRPr lang="en-US" altLang="zh-CN" sz="2400" dirty="0">
              <a:solidFill>
                <a:srgbClr val="000000"/>
              </a:solidFill>
              <a:latin typeface="等线" panose="02010600030101010101" pitchFamily="2" charset="-122"/>
            </a:endParaRPr>
          </a:p>
          <a:p>
            <a:pPr marL="0" indent="0" fontAlgn="ctr">
              <a:spcBef>
                <a:spcPts val="0"/>
              </a:spcBef>
              <a:buNone/>
            </a:pPr>
            <a:r>
              <a:rPr lang="en-US" altLang="zh-CN" sz="2400" dirty="0">
                <a:solidFill>
                  <a:srgbClr val="000000"/>
                </a:solidFill>
                <a:latin typeface="等线" panose="02010600030101010101" pitchFamily="2" charset="-122"/>
              </a:rPr>
              <a:t>A.</a:t>
            </a:r>
            <a:r>
              <a:rPr lang="zh-CN" altLang="en-US" sz="2400" dirty="0">
                <a:solidFill>
                  <a:srgbClr val="000000"/>
                </a:solidFill>
                <a:latin typeface="等线" panose="02010600030101010101" pitchFamily="2" charset="-122"/>
              </a:rPr>
              <a:t>①②    </a:t>
            </a:r>
            <a:r>
              <a:rPr lang="en-US" altLang="zh-CN" sz="2400" dirty="0">
                <a:solidFill>
                  <a:srgbClr val="000000"/>
                </a:solidFill>
                <a:latin typeface="等线" panose="02010600030101010101" pitchFamily="2" charset="-122"/>
              </a:rPr>
              <a:t>B.</a:t>
            </a:r>
            <a:r>
              <a:rPr lang="zh-CN" altLang="en-US" sz="2400" dirty="0">
                <a:solidFill>
                  <a:srgbClr val="000000"/>
                </a:solidFill>
                <a:latin typeface="等线" panose="02010600030101010101" pitchFamily="2" charset="-122"/>
              </a:rPr>
              <a:t>②③     </a:t>
            </a:r>
            <a:r>
              <a:rPr lang="en-US" altLang="zh-CN" sz="2400" dirty="0">
                <a:solidFill>
                  <a:srgbClr val="000000"/>
                </a:solidFill>
                <a:latin typeface="等线" panose="02010600030101010101" pitchFamily="2" charset="-122"/>
              </a:rPr>
              <a:t>C.</a:t>
            </a:r>
            <a:r>
              <a:rPr lang="zh-CN" altLang="en-US" sz="2400" dirty="0">
                <a:solidFill>
                  <a:srgbClr val="000000"/>
                </a:solidFill>
                <a:latin typeface="等线" panose="02010600030101010101" pitchFamily="2" charset="-122"/>
              </a:rPr>
              <a:t>①④    </a:t>
            </a:r>
            <a:r>
              <a:rPr lang="en-US" altLang="zh-CN" sz="2400" dirty="0">
                <a:solidFill>
                  <a:srgbClr val="000000"/>
                </a:solidFill>
                <a:latin typeface="等线" panose="02010600030101010101" pitchFamily="2" charset="-122"/>
              </a:rPr>
              <a:t>D.</a:t>
            </a:r>
            <a:r>
              <a:rPr lang="zh-CN" altLang="en-US" sz="2400" dirty="0">
                <a:solidFill>
                  <a:srgbClr val="000000"/>
                </a:solidFill>
                <a:latin typeface="等线" panose="02010600030101010101" pitchFamily="2" charset="-122"/>
              </a:rPr>
              <a:t> ③④</a:t>
            </a:r>
            <a:endParaRPr lang="en-US" altLang="zh-CN" sz="2400" dirty="0">
              <a:solidFill>
                <a:srgbClr val="000000"/>
              </a:solidFill>
              <a:latin typeface="等线" panose="02010600030101010101" pitchFamily="2" charset="-122"/>
            </a:endParaRPr>
          </a:p>
        </p:txBody>
      </p:sp>
      <p:sp>
        <p:nvSpPr>
          <p:cNvPr id="6" name="矩形 5">
            <a:extLst>
              <a:ext uri="{FF2B5EF4-FFF2-40B4-BE49-F238E27FC236}">
                <a16:creationId xmlns:a16="http://schemas.microsoft.com/office/drawing/2014/main" id="{0E56AAEA-5348-4450-ADF0-7123196CEB98}"/>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社会主义从空想到科学、从理论到实践的发展</a:t>
            </a:r>
          </a:p>
        </p:txBody>
      </p:sp>
      <p:sp>
        <p:nvSpPr>
          <p:cNvPr id="7" name="文本框 6">
            <a:extLst>
              <a:ext uri="{FF2B5EF4-FFF2-40B4-BE49-F238E27FC236}">
                <a16:creationId xmlns:a16="http://schemas.microsoft.com/office/drawing/2014/main" id="{3E02378F-F62B-4BE5-B292-92DFC6B2974F}"/>
              </a:ext>
            </a:extLst>
          </p:cNvPr>
          <p:cNvSpPr txBox="1"/>
          <p:nvPr/>
        </p:nvSpPr>
        <p:spPr>
          <a:xfrm>
            <a:off x="9752458" y="1834052"/>
            <a:ext cx="650240" cy="584775"/>
          </a:xfrm>
          <a:prstGeom prst="rect">
            <a:avLst/>
          </a:prstGeom>
          <a:noFill/>
        </p:spPr>
        <p:txBody>
          <a:bodyPr wrap="square" rtlCol="0">
            <a:spAutoFit/>
          </a:bodyPr>
          <a:lstStyle/>
          <a:p>
            <a:r>
              <a:rPr lang="en-US" altLang="zh-CN" sz="3200" b="1" dirty="0">
                <a:solidFill>
                  <a:srgbClr val="FF0000"/>
                </a:solidFill>
              </a:rPr>
              <a:t>D</a:t>
            </a:r>
            <a:endParaRPr lang="zh-CN" altLang="en-US" sz="3200" b="1" dirty="0">
              <a:solidFill>
                <a:srgbClr val="FF0000"/>
              </a:solidFill>
            </a:endParaRPr>
          </a:p>
        </p:txBody>
      </p:sp>
      <p:sp>
        <p:nvSpPr>
          <p:cNvPr id="8" name="文本框 7">
            <a:extLst>
              <a:ext uri="{FF2B5EF4-FFF2-40B4-BE49-F238E27FC236}">
                <a16:creationId xmlns:a16="http://schemas.microsoft.com/office/drawing/2014/main" id="{278EA442-C956-428A-90CA-68F273050CE1}"/>
              </a:ext>
            </a:extLst>
          </p:cNvPr>
          <p:cNvSpPr txBox="1"/>
          <p:nvPr/>
        </p:nvSpPr>
        <p:spPr>
          <a:xfrm>
            <a:off x="9855200" y="4130044"/>
            <a:ext cx="650240" cy="584775"/>
          </a:xfrm>
          <a:prstGeom prst="rect">
            <a:avLst/>
          </a:prstGeom>
          <a:noFill/>
        </p:spPr>
        <p:txBody>
          <a:bodyPr wrap="square" rtlCol="0">
            <a:spAutoFit/>
          </a:bodyPr>
          <a:lstStyle/>
          <a:p>
            <a:r>
              <a:rPr lang="en-US" altLang="zh-CN" sz="3200" b="1" dirty="0">
                <a:solidFill>
                  <a:srgbClr val="FF0000"/>
                </a:solidFill>
              </a:rPr>
              <a:t>B</a:t>
            </a:r>
            <a:endParaRPr lang="zh-CN" altLang="en-US" sz="3200" b="1" dirty="0">
              <a:solidFill>
                <a:srgbClr val="FF0000"/>
              </a:solidFill>
            </a:endParaRPr>
          </a:p>
        </p:txBody>
      </p:sp>
    </p:spTree>
    <p:extLst>
      <p:ext uri="{BB962C8B-B14F-4D97-AF65-F5344CB8AC3E}">
        <p14:creationId xmlns:p14="http://schemas.microsoft.com/office/powerpoint/2010/main" val="116998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arn(inVertical)">
                                      <p:cBhvr>
                                        <p:cTn id="1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711CEFEB-BC35-4759-90CD-0F362D80E277}"/>
              </a:ext>
            </a:extLst>
          </p:cNvPr>
          <p:cNvSpPr>
            <a:spLocks noGrp="1"/>
          </p:cNvSpPr>
          <p:nvPr>
            <p:ph idx="1"/>
          </p:nvPr>
        </p:nvSpPr>
        <p:spPr>
          <a:xfrm>
            <a:off x="534256" y="863600"/>
            <a:ext cx="11170064" cy="5831840"/>
          </a:xfrm>
        </p:spPr>
        <p:txBody>
          <a:bodyPr>
            <a:noAutofit/>
          </a:bodyPr>
          <a:lstStyle/>
          <a:p>
            <a:pPr algn="ctr">
              <a:lnSpc>
                <a:spcPct val="100000"/>
              </a:lnSpc>
            </a:pPr>
            <a:r>
              <a:rPr lang="zh-CN" altLang="en-US" sz="2400" b="1" i="0" dirty="0">
                <a:solidFill>
                  <a:srgbClr val="0F0F0F"/>
                </a:solidFill>
                <a:effectLst/>
                <a:latin typeface="����"/>
              </a:rPr>
              <a:t>兵车行  </a:t>
            </a:r>
            <a:r>
              <a:rPr lang="zh-CN" altLang="en-US" sz="2400" b="0" i="0" u="none" strike="noStrike" dirty="0">
                <a:effectLst/>
                <a:latin typeface="����"/>
              </a:rPr>
              <a:t>唐代</a:t>
            </a:r>
            <a:r>
              <a:rPr lang="zh-CN" altLang="en-US" sz="2400" b="0" i="0" dirty="0">
                <a:effectLst/>
                <a:latin typeface="����"/>
              </a:rPr>
              <a:t>：</a:t>
            </a:r>
            <a:r>
              <a:rPr lang="zh-CN" altLang="en-US" sz="2400" b="0" i="0" u="none" strike="noStrike" dirty="0">
                <a:effectLst/>
                <a:latin typeface="����"/>
              </a:rPr>
              <a:t>杜甫</a:t>
            </a:r>
            <a:endParaRPr lang="zh-CN" altLang="en-US" sz="2400" b="0" i="0" dirty="0">
              <a:effectLst/>
              <a:latin typeface="����"/>
            </a:endParaRPr>
          </a:p>
          <a:p>
            <a:pPr algn="l">
              <a:lnSpc>
                <a:spcPct val="100000"/>
              </a:lnSpc>
            </a:pPr>
            <a:r>
              <a:rPr lang="zh-CN" altLang="en-US" sz="2400" b="0" i="0" dirty="0">
                <a:solidFill>
                  <a:srgbClr val="0F0F0F"/>
                </a:solidFill>
                <a:effectLst/>
                <a:latin typeface="����"/>
              </a:rPr>
              <a:t>车辚辚，马萧萧，行人弓箭各在腰。耶娘妻子走相送，尘埃不见咸阳桥。</a:t>
            </a:r>
            <a:br>
              <a:rPr lang="en-US" altLang="zh-CN" sz="2400" b="0" i="0" dirty="0">
                <a:solidFill>
                  <a:srgbClr val="0F0F0F"/>
                </a:solidFill>
                <a:effectLst/>
                <a:latin typeface="����"/>
              </a:rPr>
            </a:br>
            <a:r>
              <a:rPr lang="zh-CN" altLang="en-US" sz="2400" b="0" i="0" dirty="0">
                <a:solidFill>
                  <a:srgbClr val="0F0F0F"/>
                </a:solidFill>
                <a:effectLst/>
                <a:latin typeface="����"/>
              </a:rPr>
              <a:t>牵衣顿足拦道哭，哭声直上干云霄。道旁过者问行人，行人但云点行频。</a:t>
            </a:r>
            <a:br>
              <a:rPr lang="zh-CN" altLang="en-US" sz="2400" b="0" i="0" dirty="0">
                <a:solidFill>
                  <a:srgbClr val="0F0F0F"/>
                </a:solidFill>
                <a:effectLst/>
                <a:latin typeface="����"/>
              </a:rPr>
            </a:br>
            <a:r>
              <a:rPr lang="zh-CN" altLang="en-US" sz="2400" b="0" i="0" dirty="0">
                <a:solidFill>
                  <a:srgbClr val="FF0000"/>
                </a:solidFill>
                <a:effectLst/>
                <a:latin typeface="����"/>
              </a:rPr>
              <a:t>或从十五北防河，便至四十西营田</a:t>
            </a:r>
            <a:r>
              <a:rPr lang="zh-CN" altLang="en-US" sz="2400" b="0" i="0" dirty="0">
                <a:solidFill>
                  <a:srgbClr val="0F0F0F"/>
                </a:solidFill>
                <a:effectLst/>
                <a:latin typeface="����"/>
              </a:rPr>
              <a:t>。去时里正与裹头，归来头白还戍边。</a:t>
            </a:r>
            <a:br>
              <a:rPr lang="zh-CN" altLang="en-US" sz="2400" b="0" i="0" dirty="0">
                <a:solidFill>
                  <a:srgbClr val="0F0F0F"/>
                </a:solidFill>
                <a:effectLst/>
                <a:latin typeface="����"/>
              </a:rPr>
            </a:br>
            <a:r>
              <a:rPr lang="zh-CN" altLang="en-US" sz="2400" b="0" i="0" dirty="0">
                <a:solidFill>
                  <a:srgbClr val="0F0F0F"/>
                </a:solidFill>
                <a:effectLst/>
                <a:latin typeface="����"/>
              </a:rPr>
              <a:t>边庭流血成海水，</a:t>
            </a:r>
            <a:r>
              <a:rPr lang="zh-CN" altLang="en-US" sz="2400" b="0" i="0" dirty="0">
                <a:solidFill>
                  <a:srgbClr val="FF0000"/>
                </a:solidFill>
                <a:effectLst/>
                <a:latin typeface="����"/>
              </a:rPr>
              <a:t>武皇开边意未已</a:t>
            </a:r>
            <a:r>
              <a:rPr lang="zh-CN" altLang="en-US" sz="2400" b="0" i="0" dirty="0">
                <a:solidFill>
                  <a:srgbClr val="0F0F0F"/>
                </a:solidFill>
                <a:effectLst/>
                <a:latin typeface="����"/>
              </a:rPr>
              <a:t>。君不闻，汉家山东二百州，千村万落生荆杞。</a:t>
            </a:r>
            <a:br>
              <a:rPr lang="zh-CN" altLang="en-US" sz="2400" b="0" i="0" dirty="0">
                <a:solidFill>
                  <a:srgbClr val="0F0F0F"/>
                </a:solidFill>
                <a:effectLst/>
                <a:latin typeface="����"/>
              </a:rPr>
            </a:br>
            <a:r>
              <a:rPr lang="zh-CN" altLang="en-US" sz="2400" b="0" i="0" dirty="0">
                <a:solidFill>
                  <a:srgbClr val="0F0F0F"/>
                </a:solidFill>
                <a:effectLst/>
                <a:latin typeface="����"/>
              </a:rPr>
              <a:t>纵有健妇把锄犁，禾生陇亩无东西。况复秦兵耐苦战，被驱不异犬与鸡。</a:t>
            </a:r>
            <a:br>
              <a:rPr lang="zh-CN" altLang="en-US" sz="2400" b="0" i="0" dirty="0">
                <a:solidFill>
                  <a:srgbClr val="0F0F0F"/>
                </a:solidFill>
                <a:effectLst/>
                <a:latin typeface="����"/>
              </a:rPr>
            </a:br>
            <a:r>
              <a:rPr lang="zh-CN" altLang="en-US" sz="2400" b="0" i="0" dirty="0">
                <a:solidFill>
                  <a:srgbClr val="FF0000"/>
                </a:solidFill>
                <a:effectLst/>
                <a:latin typeface="����"/>
              </a:rPr>
              <a:t>长者虽有问，役夫敢申恨？</a:t>
            </a:r>
            <a:r>
              <a:rPr lang="zh-CN" altLang="en-US" sz="2400" b="0" i="0" dirty="0">
                <a:solidFill>
                  <a:srgbClr val="0000FF"/>
                </a:solidFill>
                <a:effectLst/>
                <a:latin typeface="����"/>
              </a:rPr>
              <a:t>且如今年冬，未休关西卒。县官急索租，租税从何出</a:t>
            </a:r>
            <a:r>
              <a:rPr lang="zh-CN" altLang="en-US" sz="2400" b="0" i="0" dirty="0">
                <a:solidFill>
                  <a:srgbClr val="0F0F0F"/>
                </a:solidFill>
                <a:effectLst/>
                <a:latin typeface="����"/>
              </a:rPr>
              <a:t>？</a:t>
            </a:r>
            <a:br>
              <a:rPr lang="zh-CN" altLang="en-US" sz="2400" b="0" i="0" dirty="0">
                <a:solidFill>
                  <a:srgbClr val="0F0F0F"/>
                </a:solidFill>
                <a:effectLst/>
                <a:latin typeface="����"/>
              </a:rPr>
            </a:br>
            <a:r>
              <a:rPr lang="zh-CN" altLang="en-US" sz="2400" b="0" i="0" dirty="0">
                <a:solidFill>
                  <a:srgbClr val="0F0F0F"/>
                </a:solidFill>
                <a:effectLst/>
                <a:latin typeface="����"/>
              </a:rPr>
              <a:t>信知生男恶，反是生女好。生女犹得嫁比邻，生男埋没随百草。</a:t>
            </a:r>
            <a:br>
              <a:rPr lang="zh-CN" altLang="en-US" sz="2400" b="0" i="0" dirty="0">
                <a:solidFill>
                  <a:srgbClr val="0F0F0F"/>
                </a:solidFill>
                <a:effectLst/>
                <a:latin typeface="����"/>
              </a:rPr>
            </a:br>
            <a:r>
              <a:rPr lang="zh-CN" altLang="en-US" sz="2400" b="0" i="0" dirty="0">
                <a:solidFill>
                  <a:srgbClr val="0F0F0F"/>
                </a:solidFill>
                <a:effectLst/>
                <a:latin typeface="����"/>
              </a:rPr>
              <a:t>君不见，青海头，古来白骨无人收。新鬼烦冤旧鬼哭，天阴雨湿声啾啾！</a:t>
            </a:r>
            <a:endParaRPr lang="en-US" altLang="zh-CN" sz="2400" b="0" i="0" dirty="0">
              <a:solidFill>
                <a:srgbClr val="0F0F0F"/>
              </a:solidFill>
              <a:effectLst/>
              <a:latin typeface="����"/>
            </a:endParaRPr>
          </a:p>
          <a:p>
            <a:pPr algn="l">
              <a:lnSpc>
                <a:spcPct val="100000"/>
              </a:lnSpc>
            </a:pPr>
            <a:r>
              <a:rPr lang="zh-CN" altLang="en-US" sz="2400" dirty="0">
                <a:solidFill>
                  <a:srgbClr val="FF0000"/>
                </a:solidFill>
                <a:latin typeface="����"/>
              </a:rPr>
              <a:t>结合教材探讨：</a:t>
            </a:r>
            <a:r>
              <a:rPr lang="en-US" altLang="zh-CN" sz="2400" dirty="0">
                <a:solidFill>
                  <a:srgbClr val="FF0000"/>
                </a:solidFill>
                <a:latin typeface="����"/>
              </a:rPr>
              <a:t>1</a:t>
            </a:r>
            <a:r>
              <a:rPr lang="zh-CN" altLang="en-US" sz="2400" dirty="0">
                <a:solidFill>
                  <a:srgbClr val="FF0000"/>
                </a:solidFill>
                <a:latin typeface="����"/>
              </a:rPr>
              <a:t>、材料中所描绘的封建剥削方式有哪些？</a:t>
            </a:r>
            <a:endParaRPr lang="en-US" altLang="zh-CN" sz="2400" dirty="0">
              <a:solidFill>
                <a:srgbClr val="FF0000"/>
              </a:solidFill>
              <a:latin typeface="����"/>
            </a:endParaRPr>
          </a:p>
          <a:p>
            <a:pPr algn="l">
              <a:lnSpc>
                <a:spcPct val="100000"/>
              </a:lnSpc>
            </a:pPr>
            <a:r>
              <a:rPr lang="en-US" altLang="zh-CN" sz="2400" b="0" i="0" dirty="0">
                <a:solidFill>
                  <a:srgbClr val="FF0000"/>
                </a:solidFill>
                <a:effectLst/>
                <a:latin typeface="����"/>
              </a:rPr>
              <a:t>2</a:t>
            </a:r>
            <a:r>
              <a:rPr lang="zh-CN" altLang="en-US" sz="2400" b="0" i="0" dirty="0">
                <a:solidFill>
                  <a:srgbClr val="FF0000"/>
                </a:solidFill>
                <a:effectLst/>
                <a:latin typeface="����"/>
              </a:rPr>
              <a:t>、其剥削建立的基础是什么？</a:t>
            </a:r>
            <a:endParaRPr lang="en-US" altLang="zh-CN" sz="2400" b="0" i="0" dirty="0">
              <a:solidFill>
                <a:srgbClr val="FF0000"/>
              </a:solidFill>
              <a:effectLst/>
              <a:latin typeface="����"/>
            </a:endParaRPr>
          </a:p>
          <a:p>
            <a:pPr algn="l">
              <a:lnSpc>
                <a:spcPct val="100000"/>
              </a:lnSpc>
            </a:pPr>
            <a:r>
              <a:rPr lang="en-US" altLang="zh-CN" sz="2400" dirty="0">
                <a:solidFill>
                  <a:srgbClr val="FF0000"/>
                </a:solidFill>
                <a:latin typeface="����"/>
              </a:rPr>
              <a:t>3</a:t>
            </a:r>
            <a:r>
              <a:rPr lang="zh-CN" altLang="en-US" sz="2400" dirty="0">
                <a:solidFill>
                  <a:srgbClr val="FF0000"/>
                </a:solidFill>
                <a:latin typeface="����"/>
              </a:rPr>
              <a:t>、“长者虽有问，</a:t>
            </a:r>
            <a:r>
              <a:rPr lang="zh-CN" altLang="en-US" sz="2400" b="0" i="0" dirty="0">
                <a:solidFill>
                  <a:srgbClr val="FF0000"/>
                </a:solidFill>
                <a:effectLst/>
                <a:latin typeface="����"/>
              </a:rPr>
              <a:t>役夫敢申恨？”原因是什么？</a:t>
            </a:r>
            <a:endParaRPr lang="en-US" altLang="zh-CN" sz="2400" dirty="0">
              <a:solidFill>
                <a:srgbClr val="FF0000"/>
              </a:solidFill>
              <a:latin typeface="����"/>
            </a:endParaRPr>
          </a:p>
          <a:p>
            <a:pPr algn="l">
              <a:lnSpc>
                <a:spcPct val="100000"/>
              </a:lnSpc>
            </a:pPr>
            <a:r>
              <a:rPr lang="en-US" altLang="zh-CN" sz="2400" dirty="0">
                <a:solidFill>
                  <a:srgbClr val="FF0000"/>
                </a:solidFill>
                <a:latin typeface="����"/>
              </a:rPr>
              <a:t>4</a:t>
            </a:r>
            <a:r>
              <a:rPr lang="zh-CN" altLang="en-US" sz="2400" dirty="0">
                <a:solidFill>
                  <a:srgbClr val="FF0000"/>
                </a:solidFill>
                <a:latin typeface="����"/>
              </a:rPr>
              <a:t>、比较奴隶制和封建制的区别？</a:t>
            </a:r>
            <a:endParaRPr lang="zh-CN" altLang="en-US" sz="2400" b="0" i="0" dirty="0">
              <a:solidFill>
                <a:srgbClr val="FF0000"/>
              </a:solidFill>
              <a:effectLst/>
              <a:latin typeface="����"/>
            </a:endParaRPr>
          </a:p>
        </p:txBody>
      </p:sp>
      <p:sp>
        <p:nvSpPr>
          <p:cNvPr id="6" name="矩形 5">
            <a:extLst>
              <a:ext uri="{FF2B5EF4-FFF2-40B4-BE49-F238E27FC236}">
                <a16:creationId xmlns:a16="http://schemas.microsoft.com/office/drawing/2014/main" id="{0E56AAEA-5348-4450-ADF0-7123196CEB98}"/>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社会主义从空想到科学、从理论到实践的发展</a:t>
            </a:r>
          </a:p>
        </p:txBody>
      </p:sp>
    </p:spTree>
    <p:extLst>
      <p:ext uri="{BB962C8B-B14F-4D97-AF65-F5344CB8AC3E}">
        <p14:creationId xmlns:p14="http://schemas.microsoft.com/office/powerpoint/2010/main" val="2113229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711CEFEB-BC35-4759-90CD-0F362D80E277}"/>
              </a:ext>
            </a:extLst>
          </p:cNvPr>
          <p:cNvSpPr>
            <a:spLocks noGrp="1"/>
          </p:cNvSpPr>
          <p:nvPr>
            <p:ph idx="1"/>
          </p:nvPr>
        </p:nvSpPr>
        <p:spPr>
          <a:xfrm>
            <a:off x="838200" y="1107440"/>
            <a:ext cx="10515600" cy="5149522"/>
          </a:xfrm>
        </p:spPr>
        <p:txBody>
          <a:bodyPr>
            <a:normAutofit fontScale="92500" lnSpcReduction="10000"/>
          </a:bodyPr>
          <a:lstStyle/>
          <a:p>
            <a:pPr algn="l">
              <a:lnSpc>
                <a:spcPct val="100000"/>
              </a:lnSpc>
            </a:pPr>
            <a:r>
              <a:rPr lang="zh-CN" altLang="en-US" sz="2800" dirty="0">
                <a:solidFill>
                  <a:srgbClr val="FF0000"/>
                </a:solidFill>
                <a:latin typeface="����"/>
              </a:rPr>
              <a:t>结合教材探讨：</a:t>
            </a:r>
            <a:r>
              <a:rPr lang="en-US" altLang="zh-CN" sz="2800" dirty="0">
                <a:solidFill>
                  <a:srgbClr val="FF0000"/>
                </a:solidFill>
                <a:latin typeface="����"/>
              </a:rPr>
              <a:t>1</a:t>
            </a:r>
            <a:r>
              <a:rPr lang="zh-CN" altLang="en-US" sz="2800" dirty="0">
                <a:solidFill>
                  <a:srgbClr val="FF0000"/>
                </a:solidFill>
                <a:latin typeface="����"/>
              </a:rPr>
              <a:t>、材料中所描绘的封建剥削方式有哪些？</a:t>
            </a:r>
            <a:endParaRPr lang="en-US" altLang="zh-CN" sz="2800" dirty="0">
              <a:solidFill>
                <a:srgbClr val="FF0000"/>
              </a:solidFill>
              <a:latin typeface="����"/>
            </a:endParaRPr>
          </a:p>
          <a:p>
            <a:pPr algn="l">
              <a:lnSpc>
                <a:spcPct val="100000"/>
              </a:lnSpc>
            </a:pPr>
            <a:r>
              <a:rPr lang="zh-CN" altLang="en-US" sz="2800" dirty="0">
                <a:solidFill>
                  <a:srgbClr val="0000FF"/>
                </a:solidFill>
                <a:latin typeface="����"/>
              </a:rPr>
              <a:t>地租</a:t>
            </a:r>
            <a:r>
              <a:rPr lang="zh-CN" altLang="en-US" sz="2800" dirty="0">
                <a:latin typeface="����"/>
              </a:rPr>
              <a:t>是地主阶级剥削农民的主要方式。此外地主阶级还利用高利贷、强迫农民缴纳</a:t>
            </a:r>
            <a:r>
              <a:rPr lang="zh-CN" altLang="en-US" sz="2800" dirty="0">
                <a:solidFill>
                  <a:srgbClr val="0000FF"/>
                </a:solidFill>
                <a:latin typeface="����"/>
              </a:rPr>
              <a:t>苛捐杂税</a:t>
            </a:r>
            <a:r>
              <a:rPr lang="zh-CN" altLang="en-US" sz="2800" dirty="0">
                <a:latin typeface="����"/>
              </a:rPr>
              <a:t>、从事各种</a:t>
            </a:r>
            <a:r>
              <a:rPr lang="zh-CN" altLang="en-US" sz="2800" dirty="0">
                <a:solidFill>
                  <a:srgbClr val="0000FF"/>
                </a:solidFill>
                <a:latin typeface="����"/>
              </a:rPr>
              <a:t>徭役</a:t>
            </a:r>
            <a:r>
              <a:rPr lang="zh-CN" altLang="en-US" sz="2800" dirty="0">
                <a:latin typeface="����"/>
              </a:rPr>
              <a:t>来剥削农民。</a:t>
            </a:r>
            <a:endParaRPr lang="en-US" altLang="zh-CN" sz="2800" dirty="0">
              <a:latin typeface="����"/>
            </a:endParaRPr>
          </a:p>
          <a:p>
            <a:pPr algn="l">
              <a:lnSpc>
                <a:spcPct val="100000"/>
              </a:lnSpc>
            </a:pPr>
            <a:r>
              <a:rPr lang="en-US" altLang="zh-CN" sz="2800" b="0" i="0" dirty="0">
                <a:solidFill>
                  <a:srgbClr val="FF0000"/>
                </a:solidFill>
                <a:effectLst/>
                <a:latin typeface="����"/>
              </a:rPr>
              <a:t>2</a:t>
            </a:r>
            <a:r>
              <a:rPr lang="zh-CN" altLang="en-US" sz="2800" b="0" i="0" dirty="0">
                <a:solidFill>
                  <a:srgbClr val="FF0000"/>
                </a:solidFill>
                <a:effectLst/>
                <a:latin typeface="����"/>
              </a:rPr>
              <a:t>、其剥削建立的基础是什么？</a:t>
            </a:r>
            <a:endParaRPr lang="en-US" altLang="zh-CN" sz="2800" b="0" i="0" dirty="0">
              <a:solidFill>
                <a:srgbClr val="FF0000"/>
              </a:solidFill>
              <a:effectLst/>
              <a:latin typeface="����"/>
            </a:endParaRPr>
          </a:p>
          <a:p>
            <a:pPr algn="l">
              <a:lnSpc>
                <a:spcPct val="100000"/>
              </a:lnSpc>
            </a:pPr>
            <a:r>
              <a:rPr lang="zh-CN" altLang="en-US" sz="2800" b="0" i="0" dirty="0">
                <a:effectLst/>
                <a:latin typeface="����"/>
              </a:rPr>
              <a:t>封建土地所有制。地主阶级占有绝大部分土地，使农民不得不依附于地主。</a:t>
            </a:r>
            <a:endParaRPr lang="en-US" altLang="zh-CN" sz="2800" b="0" i="0" dirty="0">
              <a:effectLst/>
              <a:latin typeface="����"/>
            </a:endParaRPr>
          </a:p>
          <a:p>
            <a:pPr>
              <a:lnSpc>
                <a:spcPct val="100000"/>
              </a:lnSpc>
            </a:pPr>
            <a:r>
              <a:rPr lang="en-US" altLang="zh-CN" sz="2800" dirty="0">
                <a:solidFill>
                  <a:srgbClr val="FF0000"/>
                </a:solidFill>
                <a:latin typeface="����"/>
              </a:rPr>
              <a:t>3</a:t>
            </a:r>
            <a:r>
              <a:rPr lang="zh-CN" altLang="en-US" sz="2800" dirty="0">
                <a:solidFill>
                  <a:srgbClr val="FF0000"/>
                </a:solidFill>
                <a:latin typeface="����"/>
              </a:rPr>
              <a:t>、“长者虽有问，</a:t>
            </a:r>
            <a:r>
              <a:rPr lang="zh-CN" altLang="en-US" sz="2800" b="0" i="0" dirty="0">
                <a:solidFill>
                  <a:srgbClr val="FF0000"/>
                </a:solidFill>
                <a:effectLst/>
                <a:latin typeface="����"/>
              </a:rPr>
              <a:t>役夫敢申恨？”原因是什么？</a:t>
            </a:r>
            <a:endParaRPr lang="en-US" altLang="zh-CN" sz="2800" dirty="0">
              <a:solidFill>
                <a:srgbClr val="FF0000"/>
              </a:solidFill>
              <a:latin typeface="����"/>
            </a:endParaRPr>
          </a:p>
          <a:p>
            <a:pPr algn="l">
              <a:lnSpc>
                <a:spcPct val="100000"/>
              </a:lnSpc>
            </a:pPr>
            <a:r>
              <a:rPr lang="zh-CN" altLang="en-US" sz="2800" dirty="0">
                <a:solidFill>
                  <a:srgbClr val="0000FF"/>
                </a:solidFill>
                <a:latin typeface="����"/>
              </a:rPr>
              <a:t>经济上的依附关系：</a:t>
            </a:r>
            <a:endParaRPr lang="en-US" altLang="zh-CN" sz="2800" dirty="0">
              <a:solidFill>
                <a:srgbClr val="0000FF"/>
              </a:solidFill>
              <a:latin typeface="����"/>
            </a:endParaRPr>
          </a:p>
          <a:p>
            <a:pPr algn="l">
              <a:lnSpc>
                <a:spcPct val="100000"/>
              </a:lnSpc>
            </a:pPr>
            <a:r>
              <a:rPr lang="zh-CN" altLang="en-US" sz="2800" dirty="0">
                <a:solidFill>
                  <a:srgbClr val="0000FF"/>
                </a:solidFill>
                <a:latin typeface="����"/>
              </a:rPr>
              <a:t>政治压迫：封建君主专制是封建国家的显著特征，等级森严。</a:t>
            </a:r>
            <a:endParaRPr lang="en-US" altLang="zh-CN" sz="2800" dirty="0">
              <a:solidFill>
                <a:srgbClr val="0000FF"/>
              </a:solidFill>
              <a:latin typeface="����"/>
            </a:endParaRPr>
          </a:p>
          <a:p>
            <a:pPr algn="l">
              <a:lnSpc>
                <a:spcPct val="100000"/>
              </a:lnSpc>
            </a:pPr>
            <a:r>
              <a:rPr lang="zh-CN" altLang="en-US" sz="2800" dirty="0">
                <a:solidFill>
                  <a:srgbClr val="0000FF"/>
                </a:solidFill>
                <a:latin typeface="����"/>
              </a:rPr>
              <a:t>思想钳制：</a:t>
            </a:r>
            <a:endParaRPr lang="en-US" altLang="zh-CN" sz="2800" dirty="0">
              <a:solidFill>
                <a:srgbClr val="0000FF"/>
              </a:solidFill>
              <a:latin typeface="����"/>
            </a:endParaRPr>
          </a:p>
          <a:p>
            <a:pPr algn="l">
              <a:lnSpc>
                <a:spcPct val="100000"/>
              </a:lnSpc>
            </a:pPr>
            <a:r>
              <a:rPr lang="en-US" altLang="zh-CN" sz="2800" dirty="0">
                <a:solidFill>
                  <a:srgbClr val="FF0000"/>
                </a:solidFill>
                <a:latin typeface="����"/>
              </a:rPr>
              <a:t>4</a:t>
            </a:r>
            <a:r>
              <a:rPr lang="zh-CN" altLang="en-US" sz="2800" dirty="0">
                <a:solidFill>
                  <a:srgbClr val="FF0000"/>
                </a:solidFill>
                <a:latin typeface="����"/>
              </a:rPr>
              <a:t>、比较奴隶制和封建制的区别？</a:t>
            </a:r>
            <a:endParaRPr lang="en-US" altLang="zh-CN" dirty="0"/>
          </a:p>
        </p:txBody>
      </p:sp>
      <p:sp>
        <p:nvSpPr>
          <p:cNvPr id="6" name="矩形 5">
            <a:extLst>
              <a:ext uri="{FF2B5EF4-FFF2-40B4-BE49-F238E27FC236}">
                <a16:creationId xmlns:a16="http://schemas.microsoft.com/office/drawing/2014/main" id="{0E56AAEA-5348-4450-ADF0-7123196CEB98}"/>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社会主义从空想到科学、从理论到实践的发展</a:t>
            </a:r>
          </a:p>
        </p:txBody>
      </p:sp>
    </p:spTree>
    <p:extLst>
      <p:ext uri="{BB962C8B-B14F-4D97-AF65-F5344CB8AC3E}">
        <p14:creationId xmlns:p14="http://schemas.microsoft.com/office/powerpoint/2010/main" val="271141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arn(inVertic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arn(inVertical)">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 calcmode="lin" valueType="num">
                                      <p:cBhvr additive="base">
                                        <p:cTn id="1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barn(inVertical)">
                                      <p:cBhvr>
                                        <p:cTn id="23" dur="500"/>
                                        <p:tgtEl>
                                          <p:spTgt spid="5">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barn(inVertical)">
                                      <p:cBhvr>
                                        <p:cTn id="28"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711CEFEB-BC35-4759-90CD-0F362D80E277}"/>
              </a:ext>
            </a:extLst>
          </p:cNvPr>
          <p:cNvSpPr>
            <a:spLocks noGrp="1"/>
          </p:cNvSpPr>
          <p:nvPr>
            <p:ph idx="1"/>
          </p:nvPr>
        </p:nvSpPr>
        <p:spPr>
          <a:xfrm>
            <a:off x="528320" y="894080"/>
            <a:ext cx="11135360" cy="1341119"/>
          </a:xfrm>
        </p:spPr>
        <p:txBody>
          <a:bodyPr>
            <a:normAutofit/>
          </a:bodyPr>
          <a:lstStyle/>
          <a:p>
            <a:r>
              <a:rPr lang="en-US" altLang="zh-CN" sz="2400" dirty="0"/>
              <a:t>1.1 </a:t>
            </a:r>
            <a:r>
              <a:rPr lang="zh-CN" altLang="en-US" sz="2400" dirty="0"/>
              <a:t>原始社会的解体和阶级社会的演进（笔记）</a:t>
            </a:r>
            <a:endParaRPr lang="en-US" altLang="zh-CN" sz="2400" dirty="0"/>
          </a:p>
          <a:p>
            <a:r>
              <a:rPr lang="zh-CN" altLang="en-US" sz="2400" dirty="0"/>
              <a:t>二、从封建社会到资本主义社会</a:t>
            </a:r>
            <a:endParaRPr lang="en-US" altLang="zh-CN" sz="2400" dirty="0"/>
          </a:p>
          <a:p>
            <a:r>
              <a:rPr lang="zh-CN" altLang="en-US" sz="2400" dirty="0"/>
              <a:t>（一）封建社会</a:t>
            </a:r>
            <a:endParaRPr lang="en-US" altLang="zh-CN" sz="2400" dirty="0"/>
          </a:p>
        </p:txBody>
      </p:sp>
      <p:sp>
        <p:nvSpPr>
          <p:cNvPr id="6" name="矩形 5">
            <a:extLst>
              <a:ext uri="{FF2B5EF4-FFF2-40B4-BE49-F238E27FC236}">
                <a16:creationId xmlns:a16="http://schemas.microsoft.com/office/drawing/2014/main" id="{0E56AAEA-5348-4450-ADF0-7123196CEB98}"/>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社会主义从空想到科学、从理论到实践的发展</a:t>
            </a:r>
          </a:p>
        </p:txBody>
      </p:sp>
      <p:graphicFrame>
        <p:nvGraphicFramePr>
          <p:cNvPr id="3" name="表格 3">
            <a:extLst>
              <a:ext uri="{FF2B5EF4-FFF2-40B4-BE49-F238E27FC236}">
                <a16:creationId xmlns:a16="http://schemas.microsoft.com/office/drawing/2014/main" id="{37A63658-663B-4F50-A6A2-10399036BC50}"/>
              </a:ext>
            </a:extLst>
          </p:cNvPr>
          <p:cNvGraphicFramePr>
            <a:graphicFrameLocks noGrp="1"/>
          </p:cNvGraphicFramePr>
          <p:nvPr>
            <p:extLst>
              <p:ext uri="{D42A27DB-BD31-4B8C-83A1-F6EECF244321}">
                <p14:modId xmlns:p14="http://schemas.microsoft.com/office/powerpoint/2010/main" val="2962811083"/>
              </p:ext>
            </p:extLst>
          </p:nvPr>
        </p:nvGraphicFramePr>
        <p:xfrm>
          <a:off x="274320" y="2235199"/>
          <a:ext cx="11643360" cy="4395759"/>
        </p:xfrm>
        <a:graphic>
          <a:graphicData uri="http://schemas.openxmlformats.org/drawingml/2006/table">
            <a:tbl>
              <a:tblPr firstRow="1" bandRow="1">
                <a:tableStyleId>{5C22544A-7EE6-4342-B048-85BDC9FD1C3A}</a:tableStyleId>
              </a:tblPr>
              <a:tblGrid>
                <a:gridCol w="1473201">
                  <a:extLst>
                    <a:ext uri="{9D8B030D-6E8A-4147-A177-3AD203B41FA5}">
                      <a16:colId xmlns:a16="http://schemas.microsoft.com/office/drawing/2014/main" val="779542459"/>
                    </a:ext>
                  </a:extLst>
                </a:gridCol>
                <a:gridCol w="2475668">
                  <a:extLst>
                    <a:ext uri="{9D8B030D-6E8A-4147-A177-3AD203B41FA5}">
                      <a16:colId xmlns:a16="http://schemas.microsoft.com/office/drawing/2014/main" val="1685246618"/>
                    </a:ext>
                  </a:extLst>
                </a:gridCol>
                <a:gridCol w="2989269">
                  <a:extLst>
                    <a:ext uri="{9D8B030D-6E8A-4147-A177-3AD203B41FA5}">
                      <a16:colId xmlns:a16="http://schemas.microsoft.com/office/drawing/2014/main" val="1666186415"/>
                    </a:ext>
                  </a:extLst>
                </a:gridCol>
                <a:gridCol w="2352782">
                  <a:extLst>
                    <a:ext uri="{9D8B030D-6E8A-4147-A177-3AD203B41FA5}">
                      <a16:colId xmlns:a16="http://schemas.microsoft.com/office/drawing/2014/main" val="3912045115"/>
                    </a:ext>
                  </a:extLst>
                </a:gridCol>
                <a:gridCol w="2352440">
                  <a:extLst>
                    <a:ext uri="{9D8B030D-6E8A-4147-A177-3AD203B41FA5}">
                      <a16:colId xmlns:a16="http://schemas.microsoft.com/office/drawing/2014/main" val="3399924945"/>
                    </a:ext>
                  </a:extLst>
                </a:gridCol>
              </a:tblGrid>
              <a:tr h="552540">
                <a:tc rowSpan="2">
                  <a:txBody>
                    <a:bodyPr/>
                    <a:lstStyle/>
                    <a:p>
                      <a:pPr algn="ctr"/>
                      <a:r>
                        <a:rPr lang="zh-CN" altLang="en-US" sz="2400" dirty="0"/>
                        <a:t>社会形态</a:t>
                      </a:r>
                    </a:p>
                  </a:txBody>
                  <a:tcPr/>
                </a:tc>
                <a:tc rowSpan="2">
                  <a:txBody>
                    <a:bodyPr/>
                    <a:lstStyle/>
                    <a:p>
                      <a:pPr algn="ctr"/>
                      <a:r>
                        <a:rPr lang="zh-CN" altLang="en-US" sz="2400" dirty="0"/>
                        <a:t>生产力</a:t>
                      </a:r>
                    </a:p>
                  </a:txBody>
                  <a:tcPr/>
                </a:tc>
                <a:tc rowSpan="2">
                  <a:txBody>
                    <a:bodyPr/>
                    <a:lstStyle/>
                    <a:p>
                      <a:pPr algn="ctr"/>
                      <a:r>
                        <a:rPr lang="zh-CN" altLang="en-US" sz="2400" dirty="0"/>
                        <a:t>生产关系</a:t>
                      </a:r>
                      <a:endParaRPr lang="en-US" altLang="zh-CN" sz="2400" dirty="0"/>
                    </a:p>
                    <a:p>
                      <a:pPr algn="ctr"/>
                      <a:r>
                        <a:rPr lang="zh-CN" altLang="en-US" sz="2400" dirty="0"/>
                        <a:t>（经济基础）</a:t>
                      </a:r>
                    </a:p>
                  </a:txBody>
                  <a:tcPr/>
                </a:tc>
                <a:tc gridSpan="2">
                  <a:txBody>
                    <a:bodyPr/>
                    <a:lstStyle/>
                    <a:p>
                      <a:pPr algn="ctr"/>
                      <a:r>
                        <a:rPr lang="zh-CN" altLang="en-US" sz="2400" dirty="0"/>
                        <a:t>上层建筑</a:t>
                      </a:r>
                    </a:p>
                  </a:txBody>
                  <a:tcPr/>
                </a:tc>
                <a:tc hMerge="1">
                  <a:txBody>
                    <a:bodyPr/>
                    <a:lstStyle/>
                    <a:p>
                      <a:endParaRPr lang="zh-CN" altLang="en-US" dirty="0"/>
                    </a:p>
                  </a:txBody>
                  <a:tcPr/>
                </a:tc>
                <a:extLst>
                  <a:ext uri="{0D108BD9-81ED-4DB2-BD59-A6C34878D82A}">
                    <a16:rowId xmlns:a16="http://schemas.microsoft.com/office/drawing/2014/main" val="3113650522"/>
                  </a:ext>
                </a:extLst>
              </a:tr>
              <a:tr h="55254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r>
                        <a:rPr lang="zh-CN" altLang="en-US" sz="2400" dirty="0"/>
                        <a:t>政治制度</a:t>
                      </a:r>
                    </a:p>
                  </a:txBody>
                  <a:tcPr/>
                </a:tc>
                <a:tc>
                  <a:txBody>
                    <a:bodyPr/>
                    <a:lstStyle/>
                    <a:p>
                      <a:pPr algn="ctr"/>
                      <a:r>
                        <a:rPr lang="zh-CN" altLang="en-US" sz="2400" dirty="0"/>
                        <a:t>思想文化</a:t>
                      </a:r>
                    </a:p>
                  </a:txBody>
                  <a:tcPr/>
                </a:tc>
                <a:extLst>
                  <a:ext uri="{0D108BD9-81ED-4DB2-BD59-A6C34878D82A}">
                    <a16:rowId xmlns:a16="http://schemas.microsoft.com/office/drawing/2014/main" val="464835834"/>
                  </a:ext>
                </a:extLst>
              </a:tr>
              <a:tr h="3290679">
                <a:tc>
                  <a:txBody>
                    <a:bodyPr/>
                    <a:lstStyle/>
                    <a:p>
                      <a:endParaRPr lang="zh-CN" altLang="en-US" sz="2400" dirty="0"/>
                    </a:p>
                  </a:txBody>
                  <a:tcPr/>
                </a:tc>
                <a:tc>
                  <a:txBody>
                    <a:bodyPr/>
                    <a:lstStyle/>
                    <a:p>
                      <a:endParaRPr lang="zh-CN" altLang="en-US" sz="2400" dirty="0"/>
                    </a:p>
                  </a:txBody>
                  <a:tcPr/>
                </a:tc>
                <a:tc>
                  <a:txBody>
                    <a:bodyPr/>
                    <a:lstStyle/>
                    <a:p>
                      <a:endParaRPr lang="zh-CN" altLang="en-US" sz="2400" dirty="0"/>
                    </a:p>
                  </a:txBody>
                  <a:tcPr/>
                </a:tc>
                <a:tc>
                  <a:txBody>
                    <a:bodyPr/>
                    <a:lstStyle/>
                    <a:p>
                      <a:endParaRPr lang="zh-CN" altLang="en-US" sz="2400" dirty="0"/>
                    </a:p>
                  </a:txBody>
                  <a:tcPr/>
                </a:tc>
                <a:tc>
                  <a:txBody>
                    <a:bodyPr/>
                    <a:lstStyle/>
                    <a:p>
                      <a:endParaRPr lang="zh-CN" altLang="en-US" sz="2400" dirty="0"/>
                    </a:p>
                  </a:txBody>
                  <a:tcPr/>
                </a:tc>
                <a:extLst>
                  <a:ext uri="{0D108BD9-81ED-4DB2-BD59-A6C34878D82A}">
                    <a16:rowId xmlns:a16="http://schemas.microsoft.com/office/drawing/2014/main" val="1398030320"/>
                  </a:ext>
                </a:extLst>
              </a:tr>
            </a:tbl>
          </a:graphicData>
        </a:graphic>
      </p:graphicFrame>
      <p:sp>
        <p:nvSpPr>
          <p:cNvPr id="7" name="文本框 6">
            <a:extLst>
              <a:ext uri="{FF2B5EF4-FFF2-40B4-BE49-F238E27FC236}">
                <a16:creationId xmlns:a16="http://schemas.microsoft.com/office/drawing/2014/main" id="{1E41611E-0429-4CB4-AAAB-3C00FBADCA63}"/>
              </a:ext>
            </a:extLst>
          </p:cNvPr>
          <p:cNvSpPr txBox="1"/>
          <p:nvPr/>
        </p:nvSpPr>
        <p:spPr>
          <a:xfrm>
            <a:off x="203199" y="3685570"/>
            <a:ext cx="1539239" cy="1938992"/>
          </a:xfrm>
          <a:prstGeom prst="rect">
            <a:avLst/>
          </a:prstGeom>
          <a:noFill/>
        </p:spPr>
        <p:txBody>
          <a:bodyPr wrap="square">
            <a:spAutoFit/>
          </a:bodyPr>
          <a:lstStyle/>
          <a:p>
            <a:r>
              <a:rPr lang="zh-CN" altLang="en-US" sz="2400" dirty="0"/>
              <a:t>封建制代替奴隶制是生产力发展的必然结果。</a:t>
            </a:r>
            <a:endParaRPr lang="zh-CN" altLang="en-US" sz="2400" dirty="0">
              <a:solidFill>
                <a:srgbClr val="FF0000"/>
              </a:solidFill>
            </a:endParaRPr>
          </a:p>
        </p:txBody>
      </p:sp>
      <p:sp>
        <p:nvSpPr>
          <p:cNvPr id="9" name="文本框 8">
            <a:extLst>
              <a:ext uri="{FF2B5EF4-FFF2-40B4-BE49-F238E27FC236}">
                <a16:creationId xmlns:a16="http://schemas.microsoft.com/office/drawing/2014/main" id="{879B120A-652E-4E57-B671-4258A166BF9E}"/>
              </a:ext>
            </a:extLst>
          </p:cNvPr>
          <p:cNvSpPr txBox="1"/>
          <p:nvPr/>
        </p:nvSpPr>
        <p:spPr>
          <a:xfrm>
            <a:off x="1742438" y="3583970"/>
            <a:ext cx="2326640" cy="2308324"/>
          </a:xfrm>
          <a:prstGeom prst="rect">
            <a:avLst/>
          </a:prstGeom>
          <a:noFill/>
        </p:spPr>
        <p:txBody>
          <a:bodyPr wrap="square">
            <a:spAutoFit/>
          </a:bodyPr>
          <a:lstStyle/>
          <a:p>
            <a:r>
              <a:rPr lang="zh-CN" altLang="en-US" sz="2400" dirty="0">
                <a:solidFill>
                  <a:srgbClr val="FF0000"/>
                </a:solidFill>
              </a:rPr>
              <a:t>铁制农具，耕作技术；</a:t>
            </a:r>
            <a:endParaRPr lang="en-US" altLang="zh-CN" sz="2400" dirty="0">
              <a:solidFill>
                <a:srgbClr val="FF0000"/>
              </a:solidFill>
            </a:endParaRPr>
          </a:p>
          <a:p>
            <a:r>
              <a:rPr lang="zh-CN" altLang="en-US" sz="2400" dirty="0">
                <a:solidFill>
                  <a:srgbClr val="FF0000"/>
                </a:solidFill>
              </a:rPr>
              <a:t>水利事业；</a:t>
            </a:r>
            <a:endParaRPr lang="en-US" altLang="zh-CN" sz="2400" dirty="0">
              <a:solidFill>
                <a:srgbClr val="FF0000"/>
              </a:solidFill>
            </a:endParaRPr>
          </a:p>
          <a:p>
            <a:r>
              <a:rPr lang="zh-CN" altLang="en-US" sz="2400" dirty="0">
                <a:solidFill>
                  <a:srgbClr val="FF0000"/>
                </a:solidFill>
              </a:rPr>
              <a:t>手工业；</a:t>
            </a:r>
            <a:endParaRPr lang="en-US" altLang="zh-CN" sz="2400" dirty="0">
              <a:solidFill>
                <a:srgbClr val="FF0000"/>
              </a:solidFill>
            </a:endParaRPr>
          </a:p>
          <a:p>
            <a:r>
              <a:rPr lang="zh-CN" altLang="en-US" sz="2400" dirty="0">
                <a:solidFill>
                  <a:srgbClr val="FF0000"/>
                </a:solidFill>
              </a:rPr>
              <a:t>商业和城市逐渐发展起来。</a:t>
            </a:r>
          </a:p>
        </p:txBody>
      </p:sp>
      <p:sp>
        <p:nvSpPr>
          <p:cNvPr id="10" name="文本框 9">
            <a:extLst>
              <a:ext uri="{FF2B5EF4-FFF2-40B4-BE49-F238E27FC236}">
                <a16:creationId xmlns:a16="http://schemas.microsoft.com/office/drawing/2014/main" id="{963B615B-6FC3-471E-9CDC-DB728E5A4169}"/>
              </a:ext>
            </a:extLst>
          </p:cNvPr>
          <p:cNvSpPr txBox="1"/>
          <p:nvPr/>
        </p:nvSpPr>
        <p:spPr>
          <a:xfrm>
            <a:off x="7393866" y="3583970"/>
            <a:ext cx="2169163" cy="1938992"/>
          </a:xfrm>
          <a:prstGeom prst="rect">
            <a:avLst/>
          </a:prstGeom>
          <a:noFill/>
        </p:spPr>
        <p:txBody>
          <a:bodyPr wrap="square">
            <a:spAutoFit/>
          </a:bodyPr>
          <a:lstStyle/>
          <a:p>
            <a:r>
              <a:rPr lang="zh-CN" altLang="en-US" sz="2400" dirty="0"/>
              <a:t>显著特征：君主专制，等级森严</a:t>
            </a:r>
            <a:endParaRPr lang="en-US" altLang="zh-CN" sz="2400" dirty="0"/>
          </a:p>
          <a:p>
            <a:r>
              <a:rPr lang="zh-CN" altLang="en-US" sz="2400" dirty="0"/>
              <a:t>主要矛盾；</a:t>
            </a:r>
            <a:endParaRPr lang="en-US" altLang="zh-CN" sz="2400" dirty="0"/>
          </a:p>
          <a:p>
            <a:r>
              <a:rPr lang="zh-CN" altLang="en-US" sz="2400" dirty="0">
                <a:solidFill>
                  <a:srgbClr val="FF0000"/>
                </a:solidFill>
              </a:rPr>
              <a:t>反抗斗争</a:t>
            </a:r>
          </a:p>
        </p:txBody>
      </p:sp>
      <p:sp>
        <p:nvSpPr>
          <p:cNvPr id="11" name="文本框 10">
            <a:extLst>
              <a:ext uri="{FF2B5EF4-FFF2-40B4-BE49-F238E27FC236}">
                <a16:creationId xmlns:a16="http://schemas.microsoft.com/office/drawing/2014/main" id="{7D5F95EB-F3EC-4AEC-8C23-B8446F71296D}"/>
              </a:ext>
            </a:extLst>
          </p:cNvPr>
          <p:cNvSpPr txBox="1"/>
          <p:nvPr/>
        </p:nvSpPr>
        <p:spPr>
          <a:xfrm>
            <a:off x="4381354" y="3429000"/>
            <a:ext cx="2771142" cy="3046988"/>
          </a:xfrm>
          <a:prstGeom prst="rect">
            <a:avLst/>
          </a:prstGeom>
          <a:noFill/>
        </p:spPr>
        <p:txBody>
          <a:bodyPr wrap="square">
            <a:spAutoFit/>
          </a:bodyPr>
          <a:lstStyle/>
          <a:p>
            <a:r>
              <a:rPr lang="zh-CN" altLang="en-US" sz="2400" dirty="0"/>
              <a:t>地主</a:t>
            </a:r>
            <a:r>
              <a:rPr lang="zh-CN" altLang="en-US" sz="2400" dirty="0">
                <a:solidFill>
                  <a:srgbClr val="FF0000"/>
                </a:solidFill>
              </a:rPr>
              <a:t>占有</a:t>
            </a:r>
            <a:r>
              <a:rPr lang="zh-CN" altLang="en-US" sz="2400" dirty="0"/>
              <a:t>绝大部分土地，通过收取地租等方式，</a:t>
            </a:r>
            <a:r>
              <a:rPr lang="zh-CN" altLang="en-US" sz="2400" dirty="0">
                <a:solidFill>
                  <a:srgbClr val="FF0000"/>
                </a:solidFill>
              </a:rPr>
              <a:t>占有</a:t>
            </a:r>
            <a:r>
              <a:rPr lang="zh-CN" altLang="en-US" sz="2400" dirty="0"/>
              <a:t>农民大部分劳动成果；</a:t>
            </a:r>
            <a:endParaRPr lang="en-US" altLang="zh-CN" sz="2400" dirty="0"/>
          </a:p>
          <a:p>
            <a:r>
              <a:rPr lang="zh-CN" altLang="en-US" sz="2400" dirty="0">
                <a:solidFill>
                  <a:srgbClr val="FF0000"/>
                </a:solidFill>
              </a:rPr>
              <a:t>农民有一定的人身自由</a:t>
            </a:r>
            <a:r>
              <a:rPr lang="zh-CN" altLang="en-US" sz="2400" dirty="0"/>
              <a:t>，有自己的劳动工具甚至少量土地，劳动成果。。</a:t>
            </a:r>
          </a:p>
        </p:txBody>
      </p:sp>
      <p:sp>
        <p:nvSpPr>
          <p:cNvPr id="12" name="文本框 11">
            <a:extLst>
              <a:ext uri="{FF2B5EF4-FFF2-40B4-BE49-F238E27FC236}">
                <a16:creationId xmlns:a16="http://schemas.microsoft.com/office/drawing/2014/main" id="{656420C5-6849-4604-AD23-2A7052AE2223}"/>
              </a:ext>
            </a:extLst>
          </p:cNvPr>
          <p:cNvSpPr txBox="1"/>
          <p:nvPr/>
        </p:nvSpPr>
        <p:spPr>
          <a:xfrm>
            <a:off x="9804400" y="3485892"/>
            <a:ext cx="2042159" cy="2677656"/>
          </a:xfrm>
          <a:prstGeom prst="rect">
            <a:avLst/>
          </a:prstGeom>
          <a:noFill/>
        </p:spPr>
        <p:txBody>
          <a:bodyPr wrap="square">
            <a:spAutoFit/>
          </a:bodyPr>
          <a:lstStyle/>
          <a:p>
            <a:r>
              <a:rPr lang="zh-CN" altLang="en-US" sz="2400" dirty="0"/>
              <a:t>地主阶级散布封建迷信、传播封建道德、鼓吹君权神授，钳制人民思想。</a:t>
            </a:r>
            <a:endParaRPr lang="en-US" altLang="zh-CN" sz="2400" dirty="0"/>
          </a:p>
          <a:p>
            <a:r>
              <a:rPr lang="zh-CN" altLang="en-US" sz="2400" dirty="0"/>
              <a:t>（耕作技术有了显著进步）</a:t>
            </a:r>
          </a:p>
        </p:txBody>
      </p:sp>
    </p:spTree>
    <p:extLst>
      <p:ext uri="{BB962C8B-B14F-4D97-AF65-F5344CB8AC3E}">
        <p14:creationId xmlns:p14="http://schemas.microsoft.com/office/powerpoint/2010/main" val="469784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711CEFEB-BC35-4759-90CD-0F362D80E277}"/>
              </a:ext>
            </a:extLst>
          </p:cNvPr>
          <p:cNvSpPr>
            <a:spLocks noGrp="1"/>
          </p:cNvSpPr>
          <p:nvPr>
            <p:ph idx="1"/>
          </p:nvPr>
        </p:nvSpPr>
        <p:spPr>
          <a:xfrm>
            <a:off x="838200" y="1107440"/>
            <a:ext cx="10515600" cy="5069523"/>
          </a:xfrm>
        </p:spPr>
        <p:txBody>
          <a:bodyPr>
            <a:normAutofit/>
          </a:bodyPr>
          <a:lstStyle/>
          <a:p>
            <a:r>
              <a:rPr lang="zh-CN" altLang="en-US" sz="2400" dirty="0"/>
              <a:t>人类解放</a:t>
            </a:r>
            <a:endParaRPr lang="en-US" altLang="zh-CN" sz="2400" dirty="0"/>
          </a:p>
          <a:p>
            <a:r>
              <a:rPr lang="zh-CN" altLang="en-US" sz="2400" dirty="0">
                <a:solidFill>
                  <a:srgbClr val="0000FF"/>
                </a:solidFill>
              </a:rPr>
              <a:t>马克思主义</a:t>
            </a:r>
            <a:r>
              <a:rPr lang="zh-CN" altLang="en-US" sz="2400" dirty="0"/>
              <a:t>所揭示的人和人类社会的理想目标和必然归宿，全人类</a:t>
            </a:r>
            <a:r>
              <a:rPr lang="zh-CN" altLang="en-US" sz="2400" dirty="0">
                <a:solidFill>
                  <a:srgbClr val="FF0000"/>
                </a:solidFill>
              </a:rPr>
              <a:t>摆脱</a:t>
            </a:r>
            <a:r>
              <a:rPr lang="zh-CN" altLang="en-US" sz="2400" dirty="0"/>
              <a:t>盲目的</a:t>
            </a:r>
            <a:r>
              <a:rPr lang="zh-CN" altLang="en-US" sz="2400" dirty="0">
                <a:solidFill>
                  <a:srgbClr val="0000FF"/>
                </a:solidFill>
              </a:rPr>
              <a:t>自然力</a:t>
            </a:r>
            <a:r>
              <a:rPr lang="zh-CN" altLang="en-US" sz="2400" dirty="0"/>
              <a:t>、</a:t>
            </a:r>
            <a:r>
              <a:rPr lang="zh-CN" altLang="en-US" sz="2400" dirty="0">
                <a:solidFill>
                  <a:srgbClr val="0000FF"/>
                </a:solidFill>
              </a:rPr>
              <a:t>传统宗教、形而上学</a:t>
            </a:r>
            <a:r>
              <a:rPr lang="zh-CN" altLang="en-US" sz="2400" dirty="0"/>
              <a:t>、</a:t>
            </a:r>
            <a:r>
              <a:rPr lang="zh-CN" altLang="en-US" sz="2400" dirty="0">
                <a:solidFill>
                  <a:srgbClr val="0000FF"/>
                </a:solidFill>
              </a:rPr>
              <a:t>社会关系</a:t>
            </a:r>
            <a:r>
              <a:rPr lang="zh-CN" altLang="en-US" sz="2400" dirty="0"/>
              <a:t>及</a:t>
            </a:r>
            <a:r>
              <a:rPr lang="zh-CN" altLang="en-US" sz="2400" dirty="0">
                <a:solidFill>
                  <a:srgbClr val="0000FF"/>
                </a:solidFill>
              </a:rPr>
              <a:t>旧思想、旧观念</a:t>
            </a:r>
            <a:r>
              <a:rPr lang="zh-CN" altLang="en-US" sz="2400" dirty="0"/>
              <a:t>的</a:t>
            </a:r>
            <a:r>
              <a:rPr lang="zh-CN" altLang="en-US" sz="2400" dirty="0">
                <a:solidFill>
                  <a:srgbClr val="FF0000"/>
                </a:solidFill>
              </a:rPr>
              <a:t>束缚</a:t>
            </a:r>
            <a:r>
              <a:rPr lang="zh-CN" altLang="en-US" sz="2400" dirty="0"/>
              <a:t>，进入共产主义。人类解放是无产阶级共产主义革命的最高目的，是人类社会从低级向高级发展的必然结果。</a:t>
            </a:r>
            <a:endParaRPr lang="en-US" altLang="zh-CN" sz="2400" dirty="0"/>
          </a:p>
          <a:p>
            <a:r>
              <a:rPr lang="zh-CN" altLang="en-US" sz="2400" dirty="0"/>
              <a:t>摆脱自然束缚：</a:t>
            </a:r>
            <a:r>
              <a:rPr lang="zh-CN" altLang="en-US" sz="2400" dirty="0">
                <a:solidFill>
                  <a:srgbClr val="FF0000"/>
                </a:solidFill>
              </a:rPr>
              <a:t>生产力</a:t>
            </a:r>
            <a:endParaRPr lang="en-US" altLang="zh-CN" sz="2400" dirty="0">
              <a:solidFill>
                <a:srgbClr val="FF0000"/>
              </a:solidFill>
            </a:endParaRPr>
          </a:p>
          <a:p>
            <a:r>
              <a:rPr lang="zh-CN" altLang="en-US" sz="2400" dirty="0"/>
              <a:t>摆脱社会社会：</a:t>
            </a:r>
            <a:r>
              <a:rPr lang="zh-CN" altLang="en-US" sz="2400" dirty="0">
                <a:solidFill>
                  <a:srgbClr val="FF0000"/>
                </a:solidFill>
              </a:rPr>
              <a:t>生产关系</a:t>
            </a:r>
            <a:r>
              <a:rPr lang="zh-CN" altLang="en-US" sz="2400" dirty="0"/>
              <a:t>（经济关系）、</a:t>
            </a:r>
            <a:r>
              <a:rPr lang="zh-CN" altLang="en-US" sz="2400" dirty="0">
                <a:solidFill>
                  <a:srgbClr val="FF0000"/>
                </a:solidFill>
              </a:rPr>
              <a:t>上层建筑</a:t>
            </a:r>
            <a:r>
              <a:rPr lang="zh-CN" altLang="en-US" sz="2400" dirty="0"/>
              <a:t>（政治关系）</a:t>
            </a:r>
            <a:endParaRPr lang="en-US" altLang="zh-CN" sz="2400" dirty="0"/>
          </a:p>
          <a:p>
            <a:r>
              <a:rPr lang="zh-CN" altLang="en-US" sz="2400" dirty="0"/>
              <a:t>摆脱思想束缚：</a:t>
            </a:r>
            <a:r>
              <a:rPr lang="zh-CN" altLang="en-US" sz="2400" dirty="0">
                <a:solidFill>
                  <a:srgbClr val="FF0000"/>
                </a:solidFill>
              </a:rPr>
              <a:t>上层建筑</a:t>
            </a:r>
            <a:r>
              <a:rPr lang="zh-CN" altLang="en-US" sz="2400" dirty="0"/>
              <a:t>（思想文化关系）</a:t>
            </a:r>
            <a:endParaRPr lang="en-US" altLang="zh-CN" sz="2400" dirty="0"/>
          </a:p>
          <a:p>
            <a:r>
              <a:rPr lang="zh-CN" altLang="en-US" sz="2400" dirty="0">
                <a:solidFill>
                  <a:srgbClr val="0000FF"/>
                </a:solidFill>
              </a:rPr>
              <a:t>恩格斯：做三个主人，实现人的自由</a:t>
            </a:r>
            <a:endParaRPr lang="en-US" altLang="zh-CN" sz="2400" dirty="0">
              <a:solidFill>
                <a:srgbClr val="0000FF"/>
              </a:solidFill>
            </a:endParaRPr>
          </a:p>
          <a:p>
            <a:r>
              <a:rPr lang="zh-CN" altLang="en-US" sz="2400" dirty="0"/>
              <a:t>做自然的主人、社会的主人、自身的主人（人与自然、社会、自身）</a:t>
            </a:r>
            <a:endParaRPr lang="en-US" altLang="zh-CN" sz="2400" dirty="0"/>
          </a:p>
          <a:p>
            <a:endParaRPr lang="zh-CN" altLang="en-US" dirty="0"/>
          </a:p>
        </p:txBody>
      </p:sp>
      <p:sp>
        <p:nvSpPr>
          <p:cNvPr id="6" name="矩形 5">
            <a:extLst>
              <a:ext uri="{FF2B5EF4-FFF2-40B4-BE49-F238E27FC236}">
                <a16:creationId xmlns:a16="http://schemas.microsoft.com/office/drawing/2014/main" id="{0E56AAEA-5348-4450-ADF0-7123196CEB98}"/>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社会主义从空想到科学、从理论到实践的发展</a:t>
            </a:r>
          </a:p>
        </p:txBody>
      </p:sp>
    </p:spTree>
    <p:extLst>
      <p:ext uri="{BB962C8B-B14F-4D97-AF65-F5344CB8AC3E}">
        <p14:creationId xmlns:p14="http://schemas.microsoft.com/office/powerpoint/2010/main" val="331018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711CEFEB-BC35-4759-90CD-0F362D80E277}"/>
              </a:ext>
            </a:extLst>
          </p:cNvPr>
          <p:cNvSpPr>
            <a:spLocks noGrp="1"/>
          </p:cNvSpPr>
          <p:nvPr>
            <p:ph idx="1"/>
          </p:nvPr>
        </p:nvSpPr>
        <p:spPr>
          <a:xfrm>
            <a:off x="528320" y="894080"/>
            <a:ext cx="11135360" cy="1341119"/>
          </a:xfrm>
        </p:spPr>
        <p:txBody>
          <a:bodyPr>
            <a:normAutofit/>
          </a:bodyPr>
          <a:lstStyle/>
          <a:p>
            <a:r>
              <a:rPr lang="en-US" altLang="zh-CN" sz="2400" dirty="0"/>
              <a:t>1.1 </a:t>
            </a:r>
            <a:r>
              <a:rPr lang="zh-CN" altLang="en-US" sz="2400" dirty="0"/>
              <a:t>原始社会的解体和阶级社会的演进（笔记）</a:t>
            </a:r>
            <a:endParaRPr lang="en-US" altLang="zh-CN" sz="2400" dirty="0"/>
          </a:p>
          <a:p>
            <a:r>
              <a:rPr lang="zh-CN" altLang="en-US" sz="2400" dirty="0"/>
              <a:t>二、从封建社会到资本主义社会</a:t>
            </a:r>
            <a:endParaRPr lang="en-US" altLang="zh-CN" sz="2400" dirty="0"/>
          </a:p>
          <a:p>
            <a:r>
              <a:rPr lang="zh-CN" altLang="en-US" sz="2400" dirty="0"/>
              <a:t>（二）资本主义社会</a:t>
            </a:r>
            <a:endParaRPr lang="en-US" altLang="zh-CN" sz="2400" dirty="0"/>
          </a:p>
        </p:txBody>
      </p:sp>
      <p:sp>
        <p:nvSpPr>
          <p:cNvPr id="6" name="矩形 5">
            <a:extLst>
              <a:ext uri="{FF2B5EF4-FFF2-40B4-BE49-F238E27FC236}">
                <a16:creationId xmlns:a16="http://schemas.microsoft.com/office/drawing/2014/main" id="{0E56AAEA-5348-4450-ADF0-7123196CEB98}"/>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社会主义从空想到科学、从理论到实践的发展</a:t>
            </a:r>
          </a:p>
        </p:txBody>
      </p:sp>
      <p:graphicFrame>
        <p:nvGraphicFramePr>
          <p:cNvPr id="3" name="表格 3">
            <a:extLst>
              <a:ext uri="{FF2B5EF4-FFF2-40B4-BE49-F238E27FC236}">
                <a16:creationId xmlns:a16="http://schemas.microsoft.com/office/drawing/2014/main" id="{37A63658-663B-4F50-A6A2-10399036BC50}"/>
              </a:ext>
            </a:extLst>
          </p:cNvPr>
          <p:cNvGraphicFramePr>
            <a:graphicFrameLocks noGrp="1"/>
          </p:cNvGraphicFramePr>
          <p:nvPr/>
        </p:nvGraphicFramePr>
        <p:xfrm>
          <a:off x="203199" y="2336799"/>
          <a:ext cx="11643360" cy="4124961"/>
        </p:xfrm>
        <a:graphic>
          <a:graphicData uri="http://schemas.openxmlformats.org/drawingml/2006/table">
            <a:tbl>
              <a:tblPr firstRow="1" bandRow="1">
                <a:tableStyleId>{5C22544A-7EE6-4342-B048-85BDC9FD1C3A}</a:tableStyleId>
              </a:tblPr>
              <a:tblGrid>
                <a:gridCol w="1473201">
                  <a:extLst>
                    <a:ext uri="{9D8B030D-6E8A-4147-A177-3AD203B41FA5}">
                      <a16:colId xmlns:a16="http://schemas.microsoft.com/office/drawing/2014/main" val="779542459"/>
                    </a:ext>
                  </a:extLst>
                </a:gridCol>
                <a:gridCol w="2475668">
                  <a:extLst>
                    <a:ext uri="{9D8B030D-6E8A-4147-A177-3AD203B41FA5}">
                      <a16:colId xmlns:a16="http://schemas.microsoft.com/office/drawing/2014/main" val="1685246618"/>
                    </a:ext>
                  </a:extLst>
                </a:gridCol>
                <a:gridCol w="2624652">
                  <a:extLst>
                    <a:ext uri="{9D8B030D-6E8A-4147-A177-3AD203B41FA5}">
                      <a16:colId xmlns:a16="http://schemas.microsoft.com/office/drawing/2014/main" val="1666186415"/>
                    </a:ext>
                  </a:extLst>
                </a:gridCol>
                <a:gridCol w="2458720">
                  <a:extLst>
                    <a:ext uri="{9D8B030D-6E8A-4147-A177-3AD203B41FA5}">
                      <a16:colId xmlns:a16="http://schemas.microsoft.com/office/drawing/2014/main" val="3912045115"/>
                    </a:ext>
                  </a:extLst>
                </a:gridCol>
                <a:gridCol w="2611119">
                  <a:extLst>
                    <a:ext uri="{9D8B030D-6E8A-4147-A177-3AD203B41FA5}">
                      <a16:colId xmlns:a16="http://schemas.microsoft.com/office/drawing/2014/main" val="3399924945"/>
                    </a:ext>
                  </a:extLst>
                </a:gridCol>
              </a:tblGrid>
              <a:tr h="518501">
                <a:tc rowSpan="2">
                  <a:txBody>
                    <a:bodyPr/>
                    <a:lstStyle/>
                    <a:p>
                      <a:pPr algn="ctr"/>
                      <a:r>
                        <a:rPr lang="zh-CN" altLang="en-US" sz="2400" dirty="0"/>
                        <a:t>社会形态</a:t>
                      </a:r>
                    </a:p>
                  </a:txBody>
                  <a:tcPr/>
                </a:tc>
                <a:tc rowSpan="2">
                  <a:txBody>
                    <a:bodyPr/>
                    <a:lstStyle/>
                    <a:p>
                      <a:pPr algn="ctr"/>
                      <a:r>
                        <a:rPr lang="zh-CN" altLang="en-US" sz="2400" dirty="0"/>
                        <a:t>生产力</a:t>
                      </a:r>
                    </a:p>
                  </a:txBody>
                  <a:tcPr/>
                </a:tc>
                <a:tc rowSpan="2">
                  <a:txBody>
                    <a:bodyPr/>
                    <a:lstStyle/>
                    <a:p>
                      <a:pPr algn="ctr"/>
                      <a:r>
                        <a:rPr lang="zh-CN" altLang="en-US" sz="2400" dirty="0"/>
                        <a:t>生产关系</a:t>
                      </a:r>
                      <a:endParaRPr lang="en-US" altLang="zh-CN" sz="2400" dirty="0"/>
                    </a:p>
                    <a:p>
                      <a:pPr algn="ctr"/>
                      <a:r>
                        <a:rPr lang="zh-CN" altLang="en-US" sz="2400" dirty="0"/>
                        <a:t>（经济基础）</a:t>
                      </a:r>
                    </a:p>
                  </a:txBody>
                  <a:tcPr/>
                </a:tc>
                <a:tc gridSpan="2">
                  <a:txBody>
                    <a:bodyPr/>
                    <a:lstStyle/>
                    <a:p>
                      <a:pPr algn="ctr"/>
                      <a:r>
                        <a:rPr lang="zh-CN" altLang="en-US" sz="2400" dirty="0"/>
                        <a:t>上层建筑</a:t>
                      </a:r>
                    </a:p>
                  </a:txBody>
                  <a:tcPr/>
                </a:tc>
                <a:tc hMerge="1">
                  <a:txBody>
                    <a:bodyPr/>
                    <a:lstStyle/>
                    <a:p>
                      <a:endParaRPr lang="zh-CN" altLang="en-US" dirty="0"/>
                    </a:p>
                  </a:txBody>
                  <a:tcPr/>
                </a:tc>
                <a:extLst>
                  <a:ext uri="{0D108BD9-81ED-4DB2-BD59-A6C34878D82A}">
                    <a16:rowId xmlns:a16="http://schemas.microsoft.com/office/drawing/2014/main" val="3113650522"/>
                  </a:ext>
                </a:extLst>
              </a:tr>
              <a:tr h="51850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r>
                        <a:rPr lang="zh-CN" altLang="en-US" sz="2400" dirty="0"/>
                        <a:t>政治制度</a:t>
                      </a:r>
                    </a:p>
                  </a:txBody>
                  <a:tcPr/>
                </a:tc>
                <a:tc>
                  <a:txBody>
                    <a:bodyPr/>
                    <a:lstStyle/>
                    <a:p>
                      <a:pPr algn="ctr"/>
                      <a:r>
                        <a:rPr lang="zh-CN" altLang="en-US" sz="2400" dirty="0"/>
                        <a:t>思想文化</a:t>
                      </a:r>
                    </a:p>
                  </a:txBody>
                  <a:tcPr/>
                </a:tc>
                <a:extLst>
                  <a:ext uri="{0D108BD9-81ED-4DB2-BD59-A6C34878D82A}">
                    <a16:rowId xmlns:a16="http://schemas.microsoft.com/office/drawing/2014/main" val="464835834"/>
                  </a:ext>
                </a:extLst>
              </a:tr>
              <a:tr h="3087959">
                <a:tc>
                  <a:txBody>
                    <a:bodyPr/>
                    <a:lstStyle/>
                    <a:p>
                      <a:endParaRPr lang="zh-CN" altLang="en-US" sz="2400" dirty="0"/>
                    </a:p>
                  </a:txBody>
                  <a:tcPr/>
                </a:tc>
                <a:tc>
                  <a:txBody>
                    <a:bodyPr/>
                    <a:lstStyle/>
                    <a:p>
                      <a:endParaRPr lang="zh-CN" altLang="en-US" sz="2400" dirty="0"/>
                    </a:p>
                  </a:txBody>
                  <a:tcPr/>
                </a:tc>
                <a:tc>
                  <a:txBody>
                    <a:bodyPr/>
                    <a:lstStyle/>
                    <a:p>
                      <a:endParaRPr lang="zh-CN" altLang="en-US" sz="2400" dirty="0"/>
                    </a:p>
                  </a:txBody>
                  <a:tcPr/>
                </a:tc>
                <a:tc>
                  <a:txBody>
                    <a:bodyPr/>
                    <a:lstStyle/>
                    <a:p>
                      <a:endParaRPr lang="zh-CN" altLang="en-US" sz="2400" dirty="0"/>
                    </a:p>
                  </a:txBody>
                  <a:tcPr/>
                </a:tc>
                <a:tc>
                  <a:txBody>
                    <a:bodyPr/>
                    <a:lstStyle/>
                    <a:p>
                      <a:endParaRPr lang="zh-CN" altLang="en-US" sz="2400" dirty="0"/>
                    </a:p>
                  </a:txBody>
                  <a:tcPr/>
                </a:tc>
                <a:extLst>
                  <a:ext uri="{0D108BD9-81ED-4DB2-BD59-A6C34878D82A}">
                    <a16:rowId xmlns:a16="http://schemas.microsoft.com/office/drawing/2014/main" val="1398030320"/>
                  </a:ext>
                </a:extLst>
              </a:tr>
            </a:tbl>
          </a:graphicData>
        </a:graphic>
      </p:graphicFrame>
      <p:sp>
        <p:nvSpPr>
          <p:cNvPr id="7" name="文本框 6">
            <a:extLst>
              <a:ext uri="{FF2B5EF4-FFF2-40B4-BE49-F238E27FC236}">
                <a16:creationId xmlns:a16="http://schemas.microsoft.com/office/drawing/2014/main" id="{1E41611E-0429-4CB4-AAAB-3C00FBADCA63}"/>
              </a:ext>
            </a:extLst>
          </p:cNvPr>
          <p:cNvSpPr txBox="1"/>
          <p:nvPr/>
        </p:nvSpPr>
        <p:spPr>
          <a:xfrm>
            <a:off x="203199" y="3685570"/>
            <a:ext cx="1539239" cy="2308324"/>
          </a:xfrm>
          <a:prstGeom prst="rect">
            <a:avLst/>
          </a:prstGeom>
          <a:noFill/>
        </p:spPr>
        <p:txBody>
          <a:bodyPr wrap="square">
            <a:spAutoFit/>
          </a:bodyPr>
          <a:lstStyle/>
          <a:p>
            <a:r>
              <a:rPr lang="zh-CN" altLang="en-US" sz="2400" dirty="0">
                <a:solidFill>
                  <a:srgbClr val="FF0000"/>
                </a:solidFill>
              </a:rPr>
              <a:t>资本主义社会，人类社会进入了一个新的历史阶段</a:t>
            </a:r>
          </a:p>
        </p:txBody>
      </p:sp>
      <p:sp>
        <p:nvSpPr>
          <p:cNvPr id="9" name="文本框 8">
            <a:extLst>
              <a:ext uri="{FF2B5EF4-FFF2-40B4-BE49-F238E27FC236}">
                <a16:creationId xmlns:a16="http://schemas.microsoft.com/office/drawing/2014/main" id="{879B120A-652E-4E57-B671-4258A166BF9E}"/>
              </a:ext>
            </a:extLst>
          </p:cNvPr>
          <p:cNvSpPr txBox="1"/>
          <p:nvPr/>
        </p:nvSpPr>
        <p:spPr>
          <a:xfrm>
            <a:off x="1742438" y="3583970"/>
            <a:ext cx="2326640" cy="1569660"/>
          </a:xfrm>
          <a:prstGeom prst="rect">
            <a:avLst/>
          </a:prstGeom>
          <a:noFill/>
        </p:spPr>
        <p:txBody>
          <a:bodyPr wrap="square">
            <a:spAutoFit/>
          </a:bodyPr>
          <a:lstStyle/>
          <a:p>
            <a:r>
              <a:rPr lang="zh-CN" altLang="en-US" sz="2400" dirty="0">
                <a:solidFill>
                  <a:srgbClr val="FF0000"/>
                </a:solidFill>
              </a:rPr>
              <a:t>工业革命的发生和完成，带来了生产力的巨大飞跃。</a:t>
            </a:r>
          </a:p>
        </p:txBody>
      </p:sp>
      <p:sp>
        <p:nvSpPr>
          <p:cNvPr id="10" name="文本框 9">
            <a:extLst>
              <a:ext uri="{FF2B5EF4-FFF2-40B4-BE49-F238E27FC236}">
                <a16:creationId xmlns:a16="http://schemas.microsoft.com/office/drawing/2014/main" id="{963B615B-6FC3-471E-9CDC-DB728E5A4169}"/>
              </a:ext>
            </a:extLst>
          </p:cNvPr>
          <p:cNvSpPr txBox="1"/>
          <p:nvPr/>
        </p:nvSpPr>
        <p:spPr>
          <a:xfrm>
            <a:off x="7005317" y="3583970"/>
            <a:ext cx="2169163" cy="2308324"/>
          </a:xfrm>
          <a:prstGeom prst="rect">
            <a:avLst/>
          </a:prstGeom>
          <a:noFill/>
        </p:spPr>
        <p:txBody>
          <a:bodyPr wrap="square">
            <a:spAutoFit/>
          </a:bodyPr>
          <a:lstStyle/>
          <a:p>
            <a:r>
              <a:rPr lang="zh-CN" altLang="en-US" sz="2400" dirty="0"/>
              <a:t>废除君主专制</a:t>
            </a:r>
            <a:endParaRPr lang="en-US" altLang="zh-CN" sz="2400" dirty="0"/>
          </a:p>
          <a:p>
            <a:r>
              <a:rPr lang="zh-CN" altLang="en-US" sz="2400" dirty="0"/>
              <a:t>实行资本主义民主政治制度</a:t>
            </a:r>
            <a:endParaRPr lang="en-US" altLang="zh-CN" sz="2400" dirty="0"/>
          </a:p>
          <a:p>
            <a:r>
              <a:rPr lang="zh-CN" altLang="en-US" sz="2400" dirty="0"/>
              <a:t>资产阶级和无产阶级的对立</a:t>
            </a:r>
            <a:endParaRPr lang="en-US" altLang="zh-CN" sz="2400" dirty="0"/>
          </a:p>
          <a:p>
            <a:endParaRPr lang="zh-CN" altLang="en-US" sz="2400" dirty="0">
              <a:solidFill>
                <a:srgbClr val="FF0000"/>
              </a:solidFill>
            </a:endParaRPr>
          </a:p>
        </p:txBody>
      </p:sp>
      <p:sp>
        <p:nvSpPr>
          <p:cNvPr id="11" name="文本框 10">
            <a:extLst>
              <a:ext uri="{FF2B5EF4-FFF2-40B4-BE49-F238E27FC236}">
                <a16:creationId xmlns:a16="http://schemas.microsoft.com/office/drawing/2014/main" id="{7D5F95EB-F3EC-4AEC-8C23-B8446F71296D}"/>
              </a:ext>
            </a:extLst>
          </p:cNvPr>
          <p:cNvSpPr txBox="1"/>
          <p:nvPr/>
        </p:nvSpPr>
        <p:spPr>
          <a:xfrm>
            <a:off x="4234175" y="3571300"/>
            <a:ext cx="2771142" cy="830997"/>
          </a:xfrm>
          <a:prstGeom prst="rect">
            <a:avLst/>
          </a:prstGeom>
          <a:noFill/>
        </p:spPr>
        <p:txBody>
          <a:bodyPr wrap="square">
            <a:spAutoFit/>
          </a:bodyPr>
          <a:lstStyle/>
          <a:p>
            <a:r>
              <a:rPr lang="en-US" altLang="zh-CN" sz="2400" dirty="0"/>
              <a:t>1</a:t>
            </a:r>
            <a:r>
              <a:rPr lang="zh-CN" altLang="en-US" sz="2400" dirty="0"/>
              <a:t>、制度确立</a:t>
            </a:r>
            <a:endParaRPr lang="en-US" altLang="zh-CN" sz="2400" dirty="0"/>
          </a:p>
          <a:p>
            <a:r>
              <a:rPr lang="en-US" altLang="zh-CN" sz="2400" dirty="0"/>
              <a:t>2</a:t>
            </a:r>
            <a:r>
              <a:rPr lang="zh-CN" altLang="en-US" sz="2400" dirty="0"/>
              <a:t>、经济危机</a:t>
            </a:r>
            <a:endParaRPr lang="en-US" altLang="zh-CN" sz="2400" dirty="0"/>
          </a:p>
        </p:txBody>
      </p:sp>
      <p:sp>
        <p:nvSpPr>
          <p:cNvPr id="12" name="文本框 11">
            <a:extLst>
              <a:ext uri="{FF2B5EF4-FFF2-40B4-BE49-F238E27FC236}">
                <a16:creationId xmlns:a16="http://schemas.microsoft.com/office/drawing/2014/main" id="{656420C5-6849-4604-AD23-2A7052AE2223}"/>
              </a:ext>
            </a:extLst>
          </p:cNvPr>
          <p:cNvSpPr txBox="1"/>
          <p:nvPr/>
        </p:nvSpPr>
        <p:spPr>
          <a:xfrm>
            <a:off x="9804400" y="3485892"/>
            <a:ext cx="2042159" cy="3046988"/>
          </a:xfrm>
          <a:prstGeom prst="rect">
            <a:avLst/>
          </a:prstGeom>
          <a:noFill/>
        </p:spPr>
        <p:txBody>
          <a:bodyPr wrap="square">
            <a:spAutoFit/>
          </a:bodyPr>
          <a:lstStyle/>
          <a:p>
            <a:r>
              <a:rPr lang="zh-CN" altLang="en-US" sz="2400" dirty="0"/>
              <a:t>确立了自由、平等、博爱等价值取向；促进了人类思想的解放、使科学、教育、文化发展到前所未有的高度</a:t>
            </a:r>
          </a:p>
        </p:txBody>
      </p:sp>
    </p:spTree>
    <p:extLst>
      <p:ext uri="{BB962C8B-B14F-4D97-AF65-F5344CB8AC3E}">
        <p14:creationId xmlns:p14="http://schemas.microsoft.com/office/powerpoint/2010/main" val="3181819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2918" y="564989"/>
            <a:ext cx="788250" cy="355758"/>
            <a:chOff x="469900" y="728859"/>
            <a:chExt cx="424561" cy="355906"/>
          </a:xfrm>
        </p:grpSpPr>
        <p:sp>
          <p:nvSpPr>
            <p:cNvPr id="7" name="椭圆 6"/>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椭圆 7"/>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椭圆 8"/>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椭圆 9"/>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圆角矩形 12"/>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圆角矩形 13"/>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圆角矩形 14"/>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圆角矩形 15"/>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5" name="Text Box 17"/>
          <p:cNvSpPr txBox="1">
            <a:spLocks noChangeArrowheads="1"/>
          </p:cNvSpPr>
          <p:nvPr/>
        </p:nvSpPr>
        <p:spPr bwMode="auto">
          <a:xfrm>
            <a:off x="308666" y="1190689"/>
            <a:ext cx="6219842" cy="1213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567" tIns="36284" rIns="72567" bIns="36284">
            <a:spAutoFit/>
          </a:bodyPr>
          <a:lstStyle/>
          <a:p>
            <a:pPr>
              <a:spcBef>
                <a:spcPct val="50000"/>
              </a:spcBef>
            </a:pPr>
            <a:r>
              <a:rPr lang="zh-CN" altLang="en-US" sz="2963"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（二）资本主义社会</a:t>
            </a:r>
            <a:endParaRPr lang="en-US" altLang="zh-CN" sz="2963"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ct val="50000"/>
              </a:spcBef>
            </a:pPr>
            <a:r>
              <a:rPr lang="en-US" altLang="zh-CN" sz="2963"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963"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、资本主义生产关系的确立</a:t>
            </a:r>
          </a:p>
        </p:txBody>
      </p:sp>
      <p:grpSp>
        <p:nvGrpSpPr>
          <p:cNvPr id="17" name="Group 121"/>
          <p:cNvGrpSpPr/>
          <p:nvPr/>
        </p:nvGrpSpPr>
        <p:grpSpPr>
          <a:xfrm rot="10800000">
            <a:off x="3687729" y="3846682"/>
            <a:ext cx="1052327" cy="2354461"/>
            <a:chOff x="2286000" y="1952626"/>
            <a:chExt cx="912813" cy="2366962"/>
          </a:xfrm>
        </p:grpSpPr>
        <p:sp>
          <p:nvSpPr>
            <p:cNvPr id="18" name="Freeform 5"/>
            <p:cNvSpPr/>
            <p:nvPr/>
          </p:nvSpPr>
          <p:spPr bwMode="auto">
            <a:xfrm>
              <a:off x="2289862" y="1952626"/>
              <a:ext cx="908949" cy="1182688"/>
            </a:xfrm>
            <a:custGeom>
              <a:avLst/>
              <a:gdLst>
                <a:gd name="T0" fmla="*/ 0 w 941"/>
                <a:gd name="T1" fmla="*/ 0 h 745"/>
                <a:gd name="T2" fmla="*/ 518 w 941"/>
                <a:gd name="T3" fmla="*/ 0 h 745"/>
                <a:gd name="T4" fmla="*/ 941 w 941"/>
                <a:gd name="T5" fmla="*/ 745 h 745"/>
              </a:gdLst>
              <a:ahLst/>
              <a:cxnLst>
                <a:cxn ang="0">
                  <a:pos x="T0" y="T1"/>
                </a:cxn>
                <a:cxn ang="0">
                  <a:pos x="T2" y="T3"/>
                </a:cxn>
                <a:cxn ang="0">
                  <a:pos x="T4" y="T5"/>
                </a:cxn>
              </a:cxnLst>
              <a:rect l="0" t="0" r="r" b="b"/>
              <a:pathLst>
                <a:path w="941" h="745">
                  <a:moveTo>
                    <a:pt x="0" y="0"/>
                  </a:moveTo>
                  <a:lnTo>
                    <a:pt x="518" y="0"/>
                  </a:lnTo>
                  <a:lnTo>
                    <a:pt x="941" y="745"/>
                  </a:lnTo>
                </a:path>
              </a:pathLst>
            </a:custGeom>
            <a:noFill/>
            <a:ln w="28575" cap="flat">
              <a:solidFill>
                <a:srgbClr val="FFC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6731" tIns="48366" rIns="96731" bIns="48366" numCol="1" anchor="t" anchorCtr="0" compatLnSpc="1"/>
            <a:lstStyle/>
            <a:p>
              <a:endParaRPr lang="en-US" sz="1799">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endParaRPr>
            </a:p>
          </p:txBody>
        </p:sp>
        <p:sp>
          <p:nvSpPr>
            <p:cNvPr id="19" name="Freeform 6"/>
            <p:cNvSpPr/>
            <p:nvPr/>
          </p:nvSpPr>
          <p:spPr bwMode="auto">
            <a:xfrm>
              <a:off x="2286000" y="3135313"/>
              <a:ext cx="912813" cy="1184275"/>
            </a:xfrm>
            <a:custGeom>
              <a:avLst/>
              <a:gdLst>
                <a:gd name="T0" fmla="*/ 4 w 945"/>
                <a:gd name="T1" fmla="*/ 746 h 746"/>
                <a:gd name="T2" fmla="*/ 522 w 945"/>
                <a:gd name="T3" fmla="*/ 746 h 746"/>
                <a:gd name="T4" fmla="*/ 945 w 945"/>
                <a:gd name="T5" fmla="*/ 0 h 746"/>
                <a:gd name="T6" fmla="*/ 0 w 945"/>
                <a:gd name="T7" fmla="*/ 0 h 746"/>
              </a:gdLst>
              <a:ahLst/>
              <a:cxnLst>
                <a:cxn ang="0">
                  <a:pos x="T0" y="T1"/>
                </a:cxn>
                <a:cxn ang="0">
                  <a:pos x="T2" y="T3"/>
                </a:cxn>
                <a:cxn ang="0">
                  <a:pos x="T4" y="T5"/>
                </a:cxn>
                <a:cxn ang="0">
                  <a:pos x="T6" y="T7"/>
                </a:cxn>
              </a:cxnLst>
              <a:rect l="0" t="0" r="r" b="b"/>
              <a:pathLst>
                <a:path w="945" h="746">
                  <a:moveTo>
                    <a:pt x="4" y="746"/>
                  </a:moveTo>
                  <a:lnTo>
                    <a:pt x="522" y="746"/>
                  </a:lnTo>
                  <a:lnTo>
                    <a:pt x="945" y="0"/>
                  </a:lnTo>
                  <a:lnTo>
                    <a:pt x="0" y="0"/>
                  </a:lnTo>
                </a:path>
              </a:pathLst>
            </a:custGeom>
            <a:noFill/>
            <a:ln w="28575" cap="flat">
              <a:solidFill>
                <a:srgbClr val="FFC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6731" tIns="48366" rIns="96731" bIns="48366" numCol="1" anchor="t" anchorCtr="0" compatLnSpc="1"/>
            <a:lstStyle/>
            <a:p>
              <a:endParaRPr lang="en-US" sz="1799">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endParaRPr>
            </a:p>
          </p:txBody>
        </p:sp>
      </p:grpSp>
      <p:sp>
        <p:nvSpPr>
          <p:cNvPr id="30" name="矩形 29"/>
          <p:cNvSpPr/>
          <p:nvPr/>
        </p:nvSpPr>
        <p:spPr>
          <a:xfrm>
            <a:off x="5041326" y="3634696"/>
            <a:ext cx="5392232" cy="483081"/>
          </a:xfrm>
          <a:prstGeom prst="rect">
            <a:avLst/>
          </a:prstGeom>
        </p:spPr>
        <p:txBody>
          <a:bodyPr wrap="square">
            <a:spAutoFit/>
          </a:bodyPr>
          <a:lstStyle/>
          <a:p>
            <a:pPr lvl="0"/>
            <a:r>
              <a:rPr lang="zh-CN" altLang="en-US" sz="2539" dirty="0">
                <a:solidFill>
                  <a:srgbClr val="660066"/>
                </a:solidFill>
                <a:latin typeface="Times New Roman" panose="02020603050405020304" pitchFamily="18" charset="0"/>
                <a:ea typeface="微软雅黑" panose="020B0503020204020204" pitchFamily="34" charset="-122"/>
                <a:cs typeface="Times New Roman" panose="02020603050405020304" pitchFamily="18" charset="0"/>
              </a:rPr>
              <a:t>①所有制：资本家占有一切生产资料</a:t>
            </a:r>
            <a:endParaRPr lang="en-US" altLang="zh-CN" sz="2539" dirty="0">
              <a:solidFill>
                <a:srgbClr val="660066"/>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矩形 30"/>
          <p:cNvSpPr/>
          <p:nvPr/>
        </p:nvSpPr>
        <p:spPr>
          <a:xfrm>
            <a:off x="5025764" y="4461752"/>
            <a:ext cx="5665800" cy="1264577"/>
          </a:xfrm>
          <a:prstGeom prst="rect">
            <a:avLst/>
          </a:prstGeom>
        </p:spPr>
        <p:txBody>
          <a:bodyPr wrap="square">
            <a:spAutoFit/>
          </a:bodyPr>
          <a:lstStyle/>
          <a:p>
            <a:pPr lvl="0"/>
            <a:r>
              <a:rPr lang="zh-CN" altLang="en-US" sz="2539" dirty="0">
                <a:solidFill>
                  <a:srgbClr val="660066"/>
                </a:solidFill>
                <a:latin typeface="Times New Roman" panose="02020603050405020304" pitchFamily="18" charset="0"/>
                <a:ea typeface="微软雅黑" panose="020B0503020204020204" pitchFamily="34" charset="-122"/>
                <a:cs typeface="Times New Roman" panose="02020603050405020304" pitchFamily="18" charset="0"/>
              </a:rPr>
              <a:t>②生产中人与人的关系上：失去生产资料的劳动者不得不出卖劳动力，受雇于资本家成为雇佣工人</a:t>
            </a:r>
            <a:endParaRPr lang="en-US" altLang="zh-CN" sz="2539" dirty="0">
              <a:solidFill>
                <a:srgbClr val="660066"/>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4" name="矩形 33"/>
          <p:cNvSpPr/>
          <p:nvPr/>
        </p:nvSpPr>
        <p:spPr>
          <a:xfrm>
            <a:off x="5041326" y="5959603"/>
            <a:ext cx="5828732" cy="483081"/>
          </a:xfrm>
          <a:prstGeom prst="rect">
            <a:avLst/>
          </a:prstGeom>
        </p:spPr>
        <p:txBody>
          <a:bodyPr wrap="square">
            <a:spAutoFit/>
          </a:bodyPr>
          <a:lstStyle/>
          <a:p>
            <a:pPr lvl="0"/>
            <a:r>
              <a:rPr lang="zh-CN" altLang="en-US" sz="2539" dirty="0">
                <a:solidFill>
                  <a:srgbClr val="660066"/>
                </a:solidFill>
                <a:latin typeface="Times New Roman" panose="02020603050405020304" pitchFamily="18" charset="0"/>
                <a:ea typeface="微软雅黑" panose="020B0503020204020204" pitchFamily="34" charset="-122"/>
                <a:cs typeface="Times New Roman" panose="02020603050405020304" pitchFamily="18" charset="0"/>
              </a:rPr>
              <a:t>③分配：资本家占有工人的剩余价值。</a:t>
            </a:r>
          </a:p>
        </p:txBody>
      </p:sp>
      <p:sp>
        <p:nvSpPr>
          <p:cNvPr id="2" name="矩形: 圆角 1">
            <a:extLst>
              <a:ext uri="{FF2B5EF4-FFF2-40B4-BE49-F238E27FC236}">
                <a16:creationId xmlns:a16="http://schemas.microsoft.com/office/drawing/2014/main" id="{B5F1C91D-6ED6-4FAC-804B-AD24993B5F3C}"/>
              </a:ext>
            </a:extLst>
          </p:cNvPr>
          <p:cNvSpPr/>
          <p:nvPr/>
        </p:nvSpPr>
        <p:spPr>
          <a:xfrm>
            <a:off x="1500436" y="4587786"/>
            <a:ext cx="2042212" cy="856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a:t>
            </a:r>
            <a:r>
              <a:rPr lang="en-US" altLang="zh-CN" sz="2400" b="1" dirty="0"/>
              <a:t>2</a:t>
            </a:r>
            <a:r>
              <a:rPr lang="zh-CN" altLang="en-US" sz="2400" b="1" dirty="0"/>
              <a:t>）特点</a:t>
            </a:r>
          </a:p>
        </p:txBody>
      </p:sp>
      <p:sp>
        <p:nvSpPr>
          <p:cNvPr id="3" name="矩形: 圆角 2">
            <a:extLst>
              <a:ext uri="{FF2B5EF4-FFF2-40B4-BE49-F238E27FC236}">
                <a16:creationId xmlns:a16="http://schemas.microsoft.com/office/drawing/2014/main" id="{59720938-ADE7-4CB6-A0DC-2B6BF255FE73}"/>
              </a:ext>
            </a:extLst>
          </p:cNvPr>
          <p:cNvSpPr/>
          <p:nvPr/>
        </p:nvSpPr>
        <p:spPr>
          <a:xfrm>
            <a:off x="1500435" y="2572443"/>
            <a:ext cx="9369623" cy="856557"/>
          </a:xfrm>
          <a:prstGeom prst="round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tx1"/>
                </a:solidFill>
              </a:rPr>
              <a:t>（</a:t>
            </a:r>
            <a:r>
              <a:rPr lang="en-US" altLang="zh-CN" sz="2400" b="1" dirty="0">
                <a:solidFill>
                  <a:schemeClr val="tx1"/>
                </a:solidFill>
              </a:rPr>
              <a:t>1</a:t>
            </a:r>
            <a:r>
              <a:rPr lang="zh-CN" altLang="en-US" sz="2400" b="1" dirty="0">
                <a:solidFill>
                  <a:schemeClr val="tx1"/>
                </a:solidFill>
              </a:rPr>
              <a:t>）原因：随着社会生产力和商品经济的发展</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arn(inVertic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arn(inVertical)">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barn(inVertical)">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barn(inVertical)">
                                      <p:cBhvr>
                                        <p:cTn id="3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4" grpId="0"/>
      <p:bldP spid="2" grpId="0" animBg="1"/>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2919" y="421571"/>
            <a:ext cx="6448316" cy="584127"/>
            <a:chOff x="-118371" y="388180"/>
            <a:chExt cx="1973179" cy="584369"/>
          </a:xfrm>
        </p:grpSpPr>
        <p:grpSp>
          <p:nvGrpSpPr>
            <p:cNvPr id="4" name="组合 3"/>
            <p:cNvGrpSpPr/>
            <p:nvPr/>
          </p:nvGrpSpPr>
          <p:grpSpPr>
            <a:xfrm>
              <a:off x="-118371" y="388180"/>
              <a:ext cx="1973179" cy="569433"/>
              <a:chOff x="0" y="194743"/>
              <a:chExt cx="3126179" cy="569433"/>
            </a:xfrm>
          </p:grpSpPr>
          <p:sp>
            <p:nvSpPr>
              <p:cNvPr id="6" name="圆角矩形 6"/>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 name="组合 6"/>
              <p:cNvGrpSpPr/>
              <p:nvPr/>
            </p:nvGrpSpPr>
            <p:grpSpPr>
              <a:xfrm>
                <a:off x="0" y="290669"/>
                <a:ext cx="424561" cy="355906"/>
                <a:chOff x="469900" y="728859"/>
                <a:chExt cx="424561" cy="355906"/>
              </a:xfrm>
            </p:grpSpPr>
            <p:sp>
              <p:nvSpPr>
                <p:cNvPr id="8" name="椭圆 7"/>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椭圆 8"/>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椭圆 9"/>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椭圆 10"/>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圆角矩形 12"/>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圆角矩形 13"/>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圆角矩形 14"/>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圆角矩形 15"/>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sp>
          <p:nvSpPr>
            <p:cNvPr id="5" name="文本框 71"/>
            <p:cNvSpPr txBox="1"/>
            <p:nvPr/>
          </p:nvSpPr>
          <p:spPr>
            <a:xfrm>
              <a:off x="165497" y="424029"/>
              <a:ext cx="1681184" cy="548520"/>
            </a:xfrm>
            <a:prstGeom prst="rect">
              <a:avLst/>
            </a:prstGeom>
            <a:noFill/>
          </p:spPr>
          <p:txBody>
            <a:bodyPr wrap="square" rtlCol="0">
              <a:spAutoFit/>
            </a:bodyPr>
            <a:lstStyle/>
            <a:p>
              <a:r>
                <a:rPr lang="zh-CN" altLang="en-US" sz="2963"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二、从封建社会到资本主义社会</a:t>
              </a:r>
              <a:endParaRPr lang="en-US" altLang="zh-CN" sz="2963"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6" name="Text Box 17"/>
          <p:cNvSpPr txBox="1">
            <a:spLocks noChangeArrowheads="1"/>
          </p:cNvSpPr>
          <p:nvPr/>
        </p:nvSpPr>
        <p:spPr bwMode="auto">
          <a:xfrm>
            <a:off x="242222" y="1152134"/>
            <a:ext cx="6404703" cy="529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567" tIns="36284" rIns="72567" bIns="36284">
            <a:spAutoFit/>
          </a:bodyPr>
          <a:lstStyle/>
          <a:p>
            <a:pPr>
              <a:spcBef>
                <a:spcPct val="50000"/>
              </a:spcBef>
            </a:pPr>
            <a:r>
              <a:rPr lang="zh-CN" altLang="en-US" sz="2963"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（二）资本主义社会</a:t>
            </a:r>
          </a:p>
        </p:txBody>
      </p:sp>
      <p:grpSp>
        <p:nvGrpSpPr>
          <p:cNvPr id="20" name="组合 19"/>
          <p:cNvGrpSpPr/>
          <p:nvPr/>
        </p:nvGrpSpPr>
        <p:grpSpPr>
          <a:xfrm>
            <a:off x="2739939" y="2570379"/>
            <a:ext cx="5678840" cy="960158"/>
            <a:chOff x="-267202" y="2483225"/>
            <a:chExt cx="5808280" cy="907400"/>
          </a:xfrm>
        </p:grpSpPr>
        <p:graphicFrame>
          <p:nvGraphicFramePr>
            <p:cNvPr id="21" name="Chart 124"/>
            <p:cNvGraphicFramePr/>
            <p:nvPr/>
          </p:nvGraphicFramePr>
          <p:xfrm>
            <a:off x="-267202" y="2483225"/>
            <a:ext cx="1080737" cy="892066"/>
          </p:xfrm>
          <a:graphic>
            <a:graphicData uri="http://schemas.openxmlformats.org/drawingml/2006/chart">
              <c:chart xmlns:c="http://schemas.openxmlformats.org/drawingml/2006/chart" xmlns:r="http://schemas.openxmlformats.org/officeDocument/2006/relationships" r:id="rId2"/>
            </a:graphicData>
          </a:graphic>
        </p:graphicFrame>
        <p:sp>
          <p:nvSpPr>
            <p:cNvPr id="22" name="Text Box 7"/>
            <p:cNvSpPr txBox="1">
              <a:spLocks noChangeArrowheads="1"/>
            </p:cNvSpPr>
            <p:nvPr/>
          </p:nvSpPr>
          <p:spPr bwMode="auto">
            <a:xfrm>
              <a:off x="73459" y="2791269"/>
              <a:ext cx="269850" cy="474525"/>
            </a:xfrm>
            <a:prstGeom prst="rect">
              <a:avLst/>
            </a:prstGeom>
            <a:noFill/>
            <a:ln w="9525">
              <a:noFill/>
              <a:miter lim="800000"/>
            </a:ln>
          </p:spPr>
          <p:txBody>
            <a:bodyPr wrap="none" lIns="45711" tIns="22855" rIns="45711" bIns="22855">
              <a:spAutoFit/>
            </a:bodyPr>
            <a:lstStyle/>
            <a:p>
              <a:pPr algn="ctr" defTabSz="1087124"/>
              <a:r>
                <a:rPr lang="en-US" altLang="zh-CN" sz="2963" b="1" spc="-15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rPr>
                <a:t>1</a:t>
              </a:r>
              <a:endParaRPr lang="en-CA" sz="2963" b="1" spc="-15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endParaRPr>
            </a:p>
          </p:txBody>
        </p:sp>
        <p:sp>
          <p:nvSpPr>
            <p:cNvPr id="23" name="TextBox 20"/>
            <p:cNvSpPr txBox="1"/>
            <p:nvPr/>
          </p:nvSpPr>
          <p:spPr>
            <a:xfrm>
              <a:off x="617407" y="2483225"/>
              <a:ext cx="4923671" cy="814422"/>
            </a:xfrm>
            <a:prstGeom prst="rect">
              <a:avLst/>
            </a:prstGeom>
            <a:noFill/>
          </p:spPr>
          <p:txBody>
            <a:bodyPr wrap="square" lIns="0" tIns="0" rIns="0" bIns="0" rtlCol="0">
              <a:spAutoFit/>
            </a:bodyPr>
            <a:lstStyle/>
            <a:p>
              <a:pPr fontAlgn="base">
                <a:spcBef>
                  <a:spcPct val="0"/>
                </a:spcBef>
                <a:spcAft>
                  <a:spcPct val="0"/>
                </a:spcAft>
              </a:pPr>
              <a:r>
                <a:rPr lang="zh-CN" altLang="en-US" sz="2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rPr>
                <a:t>要有大批失去生产资料、有人身自由、自由出卖劳动力的人</a:t>
              </a:r>
            </a:p>
          </p:txBody>
        </p:sp>
        <p:cxnSp>
          <p:nvCxnSpPr>
            <p:cNvPr id="24" name="直接连接符 23"/>
            <p:cNvCxnSpPr/>
            <p:nvPr/>
          </p:nvCxnSpPr>
          <p:spPr>
            <a:xfrm>
              <a:off x="501809" y="3390625"/>
              <a:ext cx="4753820" cy="0"/>
            </a:xfrm>
            <a:prstGeom prst="line">
              <a:avLst/>
            </a:prstGeom>
            <a:ln w="38100">
              <a:solidFill>
                <a:srgbClr val="FFC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2501280" y="4773632"/>
            <a:ext cx="5998283" cy="1169795"/>
            <a:chOff x="527169" y="3697830"/>
            <a:chExt cx="2875749" cy="1105517"/>
          </a:xfrm>
        </p:grpSpPr>
        <p:graphicFrame>
          <p:nvGraphicFramePr>
            <p:cNvPr id="26" name="Chart 126"/>
            <p:cNvGraphicFramePr/>
            <p:nvPr/>
          </p:nvGraphicFramePr>
          <p:xfrm>
            <a:off x="527169" y="3747178"/>
            <a:ext cx="788542" cy="1056169"/>
          </p:xfrm>
          <a:graphic>
            <a:graphicData uri="http://schemas.openxmlformats.org/drawingml/2006/chart">
              <c:chart xmlns:c="http://schemas.openxmlformats.org/drawingml/2006/chart" xmlns:r="http://schemas.openxmlformats.org/officeDocument/2006/relationships" r:id="rId3"/>
            </a:graphicData>
          </a:graphic>
        </p:graphicFrame>
        <p:sp>
          <p:nvSpPr>
            <p:cNvPr id="27" name="Text Box 7"/>
            <p:cNvSpPr txBox="1">
              <a:spLocks noChangeArrowheads="1"/>
            </p:cNvSpPr>
            <p:nvPr/>
          </p:nvSpPr>
          <p:spPr bwMode="auto">
            <a:xfrm>
              <a:off x="872729" y="4177430"/>
              <a:ext cx="126491" cy="474525"/>
            </a:xfrm>
            <a:prstGeom prst="rect">
              <a:avLst/>
            </a:prstGeom>
            <a:noFill/>
            <a:ln w="9525">
              <a:noFill/>
              <a:miter lim="800000"/>
            </a:ln>
          </p:spPr>
          <p:txBody>
            <a:bodyPr wrap="none" lIns="45711" tIns="22855" rIns="45711" bIns="22855">
              <a:spAutoFit/>
            </a:bodyPr>
            <a:lstStyle/>
            <a:p>
              <a:pPr algn="ctr" defTabSz="1087124"/>
              <a:r>
                <a:rPr lang="en-US" altLang="zh-CN" sz="2963" b="1" spc="-15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rPr>
                <a:t>2</a:t>
              </a:r>
              <a:endParaRPr lang="en-CA" sz="2963" b="1" spc="-15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endParaRPr>
            </a:p>
          </p:txBody>
        </p:sp>
        <p:sp>
          <p:nvSpPr>
            <p:cNvPr id="28" name="文本框 33"/>
            <p:cNvSpPr txBox="1"/>
            <p:nvPr/>
          </p:nvSpPr>
          <p:spPr>
            <a:xfrm>
              <a:off x="1163192" y="3697830"/>
              <a:ext cx="2239726" cy="949067"/>
            </a:xfrm>
            <a:prstGeom prst="rect">
              <a:avLst/>
            </a:prstGeom>
            <a:noFill/>
            <a:ln>
              <a:noFill/>
            </a:ln>
          </p:spPr>
          <p:txBody>
            <a:bodyPr wrap="square" rtlCol="0">
              <a:spAutoFit/>
            </a:bodyPr>
            <a:lstStyle/>
            <a:p>
              <a:r>
                <a:rPr lang="zh-CN" altLang="en-US" sz="2963" b="1"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rPr>
                <a:t>开办资本主义企业所需的大量货币作为资本</a:t>
              </a:r>
              <a:endParaRPr lang="id-ID" sz="2963" b="1"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29" name="直接连接符 28"/>
            <p:cNvCxnSpPr/>
            <p:nvPr/>
          </p:nvCxnSpPr>
          <p:spPr>
            <a:xfrm>
              <a:off x="1184708" y="4586964"/>
              <a:ext cx="2051017" cy="0"/>
            </a:xfrm>
            <a:prstGeom prst="line">
              <a:avLst/>
            </a:prstGeom>
            <a:ln w="38100">
              <a:solidFill>
                <a:srgbClr val="FFC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虚尾箭头 37"/>
          <p:cNvSpPr/>
          <p:nvPr/>
        </p:nvSpPr>
        <p:spPr>
          <a:xfrm>
            <a:off x="8466447" y="2664154"/>
            <a:ext cx="753538" cy="866384"/>
          </a:xfrm>
          <a:prstGeom prst="stripedRightArrow">
            <a:avLst/>
          </a:prstGeom>
          <a:blipFill dpi="0" rotWithShape="1">
            <a:blip r:embed="rId4" cstate="print">
              <a:extLst>
                <a:ext uri="{28A0092B-C50C-407E-A947-70E740481C1C}">
                  <a14:useLocalDpi xmlns:a14="http://schemas.microsoft.com/office/drawing/2010/main" val="0"/>
                </a:ext>
              </a:extLst>
            </a:blip>
            <a:srcRect/>
            <a:stretch>
              <a:fillRect/>
            </a:stretch>
          </a:bli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63">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9" name="TextBox 38"/>
          <p:cNvSpPr txBox="1"/>
          <p:nvPr/>
        </p:nvSpPr>
        <p:spPr>
          <a:xfrm>
            <a:off x="9259355" y="2569315"/>
            <a:ext cx="2477466" cy="1004249"/>
          </a:xfrm>
          <a:prstGeom prst="rect">
            <a:avLst/>
          </a:prstGeom>
          <a:noFill/>
        </p:spPr>
        <p:txBody>
          <a:bodyPr wrap="square" rtlCol="0">
            <a:spAutoFit/>
          </a:bodyPr>
          <a:lstStyle/>
          <a:p>
            <a:r>
              <a:rPr lang="zh-CN" altLang="en-US" sz="2963" dirty="0">
                <a:solidFill>
                  <a:srgbClr val="9900CC"/>
                </a:solidFill>
                <a:latin typeface="Times New Roman" panose="02020603050405020304" pitchFamily="18" charset="0"/>
                <a:ea typeface="微软雅黑" panose="020B0503020204020204" pitchFamily="34" charset="-122"/>
                <a:cs typeface="Times New Roman" panose="02020603050405020304" pitchFamily="18" charset="0"/>
              </a:rPr>
              <a:t>通过“圈地运动”等实现</a:t>
            </a:r>
          </a:p>
        </p:txBody>
      </p:sp>
      <p:sp>
        <p:nvSpPr>
          <p:cNvPr id="40" name="虚尾箭头 39"/>
          <p:cNvSpPr/>
          <p:nvPr/>
        </p:nvSpPr>
        <p:spPr>
          <a:xfrm>
            <a:off x="8462881" y="4691387"/>
            <a:ext cx="753538" cy="866384"/>
          </a:xfrm>
          <a:prstGeom prst="stripedRightArrow">
            <a:avLst/>
          </a:prstGeom>
          <a:blipFill dpi="0" rotWithShape="1">
            <a:blip r:embed="rId4" cstate="print">
              <a:extLst>
                <a:ext uri="{28A0092B-C50C-407E-A947-70E740481C1C}">
                  <a14:useLocalDpi xmlns:a14="http://schemas.microsoft.com/office/drawing/2010/main" val="0"/>
                </a:ext>
              </a:extLst>
            </a:blip>
            <a:srcRect/>
            <a:stretch>
              <a:fillRect/>
            </a:stretch>
          </a:bli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63">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1" name="TextBox 40"/>
          <p:cNvSpPr txBox="1"/>
          <p:nvPr/>
        </p:nvSpPr>
        <p:spPr>
          <a:xfrm>
            <a:off x="9252053" y="4876700"/>
            <a:ext cx="2477466" cy="1004249"/>
          </a:xfrm>
          <a:prstGeom prst="rect">
            <a:avLst/>
          </a:prstGeom>
          <a:noFill/>
        </p:spPr>
        <p:txBody>
          <a:bodyPr wrap="square" rtlCol="0">
            <a:spAutoFit/>
          </a:bodyPr>
          <a:lstStyle/>
          <a:p>
            <a:r>
              <a:rPr lang="zh-CN" altLang="en-US" sz="2963" dirty="0">
                <a:solidFill>
                  <a:srgbClr val="9900CC"/>
                </a:solidFill>
                <a:latin typeface="Times New Roman" panose="02020603050405020304" pitchFamily="18" charset="0"/>
                <a:ea typeface="微软雅黑" panose="020B0503020204020204" pitchFamily="34" charset="-122"/>
                <a:cs typeface="Times New Roman" panose="02020603050405020304" pitchFamily="18" charset="0"/>
              </a:rPr>
              <a:t>通过殖民扩张、掠夺等实现</a:t>
            </a:r>
          </a:p>
        </p:txBody>
      </p:sp>
      <p:sp>
        <p:nvSpPr>
          <p:cNvPr id="31" name="左中括号 30">
            <a:extLst>
              <a:ext uri="{FF2B5EF4-FFF2-40B4-BE49-F238E27FC236}">
                <a16:creationId xmlns:a16="http://schemas.microsoft.com/office/drawing/2014/main" id="{9F67C0AC-2534-4413-A339-CC57855DECD7}"/>
              </a:ext>
            </a:extLst>
          </p:cNvPr>
          <p:cNvSpPr/>
          <p:nvPr/>
        </p:nvSpPr>
        <p:spPr>
          <a:xfrm>
            <a:off x="2320517" y="3000054"/>
            <a:ext cx="419421" cy="2557709"/>
          </a:xfrm>
          <a:prstGeom prst="leftBracket">
            <a:avLst/>
          </a:pr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32" name="矩形: 圆角 31">
            <a:extLst>
              <a:ext uri="{FF2B5EF4-FFF2-40B4-BE49-F238E27FC236}">
                <a16:creationId xmlns:a16="http://schemas.microsoft.com/office/drawing/2014/main" id="{2D910AB9-1CBA-47C7-8873-73C13A96A52A}"/>
              </a:ext>
            </a:extLst>
          </p:cNvPr>
          <p:cNvSpPr/>
          <p:nvPr/>
        </p:nvSpPr>
        <p:spPr>
          <a:xfrm>
            <a:off x="242222" y="3573564"/>
            <a:ext cx="1946174" cy="1117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a:t>
            </a:r>
            <a:r>
              <a:rPr lang="en-US" altLang="zh-CN" sz="2400" b="1" dirty="0"/>
              <a:t>3</a:t>
            </a:r>
            <a:r>
              <a:rPr lang="zh-CN" altLang="en-US" sz="2400" b="1" dirty="0"/>
              <a:t>）确立的条件</a:t>
            </a:r>
          </a:p>
        </p:txBody>
      </p:sp>
      <p:sp>
        <p:nvSpPr>
          <p:cNvPr id="42" name="文本框 41">
            <a:extLst>
              <a:ext uri="{FF2B5EF4-FFF2-40B4-BE49-F238E27FC236}">
                <a16:creationId xmlns:a16="http://schemas.microsoft.com/office/drawing/2014/main" id="{40373085-272D-462D-BA71-425B98490936}"/>
              </a:ext>
            </a:extLst>
          </p:cNvPr>
          <p:cNvSpPr txBox="1"/>
          <p:nvPr/>
        </p:nvSpPr>
        <p:spPr>
          <a:xfrm>
            <a:off x="380306" y="1807609"/>
            <a:ext cx="6128534" cy="523220"/>
          </a:xfrm>
          <a:prstGeom prst="rect">
            <a:avLst/>
          </a:prstGeom>
          <a:noFill/>
        </p:spPr>
        <p:txBody>
          <a:bodyPr wrap="square">
            <a:spAutoFit/>
          </a:bodyPr>
          <a:lstStyle/>
          <a:p>
            <a:pPr>
              <a:spcBef>
                <a:spcPct val="50000"/>
              </a:spcBef>
            </a:pPr>
            <a:r>
              <a:rPr lang="en-US" altLang="zh-CN" sz="2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、资本主义生产关系的确立</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inVertic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arn(inVertic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arn(outVertical)">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left)">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randombar(horizontal)">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wipe(left)">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randombar(horizontal)">
                                      <p:cBhvr>
                                        <p:cTn id="3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p:bldP spid="40" grpId="0" animBg="1"/>
      <p:bldP spid="41" grpId="0"/>
      <p:bldP spid="3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7"/>
          <p:cNvSpPr txBox="1">
            <a:spLocks noChangeArrowheads="1"/>
          </p:cNvSpPr>
          <p:nvPr/>
        </p:nvSpPr>
        <p:spPr bwMode="auto">
          <a:xfrm>
            <a:off x="686175" y="1215667"/>
            <a:ext cx="6121025" cy="676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567" tIns="36284" rIns="72567" bIns="36284">
            <a:spAutoFit/>
          </a:bodyPr>
          <a:lstStyle/>
          <a:p>
            <a:pPr>
              <a:lnSpc>
                <a:spcPct val="150000"/>
              </a:lnSpc>
            </a:pPr>
            <a:r>
              <a:rPr lang="zh-CN" altLang="en-US" sz="2963"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（二）资本主义制度</a:t>
            </a:r>
          </a:p>
        </p:txBody>
      </p:sp>
      <p:grpSp>
        <p:nvGrpSpPr>
          <p:cNvPr id="5" name="组合 4"/>
          <p:cNvGrpSpPr/>
          <p:nvPr/>
        </p:nvGrpSpPr>
        <p:grpSpPr>
          <a:xfrm>
            <a:off x="76616" y="434055"/>
            <a:ext cx="6413696" cy="695511"/>
            <a:chOff x="-118371" y="271576"/>
            <a:chExt cx="1996902" cy="695799"/>
          </a:xfrm>
        </p:grpSpPr>
        <p:grpSp>
          <p:nvGrpSpPr>
            <p:cNvPr id="6" name="组合 5"/>
            <p:cNvGrpSpPr/>
            <p:nvPr/>
          </p:nvGrpSpPr>
          <p:grpSpPr>
            <a:xfrm>
              <a:off x="-118371" y="388179"/>
              <a:ext cx="1965153" cy="569433"/>
              <a:chOff x="0" y="194742"/>
              <a:chExt cx="3113463" cy="569433"/>
            </a:xfrm>
          </p:grpSpPr>
          <p:sp>
            <p:nvSpPr>
              <p:cNvPr id="8" name="圆角矩形 6"/>
              <p:cNvSpPr/>
              <p:nvPr/>
            </p:nvSpPr>
            <p:spPr>
              <a:xfrm>
                <a:off x="160493" y="194742"/>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9" name="组合 8"/>
              <p:cNvGrpSpPr/>
              <p:nvPr/>
            </p:nvGrpSpPr>
            <p:grpSpPr>
              <a:xfrm>
                <a:off x="0" y="290669"/>
                <a:ext cx="424561" cy="355906"/>
                <a:chOff x="469900" y="728859"/>
                <a:chExt cx="424561" cy="355906"/>
              </a:xfrm>
            </p:grpSpPr>
            <p:sp>
              <p:nvSpPr>
                <p:cNvPr id="10" name="椭圆 9"/>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椭圆 10"/>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椭圆 11"/>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椭圆 12"/>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圆角矩形 12"/>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圆角矩形 13"/>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圆角矩形 14"/>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圆角矩形 15"/>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sp>
          <p:nvSpPr>
            <p:cNvPr id="7" name="文本框 71"/>
            <p:cNvSpPr txBox="1"/>
            <p:nvPr/>
          </p:nvSpPr>
          <p:spPr>
            <a:xfrm>
              <a:off x="123014" y="271576"/>
              <a:ext cx="1755517" cy="695799"/>
            </a:xfrm>
            <a:prstGeom prst="rect">
              <a:avLst/>
            </a:prstGeom>
            <a:noFill/>
          </p:spPr>
          <p:txBody>
            <a:bodyPr wrap="square" rtlCol="0">
              <a:spAutoFit/>
            </a:bodyPr>
            <a:lstStyle/>
            <a:p>
              <a:pPr>
                <a:lnSpc>
                  <a:spcPct val="150000"/>
                </a:lnSpc>
              </a:pPr>
              <a:r>
                <a:rPr lang="zh-CN" altLang="en-US" sz="2963"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二、从封建社会到资本主义社会</a:t>
              </a:r>
              <a:endParaRPr lang="en-US" altLang="zh-CN" sz="2963"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8" name="TextBox 17"/>
          <p:cNvSpPr txBox="1"/>
          <p:nvPr/>
        </p:nvSpPr>
        <p:spPr>
          <a:xfrm>
            <a:off x="649439" y="1987982"/>
            <a:ext cx="11050457" cy="1781385"/>
          </a:xfrm>
          <a:prstGeom prst="rect">
            <a:avLst/>
          </a:prstGeom>
          <a:noFill/>
        </p:spPr>
        <p:txBody>
          <a:bodyPr wrap="square" rtlCol="0">
            <a:spAutoFit/>
          </a:bodyPr>
          <a:lstStyle/>
          <a:p>
            <a:pPr>
              <a:lnSpc>
                <a:spcPct val="150000"/>
              </a:lnSpc>
            </a:pPr>
            <a:r>
              <a:rPr lang="zh-CN" altLang="en-US" sz="2539"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539"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539"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）确立方式：通过资产阶级革命</a:t>
            </a:r>
            <a:endParaRPr lang="en-US" altLang="zh-CN" sz="2539"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539" dirty="0">
                <a:latin typeface="Times New Roman" panose="02020603050405020304" pitchFamily="18" charset="0"/>
                <a:ea typeface="微软雅黑" panose="020B0503020204020204" pitchFamily="34" charset="-122"/>
                <a:cs typeface="Times New Roman" panose="02020603050405020304" pitchFamily="18" charset="0"/>
              </a:rPr>
              <a:t>资产阶级通过传播“自由、平等、博爱”等思想，利用劳动人民的力量，</a:t>
            </a:r>
            <a:r>
              <a:rPr lang="zh-CN" altLang="en-US" sz="2539"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发动资产阶级革命</a:t>
            </a:r>
            <a:r>
              <a:rPr lang="zh-CN" altLang="en-US" sz="2539" dirty="0">
                <a:latin typeface="Times New Roman" panose="02020603050405020304" pitchFamily="18" charset="0"/>
                <a:ea typeface="微软雅黑" panose="020B0503020204020204" pitchFamily="34" charset="-122"/>
                <a:cs typeface="Times New Roman" panose="02020603050405020304" pitchFamily="18" charset="0"/>
              </a:rPr>
              <a:t>，推翻封建政权，确立资本主义制度。</a:t>
            </a:r>
          </a:p>
        </p:txBody>
      </p:sp>
      <p:sp>
        <p:nvSpPr>
          <p:cNvPr id="20" name="Text Box 6"/>
          <p:cNvSpPr txBox="1">
            <a:spLocks noChangeArrowheads="1"/>
          </p:cNvSpPr>
          <p:nvPr/>
        </p:nvSpPr>
        <p:spPr bwMode="auto">
          <a:xfrm>
            <a:off x="649439" y="3865227"/>
            <a:ext cx="10834290" cy="2348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567" tIns="36284" rIns="72567" bIns="36284">
            <a:spAutoFit/>
          </a:bodyPr>
          <a:lstStyle/>
          <a:p>
            <a:pPr>
              <a:lnSpc>
                <a:spcPct val="150000"/>
              </a:lnSpc>
            </a:pPr>
            <a:r>
              <a:rPr lang="zh-CN" altLang="en-US" sz="2539"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539"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539"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）确立的意义：</a:t>
            </a:r>
            <a:endParaRPr lang="en-US" altLang="zh-CN" sz="2539"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539" dirty="0">
                <a:latin typeface="Times New Roman" panose="02020603050405020304" pitchFamily="18" charset="0"/>
                <a:ea typeface="微软雅黑" panose="020B0503020204020204" pitchFamily="34" charset="-122"/>
                <a:cs typeface="Times New Roman" panose="02020603050405020304" pitchFamily="18" charset="0"/>
              </a:rPr>
              <a:t>资本主义</a:t>
            </a:r>
            <a:r>
              <a:rPr lang="zh-CN" altLang="en-US" sz="2539"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制度</a:t>
            </a:r>
            <a:r>
              <a:rPr lang="zh-CN" altLang="en-US" sz="2539" dirty="0">
                <a:latin typeface="Times New Roman" panose="02020603050405020304" pitchFamily="18" charset="0"/>
                <a:ea typeface="微软雅黑" panose="020B0503020204020204" pitchFamily="34" charset="-122"/>
                <a:cs typeface="Times New Roman" panose="02020603050405020304" pitchFamily="18" charset="0"/>
              </a:rPr>
              <a:t>的确立，</a:t>
            </a:r>
            <a:r>
              <a:rPr lang="zh-CN" altLang="en-US" sz="2539"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工业革命</a:t>
            </a:r>
            <a:r>
              <a:rPr lang="zh-CN" altLang="en-US" sz="2539" dirty="0">
                <a:latin typeface="Times New Roman" panose="02020603050405020304" pitchFamily="18" charset="0"/>
                <a:ea typeface="微软雅黑" panose="020B0503020204020204" pitchFamily="34" charset="-122"/>
                <a:cs typeface="Times New Roman" panose="02020603050405020304" pitchFamily="18" charset="0"/>
              </a:rPr>
              <a:t>的发生和完成，带来了资本主义</a:t>
            </a:r>
            <a:r>
              <a:rPr lang="zh-CN" altLang="en-US" sz="2539"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生产力</a:t>
            </a:r>
            <a:r>
              <a:rPr lang="zh-CN" altLang="en-US" sz="2539" dirty="0">
                <a:latin typeface="Times New Roman" panose="02020603050405020304" pitchFamily="18" charset="0"/>
                <a:ea typeface="微软雅黑" panose="020B0503020204020204" pitchFamily="34" charset="-122"/>
                <a:cs typeface="Times New Roman" panose="02020603050405020304" pitchFamily="18" charset="0"/>
              </a:rPr>
              <a:t>的巨大飞跃，促进了人类</a:t>
            </a:r>
            <a:r>
              <a:rPr lang="zh-CN" altLang="en-US" sz="2539"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思想</a:t>
            </a:r>
            <a:r>
              <a:rPr lang="zh-CN" altLang="en-US" sz="2539" dirty="0">
                <a:latin typeface="Times New Roman" panose="02020603050405020304" pitchFamily="18" charset="0"/>
                <a:ea typeface="微软雅黑" panose="020B0503020204020204" pitchFamily="34" charset="-122"/>
                <a:cs typeface="Times New Roman" panose="02020603050405020304" pitchFamily="18" charset="0"/>
              </a:rPr>
              <a:t>的解放，使</a:t>
            </a:r>
            <a:r>
              <a:rPr lang="zh-CN" altLang="en-US" sz="2539"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科学、教育、文化</a:t>
            </a:r>
            <a:r>
              <a:rPr lang="zh-CN" altLang="en-US" sz="2539" dirty="0">
                <a:latin typeface="Times New Roman" panose="02020603050405020304" pitchFamily="18" charset="0"/>
                <a:ea typeface="微软雅黑" panose="020B0503020204020204" pitchFamily="34" charset="-122"/>
                <a:cs typeface="Times New Roman" panose="02020603050405020304" pitchFamily="18" charset="0"/>
              </a:rPr>
              <a:t>的发展达到了前所未有的高度。</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9436" y="807346"/>
            <a:ext cx="6642280" cy="706097"/>
            <a:chOff x="-118371" y="251223"/>
            <a:chExt cx="2258114" cy="706390"/>
          </a:xfrm>
        </p:grpSpPr>
        <p:grpSp>
          <p:nvGrpSpPr>
            <p:cNvPr id="4" name="组合 3"/>
            <p:cNvGrpSpPr/>
            <p:nvPr/>
          </p:nvGrpSpPr>
          <p:grpSpPr>
            <a:xfrm>
              <a:off x="-118371" y="388180"/>
              <a:ext cx="2258114" cy="569433"/>
              <a:chOff x="0" y="194743"/>
              <a:chExt cx="3577612" cy="569433"/>
            </a:xfrm>
          </p:grpSpPr>
          <p:sp>
            <p:nvSpPr>
              <p:cNvPr id="6" name="圆角矩形 6"/>
              <p:cNvSpPr/>
              <p:nvPr/>
            </p:nvSpPr>
            <p:spPr>
              <a:xfrm>
                <a:off x="173209" y="194743"/>
                <a:ext cx="3404403"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 name="组合 6"/>
              <p:cNvGrpSpPr/>
              <p:nvPr/>
            </p:nvGrpSpPr>
            <p:grpSpPr>
              <a:xfrm>
                <a:off x="0" y="290669"/>
                <a:ext cx="424561" cy="355906"/>
                <a:chOff x="469900" y="728859"/>
                <a:chExt cx="424561" cy="355906"/>
              </a:xfrm>
            </p:grpSpPr>
            <p:sp>
              <p:nvSpPr>
                <p:cNvPr id="8" name="椭圆 7"/>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椭圆 8"/>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椭圆 9"/>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椭圆 10"/>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圆角矩形 12"/>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圆角矩形 13"/>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圆角矩形 14"/>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圆角矩形 15"/>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sp>
          <p:nvSpPr>
            <p:cNvPr id="5" name="文本框 71"/>
            <p:cNvSpPr txBox="1"/>
            <p:nvPr/>
          </p:nvSpPr>
          <p:spPr>
            <a:xfrm>
              <a:off x="209662" y="251223"/>
              <a:ext cx="1878275" cy="695799"/>
            </a:xfrm>
            <a:prstGeom prst="rect">
              <a:avLst/>
            </a:prstGeom>
            <a:noFill/>
          </p:spPr>
          <p:txBody>
            <a:bodyPr wrap="square" rtlCol="0">
              <a:spAutoFit/>
            </a:bodyPr>
            <a:lstStyle/>
            <a:p>
              <a:pPr>
                <a:lnSpc>
                  <a:spcPct val="150000"/>
                </a:lnSpc>
              </a:pPr>
              <a:r>
                <a:rPr lang="zh-CN" altLang="en-US" sz="2963"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二、从封建社会到资本主义社会</a:t>
              </a:r>
              <a:endParaRPr lang="en-US" altLang="zh-CN" sz="2963"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7" name="Text Box 6"/>
          <p:cNvSpPr txBox="1">
            <a:spLocks noChangeArrowheads="1"/>
          </p:cNvSpPr>
          <p:nvPr/>
        </p:nvSpPr>
        <p:spPr bwMode="auto">
          <a:xfrm>
            <a:off x="497020" y="2274711"/>
            <a:ext cx="11112444" cy="3412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567" tIns="36284" rIns="72567" bIns="36284">
            <a:spAutoFit/>
          </a:bodyPr>
          <a:lstStyle/>
          <a:p>
            <a:pPr>
              <a:lnSpc>
                <a:spcPct val="150000"/>
              </a:lnSpc>
            </a:pPr>
            <a:r>
              <a:rPr lang="zh-CN" altLang="en-US" sz="2963"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963"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963"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）特征：生产过剩（相对过剩）</a:t>
            </a:r>
            <a:endParaRPr lang="en-US" altLang="zh-CN" sz="2963"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963"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963"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963"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）表现：</a:t>
            </a:r>
            <a:endParaRPr lang="en-US" altLang="zh-CN" sz="2963"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963" dirty="0">
                <a:latin typeface="Times New Roman" panose="02020603050405020304" pitchFamily="18" charset="0"/>
                <a:ea typeface="微软雅黑" panose="020B0503020204020204" pitchFamily="34" charset="-122"/>
                <a:cs typeface="Times New Roman" panose="02020603050405020304" pitchFamily="18" charset="0"/>
              </a:rPr>
              <a:t>①大量商品卖不出去，大量生产资料被闲置；</a:t>
            </a:r>
            <a:endParaRPr lang="en-US" altLang="zh-CN" sz="2963"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963" dirty="0">
                <a:latin typeface="Times New Roman" panose="02020603050405020304" pitchFamily="18" charset="0"/>
                <a:ea typeface="微软雅黑" panose="020B0503020204020204" pitchFamily="34" charset="-122"/>
                <a:cs typeface="Times New Roman" panose="02020603050405020304" pitchFamily="18" charset="0"/>
              </a:rPr>
              <a:t>②大批生产企业、银行破产，大批工人失业，生产迅速下降；</a:t>
            </a:r>
            <a:endParaRPr lang="en-US" altLang="zh-CN" sz="2963"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963" dirty="0">
                <a:latin typeface="Times New Roman" panose="02020603050405020304" pitchFamily="18" charset="0"/>
                <a:ea typeface="微软雅黑" panose="020B0503020204020204" pitchFamily="34" charset="-122"/>
                <a:cs typeface="Times New Roman" panose="02020603050405020304" pitchFamily="18" charset="0"/>
              </a:rPr>
              <a:t>③信用关系被破坏，整个社会生活陷入混乱。</a:t>
            </a:r>
          </a:p>
        </p:txBody>
      </p:sp>
      <p:sp>
        <p:nvSpPr>
          <p:cNvPr id="18" name="Text Box 17"/>
          <p:cNvSpPr txBox="1">
            <a:spLocks noChangeArrowheads="1"/>
          </p:cNvSpPr>
          <p:nvPr/>
        </p:nvSpPr>
        <p:spPr bwMode="auto">
          <a:xfrm>
            <a:off x="582536" y="1615354"/>
            <a:ext cx="4370543" cy="676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567" tIns="36284" rIns="72567" bIns="36284">
            <a:spAutoFit/>
          </a:bodyPr>
          <a:lstStyle/>
          <a:p>
            <a:pPr>
              <a:lnSpc>
                <a:spcPct val="150000"/>
              </a:lnSpc>
            </a:pPr>
            <a:r>
              <a:rPr lang="en-US" altLang="zh-CN" sz="2963"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963"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、资本主义经济危机</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additive="base">
                                        <p:cTn id="7"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xEl>
                                              <p:pRg st="1" end="1"/>
                                            </p:txEl>
                                          </p:spTgt>
                                        </p:tgtEl>
                                        <p:attrNameLst>
                                          <p:attrName>style.visibility</p:attrName>
                                        </p:attrNameLst>
                                      </p:cBhvr>
                                      <p:to>
                                        <p:strVal val="visible"/>
                                      </p:to>
                                    </p:set>
                                    <p:anim calcmode="lin" valueType="num">
                                      <p:cBhvr additive="base">
                                        <p:cTn id="13"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
                                            <p:txEl>
                                              <p:pRg st="2" end="2"/>
                                            </p:txEl>
                                          </p:spTgt>
                                        </p:tgtEl>
                                        <p:attrNameLst>
                                          <p:attrName>style.visibility</p:attrName>
                                        </p:attrNameLst>
                                      </p:cBhvr>
                                      <p:to>
                                        <p:strVal val="visible"/>
                                      </p:to>
                                    </p:set>
                                    <p:anim calcmode="lin" valueType="num">
                                      <p:cBhvr additive="base">
                                        <p:cTn id="19"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
                                            <p:txEl>
                                              <p:pRg st="3" end="3"/>
                                            </p:txEl>
                                          </p:spTgt>
                                        </p:tgtEl>
                                        <p:attrNameLst>
                                          <p:attrName>style.visibility</p:attrName>
                                        </p:attrNameLst>
                                      </p:cBhvr>
                                      <p:to>
                                        <p:strVal val="visible"/>
                                      </p:to>
                                    </p:set>
                                    <p:anim calcmode="lin" valueType="num">
                                      <p:cBhvr additive="base">
                                        <p:cTn id="25" dur="500" fill="hold"/>
                                        <p:tgtEl>
                                          <p:spTgt spid="1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
                                            <p:txEl>
                                              <p:pRg st="4" end="4"/>
                                            </p:txEl>
                                          </p:spTgt>
                                        </p:tgtEl>
                                        <p:attrNameLst>
                                          <p:attrName>style.visibility</p:attrName>
                                        </p:attrNameLst>
                                      </p:cBhvr>
                                      <p:to>
                                        <p:strVal val="visible"/>
                                      </p:to>
                                    </p:set>
                                    <p:anim calcmode="lin" valueType="num">
                                      <p:cBhvr additive="base">
                                        <p:cTn id="31" dur="500" fill="hold"/>
                                        <p:tgtEl>
                                          <p:spTgt spid="1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455083" y="1895732"/>
            <a:ext cx="11617051" cy="4692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567" tIns="36284" rIns="72567" bIns="36284">
            <a:spAutoFit/>
          </a:bodyPr>
          <a:lstStyle/>
          <a:p>
            <a:pPr>
              <a:lnSpc>
                <a:spcPct val="150000"/>
              </a:lnSpc>
            </a:pPr>
            <a:r>
              <a:rPr lang="zh-CN" altLang="en-US" sz="2539"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539"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539"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539"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直接原因</a:t>
            </a:r>
            <a:r>
              <a:rPr lang="zh-CN" altLang="en-US" sz="2539"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539"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生产</a:t>
            </a:r>
            <a:r>
              <a:rPr lang="zh-CN" altLang="en-US" sz="2539" dirty="0">
                <a:latin typeface="Times New Roman" panose="02020603050405020304" pitchFamily="18" charset="0"/>
                <a:ea typeface="微软雅黑" panose="020B0503020204020204" pitchFamily="34" charset="-122"/>
                <a:cs typeface="Times New Roman" panose="02020603050405020304" pitchFamily="18" charset="0"/>
              </a:rPr>
              <a:t>无限扩大的趋势</a:t>
            </a:r>
            <a:r>
              <a:rPr lang="zh-CN" altLang="en-US" sz="2539"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与</a:t>
            </a:r>
            <a:r>
              <a:rPr lang="zh-CN" altLang="en-US" sz="2539" dirty="0">
                <a:latin typeface="Times New Roman" panose="02020603050405020304" pitchFamily="18" charset="0"/>
                <a:ea typeface="微软雅黑" panose="020B0503020204020204" pitchFamily="34" charset="-122"/>
                <a:cs typeface="Times New Roman" panose="02020603050405020304" pitchFamily="18" charset="0"/>
              </a:rPr>
              <a:t>劳动人民有支付能力的</a:t>
            </a:r>
            <a:r>
              <a:rPr lang="zh-CN" altLang="en-US" sz="2539"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需求</a:t>
            </a:r>
            <a:r>
              <a:rPr lang="zh-CN" altLang="en-US" sz="2539" dirty="0">
                <a:latin typeface="Times New Roman" panose="02020603050405020304" pitchFamily="18" charset="0"/>
                <a:ea typeface="微软雅黑" panose="020B0503020204020204" pitchFamily="34" charset="-122"/>
                <a:cs typeface="Times New Roman" panose="02020603050405020304" pitchFamily="18" charset="0"/>
              </a:rPr>
              <a:t>相对缩小之间的矛盾，以及</a:t>
            </a:r>
            <a:r>
              <a:rPr lang="zh-CN" altLang="en-US" sz="2539"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个别企业内部</a:t>
            </a:r>
            <a:r>
              <a:rPr lang="zh-CN" altLang="en-US" sz="2539" dirty="0">
                <a:latin typeface="Times New Roman" panose="02020603050405020304" pitchFamily="18" charset="0"/>
                <a:ea typeface="微软雅黑" panose="020B0503020204020204" pitchFamily="34" charset="-122"/>
                <a:cs typeface="Times New Roman" panose="02020603050405020304" pitchFamily="18" charset="0"/>
              </a:rPr>
              <a:t>生产的有组织性与</a:t>
            </a:r>
            <a:r>
              <a:rPr lang="zh-CN" altLang="en-US" sz="2539"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整个社会生产</a:t>
            </a:r>
            <a:r>
              <a:rPr lang="zh-CN" altLang="en-US" sz="2539" dirty="0">
                <a:latin typeface="Times New Roman" panose="02020603050405020304" pitchFamily="18" charset="0"/>
                <a:ea typeface="微软雅黑" panose="020B0503020204020204" pitchFamily="34" charset="-122"/>
                <a:cs typeface="Times New Roman" panose="02020603050405020304" pitchFamily="18" charset="0"/>
              </a:rPr>
              <a:t>的无政府状态之间的矛盾</a:t>
            </a:r>
            <a:r>
              <a:rPr lang="zh-CN" altLang="en-US" sz="2539" dirty="0">
                <a:solidFill>
                  <a:srgbClr val="9900CC"/>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539" dirty="0">
              <a:solidFill>
                <a:srgbClr val="9900CC"/>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539"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社会危害：</a:t>
            </a:r>
            <a:r>
              <a:rPr lang="zh-CN" altLang="en-US" sz="2539" dirty="0">
                <a:latin typeface="Times New Roman" panose="02020603050405020304" pitchFamily="18" charset="0"/>
                <a:ea typeface="微软雅黑" panose="020B0503020204020204" pitchFamily="34" charset="-122"/>
                <a:cs typeface="Times New Roman" panose="02020603050405020304" pitchFamily="18" charset="0"/>
              </a:rPr>
              <a:t>造成社会生产结构失衡：一方面社会生产大规模增长，另一方面工人阶级因资本家的剥削日益贫困。</a:t>
            </a:r>
            <a:endParaRPr lang="en-US" altLang="zh-CN" sz="2539"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539"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思考：结合上述知识，谈谈如何缓解经济危机的危害？</a:t>
            </a:r>
            <a:endParaRPr lang="en-US" altLang="zh-CN" sz="2539"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539" dirty="0">
                <a:latin typeface="Times New Roman" panose="02020603050405020304" pitchFamily="18" charset="0"/>
                <a:ea typeface="微软雅黑" panose="020B0503020204020204" pitchFamily="34" charset="-122"/>
                <a:cs typeface="Times New Roman" panose="02020603050405020304" pitchFamily="18" charset="0"/>
              </a:rPr>
              <a:t>减少社会总供给：压缩产能</a:t>
            </a:r>
            <a:endParaRPr lang="en-US" altLang="zh-CN" sz="2539"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539" dirty="0">
                <a:latin typeface="Times New Roman" panose="02020603050405020304" pitchFamily="18" charset="0"/>
                <a:ea typeface="微软雅黑" panose="020B0503020204020204" pitchFamily="34" charset="-122"/>
                <a:cs typeface="Times New Roman" panose="02020603050405020304" pitchFamily="18" charset="0"/>
              </a:rPr>
              <a:t>增加社会总需求：提高工人待遇等。。。</a:t>
            </a:r>
          </a:p>
        </p:txBody>
      </p:sp>
      <p:grpSp>
        <p:nvGrpSpPr>
          <p:cNvPr id="4" name="组合 3"/>
          <p:cNvGrpSpPr/>
          <p:nvPr/>
        </p:nvGrpSpPr>
        <p:grpSpPr>
          <a:xfrm>
            <a:off x="-12918" y="305015"/>
            <a:ext cx="6566087" cy="695511"/>
            <a:chOff x="-118371" y="271577"/>
            <a:chExt cx="2232211" cy="695800"/>
          </a:xfrm>
        </p:grpSpPr>
        <p:grpSp>
          <p:nvGrpSpPr>
            <p:cNvPr id="5" name="组合 4"/>
            <p:cNvGrpSpPr/>
            <p:nvPr/>
          </p:nvGrpSpPr>
          <p:grpSpPr>
            <a:xfrm>
              <a:off x="-118371" y="388180"/>
              <a:ext cx="2180405" cy="569433"/>
              <a:chOff x="0" y="194743"/>
              <a:chExt cx="3454494" cy="569433"/>
            </a:xfrm>
          </p:grpSpPr>
          <p:sp>
            <p:nvSpPr>
              <p:cNvPr id="7" name="圆角矩形 6"/>
              <p:cNvSpPr/>
              <p:nvPr/>
            </p:nvSpPr>
            <p:spPr>
              <a:xfrm>
                <a:off x="173209" y="194743"/>
                <a:ext cx="3281285"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539"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8" name="组合 7"/>
              <p:cNvGrpSpPr/>
              <p:nvPr/>
            </p:nvGrpSpPr>
            <p:grpSpPr>
              <a:xfrm>
                <a:off x="0" y="290669"/>
                <a:ext cx="424561" cy="355906"/>
                <a:chOff x="469900" y="728859"/>
                <a:chExt cx="424561" cy="355906"/>
              </a:xfrm>
            </p:grpSpPr>
            <p:sp>
              <p:nvSpPr>
                <p:cNvPr id="9" name="椭圆 8"/>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539"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椭圆 9"/>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539"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椭圆 10"/>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539"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椭圆 11"/>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539"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圆角矩形 12"/>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539"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圆角矩形 13"/>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539"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圆角矩形 14"/>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539"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圆角矩形 15"/>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539"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sp>
          <p:nvSpPr>
            <p:cNvPr id="6" name="文本框 71"/>
            <p:cNvSpPr txBox="1"/>
            <p:nvPr/>
          </p:nvSpPr>
          <p:spPr>
            <a:xfrm>
              <a:off x="172498" y="271577"/>
              <a:ext cx="1941342" cy="695800"/>
            </a:xfrm>
            <a:prstGeom prst="rect">
              <a:avLst/>
            </a:prstGeom>
            <a:noFill/>
          </p:spPr>
          <p:txBody>
            <a:bodyPr wrap="square" rtlCol="0">
              <a:spAutoFit/>
            </a:bodyPr>
            <a:lstStyle/>
            <a:p>
              <a:pPr>
                <a:lnSpc>
                  <a:spcPct val="150000"/>
                </a:lnSpc>
              </a:pPr>
              <a:r>
                <a:rPr lang="zh-CN" altLang="en-US" sz="2963"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二、从封建社会到资本主义社会</a:t>
              </a:r>
              <a:endParaRPr lang="en-US" altLang="zh-CN" sz="2963"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7" name="Text Box 17"/>
          <p:cNvSpPr txBox="1">
            <a:spLocks noChangeArrowheads="1"/>
          </p:cNvSpPr>
          <p:nvPr/>
        </p:nvSpPr>
        <p:spPr bwMode="auto">
          <a:xfrm>
            <a:off x="466184" y="1219352"/>
            <a:ext cx="7875501" cy="676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567" tIns="36284" rIns="72567" bIns="36284">
            <a:spAutoFit/>
          </a:bodyPr>
          <a:lstStyle/>
          <a:p>
            <a:pPr>
              <a:lnSpc>
                <a:spcPct val="150000"/>
              </a:lnSpc>
            </a:pPr>
            <a:r>
              <a:rPr lang="en-US" altLang="zh-CN" sz="2963"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963"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、资本主义的经济危机</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2918" y="515777"/>
            <a:ext cx="6185113" cy="695511"/>
            <a:chOff x="-118371" y="271576"/>
            <a:chExt cx="2102695" cy="695799"/>
          </a:xfrm>
        </p:grpSpPr>
        <p:grpSp>
          <p:nvGrpSpPr>
            <p:cNvPr id="4" name="组合 3"/>
            <p:cNvGrpSpPr/>
            <p:nvPr/>
          </p:nvGrpSpPr>
          <p:grpSpPr>
            <a:xfrm>
              <a:off x="-118371" y="388180"/>
              <a:ext cx="2081747" cy="569433"/>
              <a:chOff x="0" y="194743"/>
              <a:chExt cx="3298188" cy="569433"/>
            </a:xfrm>
          </p:grpSpPr>
          <p:sp>
            <p:nvSpPr>
              <p:cNvPr id="6" name="圆角矩形 5"/>
              <p:cNvSpPr/>
              <p:nvPr/>
            </p:nvSpPr>
            <p:spPr>
              <a:xfrm>
                <a:off x="173209" y="194743"/>
                <a:ext cx="3124979"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 name="组合 6"/>
              <p:cNvGrpSpPr/>
              <p:nvPr/>
            </p:nvGrpSpPr>
            <p:grpSpPr>
              <a:xfrm>
                <a:off x="0" y="290669"/>
                <a:ext cx="424561" cy="355906"/>
                <a:chOff x="469900" y="728859"/>
                <a:chExt cx="424561" cy="355906"/>
              </a:xfrm>
            </p:grpSpPr>
            <p:sp>
              <p:nvSpPr>
                <p:cNvPr id="8" name="椭圆 7"/>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椭圆 8"/>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椭圆 9"/>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椭圆 10"/>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圆角矩形 11"/>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圆角矩形 12"/>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圆角矩形 13"/>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圆角矩形 14"/>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sp>
          <p:nvSpPr>
            <p:cNvPr id="5" name="文本框 71"/>
            <p:cNvSpPr txBox="1"/>
            <p:nvPr/>
          </p:nvSpPr>
          <p:spPr>
            <a:xfrm>
              <a:off x="119293" y="271576"/>
              <a:ext cx="1865031" cy="695799"/>
            </a:xfrm>
            <a:prstGeom prst="rect">
              <a:avLst/>
            </a:prstGeom>
            <a:noFill/>
          </p:spPr>
          <p:txBody>
            <a:bodyPr wrap="square" rtlCol="0">
              <a:spAutoFit/>
            </a:bodyPr>
            <a:lstStyle/>
            <a:p>
              <a:pPr>
                <a:lnSpc>
                  <a:spcPct val="150000"/>
                </a:lnSpc>
              </a:pPr>
              <a:r>
                <a:rPr lang="zh-CN" altLang="en-US" sz="2963"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二、从封建社会到资本主义社会</a:t>
              </a:r>
              <a:endParaRPr lang="en-US" altLang="zh-CN" sz="2963"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6" name="Text Box 17"/>
          <p:cNvSpPr txBox="1">
            <a:spLocks noChangeArrowheads="1"/>
          </p:cNvSpPr>
          <p:nvPr/>
        </p:nvSpPr>
        <p:spPr bwMode="auto">
          <a:xfrm>
            <a:off x="318703" y="1135160"/>
            <a:ext cx="11554594" cy="4993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567" tIns="36284" rIns="72567" bIns="36284">
            <a:spAutoFit/>
          </a:bodyPr>
          <a:lstStyle/>
          <a:p>
            <a:pPr>
              <a:lnSpc>
                <a:spcPct val="150000"/>
              </a:lnSpc>
            </a:pP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）资本主义经济危机难以治愈：</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根本原因</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在于生产的社会化和生产资料资本主义私人占有制之间的矛盾，这是</a:t>
            </a:r>
            <a:r>
              <a:rPr lang="zh-CN" altLang="en-US"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资本主义社会的基本矛盾</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400" dirty="0">
                <a:latin typeface="等线" panose="02010600030101010101" pitchFamily="2" charset="-122"/>
                <a:cs typeface="Times New Roman" panose="02020603050405020304" pitchFamily="18" charset="0"/>
              </a:rPr>
              <a:t>①</a:t>
            </a:r>
            <a:r>
              <a:rPr lang="zh-CN" altLang="en-US"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资本主义基本矛盾在阶级关系上表现为</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无产阶级与资产阶级之间的对立。</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400" dirty="0">
                <a:latin typeface="等线" panose="02010600030101010101" pitchFamily="2" charset="-122"/>
                <a:ea typeface="等线" panose="02010600030101010101" pitchFamily="2" charset="-122"/>
                <a:cs typeface="Times New Roman" panose="02020603050405020304" pitchFamily="18" charset="0"/>
              </a:rPr>
              <a:t>资本家拥有生产资料并雇佣工人进行劳动，为了自身利益最大化，不断加大对工人的剥削；广大工人没有生产资料，在经济上受剥削、政治上受压迫，成为受苦最深的阶级。随着生产力的发展，资产阶级为了维护自身的统治采取了一些缓和阶级矛盾的措施，</a:t>
            </a:r>
            <a:r>
              <a:rPr lang="zh-CN" altLang="en-US" sz="2400" dirty="0">
                <a:solidFill>
                  <a:srgbClr val="0000FF"/>
                </a:solidFill>
                <a:latin typeface="等线" panose="02010600030101010101" pitchFamily="2" charset="-122"/>
                <a:ea typeface="等线" panose="02010600030101010101" pitchFamily="2" charset="-122"/>
                <a:cs typeface="Times New Roman" panose="02020603050405020304" pitchFamily="18" charset="0"/>
              </a:rPr>
              <a:t>但不可能改变</a:t>
            </a:r>
            <a:r>
              <a:rPr lang="zh-CN" altLang="en-US" sz="2400" dirty="0">
                <a:latin typeface="等线" panose="02010600030101010101" pitchFamily="2" charset="-122"/>
                <a:ea typeface="等线" panose="02010600030101010101" pitchFamily="2" charset="-122"/>
                <a:cs typeface="Times New Roman" panose="02020603050405020304" pitchFamily="18" charset="0"/>
              </a:rPr>
              <a:t>资本主义私有制及其剥削关系。</a:t>
            </a:r>
            <a:endParaRPr lang="en-US" altLang="zh-CN" sz="24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思考：“工人待遇的提高、地位的改善”能治愈资本主义经济危机吗？为什么？</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xEl>
                                              <p:pRg st="3" end="3"/>
                                            </p:txEl>
                                          </p:spTgt>
                                        </p:tgtEl>
                                        <p:attrNameLst>
                                          <p:attrName>style.visibility</p:attrName>
                                        </p:attrNameLst>
                                      </p:cBhvr>
                                      <p:to>
                                        <p:strVal val="visible"/>
                                      </p:to>
                                    </p:set>
                                    <p:anim calcmode="lin" valueType="num">
                                      <p:cBhvr additive="base">
                                        <p:cTn id="7"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xEl>
                                              <p:pRg st="4" end="4"/>
                                            </p:txEl>
                                          </p:spTgt>
                                        </p:tgtEl>
                                        <p:attrNameLst>
                                          <p:attrName>style.visibility</p:attrName>
                                        </p:attrNameLst>
                                      </p:cBhvr>
                                      <p:to>
                                        <p:strVal val="visible"/>
                                      </p:to>
                                    </p:set>
                                    <p:anim calcmode="lin" valueType="num">
                                      <p:cBhvr additive="base">
                                        <p:cTn id="13" dur="500" fill="hold"/>
                                        <p:tgtEl>
                                          <p:spTgt spid="16">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2918" y="515777"/>
            <a:ext cx="6185113" cy="695511"/>
            <a:chOff x="-118371" y="271576"/>
            <a:chExt cx="2102695" cy="695799"/>
          </a:xfrm>
        </p:grpSpPr>
        <p:grpSp>
          <p:nvGrpSpPr>
            <p:cNvPr id="4" name="组合 3"/>
            <p:cNvGrpSpPr/>
            <p:nvPr/>
          </p:nvGrpSpPr>
          <p:grpSpPr>
            <a:xfrm>
              <a:off x="-118371" y="388180"/>
              <a:ext cx="2081747" cy="569433"/>
              <a:chOff x="0" y="194743"/>
              <a:chExt cx="3298188" cy="569433"/>
            </a:xfrm>
          </p:grpSpPr>
          <p:sp>
            <p:nvSpPr>
              <p:cNvPr id="6" name="圆角矩形 5"/>
              <p:cNvSpPr/>
              <p:nvPr/>
            </p:nvSpPr>
            <p:spPr>
              <a:xfrm>
                <a:off x="173209" y="194743"/>
                <a:ext cx="3124979"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 name="组合 6"/>
              <p:cNvGrpSpPr/>
              <p:nvPr/>
            </p:nvGrpSpPr>
            <p:grpSpPr>
              <a:xfrm>
                <a:off x="0" y="290669"/>
                <a:ext cx="424561" cy="355906"/>
                <a:chOff x="469900" y="728859"/>
                <a:chExt cx="424561" cy="355906"/>
              </a:xfrm>
            </p:grpSpPr>
            <p:sp>
              <p:nvSpPr>
                <p:cNvPr id="8" name="椭圆 7"/>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椭圆 8"/>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椭圆 9"/>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椭圆 10"/>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圆角矩形 11"/>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圆角矩形 12"/>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圆角矩形 13"/>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圆角矩形 14"/>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963" b="1">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sp>
          <p:nvSpPr>
            <p:cNvPr id="5" name="文本框 71"/>
            <p:cNvSpPr txBox="1"/>
            <p:nvPr/>
          </p:nvSpPr>
          <p:spPr>
            <a:xfrm>
              <a:off x="119293" y="271576"/>
              <a:ext cx="1865031" cy="695799"/>
            </a:xfrm>
            <a:prstGeom prst="rect">
              <a:avLst/>
            </a:prstGeom>
            <a:noFill/>
          </p:spPr>
          <p:txBody>
            <a:bodyPr wrap="square" rtlCol="0">
              <a:spAutoFit/>
            </a:bodyPr>
            <a:lstStyle/>
            <a:p>
              <a:pPr>
                <a:lnSpc>
                  <a:spcPct val="150000"/>
                </a:lnSpc>
              </a:pPr>
              <a:r>
                <a:rPr lang="zh-CN" altLang="en-US" sz="2963"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二、从封建社会到资本主义社会</a:t>
              </a:r>
              <a:endParaRPr lang="en-US" altLang="zh-CN" sz="2963"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6" name="Text Box 17"/>
          <p:cNvSpPr txBox="1">
            <a:spLocks noChangeArrowheads="1"/>
          </p:cNvSpPr>
          <p:nvPr/>
        </p:nvSpPr>
        <p:spPr bwMode="auto">
          <a:xfrm>
            <a:off x="318703" y="1135160"/>
            <a:ext cx="11554594" cy="388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567" tIns="36284" rIns="72567" bIns="36284">
            <a:spAutoFit/>
          </a:bodyPr>
          <a:lstStyle/>
          <a:p>
            <a:pPr>
              <a:lnSpc>
                <a:spcPct val="150000"/>
              </a:lnSpc>
            </a:pPr>
            <a:r>
              <a:rPr lang="zh-CN" altLang="en-US" sz="2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资本主义经济危机难以治愈</a:t>
            </a:r>
            <a:endParaRPr lang="en-US" altLang="zh-CN" sz="28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800" dirty="0">
                <a:latin typeface="等线" panose="02010600030101010101" pitchFamily="2" charset="-122"/>
                <a:cs typeface="Times New Roman" panose="02020603050405020304" pitchFamily="18" charset="0"/>
              </a:rPr>
              <a:t>②资本主义基本矛盾</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是生产力与生产关系之间的矛盾在资本主义社会的体现，是资本主义社会一切矛盾和冲突的</a:t>
            </a:r>
            <a:r>
              <a:rPr lang="zh-CN" altLang="en-US" sz="2800" dirty="0">
                <a:solidFill>
                  <a:srgbClr val="CC0099"/>
                </a:solidFill>
                <a:latin typeface="Times New Roman" panose="02020603050405020304" pitchFamily="18" charset="0"/>
                <a:ea typeface="微软雅黑" panose="020B0503020204020204" pitchFamily="34" charset="-122"/>
                <a:cs typeface="Times New Roman" panose="02020603050405020304" pitchFamily="18" charset="0"/>
              </a:rPr>
              <a:t>总根源。资本主义基本矛盾的发展贯穿于资本主义社会的始终，决定着资本主义的命运。</a:t>
            </a:r>
            <a:endParaRPr lang="en-US" altLang="zh-CN" sz="2800" dirty="0">
              <a:solidFill>
                <a:srgbClr val="CC0099"/>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生产社会化程度越高，资本、生产资料、劳动产品就越集中在少数资本家手里，</a:t>
            </a:r>
            <a:r>
              <a:rPr lang="zh-CN" altLang="en-US" sz="28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基本矛盾的尖锐化不可避免</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latin typeface="等线" panose="02010600030101010101" pitchFamily="2" charset="-122"/>
                <a:cs typeface="Times New Roman" panose="02020603050405020304" pitchFamily="18" charset="0"/>
              </a:rPr>
              <a:t>资本主义终究要被社会主义取代。</a:t>
            </a:r>
            <a:endParaRPr lang="zh-CN" altLang="en-US" sz="28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9801329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anim calcmode="lin" valueType="num">
                                      <p:cBhvr additive="base">
                                        <p:cTn id="7"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xEl>
                                              <p:pRg st="2" end="2"/>
                                            </p:txEl>
                                          </p:spTgt>
                                        </p:tgtEl>
                                        <p:attrNameLst>
                                          <p:attrName>style.visibility</p:attrName>
                                        </p:attrNameLst>
                                      </p:cBhvr>
                                      <p:to>
                                        <p:strVal val="visible"/>
                                      </p:to>
                                    </p:set>
                                    <p:anim calcmode="lin" valueType="num">
                                      <p:cBhvr additive="base">
                                        <p:cTn id="13"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711CEFEB-BC35-4759-90CD-0F362D80E277}"/>
              </a:ext>
            </a:extLst>
          </p:cNvPr>
          <p:cNvSpPr>
            <a:spLocks noGrp="1"/>
          </p:cNvSpPr>
          <p:nvPr>
            <p:ph idx="1"/>
          </p:nvPr>
        </p:nvSpPr>
        <p:spPr>
          <a:xfrm>
            <a:off x="838200" y="1107440"/>
            <a:ext cx="10515600" cy="5588000"/>
          </a:xfrm>
        </p:spPr>
        <p:txBody>
          <a:bodyPr>
            <a:normAutofit/>
          </a:bodyPr>
          <a:lstStyle/>
          <a:p>
            <a:r>
              <a:rPr lang="zh-CN" altLang="en-US" dirty="0"/>
              <a:t>练习巩固</a:t>
            </a:r>
            <a:endParaRPr lang="en-US" altLang="zh-CN" dirty="0"/>
          </a:p>
          <a:p>
            <a:r>
              <a:rPr lang="en-US" altLang="zh-CN" dirty="0"/>
              <a:t>1</a:t>
            </a:r>
            <a:r>
              <a:rPr lang="zh-CN" altLang="en-US" dirty="0"/>
              <a:t>、在</a:t>
            </a:r>
            <a:r>
              <a:rPr lang="en-US" altLang="zh-CN" dirty="0"/>
              <a:t>18</a:t>
            </a:r>
            <a:r>
              <a:rPr lang="zh-CN" altLang="en-US" dirty="0"/>
              <a:t>世纪中期到</a:t>
            </a:r>
            <a:r>
              <a:rPr lang="en-US" altLang="zh-CN" dirty="0"/>
              <a:t>19</a:t>
            </a:r>
            <a:r>
              <a:rPr lang="zh-CN" altLang="en-US" dirty="0"/>
              <a:t>世纪，在欧美一些主要资本主义国家先后发生了工业革命，工业革命对资本主义发展影响的顺序是（    ）</a:t>
            </a:r>
            <a:endParaRPr lang="en-US" altLang="zh-CN" dirty="0"/>
          </a:p>
          <a:p>
            <a:r>
              <a:rPr lang="zh-CN" altLang="en-US" dirty="0">
                <a:latin typeface="等线" panose="02010600030101010101" pitchFamily="2" charset="-122"/>
                <a:ea typeface="等线" panose="02010600030101010101" pitchFamily="2" charset="-122"/>
              </a:rPr>
              <a:t>①</a:t>
            </a:r>
            <a:r>
              <a:rPr lang="zh-CN" altLang="en-US" dirty="0"/>
              <a:t>是以机器生产代替手工劳动的重大变革</a:t>
            </a:r>
            <a:endParaRPr lang="en-US" altLang="zh-CN" dirty="0"/>
          </a:p>
          <a:p>
            <a:r>
              <a:rPr lang="zh-CN" altLang="en-US" dirty="0">
                <a:latin typeface="等线" panose="02010600030101010101" pitchFamily="2" charset="-122"/>
              </a:rPr>
              <a:t>②</a:t>
            </a:r>
            <a:r>
              <a:rPr lang="zh-CN" altLang="en-US" dirty="0"/>
              <a:t>带来了资本主义生产力的巨大飞跃</a:t>
            </a:r>
            <a:endParaRPr lang="en-US" altLang="zh-CN" dirty="0"/>
          </a:p>
          <a:p>
            <a:r>
              <a:rPr lang="zh-CN" altLang="en-US" dirty="0">
                <a:latin typeface="等线" panose="02010600030101010101" pitchFamily="2" charset="-122"/>
              </a:rPr>
              <a:t>③</a:t>
            </a:r>
            <a:r>
              <a:rPr lang="zh-CN" altLang="en-US" dirty="0"/>
              <a:t>使欧洲主要国家的资本主义制度最终确立起来</a:t>
            </a:r>
            <a:endParaRPr lang="en-US" altLang="zh-CN" dirty="0"/>
          </a:p>
          <a:p>
            <a:r>
              <a:rPr lang="zh-CN" altLang="en-US" dirty="0">
                <a:latin typeface="等线" panose="02010600030101010101" pitchFamily="2" charset="-122"/>
              </a:rPr>
              <a:t>④</a:t>
            </a:r>
            <a:r>
              <a:rPr lang="zh-CN" altLang="en-US" dirty="0"/>
              <a:t>对资本主义社会的发展产生了极为深远的影响</a:t>
            </a:r>
            <a:endParaRPr lang="en-US" altLang="zh-CN" dirty="0"/>
          </a:p>
          <a:p>
            <a:r>
              <a:rPr lang="en-US" altLang="zh-CN" dirty="0"/>
              <a:t>A.</a:t>
            </a:r>
            <a:r>
              <a:rPr lang="zh-CN" altLang="zh-CN" dirty="0">
                <a:latin typeface="等线" panose="02010600030101010101" pitchFamily="2" charset="-122"/>
                <a:ea typeface="等线" panose="02010600030101010101" pitchFamily="2" charset="-122"/>
              </a:rPr>
              <a:t>①</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②</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③</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④             </a:t>
            </a:r>
            <a:r>
              <a:rPr lang="en-US" altLang="zh-CN" dirty="0">
                <a:latin typeface="等线" panose="02010600030101010101" pitchFamily="2" charset="-122"/>
                <a:ea typeface="等线" panose="02010600030101010101" pitchFamily="2" charset="-122"/>
              </a:rPr>
              <a:t>B.</a:t>
            </a:r>
            <a:r>
              <a:rPr lang="zh-CN" altLang="zh-CN" dirty="0">
                <a:latin typeface="等线" panose="02010600030101010101" pitchFamily="2" charset="-122"/>
                <a:ea typeface="等线" panose="02010600030101010101" pitchFamily="2" charset="-122"/>
              </a:rPr>
              <a:t> ①</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rPr>
              <a:t>④</a:t>
            </a:r>
            <a:r>
              <a:rPr lang="en-US" altLang="zh-CN" dirty="0">
                <a:latin typeface="等线" panose="02010600030101010101" pitchFamily="2" charset="-122"/>
              </a:rPr>
              <a:t>-</a:t>
            </a:r>
            <a:r>
              <a:rPr lang="zh-CN" altLang="en-US" dirty="0">
                <a:latin typeface="等线" panose="02010600030101010101" pitchFamily="2" charset="-122"/>
              </a:rPr>
              <a:t>③</a:t>
            </a:r>
            <a:r>
              <a:rPr lang="en-US" altLang="zh-CN" dirty="0">
                <a:latin typeface="等线" panose="02010600030101010101" pitchFamily="2" charset="-122"/>
              </a:rPr>
              <a:t>-</a:t>
            </a:r>
            <a:r>
              <a:rPr lang="zh-CN" altLang="en-US" dirty="0">
                <a:latin typeface="等线" panose="02010600030101010101" pitchFamily="2" charset="-122"/>
              </a:rPr>
              <a:t>②   </a:t>
            </a:r>
            <a:endParaRPr lang="en-US" altLang="zh-CN" dirty="0">
              <a:latin typeface="等线" panose="02010600030101010101" pitchFamily="2" charset="-122"/>
            </a:endParaRPr>
          </a:p>
          <a:p>
            <a:r>
              <a:rPr lang="en-US" altLang="zh-CN" dirty="0">
                <a:latin typeface="等线" panose="02010600030101010101" pitchFamily="2" charset="-122"/>
                <a:ea typeface="等线" panose="02010600030101010101" pitchFamily="2" charset="-122"/>
              </a:rPr>
              <a:t>C.</a:t>
            </a:r>
            <a:r>
              <a:rPr lang="zh-CN" altLang="zh-CN" dirty="0">
                <a:latin typeface="等线" panose="02010600030101010101" pitchFamily="2" charset="-122"/>
                <a:ea typeface="等线" panose="02010600030101010101" pitchFamily="2" charset="-122"/>
              </a:rPr>
              <a:t> </a:t>
            </a:r>
            <a:r>
              <a:rPr lang="zh-CN" altLang="en-US" dirty="0">
                <a:latin typeface="等线" panose="02010600030101010101" pitchFamily="2" charset="-122"/>
              </a:rPr>
              <a:t>④</a:t>
            </a:r>
            <a:r>
              <a:rPr lang="en-US" altLang="zh-CN" dirty="0">
                <a:latin typeface="等线" panose="02010600030101010101" pitchFamily="2" charset="-122"/>
              </a:rPr>
              <a:t>-</a:t>
            </a:r>
            <a:r>
              <a:rPr lang="zh-CN" altLang="en-US" dirty="0">
                <a:latin typeface="等线" panose="02010600030101010101" pitchFamily="2" charset="-122"/>
              </a:rPr>
              <a:t>②</a:t>
            </a:r>
            <a:r>
              <a:rPr lang="en-US" altLang="zh-CN" dirty="0">
                <a:latin typeface="等线" panose="02010600030101010101" pitchFamily="2" charset="-122"/>
              </a:rPr>
              <a:t>-</a:t>
            </a:r>
            <a:r>
              <a:rPr lang="zh-CN" altLang="en-US" dirty="0">
                <a:latin typeface="等线" panose="02010600030101010101" pitchFamily="2" charset="-122"/>
                <a:ea typeface="等线" panose="02010600030101010101" pitchFamily="2" charset="-122"/>
              </a:rPr>
              <a:t>③</a:t>
            </a:r>
            <a:r>
              <a:rPr lang="en-US" altLang="zh-CN" dirty="0">
                <a:latin typeface="等线" panose="02010600030101010101" pitchFamily="2" charset="-122"/>
                <a:ea typeface="等线" panose="02010600030101010101" pitchFamily="2" charset="-122"/>
              </a:rPr>
              <a:t>-</a:t>
            </a:r>
            <a:r>
              <a:rPr lang="zh-CN" altLang="zh-CN" dirty="0">
                <a:latin typeface="等线" panose="02010600030101010101" pitchFamily="2" charset="-122"/>
              </a:rPr>
              <a:t>①</a:t>
            </a: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D.</a:t>
            </a:r>
            <a:r>
              <a:rPr lang="zh-CN" altLang="zh-CN" dirty="0">
                <a:latin typeface="等线" panose="02010600030101010101" pitchFamily="2" charset="-122"/>
                <a:ea typeface="等线" panose="02010600030101010101" pitchFamily="2" charset="-122"/>
              </a:rPr>
              <a:t> </a:t>
            </a:r>
            <a:r>
              <a:rPr lang="zh-CN" altLang="en-US" dirty="0">
                <a:latin typeface="等线" panose="02010600030101010101" pitchFamily="2" charset="-122"/>
              </a:rPr>
              <a:t>③</a:t>
            </a:r>
            <a:r>
              <a:rPr lang="en-US" altLang="zh-CN" dirty="0">
                <a:latin typeface="等线" panose="02010600030101010101" pitchFamily="2" charset="-122"/>
              </a:rPr>
              <a:t>-</a:t>
            </a:r>
            <a:r>
              <a:rPr lang="zh-CN" altLang="en-US" dirty="0">
                <a:latin typeface="等线" panose="02010600030101010101" pitchFamily="2" charset="-122"/>
              </a:rPr>
              <a:t>②</a:t>
            </a:r>
            <a:r>
              <a:rPr lang="en-US" altLang="zh-CN" dirty="0">
                <a:latin typeface="等线" panose="02010600030101010101" pitchFamily="2" charset="-122"/>
              </a:rPr>
              <a:t>-</a:t>
            </a:r>
            <a:r>
              <a:rPr lang="zh-CN" altLang="en-US" dirty="0">
                <a:latin typeface="等线" panose="02010600030101010101" pitchFamily="2" charset="-122"/>
              </a:rPr>
              <a:t>④</a:t>
            </a:r>
            <a:r>
              <a:rPr lang="en-US" altLang="zh-CN" dirty="0">
                <a:latin typeface="等线" panose="02010600030101010101" pitchFamily="2" charset="-122"/>
              </a:rPr>
              <a:t>-</a:t>
            </a:r>
            <a:r>
              <a:rPr lang="zh-CN" altLang="zh-CN" dirty="0">
                <a:latin typeface="等线" panose="02010600030101010101" pitchFamily="2" charset="-122"/>
              </a:rPr>
              <a:t>①</a:t>
            </a:r>
            <a:endParaRPr lang="en-US" altLang="zh-CN" dirty="0">
              <a:latin typeface="等线" panose="02010600030101010101" pitchFamily="2" charset="-122"/>
            </a:endParaRPr>
          </a:p>
          <a:p>
            <a:r>
              <a:rPr lang="zh-CN" altLang="en-US" dirty="0">
                <a:solidFill>
                  <a:srgbClr val="FF0000"/>
                </a:solidFill>
                <a:latin typeface="等线" panose="02010600030101010101" pitchFamily="2" charset="-122"/>
              </a:rPr>
              <a:t>解析：生产力决定生产关系，生产关系反作用于生产力</a:t>
            </a:r>
            <a:endParaRPr lang="en-US" altLang="zh-CN" dirty="0">
              <a:solidFill>
                <a:srgbClr val="FF0000"/>
              </a:solidFill>
            </a:endParaRPr>
          </a:p>
        </p:txBody>
      </p:sp>
      <p:sp>
        <p:nvSpPr>
          <p:cNvPr id="6" name="矩形 5">
            <a:extLst>
              <a:ext uri="{FF2B5EF4-FFF2-40B4-BE49-F238E27FC236}">
                <a16:creationId xmlns:a16="http://schemas.microsoft.com/office/drawing/2014/main" id="{0E56AAEA-5348-4450-ADF0-7123196CEB98}"/>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社会主义从空想到科学、从理论到实践的发展</a:t>
            </a:r>
          </a:p>
        </p:txBody>
      </p:sp>
      <p:sp>
        <p:nvSpPr>
          <p:cNvPr id="2" name="文本框 1">
            <a:extLst>
              <a:ext uri="{FF2B5EF4-FFF2-40B4-BE49-F238E27FC236}">
                <a16:creationId xmlns:a16="http://schemas.microsoft.com/office/drawing/2014/main" id="{5DF1377D-C41D-4BD5-A9EF-F2694DEFF7D2}"/>
              </a:ext>
            </a:extLst>
          </p:cNvPr>
          <p:cNvSpPr txBox="1"/>
          <p:nvPr/>
        </p:nvSpPr>
        <p:spPr>
          <a:xfrm>
            <a:off x="10253609" y="3287730"/>
            <a:ext cx="1100191" cy="707886"/>
          </a:xfrm>
          <a:prstGeom prst="rect">
            <a:avLst/>
          </a:prstGeom>
          <a:noFill/>
        </p:spPr>
        <p:txBody>
          <a:bodyPr wrap="square" rtlCol="0">
            <a:spAutoFit/>
          </a:bodyPr>
          <a:lstStyle/>
          <a:p>
            <a:r>
              <a:rPr lang="en-US" altLang="zh-CN" sz="4000" b="1" dirty="0">
                <a:solidFill>
                  <a:srgbClr val="FF0000"/>
                </a:solidFill>
              </a:rPr>
              <a:t>A</a:t>
            </a:r>
            <a:endParaRPr lang="zh-CN" altLang="en-US" sz="4000" b="1" dirty="0">
              <a:solidFill>
                <a:srgbClr val="FF0000"/>
              </a:solidFill>
            </a:endParaRPr>
          </a:p>
        </p:txBody>
      </p:sp>
    </p:spTree>
    <p:extLst>
      <p:ext uri="{BB962C8B-B14F-4D97-AF65-F5344CB8AC3E}">
        <p14:creationId xmlns:p14="http://schemas.microsoft.com/office/powerpoint/2010/main" val="178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 calcmode="lin" valueType="num">
                                      <p:cBhvr additive="base">
                                        <p:cTn id="1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711CEFEB-BC35-4759-90CD-0F362D80E277}"/>
              </a:ext>
            </a:extLst>
          </p:cNvPr>
          <p:cNvSpPr>
            <a:spLocks noGrp="1"/>
          </p:cNvSpPr>
          <p:nvPr>
            <p:ph idx="1"/>
          </p:nvPr>
        </p:nvSpPr>
        <p:spPr>
          <a:xfrm>
            <a:off x="838200" y="873303"/>
            <a:ext cx="10515600" cy="5822137"/>
          </a:xfrm>
        </p:spPr>
        <p:txBody>
          <a:bodyPr>
            <a:normAutofit lnSpcReduction="10000"/>
          </a:bodyPr>
          <a:lstStyle/>
          <a:p>
            <a:pPr>
              <a:lnSpc>
                <a:spcPct val="110000"/>
              </a:lnSpc>
            </a:pPr>
            <a:r>
              <a:rPr lang="zh-CN" altLang="en-US" dirty="0">
                <a:solidFill>
                  <a:srgbClr val="FF0000"/>
                </a:solidFill>
              </a:rPr>
              <a:t>经济危机小故事：</a:t>
            </a:r>
            <a:endParaRPr lang="en-US" altLang="zh-CN" dirty="0">
              <a:solidFill>
                <a:srgbClr val="FF0000"/>
              </a:solidFill>
            </a:endParaRPr>
          </a:p>
          <a:p>
            <a:pPr>
              <a:lnSpc>
                <a:spcPct val="110000"/>
              </a:lnSpc>
            </a:pPr>
            <a:r>
              <a:rPr lang="zh-CN" altLang="zh-CN" sz="2400" dirty="0"/>
              <a:t>冬天到了，</a:t>
            </a:r>
            <a:endParaRPr lang="en-US" altLang="zh-CN" sz="2400" dirty="0"/>
          </a:p>
          <a:p>
            <a:pPr>
              <a:lnSpc>
                <a:spcPct val="110000"/>
              </a:lnSpc>
            </a:pPr>
            <a:r>
              <a:rPr lang="zh-CN" altLang="zh-CN" sz="2400" dirty="0"/>
              <a:t>瑟瑟发抖的小丹尼问妈妈：“天这么冷，为什么不生炉？”</a:t>
            </a:r>
            <a:endParaRPr lang="en-US" altLang="zh-CN" sz="2400" dirty="0"/>
          </a:p>
          <a:p>
            <a:pPr>
              <a:lnSpc>
                <a:spcPct val="110000"/>
              </a:lnSpc>
            </a:pPr>
            <a:r>
              <a:rPr lang="zh-CN" altLang="zh-CN" sz="2400" dirty="0"/>
              <a:t>妈妈：“因为爸爸失业了，我们买不起煤。”</a:t>
            </a:r>
            <a:endParaRPr lang="en-US" altLang="zh-CN" sz="2400" dirty="0"/>
          </a:p>
          <a:p>
            <a:pPr>
              <a:lnSpc>
                <a:spcPct val="110000"/>
              </a:lnSpc>
            </a:pPr>
            <a:r>
              <a:rPr lang="zh-CN" altLang="zh-CN" sz="2400" dirty="0"/>
              <a:t>小孩：“爸爸为什么失业？”</a:t>
            </a:r>
            <a:endParaRPr lang="en-US" altLang="zh-CN" sz="2400" dirty="0"/>
          </a:p>
          <a:p>
            <a:pPr>
              <a:lnSpc>
                <a:spcPct val="110000"/>
              </a:lnSpc>
            </a:pPr>
            <a:r>
              <a:rPr lang="zh-CN" altLang="zh-CN" sz="2400" dirty="0"/>
              <a:t>妈妈：“因为煤太多了。”</a:t>
            </a:r>
            <a:endParaRPr lang="en-US" altLang="zh-CN" sz="2400" dirty="0"/>
          </a:p>
          <a:p>
            <a:pPr>
              <a:lnSpc>
                <a:spcPct val="110000"/>
              </a:lnSpc>
            </a:pPr>
            <a:r>
              <a:rPr lang="zh-CN" altLang="en-US" sz="2400" dirty="0">
                <a:solidFill>
                  <a:srgbClr val="FF0000"/>
                </a:solidFill>
              </a:rPr>
              <a:t>结合材料，谈谈资本主义经济危机的基本特征及表现</a:t>
            </a:r>
            <a:endParaRPr lang="en-US" altLang="zh-CN" sz="2400" dirty="0">
              <a:solidFill>
                <a:srgbClr val="FF0000"/>
              </a:solidFill>
            </a:endParaRPr>
          </a:p>
          <a:p>
            <a:pPr>
              <a:lnSpc>
                <a:spcPct val="110000"/>
              </a:lnSpc>
            </a:pPr>
            <a:r>
              <a:rPr lang="zh-CN" altLang="en-US" sz="2400" dirty="0">
                <a:solidFill>
                  <a:srgbClr val="0000FF"/>
                </a:solidFill>
              </a:rPr>
              <a:t>基本特征：</a:t>
            </a:r>
            <a:r>
              <a:rPr lang="zh-CN" altLang="en-US" sz="2400" dirty="0"/>
              <a:t>是</a:t>
            </a:r>
            <a:r>
              <a:rPr lang="zh-CN" altLang="en-US" sz="2400" dirty="0">
                <a:solidFill>
                  <a:srgbClr val="0000FF"/>
                </a:solidFill>
              </a:rPr>
              <a:t>生产相对过剩，即相对于人民有支付能力的需求来说</a:t>
            </a:r>
            <a:r>
              <a:rPr lang="zh-CN" altLang="en-US" sz="2400" dirty="0"/>
              <a:t>，社会生产的商品相对过剩，而不是劳动人民的实际需要相比的绝对过剩。</a:t>
            </a:r>
            <a:endParaRPr lang="en-US" altLang="zh-CN" sz="2400" dirty="0"/>
          </a:p>
          <a:p>
            <a:pPr>
              <a:lnSpc>
                <a:spcPct val="110000"/>
              </a:lnSpc>
            </a:pPr>
            <a:r>
              <a:rPr lang="zh-CN" altLang="en-US" sz="2400" dirty="0">
                <a:solidFill>
                  <a:srgbClr val="0000FF"/>
                </a:solidFill>
              </a:rPr>
              <a:t>表现：</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①大量</a:t>
            </a:r>
            <a:r>
              <a:rPr lang="zh-CN" altLang="en-US"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商品</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卖不出去，大量生产资料被闲置；</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10000"/>
              </a:lnSpc>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②大批生产</a:t>
            </a:r>
            <a:r>
              <a:rPr lang="zh-CN" altLang="en-US"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企业</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、银行破产，大批</a:t>
            </a:r>
            <a:r>
              <a:rPr lang="zh-CN" altLang="en-US"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工人</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失业，生产迅速下降；</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10000"/>
              </a:lnSpc>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③信用关系被破坏，整个</a:t>
            </a:r>
            <a:r>
              <a:rPr lang="zh-CN" altLang="en-US" sz="24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社会生活</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陷入混乱。</a:t>
            </a:r>
          </a:p>
          <a:p>
            <a:endParaRPr lang="en-US" altLang="zh-CN" sz="2400" dirty="0">
              <a:solidFill>
                <a:srgbClr val="0000FF"/>
              </a:solidFill>
            </a:endParaRPr>
          </a:p>
          <a:p>
            <a:endParaRPr lang="zh-CN" altLang="zh-CN" dirty="0"/>
          </a:p>
          <a:p>
            <a:endParaRPr lang="en-US" altLang="zh-CN" dirty="0">
              <a:solidFill>
                <a:srgbClr val="FF0000"/>
              </a:solidFill>
            </a:endParaRPr>
          </a:p>
        </p:txBody>
      </p:sp>
      <p:sp>
        <p:nvSpPr>
          <p:cNvPr id="6" name="矩形 5">
            <a:extLst>
              <a:ext uri="{FF2B5EF4-FFF2-40B4-BE49-F238E27FC236}">
                <a16:creationId xmlns:a16="http://schemas.microsoft.com/office/drawing/2014/main" id="{0E56AAEA-5348-4450-ADF0-7123196CEB98}"/>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社会主义从空想到科学、从理论到实践的发展</a:t>
            </a:r>
          </a:p>
        </p:txBody>
      </p:sp>
    </p:spTree>
    <p:extLst>
      <p:ext uri="{BB962C8B-B14F-4D97-AF65-F5344CB8AC3E}">
        <p14:creationId xmlns:p14="http://schemas.microsoft.com/office/powerpoint/2010/main" val="420781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 calcmode="lin" valueType="num">
                                      <p:cBhvr additive="base">
                                        <p:cTn id="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 calcmode="lin" valueType="num">
                                      <p:cBhvr additive="base">
                                        <p:cTn id="1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8" end="8"/>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anim calcmode="lin" valueType="num">
                                      <p:cBhvr additive="base">
                                        <p:cTn id="17"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9" end="9"/>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anim calcmode="lin" valueType="num">
                                      <p:cBhvr additive="base">
                                        <p:cTn id="21"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711CEFEB-BC35-4759-90CD-0F362D80E277}"/>
              </a:ext>
            </a:extLst>
          </p:cNvPr>
          <p:cNvSpPr>
            <a:spLocks noGrp="1"/>
          </p:cNvSpPr>
          <p:nvPr>
            <p:ph idx="1"/>
          </p:nvPr>
        </p:nvSpPr>
        <p:spPr>
          <a:xfrm>
            <a:off x="838200" y="1107440"/>
            <a:ext cx="10515600" cy="5069523"/>
          </a:xfrm>
        </p:spPr>
        <p:txBody>
          <a:bodyPr>
            <a:normAutofit/>
          </a:bodyPr>
          <a:lstStyle/>
          <a:p>
            <a:pPr algn="ctr"/>
            <a:r>
              <a:rPr lang="zh-CN" altLang="en-US" sz="2400" b="1" i="0" u="none" strike="noStrike" dirty="0">
                <a:solidFill>
                  <a:srgbClr val="333333"/>
                </a:solidFill>
                <a:effectLst/>
                <a:latin typeface="arial" panose="020B0604020202020204" pitchFamily="34" charset="0"/>
              </a:rPr>
              <a:t>贺新郎</a:t>
            </a:r>
            <a:r>
              <a:rPr lang="en-US" altLang="zh-CN" sz="2400" b="1" i="0" u="none" strike="noStrike" dirty="0">
                <a:solidFill>
                  <a:srgbClr val="333333"/>
                </a:solidFill>
                <a:effectLst/>
                <a:latin typeface="arial" panose="020B0604020202020204" pitchFamily="34" charset="0"/>
              </a:rPr>
              <a:t>·</a:t>
            </a:r>
            <a:r>
              <a:rPr lang="zh-CN" altLang="en-US" sz="2400" b="1" i="0" u="none" strike="noStrike" dirty="0">
                <a:solidFill>
                  <a:srgbClr val="333333"/>
                </a:solidFill>
                <a:effectLst/>
                <a:latin typeface="arial" panose="020B0604020202020204" pitchFamily="34" charset="0"/>
              </a:rPr>
              <a:t>读史 </a:t>
            </a:r>
            <a:endParaRPr lang="en-US" altLang="zh-CN" sz="2400" b="1" i="0" u="none" strike="noStrike" dirty="0">
              <a:solidFill>
                <a:srgbClr val="333333"/>
              </a:solidFill>
              <a:effectLst/>
              <a:latin typeface="arial" panose="020B0604020202020204" pitchFamily="34" charset="0"/>
            </a:endParaRPr>
          </a:p>
          <a:p>
            <a:pPr algn="ctr"/>
            <a:r>
              <a:rPr lang="zh-CN" altLang="en-US" sz="2400" b="1" i="0" u="none" strike="noStrike" dirty="0">
                <a:solidFill>
                  <a:srgbClr val="333333"/>
                </a:solidFill>
                <a:effectLst/>
                <a:latin typeface="arial" panose="020B0604020202020204" pitchFamily="34" charset="0"/>
              </a:rPr>
              <a:t>毛泽东</a:t>
            </a:r>
            <a:endParaRPr lang="zh-CN" altLang="en-US" sz="2400" b="0" i="0" u="none" strike="noStrike" dirty="0">
              <a:solidFill>
                <a:srgbClr val="333333"/>
              </a:solidFill>
              <a:effectLst/>
              <a:latin typeface="arial" panose="020B0604020202020204" pitchFamily="34" charset="0"/>
            </a:endParaRPr>
          </a:p>
          <a:p>
            <a:pPr algn="l"/>
            <a:r>
              <a:rPr lang="zh-CN" altLang="en-US" sz="2400" b="0" i="0" u="none" strike="noStrike" dirty="0">
                <a:effectLst/>
                <a:latin typeface="arial" panose="020B0604020202020204" pitchFamily="34" charset="0"/>
              </a:rPr>
              <a:t>人猿相揖别。</a:t>
            </a:r>
            <a:r>
              <a:rPr lang="zh-CN" altLang="en-US" sz="2400" b="0" i="0" u="none" strike="noStrike" dirty="0">
                <a:solidFill>
                  <a:srgbClr val="0000FF"/>
                </a:solidFill>
                <a:effectLst/>
                <a:latin typeface="arial" panose="020B0604020202020204" pitchFamily="34" charset="0"/>
              </a:rPr>
              <a:t>只几个石头磨过</a:t>
            </a:r>
            <a:r>
              <a:rPr lang="zh-CN" altLang="en-US" sz="2400" b="0" i="0" u="none" strike="noStrike" dirty="0">
                <a:solidFill>
                  <a:srgbClr val="333333"/>
                </a:solidFill>
                <a:effectLst/>
                <a:latin typeface="arial" panose="020B0604020202020204" pitchFamily="34" charset="0"/>
              </a:rPr>
              <a:t>，</a:t>
            </a:r>
            <a:r>
              <a:rPr lang="zh-CN" altLang="en-US" sz="2400" b="0" i="0" u="none" strike="noStrike" dirty="0">
                <a:solidFill>
                  <a:srgbClr val="FF0000"/>
                </a:solidFill>
                <a:effectLst/>
                <a:latin typeface="arial" panose="020B0604020202020204" pitchFamily="34" charset="0"/>
              </a:rPr>
              <a:t>小儿时节</a:t>
            </a:r>
            <a:r>
              <a:rPr lang="zh-CN" altLang="en-US" sz="2400" b="0" i="0" u="none" strike="noStrike" dirty="0">
                <a:solidFill>
                  <a:srgbClr val="333333"/>
                </a:solidFill>
                <a:effectLst/>
                <a:latin typeface="arial" panose="020B0604020202020204" pitchFamily="34" charset="0"/>
              </a:rPr>
              <a:t>。</a:t>
            </a:r>
            <a:r>
              <a:rPr lang="zh-CN" altLang="en-US" sz="2400" b="0" i="0" u="none" strike="noStrike" dirty="0">
                <a:solidFill>
                  <a:srgbClr val="0000FF"/>
                </a:solidFill>
                <a:effectLst/>
                <a:latin typeface="arial" panose="020B0604020202020204" pitchFamily="34" charset="0"/>
              </a:rPr>
              <a:t>铜铁炉中翻火焰</a:t>
            </a:r>
            <a:r>
              <a:rPr lang="zh-CN" altLang="en-US" sz="2400" b="0" i="0" u="none" strike="noStrike" dirty="0">
                <a:solidFill>
                  <a:srgbClr val="333333"/>
                </a:solidFill>
                <a:effectLst/>
                <a:latin typeface="arial" panose="020B0604020202020204" pitchFamily="34" charset="0"/>
              </a:rPr>
              <a:t>，为问何时猜得？</a:t>
            </a:r>
            <a:r>
              <a:rPr lang="zh-CN" altLang="en-US" sz="2400" b="0" i="0" u="none" strike="noStrike" dirty="0">
                <a:solidFill>
                  <a:srgbClr val="FF0000"/>
                </a:solidFill>
                <a:effectLst/>
                <a:latin typeface="arial" panose="020B0604020202020204" pitchFamily="34" charset="0"/>
              </a:rPr>
              <a:t>不过几千寒热</a:t>
            </a:r>
            <a:r>
              <a:rPr lang="zh-CN" altLang="en-US" sz="2400" b="0" i="0" u="none" strike="noStrike" dirty="0">
                <a:solidFill>
                  <a:srgbClr val="333333"/>
                </a:solidFill>
                <a:effectLst/>
                <a:latin typeface="arial" panose="020B0604020202020204" pitchFamily="34" charset="0"/>
              </a:rPr>
              <a:t>。人世难逢开口笑，</a:t>
            </a:r>
            <a:r>
              <a:rPr lang="zh-CN" altLang="en-US" sz="2400" b="0" i="0" u="none" strike="noStrike" dirty="0">
                <a:solidFill>
                  <a:srgbClr val="FF0000"/>
                </a:solidFill>
                <a:effectLst/>
                <a:latin typeface="arial" panose="020B0604020202020204" pitchFamily="34" charset="0"/>
              </a:rPr>
              <a:t>上疆场彼此弯弓月。</a:t>
            </a:r>
            <a:r>
              <a:rPr lang="zh-CN" altLang="en-US" sz="2400" b="0" i="0" u="none" strike="noStrike" dirty="0">
                <a:solidFill>
                  <a:srgbClr val="333333"/>
                </a:solidFill>
                <a:effectLst/>
                <a:latin typeface="arial" panose="020B0604020202020204" pitchFamily="34" charset="0"/>
              </a:rPr>
              <a:t>流遍了，郊原血。</a:t>
            </a:r>
          </a:p>
          <a:p>
            <a:pPr algn="l"/>
            <a:r>
              <a:rPr lang="zh-CN" altLang="en-US" sz="2400" b="0" i="0" u="none" strike="noStrike" dirty="0">
                <a:solidFill>
                  <a:srgbClr val="333333"/>
                </a:solidFill>
                <a:effectLst/>
                <a:latin typeface="arial" panose="020B0604020202020204" pitchFamily="34" charset="0"/>
              </a:rPr>
              <a:t>一篇读罢头飞雪，但记得斑斑点点，几行陈迹。</a:t>
            </a:r>
            <a:r>
              <a:rPr lang="zh-CN" altLang="en-US" sz="2400" b="0" i="0" u="none" strike="noStrike" dirty="0">
                <a:effectLst/>
                <a:latin typeface="arial" panose="020B0604020202020204" pitchFamily="34" charset="0"/>
              </a:rPr>
              <a:t>五帝三皇</a:t>
            </a:r>
            <a:r>
              <a:rPr lang="zh-CN" altLang="en-US" sz="2400" b="0" i="0" u="none" strike="noStrike" dirty="0">
                <a:solidFill>
                  <a:srgbClr val="333333"/>
                </a:solidFill>
                <a:effectLst/>
                <a:latin typeface="arial" panose="020B0604020202020204" pitchFamily="34" charset="0"/>
              </a:rPr>
              <a:t>神圣事，骗了无涯过客。有多少</a:t>
            </a:r>
            <a:r>
              <a:rPr lang="zh-CN" altLang="en-US" sz="2400" b="0" i="0" u="none" strike="noStrike" dirty="0">
                <a:solidFill>
                  <a:srgbClr val="FF00FF"/>
                </a:solidFill>
                <a:effectLst/>
                <a:latin typeface="arial" panose="020B0604020202020204" pitchFamily="34" charset="0"/>
              </a:rPr>
              <a:t>风流人物？盗跖庄屩流誉后</a:t>
            </a:r>
            <a:r>
              <a:rPr lang="zh-CN" altLang="en-US" sz="2400" b="0" i="0" u="none" strike="noStrike" dirty="0">
                <a:solidFill>
                  <a:srgbClr val="333333"/>
                </a:solidFill>
                <a:effectLst/>
                <a:latin typeface="arial" panose="020B0604020202020204" pitchFamily="34" charset="0"/>
              </a:rPr>
              <a:t>，更陈王奋起挥黄钺。</a:t>
            </a:r>
            <a:r>
              <a:rPr lang="zh-CN" altLang="en-US" sz="2400" b="0" i="0" u="none" strike="noStrike" dirty="0">
                <a:solidFill>
                  <a:srgbClr val="0000FF"/>
                </a:solidFill>
                <a:effectLst/>
                <a:latin typeface="arial" panose="020B0604020202020204" pitchFamily="34" charset="0"/>
              </a:rPr>
              <a:t>歌未竟，东方白</a:t>
            </a:r>
            <a:r>
              <a:rPr lang="zh-CN" altLang="en-US" sz="2400" b="0" i="0" u="none" strike="noStrike" dirty="0">
                <a:solidFill>
                  <a:srgbClr val="333333"/>
                </a:solidFill>
                <a:effectLst/>
                <a:latin typeface="arial" panose="020B0604020202020204" pitchFamily="34" charset="0"/>
              </a:rPr>
              <a:t>。</a:t>
            </a:r>
          </a:p>
          <a:p>
            <a:r>
              <a:rPr lang="zh-CN" altLang="en-US" sz="2400" dirty="0"/>
              <a:t>探讨</a:t>
            </a:r>
            <a:r>
              <a:rPr lang="en-US" altLang="zh-CN" sz="2400" dirty="0"/>
              <a:t>1</a:t>
            </a:r>
            <a:r>
              <a:rPr lang="zh-CN" altLang="en-US" sz="2400" dirty="0"/>
              <a:t>：词中所描绘“人的解放”有哪些？</a:t>
            </a:r>
            <a:endParaRPr lang="en-US" altLang="zh-CN" sz="2400" dirty="0"/>
          </a:p>
          <a:p>
            <a:r>
              <a:rPr lang="zh-CN" altLang="en-US" sz="2400" dirty="0"/>
              <a:t>探讨</a:t>
            </a:r>
            <a:r>
              <a:rPr lang="en-US" altLang="zh-CN" sz="2400" dirty="0"/>
              <a:t>2</a:t>
            </a:r>
            <a:r>
              <a:rPr lang="zh-CN" altLang="en-US" sz="2400" dirty="0"/>
              <a:t>：词中描绘的生产工具的变化对社会进步的作用？</a:t>
            </a:r>
            <a:endParaRPr lang="en-US" altLang="zh-CN" sz="2400" dirty="0"/>
          </a:p>
          <a:p>
            <a:r>
              <a:rPr lang="zh-CN" altLang="en-US" sz="2400" dirty="0"/>
              <a:t>探讨</a:t>
            </a:r>
            <a:r>
              <a:rPr lang="en-US" altLang="zh-CN" sz="2400" dirty="0"/>
              <a:t>3</a:t>
            </a:r>
            <a:r>
              <a:rPr lang="zh-CN" altLang="en-US" sz="2400" dirty="0"/>
              <a:t>：词中描绘的人在社会历史发展中的作用？（结合教材</a:t>
            </a:r>
            <a:r>
              <a:rPr lang="en-US" altLang="zh-CN" sz="2400" dirty="0"/>
              <a:t>P14</a:t>
            </a:r>
            <a:r>
              <a:rPr lang="zh-CN" altLang="en-US" sz="2400" dirty="0"/>
              <a:t>唯物史观）</a:t>
            </a:r>
          </a:p>
        </p:txBody>
      </p:sp>
      <p:sp>
        <p:nvSpPr>
          <p:cNvPr id="6" name="矩形 5">
            <a:extLst>
              <a:ext uri="{FF2B5EF4-FFF2-40B4-BE49-F238E27FC236}">
                <a16:creationId xmlns:a16="http://schemas.microsoft.com/office/drawing/2014/main" id="{0E56AAEA-5348-4450-ADF0-7123196CEB98}"/>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第一课：社会主义从空想到科学、从理论到实践的发展</a:t>
            </a:r>
          </a:p>
        </p:txBody>
      </p:sp>
    </p:spTree>
    <p:extLst>
      <p:ext uri="{BB962C8B-B14F-4D97-AF65-F5344CB8AC3E}">
        <p14:creationId xmlns:p14="http://schemas.microsoft.com/office/powerpoint/2010/main" val="3809202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Vertic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arn(inVertic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arn(inVertic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arn(inVertic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arn(inVertical)">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711CEFEB-BC35-4759-90CD-0F362D80E277}"/>
              </a:ext>
            </a:extLst>
          </p:cNvPr>
          <p:cNvSpPr>
            <a:spLocks noGrp="1"/>
          </p:cNvSpPr>
          <p:nvPr>
            <p:ph idx="1"/>
          </p:nvPr>
        </p:nvSpPr>
        <p:spPr>
          <a:xfrm>
            <a:off x="501721" y="1035521"/>
            <a:ext cx="11188557" cy="5588000"/>
          </a:xfrm>
        </p:spPr>
        <p:txBody>
          <a:bodyPr>
            <a:normAutofit lnSpcReduction="10000"/>
          </a:bodyPr>
          <a:lstStyle/>
          <a:p>
            <a:pPr>
              <a:lnSpc>
                <a:spcPct val="150000"/>
              </a:lnSpc>
            </a:pPr>
            <a:r>
              <a:rPr lang="zh-CN" altLang="en-US" sz="2400" dirty="0">
                <a:solidFill>
                  <a:srgbClr val="FF0000"/>
                </a:solidFill>
              </a:rPr>
              <a:t>阅读材料，回答问题：</a:t>
            </a:r>
            <a:r>
              <a:rPr lang="en-US" altLang="zh-CN" sz="2400" dirty="0"/>
              <a:t>1929-1933</a:t>
            </a:r>
            <a:r>
              <a:rPr lang="zh-CN" altLang="en-US" sz="2400" dirty="0"/>
              <a:t>世界经济危机爆发前，资本主义国家基本上实行的都是自由主义的经济政策，即放任市场自由发展，其运行结果最终导致工业、农业生产积极性受挫，资本家大量裁员等一系列问题。为解决这些问题，美国罗斯福政府直接干预工农业生产，减少产出；制定劳资之间平等谈判制度；采取扩张性的财政政策，扩大政府的公共支出；进行分配制度的改革，刺激人们的消费能力；兴建公共福利设施，使社会财富在更大范围内被人们所享有。</a:t>
            </a:r>
            <a:endParaRPr lang="en-US" altLang="zh-CN" sz="2400" dirty="0"/>
          </a:p>
          <a:p>
            <a:pPr>
              <a:lnSpc>
                <a:spcPct val="150000"/>
              </a:lnSpc>
            </a:pPr>
            <a:r>
              <a:rPr lang="zh-CN" altLang="en-US" sz="2400" dirty="0">
                <a:solidFill>
                  <a:srgbClr val="FF0000"/>
                </a:solidFill>
              </a:rPr>
              <a:t>（</a:t>
            </a:r>
            <a:r>
              <a:rPr lang="en-US" altLang="zh-CN" sz="2400" dirty="0">
                <a:solidFill>
                  <a:srgbClr val="FF0000"/>
                </a:solidFill>
              </a:rPr>
              <a:t>1</a:t>
            </a:r>
            <a:r>
              <a:rPr lang="zh-CN" altLang="en-US" sz="2400" dirty="0">
                <a:solidFill>
                  <a:srgbClr val="FF0000"/>
                </a:solidFill>
              </a:rPr>
              <a:t>）分析材料中罗斯福政府应对危机措施的必要性和重要性</a:t>
            </a:r>
            <a:endParaRPr lang="en-US" altLang="zh-CN" sz="2400" dirty="0">
              <a:solidFill>
                <a:srgbClr val="FF0000"/>
              </a:solidFill>
            </a:endParaRPr>
          </a:p>
          <a:p>
            <a:pPr>
              <a:lnSpc>
                <a:spcPct val="150000"/>
              </a:lnSpc>
            </a:pPr>
            <a:r>
              <a:rPr lang="zh-CN" altLang="en-US" sz="2400" dirty="0">
                <a:solidFill>
                  <a:srgbClr val="FF0000"/>
                </a:solidFill>
              </a:rPr>
              <a:t>（</a:t>
            </a:r>
            <a:r>
              <a:rPr lang="en-US" altLang="zh-CN" sz="2400" dirty="0">
                <a:solidFill>
                  <a:srgbClr val="FF0000"/>
                </a:solidFill>
              </a:rPr>
              <a:t>2</a:t>
            </a:r>
            <a:r>
              <a:rPr lang="zh-CN" altLang="en-US" sz="2400" dirty="0">
                <a:solidFill>
                  <a:srgbClr val="FF0000"/>
                </a:solidFill>
              </a:rPr>
              <a:t>）有人认为，只要国家干预得当，资本主义经济危机完全可以避免，请对这一观点进行评析</a:t>
            </a:r>
            <a:endParaRPr lang="en-US" altLang="zh-CN" sz="2400" dirty="0">
              <a:solidFill>
                <a:srgbClr val="FF0000"/>
              </a:solidFill>
            </a:endParaRPr>
          </a:p>
          <a:p>
            <a:pPr>
              <a:lnSpc>
                <a:spcPct val="150000"/>
              </a:lnSpc>
            </a:pPr>
            <a:r>
              <a:rPr lang="zh-CN" altLang="en-US" sz="2400" dirty="0">
                <a:solidFill>
                  <a:srgbClr val="FF0000"/>
                </a:solidFill>
              </a:rPr>
              <a:t>解析：罗斯福新政能平衡社会总供给和总需求吗？</a:t>
            </a:r>
            <a:endParaRPr lang="en-US" altLang="zh-CN" sz="2400" dirty="0">
              <a:solidFill>
                <a:srgbClr val="FF0000"/>
              </a:solidFill>
            </a:endParaRPr>
          </a:p>
        </p:txBody>
      </p:sp>
      <p:sp>
        <p:nvSpPr>
          <p:cNvPr id="6" name="矩形 5">
            <a:extLst>
              <a:ext uri="{FF2B5EF4-FFF2-40B4-BE49-F238E27FC236}">
                <a16:creationId xmlns:a16="http://schemas.microsoft.com/office/drawing/2014/main" id="{0E56AAEA-5348-4450-ADF0-7123196CEB98}"/>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社会主义从空想到科学、从理论到实践的发展</a:t>
            </a:r>
          </a:p>
        </p:txBody>
      </p:sp>
      <p:cxnSp>
        <p:nvCxnSpPr>
          <p:cNvPr id="3" name="直接连接符 2">
            <a:extLst>
              <a:ext uri="{FF2B5EF4-FFF2-40B4-BE49-F238E27FC236}">
                <a16:creationId xmlns:a16="http://schemas.microsoft.com/office/drawing/2014/main" id="{C206BADF-AA29-4D41-B186-B16425F52CD7}"/>
              </a:ext>
            </a:extLst>
          </p:cNvPr>
          <p:cNvCxnSpPr/>
          <p:nvPr/>
        </p:nvCxnSpPr>
        <p:spPr>
          <a:xfrm flipH="1">
            <a:off x="7808360" y="2106202"/>
            <a:ext cx="359595" cy="678094"/>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2D4F3A37-9266-42D5-8452-0EEC966416CD}"/>
              </a:ext>
            </a:extLst>
          </p:cNvPr>
          <p:cNvCxnSpPr/>
          <p:nvPr/>
        </p:nvCxnSpPr>
        <p:spPr>
          <a:xfrm flipH="1">
            <a:off x="9729627" y="3562622"/>
            <a:ext cx="359595" cy="678094"/>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D5AC29F2-DA25-4E09-96F6-5953C3B3473E}"/>
              </a:ext>
            </a:extLst>
          </p:cNvPr>
          <p:cNvCxnSpPr/>
          <p:nvPr/>
        </p:nvCxnSpPr>
        <p:spPr>
          <a:xfrm>
            <a:off x="2157573" y="2024009"/>
            <a:ext cx="275347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793285D5-CF9C-46A1-90BE-404176F10FD2}"/>
              </a:ext>
            </a:extLst>
          </p:cNvPr>
          <p:cNvCxnSpPr>
            <a:cxnSpLocks/>
          </p:cNvCxnSpPr>
          <p:nvPr/>
        </p:nvCxnSpPr>
        <p:spPr>
          <a:xfrm>
            <a:off x="8167955" y="2628472"/>
            <a:ext cx="329800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CB7E3082-6791-49FA-BC2D-ED6A7E82EF47}"/>
              </a:ext>
            </a:extLst>
          </p:cNvPr>
          <p:cNvCxnSpPr>
            <a:cxnSpLocks/>
          </p:cNvCxnSpPr>
          <p:nvPr/>
        </p:nvCxnSpPr>
        <p:spPr>
          <a:xfrm>
            <a:off x="1611330" y="2628472"/>
            <a:ext cx="4327133"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36387EBB-5598-4DB8-8D91-D28CCB0708AA}"/>
              </a:ext>
            </a:extLst>
          </p:cNvPr>
          <p:cNvCxnSpPr>
            <a:cxnSpLocks/>
          </p:cNvCxnSpPr>
          <p:nvPr/>
        </p:nvCxnSpPr>
        <p:spPr>
          <a:xfrm>
            <a:off x="5137079" y="3152454"/>
            <a:ext cx="1150705"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E639FD6-DFE6-416D-881A-54D15843FEB8}"/>
              </a:ext>
            </a:extLst>
          </p:cNvPr>
          <p:cNvCxnSpPr>
            <a:cxnSpLocks/>
          </p:cNvCxnSpPr>
          <p:nvPr/>
        </p:nvCxnSpPr>
        <p:spPr>
          <a:xfrm>
            <a:off x="7233007" y="3152454"/>
            <a:ext cx="2424701"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BC95031D-8B2D-4DBA-B123-6E4AB2431821}"/>
              </a:ext>
            </a:extLst>
          </p:cNvPr>
          <p:cNvCxnSpPr>
            <a:cxnSpLocks/>
          </p:cNvCxnSpPr>
          <p:nvPr/>
        </p:nvCxnSpPr>
        <p:spPr>
          <a:xfrm>
            <a:off x="3671299" y="3694244"/>
            <a:ext cx="2424701"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E95544F7-B960-4B1D-BA21-051A096E6F4B}"/>
              </a:ext>
            </a:extLst>
          </p:cNvPr>
          <p:cNvCxnSpPr>
            <a:cxnSpLocks/>
          </p:cNvCxnSpPr>
          <p:nvPr/>
        </p:nvCxnSpPr>
        <p:spPr>
          <a:xfrm flipV="1">
            <a:off x="7046360" y="3676436"/>
            <a:ext cx="1912705" cy="1780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E4256EE9-5D5E-40A2-A62A-11580E5B8B9C}"/>
              </a:ext>
            </a:extLst>
          </p:cNvPr>
          <p:cNvCxnSpPr>
            <a:cxnSpLocks/>
          </p:cNvCxnSpPr>
          <p:nvPr/>
        </p:nvCxnSpPr>
        <p:spPr>
          <a:xfrm>
            <a:off x="1775717" y="4219254"/>
            <a:ext cx="2424701"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456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arn(inVertic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arn(inVertical)">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arn(inVertical)">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arn(inVertical)">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barn(inVertical)">
                                      <p:cBhvr>
                                        <p:cTn id="5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711CEFEB-BC35-4759-90CD-0F362D80E277}"/>
              </a:ext>
            </a:extLst>
          </p:cNvPr>
          <p:cNvSpPr>
            <a:spLocks noGrp="1"/>
          </p:cNvSpPr>
          <p:nvPr>
            <p:ph idx="1"/>
          </p:nvPr>
        </p:nvSpPr>
        <p:spPr>
          <a:xfrm>
            <a:off x="297950" y="792480"/>
            <a:ext cx="11722813" cy="5978190"/>
          </a:xfrm>
        </p:spPr>
        <p:txBody>
          <a:bodyPr>
            <a:normAutofit lnSpcReduction="10000"/>
          </a:bodyPr>
          <a:lstStyle/>
          <a:p>
            <a:r>
              <a:rPr lang="zh-CN" altLang="en-US" sz="2400" dirty="0"/>
              <a:t>（</a:t>
            </a:r>
            <a:r>
              <a:rPr lang="en-US" altLang="zh-CN" sz="2400" dirty="0"/>
              <a:t>1</a:t>
            </a:r>
            <a:r>
              <a:rPr lang="zh-CN" altLang="en-US" sz="2400" dirty="0"/>
              <a:t>）必要性：资本主义放任市场自由发展的行为，</a:t>
            </a:r>
            <a:r>
              <a:rPr lang="zh-CN" altLang="en-US" sz="2400" dirty="0">
                <a:solidFill>
                  <a:srgbClr val="0000FF"/>
                </a:solidFill>
              </a:rPr>
              <a:t>加剧了生产无限扩大的趋势与劳动人民有支付能力的需求之间的矛盾。造成</a:t>
            </a:r>
            <a:r>
              <a:rPr lang="zh-CN" altLang="en-US" sz="2400" dirty="0"/>
              <a:t>。。。</a:t>
            </a:r>
            <a:endParaRPr lang="en-US" altLang="zh-CN" sz="2400" dirty="0"/>
          </a:p>
          <a:p>
            <a:r>
              <a:rPr lang="zh-CN" altLang="en-US" sz="2400" dirty="0"/>
              <a:t>重要性：通过直接干预工农业生产，减少产出，</a:t>
            </a:r>
            <a:r>
              <a:rPr lang="zh-CN" altLang="en-US" sz="2400" dirty="0">
                <a:solidFill>
                  <a:srgbClr val="0000FF"/>
                </a:solidFill>
              </a:rPr>
              <a:t>减少无效供给</a:t>
            </a:r>
            <a:r>
              <a:rPr lang="zh-CN" altLang="en-US" sz="2400" dirty="0"/>
              <a:t>。通过扩大政府支出、兴建公共福利设施增加投资性需求，通过收入分配改革提高人们消费能力，增加消费需求，</a:t>
            </a:r>
            <a:r>
              <a:rPr lang="zh-CN" altLang="en-US" sz="2400" dirty="0">
                <a:solidFill>
                  <a:srgbClr val="0000FF"/>
                </a:solidFill>
              </a:rPr>
              <a:t>刺激总需求</a:t>
            </a:r>
            <a:r>
              <a:rPr lang="zh-CN" altLang="en-US" sz="2400" dirty="0"/>
              <a:t>，</a:t>
            </a:r>
            <a:r>
              <a:rPr lang="zh-CN" altLang="en-US" sz="2400" dirty="0">
                <a:solidFill>
                  <a:srgbClr val="0000FF"/>
                </a:solidFill>
              </a:rPr>
              <a:t>缓解总供给和总需求之间的矛盾</a:t>
            </a:r>
            <a:r>
              <a:rPr lang="zh-CN" altLang="en-US" sz="2400" dirty="0"/>
              <a:t>。这样有助于恢复生产、增加就业。</a:t>
            </a:r>
            <a:endParaRPr lang="en-US" altLang="zh-CN" sz="2400" dirty="0"/>
          </a:p>
          <a:p>
            <a:r>
              <a:rPr lang="zh-CN" altLang="en-US" sz="2400" dirty="0"/>
              <a:t>（</a:t>
            </a:r>
            <a:r>
              <a:rPr lang="en-US" altLang="zh-CN" sz="2400" dirty="0"/>
              <a:t>2</a:t>
            </a:r>
            <a:r>
              <a:rPr lang="zh-CN" altLang="en-US" sz="2400" dirty="0"/>
              <a:t>）该观点片面。</a:t>
            </a:r>
            <a:endParaRPr lang="en-US" altLang="zh-CN" sz="2400" dirty="0"/>
          </a:p>
          <a:p>
            <a:r>
              <a:rPr lang="zh-CN" altLang="en-US" sz="2400" dirty="0"/>
              <a:t>该观点</a:t>
            </a:r>
            <a:r>
              <a:rPr lang="zh-CN" altLang="en-US" sz="2400" dirty="0">
                <a:solidFill>
                  <a:srgbClr val="0000FF"/>
                </a:solidFill>
              </a:rPr>
              <a:t>看到了导致经济危机的直接原因。</a:t>
            </a:r>
            <a:r>
              <a:rPr lang="zh-CN" altLang="en-US" sz="2400" dirty="0"/>
              <a:t>国家干预有助于缓解</a:t>
            </a:r>
            <a:r>
              <a:rPr lang="zh-CN" altLang="en-US" sz="2400" dirty="0">
                <a:solidFill>
                  <a:srgbClr val="0000FF"/>
                </a:solidFill>
              </a:rPr>
              <a:t>生产无限扩大的趋势于劳动人民有支付能力的需求</a:t>
            </a:r>
            <a:r>
              <a:rPr lang="zh-CN" altLang="en-US" sz="2400" dirty="0"/>
              <a:t>之间的矛盾从而缓解生产相对过剩，减轻经济危机的危害。</a:t>
            </a:r>
            <a:endParaRPr lang="en-US" altLang="zh-CN" sz="2400" dirty="0"/>
          </a:p>
          <a:p>
            <a:r>
              <a:rPr lang="zh-CN" altLang="en-US" sz="2400" dirty="0"/>
              <a:t>但是</a:t>
            </a:r>
            <a:r>
              <a:rPr lang="zh-CN" altLang="en-US" sz="2400" dirty="0">
                <a:solidFill>
                  <a:srgbClr val="0000FF"/>
                </a:solidFill>
              </a:rPr>
              <a:t>该观点没有看到导致危机的根本原因</a:t>
            </a:r>
            <a:r>
              <a:rPr lang="zh-CN" altLang="en-US" sz="2400" dirty="0"/>
              <a:t>，即</a:t>
            </a:r>
            <a:r>
              <a:rPr lang="zh-CN" altLang="en-US" sz="2400" dirty="0">
                <a:solidFill>
                  <a:srgbClr val="0000FF"/>
                </a:solidFill>
              </a:rPr>
              <a:t>生产的社会化和生产资料资本主义私人占有之间的矛盾</a:t>
            </a:r>
            <a:r>
              <a:rPr lang="zh-CN" altLang="en-US" sz="2400" dirty="0"/>
              <a:t>，这是资本主义的基本矛盾，是一切矛盾和冲突的根源，贯穿于资本主义社会的始终，决定着资本主义的命运。</a:t>
            </a:r>
            <a:endParaRPr lang="en-US" altLang="zh-CN" sz="2400" dirty="0"/>
          </a:p>
          <a:p>
            <a:r>
              <a:rPr lang="zh-CN" altLang="en-US" sz="2400" dirty="0"/>
              <a:t>这一基本矛盾在阶级关系上表现为资产阶级和无产阶级的对立，一方面资本家为了利润最大化不断加大对工人的剥削，无产阶级日益贫困。另一方面生产的社会化程度越高，资本、生产资料、劳动产品就越集中在少数资本家手里，基本矛盾的尖锐化不可避免，所以经济危机是资本主义无法克服的痼疾。</a:t>
            </a:r>
            <a:endParaRPr lang="en-US" altLang="zh-CN" sz="2400" dirty="0"/>
          </a:p>
        </p:txBody>
      </p:sp>
      <p:sp>
        <p:nvSpPr>
          <p:cNvPr id="6" name="矩形 5">
            <a:extLst>
              <a:ext uri="{FF2B5EF4-FFF2-40B4-BE49-F238E27FC236}">
                <a16:creationId xmlns:a16="http://schemas.microsoft.com/office/drawing/2014/main" id="{0E56AAEA-5348-4450-ADF0-7123196CEB98}"/>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社会主义从空想到科学、从理论到实践的发展</a:t>
            </a:r>
          </a:p>
        </p:txBody>
      </p:sp>
    </p:spTree>
    <p:extLst>
      <p:ext uri="{BB962C8B-B14F-4D97-AF65-F5344CB8AC3E}">
        <p14:creationId xmlns:p14="http://schemas.microsoft.com/office/powerpoint/2010/main" val="2399068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0B611C02-82FB-4C77-8DA5-DCDC80C2B23D}"/>
              </a:ext>
            </a:extLst>
          </p:cNvPr>
          <p:cNvGraphicFramePr>
            <a:graphicFrameLocks noGrp="1"/>
          </p:cNvGraphicFramePr>
          <p:nvPr>
            <p:ph idx="1"/>
            <p:extLst>
              <p:ext uri="{D42A27DB-BD31-4B8C-83A1-F6EECF244321}">
                <p14:modId xmlns:p14="http://schemas.microsoft.com/office/powerpoint/2010/main" val="243157337"/>
              </p:ext>
            </p:extLst>
          </p:nvPr>
        </p:nvGraphicFramePr>
        <p:xfrm>
          <a:off x="388705" y="1259690"/>
          <a:ext cx="11414590" cy="5157628"/>
        </p:xfrm>
        <a:graphic>
          <a:graphicData uri="http://schemas.openxmlformats.org/drawingml/2006/table">
            <a:tbl>
              <a:tblPr firstRow="1" bandRow="1">
                <a:tableStyleId>{5C22544A-7EE6-4342-B048-85BDC9FD1C3A}</a:tableStyleId>
              </a:tblPr>
              <a:tblGrid>
                <a:gridCol w="1645578">
                  <a:extLst>
                    <a:ext uri="{9D8B030D-6E8A-4147-A177-3AD203B41FA5}">
                      <a16:colId xmlns:a16="http://schemas.microsoft.com/office/drawing/2014/main" val="1869199121"/>
                    </a:ext>
                  </a:extLst>
                </a:gridCol>
                <a:gridCol w="2434975">
                  <a:extLst>
                    <a:ext uri="{9D8B030D-6E8A-4147-A177-3AD203B41FA5}">
                      <a16:colId xmlns:a16="http://schemas.microsoft.com/office/drawing/2014/main" val="2602800021"/>
                    </a:ext>
                  </a:extLst>
                </a:gridCol>
                <a:gridCol w="2768201">
                  <a:extLst>
                    <a:ext uri="{9D8B030D-6E8A-4147-A177-3AD203B41FA5}">
                      <a16:colId xmlns:a16="http://schemas.microsoft.com/office/drawing/2014/main" val="3020942026"/>
                    </a:ext>
                  </a:extLst>
                </a:gridCol>
                <a:gridCol w="2615458">
                  <a:extLst>
                    <a:ext uri="{9D8B030D-6E8A-4147-A177-3AD203B41FA5}">
                      <a16:colId xmlns:a16="http://schemas.microsoft.com/office/drawing/2014/main" val="3172926368"/>
                    </a:ext>
                  </a:extLst>
                </a:gridCol>
                <a:gridCol w="1950378">
                  <a:extLst>
                    <a:ext uri="{9D8B030D-6E8A-4147-A177-3AD203B41FA5}">
                      <a16:colId xmlns:a16="http://schemas.microsoft.com/office/drawing/2014/main" val="1229004512"/>
                    </a:ext>
                  </a:extLst>
                </a:gridCol>
              </a:tblGrid>
              <a:tr h="1289407">
                <a:tc>
                  <a:txBody>
                    <a:bodyPr/>
                    <a:lstStyle/>
                    <a:p>
                      <a:pPr algn="ctr"/>
                      <a:r>
                        <a:rPr lang="zh-CN" altLang="en-US" sz="2400" dirty="0"/>
                        <a:t>社会形态</a:t>
                      </a:r>
                    </a:p>
                  </a:txBody>
                  <a:tcPr/>
                </a:tc>
                <a:tc>
                  <a:txBody>
                    <a:bodyPr/>
                    <a:lstStyle/>
                    <a:p>
                      <a:pPr algn="ctr"/>
                      <a:r>
                        <a:rPr lang="zh-CN" altLang="en-US" sz="2400" dirty="0"/>
                        <a:t>剥削基础</a:t>
                      </a:r>
                    </a:p>
                  </a:txBody>
                  <a:tcPr/>
                </a:tc>
                <a:tc>
                  <a:txBody>
                    <a:bodyPr/>
                    <a:lstStyle/>
                    <a:p>
                      <a:pPr algn="ctr"/>
                      <a:r>
                        <a:rPr lang="zh-CN" altLang="en-US" sz="2400" dirty="0"/>
                        <a:t>剥削形式</a:t>
                      </a:r>
                    </a:p>
                  </a:txBody>
                  <a:tcPr/>
                </a:tc>
                <a:tc>
                  <a:txBody>
                    <a:bodyPr/>
                    <a:lstStyle/>
                    <a:p>
                      <a:pPr algn="ctr"/>
                      <a:r>
                        <a:rPr lang="zh-CN" altLang="en-US" sz="2400" dirty="0"/>
                        <a:t>剥削特点</a:t>
                      </a:r>
                    </a:p>
                  </a:txBody>
                  <a:tcPr/>
                </a:tc>
                <a:tc>
                  <a:txBody>
                    <a:bodyPr/>
                    <a:lstStyle/>
                    <a:p>
                      <a:pPr algn="ctr"/>
                      <a:r>
                        <a:rPr lang="zh-CN" altLang="en-US" sz="2400" dirty="0"/>
                        <a:t>相同点</a:t>
                      </a:r>
                    </a:p>
                  </a:txBody>
                  <a:tcPr/>
                </a:tc>
                <a:extLst>
                  <a:ext uri="{0D108BD9-81ED-4DB2-BD59-A6C34878D82A}">
                    <a16:rowId xmlns:a16="http://schemas.microsoft.com/office/drawing/2014/main" val="2524045930"/>
                  </a:ext>
                </a:extLst>
              </a:tr>
              <a:tr h="1289407">
                <a:tc>
                  <a:txBody>
                    <a:bodyPr/>
                    <a:lstStyle/>
                    <a:p>
                      <a:pPr algn="ctr"/>
                      <a:r>
                        <a:rPr lang="zh-CN" altLang="en-US" sz="2400" dirty="0"/>
                        <a:t>奴隶社会</a:t>
                      </a:r>
                    </a:p>
                  </a:txBody>
                  <a:tcPr/>
                </a:tc>
                <a:tc>
                  <a:txBody>
                    <a:bodyPr/>
                    <a:lstStyle/>
                    <a:p>
                      <a:pPr algn="ctr"/>
                      <a:endParaRPr lang="zh-CN" alt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dirty="0"/>
                    </a:p>
                  </a:txBody>
                  <a:tcPr/>
                </a:tc>
                <a:tc>
                  <a:txBody>
                    <a:bodyPr/>
                    <a:lstStyle/>
                    <a:p>
                      <a:pPr algn="ctr"/>
                      <a:endParaRPr lang="zh-CN" altLang="en-US" sz="2400" dirty="0"/>
                    </a:p>
                  </a:txBody>
                  <a:tcPr/>
                </a:tc>
                <a:tc rowSpan="3">
                  <a:txBody>
                    <a:bodyPr/>
                    <a:lstStyle/>
                    <a:p>
                      <a:pPr algn="ctr"/>
                      <a:endParaRPr lang="zh-CN" altLang="en-US" sz="2400" dirty="0"/>
                    </a:p>
                  </a:txBody>
                  <a:tcPr/>
                </a:tc>
                <a:extLst>
                  <a:ext uri="{0D108BD9-81ED-4DB2-BD59-A6C34878D82A}">
                    <a16:rowId xmlns:a16="http://schemas.microsoft.com/office/drawing/2014/main" val="709527531"/>
                  </a:ext>
                </a:extLst>
              </a:tr>
              <a:tr h="1289407">
                <a:tc>
                  <a:txBody>
                    <a:bodyPr/>
                    <a:lstStyle/>
                    <a:p>
                      <a:pPr algn="ctr"/>
                      <a:r>
                        <a:rPr lang="zh-CN" altLang="en-US" sz="2400" dirty="0"/>
                        <a:t>封建社会</a:t>
                      </a:r>
                    </a:p>
                  </a:txBody>
                  <a:tcPr/>
                </a:tc>
                <a:tc>
                  <a:txBody>
                    <a:bodyPr/>
                    <a:lstStyle/>
                    <a:p>
                      <a:pPr algn="ctr"/>
                      <a:endParaRPr lang="zh-CN" altLang="en-US" sz="2400" dirty="0"/>
                    </a:p>
                  </a:txBody>
                  <a:tcPr/>
                </a:tc>
                <a:tc>
                  <a:txBody>
                    <a:bodyPr/>
                    <a:lstStyle/>
                    <a:p>
                      <a:pPr algn="ctr"/>
                      <a:endParaRPr lang="zh-CN" altLang="en-US" sz="2400" dirty="0"/>
                    </a:p>
                  </a:txBody>
                  <a:tcPr/>
                </a:tc>
                <a:tc>
                  <a:txBody>
                    <a:bodyPr/>
                    <a:lstStyle/>
                    <a:p>
                      <a:pPr algn="ctr"/>
                      <a:endParaRPr lang="zh-CN" altLang="en-US" sz="2400" dirty="0"/>
                    </a:p>
                  </a:txBody>
                  <a:tcPr/>
                </a:tc>
                <a:tc vMerge="1">
                  <a:txBody>
                    <a:bodyPr/>
                    <a:lstStyle/>
                    <a:p>
                      <a:pPr algn="ctr"/>
                      <a:endParaRPr lang="zh-CN" altLang="en-US" sz="2400" dirty="0"/>
                    </a:p>
                  </a:txBody>
                  <a:tcPr/>
                </a:tc>
                <a:extLst>
                  <a:ext uri="{0D108BD9-81ED-4DB2-BD59-A6C34878D82A}">
                    <a16:rowId xmlns:a16="http://schemas.microsoft.com/office/drawing/2014/main" val="3807883710"/>
                  </a:ext>
                </a:extLst>
              </a:tr>
              <a:tr h="1289407">
                <a:tc>
                  <a:txBody>
                    <a:bodyPr/>
                    <a:lstStyle/>
                    <a:p>
                      <a:pPr algn="ctr"/>
                      <a:r>
                        <a:rPr lang="zh-CN" altLang="en-US" sz="2400" dirty="0"/>
                        <a:t>资本主义社会</a:t>
                      </a:r>
                    </a:p>
                  </a:txBody>
                  <a:tcPr/>
                </a:tc>
                <a:tc>
                  <a:txBody>
                    <a:bodyPr/>
                    <a:lstStyle/>
                    <a:p>
                      <a:pPr algn="ctr"/>
                      <a:endParaRPr lang="zh-CN" altLang="en-US" sz="2400" dirty="0"/>
                    </a:p>
                  </a:txBody>
                  <a:tcPr/>
                </a:tc>
                <a:tc>
                  <a:txBody>
                    <a:bodyPr/>
                    <a:lstStyle/>
                    <a:p>
                      <a:pPr algn="ctr"/>
                      <a:endParaRPr lang="zh-CN" altLang="en-US" sz="2400" dirty="0"/>
                    </a:p>
                  </a:txBody>
                  <a:tcPr/>
                </a:tc>
                <a:tc>
                  <a:txBody>
                    <a:bodyPr/>
                    <a:lstStyle/>
                    <a:p>
                      <a:pPr algn="ctr"/>
                      <a:endParaRPr lang="zh-CN" altLang="en-US" sz="2400" dirty="0"/>
                    </a:p>
                  </a:txBody>
                  <a:tcPr/>
                </a:tc>
                <a:tc vMerge="1">
                  <a:txBody>
                    <a:bodyPr/>
                    <a:lstStyle/>
                    <a:p>
                      <a:pPr algn="ctr"/>
                      <a:endParaRPr lang="zh-CN" altLang="en-US" sz="2400" dirty="0"/>
                    </a:p>
                  </a:txBody>
                  <a:tcPr/>
                </a:tc>
                <a:extLst>
                  <a:ext uri="{0D108BD9-81ED-4DB2-BD59-A6C34878D82A}">
                    <a16:rowId xmlns:a16="http://schemas.microsoft.com/office/drawing/2014/main" val="53057077"/>
                  </a:ext>
                </a:extLst>
              </a:tr>
            </a:tbl>
          </a:graphicData>
        </a:graphic>
      </p:graphicFrame>
      <p:sp>
        <p:nvSpPr>
          <p:cNvPr id="6" name="文本框 5">
            <a:extLst>
              <a:ext uri="{FF2B5EF4-FFF2-40B4-BE49-F238E27FC236}">
                <a16:creationId xmlns:a16="http://schemas.microsoft.com/office/drawing/2014/main" id="{1A89384A-52AE-4EEA-8834-B46D7C03C1A8}"/>
              </a:ext>
            </a:extLst>
          </p:cNvPr>
          <p:cNvSpPr txBox="1"/>
          <p:nvPr/>
        </p:nvSpPr>
        <p:spPr>
          <a:xfrm>
            <a:off x="1931541" y="2710733"/>
            <a:ext cx="2558265" cy="1200329"/>
          </a:xfrm>
          <a:prstGeom prst="rect">
            <a:avLst/>
          </a:prstGeom>
          <a:noFill/>
        </p:spPr>
        <p:txBody>
          <a:bodyPr wrap="square">
            <a:spAutoFit/>
          </a:bodyPr>
          <a:lstStyle/>
          <a:p>
            <a:pPr algn="ctr"/>
            <a:r>
              <a:rPr lang="zh-CN" altLang="en-US" sz="2400" dirty="0"/>
              <a:t>奴隶主占有生产资料并完全占有奴隶</a:t>
            </a:r>
          </a:p>
        </p:txBody>
      </p:sp>
      <p:sp>
        <p:nvSpPr>
          <p:cNvPr id="7" name="文本框 6">
            <a:extLst>
              <a:ext uri="{FF2B5EF4-FFF2-40B4-BE49-F238E27FC236}">
                <a16:creationId xmlns:a16="http://schemas.microsoft.com/office/drawing/2014/main" id="{F68668A6-DCB5-450F-84CB-2FB56C94DE7A}"/>
              </a:ext>
            </a:extLst>
          </p:cNvPr>
          <p:cNvSpPr txBox="1"/>
          <p:nvPr/>
        </p:nvSpPr>
        <p:spPr>
          <a:xfrm>
            <a:off x="2013734" y="4265523"/>
            <a:ext cx="2558265" cy="830997"/>
          </a:xfrm>
          <a:prstGeom prst="rect">
            <a:avLst/>
          </a:prstGeom>
          <a:noFill/>
        </p:spPr>
        <p:txBody>
          <a:bodyPr wrap="square">
            <a:spAutoFit/>
          </a:bodyPr>
          <a:lstStyle/>
          <a:p>
            <a:pPr algn="ctr"/>
            <a:r>
              <a:rPr lang="zh-CN" altLang="en-US" sz="2400" dirty="0"/>
              <a:t>地主占有绝大部分土地</a:t>
            </a:r>
          </a:p>
        </p:txBody>
      </p:sp>
      <p:sp>
        <p:nvSpPr>
          <p:cNvPr id="8" name="文本框 7">
            <a:extLst>
              <a:ext uri="{FF2B5EF4-FFF2-40B4-BE49-F238E27FC236}">
                <a16:creationId xmlns:a16="http://schemas.microsoft.com/office/drawing/2014/main" id="{8920BD14-E9F3-4E50-8472-360A8E22D877}"/>
              </a:ext>
            </a:extLst>
          </p:cNvPr>
          <p:cNvSpPr txBox="1"/>
          <p:nvPr/>
        </p:nvSpPr>
        <p:spPr>
          <a:xfrm>
            <a:off x="1931541" y="5216989"/>
            <a:ext cx="2558265" cy="1200329"/>
          </a:xfrm>
          <a:prstGeom prst="rect">
            <a:avLst/>
          </a:prstGeom>
          <a:noFill/>
        </p:spPr>
        <p:txBody>
          <a:bodyPr wrap="square">
            <a:spAutoFit/>
          </a:bodyPr>
          <a:lstStyle/>
          <a:p>
            <a:pPr algn="ctr"/>
            <a:r>
              <a:rPr lang="zh-CN" altLang="en-US" sz="2400" dirty="0"/>
              <a:t>资本家占有一切生产资料，工人失去生产资料</a:t>
            </a:r>
          </a:p>
        </p:txBody>
      </p:sp>
      <p:sp>
        <p:nvSpPr>
          <p:cNvPr id="9" name="文本框 8">
            <a:extLst>
              <a:ext uri="{FF2B5EF4-FFF2-40B4-BE49-F238E27FC236}">
                <a16:creationId xmlns:a16="http://schemas.microsoft.com/office/drawing/2014/main" id="{8614767D-DFA7-4EB6-A741-41ADBBA17DE5}"/>
              </a:ext>
            </a:extLst>
          </p:cNvPr>
          <p:cNvSpPr txBox="1"/>
          <p:nvPr/>
        </p:nvSpPr>
        <p:spPr>
          <a:xfrm>
            <a:off x="4397339" y="2703850"/>
            <a:ext cx="2905873" cy="1200329"/>
          </a:xfrm>
          <a:prstGeom prst="rect">
            <a:avLst/>
          </a:prstGeom>
          <a:noFill/>
        </p:spPr>
        <p:txBody>
          <a:bodyPr wrap="square">
            <a:spAutoFit/>
          </a:bodyPr>
          <a:lstStyle/>
          <a:p>
            <a:pPr lvl="0" algn="ctr">
              <a:defRPr/>
            </a:pPr>
            <a:r>
              <a:rPr lang="zh-CN" altLang="en-US" sz="2400" dirty="0"/>
              <a:t>奴隶劳动的全部产品都归奴隶主占有和支配，只给。。</a:t>
            </a:r>
          </a:p>
        </p:txBody>
      </p:sp>
      <p:sp>
        <p:nvSpPr>
          <p:cNvPr id="10" name="文本框 9">
            <a:extLst>
              <a:ext uri="{FF2B5EF4-FFF2-40B4-BE49-F238E27FC236}">
                <a16:creationId xmlns:a16="http://schemas.microsoft.com/office/drawing/2014/main" id="{4E2CB556-E314-40DD-BF9E-AA26E11699D2}"/>
              </a:ext>
            </a:extLst>
          </p:cNvPr>
          <p:cNvSpPr txBox="1"/>
          <p:nvPr/>
        </p:nvSpPr>
        <p:spPr>
          <a:xfrm>
            <a:off x="4397338" y="3960419"/>
            <a:ext cx="2905873" cy="830997"/>
          </a:xfrm>
          <a:prstGeom prst="rect">
            <a:avLst/>
          </a:prstGeom>
          <a:noFill/>
        </p:spPr>
        <p:txBody>
          <a:bodyPr wrap="square">
            <a:spAutoFit/>
          </a:bodyPr>
          <a:lstStyle/>
          <a:p>
            <a:pPr lvl="0" algn="ctr">
              <a:defRPr/>
            </a:pPr>
            <a:r>
              <a:rPr lang="zh-CN" altLang="en-US" sz="2400" dirty="0"/>
              <a:t>地主阶级通过收取地租。。。。</a:t>
            </a:r>
          </a:p>
        </p:txBody>
      </p:sp>
      <p:sp>
        <p:nvSpPr>
          <p:cNvPr id="11" name="文本框 10">
            <a:extLst>
              <a:ext uri="{FF2B5EF4-FFF2-40B4-BE49-F238E27FC236}">
                <a16:creationId xmlns:a16="http://schemas.microsoft.com/office/drawing/2014/main" id="{8E6AAD11-E426-44C1-94DC-E03D0C8C37D3}"/>
              </a:ext>
            </a:extLst>
          </p:cNvPr>
          <p:cNvSpPr txBox="1"/>
          <p:nvPr/>
        </p:nvSpPr>
        <p:spPr>
          <a:xfrm>
            <a:off x="4426449" y="5216989"/>
            <a:ext cx="2905874" cy="1200329"/>
          </a:xfrm>
          <a:prstGeom prst="rect">
            <a:avLst/>
          </a:prstGeom>
          <a:noFill/>
        </p:spPr>
        <p:txBody>
          <a:bodyPr wrap="square">
            <a:spAutoFit/>
          </a:bodyPr>
          <a:lstStyle/>
          <a:p>
            <a:pPr lvl="0" algn="ctr">
              <a:defRPr/>
            </a:pPr>
            <a:r>
              <a:rPr lang="zh-CN" altLang="en-US" sz="2400" dirty="0"/>
              <a:t>资本家在生产过程中占有工人创造的剩余价值</a:t>
            </a:r>
          </a:p>
        </p:txBody>
      </p:sp>
      <p:sp>
        <p:nvSpPr>
          <p:cNvPr id="12" name="文本框 11">
            <a:extLst>
              <a:ext uri="{FF2B5EF4-FFF2-40B4-BE49-F238E27FC236}">
                <a16:creationId xmlns:a16="http://schemas.microsoft.com/office/drawing/2014/main" id="{DFF64246-CDCA-4298-A425-D6F810D4C763}"/>
              </a:ext>
            </a:extLst>
          </p:cNvPr>
          <p:cNvSpPr txBox="1"/>
          <p:nvPr/>
        </p:nvSpPr>
        <p:spPr>
          <a:xfrm>
            <a:off x="7074613" y="2678700"/>
            <a:ext cx="2905873" cy="461665"/>
          </a:xfrm>
          <a:prstGeom prst="rect">
            <a:avLst/>
          </a:prstGeom>
          <a:noFill/>
        </p:spPr>
        <p:txBody>
          <a:bodyPr wrap="square">
            <a:spAutoFit/>
          </a:bodyPr>
          <a:lstStyle/>
          <a:p>
            <a:pPr lvl="0" algn="ctr">
              <a:defRPr/>
            </a:pPr>
            <a:r>
              <a:rPr lang="zh-CN" altLang="en-US" sz="2400" dirty="0"/>
              <a:t>残酷的、赤裸裸的</a:t>
            </a:r>
          </a:p>
        </p:txBody>
      </p:sp>
      <p:sp>
        <p:nvSpPr>
          <p:cNvPr id="13" name="文本框 12">
            <a:extLst>
              <a:ext uri="{FF2B5EF4-FFF2-40B4-BE49-F238E27FC236}">
                <a16:creationId xmlns:a16="http://schemas.microsoft.com/office/drawing/2014/main" id="{416E28BF-147D-45FE-B5D4-95BEEF87E761}"/>
              </a:ext>
            </a:extLst>
          </p:cNvPr>
          <p:cNvSpPr txBox="1"/>
          <p:nvPr/>
        </p:nvSpPr>
        <p:spPr>
          <a:xfrm>
            <a:off x="7074613" y="3960419"/>
            <a:ext cx="2905873" cy="461665"/>
          </a:xfrm>
          <a:prstGeom prst="rect">
            <a:avLst/>
          </a:prstGeom>
          <a:noFill/>
        </p:spPr>
        <p:txBody>
          <a:bodyPr wrap="square">
            <a:spAutoFit/>
          </a:bodyPr>
          <a:lstStyle/>
          <a:p>
            <a:pPr lvl="0" algn="ctr">
              <a:defRPr/>
            </a:pPr>
            <a:r>
              <a:rPr lang="zh-CN" altLang="en-US" sz="2400" dirty="0"/>
              <a:t>明显的</a:t>
            </a:r>
          </a:p>
        </p:txBody>
      </p:sp>
      <p:sp>
        <p:nvSpPr>
          <p:cNvPr id="14" name="文本框 13">
            <a:extLst>
              <a:ext uri="{FF2B5EF4-FFF2-40B4-BE49-F238E27FC236}">
                <a16:creationId xmlns:a16="http://schemas.microsoft.com/office/drawing/2014/main" id="{2279A900-8D7D-4A69-96B5-E2FE20F141CF}"/>
              </a:ext>
            </a:extLst>
          </p:cNvPr>
          <p:cNvSpPr txBox="1"/>
          <p:nvPr/>
        </p:nvSpPr>
        <p:spPr>
          <a:xfrm>
            <a:off x="7074613" y="5216989"/>
            <a:ext cx="2905873" cy="461665"/>
          </a:xfrm>
          <a:prstGeom prst="rect">
            <a:avLst/>
          </a:prstGeom>
          <a:noFill/>
        </p:spPr>
        <p:txBody>
          <a:bodyPr wrap="square">
            <a:spAutoFit/>
          </a:bodyPr>
          <a:lstStyle/>
          <a:p>
            <a:pPr lvl="0" algn="ctr">
              <a:defRPr/>
            </a:pPr>
            <a:r>
              <a:rPr lang="zh-CN" altLang="en-US" sz="2400" dirty="0"/>
              <a:t>隐蔽性</a:t>
            </a:r>
          </a:p>
        </p:txBody>
      </p:sp>
      <p:sp>
        <p:nvSpPr>
          <p:cNvPr id="15" name="文本框 14">
            <a:extLst>
              <a:ext uri="{FF2B5EF4-FFF2-40B4-BE49-F238E27FC236}">
                <a16:creationId xmlns:a16="http://schemas.microsoft.com/office/drawing/2014/main" id="{FDFCB22F-4EE7-4F60-850A-E6AC1032DB0D}"/>
              </a:ext>
            </a:extLst>
          </p:cNvPr>
          <p:cNvSpPr txBox="1"/>
          <p:nvPr/>
        </p:nvSpPr>
        <p:spPr>
          <a:xfrm>
            <a:off x="9917130" y="3139498"/>
            <a:ext cx="1886165" cy="1938992"/>
          </a:xfrm>
          <a:prstGeom prst="rect">
            <a:avLst/>
          </a:prstGeom>
          <a:noFill/>
        </p:spPr>
        <p:txBody>
          <a:bodyPr wrap="square">
            <a:spAutoFit/>
          </a:bodyPr>
          <a:lstStyle/>
          <a:p>
            <a:r>
              <a:rPr lang="zh-CN" altLang="en-US" sz="2400" dirty="0"/>
              <a:t>以私有制为基础</a:t>
            </a:r>
            <a:endParaRPr lang="en-US" altLang="zh-CN" sz="2400" dirty="0"/>
          </a:p>
          <a:p>
            <a:r>
              <a:rPr lang="zh-CN" altLang="en-US" sz="2400" dirty="0"/>
              <a:t>剥削方式不同</a:t>
            </a:r>
            <a:endParaRPr lang="en-US" altLang="zh-CN" sz="2400" dirty="0"/>
          </a:p>
          <a:p>
            <a:r>
              <a:rPr lang="zh-CN" altLang="en-US" sz="2400" dirty="0"/>
              <a:t>本质相同</a:t>
            </a:r>
          </a:p>
        </p:txBody>
      </p:sp>
      <p:sp>
        <p:nvSpPr>
          <p:cNvPr id="16" name="文本框 15">
            <a:extLst>
              <a:ext uri="{FF2B5EF4-FFF2-40B4-BE49-F238E27FC236}">
                <a16:creationId xmlns:a16="http://schemas.microsoft.com/office/drawing/2014/main" id="{C4948495-827C-44A7-A591-13A29205B98A}"/>
              </a:ext>
            </a:extLst>
          </p:cNvPr>
          <p:cNvSpPr txBox="1"/>
          <p:nvPr/>
        </p:nvSpPr>
        <p:spPr>
          <a:xfrm>
            <a:off x="500009" y="430408"/>
            <a:ext cx="11209106" cy="584775"/>
          </a:xfrm>
          <a:prstGeom prst="rect">
            <a:avLst/>
          </a:prstGeom>
          <a:noFill/>
        </p:spPr>
        <p:txBody>
          <a:bodyPr wrap="square" rtlCol="0">
            <a:spAutoFit/>
          </a:bodyPr>
          <a:lstStyle/>
          <a:p>
            <a:r>
              <a:rPr lang="zh-CN" altLang="en-US" sz="3200" dirty="0">
                <a:solidFill>
                  <a:srgbClr val="FF0000"/>
                </a:solidFill>
              </a:rPr>
              <a:t>拓展：阶级社会的剥削</a:t>
            </a:r>
          </a:p>
        </p:txBody>
      </p:sp>
    </p:spTree>
    <p:extLst>
      <p:ext uri="{BB962C8B-B14F-4D97-AF65-F5344CB8AC3E}">
        <p14:creationId xmlns:p14="http://schemas.microsoft.com/office/powerpoint/2010/main" val="3134406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arn(inVertic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arn(inVertic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arn(inVertical)">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arn(inVertical)">
                                      <p:cBhvr>
                                        <p:cTn id="5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711CEFEB-BC35-4759-90CD-0F362D80E277}"/>
              </a:ext>
            </a:extLst>
          </p:cNvPr>
          <p:cNvSpPr>
            <a:spLocks noGrp="1"/>
          </p:cNvSpPr>
          <p:nvPr>
            <p:ph idx="1"/>
          </p:nvPr>
        </p:nvSpPr>
        <p:spPr>
          <a:xfrm>
            <a:off x="838200" y="1107440"/>
            <a:ext cx="10515600" cy="5069523"/>
          </a:xfrm>
        </p:spPr>
        <p:txBody>
          <a:bodyPr>
            <a:normAutofit fontScale="92500" lnSpcReduction="10000"/>
          </a:bodyPr>
          <a:lstStyle/>
          <a:p>
            <a:pPr algn="ctr"/>
            <a:r>
              <a:rPr lang="zh-CN" altLang="en-US" b="1" i="0" u="none" strike="noStrike" dirty="0">
                <a:solidFill>
                  <a:srgbClr val="333333"/>
                </a:solidFill>
                <a:effectLst/>
                <a:latin typeface="arial" panose="020B0604020202020204" pitchFamily="34" charset="0"/>
              </a:rPr>
              <a:t>贺新郎</a:t>
            </a:r>
            <a:r>
              <a:rPr lang="en-US" altLang="zh-CN" b="1" i="0" u="none" strike="noStrike" dirty="0">
                <a:solidFill>
                  <a:srgbClr val="333333"/>
                </a:solidFill>
                <a:effectLst/>
                <a:latin typeface="arial" panose="020B0604020202020204" pitchFamily="34" charset="0"/>
              </a:rPr>
              <a:t>·</a:t>
            </a:r>
            <a:r>
              <a:rPr lang="zh-CN" altLang="en-US" b="1" i="0" u="none" strike="noStrike" dirty="0">
                <a:solidFill>
                  <a:srgbClr val="333333"/>
                </a:solidFill>
                <a:effectLst/>
                <a:latin typeface="arial" panose="020B0604020202020204" pitchFamily="34" charset="0"/>
              </a:rPr>
              <a:t>读史 </a:t>
            </a:r>
            <a:endParaRPr lang="en-US" altLang="zh-CN" b="1" i="0" u="none" strike="noStrike" dirty="0">
              <a:solidFill>
                <a:srgbClr val="333333"/>
              </a:solidFill>
              <a:effectLst/>
              <a:latin typeface="arial" panose="020B0604020202020204" pitchFamily="34" charset="0"/>
            </a:endParaRPr>
          </a:p>
          <a:p>
            <a:pPr algn="ctr"/>
            <a:r>
              <a:rPr lang="zh-CN" altLang="en-US" b="1" i="0" u="none" strike="noStrike" dirty="0">
                <a:solidFill>
                  <a:srgbClr val="333333"/>
                </a:solidFill>
                <a:effectLst/>
                <a:latin typeface="arial" panose="020B0604020202020204" pitchFamily="34" charset="0"/>
              </a:rPr>
              <a:t>毛泽东</a:t>
            </a:r>
            <a:endParaRPr lang="zh-CN" altLang="en-US" b="0" i="0" u="none" strike="noStrike" dirty="0">
              <a:solidFill>
                <a:srgbClr val="333333"/>
              </a:solidFill>
              <a:effectLst/>
              <a:latin typeface="arial" panose="020B0604020202020204" pitchFamily="34" charset="0"/>
            </a:endParaRPr>
          </a:p>
          <a:p>
            <a:pPr algn="l"/>
            <a:r>
              <a:rPr lang="zh-CN" altLang="en-US" b="0" i="0" u="none" strike="noStrike" dirty="0">
                <a:effectLst/>
                <a:latin typeface="arial" panose="020B0604020202020204" pitchFamily="34" charset="0"/>
              </a:rPr>
              <a:t>人猿相揖别。</a:t>
            </a:r>
            <a:r>
              <a:rPr lang="zh-CN" altLang="en-US" b="0" i="0" u="none" strike="noStrike" dirty="0">
                <a:solidFill>
                  <a:srgbClr val="0000FF"/>
                </a:solidFill>
                <a:effectLst/>
                <a:latin typeface="arial" panose="020B0604020202020204" pitchFamily="34" charset="0"/>
              </a:rPr>
              <a:t>只几个石头磨过</a:t>
            </a:r>
            <a:r>
              <a:rPr lang="zh-CN" altLang="en-US" b="0" i="0" u="none" strike="noStrike" dirty="0">
                <a:solidFill>
                  <a:srgbClr val="333333"/>
                </a:solidFill>
                <a:effectLst/>
                <a:latin typeface="arial" panose="020B0604020202020204" pitchFamily="34" charset="0"/>
              </a:rPr>
              <a:t>，</a:t>
            </a:r>
            <a:r>
              <a:rPr lang="zh-CN" altLang="en-US" b="0" i="0" u="none" strike="noStrike" dirty="0">
                <a:solidFill>
                  <a:srgbClr val="FF0000"/>
                </a:solidFill>
                <a:effectLst/>
                <a:latin typeface="arial" panose="020B0604020202020204" pitchFamily="34" charset="0"/>
              </a:rPr>
              <a:t>小儿时节</a:t>
            </a:r>
            <a:r>
              <a:rPr lang="zh-CN" altLang="en-US" b="0" i="0" u="none" strike="noStrike" dirty="0">
                <a:solidFill>
                  <a:srgbClr val="333333"/>
                </a:solidFill>
                <a:effectLst/>
                <a:latin typeface="arial" panose="020B0604020202020204" pitchFamily="34" charset="0"/>
              </a:rPr>
              <a:t>。</a:t>
            </a:r>
            <a:r>
              <a:rPr lang="zh-CN" altLang="en-US" b="0" i="0" u="none" strike="noStrike" dirty="0">
                <a:solidFill>
                  <a:srgbClr val="0000FF"/>
                </a:solidFill>
                <a:effectLst/>
                <a:latin typeface="arial" panose="020B0604020202020204" pitchFamily="34" charset="0"/>
              </a:rPr>
              <a:t>铜铁炉中翻火焰</a:t>
            </a:r>
            <a:r>
              <a:rPr lang="zh-CN" altLang="en-US" b="0" i="0" u="none" strike="noStrike" dirty="0">
                <a:solidFill>
                  <a:srgbClr val="333333"/>
                </a:solidFill>
                <a:effectLst/>
                <a:latin typeface="arial" panose="020B0604020202020204" pitchFamily="34" charset="0"/>
              </a:rPr>
              <a:t>，为问何时猜得？</a:t>
            </a:r>
            <a:r>
              <a:rPr lang="zh-CN" altLang="en-US" b="0" i="0" u="none" strike="noStrike" dirty="0">
                <a:solidFill>
                  <a:srgbClr val="FF0000"/>
                </a:solidFill>
                <a:effectLst/>
                <a:latin typeface="arial" panose="020B0604020202020204" pitchFamily="34" charset="0"/>
              </a:rPr>
              <a:t>不过几千寒热</a:t>
            </a:r>
            <a:r>
              <a:rPr lang="zh-CN" altLang="en-US" b="0" i="0" u="none" strike="noStrike" dirty="0">
                <a:solidFill>
                  <a:srgbClr val="333333"/>
                </a:solidFill>
                <a:effectLst/>
                <a:latin typeface="arial" panose="020B0604020202020204" pitchFamily="34" charset="0"/>
              </a:rPr>
              <a:t>。人世难逢开口笑，</a:t>
            </a:r>
            <a:r>
              <a:rPr lang="zh-CN" altLang="en-US" b="0" i="0" u="none" strike="noStrike" dirty="0">
                <a:solidFill>
                  <a:srgbClr val="FF0000"/>
                </a:solidFill>
                <a:effectLst/>
                <a:latin typeface="arial" panose="020B0604020202020204" pitchFamily="34" charset="0"/>
              </a:rPr>
              <a:t>上疆场彼此弯弓月。</a:t>
            </a:r>
            <a:r>
              <a:rPr lang="zh-CN" altLang="en-US" b="0" i="0" u="none" strike="noStrike" dirty="0">
                <a:solidFill>
                  <a:srgbClr val="333333"/>
                </a:solidFill>
                <a:effectLst/>
                <a:latin typeface="arial" panose="020B0604020202020204" pitchFamily="34" charset="0"/>
              </a:rPr>
              <a:t>流遍了，郊原血。</a:t>
            </a:r>
          </a:p>
          <a:p>
            <a:pPr algn="l"/>
            <a:r>
              <a:rPr lang="zh-CN" altLang="en-US" b="0" i="0" u="none" strike="noStrike" dirty="0">
                <a:solidFill>
                  <a:srgbClr val="333333"/>
                </a:solidFill>
                <a:effectLst/>
                <a:latin typeface="arial" panose="020B0604020202020204" pitchFamily="34" charset="0"/>
              </a:rPr>
              <a:t>一篇读罢头飞雪，但记得斑斑点点，几行陈迹。</a:t>
            </a:r>
            <a:r>
              <a:rPr lang="zh-CN" altLang="en-US" b="0" i="0" u="none" strike="noStrike" dirty="0">
                <a:effectLst/>
                <a:latin typeface="arial" panose="020B0604020202020204" pitchFamily="34" charset="0"/>
              </a:rPr>
              <a:t>五帝三皇</a:t>
            </a:r>
            <a:r>
              <a:rPr lang="zh-CN" altLang="en-US" b="0" i="0" u="none" strike="noStrike" dirty="0">
                <a:solidFill>
                  <a:srgbClr val="333333"/>
                </a:solidFill>
                <a:effectLst/>
                <a:latin typeface="arial" panose="020B0604020202020204" pitchFamily="34" charset="0"/>
              </a:rPr>
              <a:t>神圣事，骗了无涯过客。有多少</a:t>
            </a:r>
            <a:r>
              <a:rPr lang="zh-CN" altLang="en-US" b="0" i="0" u="none" strike="noStrike" dirty="0">
                <a:solidFill>
                  <a:srgbClr val="FF00FF"/>
                </a:solidFill>
                <a:effectLst/>
                <a:latin typeface="arial" panose="020B0604020202020204" pitchFamily="34" charset="0"/>
              </a:rPr>
              <a:t>风流人物？盗跖庄屩流誉后</a:t>
            </a:r>
            <a:r>
              <a:rPr lang="zh-CN" altLang="en-US" b="0" i="0" u="none" strike="noStrike" dirty="0">
                <a:solidFill>
                  <a:srgbClr val="333333"/>
                </a:solidFill>
                <a:effectLst/>
                <a:latin typeface="arial" panose="020B0604020202020204" pitchFamily="34" charset="0"/>
              </a:rPr>
              <a:t>，更陈王奋起挥黄钺。</a:t>
            </a:r>
            <a:r>
              <a:rPr lang="zh-CN" altLang="en-US" b="0" i="0" u="none" strike="noStrike" dirty="0">
                <a:solidFill>
                  <a:srgbClr val="0000FF"/>
                </a:solidFill>
                <a:effectLst/>
                <a:latin typeface="arial" panose="020B0604020202020204" pitchFamily="34" charset="0"/>
              </a:rPr>
              <a:t>歌未竟，东方白</a:t>
            </a:r>
            <a:r>
              <a:rPr lang="zh-CN" altLang="en-US" b="0" i="0" u="none" strike="noStrike" dirty="0">
                <a:solidFill>
                  <a:srgbClr val="333333"/>
                </a:solidFill>
                <a:effectLst/>
                <a:latin typeface="arial" panose="020B0604020202020204" pitchFamily="34" charset="0"/>
              </a:rPr>
              <a:t>。</a:t>
            </a:r>
          </a:p>
          <a:p>
            <a:r>
              <a:rPr lang="zh-CN" altLang="en-US" dirty="0"/>
              <a:t>探讨</a:t>
            </a:r>
            <a:r>
              <a:rPr lang="en-US" altLang="zh-CN" dirty="0"/>
              <a:t>1</a:t>
            </a:r>
            <a:r>
              <a:rPr lang="zh-CN" altLang="en-US" dirty="0"/>
              <a:t>：词中描绘的“人的解放”？</a:t>
            </a:r>
            <a:endParaRPr lang="en-US" altLang="zh-CN" dirty="0"/>
          </a:p>
          <a:p>
            <a:r>
              <a:rPr lang="zh-CN" altLang="en-US" dirty="0"/>
              <a:t>摆脱自然束缚：石头、铜铁（</a:t>
            </a:r>
            <a:r>
              <a:rPr lang="zh-CN" altLang="en-US" dirty="0">
                <a:solidFill>
                  <a:srgbClr val="FF0000"/>
                </a:solidFill>
              </a:rPr>
              <a:t>生产力</a:t>
            </a:r>
            <a:r>
              <a:rPr lang="zh-CN" altLang="en-US" dirty="0"/>
              <a:t>：</a:t>
            </a:r>
            <a:r>
              <a:rPr lang="zh-CN" altLang="en-US" dirty="0">
                <a:solidFill>
                  <a:srgbClr val="FF0000"/>
                </a:solidFill>
              </a:rPr>
              <a:t>生产工具</a:t>
            </a:r>
            <a:r>
              <a:rPr lang="zh-CN" altLang="en-US" dirty="0"/>
              <a:t>）</a:t>
            </a:r>
            <a:endParaRPr lang="en-US" altLang="zh-CN" dirty="0"/>
          </a:p>
          <a:p>
            <a:r>
              <a:rPr lang="zh-CN" altLang="en-US" dirty="0"/>
              <a:t>摆脱社会束缚：弯弓月、挥黄钺、东方白（</a:t>
            </a:r>
            <a:r>
              <a:rPr lang="zh-CN" altLang="en-US" dirty="0">
                <a:solidFill>
                  <a:srgbClr val="FF0000"/>
                </a:solidFill>
              </a:rPr>
              <a:t>政治上层建筑</a:t>
            </a:r>
            <a:r>
              <a:rPr lang="zh-CN" altLang="en-US" dirty="0"/>
              <a:t>）</a:t>
            </a:r>
            <a:endParaRPr lang="en-US" altLang="zh-CN" dirty="0"/>
          </a:p>
          <a:p>
            <a:r>
              <a:rPr lang="zh-CN" altLang="en-US" dirty="0"/>
              <a:t>摆脱思想束缚：一篇读罢、歌未竟（</a:t>
            </a:r>
            <a:r>
              <a:rPr lang="zh-CN" altLang="en-US" dirty="0">
                <a:solidFill>
                  <a:srgbClr val="FF0000"/>
                </a:solidFill>
              </a:rPr>
              <a:t>思想上层建筑</a:t>
            </a:r>
            <a:r>
              <a:rPr lang="zh-CN" altLang="en-US" dirty="0"/>
              <a:t>）</a:t>
            </a:r>
            <a:endParaRPr lang="en-US" altLang="zh-CN" dirty="0"/>
          </a:p>
        </p:txBody>
      </p:sp>
      <p:sp>
        <p:nvSpPr>
          <p:cNvPr id="6" name="矩形 5">
            <a:extLst>
              <a:ext uri="{FF2B5EF4-FFF2-40B4-BE49-F238E27FC236}">
                <a16:creationId xmlns:a16="http://schemas.microsoft.com/office/drawing/2014/main" id="{0E56AAEA-5348-4450-ADF0-7123196CEB98}"/>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第一课：社会主义从空想到科学、从理论到实践的发展</a:t>
            </a:r>
          </a:p>
        </p:txBody>
      </p:sp>
    </p:spTree>
    <p:extLst>
      <p:ext uri="{BB962C8B-B14F-4D97-AF65-F5344CB8AC3E}">
        <p14:creationId xmlns:p14="http://schemas.microsoft.com/office/powerpoint/2010/main" val="2441834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Vertic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arn(inVertic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arn(inVertic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arn(inVertic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arn(inVertic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barn(inVertical)">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711CEFEB-BC35-4759-90CD-0F362D80E277}"/>
              </a:ext>
            </a:extLst>
          </p:cNvPr>
          <p:cNvSpPr>
            <a:spLocks noGrp="1"/>
          </p:cNvSpPr>
          <p:nvPr>
            <p:ph idx="1"/>
          </p:nvPr>
        </p:nvSpPr>
        <p:spPr>
          <a:xfrm>
            <a:off x="838200" y="944880"/>
            <a:ext cx="10515600" cy="5770880"/>
          </a:xfrm>
        </p:spPr>
        <p:txBody>
          <a:bodyPr>
            <a:normAutofit lnSpcReduction="10000"/>
          </a:bodyPr>
          <a:lstStyle/>
          <a:p>
            <a:r>
              <a:rPr lang="zh-CN" altLang="en-US" sz="2400" dirty="0">
                <a:solidFill>
                  <a:srgbClr val="FF0000"/>
                </a:solidFill>
              </a:rPr>
              <a:t>探讨</a:t>
            </a:r>
            <a:r>
              <a:rPr lang="en-US" altLang="zh-CN" sz="2400" dirty="0">
                <a:solidFill>
                  <a:srgbClr val="FF0000"/>
                </a:solidFill>
              </a:rPr>
              <a:t>2</a:t>
            </a:r>
            <a:r>
              <a:rPr lang="zh-CN" altLang="en-US" sz="2400" dirty="0">
                <a:solidFill>
                  <a:srgbClr val="FF0000"/>
                </a:solidFill>
              </a:rPr>
              <a:t>：</a:t>
            </a:r>
            <a:r>
              <a:rPr lang="zh-CN" altLang="en-US" sz="2400" dirty="0"/>
              <a:t>词中描绘的生产工具的变化对社会进步的作用？</a:t>
            </a:r>
            <a:endParaRPr lang="en-US" altLang="zh-CN" sz="2400" dirty="0"/>
          </a:p>
          <a:p>
            <a:r>
              <a:rPr lang="zh-CN" altLang="en-US" sz="2400" dirty="0">
                <a:solidFill>
                  <a:srgbClr val="0000FF"/>
                </a:solidFill>
              </a:rPr>
              <a:t>思考角度：生产力、人与人之间的经济、政治、文化关系</a:t>
            </a:r>
            <a:endParaRPr lang="en-US" altLang="zh-CN" sz="2400" dirty="0">
              <a:solidFill>
                <a:srgbClr val="0000FF"/>
              </a:solidFill>
            </a:endParaRPr>
          </a:p>
          <a:p>
            <a:r>
              <a:rPr lang="zh-CN" altLang="en-US" sz="2400" dirty="0">
                <a:solidFill>
                  <a:srgbClr val="0000FF"/>
                </a:solidFill>
              </a:rPr>
              <a:t>以原始社会为例：以石器作为生产工具，</a:t>
            </a:r>
            <a:r>
              <a:rPr lang="zh-CN" altLang="en-US" sz="2400" dirty="0"/>
              <a:t>生产力水平低下，是人类社会最初阶段，也是最低阶段（旧石器到新石器的变化，人们由采集者变为生产者）</a:t>
            </a:r>
            <a:endParaRPr lang="en-US" altLang="zh-CN" sz="2400" dirty="0"/>
          </a:p>
          <a:p>
            <a:r>
              <a:rPr lang="zh-CN" altLang="en-US" sz="2400" dirty="0">
                <a:solidFill>
                  <a:srgbClr val="FF0000"/>
                </a:solidFill>
              </a:rPr>
              <a:t>进一步探讨：为适应上述生产力水平</a:t>
            </a:r>
            <a:r>
              <a:rPr lang="zh-CN" altLang="en-US" sz="2400" dirty="0"/>
              <a:t>，人们</a:t>
            </a:r>
            <a:r>
              <a:rPr lang="zh-CN" altLang="en-US" sz="2400" dirty="0">
                <a:solidFill>
                  <a:srgbClr val="FF0000"/>
                </a:solidFill>
              </a:rPr>
              <a:t>在生产中形成的关系</a:t>
            </a:r>
            <a:r>
              <a:rPr lang="zh-CN" altLang="en-US" sz="2400" dirty="0"/>
              <a:t>。</a:t>
            </a:r>
            <a:endParaRPr lang="en-US" altLang="zh-CN" sz="2400" dirty="0"/>
          </a:p>
          <a:p>
            <a:r>
              <a:rPr lang="zh-CN" altLang="en-US" sz="2400" dirty="0"/>
              <a:t>生产关系（经济制度）：共同占有生产资料、共同劳动平等互助，平均分配劳动产品</a:t>
            </a:r>
            <a:endParaRPr lang="en-US" altLang="zh-CN" sz="2400" dirty="0"/>
          </a:p>
          <a:p>
            <a:r>
              <a:rPr lang="zh-CN" altLang="en-US" sz="2400" dirty="0">
                <a:solidFill>
                  <a:srgbClr val="FF0000"/>
                </a:solidFill>
              </a:rPr>
              <a:t>进一步探讨：为适应上述经济关系，人们形成的政治关系（上层建筑）。</a:t>
            </a:r>
            <a:endParaRPr lang="en-US" altLang="zh-CN" sz="2400" dirty="0">
              <a:solidFill>
                <a:srgbClr val="FF0000"/>
              </a:solidFill>
            </a:endParaRPr>
          </a:p>
          <a:p>
            <a:r>
              <a:rPr lang="zh-CN" altLang="en-US" sz="2400" dirty="0"/>
              <a:t>氏族制度：共同管理、没有特权、没有压迫</a:t>
            </a:r>
            <a:endParaRPr lang="en-US" altLang="zh-CN" sz="2400" dirty="0"/>
          </a:p>
          <a:p>
            <a:r>
              <a:rPr lang="zh-CN" altLang="en-US" sz="2400" dirty="0">
                <a:solidFill>
                  <a:srgbClr val="FF0000"/>
                </a:solidFill>
              </a:rPr>
              <a:t>进一步探讨：为适应上述经济、政治，人们形成的思想观念（上层建筑）。</a:t>
            </a:r>
            <a:endParaRPr lang="en-US" altLang="zh-CN" sz="2400" dirty="0">
              <a:solidFill>
                <a:srgbClr val="FF0000"/>
              </a:solidFill>
            </a:endParaRPr>
          </a:p>
          <a:p>
            <a:r>
              <a:rPr lang="zh-CN" altLang="en-US" sz="2400" dirty="0"/>
              <a:t>平等观念；原始宗教、图腾崇拜、祖先崇拜</a:t>
            </a:r>
            <a:endParaRPr lang="en-US" altLang="zh-CN" sz="2400" dirty="0"/>
          </a:p>
          <a:p>
            <a:r>
              <a:rPr lang="zh-CN" altLang="en-US" sz="2400" dirty="0">
                <a:solidFill>
                  <a:srgbClr val="0000FF"/>
                </a:solidFill>
              </a:rPr>
              <a:t>推导出：生产力决定生产关系；生产关系决定上层建筑。</a:t>
            </a:r>
            <a:endParaRPr lang="en-US" altLang="zh-CN" sz="2400" dirty="0">
              <a:solidFill>
                <a:srgbClr val="0000FF"/>
              </a:solidFill>
            </a:endParaRPr>
          </a:p>
          <a:p>
            <a:r>
              <a:rPr lang="zh-CN" altLang="en-US" sz="2400" dirty="0">
                <a:solidFill>
                  <a:srgbClr val="0000FF"/>
                </a:solidFill>
              </a:rPr>
              <a:t>启示：生产关系适应生产力状况就会推动生产力发展</a:t>
            </a:r>
            <a:endParaRPr lang="en-US" altLang="zh-CN" sz="2400" dirty="0">
              <a:solidFill>
                <a:srgbClr val="0000FF"/>
              </a:solidFill>
            </a:endParaRPr>
          </a:p>
          <a:p>
            <a:r>
              <a:rPr lang="zh-CN" altLang="en-US" sz="2400" dirty="0">
                <a:solidFill>
                  <a:srgbClr val="0000FF"/>
                </a:solidFill>
              </a:rPr>
              <a:t>上层建筑适应经济基础状况，就会推动经济基础的巩固和发展。</a:t>
            </a:r>
            <a:endParaRPr lang="en-US" altLang="zh-CN" sz="2400" dirty="0">
              <a:solidFill>
                <a:srgbClr val="0000FF"/>
              </a:solidFill>
            </a:endParaRPr>
          </a:p>
        </p:txBody>
      </p:sp>
      <p:sp>
        <p:nvSpPr>
          <p:cNvPr id="6" name="矩形 5">
            <a:extLst>
              <a:ext uri="{FF2B5EF4-FFF2-40B4-BE49-F238E27FC236}">
                <a16:creationId xmlns:a16="http://schemas.microsoft.com/office/drawing/2014/main" id="{0E56AAEA-5348-4450-ADF0-7123196CEB98}"/>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第一课：社会主义从空想到科学、从理论到实践的发展</a:t>
            </a:r>
          </a:p>
        </p:txBody>
      </p:sp>
    </p:spTree>
    <p:extLst>
      <p:ext uri="{BB962C8B-B14F-4D97-AF65-F5344CB8AC3E}">
        <p14:creationId xmlns:p14="http://schemas.microsoft.com/office/powerpoint/2010/main" val="221084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arn(inVertic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arn(inVertical)">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barn(inVertical)">
                                      <p:cBhvr>
                                        <p:cTn id="17" dur="500"/>
                                        <p:tgtEl>
                                          <p:spTgt spid="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xEl>
                                              <p:pRg st="8" end="8"/>
                                            </p:txEl>
                                          </p:spTgt>
                                        </p:tgtEl>
                                        <p:attrNameLst>
                                          <p:attrName>style.visibility</p:attrName>
                                        </p:attrNameLst>
                                      </p:cBhvr>
                                      <p:to>
                                        <p:strVal val="visible"/>
                                      </p:to>
                                    </p:set>
                                    <p:animEffect transition="in" filter="barn(inVertical)">
                                      <p:cBhvr>
                                        <p:cTn id="22" dur="500"/>
                                        <p:tgtEl>
                                          <p:spTgt spid="5">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animEffect transition="in" filter="barn(inVertical)">
                                      <p:cBhvr>
                                        <p:cTn id="27" dur="500"/>
                                        <p:tgtEl>
                                          <p:spTgt spid="5">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animEffect transition="in" filter="barn(inVertical)">
                                      <p:cBhvr>
                                        <p:cTn id="32" dur="500"/>
                                        <p:tgtEl>
                                          <p:spTgt spid="5">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animEffect transition="in" filter="barn(inVertical)">
                                      <p:cBhvr>
                                        <p:cTn id="37"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673149" y="975360"/>
            <a:ext cx="3409950" cy="523220"/>
          </a:xfrm>
          <a:prstGeom prst="rect">
            <a:avLst/>
          </a:prstGeom>
          <a:noFill/>
        </p:spPr>
        <p:txBody>
          <a:bodyPr wrap="square" rtlCol="0" anchor="t">
            <a:spAutoFit/>
          </a:bodyPr>
          <a:lstStyle/>
          <a:p>
            <a:pPr algn="l"/>
            <a:r>
              <a:rPr lang="zh-CN" altLang="en-US" sz="2800" b="1" dirty="0">
                <a:solidFill>
                  <a:srgbClr val="FF0000"/>
                </a:solidFill>
                <a:latin typeface="等线 Light" panose="02010600030101010101" pitchFamily="2" charset="-122"/>
                <a:ea typeface="等线 Light" panose="02010600030101010101" pitchFamily="2" charset="-122"/>
                <a:sym typeface="+mn-ea"/>
              </a:rPr>
              <a:t>天命</a:t>
            </a:r>
            <a:r>
              <a:rPr lang="zh-CN" altLang="en-US" sz="2800" b="1" dirty="0">
                <a:solidFill>
                  <a:srgbClr val="0000FF"/>
                </a:solidFill>
                <a:latin typeface="等线 Light" panose="02010600030101010101" pitchFamily="2" charset="-122"/>
                <a:ea typeface="等线 Light" panose="02010600030101010101" pitchFamily="2" charset="-122"/>
                <a:sym typeface="+mn-ea"/>
              </a:rPr>
              <a:t>玄鸟</a:t>
            </a:r>
            <a:r>
              <a:rPr lang="zh-CN" altLang="en-US" sz="2800" b="1" dirty="0">
                <a:solidFill>
                  <a:srgbClr val="FF0000"/>
                </a:solidFill>
                <a:latin typeface="等线 Light" panose="02010600030101010101" pitchFamily="2" charset="-122"/>
                <a:ea typeface="等线 Light" panose="02010600030101010101" pitchFamily="2" charset="-122"/>
                <a:sym typeface="+mn-ea"/>
              </a:rPr>
              <a:t>，降而生商</a:t>
            </a:r>
          </a:p>
        </p:txBody>
      </p:sp>
      <p:sp>
        <p:nvSpPr>
          <p:cNvPr id="2" name="矩形 1">
            <a:extLst>
              <a:ext uri="{FF2B5EF4-FFF2-40B4-BE49-F238E27FC236}">
                <a16:creationId xmlns:a16="http://schemas.microsoft.com/office/drawing/2014/main" id="{84BFAEDF-562C-4F32-BAE0-6A0F441F0747}"/>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solidFill>
                  <a:srgbClr val="0000FF"/>
                </a:solidFill>
              </a:rPr>
              <a:t>第一课：社会主义从空想到科学、从理论到实践的发展</a:t>
            </a:r>
            <a:endParaRPr lang="zh-CN" altLang="en-US" sz="3200" dirty="0">
              <a:solidFill>
                <a:srgbClr val="0000FF"/>
              </a:solidFill>
            </a:endParaRPr>
          </a:p>
        </p:txBody>
      </p:sp>
      <p:sp>
        <p:nvSpPr>
          <p:cNvPr id="4" name="文本框 3">
            <a:extLst>
              <a:ext uri="{FF2B5EF4-FFF2-40B4-BE49-F238E27FC236}">
                <a16:creationId xmlns:a16="http://schemas.microsoft.com/office/drawing/2014/main" id="{EB64DF90-74CE-4D61-A952-BE948BDC500C}"/>
              </a:ext>
            </a:extLst>
          </p:cNvPr>
          <p:cNvSpPr txBox="1"/>
          <p:nvPr/>
        </p:nvSpPr>
        <p:spPr>
          <a:xfrm>
            <a:off x="4622799" y="985520"/>
            <a:ext cx="3894137" cy="523220"/>
          </a:xfrm>
          <a:prstGeom prst="rect">
            <a:avLst/>
          </a:prstGeom>
          <a:noFill/>
        </p:spPr>
        <p:txBody>
          <a:bodyPr wrap="square" rtlCol="0">
            <a:spAutoFit/>
          </a:bodyPr>
          <a:lstStyle/>
          <a:p>
            <a:r>
              <a:rPr lang="zh-CN" altLang="en-US" sz="2800" b="0" i="0" dirty="0">
                <a:solidFill>
                  <a:srgbClr val="FF0000"/>
                </a:solidFill>
                <a:effectLst/>
                <a:latin typeface="arial" panose="020B0604020202020204" pitchFamily="34" charset="0"/>
              </a:rPr>
              <a:t>天命青</a:t>
            </a:r>
            <a:r>
              <a:rPr lang="zh-CN" altLang="en-US" sz="2800" b="0" i="0" dirty="0">
                <a:solidFill>
                  <a:srgbClr val="0000FF"/>
                </a:solidFill>
                <a:effectLst/>
                <a:latin typeface="arial" panose="020B0604020202020204" pitchFamily="34" charset="0"/>
              </a:rPr>
              <a:t>龙</a:t>
            </a:r>
            <a:r>
              <a:rPr lang="zh-CN" altLang="en-US" sz="2800" b="0" i="0" dirty="0">
                <a:solidFill>
                  <a:srgbClr val="FF0000"/>
                </a:solidFill>
                <a:effectLst/>
                <a:latin typeface="arial" panose="020B0604020202020204" pitchFamily="34" charset="0"/>
              </a:rPr>
              <a:t>，腾尔生夏</a:t>
            </a:r>
            <a:endParaRPr lang="zh-CN" altLang="en-US" dirty="0"/>
          </a:p>
        </p:txBody>
      </p:sp>
      <p:pic>
        <p:nvPicPr>
          <p:cNvPr id="1028" name="Picture 4">
            <a:extLst>
              <a:ext uri="{FF2B5EF4-FFF2-40B4-BE49-F238E27FC236}">
                <a16:creationId xmlns:a16="http://schemas.microsoft.com/office/drawing/2014/main" id="{71F50D4B-B952-4E36-A15E-0800B8FA18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1868" y="1701780"/>
            <a:ext cx="3095625" cy="4170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E321C4A-E521-40BD-9EAA-80FC5102CD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3149" y="1681460"/>
            <a:ext cx="3409950" cy="41707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21884868-FE20-4826-AC2C-7984210C63FB}"/>
              </a:ext>
            </a:extLst>
          </p:cNvPr>
          <p:cNvSpPr txBox="1"/>
          <p:nvPr/>
        </p:nvSpPr>
        <p:spPr>
          <a:xfrm>
            <a:off x="108901" y="985520"/>
            <a:ext cx="4568508" cy="830997"/>
          </a:xfrm>
          <a:prstGeom prst="rect">
            <a:avLst/>
          </a:prstGeom>
          <a:noFill/>
        </p:spPr>
        <p:txBody>
          <a:bodyPr wrap="square" rtlCol="0">
            <a:spAutoFit/>
          </a:bodyPr>
          <a:lstStyle/>
          <a:p>
            <a:r>
              <a:rPr lang="zh-CN" altLang="en-US" sz="2400" b="0" i="0" dirty="0">
                <a:solidFill>
                  <a:srgbClr val="FF0000"/>
                </a:solidFill>
                <a:effectLst/>
                <a:latin typeface="arial" panose="020B0604020202020204" pitchFamily="34" charset="0"/>
              </a:rPr>
              <a:t>雷泽有</a:t>
            </a:r>
            <a:r>
              <a:rPr lang="zh-CN" altLang="en-US" sz="2400" b="0" i="0" u="none" strike="noStrike" dirty="0">
                <a:solidFill>
                  <a:srgbClr val="FF0000"/>
                </a:solidFill>
                <a:effectLst/>
                <a:latin typeface="arial" panose="020B0604020202020204" pitchFamily="34" charset="0"/>
              </a:rPr>
              <a:t>雷神</a:t>
            </a:r>
            <a:r>
              <a:rPr lang="zh-CN" altLang="en-US" sz="2400" b="0" i="0" dirty="0">
                <a:solidFill>
                  <a:srgbClr val="FF0000"/>
                </a:solidFill>
                <a:effectLst/>
                <a:latin typeface="arial" panose="020B0604020202020204" pitchFamily="34" charset="0"/>
              </a:rPr>
              <a:t>，</a:t>
            </a:r>
            <a:r>
              <a:rPr lang="zh-CN" altLang="en-US" sz="2400" b="0" i="0" dirty="0">
                <a:solidFill>
                  <a:srgbClr val="0000FF"/>
                </a:solidFill>
                <a:effectLst/>
                <a:latin typeface="arial" panose="020B0604020202020204" pitchFamily="34" charset="0"/>
              </a:rPr>
              <a:t>龙</a:t>
            </a:r>
            <a:r>
              <a:rPr lang="zh-CN" altLang="en-US" sz="2400" b="0" i="0" dirty="0">
                <a:solidFill>
                  <a:srgbClr val="FF0000"/>
                </a:solidFill>
                <a:effectLst/>
                <a:latin typeface="arial" panose="020B0604020202020204" pitchFamily="34" charset="0"/>
              </a:rPr>
              <a:t>首人颊。</a:t>
            </a:r>
            <a:endParaRPr lang="en-US" altLang="zh-CN" sz="2400" b="0" i="0" dirty="0">
              <a:solidFill>
                <a:srgbClr val="FF0000"/>
              </a:solidFill>
              <a:effectLst/>
              <a:latin typeface="arial" panose="020B0604020202020204" pitchFamily="34" charset="0"/>
            </a:endParaRPr>
          </a:p>
          <a:p>
            <a:r>
              <a:rPr lang="zh-CN" altLang="en-US" sz="2400" b="0" i="0" u="none" strike="noStrike" dirty="0">
                <a:solidFill>
                  <a:srgbClr val="FF0000"/>
                </a:solidFill>
                <a:effectLst/>
                <a:latin typeface="arial" panose="020B0604020202020204" pitchFamily="34" charset="0"/>
              </a:rPr>
              <a:t>华胥</a:t>
            </a:r>
            <a:r>
              <a:rPr lang="zh-CN" altLang="en-US" sz="2400" b="0" i="0" dirty="0">
                <a:solidFill>
                  <a:srgbClr val="FF0000"/>
                </a:solidFill>
                <a:effectLst/>
                <a:latin typeface="arial" panose="020B0604020202020204" pitchFamily="34" charset="0"/>
              </a:rPr>
              <a:t>，履大人迹于</a:t>
            </a:r>
            <a:r>
              <a:rPr lang="zh-CN" altLang="en-US" sz="2400" b="1" i="0" dirty="0">
                <a:solidFill>
                  <a:srgbClr val="FF0000"/>
                </a:solidFill>
                <a:effectLst/>
                <a:latin typeface="arial" panose="020B0604020202020204" pitchFamily="34" charset="0"/>
              </a:rPr>
              <a:t>雷泽</a:t>
            </a:r>
            <a:r>
              <a:rPr lang="zh-CN" altLang="en-US" sz="2400" b="0" i="0" dirty="0">
                <a:solidFill>
                  <a:srgbClr val="FF0000"/>
                </a:solidFill>
                <a:effectLst/>
                <a:latin typeface="arial" panose="020B0604020202020204" pitchFamily="34" charset="0"/>
              </a:rPr>
              <a:t>而生</a:t>
            </a:r>
            <a:r>
              <a:rPr lang="zh-CN" altLang="en-US" sz="2400" b="0" i="0" u="none" strike="noStrike" dirty="0">
                <a:solidFill>
                  <a:srgbClr val="FF0000"/>
                </a:solidFill>
                <a:effectLst/>
                <a:latin typeface="arial" panose="020B0604020202020204" pitchFamily="34" charset="0"/>
              </a:rPr>
              <a:t>庖羲</a:t>
            </a:r>
            <a:endParaRPr lang="zh-CN" altLang="en-US" sz="2400" dirty="0">
              <a:solidFill>
                <a:srgbClr val="FF0000"/>
              </a:solidFill>
            </a:endParaRPr>
          </a:p>
        </p:txBody>
      </p:sp>
      <p:pic>
        <p:nvPicPr>
          <p:cNvPr id="1032" name="Picture 8">
            <a:extLst>
              <a:ext uri="{FF2B5EF4-FFF2-40B4-BE49-F238E27FC236}">
                <a16:creationId xmlns:a16="http://schemas.microsoft.com/office/drawing/2014/main" id="{72953ACD-BBB2-410B-90A8-3783084D4A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430" y="1816517"/>
            <a:ext cx="4142137" cy="4055963"/>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24BC2B9E-D627-4036-9A08-A56554830678}"/>
              </a:ext>
            </a:extLst>
          </p:cNvPr>
          <p:cNvSpPr txBox="1"/>
          <p:nvPr/>
        </p:nvSpPr>
        <p:spPr>
          <a:xfrm>
            <a:off x="375920" y="5882640"/>
            <a:ext cx="11572240" cy="830997"/>
          </a:xfrm>
          <a:prstGeom prst="rect">
            <a:avLst/>
          </a:prstGeom>
          <a:noFill/>
        </p:spPr>
        <p:txBody>
          <a:bodyPr wrap="square" rtlCol="0">
            <a:spAutoFit/>
          </a:bodyPr>
          <a:lstStyle/>
          <a:p>
            <a:r>
              <a:rPr lang="zh-CN" altLang="en-US" sz="2400" dirty="0">
                <a:solidFill>
                  <a:srgbClr val="0000FF"/>
                </a:solidFill>
              </a:rPr>
              <a:t>由原始宗教到图腾崇拜，再到祖先崇拜等观念的演变，是由人摆脱自然束缚的能力（生产力）决定的，体现了人由“向外求助于神”到“向内求助于己”</a:t>
            </a:r>
          </a:p>
        </p:txBody>
      </p:sp>
    </p:spTree>
    <p:extLst>
      <p:ext uri="{BB962C8B-B14F-4D97-AF65-F5344CB8AC3E}">
        <p14:creationId xmlns:p14="http://schemas.microsoft.com/office/powerpoint/2010/main" val="243517431"/>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032"/>
                                        </p:tgtEl>
                                        <p:attrNameLst>
                                          <p:attrName>style.visibility</p:attrName>
                                        </p:attrNameLst>
                                      </p:cBhvr>
                                      <p:to>
                                        <p:strVal val="visible"/>
                                      </p:to>
                                    </p:set>
                                    <p:animEffect transition="in" filter="barn(inVertical)">
                                      <p:cBhvr>
                                        <p:cTn id="18" dur="500"/>
                                        <p:tgtEl>
                                          <p:spTgt spid="1032"/>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arn(inVertical)">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028"/>
                                        </p:tgtEl>
                                        <p:attrNameLst>
                                          <p:attrName>style.visibility</p:attrName>
                                        </p:attrNameLst>
                                      </p:cBhvr>
                                      <p:to>
                                        <p:strVal val="visible"/>
                                      </p:to>
                                    </p:set>
                                    <p:animEffect transition="in" filter="barn(inVertical)">
                                      <p:cBhvr>
                                        <p:cTn id="28" dur="500"/>
                                        <p:tgtEl>
                                          <p:spTgt spid="1028"/>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1030"/>
                                        </p:tgtEl>
                                        <p:attrNameLst>
                                          <p:attrName>style.visibility</p:attrName>
                                        </p:attrNameLst>
                                      </p:cBhvr>
                                      <p:to>
                                        <p:strVal val="visible"/>
                                      </p:to>
                                    </p:set>
                                    <p:animEffect transition="in" filter="barn(inVertical)">
                                      <p:cBhvr>
                                        <p:cTn id="33" dur="500"/>
                                        <p:tgtEl>
                                          <p:spTgt spid="1030"/>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arn(inVertical)">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711CEFEB-BC35-4759-90CD-0F362D80E277}"/>
              </a:ext>
            </a:extLst>
          </p:cNvPr>
          <p:cNvSpPr>
            <a:spLocks noGrp="1"/>
          </p:cNvSpPr>
          <p:nvPr>
            <p:ph idx="1"/>
          </p:nvPr>
        </p:nvSpPr>
        <p:spPr>
          <a:xfrm>
            <a:off x="838200" y="944880"/>
            <a:ext cx="10515600" cy="483523"/>
          </a:xfrm>
        </p:spPr>
        <p:txBody>
          <a:bodyPr>
            <a:normAutofit/>
          </a:bodyPr>
          <a:lstStyle/>
          <a:p>
            <a:r>
              <a:rPr lang="zh-CN" altLang="en-US" sz="2400" dirty="0">
                <a:solidFill>
                  <a:srgbClr val="FF0000"/>
                </a:solidFill>
              </a:rPr>
              <a:t>人类社会发展的基本矛盾与基本规律</a:t>
            </a:r>
            <a:endParaRPr lang="en-US" altLang="zh-CN" sz="2400" dirty="0">
              <a:solidFill>
                <a:srgbClr val="0000FF"/>
              </a:solidFill>
            </a:endParaRPr>
          </a:p>
        </p:txBody>
      </p:sp>
      <p:sp>
        <p:nvSpPr>
          <p:cNvPr id="6" name="矩形 5">
            <a:extLst>
              <a:ext uri="{FF2B5EF4-FFF2-40B4-BE49-F238E27FC236}">
                <a16:creationId xmlns:a16="http://schemas.microsoft.com/office/drawing/2014/main" id="{0E56AAEA-5348-4450-ADF0-7123196CEB98}"/>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第一课：社会主义从空想到科学、从理论到实践的发展</a:t>
            </a:r>
          </a:p>
        </p:txBody>
      </p:sp>
      <p:sp>
        <p:nvSpPr>
          <p:cNvPr id="2" name="矩形: 圆角 1">
            <a:extLst>
              <a:ext uri="{FF2B5EF4-FFF2-40B4-BE49-F238E27FC236}">
                <a16:creationId xmlns:a16="http://schemas.microsoft.com/office/drawing/2014/main" id="{5F9EE8A5-6C28-426B-A9DB-17383630A9DF}"/>
              </a:ext>
            </a:extLst>
          </p:cNvPr>
          <p:cNvSpPr/>
          <p:nvPr/>
        </p:nvSpPr>
        <p:spPr>
          <a:xfrm>
            <a:off x="386080" y="2839720"/>
            <a:ext cx="2326640" cy="1112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rgbClr val="FF0000"/>
                </a:solidFill>
              </a:rPr>
              <a:t>生产力</a:t>
            </a:r>
            <a:endParaRPr lang="en-US" altLang="zh-CN" sz="3200" b="1" dirty="0">
              <a:solidFill>
                <a:srgbClr val="FF0000"/>
              </a:solidFill>
            </a:endParaRPr>
          </a:p>
        </p:txBody>
      </p:sp>
      <p:sp>
        <p:nvSpPr>
          <p:cNvPr id="7" name="矩形: 圆角 6">
            <a:extLst>
              <a:ext uri="{FF2B5EF4-FFF2-40B4-BE49-F238E27FC236}">
                <a16:creationId xmlns:a16="http://schemas.microsoft.com/office/drawing/2014/main" id="{2E10A55B-1597-45A3-B2FB-FB2A26B55E7C}"/>
              </a:ext>
            </a:extLst>
          </p:cNvPr>
          <p:cNvSpPr/>
          <p:nvPr/>
        </p:nvSpPr>
        <p:spPr>
          <a:xfrm>
            <a:off x="4011930" y="2839720"/>
            <a:ext cx="4318000" cy="1112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rgbClr val="FF0000"/>
                </a:solidFill>
              </a:rPr>
              <a:t>生产关系（经济基础）</a:t>
            </a:r>
            <a:endParaRPr lang="zh-CN" altLang="en-US" sz="3200" dirty="0"/>
          </a:p>
        </p:txBody>
      </p:sp>
      <p:sp>
        <p:nvSpPr>
          <p:cNvPr id="8" name="矩形: 圆角 7">
            <a:extLst>
              <a:ext uri="{FF2B5EF4-FFF2-40B4-BE49-F238E27FC236}">
                <a16:creationId xmlns:a16="http://schemas.microsoft.com/office/drawing/2014/main" id="{1774A8FC-0797-4560-909C-27C341965530}"/>
              </a:ext>
            </a:extLst>
          </p:cNvPr>
          <p:cNvSpPr/>
          <p:nvPr/>
        </p:nvSpPr>
        <p:spPr>
          <a:xfrm>
            <a:off x="9629140" y="2839720"/>
            <a:ext cx="2326640" cy="1112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rgbClr val="FF0000"/>
                </a:solidFill>
              </a:rPr>
              <a:t>上层建筑</a:t>
            </a:r>
            <a:endParaRPr lang="zh-CN" altLang="en-US" sz="3200" dirty="0"/>
          </a:p>
        </p:txBody>
      </p:sp>
      <p:sp>
        <p:nvSpPr>
          <p:cNvPr id="9" name="箭头: 上 8">
            <a:extLst>
              <a:ext uri="{FF2B5EF4-FFF2-40B4-BE49-F238E27FC236}">
                <a16:creationId xmlns:a16="http://schemas.microsoft.com/office/drawing/2014/main" id="{C6A08413-9406-4CA7-BD77-F9A92D25A251}"/>
              </a:ext>
            </a:extLst>
          </p:cNvPr>
          <p:cNvSpPr/>
          <p:nvPr/>
        </p:nvSpPr>
        <p:spPr>
          <a:xfrm rot="10800000">
            <a:off x="1264920" y="4104640"/>
            <a:ext cx="284480" cy="360680"/>
          </a:xfrm>
          <a:prstGeom prs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7404B414-4DDF-406B-B152-A815819E900D}"/>
              </a:ext>
            </a:extLst>
          </p:cNvPr>
          <p:cNvSpPr/>
          <p:nvPr/>
        </p:nvSpPr>
        <p:spPr>
          <a:xfrm>
            <a:off x="121920" y="4617720"/>
            <a:ext cx="3119119" cy="118364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rgbClr val="FF0000"/>
                </a:solidFill>
              </a:rPr>
              <a:t>劳动者：</a:t>
            </a:r>
            <a:r>
              <a:rPr lang="zh-CN" altLang="en-US" sz="2400" b="1" dirty="0">
                <a:solidFill>
                  <a:srgbClr val="0000FF"/>
                </a:solidFill>
              </a:rPr>
              <a:t>决定性力量</a:t>
            </a:r>
            <a:endParaRPr lang="en-US" altLang="zh-CN" sz="2400" b="1" dirty="0">
              <a:solidFill>
                <a:srgbClr val="0000FF"/>
              </a:solidFill>
            </a:endParaRPr>
          </a:p>
          <a:p>
            <a:r>
              <a:rPr lang="zh-CN" altLang="en-US" sz="2400" b="1" dirty="0">
                <a:solidFill>
                  <a:srgbClr val="FF0000"/>
                </a:solidFill>
              </a:rPr>
              <a:t>劳动工具：</a:t>
            </a:r>
            <a:r>
              <a:rPr lang="zh-CN" altLang="en-US" sz="2400" b="1" dirty="0">
                <a:solidFill>
                  <a:srgbClr val="0000FF"/>
                </a:solidFill>
              </a:rPr>
              <a:t>水平标志</a:t>
            </a:r>
            <a:endParaRPr lang="en-US" altLang="zh-CN" sz="2400" b="1" dirty="0">
              <a:solidFill>
                <a:srgbClr val="0000FF"/>
              </a:solidFill>
            </a:endParaRPr>
          </a:p>
          <a:p>
            <a:r>
              <a:rPr lang="zh-CN" altLang="en-US" sz="2400" b="1" dirty="0">
                <a:solidFill>
                  <a:srgbClr val="FF0000"/>
                </a:solidFill>
              </a:rPr>
              <a:t>劳动对象：</a:t>
            </a:r>
          </a:p>
        </p:txBody>
      </p:sp>
      <p:sp>
        <p:nvSpPr>
          <p:cNvPr id="11" name="箭头: 上 10">
            <a:extLst>
              <a:ext uri="{FF2B5EF4-FFF2-40B4-BE49-F238E27FC236}">
                <a16:creationId xmlns:a16="http://schemas.microsoft.com/office/drawing/2014/main" id="{23DE7554-230B-40A0-8C9A-50C38C19B783}"/>
              </a:ext>
            </a:extLst>
          </p:cNvPr>
          <p:cNvSpPr/>
          <p:nvPr/>
        </p:nvSpPr>
        <p:spPr>
          <a:xfrm rot="10800000">
            <a:off x="5886450" y="4079240"/>
            <a:ext cx="284480" cy="360680"/>
          </a:xfrm>
          <a:prstGeom prs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62842758-7EFF-4287-BF88-188F66C19B67}"/>
              </a:ext>
            </a:extLst>
          </p:cNvPr>
          <p:cNvSpPr/>
          <p:nvPr/>
        </p:nvSpPr>
        <p:spPr>
          <a:xfrm>
            <a:off x="4394200" y="4439921"/>
            <a:ext cx="3403600" cy="118364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生产资料归谁</a:t>
            </a:r>
            <a:r>
              <a:rPr lang="zh-CN" altLang="en-US" sz="2400" b="1" dirty="0">
                <a:solidFill>
                  <a:srgbClr val="FF0000"/>
                </a:solidFill>
              </a:rPr>
              <a:t>所有</a:t>
            </a:r>
            <a:endParaRPr lang="en-US" altLang="zh-CN" sz="2400" b="1" dirty="0">
              <a:solidFill>
                <a:srgbClr val="FF0000"/>
              </a:solidFill>
            </a:endParaRPr>
          </a:p>
          <a:p>
            <a:pPr algn="ctr"/>
            <a:r>
              <a:rPr lang="zh-CN" altLang="en-US" sz="2400" b="1" dirty="0">
                <a:solidFill>
                  <a:schemeClr val="tx1"/>
                </a:solidFill>
              </a:rPr>
              <a:t>产品如何</a:t>
            </a:r>
            <a:r>
              <a:rPr lang="zh-CN" altLang="en-US" sz="2400" b="1" dirty="0">
                <a:solidFill>
                  <a:srgbClr val="FF0000"/>
                </a:solidFill>
              </a:rPr>
              <a:t>分配</a:t>
            </a:r>
            <a:endParaRPr lang="en-US" altLang="zh-CN" sz="2400" b="1" dirty="0">
              <a:solidFill>
                <a:srgbClr val="FF0000"/>
              </a:solidFill>
            </a:endParaRPr>
          </a:p>
          <a:p>
            <a:pPr algn="ctr"/>
            <a:r>
              <a:rPr lang="zh-CN" altLang="en-US" sz="2400" b="1" dirty="0">
                <a:solidFill>
                  <a:schemeClr val="tx1"/>
                </a:solidFill>
              </a:rPr>
              <a:t>人与人在生产中的</a:t>
            </a:r>
            <a:r>
              <a:rPr lang="zh-CN" altLang="en-US" sz="2400" b="1" dirty="0">
                <a:solidFill>
                  <a:srgbClr val="FF0000"/>
                </a:solidFill>
              </a:rPr>
              <a:t>关系</a:t>
            </a:r>
          </a:p>
        </p:txBody>
      </p:sp>
      <p:sp>
        <p:nvSpPr>
          <p:cNvPr id="13" name="箭头: 右 12">
            <a:extLst>
              <a:ext uri="{FF2B5EF4-FFF2-40B4-BE49-F238E27FC236}">
                <a16:creationId xmlns:a16="http://schemas.microsoft.com/office/drawing/2014/main" id="{295554FA-D730-413A-A35C-8E1C3F69034B}"/>
              </a:ext>
            </a:extLst>
          </p:cNvPr>
          <p:cNvSpPr/>
          <p:nvPr/>
        </p:nvSpPr>
        <p:spPr>
          <a:xfrm>
            <a:off x="2900680" y="3096260"/>
            <a:ext cx="1031240" cy="20574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57DF4762-2231-462A-A257-4EEDC9F18EFF}"/>
              </a:ext>
            </a:extLst>
          </p:cNvPr>
          <p:cNvSpPr txBox="1"/>
          <p:nvPr/>
        </p:nvSpPr>
        <p:spPr>
          <a:xfrm>
            <a:off x="2848610" y="3784908"/>
            <a:ext cx="1239520" cy="461665"/>
          </a:xfrm>
          <a:prstGeom prst="rect">
            <a:avLst/>
          </a:prstGeom>
          <a:noFill/>
        </p:spPr>
        <p:txBody>
          <a:bodyPr wrap="square" rtlCol="0">
            <a:spAutoFit/>
          </a:bodyPr>
          <a:lstStyle/>
          <a:p>
            <a:r>
              <a:rPr lang="zh-CN" altLang="en-US" sz="2400" b="1" dirty="0">
                <a:solidFill>
                  <a:srgbClr val="FF0000"/>
                </a:solidFill>
              </a:rPr>
              <a:t>反作用</a:t>
            </a:r>
          </a:p>
        </p:txBody>
      </p:sp>
      <p:sp>
        <p:nvSpPr>
          <p:cNvPr id="14" name="箭头: 左 13">
            <a:extLst>
              <a:ext uri="{FF2B5EF4-FFF2-40B4-BE49-F238E27FC236}">
                <a16:creationId xmlns:a16="http://schemas.microsoft.com/office/drawing/2014/main" id="{D7AC3388-379F-4B46-B849-CBB10BA23255}"/>
              </a:ext>
            </a:extLst>
          </p:cNvPr>
          <p:cNvSpPr/>
          <p:nvPr/>
        </p:nvSpPr>
        <p:spPr>
          <a:xfrm>
            <a:off x="2900680" y="3533140"/>
            <a:ext cx="1031240" cy="205740"/>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994D0FE-E67C-470E-AFC6-8802AD67D0B8}"/>
              </a:ext>
            </a:extLst>
          </p:cNvPr>
          <p:cNvSpPr txBox="1"/>
          <p:nvPr/>
        </p:nvSpPr>
        <p:spPr>
          <a:xfrm>
            <a:off x="3012440" y="2687320"/>
            <a:ext cx="1031240" cy="461665"/>
          </a:xfrm>
          <a:prstGeom prst="rect">
            <a:avLst/>
          </a:prstGeom>
          <a:noFill/>
        </p:spPr>
        <p:txBody>
          <a:bodyPr wrap="square" rtlCol="0">
            <a:spAutoFit/>
          </a:bodyPr>
          <a:lstStyle/>
          <a:p>
            <a:r>
              <a:rPr lang="zh-CN" altLang="en-US" sz="2400" b="1" dirty="0">
                <a:solidFill>
                  <a:srgbClr val="FF0000"/>
                </a:solidFill>
              </a:rPr>
              <a:t>决定</a:t>
            </a:r>
          </a:p>
        </p:txBody>
      </p:sp>
      <p:sp>
        <p:nvSpPr>
          <p:cNvPr id="16" name="箭头: 上 15">
            <a:extLst>
              <a:ext uri="{FF2B5EF4-FFF2-40B4-BE49-F238E27FC236}">
                <a16:creationId xmlns:a16="http://schemas.microsoft.com/office/drawing/2014/main" id="{E9FCF4D5-C13B-4254-B3CD-BE70285B2EAC}"/>
              </a:ext>
            </a:extLst>
          </p:cNvPr>
          <p:cNvSpPr/>
          <p:nvPr/>
        </p:nvSpPr>
        <p:spPr>
          <a:xfrm rot="10800000">
            <a:off x="10650220" y="4066233"/>
            <a:ext cx="284480" cy="360680"/>
          </a:xfrm>
          <a:prstGeom prs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id="{64A73EE5-6CB7-4F76-ADF2-9D0E769CFE68}"/>
              </a:ext>
            </a:extLst>
          </p:cNvPr>
          <p:cNvSpPr/>
          <p:nvPr/>
        </p:nvSpPr>
        <p:spPr>
          <a:xfrm>
            <a:off x="8788400" y="4453889"/>
            <a:ext cx="3403600" cy="118364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rgbClr val="FF0000"/>
                </a:solidFill>
              </a:rPr>
              <a:t>政治：</a:t>
            </a:r>
            <a:r>
              <a:rPr lang="zh-CN" altLang="en-US" sz="2400" b="1" dirty="0">
                <a:solidFill>
                  <a:schemeClr val="tx1"/>
                </a:solidFill>
              </a:rPr>
              <a:t>国家机构及设施</a:t>
            </a:r>
            <a:endParaRPr lang="en-US" altLang="zh-CN" sz="2400" b="1" dirty="0">
              <a:solidFill>
                <a:srgbClr val="FF0000"/>
              </a:solidFill>
            </a:endParaRPr>
          </a:p>
          <a:p>
            <a:r>
              <a:rPr lang="zh-CN" altLang="en-US" sz="2400" b="1" dirty="0">
                <a:solidFill>
                  <a:srgbClr val="FF0000"/>
                </a:solidFill>
              </a:rPr>
              <a:t>思想：</a:t>
            </a:r>
            <a:r>
              <a:rPr lang="zh-CN" altLang="en-US" sz="2400" b="1" dirty="0">
                <a:solidFill>
                  <a:schemeClr val="tx1"/>
                </a:solidFill>
              </a:rPr>
              <a:t>各种思想文化</a:t>
            </a:r>
            <a:endParaRPr lang="zh-CN" altLang="en-US" sz="2400" b="1" dirty="0">
              <a:solidFill>
                <a:srgbClr val="FF0000"/>
              </a:solidFill>
            </a:endParaRPr>
          </a:p>
        </p:txBody>
      </p:sp>
      <p:sp>
        <p:nvSpPr>
          <p:cNvPr id="18" name="箭头: 右 17">
            <a:extLst>
              <a:ext uri="{FF2B5EF4-FFF2-40B4-BE49-F238E27FC236}">
                <a16:creationId xmlns:a16="http://schemas.microsoft.com/office/drawing/2014/main" id="{75A57895-C643-49FE-A32D-6BA3C20BE2AC}"/>
              </a:ext>
            </a:extLst>
          </p:cNvPr>
          <p:cNvSpPr/>
          <p:nvPr/>
        </p:nvSpPr>
        <p:spPr>
          <a:xfrm>
            <a:off x="8436610" y="3098800"/>
            <a:ext cx="1031240" cy="20574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左 18">
            <a:extLst>
              <a:ext uri="{FF2B5EF4-FFF2-40B4-BE49-F238E27FC236}">
                <a16:creationId xmlns:a16="http://schemas.microsoft.com/office/drawing/2014/main" id="{36699630-5412-474D-AB1F-36CE733C89B1}"/>
              </a:ext>
            </a:extLst>
          </p:cNvPr>
          <p:cNvSpPr/>
          <p:nvPr/>
        </p:nvSpPr>
        <p:spPr>
          <a:xfrm>
            <a:off x="8445500" y="3553461"/>
            <a:ext cx="1031240" cy="205740"/>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8C3199D1-F1BB-4C96-A27A-B7E2296C3981}"/>
              </a:ext>
            </a:extLst>
          </p:cNvPr>
          <p:cNvSpPr txBox="1"/>
          <p:nvPr/>
        </p:nvSpPr>
        <p:spPr>
          <a:xfrm>
            <a:off x="8521700" y="2634595"/>
            <a:ext cx="1031240" cy="461665"/>
          </a:xfrm>
          <a:prstGeom prst="rect">
            <a:avLst/>
          </a:prstGeom>
          <a:noFill/>
        </p:spPr>
        <p:txBody>
          <a:bodyPr wrap="square" rtlCol="0">
            <a:spAutoFit/>
          </a:bodyPr>
          <a:lstStyle/>
          <a:p>
            <a:r>
              <a:rPr lang="zh-CN" altLang="en-US" sz="2400" b="1" dirty="0">
                <a:solidFill>
                  <a:srgbClr val="FF0000"/>
                </a:solidFill>
              </a:rPr>
              <a:t>决定</a:t>
            </a:r>
          </a:p>
        </p:txBody>
      </p:sp>
      <p:sp>
        <p:nvSpPr>
          <p:cNvPr id="21" name="文本框 20">
            <a:extLst>
              <a:ext uri="{FF2B5EF4-FFF2-40B4-BE49-F238E27FC236}">
                <a16:creationId xmlns:a16="http://schemas.microsoft.com/office/drawing/2014/main" id="{27B4341D-C8D8-4618-A14C-B158AC007F21}"/>
              </a:ext>
            </a:extLst>
          </p:cNvPr>
          <p:cNvSpPr txBox="1"/>
          <p:nvPr/>
        </p:nvSpPr>
        <p:spPr>
          <a:xfrm>
            <a:off x="8463280" y="3754737"/>
            <a:ext cx="1239520" cy="461665"/>
          </a:xfrm>
          <a:prstGeom prst="rect">
            <a:avLst/>
          </a:prstGeom>
          <a:noFill/>
        </p:spPr>
        <p:txBody>
          <a:bodyPr wrap="square" rtlCol="0">
            <a:spAutoFit/>
          </a:bodyPr>
          <a:lstStyle/>
          <a:p>
            <a:r>
              <a:rPr lang="zh-CN" altLang="en-US" sz="2400" b="1" dirty="0">
                <a:solidFill>
                  <a:srgbClr val="FF0000"/>
                </a:solidFill>
              </a:rPr>
              <a:t>反作用</a:t>
            </a:r>
          </a:p>
        </p:txBody>
      </p:sp>
      <p:sp>
        <p:nvSpPr>
          <p:cNvPr id="22" name="箭头: 上 21">
            <a:extLst>
              <a:ext uri="{FF2B5EF4-FFF2-40B4-BE49-F238E27FC236}">
                <a16:creationId xmlns:a16="http://schemas.microsoft.com/office/drawing/2014/main" id="{608FB7E7-7C46-490F-8355-C0669CD7261F}"/>
              </a:ext>
            </a:extLst>
          </p:cNvPr>
          <p:cNvSpPr/>
          <p:nvPr/>
        </p:nvSpPr>
        <p:spPr>
          <a:xfrm rot="10800000">
            <a:off x="5872480" y="5666740"/>
            <a:ext cx="284480" cy="360680"/>
          </a:xfrm>
          <a:prstGeom prs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7A532758-9211-4332-B22E-69C9DA7F4256}"/>
              </a:ext>
            </a:extLst>
          </p:cNvPr>
          <p:cNvSpPr/>
          <p:nvPr/>
        </p:nvSpPr>
        <p:spPr>
          <a:xfrm>
            <a:off x="4394200" y="6057903"/>
            <a:ext cx="3403600" cy="56896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经济关系</a:t>
            </a:r>
            <a:endParaRPr lang="zh-CN" altLang="en-US" sz="2400" b="1" dirty="0">
              <a:solidFill>
                <a:srgbClr val="FF0000"/>
              </a:solidFill>
            </a:endParaRPr>
          </a:p>
        </p:txBody>
      </p:sp>
      <p:sp>
        <p:nvSpPr>
          <p:cNvPr id="24" name="箭头: 上 23">
            <a:extLst>
              <a:ext uri="{FF2B5EF4-FFF2-40B4-BE49-F238E27FC236}">
                <a16:creationId xmlns:a16="http://schemas.microsoft.com/office/drawing/2014/main" id="{9F89F0A3-E53F-4F35-BEA6-A76FF098EF54}"/>
              </a:ext>
            </a:extLst>
          </p:cNvPr>
          <p:cNvSpPr/>
          <p:nvPr/>
        </p:nvSpPr>
        <p:spPr>
          <a:xfrm rot="10800000">
            <a:off x="10650220" y="5624832"/>
            <a:ext cx="284480" cy="360680"/>
          </a:xfrm>
          <a:prstGeom prs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圆角 24">
            <a:extLst>
              <a:ext uri="{FF2B5EF4-FFF2-40B4-BE49-F238E27FC236}">
                <a16:creationId xmlns:a16="http://schemas.microsoft.com/office/drawing/2014/main" id="{6479CAEA-8F3A-449C-95DD-8A1ED799CAA8}"/>
              </a:ext>
            </a:extLst>
          </p:cNvPr>
          <p:cNvSpPr/>
          <p:nvPr/>
        </p:nvSpPr>
        <p:spPr>
          <a:xfrm>
            <a:off x="8788400" y="6031232"/>
            <a:ext cx="3403600" cy="56896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政治、文化关系</a:t>
            </a:r>
            <a:endParaRPr lang="zh-CN" altLang="en-US" sz="2400" b="1" dirty="0">
              <a:solidFill>
                <a:srgbClr val="FF0000"/>
              </a:solidFill>
            </a:endParaRPr>
          </a:p>
        </p:txBody>
      </p:sp>
      <p:sp>
        <p:nvSpPr>
          <p:cNvPr id="26" name="内容占位符 4">
            <a:extLst>
              <a:ext uri="{FF2B5EF4-FFF2-40B4-BE49-F238E27FC236}">
                <a16:creationId xmlns:a16="http://schemas.microsoft.com/office/drawing/2014/main" id="{95F85328-CC29-4DCE-A73D-13DA32714630}"/>
              </a:ext>
            </a:extLst>
          </p:cNvPr>
          <p:cNvSpPr txBox="1">
            <a:spLocks/>
          </p:cNvSpPr>
          <p:nvPr/>
        </p:nvSpPr>
        <p:spPr>
          <a:xfrm>
            <a:off x="838200" y="1378719"/>
            <a:ext cx="10515600" cy="4835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solidFill>
                  <a:srgbClr val="0000FF"/>
                </a:solidFill>
              </a:rPr>
              <a:t>生产力与生产关系的矛盾：生产关系一定要适应生产力的发展</a:t>
            </a:r>
            <a:endParaRPr lang="en-US" altLang="zh-CN" sz="2400" dirty="0">
              <a:solidFill>
                <a:srgbClr val="0000FF"/>
              </a:solidFill>
            </a:endParaRPr>
          </a:p>
        </p:txBody>
      </p:sp>
      <p:sp>
        <p:nvSpPr>
          <p:cNvPr id="27" name="内容占位符 4">
            <a:extLst>
              <a:ext uri="{FF2B5EF4-FFF2-40B4-BE49-F238E27FC236}">
                <a16:creationId xmlns:a16="http://schemas.microsoft.com/office/drawing/2014/main" id="{18618F92-5F02-40D1-84F1-FB0584CB3809}"/>
              </a:ext>
            </a:extLst>
          </p:cNvPr>
          <p:cNvSpPr txBox="1">
            <a:spLocks/>
          </p:cNvSpPr>
          <p:nvPr/>
        </p:nvSpPr>
        <p:spPr>
          <a:xfrm>
            <a:off x="838200" y="1803650"/>
            <a:ext cx="10515600" cy="4835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solidFill>
                  <a:srgbClr val="0000FF"/>
                </a:solidFill>
              </a:rPr>
              <a:t>经济基础与上层建筑的矛盾：上层建筑一定要适应经济基础的状况</a:t>
            </a:r>
            <a:endParaRPr lang="en-US" altLang="zh-CN" sz="2400" dirty="0">
              <a:solidFill>
                <a:srgbClr val="0000FF"/>
              </a:solidFill>
            </a:endParaRPr>
          </a:p>
        </p:txBody>
      </p:sp>
    </p:spTree>
    <p:extLst>
      <p:ext uri="{BB962C8B-B14F-4D97-AF65-F5344CB8AC3E}">
        <p14:creationId xmlns:p14="http://schemas.microsoft.com/office/powerpoint/2010/main" val="3121046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arn(inVertic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arn(inVertic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arn(inVertic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arn(inVertical)">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arn(inVertical)">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barn(inVertical)">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barn(inVertical)">
                                      <p:cBhvr>
                                        <p:cTn id="62" dur="500"/>
                                        <p:tgtEl>
                                          <p:spTgt spid="3"/>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26">
                                            <p:txEl>
                                              <p:pRg st="0" end="0"/>
                                            </p:txEl>
                                          </p:spTgt>
                                        </p:tgtEl>
                                        <p:attrNameLst>
                                          <p:attrName>style.visibility</p:attrName>
                                        </p:attrNameLst>
                                      </p:cBhvr>
                                      <p:to>
                                        <p:strVal val="visible"/>
                                      </p:to>
                                    </p:set>
                                    <p:animEffect transition="in" filter="barn(inVertical)">
                                      <p:cBhvr>
                                        <p:cTn id="67" dur="500"/>
                                        <p:tgtEl>
                                          <p:spTgt spid="26">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barn(inVertical)">
                                      <p:cBhvr>
                                        <p:cTn id="72" dur="500"/>
                                        <p:tgtEl>
                                          <p:spTgt spid="16"/>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barn(inVertical)">
                                      <p:cBhvr>
                                        <p:cTn id="77" dur="500"/>
                                        <p:tgtEl>
                                          <p:spTgt spid="17"/>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barn(inVertical)">
                                      <p:cBhvr>
                                        <p:cTn id="82" dur="500"/>
                                        <p:tgtEl>
                                          <p:spTgt spid="22"/>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barn(inVertical)">
                                      <p:cBhvr>
                                        <p:cTn id="87" dur="500"/>
                                        <p:tgtEl>
                                          <p:spTgt spid="23"/>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barn(inVertical)">
                                      <p:cBhvr>
                                        <p:cTn id="92" dur="500"/>
                                        <p:tgtEl>
                                          <p:spTgt spid="24"/>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grpId="0" nodeType="click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barn(inVertical)">
                                      <p:cBhvr>
                                        <p:cTn id="97" dur="500"/>
                                        <p:tgtEl>
                                          <p:spTgt spid="25"/>
                                        </p:tgtEl>
                                      </p:cBhvr>
                                    </p:animEffect>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grpId="0" nodeType="clickEffect">
                                  <p:stCondLst>
                                    <p:cond delay="0"/>
                                  </p:stCondLst>
                                  <p:childTnLst>
                                    <p:set>
                                      <p:cBhvr>
                                        <p:cTn id="101" dur="1" fill="hold">
                                          <p:stCondLst>
                                            <p:cond delay="0"/>
                                          </p:stCondLst>
                                        </p:cTn>
                                        <p:tgtEl>
                                          <p:spTgt spid="18"/>
                                        </p:tgtEl>
                                        <p:attrNameLst>
                                          <p:attrName>style.visibility</p:attrName>
                                        </p:attrNameLst>
                                      </p:cBhvr>
                                      <p:to>
                                        <p:strVal val="visible"/>
                                      </p:to>
                                    </p:set>
                                    <p:animEffect transition="in" filter="barn(inVertical)">
                                      <p:cBhvr>
                                        <p:cTn id="102" dur="500"/>
                                        <p:tgtEl>
                                          <p:spTgt spid="18"/>
                                        </p:tgtEl>
                                      </p:cBhvr>
                                    </p:animEffect>
                                  </p:childTnLst>
                                </p:cTn>
                              </p:par>
                            </p:childTnLst>
                          </p:cTn>
                        </p:par>
                      </p:childTnLst>
                    </p:cTn>
                  </p:par>
                  <p:par>
                    <p:cTn id="103" fill="hold">
                      <p:stCondLst>
                        <p:cond delay="indefinite"/>
                      </p:stCondLst>
                      <p:childTnLst>
                        <p:par>
                          <p:cTn id="104" fill="hold">
                            <p:stCondLst>
                              <p:cond delay="0"/>
                            </p:stCondLst>
                            <p:childTnLst>
                              <p:par>
                                <p:cTn id="105" presetID="16" presetClass="entr" presetSubtype="21" fill="hold" grpId="0" nodeType="click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barn(inVertical)">
                                      <p:cBhvr>
                                        <p:cTn id="107" dur="500"/>
                                        <p:tgtEl>
                                          <p:spTgt spid="20"/>
                                        </p:tgtEl>
                                      </p:cBhvr>
                                    </p:animEffect>
                                  </p:childTnLst>
                                </p:cTn>
                              </p:par>
                            </p:childTnLst>
                          </p:cTn>
                        </p:par>
                      </p:childTnLst>
                    </p:cTn>
                  </p:par>
                  <p:par>
                    <p:cTn id="108" fill="hold">
                      <p:stCondLst>
                        <p:cond delay="indefinite"/>
                      </p:stCondLst>
                      <p:childTnLst>
                        <p:par>
                          <p:cTn id="109" fill="hold">
                            <p:stCondLst>
                              <p:cond delay="0"/>
                            </p:stCondLst>
                            <p:childTnLst>
                              <p:par>
                                <p:cTn id="110" presetID="16" presetClass="entr" presetSubtype="21" fill="hold" grpId="0" nodeType="clickEffect">
                                  <p:stCondLst>
                                    <p:cond delay="0"/>
                                  </p:stCondLst>
                                  <p:childTnLst>
                                    <p:set>
                                      <p:cBhvr>
                                        <p:cTn id="111" dur="1" fill="hold">
                                          <p:stCondLst>
                                            <p:cond delay="0"/>
                                          </p:stCondLst>
                                        </p:cTn>
                                        <p:tgtEl>
                                          <p:spTgt spid="19"/>
                                        </p:tgtEl>
                                        <p:attrNameLst>
                                          <p:attrName>style.visibility</p:attrName>
                                        </p:attrNameLst>
                                      </p:cBhvr>
                                      <p:to>
                                        <p:strVal val="visible"/>
                                      </p:to>
                                    </p:set>
                                    <p:animEffect transition="in" filter="barn(inVertical)">
                                      <p:cBhvr>
                                        <p:cTn id="112" dur="500"/>
                                        <p:tgtEl>
                                          <p:spTgt spid="19"/>
                                        </p:tgtEl>
                                      </p:cBhvr>
                                    </p:animEffect>
                                  </p:childTnLst>
                                </p:cTn>
                              </p:par>
                            </p:childTnLst>
                          </p:cTn>
                        </p:par>
                      </p:childTnLst>
                    </p:cTn>
                  </p:par>
                  <p:par>
                    <p:cTn id="113" fill="hold">
                      <p:stCondLst>
                        <p:cond delay="indefinite"/>
                      </p:stCondLst>
                      <p:childTnLst>
                        <p:par>
                          <p:cTn id="114" fill="hold">
                            <p:stCondLst>
                              <p:cond delay="0"/>
                            </p:stCondLst>
                            <p:childTnLst>
                              <p:par>
                                <p:cTn id="115" presetID="16" presetClass="entr" presetSubtype="21" fill="hold" grpId="0" nodeType="clickEffect">
                                  <p:stCondLst>
                                    <p:cond delay="0"/>
                                  </p:stCondLst>
                                  <p:childTnLst>
                                    <p:set>
                                      <p:cBhvr>
                                        <p:cTn id="116" dur="1" fill="hold">
                                          <p:stCondLst>
                                            <p:cond delay="0"/>
                                          </p:stCondLst>
                                        </p:cTn>
                                        <p:tgtEl>
                                          <p:spTgt spid="21"/>
                                        </p:tgtEl>
                                        <p:attrNameLst>
                                          <p:attrName>style.visibility</p:attrName>
                                        </p:attrNameLst>
                                      </p:cBhvr>
                                      <p:to>
                                        <p:strVal val="visible"/>
                                      </p:to>
                                    </p:set>
                                    <p:animEffect transition="in" filter="barn(inVertical)">
                                      <p:cBhvr>
                                        <p:cTn id="117" dur="500"/>
                                        <p:tgtEl>
                                          <p:spTgt spid="21"/>
                                        </p:tgtEl>
                                      </p:cBhvr>
                                    </p:animEffect>
                                  </p:childTnLst>
                                </p:cTn>
                              </p:par>
                            </p:childTnLst>
                          </p:cTn>
                        </p:par>
                      </p:childTnLst>
                    </p:cTn>
                  </p:par>
                  <p:par>
                    <p:cTn id="118" fill="hold">
                      <p:stCondLst>
                        <p:cond delay="indefinite"/>
                      </p:stCondLst>
                      <p:childTnLst>
                        <p:par>
                          <p:cTn id="119" fill="hold">
                            <p:stCondLst>
                              <p:cond delay="0"/>
                            </p:stCondLst>
                            <p:childTnLst>
                              <p:par>
                                <p:cTn id="120" presetID="16" presetClass="entr" presetSubtype="21" fill="hold" grpId="0" nodeType="clickEffect">
                                  <p:stCondLst>
                                    <p:cond delay="0"/>
                                  </p:stCondLst>
                                  <p:childTnLst>
                                    <p:set>
                                      <p:cBhvr>
                                        <p:cTn id="121" dur="1" fill="hold">
                                          <p:stCondLst>
                                            <p:cond delay="0"/>
                                          </p:stCondLst>
                                        </p:cTn>
                                        <p:tgtEl>
                                          <p:spTgt spid="27">
                                            <p:txEl>
                                              <p:pRg st="0" end="0"/>
                                            </p:txEl>
                                          </p:spTgt>
                                        </p:tgtEl>
                                        <p:attrNameLst>
                                          <p:attrName>style.visibility</p:attrName>
                                        </p:attrNameLst>
                                      </p:cBhvr>
                                      <p:to>
                                        <p:strVal val="visible"/>
                                      </p:to>
                                    </p:set>
                                    <p:animEffect transition="in" filter="barn(inVertical)">
                                      <p:cBhvr>
                                        <p:cTn id="122" dur="5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 grpId="0" animBg="1"/>
      <p:bldP spid="7" grpId="0" animBg="1"/>
      <p:bldP spid="8" grpId="0" animBg="1"/>
      <p:bldP spid="9" grpId="0" animBg="1"/>
      <p:bldP spid="10" grpId="0" animBg="1"/>
      <p:bldP spid="11" grpId="0" animBg="1"/>
      <p:bldP spid="12" grpId="0" animBg="1"/>
      <p:bldP spid="13" grpId="0" animBg="1"/>
      <p:bldP spid="3" grpId="0"/>
      <p:bldP spid="14" grpId="0" animBg="1"/>
      <p:bldP spid="4" grpId="0"/>
      <p:bldP spid="16" grpId="0" animBg="1"/>
      <p:bldP spid="17" grpId="0" animBg="1"/>
      <p:bldP spid="18" grpId="0" animBg="1"/>
      <p:bldP spid="19" grpId="0" animBg="1"/>
      <p:bldP spid="20" grpId="0"/>
      <p:bldP spid="21" grpId="0"/>
      <p:bldP spid="22" grpId="0" animBg="1"/>
      <p:bldP spid="23" grpId="0" animBg="1"/>
      <p:bldP spid="24" grpId="0" animBg="1"/>
      <p:bldP spid="25" grpId="0" animBg="1"/>
      <p:bldP spid="26" grpId="0" build="p"/>
      <p:bldP spid="2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711CEFEB-BC35-4759-90CD-0F362D80E277}"/>
              </a:ext>
            </a:extLst>
          </p:cNvPr>
          <p:cNvSpPr>
            <a:spLocks noGrp="1"/>
          </p:cNvSpPr>
          <p:nvPr>
            <p:ph idx="1"/>
          </p:nvPr>
        </p:nvSpPr>
        <p:spPr>
          <a:xfrm>
            <a:off x="528320" y="894080"/>
            <a:ext cx="11135360" cy="1341119"/>
          </a:xfrm>
        </p:spPr>
        <p:txBody>
          <a:bodyPr>
            <a:normAutofit/>
          </a:bodyPr>
          <a:lstStyle/>
          <a:p>
            <a:r>
              <a:rPr lang="en-US" altLang="zh-CN" sz="2400" dirty="0"/>
              <a:t>1.1 </a:t>
            </a:r>
            <a:r>
              <a:rPr lang="zh-CN" altLang="en-US" sz="2400" dirty="0"/>
              <a:t>原始社会的解体和阶级社会的演进（笔记）</a:t>
            </a:r>
            <a:endParaRPr lang="en-US" altLang="zh-CN" sz="2400" dirty="0"/>
          </a:p>
          <a:p>
            <a:r>
              <a:rPr lang="zh-CN" altLang="en-US" sz="2400" dirty="0"/>
              <a:t>一、从原始社会到奴隶社会</a:t>
            </a:r>
            <a:endParaRPr lang="en-US" altLang="zh-CN" sz="2400" dirty="0"/>
          </a:p>
          <a:p>
            <a:r>
              <a:rPr lang="zh-CN" altLang="en-US" sz="2400" dirty="0"/>
              <a:t>（一）原始社会</a:t>
            </a:r>
            <a:endParaRPr lang="en-US" altLang="zh-CN" sz="2400" dirty="0"/>
          </a:p>
        </p:txBody>
      </p:sp>
      <p:sp>
        <p:nvSpPr>
          <p:cNvPr id="6" name="矩形 5">
            <a:extLst>
              <a:ext uri="{FF2B5EF4-FFF2-40B4-BE49-F238E27FC236}">
                <a16:creationId xmlns:a16="http://schemas.microsoft.com/office/drawing/2014/main" id="{0E56AAEA-5348-4450-ADF0-7123196CEB98}"/>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社会主义从空想到科学、从理论到实践的发展</a:t>
            </a:r>
          </a:p>
        </p:txBody>
      </p:sp>
      <p:graphicFrame>
        <p:nvGraphicFramePr>
          <p:cNvPr id="3" name="表格 3">
            <a:extLst>
              <a:ext uri="{FF2B5EF4-FFF2-40B4-BE49-F238E27FC236}">
                <a16:creationId xmlns:a16="http://schemas.microsoft.com/office/drawing/2014/main" id="{37A63658-663B-4F50-A6A2-10399036BC50}"/>
              </a:ext>
            </a:extLst>
          </p:cNvPr>
          <p:cNvGraphicFramePr>
            <a:graphicFrameLocks noGrp="1"/>
          </p:cNvGraphicFramePr>
          <p:nvPr>
            <p:extLst>
              <p:ext uri="{D42A27DB-BD31-4B8C-83A1-F6EECF244321}">
                <p14:modId xmlns:p14="http://schemas.microsoft.com/office/powerpoint/2010/main" val="616559514"/>
              </p:ext>
            </p:extLst>
          </p:nvPr>
        </p:nvGraphicFramePr>
        <p:xfrm>
          <a:off x="203199" y="2336799"/>
          <a:ext cx="11643360" cy="4294159"/>
        </p:xfrm>
        <a:graphic>
          <a:graphicData uri="http://schemas.openxmlformats.org/drawingml/2006/table">
            <a:tbl>
              <a:tblPr firstRow="1" bandRow="1">
                <a:tableStyleId>{5C22544A-7EE6-4342-B048-85BDC9FD1C3A}</a:tableStyleId>
              </a:tblPr>
              <a:tblGrid>
                <a:gridCol w="1473201">
                  <a:extLst>
                    <a:ext uri="{9D8B030D-6E8A-4147-A177-3AD203B41FA5}">
                      <a16:colId xmlns:a16="http://schemas.microsoft.com/office/drawing/2014/main" val="779542459"/>
                    </a:ext>
                  </a:extLst>
                </a:gridCol>
                <a:gridCol w="2475668">
                  <a:extLst>
                    <a:ext uri="{9D8B030D-6E8A-4147-A177-3AD203B41FA5}">
                      <a16:colId xmlns:a16="http://schemas.microsoft.com/office/drawing/2014/main" val="1685246618"/>
                    </a:ext>
                  </a:extLst>
                </a:gridCol>
                <a:gridCol w="2624652">
                  <a:extLst>
                    <a:ext uri="{9D8B030D-6E8A-4147-A177-3AD203B41FA5}">
                      <a16:colId xmlns:a16="http://schemas.microsoft.com/office/drawing/2014/main" val="1666186415"/>
                    </a:ext>
                  </a:extLst>
                </a:gridCol>
                <a:gridCol w="3393440">
                  <a:extLst>
                    <a:ext uri="{9D8B030D-6E8A-4147-A177-3AD203B41FA5}">
                      <a16:colId xmlns:a16="http://schemas.microsoft.com/office/drawing/2014/main" val="3912045115"/>
                    </a:ext>
                  </a:extLst>
                </a:gridCol>
                <a:gridCol w="1676399">
                  <a:extLst>
                    <a:ext uri="{9D8B030D-6E8A-4147-A177-3AD203B41FA5}">
                      <a16:colId xmlns:a16="http://schemas.microsoft.com/office/drawing/2014/main" val="3399924945"/>
                    </a:ext>
                  </a:extLst>
                </a:gridCol>
              </a:tblGrid>
              <a:tr h="539769">
                <a:tc rowSpan="2">
                  <a:txBody>
                    <a:bodyPr/>
                    <a:lstStyle/>
                    <a:p>
                      <a:pPr algn="ctr"/>
                      <a:r>
                        <a:rPr lang="zh-CN" altLang="en-US" sz="2400" dirty="0"/>
                        <a:t>社会形态</a:t>
                      </a:r>
                    </a:p>
                  </a:txBody>
                  <a:tcPr/>
                </a:tc>
                <a:tc rowSpan="2">
                  <a:txBody>
                    <a:bodyPr/>
                    <a:lstStyle/>
                    <a:p>
                      <a:pPr algn="ctr"/>
                      <a:r>
                        <a:rPr lang="zh-CN" altLang="en-US" sz="2400" dirty="0"/>
                        <a:t>生产力</a:t>
                      </a:r>
                    </a:p>
                  </a:txBody>
                  <a:tcPr/>
                </a:tc>
                <a:tc rowSpan="2">
                  <a:txBody>
                    <a:bodyPr/>
                    <a:lstStyle/>
                    <a:p>
                      <a:pPr algn="ctr"/>
                      <a:r>
                        <a:rPr lang="zh-CN" altLang="en-US" sz="2400" dirty="0"/>
                        <a:t>生产关系</a:t>
                      </a:r>
                      <a:endParaRPr lang="en-US" altLang="zh-CN" sz="2400" dirty="0"/>
                    </a:p>
                    <a:p>
                      <a:pPr algn="ctr"/>
                      <a:r>
                        <a:rPr lang="zh-CN" altLang="en-US" sz="2400" dirty="0"/>
                        <a:t>（经济基础）</a:t>
                      </a:r>
                    </a:p>
                  </a:txBody>
                  <a:tcPr/>
                </a:tc>
                <a:tc gridSpan="2">
                  <a:txBody>
                    <a:bodyPr/>
                    <a:lstStyle/>
                    <a:p>
                      <a:pPr algn="ctr"/>
                      <a:r>
                        <a:rPr lang="zh-CN" altLang="en-US" sz="2400" dirty="0"/>
                        <a:t>上层建筑</a:t>
                      </a:r>
                    </a:p>
                  </a:txBody>
                  <a:tcPr/>
                </a:tc>
                <a:tc hMerge="1">
                  <a:txBody>
                    <a:bodyPr/>
                    <a:lstStyle/>
                    <a:p>
                      <a:endParaRPr lang="zh-CN" altLang="en-US" dirty="0"/>
                    </a:p>
                  </a:txBody>
                  <a:tcPr/>
                </a:tc>
                <a:extLst>
                  <a:ext uri="{0D108BD9-81ED-4DB2-BD59-A6C34878D82A}">
                    <a16:rowId xmlns:a16="http://schemas.microsoft.com/office/drawing/2014/main" val="3113650522"/>
                  </a:ext>
                </a:extLst>
              </a:tr>
              <a:tr h="53976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r>
                        <a:rPr lang="zh-CN" altLang="en-US" sz="2400" dirty="0"/>
                        <a:t>政治制度</a:t>
                      </a:r>
                    </a:p>
                  </a:txBody>
                  <a:tcPr/>
                </a:tc>
                <a:tc>
                  <a:txBody>
                    <a:bodyPr/>
                    <a:lstStyle/>
                    <a:p>
                      <a:pPr algn="ctr"/>
                      <a:r>
                        <a:rPr lang="zh-CN" altLang="en-US" sz="2400" dirty="0"/>
                        <a:t>思想文化</a:t>
                      </a:r>
                    </a:p>
                  </a:txBody>
                  <a:tcPr/>
                </a:tc>
                <a:extLst>
                  <a:ext uri="{0D108BD9-81ED-4DB2-BD59-A6C34878D82A}">
                    <a16:rowId xmlns:a16="http://schemas.microsoft.com/office/drawing/2014/main" val="464835834"/>
                  </a:ext>
                </a:extLst>
              </a:tr>
              <a:tr h="3214621">
                <a:tc>
                  <a:txBody>
                    <a:bodyPr/>
                    <a:lstStyle/>
                    <a:p>
                      <a:endParaRPr lang="zh-CN" altLang="en-US" sz="2400" dirty="0"/>
                    </a:p>
                  </a:txBody>
                  <a:tcPr/>
                </a:tc>
                <a:tc>
                  <a:txBody>
                    <a:bodyPr/>
                    <a:lstStyle/>
                    <a:p>
                      <a:endParaRPr lang="zh-CN" altLang="en-US" sz="2400" dirty="0"/>
                    </a:p>
                  </a:txBody>
                  <a:tcPr/>
                </a:tc>
                <a:tc>
                  <a:txBody>
                    <a:bodyPr/>
                    <a:lstStyle/>
                    <a:p>
                      <a:endParaRPr lang="zh-CN" altLang="en-US" sz="2400" dirty="0"/>
                    </a:p>
                  </a:txBody>
                  <a:tcPr/>
                </a:tc>
                <a:tc>
                  <a:txBody>
                    <a:bodyPr/>
                    <a:lstStyle/>
                    <a:p>
                      <a:endParaRPr lang="zh-CN" altLang="en-US" sz="2400" dirty="0"/>
                    </a:p>
                  </a:txBody>
                  <a:tcPr/>
                </a:tc>
                <a:tc>
                  <a:txBody>
                    <a:bodyPr/>
                    <a:lstStyle/>
                    <a:p>
                      <a:endParaRPr lang="zh-CN" altLang="en-US" sz="2400" dirty="0"/>
                    </a:p>
                  </a:txBody>
                  <a:tcPr/>
                </a:tc>
                <a:extLst>
                  <a:ext uri="{0D108BD9-81ED-4DB2-BD59-A6C34878D82A}">
                    <a16:rowId xmlns:a16="http://schemas.microsoft.com/office/drawing/2014/main" val="1398030320"/>
                  </a:ext>
                </a:extLst>
              </a:tr>
            </a:tbl>
          </a:graphicData>
        </a:graphic>
      </p:graphicFrame>
      <p:sp>
        <p:nvSpPr>
          <p:cNvPr id="7" name="文本框 6">
            <a:extLst>
              <a:ext uri="{FF2B5EF4-FFF2-40B4-BE49-F238E27FC236}">
                <a16:creationId xmlns:a16="http://schemas.microsoft.com/office/drawing/2014/main" id="{1E41611E-0429-4CB4-AAAB-3C00FBADCA63}"/>
              </a:ext>
            </a:extLst>
          </p:cNvPr>
          <p:cNvSpPr txBox="1"/>
          <p:nvPr/>
        </p:nvSpPr>
        <p:spPr>
          <a:xfrm>
            <a:off x="203199" y="3685570"/>
            <a:ext cx="1539239" cy="2308324"/>
          </a:xfrm>
          <a:prstGeom prst="rect">
            <a:avLst/>
          </a:prstGeom>
          <a:noFill/>
        </p:spPr>
        <p:txBody>
          <a:bodyPr wrap="square">
            <a:spAutoFit/>
          </a:bodyPr>
          <a:lstStyle/>
          <a:p>
            <a:r>
              <a:rPr lang="zh-CN" altLang="en-US" sz="2400" dirty="0"/>
              <a:t>原始社会是人类社会发展的</a:t>
            </a:r>
            <a:r>
              <a:rPr lang="zh-CN" altLang="en-US" sz="2400" dirty="0">
                <a:solidFill>
                  <a:srgbClr val="FF0000"/>
                </a:solidFill>
              </a:rPr>
              <a:t>最初阶段</a:t>
            </a:r>
            <a:r>
              <a:rPr lang="zh-CN" altLang="en-US" sz="2400" dirty="0"/>
              <a:t>，也是</a:t>
            </a:r>
            <a:r>
              <a:rPr lang="zh-CN" altLang="en-US" sz="2400" dirty="0">
                <a:solidFill>
                  <a:srgbClr val="FF0000"/>
                </a:solidFill>
              </a:rPr>
              <a:t>最低阶段</a:t>
            </a:r>
          </a:p>
        </p:txBody>
      </p:sp>
      <p:sp>
        <p:nvSpPr>
          <p:cNvPr id="9" name="文本框 8">
            <a:extLst>
              <a:ext uri="{FF2B5EF4-FFF2-40B4-BE49-F238E27FC236}">
                <a16:creationId xmlns:a16="http://schemas.microsoft.com/office/drawing/2014/main" id="{879B120A-652E-4E57-B671-4258A166BF9E}"/>
              </a:ext>
            </a:extLst>
          </p:cNvPr>
          <p:cNvSpPr txBox="1"/>
          <p:nvPr/>
        </p:nvSpPr>
        <p:spPr>
          <a:xfrm>
            <a:off x="1742438" y="3447837"/>
            <a:ext cx="2326640" cy="3046988"/>
          </a:xfrm>
          <a:prstGeom prst="rect">
            <a:avLst/>
          </a:prstGeom>
          <a:noFill/>
        </p:spPr>
        <p:txBody>
          <a:bodyPr wrap="square">
            <a:spAutoFit/>
          </a:bodyPr>
          <a:lstStyle/>
          <a:p>
            <a:r>
              <a:rPr lang="zh-CN" altLang="en-US" sz="2400" dirty="0"/>
              <a:t>以石器作为</a:t>
            </a:r>
            <a:r>
              <a:rPr lang="zh-CN" altLang="en-US" sz="2400" dirty="0">
                <a:solidFill>
                  <a:srgbClr val="FF0000"/>
                </a:solidFill>
              </a:rPr>
              <a:t>生产工具</a:t>
            </a:r>
            <a:r>
              <a:rPr lang="zh-CN" altLang="en-US" sz="2400" dirty="0"/>
              <a:t>，</a:t>
            </a:r>
            <a:r>
              <a:rPr lang="zh-CN" altLang="en-US" sz="2400" dirty="0">
                <a:solidFill>
                  <a:srgbClr val="FF0000"/>
                </a:solidFill>
              </a:rPr>
              <a:t>生产力低下。</a:t>
            </a:r>
            <a:r>
              <a:rPr lang="zh-CN" altLang="en-US" sz="2400" dirty="0"/>
              <a:t>旧石器时代进入新石器</a:t>
            </a:r>
            <a:r>
              <a:rPr lang="zh-CN" altLang="en-US" sz="2400" dirty="0">
                <a:solidFill>
                  <a:srgbClr val="FF0000"/>
                </a:solidFill>
              </a:rPr>
              <a:t>时代</a:t>
            </a:r>
            <a:r>
              <a:rPr lang="zh-CN" altLang="en-US" sz="2400" dirty="0"/>
              <a:t>，原始畜牧业和农业</a:t>
            </a:r>
            <a:r>
              <a:rPr lang="zh-CN" altLang="en-US" sz="2400" dirty="0">
                <a:solidFill>
                  <a:srgbClr val="FF0000"/>
                </a:solidFill>
              </a:rPr>
              <a:t>出现</a:t>
            </a:r>
            <a:r>
              <a:rPr lang="zh-CN" altLang="en-US" sz="2400" dirty="0"/>
              <a:t>，</a:t>
            </a:r>
            <a:r>
              <a:rPr lang="zh-CN" altLang="en-US" sz="2400" dirty="0">
                <a:solidFill>
                  <a:srgbClr val="FF0000"/>
                </a:solidFill>
              </a:rPr>
              <a:t>人们</a:t>
            </a:r>
            <a:r>
              <a:rPr lang="zh-CN" altLang="en-US" sz="2400" dirty="0"/>
              <a:t>由食物的采集者变成生产者。</a:t>
            </a:r>
          </a:p>
        </p:txBody>
      </p:sp>
      <p:sp>
        <p:nvSpPr>
          <p:cNvPr id="10" name="文本框 9">
            <a:extLst>
              <a:ext uri="{FF2B5EF4-FFF2-40B4-BE49-F238E27FC236}">
                <a16:creationId xmlns:a16="http://schemas.microsoft.com/office/drawing/2014/main" id="{963B615B-6FC3-471E-9CDC-DB728E5A4169}"/>
              </a:ext>
            </a:extLst>
          </p:cNvPr>
          <p:cNvSpPr txBox="1"/>
          <p:nvPr/>
        </p:nvSpPr>
        <p:spPr>
          <a:xfrm>
            <a:off x="6980135" y="3447837"/>
            <a:ext cx="3108960" cy="3046988"/>
          </a:xfrm>
          <a:prstGeom prst="rect">
            <a:avLst/>
          </a:prstGeom>
          <a:noFill/>
        </p:spPr>
        <p:txBody>
          <a:bodyPr wrap="square">
            <a:spAutoFit/>
          </a:bodyPr>
          <a:lstStyle/>
          <a:p>
            <a:r>
              <a:rPr lang="zh-CN" altLang="en-US" sz="2400" dirty="0"/>
              <a:t>氏族是原始人共同生活的</a:t>
            </a:r>
            <a:r>
              <a:rPr lang="zh-CN" altLang="en-US" sz="2400" dirty="0">
                <a:solidFill>
                  <a:srgbClr val="0000FF"/>
                </a:solidFill>
              </a:rPr>
              <a:t>基本单位</a:t>
            </a:r>
            <a:r>
              <a:rPr lang="zh-CN" altLang="en-US" sz="2400" dirty="0"/>
              <a:t>。在氏族制度下，人们通过氏族议事会</a:t>
            </a:r>
            <a:r>
              <a:rPr lang="zh-CN" altLang="en-US" sz="2400" dirty="0">
                <a:solidFill>
                  <a:srgbClr val="0000FF"/>
                </a:solidFill>
              </a:rPr>
              <a:t>管理集体事务</a:t>
            </a:r>
            <a:r>
              <a:rPr lang="zh-CN" altLang="en-US" sz="2400" dirty="0"/>
              <a:t>。一切大事都在议事会上由全体成年人共同讨论决定。</a:t>
            </a:r>
            <a:r>
              <a:rPr lang="zh-CN" altLang="en-US" sz="2400" dirty="0">
                <a:solidFill>
                  <a:srgbClr val="0000FF"/>
                </a:solidFill>
              </a:rPr>
              <a:t>没有压迫和特权</a:t>
            </a:r>
          </a:p>
        </p:txBody>
      </p:sp>
      <p:sp>
        <p:nvSpPr>
          <p:cNvPr id="11" name="文本框 10">
            <a:extLst>
              <a:ext uri="{FF2B5EF4-FFF2-40B4-BE49-F238E27FC236}">
                <a16:creationId xmlns:a16="http://schemas.microsoft.com/office/drawing/2014/main" id="{7D5F95EB-F3EC-4AEC-8C23-B8446F71296D}"/>
              </a:ext>
            </a:extLst>
          </p:cNvPr>
          <p:cNvSpPr txBox="1"/>
          <p:nvPr/>
        </p:nvSpPr>
        <p:spPr>
          <a:xfrm>
            <a:off x="4175761" y="3614449"/>
            <a:ext cx="2672510" cy="1569660"/>
          </a:xfrm>
          <a:prstGeom prst="rect">
            <a:avLst/>
          </a:prstGeom>
          <a:noFill/>
        </p:spPr>
        <p:txBody>
          <a:bodyPr wrap="square">
            <a:spAutoFit/>
          </a:bodyPr>
          <a:lstStyle/>
          <a:p>
            <a:r>
              <a:rPr lang="zh-CN" altLang="en-US" sz="2400" dirty="0">
                <a:solidFill>
                  <a:srgbClr val="0000FF"/>
                </a:solidFill>
              </a:rPr>
              <a:t>共同占有</a:t>
            </a:r>
            <a:r>
              <a:rPr lang="zh-CN" altLang="en-US" sz="2400" dirty="0"/>
              <a:t>生产资料</a:t>
            </a:r>
            <a:endParaRPr lang="en-US" altLang="zh-CN" sz="2400" dirty="0"/>
          </a:p>
          <a:p>
            <a:r>
              <a:rPr lang="zh-CN" altLang="en-US" sz="2400" dirty="0">
                <a:solidFill>
                  <a:srgbClr val="0000FF"/>
                </a:solidFill>
              </a:rPr>
              <a:t>共同劳动</a:t>
            </a:r>
            <a:r>
              <a:rPr lang="zh-CN" altLang="en-US" sz="2400" dirty="0"/>
              <a:t>、平等互助</a:t>
            </a:r>
            <a:endParaRPr lang="en-US" altLang="zh-CN" sz="2400" dirty="0"/>
          </a:p>
          <a:p>
            <a:r>
              <a:rPr lang="zh-CN" altLang="en-US" sz="2400" dirty="0">
                <a:solidFill>
                  <a:srgbClr val="0000FF"/>
                </a:solidFill>
              </a:rPr>
              <a:t>平均分配</a:t>
            </a:r>
            <a:r>
              <a:rPr lang="zh-CN" altLang="en-US" sz="2400" dirty="0"/>
              <a:t>劳动产品</a:t>
            </a:r>
          </a:p>
        </p:txBody>
      </p:sp>
      <p:sp>
        <p:nvSpPr>
          <p:cNvPr id="12" name="文本框 11">
            <a:extLst>
              <a:ext uri="{FF2B5EF4-FFF2-40B4-BE49-F238E27FC236}">
                <a16:creationId xmlns:a16="http://schemas.microsoft.com/office/drawing/2014/main" id="{656420C5-6849-4604-AD23-2A7052AE2223}"/>
              </a:ext>
            </a:extLst>
          </p:cNvPr>
          <p:cNvSpPr txBox="1"/>
          <p:nvPr/>
        </p:nvSpPr>
        <p:spPr>
          <a:xfrm>
            <a:off x="10220960" y="3685570"/>
            <a:ext cx="1625599" cy="1569660"/>
          </a:xfrm>
          <a:prstGeom prst="rect">
            <a:avLst/>
          </a:prstGeom>
          <a:noFill/>
        </p:spPr>
        <p:txBody>
          <a:bodyPr wrap="square">
            <a:spAutoFit/>
          </a:bodyPr>
          <a:lstStyle/>
          <a:p>
            <a:r>
              <a:rPr lang="zh-CN" altLang="en-US" sz="2400" dirty="0"/>
              <a:t>平等观念</a:t>
            </a:r>
            <a:endParaRPr lang="en-US" altLang="zh-CN" sz="2400" dirty="0"/>
          </a:p>
          <a:p>
            <a:r>
              <a:rPr lang="zh-CN" altLang="en-US" sz="2400" dirty="0"/>
              <a:t>原始宗教</a:t>
            </a:r>
            <a:endParaRPr lang="en-US" altLang="zh-CN" sz="2400" dirty="0"/>
          </a:p>
          <a:p>
            <a:r>
              <a:rPr lang="zh-CN" altLang="en-US" sz="2400" dirty="0"/>
              <a:t>图腾崇拜等观念</a:t>
            </a:r>
          </a:p>
        </p:txBody>
      </p:sp>
    </p:spTree>
    <p:extLst>
      <p:ext uri="{BB962C8B-B14F-4D97-AF65-F5344CB8AC3E}">
        <p14:creationId xmlns:p14="http://schemas.microsoft.com/office/powerpoint/2010/main" val="996149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711CEFEB-BC35-4759-90CD-0F362D80E277}"/>
              </a:ext>
            </a:extLst>
          </p:cNvPr>
          <p:cNvSpPr>
            <a:spLocks noGrp="1"/>
          </p:cNvSpPr>
          <p:nvPr>
            <p:ph idx="1"/>
          </p:nvPr>
        </p:nvSpPr>
        <p:spPr>
          <a:xfrm>
            <a:off x="838200" y="1107440"/>
            <a:ext cx="10515600" cy="5588000"/>
          </a:xfrm>
        </p:spPr>
        <p:txBody>
          <a:bodyPr>
            <a:normAutofit fontScale="92500" lnSpcReduction="10000"/>
          </a:bodyPr>
          <a:lstStyle/>
          <a:p>
            <a:r>
              <a:rPr lang="en-US" altLang="zh-CN" dirty="0"/>
              <a:t>1.1 </a:t>
            </a:r>
            <a:r>
              <a:rPr lang="zh-CN" altLang="en-US" dirty="0"/>
              <a:t>原始社会的解体和阶级社会的演进</a:t>
            </a:r>
            <a:endParaRPr lang="en-US" altLang="zh-CN" dirty="0"/>
          </a:p>
          <a:p>
            <a:r>
              <a:rPr lang="zh-CN" altLang="en-US" dirty="0"/>
              <a:t>一、从原始社会到奴隶社会</a:t>
            </a:r>
            <a:endParaRPr lang="en-US" altLang="zh-CN" dirty="0"/>
          </a:p>
          <a:p>
            <a:r>
              <a:rPr lang="zh-CN" altLang="en-US" dirty="0"/>
              <a:t>（一）原始社会</a:t>
            </a:r>
            <a:endParaRPr lang="en-US" altLang="zh-CN" dirty="0"/>
          </a:p>
          <a:p>
            <a:r>
              <a:rPr lang="zh-CN" altLang="en-US" dirty="0"/>
              <a:t>结合教材</a:t>
            </a:r>
            <a:r>
              <a:rPr lang="en-US" altLang="zh-CN" dirty="0"/>
              <a:t>P2</a:t>
            </a:r>
          </a:p>
          <a:p>
            <a:r>
              <a:rPr lang="zh-CN" altLang="en-US" dirty="0"/>
              <a:t>探讨</a:t>
            </a:r>
            <a:r>
              <a:rPr lang="en-US" altLang="zh-CN" dirty="0"/>
              <a:t>1</a:t>
            </a:r>
            <a:r>
              <a:rPr lang="zh-CN" altLang="en-US" dirty="0"/>
              <a:t>：原始人平均分配劳动产品的原因？</a:t>
            </a:r>
            <a:endParaRPr lang="en-US" altLang="zh-CN" dirty="0"/>
          </a:p>
          <a:p>
            <a:r>
              <a:rPr lang="zh-CN" altLang="en-US" dirty="0">
                <a:solidFill>
                  <a:srgbClr val="0000FF"/>
                </a:solidFill>
              </a:rPr>
              <a:t>生产力决定生产关系，以摆脱自然束缚</a:t>
            </a:r>
            <a:endParaRPr lang="en-US" altLang="zh-CN" dirty="0">
              <a:solidFill>
                <a:srgbClr val="0000FF"/>
              </a:solidFill>
            </a:endParaRPr>
          </a:p>
          <a:p>
            <a:r>
              <a:rPr lang="zh-CN" altLang="en-US" dirty="0"/>
              <a:t>探讨</a:t>
            </a:r>
            <a:r>
              <a:rPr lang="en-US" altLang="zh-CN" dirty="0"/>
              <a:t>2</a:t>
            </a:r>
            <a:r>
              <a:rPr lang="zh-CN" altLang="en-US" dirty="0"/>
              <a:t>：该故事反映了原始人什么样的思想观念？</a:t>
            </a:r>
            <a:endParaRPr lang="en-US" altLang="zh-CN" dirty="0"/>
          </a:p>
          <a:p>
            <a:r>
              <a:rPr lang="zh-CN" altLang="en-US" dirty="0">
                <a:solidFill>
                  <a:srgbClr val="0000FF"/>
                </a:solidFill>
              </a:rPr>
              <a:t>原始的平等观念</a:t>
            </a:r>
            <a:endParaRPr lang="en-US" altLang="zh-CN" dirty="0">
              <a:solidFill>
                <a:srgbClr val="0000FF"/>
              </a:solidFill>
            </a:endParaRPr>
          </a:p>
          <a:p>
            <a:r>
              <a:rPr lang="zh-CN" altLang="en-US" dirty="0"/>
              <a:t>探讨</a:t>
            </a:r>
            <a:r>
              <a:rPr lang="en-US" altLang="zh-CN" dirty="0"/>
              <a:t>3</a:t>
            </a:r>
            <a:r>
              <a:rPr lang="zh-CN" altLang="en-US" dirty="0"/>
              <a:t>：原始社会应对自然压迫的过程中还会产生什么观念</a:t>
            </a:r>
            <a:endParaRPr lang="en-US" altLang="zh-CN" dirty="0"/>
          </a:p>
          <a:p>
            <a:r>
              <a:rPr lang="zh-CN" altLang="en-US" dirty="0">
                <a:solidFill>
                  <a:srgbClr val="0000FF"/>
                </a:solidFill>
              </a:rPr>
              <a:t>原始宗教、图腾崇拜、祖先崇拜</a:t>
            </a:r>
            <a:endParaRPr lang="en-US" altLang="zh-CN" dirty="0">
              <a:solidFill>
                <a:srgbClr val="0000FF"/>
              </a:solidFill>
            </a:endParaRPr>
          </a:p>
          <a:p>
            <a:r>
              <a:rPr lang="zh-CN" altLang="en-US" dirty="0"/>
              <a:t>探讨</a:t>
            </a:r>
            <a:r>
              <a:rPr lang="en-US" altLang="zh-CN" dirty="0"/>
              <a:t>4</a:t>
            </a:r>
            <a:r>
              <a:rPr lang="zh-CN" altLang="en-US" dirty="0"/>
              <a:t>：应对自然压迫的过程中，会不会发生战争，战俘怎么处理</a:t>
            </a:r>
            <a:r>
              <a:rPr lang="zh-CN" altLang="en-US" dirty="0">
                <a:solidFill>
                  <a:srgbClr val="0000FF"/>
                </a:solidFill>
              </a:rPr>
              <a:t>？</a:t>
            </a:r>
            <a:endParaRPr lang="en-US" altLang="zh-CN" dirty="0">
              <a:solidFill>
                <a:srgbClr val="0000FF"/>
              </a:solidFill>
            </a:endParaRPr>
          </a:p>
          <a:p>
            <a:r>
              <a:rPr lang="zh-CN" altLang="en-US" dirty="0">
                <a:solidFill>
                  <a:srgbClr val="0000FF"/>
                </a:solidFill>
              </a:rPr>
              <a:t>杀</a:t>
            </a:r>
            <a:r>
              <a:rPr lang="en-US" altLang="zh-CN" dirty="0">
                <a:solidFill>
                  <a:srgbClr val="0000FF"/>
                </a:solidFill>
              </a:rPr>
              <a:t>or</a:t>
            </a:r>
            <a:r>
              <a:rPr lang="zh-CN" altLang="en-US" dirty="0">
                <a:solidFill>
                  <a:srgbClr val="0000FF"/>
                </a:solidFill>
              </a:rPr>
              <a:t>不杀？</a:t>
            </a:r>
            <a:endParaRPr lang="en-US" altLang="zh-CN" dirty="0">
              <a:solidFill>
                <a:srgbClr val="0000FF"/>
              </a:solidFill>
            </a:endParaRPr>
          </a:p>
        </p:txBody>
      </p:sp>
      <p:sp>
        <p:nvSpPr>
          <p:cNvPr id="6" name="矩形 5">
            <a:extLst>
              <a:ext uri="{FF2B5EF4-FFF2-40B4-BE49-F238E27FC236}">
                <a16:creationId xmlns:a16="http://schemas.microsoft.com/office/drawing/2014/main" id="{0E56AAEA-5348-4450-ADF0-7123196CEB98}"/>
              </a:ext>
            </a:extLst>
          </p:cNvPr>
          <p:cNvSpPr/>
          <p:nvPr/>
        </p:nvSpPr>
        <p:spPr>
          <a:xfrm>
            <a:off x="0" y="0"/>
            <a:ext cx="12192000" cy="7924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00FF"/>
                </a:solidFill>
              </a:rPr>
              <a:t>社会主义从空想到科学、从理论到实践的发展</a:t>
            </a:r>
          </a:p>
        </p:txBody>
      </p:sp>
    </p:spTree>
    <p:extLst>
      <p:ext uri="{BB962C8B-B14F-4D97-AF65-F5344CB8AC3E}">
        <p14:creationId xmlns:p14="http://schemas.microsoft.com/office/powerpoint/2010/main" val="207899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 calcmode="lin" valueType="num">
                                      <p:cBhvr additive="base">
                                        <p:cTn id="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anim calcmode="lin" valueType="num">
                                      <p:cBhvr additive="base">
                                        <p:cTn id="1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anim calcmode="lin" valueType="num">
                                      <p:cBhvr additive="base">
                                        <p:cTn id="1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anim calcmode="lin" valueType="num">
                                      <p:cBhvr additive="base">
                                        <p:cTn id="25"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5064</TotalTime>
  <Words>4630</Words>
  <Application>Microsoft Office PowerPoint</Application>
  <PresentationFormat>宽屏</PresentationFormat>
  <Paragraphs>363</Paragraphs>
  <Slides>32</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vt:lpstr>
      <vt:lpstr>等线</vt:lpstr>
      <vt:lpstr>等线 Light</vt:lpstr>
      <vt:lpstr>华文楷体</vt:lpstr>
      <vt:lpstr>宋体</vt:lpstr>
      <vt:lpstr>Arial</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 强</dc:creator>
  <cp:lastModifiedBy>黄 强</cp:lastModifiedBy>
  <cp:revision>114</cp:revision>
  <dcterms:created xsi:type="dcterms:W3CDTF">2020-09-04T01:16:14Z</dcterms:created>
  <dcterms:modified xsi:type="dcterms:W3CDTF">2020-09-14T05:50:32Z</dcterms:modified>
</cp:coreProperties>
</file>