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7" r:id="rId2"/>
    <p:sldId id="378" r:id="rId3"/>
    <p:sldId id="379" r:id="rId4"/>
    <p:sldId id="380" r:id="rId5"/>
    <p:sldId id="381" r:id="rId6"/>
    <p:sldId id="382" r:id="rId7"/>
    <p:sldId id="383" r:id="rId8"/>
    <p:sldId id="384" r:id="rId9"/>
    <p:sldId id="385" r:id="rId10"/>
    <p:sldId id="389" r:id="rId11"/>
    <p:sldId id="390" r:id="rId12"/>
    <p:sldId id="386" r:id="rId13"/>
    <p:sldId id="391" r:id="rId14"/>
    <p:sldId id="387" r:id="rId15"/>
    <p:sldId id="388" r:id="rId16"/>
    <p:sldId id="394" r:id="rId17"/>
    <p:sldId id="393" r:id="rId18"/>
    <p:sldId id="396" r:id="rId19"/>
    <p:sldId id="395" r:id="rId20"/>
    <p:sldId id="39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C66F-F3FE-4AB3-901B-137834F202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7891A7B-3515-4C1E-96DE-98266796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83DAEA-BA5C-40DE-A04C-0DF021E9A364}"/>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EB6EE92E-27A4-4069-9B57-FC431F3293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DAC3EF-306B-4451-83C3-8446D44B76EF}"/>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02088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66358-9137-4F66-AC75-98D1CA5788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2682A7-F2EC-4FA8-A8BE-A5B3A274F7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2271AC-EA24-4EE3-A5AE-28A494006B4C}"/>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DD541AF2-10FF-4526-A7F9-3252FAC76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CA937-2BDF-472A-84E4-AB894A2239A3}"/>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90268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2282C0-3148-481B-88F7-C28D6F2B7D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7235EC-4033-45F9-B543-409A2879E5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CD9D51-D7E1-4529-AF3B-4F53FB9857B3}"/>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355F6B63-6816-4959-B6AC-C751ECE6A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D2E756-608D-4C63-A678-DD96C14D5052}"/>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31973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58F30-9956-4DD6-B473-0021E57BC4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A527D8-257B-4879-AC5C-6BD9EA4B81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143848-4A13-46A8-A411-064F1EE68E4A}"/>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C122258E-49A5-470D-AC82-D0D6AE312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19E009-6161-4A3A-9110-BD5A00DE3CAC}"/>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7324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61940-4357-41C0-AEBB-D77DAD6BD0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82EC35-1524-40E8-A15A-4D6D553AF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340E58-DDA8-4A48-86FE-D1A063ACFBCB}"/>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E1155D9B-329F-4CA7-A023-7259CC896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85629E-0327-44FB-97DB-B446957F51BD}"/>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99093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58BD8-9DA3-43F1-8876-FBEDE29856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7B3F26-3285-4625-9A10-263DBA8430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B31A23-2E4E-4347-A279-125F132871A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382ADE1-5327-4581-8077-0665B56ECF7A}"/>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16250061-1F0A-4B0D-9C2D-277AB8FEEA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81496F-4C3D-4429-92EF-3379EFA09F17}"/>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218519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86281-F5FC-47A0-AAA9-C3F5E4665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67C533-BD23-4D07-B5B8-4AA800E9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5DBF5C-CC76-40C5-B64B-1528D39196E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7F8F10-9D9A-4EF4-AE4A-D82DA918F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2FF8D3-C021-48D6-97C5-6545F9AA16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4366D63-8C91-428E-A728-B8D27638F7C2}"/>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8" name="页脚占位符 7">
            <a:extLst>
              <a:ext uri="{FF2B5EF4-FFF2-40B4-BE49-F238E27FC236}">
                <a16:creationId xmlns:a16="http://schemas.microsoft.com/office/drawing/2014/main" id="{398A96E7-93A6-4D0C-A1A8-D95ACE5B46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34A1E5-C997-4705-BBF9-59D062686C12}"/>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1815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BB9D3-7382-438E-9199-3F83D31BCB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D64AD2-69A1-46AA-8102-19EBC7032A18}"/>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4" name="页脚占位符 3">
            <a:extLst>
              <a:ext uri="{FF2B5EF4-FFF2-40B4-BE49-F238E27FC236}">
                <a16:creationId xmlns:a16="http://schemas.microsoft.com/office/drawing/2014/main" id="{3EFA2506-E589-47A9-BD05-D3672412F5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0EE2C7-0028-4F1F-825E-2B0EA50BF933}"/>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01199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F34DD3-B368-4B5C-9C7D-2F10A22ADACC}"/>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3" name="页脚占位符 2">
            <a:extLst>
              <a:ext uri="{FF2B5EF4-FFF2-40B4-BE49-F238E27FC236}">
                <a16:creationId xmlns:a16="http://schemas.microsoft.com/office/drawing/2014/main" id="{E624BB2F-0A78-4833-862E-AF292A7885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0B1E72-7542-4117-883E-B600B1E4F0BE}"/>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43496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A2314-3A83-4FA0-BC18-4C9E0EAB5E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620B5C-242E-4292-9DE9-29859C6A8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C2C990-EBCB-4C89-8C4C-DF417991E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4B18DC-24E1-4BD8-A683-5CBAAE01A158}"/>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A8D4729E-B57D-433A-9637-4DF2CF771D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3358B5-CC24-42F4-982B-74DE6CD607C7}"/>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238990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6C918-B6B6-4E4A-A063-C2AC144D1B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6D2E14-70C6-41B6-BD5D-A571A7E33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1322BA-CBAF-4C3B-8C97-8C6412E7C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2FD83D-4AC3-436F-A0DF-92722AC9FC3F}"/>
              </a:ext>
            </a:extLst>
          </p:cNvPr>
          <p:cNvSpPr>
            <a:spLocks noGrp="1"/>
          </p:cNvSpPr>
          <p:nvPr>
            <p:ph type="dt" sz="half" idx="10"/>
          </p:nvPr>
        </p:nvSpPr>
        <p:spPr/>
        <p:txBody>
          <a:bodyPr/>
          <a:lstStyle/>
          <a:p>
            <a:fld id="{06530964-0F62-4C78-B005-8621735DDE37}" type="datetimeFigureOut">
              <a:rPr lang="zh-CN" altLang="en-US" smtClean="0"/>
              <a:t>2020/9/20</a:t>
            </a:fld>
            <a:endParaRPr lang="zh-CN" altLang="en-US"/>
          </a:p>
        </p:txBody>
      </p:sp>
      <p:sp>
        <p:nvSpPr>
          <p:cNvPr id="6" name="页脚占位符 5">
            <a:extLst>
              <a:ext uri="{FF2B5EF4-FFF2-40B4-BE49-F238E27FC236}">
                <a16:creationId xmlns:a16="http://schemas.microsoft.com/office/drawing/2014/main" id="{0CB8C0E6-D735-47F6-9B06-4E4E73EA3B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7FFBEF-AB8B-4ECD-881B-36316B84D288}"/>
              </a:ext>
            </a:extLst>
          </p:cNvPr>
          <p:cNvSpPr>
            <a:spLocks noGrp="1"/>
          </p:cNvSpPr>
          <p:nvPr>
            <p:ph type="sldNum" sz="quarter" idx="12"/>
          </p:nvPr>
        </p:nvSpPr>
        <p:spPr/>
        <p:txBody>
          <a:body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138591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B02D0D-E762-4610-B255-D552B0513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4A2950-FE9B-4435-98E6-58123DDF1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5ED15B-FC6C-4436-AA83-1B619246E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30964-0F62-4C78-B005-8621735DDE37}" type="datetimeFigureOut">
              <a:rPr lang="zh-CN" altLang="en-US" smtClean="0"/>
              <a:t>2020/9/20</a:t>
            </a:fld>
            <a:endParaRPr lang="zh-CN" altLang="en-US"/>
          </a:p>
        </p:txBody>
      </p:sp>
      <p:sp>
        <p:nvSpPr>
          <p:cNvPr id="5" name="页脚占位符 4">
            <a:extLst>
              <a:ext uri="{FF2B5EF4-FFF2-40B4-BE49-F238E27FC236}">
                <a16:creationId xmlns:a16="http://schemas.microsoft.com/office/drawing/2014/main" id="{41489B74-1904-4710-AAAE-F08F3D8A0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850756-C836-4D15-A3C7-BC1E98DBA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ACF8C-08CF-4495-B496-73BC16C570BA}" type="slidenum">
              <a:rPr lang="zh-CN" altLang="en-US" smtClean="0"/>
              <a:t>‹#›</a:t>
            </a:fld>
            <a:endParaRPr lang="zh-CN" altLang="en-US"/>
          </a:p>
        </p:txBody>
      </p:sp>
    </p:spTree>
    <p:extLst>
      <p:ext uri="{BB962C8B-B14F-4D97-AF65-F5344CB8AC3E}">
        <p14:creationId xmlns:p14="http://schemas.microsoft.com/office/powerpoint/2010/main" val="77226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a:bodyPr>
          <a:lstStyle/>
          <a:p>
            <a:pPr algn="l">
              <a:lnSpc>
                <a:spcPct val="100000"/>
              </a:lnSpc>
            </a:pPr>
            <a:r>
              <a:rPr lang="en-US" altLang="zh-CN" sz="2800" dirty="0">
                <a:solidFill>
                  <a:srgbClr val="FF0000"/>
                </a:solidFill>
                <a:latin typeface="����"/>
              </a:rPr>
              <a:t>1.2 </a:t>
            </a:r>
            <a:r>
              <a:rPr lang="zh-CN" altLang="en-US" sz="2800" dirty="0">
                <a:solidFill>
                  <a:srgbClr val="FF0000"/>
                </a:solidFill>
                <a:latin typeface="����"/>
              </a:rPr>
              <a:t>科学社会主义的理论与实践</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2" name="矩形: 圆角 1">
            <a:extLst>
              <a:ext uri="{FF2B5EF4-FFF2-40B4-BE49-F238E27FC236}">
                <a16:creationId xmlns:a16="http://schemas.microsoft.com/office/drawing/2014/main" id="{0228F8B9-0073-470C-9E04-3EACB9B45BE6}"/>
              </a:ext>
            </a:extLst>
          </p:cNvPr>
          <p:cNvSpPr/>
          <p:nvPr/>
        </p:nvSpPr>
        <p:spPr>
          <a:xfrm>
            <a:off x="1500027" y="1797978"/>
            <a:ext cx="791110" cy="4664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科学社会主义的理论与实践</a:t>
            </a:r>
          </a:p>
        </p:txBody>
      </p:sp>
      <p:cxnSp>
        <p:nvCxnSpPr>
          <p:cNvPr id="4" name="直接连接符 3">
            <a:extLst>
              <a:ext uri="{FF2B5EF4-FFF2-40B4-BE49-F238E27FC236}">
                <a16:creationId xmlns:a16="http://schemas.microsoft.com/office/drawing/2014/main" id="{EFC15AD4-B640-428D-90A9-07CD5916CC51}"/>
              </a:ext>
            </a:extLst>
          </p:cNvPr>
          <p:cNvCxnSpPr/>
          <p:nvPr/>
        </p:nvCxnSpPr>
        <p:spPr>
          <a:xfrm>
            <a:off x="2794571" y="1643865"/>
            <a:ext cx="0" cy="49007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1A82C4F-9F75-4103-801A-0E0F68F1F550}"/>
              </a:ext>
            </a:extLst>
          </p:cNvPr>
          <p:cNvCxnSpPr>
            <a:cxnSpLocks/>
          </p:cNvCxnSpPr>
          <p:nvPr/>
        </p:nvCxnSpPr>
        <p:spPr>
          <a:xfrm>
            <a:off x="2794571" y="2301411"/>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AB966A0-E2C6-4575-B3B0-2FF89B828279}"/>
              </a:ext>
            </a:extLst>
          </p:cNvPr>
          <p:cNvCxnSpPr>
            <a:cxnSpLocks/>
          </p:cNvCxnSpPr>
          <p:nvPr/>
        </p:nvCxnSpPr>
        <p:spPr>
          <a:xfrm>
            <a:off x="2805273" y="4021050"/>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7DB774B-DB94-46A4-9EC7-5403760759AB}"/>
              </a:ext>
            </a:extLst>
          </p:cNvPr>
          <p:cNvCxnSpPr>
            <a:cxnSpLocks/>
          </p:cNvCxnSpPr>
          <p:nvPr/>
        </p:nvCxnSpPr>
        <p:spPr>
          <a:xfrm>
            <a:off x="2794571" y="5750103"/>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9239CE9-8921-4D60-8EF9-B18D31F790F1}"/>
              </a:ext>
            </a:extLst>
          </p:cNvPr>
          <p:cNvSpPr/>
          <p:nvPr/>
        </p:nvSpPr>
        <p:spPr>
          <a:xfrm>
            <a:off x="3400747" y="1897303"/>
            <a:ext cx="2856210"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产生的条件</a:t>
            </a:r>
          </a:p>
        </p:txBody>
      </p:sp>
      <p:sp>
        <p:nvSpPr>
          <p:cNvPr id="14" name="矩形: 圆角 13">
            <a:extLst>
              <a:ext uri="{FF2B5EF4-FFF2-40B4-BE49-F238E27FC236}">
                <a16:creationId xmlns:a16="http://schemas.microsoft.com/office/drawing/2014/main" id="{EFF0E006-5603-412B-BE19-932163EE7104}"/>
              </a:ext>
            </a:extLst>
          </p:cNvPr>
          <p:cNvSpPr/>
          <p:nvPr/>
        </p:nvSpPr>
        <p:spPr>
          <a:xfrm>
            <a:off x="3411448" y="3626355"/>
            <a:ext cx="2856215"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创立</a:t>
            </a:r>
          </a:p>
        </p:txBody>
      </p:sp>
      <p:sp>
        <p:nvSpPr>
          <p:cNvPr id="15" name="矩形: 圆角 14">
            <a:extLst>
              <a:ext uri="{FF2B5EF4-FFF2-40B4-BE49-F238E27FC236}">
                <a16:creationId xmlns:a16="http://schemas.microsoft.com/office/drawing/2014/main" id="{FBEB8DD4-4856-4F96-BD48-F84F36E3A527}"/>
              </a:ext>
            </a:extLst>
          </p:cNvPr>
          <p:cNvSpPr/>
          <p:nvPr/>
        </p:nvSpPr>
        <p:spPr>
          <a:xfrm>
            <a:off x="3400747" y="5355407"/>
            <a:ext cx="2856212"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一国到多国的实践</a:t>
            </a:r>
          </a:p>
        </p:txBody>
      </p:sp>
      <p:cxnSp>
        <p:nvCxnSpPr>
          <p:cNvPr id="16" name="直接连接符 15">
            <a:extLst>
              <a:ext uri="{FF2B5EF4-FFF2-40B4-BE49-F238E27FC236}">
                <a16:creationId xmlns:a16="http://schemas.microsoft.com/office/drawing/2014/main" id="{19F6BDE1-A448-493F-BAE7-17D9ED6C32C7}"/>
              </a:ext>
            </a:extLst>
          </p:cNvPr>
          <p:cNvCxnSpPr>
            <a:cxnSpLocks/>
          </p:cNvCxnSpPr>
          <p:nvPr/>
        </p:nvCxnSpPr>
        <p:spPr>
          <a:xfrm>
            <a:off x="6267663" y="2301411"/>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A8D7C0C2-3998-408D-9257-28A072DFF0C0}"/>
              </a:ext>
            </a:extLst>
          </p:cNvPr>
          <p:cNvSpPr/>
          <p:nvPr/>
        </p:nvSpPr>
        <p:spPr>
          <a:xfrm>
            <a:off x="6873837" y="1897302"/>
            <a:ext cx="3102359" cy="789391"/>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思想来源</a:t>
            </a:r>
            <a:endParaRPr lang="en-US" altLang="zh-CN" sz="2400" dirty="0">
              <a:solidFill>
                <a:srgbClr val="0000FF"/>
              </a:solidFill>
            </a:endParaRPr>
          </a:p>
          <a:p>
            <a:pPr algn="ctr"/>
            <a:r>
              <a:rPr lang="zh-CN" altLang="en-US" sz="2400" dirty="0">
                <a:solidFill>
                  <a:srgbClr val="0000FF"/>
                </a:solidFill>
              </a:rPr>
              <a:t>阶级基础</a:t>
            </a:r>
            <a:endParaRPr lang="zh-CN" altLang="en-US" sz="2400" dirty="0"/>
          </a:p>
        </p:txBody>
      </p:sp>
      <p:cxnSp>
        <p:nvCxnSpPr>
          <p:cNvPr id="18" name="直接连接符 17">
            <a:extLst>
              <a:ext uri="{FF2B5EF4-FFF2-40B4-BE49-F238E27FC236}">
                <a16:creationId xmlns:a16="http://schemas.microsoft.com/office/drawing/2014/main" id="{2ED6B437-E7DA-4C31-A34B-A0A8392FA70E}"/>
              </a:ext>
            </a:extLst>
          </p:cNvPr>
          <p:cNvCxnSpPr>
            <a:cxnSpLocks/>
          </p:cNvCxnSpPr>
          <p:nvPr/>
        </p:nvCxnSpPr>
        <p:spPr>
          <a:xfrm>
            <a:off x="6267663" y="4021050"/>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BEF94101-706A-48F2-8857-405CA859643D}"/>
              </a:ext>
            </a:extLst>
          </p:cNvPr>
          <p:cNvSpPr/>
          <p:nvPr/>
        </p:nvSpPr>
        <p:spPr>
          <a:xfrm>
            <a:off x="6884538" y="3415946"/>
            <a:ext cx="3091665" cy="1210208"/>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创立者</a:t>
            </a:r>
            <a:endParaRPr lang="en-US" altLang="zh-CN" sz="2400" dirty="0">
              <a:solidFill>
                <a:srgbClr val="0000FF"/>
              </a:solidFill>
            </a:endParaRPr>
          </a:p>
          <a:p>
            <a:pPr algn="ctr"/>
            <a:r>
              <a:rPr lang="zh-CN" altLang="en-US" sz="2400" dirty="0">
                <a:solidFill>
                  <a:srgbClr val="0000FF"/>
                </a:solidFill>
              </a:rPr>
              <a:t>理论基石</a:t>
            </a:r>
            <a:endParaRPr lang="en-US" altLang="zh-CN" sz="2400" dirty="0">
              <a:solidFill>
                <a:srgbClr val="0000FF"/>
              </a:solidFill>
            </a:endParaRPr>
          </a:p>
          <a:p>
            <a:pPr algn="ctr"/>
            <a:r>
              <a:rPr lang="zh-CN" altLang="en-US" sz="2400" dirty="0">
                <a:solidFill>
                  <a:srgbClr val="0000FF"/>
                </a:solidFill>
              </a:rPr>
              <a:t>诞生标志</a:t>
            </a:r>
            <a:endParaRPr lang="zh-CN" altLang="en-US" sz="2400" dirty="0"/>
          </a:p>
        </p:txBody>
      </p:sp>
      <p:cxnSp>
        <p:nvCxnSpPr>
          <p:cNvPr id="20" name="直接连接符 19">
            <a:extLst>
              <a:ext uri="{FF2B5EF4-FFF2-40B4-BE49-F238E27FC236}">
                <a16:creationId xmlns:a16="http://schemas.microsoft.com/office/drawing/2014/main" id="{F42E33CC-8678-4A34-BBDF-184614759AEB}"/>
              </a:ext>
            </a:extLst>
          </p:cNvPr>
          <p:cNvCxnSpPr>
            <a:cxnSpLocks/>
          </p:cNvCxnSpPr>
          <p:nvPr/>
        </p:nvCxnSpPr>
        <p:spPr>
          <a:xfrm>
            <a:off x="6256957" y="5750102"/>
            <a:ext cx="60617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B25F3E03-2FFB-4415-9CE6-C1A4999D7ABB}"/>
              </a:ext>
            </a:extLst>
          </p:cNvPr>
          <p:cNvSpPr/>
          <p:nvPr/>
        </p:nvSpPr>
        <p:spPr>
          <a:xfrm>
            <a:off x="6873837" y="5342354"/>
            <a:ext cx="3091667" cy="789392"/>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第一个社会主义国家</a:t>
            </a:r>
            <a:endParaRPr lang="en-US" altLang="zh-CN" sz="2400" dirty="0">
              <a:solidFill>
                <a:srgbClr val="0000FF"/>
              </a:solidFill>
            </a:endParaRPr>
          </a:p>
          <a:p>
            <a:pPr algn="ctr"/>
            <a:r>
              <a:rPr lang="zh-CN" altLang="en-US" sz="2400" dirty="0">
                <a:solidFill>
                  <a:srgbClr val="0000FF"/>
                </a:solidFill>
              </a:rPr>
              <a:t>世界社会主义的发展</a:t>
            </a:r>
          </a:p>
        </p:txBody>
      </p:sp>
    </p:spTree>
    <p:extLst>
      <p:ext uri="{BB962C8B-B14F-4D97-AF65-F5344CB8AC3E}">
        <p14:creationId xmlns:p14="http://schemas.microsoft.com/office/powerpoint/2010/main" val="27114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arn(inVertic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arn(inVertic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7" grpId="0" animBg="1"/>
      <p:bldP spid="19" grpId="0" animBg="1"/>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pPr defTabSz="1828800">
              <a:lnSpc>
                <a:spcPct val="150000"/>
              </a:lnSpc>
            </a:pPr>
            <a:r>
              <a:rPr lang="zh-CN" altLang="en-US" sz="2400" b="0" i="0" dirty="0">
                <a:solidFill>
                  <a:srgbClr val="FF0000"/>
                </a:solidFill>
                <a:effectLst/>
                <a:latin typeface="+mn-ea"/>
              </a:rPr>
              <a:t>结合材料，运用所学知识，谈谈为什么“马克思，你是对的”。</a:t>
            </a:r>
            <a:endParaRPr lang="en-US" altLang="zh-CN" sz="2400" b="0" i="0" dirty="0">
              <a:solidFill>
                <a:srgbClr val="FF0000"/>
              </a:solidFill>
              <a:effectLst/>
              <a:latin typeface="+mn-ea"/>
            </a:endParaRPr>
          </a:p>
          <a:p>
            <a:r>
              <a:rPr lang="zh-CN" altLang="en-US" sz="2400" dirty="0">
                <a:solidFill>
                  <a:srgbClr val="FF0000"/>
                </a:solidFill>
              </a:rPr>
              <a:t>事实逻辑</a:t>
            </a:r>
            <a:r>
              <a:rPr lang="en-US" altLang="zh-CN" sz="2400" dirty="0">
                <a:solidFill>
                  <a:srgbClr val="FF0000"/>
                </a:solidFill>
              </a:rPr>
              <a:t>-------</a:t>
            </a:r>
            <a:r>
              <a:rPr lang="zh-CN" altLang="en-US" sz="2400" dirty="0">
                <a:solidFill>
                  <a:srgbClr val="FF0000"/>
                </a:solidFill>
              </a:rPr>
              <a:t>理论逻辑</a:t>
            </a:r>
            <a:endParaRPr lang="en-US" altLang="zh-CN" sz="2400" dirty="0">
              <a:solidFill>
                <a:srgbClr val="FF0000"/>
              </a:solidFill>
            </a:endParaRPr>
          </a:p>
          <a:p>
            <a:r>
              <a:rPr lang="zh-CN" altLang="en-US" sz="2400" dirty="0">
                <a:solidFill>
                  <a:srgbClr val="222222"/>
                </a:solidFill>
                <a:latin typeface="+mn-ea"/>
              </a:rPr>
              <a:t>马克思的</a:t>
            </a:r>
            <a:r>
              <a:rPr lang="zh-CN" altLang="en-US" sz="2400" dirty="0">
                <a:solidFill>
                  <a:srgbClr val="FF0000"/>
                </a:solidFill>
                <a:latin typeface="+mn-ea"/>
              </a:rPr>
              <a:t>批判和质疑精神</a:t>
            </a:r>
            <a:r>
              <a:rPr lang="zh-CN" altLang="en-US" sz="2400" dirty="0">
                <a:solidFill>
                  <a:srgbClr val="222222"/>
                </a:solidFill>
                <a:latin typeface="+mn-ea"/>
              </a:rPr>
              <a:t>及其理论对当今世界的“帮助”</a:t>
            </a:r>
            <a:endParaRPr lang="en-US" altLang="zh-CN" sz="2400" dirty="0">
              <a:solidFill>
                <a:srgbClr val="222222"/>
              </a:solidFill>
              <a:latin typeface="+mn-ea"/>
            </a:endParaRPr>
          </a:p>
          <a:p>
            <a:r>
              <a:rPr lang="en-US" altLang="zh-CN" sz="2400" dirty="0">
                <a:solidFill>
                  <a:srgbClr val="0000FF"/>
                </a:solidFill>
                <a:latin typeface="+mn-ea"/>
              </a:rPr>
              <a:t>------</a:t>
            </a:r>
            <a:r>
              <a:rPr lang="zh-CN" altLang="en-US" sz="2400" dirty="0">
                <a:solidFill>
                  <a:srgbClr val="0000FF"/>
                </a:solidFill>
                <a:latin typeface="+mn-ea"/>
              </a:rPr>
              <a:t>马克思主义实践的理论，</a:t>
            </a:r>
            <a:r>
              <a:rPr lang="zh-CN" altLang="en-US" sz="2400" dirty="0">
                <a:latin typeface="+mn-ea"/>
              </a:rPr>
              <a:t>指引着人民改造世界的行动。在实践中形成、丰富和发展，</a:t>
            </a:r>
            <a:r>
              <a:rPr lang="zh-CN" altLang="en-US" sz="2400" dirty="0">
                <a:solidFill>
                  <a:srgbClr val="0000FF"/>
                </a:solidFill>
                <a:latin typeface="+mn-ea"/>
              </a:rPr>
              <a:t>为人民提供强大的精神力量。</a:t>
            </a:r>
            <a:endParaRPr lang="en-US" altLang="zh-CN" sz="2400" dirty="0">
              <a:solidFill>
                <a:srgbClr val="0000FF"/>
              </a:solidFill>
              <a:latin typeface="+mn-ea"/>
            </a:endParaRPr>
          </a:p>
          <a:p>
            <a:r>
              <a:rPr lang="zh-CN" altLang="en-US" sz="2400" dirty="0">
                <a:solidFill>
                  <a:srgbClr val="222222"/>
                </a:solidFill>
                <a:latin typeface="+mn-ea"/>
              </a:rPr>
              <a:t>资本主义正如马克思所</a:t>
            </a:r>
            <a:r>
              <a:rPr lang="zh-CN" altLang="en-US" sz="2400" dirty="0">
                <a:solidFill>
                  <a:srgbClr val="FF0000"/>
                </a:solidFill>
                <a:latin typeface="+mn-ea"/>
              </a:rPr>
              <a:t>预言</a:t>
            </a:r>
            <a:r>
              <a:rPr lang="zh-CN" altLang="en-US" sz="2400" dirty="0">
                <a:solidFill>
                  <a:srgbClr val="222222"/>
                </a:solidFill>
                <a:latin typeface="+mn-ea"/>
              </a:rPr>
              <a:t>的那样发展，我们生活在马克思预言的世界里</a:t>
            </a:r>
            <a:endParaRPr lang="en-US" altLang="zh-CN" sz="2400" dirty="0">
              <a:solidFill>
                <a:srgbClr val="222222"/>
              </a:solidFill>
              <a:latin typeface="+mn-ea"/>
            </a:endParaRPr>
          </a:p>
          <a:p>
            <a:r>
              <a:rPr lang="en-US" altLang="zh-CN" sz="2400" dirty="0">
                <a:solidFill>
                  <a:srgbClr val="0000FF"/>
                </a:solidFill>
                <a:latin typeface="+mn-ea"/>
              </a:rPr>
              <a:t>------</a:t>
            </a:r>
            <a:r>
              <a:rPr lang="zh-CN" altLang="en-US" sz="2400" dirty="0">
                <a:solidFill>
                  <a:srgbClr val="0000FF"/>
                </a:solidFill>
                <a:latin typeface="+mn-ea"/>
              </a:rPr>
              <a:t>马克思主义是科学的理论，</a:t>
            </a:r>
            <a:r>
              <a:rPr lang="zh-CN" altLang="en-US" sz="2400" dirty="0">
                <a:latin typeface="+mn-ea"/>
              </a:rPr>
              <a:t>创造性地揭示了人类社会发展规律。为人类指明了从必然王国向自由王国飞跃的途径，</a:t>
            </a:r>
            <a:r>
              <a:rPr lang="zh-CN" altLang="en-US" sz="2400" dirty="0">
                <a:solidFill>
                  <a:srgbClr val="0000FF"/>
                </a:solidFill>
                <a:latin typeface="+mn-ea"/>
              </a:rPr>
              <a:t>为人民指明了实现自由和解放的道路</a:t>
            </a:r>
          </a:p>
          <a:p>
            <a:r>
              <a:rPr lang="zh-CN" altLang="en-US" sz="2400" dirty="0">
                <a:solidFill>
                  <a:srgbClr val="222222"/>
                </a:solidFill>
                <a:latin typeface="+mn-ea"/>
              </a:rPr>
              <a:t>运用马克思的历史和阶级斗争思想更好地</a:t>
            </a:r>
            <a:r>
              <a:rPr lang="zh-CN" altLang="en-US" sz="2400" dirty="0">
                <a:solidFill>
                  <a:srgbClr val="FF0000"/>
                </a:solidFill>
                <a:latin typeface="+mn-ea"/>
              </a:rPr>
              <a:t>理解当前</a:t>
            </a:r>
            <a:r>
              <a:rPr lang="zh-CN" altLang="en-US" sz="2400" dirty="0">
                <a:solidFill>
                  <a:srgbClr val="222222"/>
                </a:solidFill>
                <a:latin typeface="+mn-ea"/>
              </a:rPr>
              <a:t>美国的社会与政治问题</a:t>
            </a:r>
            <a:endParaRPr lang="en-US" altLang="zh-CN" sz="2400" dirty="0">
              <a:solidFill>
                <a:srgbClr val="222222"/>
              </a:solidFill>
              <a:latin typeface="+mn-ea"/>
            </a:endParaRPr>
          </a:p>
          <a:p>
            <a:r>
              <a:rPr lang="en-US" altLang="zh-CN" sz="2400" dirty="0">
                <a:solidFill>
                  <a:srgbClr val="0000FF"/>
                </a:solidFill>
                <a:latin typeface="+mn-ea"/>
              </a:rPr>
              <a:t>------</a:t>
            </a:r>
            <a:r>
              <a:rPr lang="zh-CN" altLang="en-US" sz="2400" dirty="0">
                <a:solidFill>
                  <a:srgbClr val="0000FF"/>
                </a:solidFill>
                <a:latin typeface="+mn-ea"/>
              </a:rPr>
              <a:t>马克思主义是不断发展的开放的理论，始终站在时代前沿，</a:t>
            </a:r>
            <a:r>
              <a:rPr lang="zh-CN" altLang="en-US" sz="2400" dirty="0">
                <a:latin typeface="+mn-ea"/>
              </a:rPr>
              <a:t>不断探索时代发展提出的新课题、</a:t>
            </a:r>
            <a:r>
              <a:rPr lang="zh-CN" altLang="en-US" sz="2400" dirty="0">
                <a:solidFill>
                  <a:srgbClr val="0000FF"/>
                </a:solidFill>
                <a:latin typeface="+mn-ea"/>
              </a:rPr>
              <a:t>回应人类面临的新挑战</a:t>
            </a:r>
            <a:r>
              <a:rPr lang="zh-CN" altLang="en-US" sz="2400" dirty="0">
                <a:latin typeface="+mn-ea"/>
              </a:rPr>
              <a:t>。</a:t>
            </a:r>
          </a:p>
          <a:p>
            <a:endParaRPr lang="en-US" altLang="zh-CN" sz="2400" dirty="0">
              <a:solidFill>
                <a:srgbClr val="222222"/>
              </a:solidFill>
              <a:latin typeface="+mn-ea"/>
            </a:endParaRPr>
          </a:p>
          <a:p>
            <a:endParaRPr lang="en-US" altLang="zh-CN" sz="2400" dirty="0">
              <a:solidFill>
                <a:srgbClr val="FF0000"/>
              </a:solidFill>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190380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59597" y="1006867"/>
            <a:ext cx="11455684" cy="5599416"/>
          </a:xfrm>
        </p:spPr>
        <p:txBody>
          <a:bodyPr>
            <a:normAutofit lnSpcReduction="10000"/>
          </a:bodyPr>
          <a:lstStyle/>
          <a:p>
            <a:pPr defTabSz="1828800">
              <a:lnSpc>
                <a:spcPct val="150000"/>
              </a:lnSpc>
            </a:pPr>
            <a:r>
              <a:rPr lang="zh-CN" altLang="en-US" sz="2400" dirty="0">
                <a:latin typeface="+mn-ea"/>
                <a:sym typeface="Helvetica" pitchFamily="34" charset="0"/>
              </a:rPr>
              <a:t>探究二：</a:t>
            </a:r>
            <a:r>
              <a:rPr lang="en-US" altLang="zh-CN" sz="2400" b="0" i="0" dirty="0">
                <a:solidFill>
                  <a:srgbClr val="222222"/>
                </a:solidFill>
                <a:effectLst/>
                <a:latin typeface="+mn-ea"/>
              </a:rPr>
              <a:t>2008</a:t>
            </a:r>
            <a:r>
              <a:rPr lang="zh-CN" altLang="en-US" sz="2400" b="0" i="0" dirty="0">
                <a:solidFill>
                  <a:srgbClr val="222222"/>
                </a:solidFill>
                <a:effectLst/>
                <a:latin typeface="+mn-ea"/>
              </a:rPr>
              <a:t>年国际金融危机爆发后，马克思在西方社会迅速“走红”。经济危机暴露了资本主义难以克服的矛盾和弊端，这与马克思的论断惊人吻合，使得马克思的影响飙升，著作一度脱销。时隔十年之后，西方国家经济持续低迷、贫富分化加剧、恐怖袭击频发、难民潮喷涌、民粹主义抬头，资本主义在发展困境的泥淖中越陷越深。即便在苏东剧变之初宣称“历史终结”“阶级问题在西方已经被成功解决”的新保守主义政治学家弗朗西斯</a:t>
            </a:r>
            <a:r>
              <a:rPr lang="en-US" altLang="zh-CN" sz="2400" b="0" i="0" dirty="0">
                <a:solidFill>
                  <a:srgbClr val="222222"/>
                </a:solidFill>
                <a:effectLst/>
                <a:latin typeface="+mn-ea"/>
              </a:rPr>
              <a:t>·</a:t>
            </a:r>
            <a:r>
              <a:rPr lang="zh-CN" altLang="en-US" sz="2400" b="0" i="0" dirty="0">
                <a:solidFill>
                  <a:srgbClr val="222222"/>
                </a:solidFill>
                <a:effectLst/>
                <a:latin typeface="+mn-ea"/>
              </a:rPr>
              <a:t>福山，现在也不得不承认资本主义社会的分裂和工人阶级的生存窘境。资本主义的混乱和失序，促使越来越多有识之士进行深刻反思，将目光再次投向马克思。</a:t>
            </a:r>
            <a:endParaRPr lang="en-US" altLang="zh-CN" sz="2400" b="0" i="0" dirty="0">
              <a:solidFill>
                <a:srgbClr val="222222"/>
              </a:solidFill>
              <a:effectLst/>
              <a:latin typeface="+mn-ea"/>
            </a:endParaRPr>
          </a:p>
          <a:p>
            <a:pPr defTabSz="1828800">
              <a:lnSpc>
                <a:spcPct val="150000"/>
              </a:lnSpc>
            </a:pPr>
            <a:r>
              <a:rPr lang="zh-CN" altLang="en-US" sz="2400" dirty="0">
                <a:solidFill>
                  <a:srgbClr val="FF0000"/>
                </a:solidFill>
                <a:latin typeface="+mn-ea"/>
              </a:rPr>
              <a:t>马克思的两大发现是什么。结合材料，运用所学知识说明马克思在西方社会迅速“走红”的原因。</a:t>
            </a:r>
            <a:endParaRPr lang="en-US" altLang="zh-CN" sz="2400" b="0" i="0" dirty="0">
              <a:solidFill>
                <a:srgbClr val="FF0000"/>
              </a:solidFill>
              <a:effectLst/>
              <a:latin typeface="+mn-ea"/>
            </a:endParaRPr>
          </a:p>
          <a:p>
            <a:endParaRPr lang="en-US" altLang="zh-CN" sz="2400" dirty="0"/>
          </a:p>
          <a:p>
            <a:endParaRPr lang="en-US" altLang="zh-CN" sz="2400" dirty="0">
              <a:solidFill>
                <a:srgbClr val="FF0000"/>
              </a:solidFill>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cxnSp>
        <p:nvCxnSpPr>
          <p:cNvPr id="4" name="直接连接符 3">
            <a:extLst>
              <a:ext uri="{FF2B5EF4-FFF2-40B4-BE49-F238E27FC236}">
                <a16:creationId xmlns:a16="http://schemas.microsoft.com/office/drawing/2014/main" id="{F594CA6E-7DEB-449E-B58D-C42D263C96F3}"/>
              </a:ext>
            </a:extLst>
          </p:cNvPr>
          <p:cNvCxnSpPr/>
          <p:nvPr/>
        </p:nvCxnSpPr>
        <p:spPr>
          <a:xfrm flipH="1">
            <a:off x="9789560" y="1006867"/>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9497430-312B-4CE2-B39E-DBD7824A3182}"/>
              </a:ext>
            </a:extLst>
          </p:cNvPr>
          <p:cNvCxnSpPr/>
          <p:nvPr/>
        </p:nvCxnSpPr>
        <p:spPr>
          <a:xfrm flipH="1">
            <a:off x="3945276" y="2106203"/>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90FFFD2-F88D-41C1-B4BE-C5B655B2A195}"/>
              </a:ext>
            </a:extLst>
          </p:cNvPr>
          <p:cNvCxnSpPr/>
          <p:nvPr/>
        </p:nvCxnSpPr>
        <p:spPr>
          <a:xfrm flipH="1">
            <a:off x="1017142" y="3070261"/>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B4266BB-9C6E-4240-A21D-B34068C100B1}"/>
              </a:ext>
            </a:extLst>
          </p:cNvPr>
          <p:cNvCxnSpPr/>
          <p:nvPr/>
        </p:nvCxnSpPr>
        <p:spPr>
          <a:xfrm flipH="1">
            <a:off x="3210675" y="4630222"/>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2CFEE90-64AE-455A-B733-A8E0CDECC221}"/>
              </a:ext>
            </a:extLst>
          </p:cNvPr>
          <p:cNvCxnSpPr/>
          <p:nvPr/>
        </p:nvCxnSpPr>
        <p:spPr>
          <a:xfrm>
            <a:off x="6626831" y="1602769"/>
            <a:ext cx="30822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AA6D9F0-D8DD-40B6-97D5-7B3F71D613EE}"/>
              </a:ext>
            </a:extLst>
          </p:cNvPr>
          <p:cNvCxnSpPr>
            <a:cxnSpLocks/>
          </p:cNvCxnSpPr>
          <p:nvPr/>
        </p:nvCxnSpPr>
        <p:spPr>
          <a:xfrm>
            <a:off x="4250076" y="2106203"/>
            <a:ext cx="53220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FC9DD8-DA6C-42F3-A083-98692BB0D8EC}"/>
              </a:ext>
            </a:extLst>
          </p:cNvPr>
          <p:cNvCxnSpPr>
            <a:cxnSpLocks/>
          </p:cNvCxnSpPr>
          <p:nvPr/>
        </p:nvCxnSpPr>
        <p:spPr>
          <a:xfrm>
            <a:off x="8248436" y="3070261"/>
            <a:ext cx="339218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F29EE5B-9C78-47CB-8A12-8AD33D4F0105}"/>
              </a:ext>
            </a:extLst>
          </p:cNvPr>
          <p:cNvCxnSpPr>
            <a:cxnSpLocks/>
          </p:cNvCxnSpPr>
          <p:nvPr/>
        </p:nvCxnSpPr>
        <p:spPr>
          <a:xfrm>
            <a:off x="8141414" y="4140486"/>
            <a:ext cx="360622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4698E89-45D7-43CA-9CC9-223F12DC4F41}"/>
              </a:ext>
            </a:extLst>
          </p:cNvPr>
          <p:cNvCxnSpPr/>
          <p:nvPr/>
        </p:nvCxnSpPr>
        <p:spPr>
          <a:xfrm>
            <a:off x="2517169" y="4630222"/>
            <a:ext cx="30822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36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lnSpcReduction="10000"/>
          </a:bodyPr>
          <a:lstStyle/>
          <a:p>
            <a:pPr defTabSz="1828800">
              <a:lnSpc>
                <a:spcPct val="110000"/>
              </a:lnSpc>
            </a:pPr>
            <a:r>
              <a:rPr lang="zh-CN" altLang="en-US" sz="2400" dirty="0">
                <a:solidFill>
                  <a:srgbClr val="FF0000"/>
                </a:solidFill>
                <a:latin typeface="+mn-ea"/>
                <a:sym typeface="Helvetica" pitchFamily="34" charset="0"/>
              </a:rPr>
              <a:t>（</a:t>
            </a:r>
            <a:r>
              <a:rPr lang="en-US" altLang="zh-CN" sz="2400" dirty="0">
                <a:solidFill>
                  <a:srgbClr val="FF0000"/>
                </a:solidFill>
                <a:latin typeface="+mn-ea"/>
                <a:sym typeface="Helvetica" pitchFamily="34" charset="0"/>
              </a:rPr>
              <a:t>1</a:t>
            </a:r>
            <a:r>
              <a:rPr lang="zh-CN" altLang="en-US" sz="2400" dirty="0">
                <a:solidFill>
                  <a:srgbClr val="FF0000"/>
                </a:solidFill>
                <a:latin typeface="+mn-ea"/>
                <a:sym typeface="Helvetica" pitchFamily="34" charset="0"/>
              </a:rPr>
              <a:t>）马克思的两大发现</a:t>
            </a:r>
            <a:endParaRPr lang="en-US" altLang="zh-CN" sz="2400" dirty="0">
              <a:solidFill>
                <a:srgbClr val="FF0000"/>
              </a:solidFill>
              <a:latin typeface="+mn-ea"/>
              <a:sym typeface="Helvetica" pitchFamily="34" charset="0"/>
            </a:endParaRPr>
          </a:p>
          <a:p>
            <a:pPr defTabSz="1828800">
              <a:lnSpc>
                <a:spcPct val="110000"/>
              </a:lnSpc>
            </a:pPr>
            <a:r>
              <a:rPr lang="zh-CN" altLang="en-US" sz="2400" dirty="0">
                <a:latin typeface="+mn-ea"/>
                <a:sym typeface="Helvetica" pitchFamily="34" charset="0"/>
              </a:rPr>
              <a:t>创立了唯物史观，揭示了人类社会发展的一般规律。。。</a:t>
            </a:r>
            <a:endParaRPr lang="en-US" altLang="zh-CN" sz="2400" dirty="0">
              <a:latin typeface="+mn-ea"/>
              <a:sym typeface="Helvetica" pitchFamily="34" charset="0"/>
            </a:endParaRPr>
          </a:p>
          <a:p>
            <a:pPr defTabSz="1828800">
              <a:lnSpc>
                <a:spcPct val="110000"/>
              </a:lnSpc>
            </a:pPr>
            <a:r>
              <a:rPr lang="zh-CN" altLang="en-US" sz="2400" dirty="0">
                <a:latin typeface="+mn-ea"/>
                <a:sym typeface="Helvetica" pitchFamily="34" charset="0"/>
              </a:rPr>
              <a:t>创立了剩余价值学说，揭示了资本家剥削工人的秘密。。</a:t>
            </a:r>
            <a:endParaRPr lang="en-US" altLang="zh-CN" sz="2400" dirty="0">
              <a:latin typeface="+mn-ea"/>
              <a:sym typeface="Helvetica" pitchFamily="34" charset="0"/>
            </a:endParaRPr>
          </a:p>
          <a:p>
            <a:pPr defTabSz="1828800">
              <a:lnSpc>
                <a:spcPct val="110000"/>
              </a:lnSpc>
            </a:pPr>
            <a:r>
              <a:rPr lang="zh-CN" altLang="en-US" sz="2400" dirty="0">
                <a:solidFill>
                  <a:srgbClr val="FF0000"/>
                </a:solidFill>
                <a:latin typeface="+mn-ea"/>
                <a:sym typeface="Helvetica" pitchFamily="34" charset="0"/>
              </a:rPr>
              <a:t>（</a:t>
            </a:r>
            <a:r>
              <a:rPr lang="en-US" altLang="zh-CN" sz="2400" dirty="0">
                <a:solidFill>
                  <a:srgbClr val="FF0000"/>
                </a:solidFill>
                <a:latin typeface="+mn-ea"/>
                <a:sym typeface="Helvetica" pitchFamily="34" charset="0"/>
              </a:rPr>
              <a:t>2</a:t>
            </a:r>
            <a:r>
              <a:rPr lang="zh-CN" altLang="en-US" sz="2400" dirty="0">
                <a:solidFill>
                  <a:srgbClr val="FF0000"/>
                </a:solidFill>
                <a:latin typeface="+mn-ea"/>
                <a:sym typeface="Helvetica" pitchFamily="34" charset="0"/>
              </a:rPr>
              <a:t>）迅速走红的原因</a:t>
            </a:r>
            <a:endParaRPr lang="en-US" altLang="zh-CN" sz="2400" dirty="0">
              <a:solidFill>
                <a:srgbClr val="FF0000"/>
              </a:solidFill>
              <a:latin typeface="+mn-ea"/>
              <a:sym typeface="Helvetica" pitchFamily="34" charset="0"/>
            </a:endParaRPr>
          </a:p>
          <a:p>
            <a:pPr defTabSz="1828800">
              <a:lnSpc>
                <a:spcPct val="110000"/>
              </a:lnSpc>
            </a:pPr>
            <a:r>
              <a:rPr lang="zh-CN" altLang="en-US" sz="2400" dirty="0">
                <a:latin typeface="等线" panose="02010600030101010101" pitchFamily="2" charset="-122"/>
                <a:ea typeface="等线" panose="02010600030101010101" pitchFamily="2" charset="-122"/>
                <a:sym typeface="Helvetica" pitchFamily="34" charset="0"/>
              </a:rPr>
              <a:t>①</a:t>
            </a:r>
            <a:r>
              <a:rPr lang="zh-CN" altLang="en-US" sz="2400" dirty="0">
                <a:solidFill>
                  <a:srgbClr val="0000FF"/>
                </a:solidFill>
                <a:latin typeface="+mn-ea"/>
                <a:sym typeface="Helvetica" pitchFamily="34" charset="0"/>
              </a:rPr>
              <a:t>马克思主义是科学的理论</a:t>
            </a:r>
            <a:r>
              <a:rPr lang="zh-CN" altLang="en-US" sz="2400" dirty="0">
                <a:latin typeface="+mn-ea"/>
                <a:sym typeface="Helvetica" pitchFamily="34" charset="0"/>
              </a:rPr>
              <a:t>，通过分析资本主义生产方式的内在矛盾，</a:t>
            </a:r>
            <a:r>
              <a:rPr lang="zh-CN" altLang="en-US" sz="2400" dirty="0">
                <a:solidFill>
                  <a:srgbClr val="0000FF"/>
                </a:solidFill>
                <a:latin typeface="+mn-ea"/>
                <a:sym typeface="Helvetica" pitchFamily="34" charset="0"/>
              </a:rPr>
              <a:t>揭示了资本主义运行的特殊规律，为</a:t>
            </a:r>
            <a:r>
              <a:rPr lang="zh-CN" altLang="en-US" sz="2400" dirty="0">
                <a:solidFill>
                  <a:srgbClr val="FF0000"/>
                </a:solidFill>
                <a:latin typeface="+mn-ea"/>
                <a:sym typeface="Helvetica" pitchFamily="34" charset="0"/>
              </a:rPr>
              <a:t>缓解西方社会现有矛盾</a:t>
            </a:r>
            <a:r>
              <a:rPr lang="zh-CN" altLang="en-US" sz="2400" dirty="0">
                <a:solidFill>
                  <a:srgbClr val="0000FF"/>
                </a:solidFill>
                <a:latin typeface="+mn-ea"/>
                <a:sym typeface="Helvetica" pitchFamily="34" charset="0"/>
              </a:rPr>
              <a:t>提供理论指导。</a:t>
            </a:r>
            <a:endParaRPr lang="en-US" altLang="zh-CN" sz="2400" dirty="0">
              <a:solidFill>
                <a:srgbClr val="0000FF"/>
              </a:solidFill>
              <a:latin typeface="+mn-ea"/>
              <a:sym typeface="Helvetica" pitchFamily="34" charset="0"/>
            </a:endParaRPr>
          </a:p>
          <a:p>
            <a:pPr defTabSz="1828800">
              <a:lnSpc>
                <a:spcPct val="110000"/>
              </a:lnSpc>
            </a:pPr>
            <a:r>
              <a:rPr lang="zh-CN" altLang="en-US" sz="2400" dirty="0">
                <a:solidFill>
                  <a:srgbClr val="0000FF"/>
                </a:solidFill>
                <a:latin typeface="等线" panose="02010600030101010101" pitchFamily="2" charset="-122"/>
                <a:sym typeface="Helvetica" pitchFamily="34" charset="0"/>
              </a:rPr>
              <a:t>②经济危机难以治愈，根本原因</a:t>
            </a:r>
            <a:r>
              <a:rPr lang="zh-CN" altLang="en-US" sz="2400" dirty="0">
                <a:latin typeface="等线" panose="02010600030101010101" pitchFamily="2" charset="-122"/>
                <a:sym typeface="Helvetica" pitchFamily="34" charset="0"/>
              </a:rPr>
              <a:t>在于</a:t>
            </a:r>
            <a:r>
              <a:rPr lang="zh-CN" altLang="en-US" sz="2400" dirty="0">
                <a:latin typeface="+mn-ea"/>
                <a:sym typeface="Helvetica" pitchFamily="34" charset="0"/>
              </a:rPr>
              <a:t>生产的社会化和生产资料的资本主义私有制之间的矛盾，这是资本主义社会一切矛盾和冲突的总根源，生产的社会化程度越高，资本、生产资料、劳动产品就越来越集中到少数资本家手中，基本矛盾就越尖锐。</a:t>
            </a:r>
            <a:r>
              <a:rPr lang="zh-CN" altLang="en-US" sz="2400" dirty="0">
                <a:solidFill>
                  <a:srgbClr val="0000FF"/>
                </a:solidFill>
                <a:latin typeface="+mn-ea"/>
                <a:sym typeface="Helvetica" pitchFamily="34" charset="0"/>
              </a:rPr>
              <a:t>这为西方社会</a:t>
            </a:r>
            <a:r>
              <a:rPr lang="zh-CN" altLang="en-US" sz="2400" dirty="0">
                <a:solidFill>
                  <a:srgbClr val="FF0000"/>
                </a:solidFill>
                <a:latin typeface="+mn-ea"/>
                <a:sym typeface="Helvetica" pitchFamily="34" charset="0"/>
              </a:rPr>
              <a:t>应对经济危机</a:t>
            </a:r>
            <a:r>
              <a:rPr lang="zh-CN" altLang="en-US" sz="2400" dirty="0">
                <a:solidFill>
                  <a:srgbClr val="0000FF"/>
                </a:solidFill>
                <a:latin typeface="+mn-ea"/>
                <a:sym typeface="Helvetica" pitchFamily="34" charset="0"/>
              </a:rPr>
              <a:t>提供科学理论指导</a:t>
            </a:r>
            <a:r>
              <a:rPr lang="zh-CN" altLang="en-US" sz="2400" dirty="0">
                <a:latin typeface="+mn-ea"/>
                <a:sym typeface="Helvetica" pitchFamily="34" charset="0"/>
              </a:rPr>
              <a:t>。</a:t>
            </a:r>
            <a:endParaRPr lang="en-US" altLang="zh-CN" sz="2400" dirty="0">
              <a:latin typeface="+mn-ea"/>
              <a:sym typeface="Helvetica" pitchFamily="34" charset="0"/>
            </a:endParaRPr>
          </a:p>
          <a:p>
            <a:pPr defTabSz="1828800">
              <a:lnSpc>
                <a:spcPct val="110000"/>
              </a:lnSpc>
            </a:pPr>
            <a:r>
              <a:rPr lang="zh-CN" altLang="en-US" sz="2400" dirty="0">
                <a:solidFill>
                  <a:srgbClr val="0000FF"/>
                </a:solidFill>
                <a:latin typeface="等线" panose="02010600030101010101" pitchFamily="2" charset="-122"/>
                <a:sym typeface="Helvetica" pitchFamily="34" charset="0"/>
              </a:rPr>
              <a:t>③</a:t>
            </a:r>
            <a:r>
              <a:rPr lang="zh-CN" altLang="en-US" sz="2400" dirty="0">
                <a:solidFill>
                  <a:srgbClr val="0000FF"/>
                </a:solidFill>
                <a:latin typeface="+mn-ea"/>
                <a:sym typeface="Helvetica" pitchFamily="34" charset="0"/>
              </a:rPr>
              <a:t>马克思的剩余价值学说，</a:t>
            </a:r>
            <a:r>
              <a:rPr lang="zh-CN" altLang="en-US" sz="2400" dirty="0">
                <a:latin typeface="+mn-ea"/>
                <a:sym typeface="Helvetica" pitchFamily="34" charset="0"/>
              </a:rPr>
              <a:t>揭示了资本家剥削工人的秘密，揭示了无产阶级和资产阶级利益的根本对立，</a:t>
            </a:r>
            <a:r>
              <a:rPr lang="zh-CN" altLang="en-US" sz="2400" dirty="0">
                <a:solidFill>
                  <a:srgbClr val="0000FF"/>
                </a:solidFill>
                <a:latin typeface="+mn-ea"/>
                <a:sym typeface="Helvetica" pitchFamily="34" charset="0"/>
              </a:rPr>
              <a:t>为西方</a:t>
            </a:r>
            <a:r>
              <a:rPr lang="zh-CN" altLang="en-US" sz="2400" dirty="0">
                <a:solidFill>
                  <a:srgbClr val="FF0000"/>
                </a:solidFill>
                <a:latin typeface="+mn-ea"/>
                <a:sym typeface="Helvetica" pitchFamily="34" charset="0"/>
              </a:rPr>
              <a:t>社会缓解阶级矛盾</a:t>
            </a:r>
            <a:r>
              <a:rPr lang="zh-CN" altLang="en-US" sz="2400" dirty="0">
                <a:solidFill>
                  <a:srgbClr val="0000FF"/>
                </a:solidFill>
                <a:latin typeface="+mn-ea"/>
                <a:sym typeface="Helvetica" pitchFamily="34" charset="0"/>
              </a:rPr>
              <a:t>提供借鉴。</a:t>
            </a:r>
            <a:endParaRPr lang="en-US" altLang="zh-CN" sz="2400" dirty="0">
              <a:solidFill>
                <a:srgbClr val="0000FF"/>
              </a:solidFill>
              <a:latin typeface="+mn-ea"/>
              <a:sym typeface="Helvetica" pitchFamily="34" charset="0"/>
            </a:endParaRPr>
          </a:p>
          <a:p>
            <a:pPr defTabSz="1828800">
              <a:lnSpc>
                <a:spcPct val="110000"/>
              </a:lnSpc>
            </a:pP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55974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pPr defTabSz="1828800">
              <a:lnSpc>
                <a:spcPct val="110000"/>
              </a:lnSpc>
            </a:pPr>
            <a:r>
              <a:rPr lang="zh-CN" altLang="en-US" sz="2400" dirty="0">
                <a:latin typeface="+mn-ea"/>
                <a:sym typeface="Helvetica" pitchFamily="34" charset="0"/>
              </a:rPr>
              <a:t>（三）一国到多国的实践</a:t>
            </a:r>
            <a:endParaRPr lang="en-US" altLang="zh-CN" sz="2400" dirty="0">
              <a:latin typeface="+mn-ea"/>
              <a:sym typeface="Helvetica" pitchFamily="34" charset="0"/>
            </a:endParaRPr>
          </a:p>
          <a:p>
            <a:pPr defTabSz="1828800">
              <a:lnSpc>
                <a:spcPct val="110000"/>
              </a:lnSpc>
            </a:pPr>
            <a:r>
              <a:rPr lang="en-US" altLang="zh-CN" sz="2400" dirty="0">
                <a:latin typeface="+mn-ea"/>
                <a:sym typeface="Helvetica" pitchFamily="34" charset="0"/>
              </a:rPr>
              <a:t>1</a:t>
            </a:r>
            <a:r>
              <a:rPr lang="zh-CN" altLang="en-US" sz="2400" dirty="0">
                <a:latin typeface="+mn-ea"/>
                <a:sym typeface="Helvetica" pitchFamily="34" charset="0"/>
              </a:rPr>
              <a:t>、</a:t>
            </a:r>
            <a:r>
              <a:rPr lang="en-US" altLang="zh-CN" sz="2400" dirty="0">
                <a:latin typeface="+mn-ea"/>
                <a:sym typeface="Helvetica" pitchFamily="34" charset="0"/>
              </a:rPr>
              <a:t>1917</a:t>
            </a:r>
            <a:r>
              <a:rPr lang="zh-CN" altLang="en-US" sz="2400" dirty="0">
                <a:latin typeface="+mn-ea"/>
                <a:sym typeface="Helvetica" pitchFamily="34" charset="0"/>
              </a:rPr>
              <a:t>年俄国十月革命</a:t>
            </a:r>
            <a:endParaRPr lang="en-US" altLang="zh-CN" sz="2400" dirty="0">
              <a:latin typeface="+mn-ea"/>
              <a:sym typeface="Helvetica" pitchFamily="34" charset="0"/>
            </a:endParaRPr>
          </a:p>
          <a:p>
            <a:pPr defTabSz="1828800">
              <a:lnSpc>
                <a:spcPct val="110000"/>
              </a:lnSpc>
            </a:pPr>
            <a:r>
              <a:rPr lang="zh-CN" altLang="en-US" sz="2400" dirty="0">
                <a:latin typeface="+mn-ea"/>
                <a:sym typeface="Helvetica" pitchFamily="34" charset="0"/>
              </a:rPr>
              <a:t>（</a:t>
            </a:r>
            <a:r>
              <a:rPr lang="en-US" altLang="zh-CN" sz="2400" dirty="0">
                <a:latin typeface="+mn-ea"/>
                <a:sym typeface="Helvetica" pitchFamily="34" charset="0"/>
              </a:rPr>
              <a:t>1</a:t>
            </a:r>
            <a:r>
              <a:rPr lang="zh-CN" altLang="en-US" sz="2400" dirty="0">
                <a:latin typeface="+mn-ea"/>
                <a:sym typeface="Helvetica" pitchFamily="34" charset="0"/>
              </a:rPr>
              <a:t>）性质：</a:t>
            </a:r>
            <a:r>
              <a:rPr lang="zh-CN" altLang="en-US" sz="2400" dirty="0">
                <a:solidFill>
                  <a:srgbClr val="0000FF"/>
                </a:solidFill>
                <a:latin typeface="+mn-ea"/>
                <a:sym typeface="Helvetica" pitchFamily="34" charset="0"/>
              </a:rPr>
              <a:t>俄国</a:t>
            </a:r>
            <a:r>
              <a:rPr lang="zh-CN" altLang="en-US" sz="2400" dirty="0">
                <a:latin typeface="+mn-ea"/>
                <a:sym typeface="Helvetica" pitchFamily="34" charset="0"/>
              </a:rPr>
              <a:t>布尔什维克党领导的无产阶级革命</a:t>
            </a:r>
            <a:endParaRPr lang="en-US" altLang="zh-CN" sz="2400" dirty="0">
              <a:latin typeface="+mn-ea"/>
              <a:sym typeface="Helvetica" pitchFamily="34" charset="0"/>
            </a:endParaRPr>
          </a:p>
          <a:p>
            <a:pPr defTabSz="1828800">
              <a:lnSpc>
                <a:spcPct val="110000"/>
              </a:lnSpc>
            </a:pPr>
            <a:r>
              <a:rPr lang="zh-CN" altLang="en-US" sz="2400" dirty="0">
                <a:latin typeface="+mn-ea"/>
                <a:sym typeface="Helvetica" pitchFamily="34" charset="0"/>
              </a:rPr>
              <a:t>（</a:t>
            </a:r>
            <a:r>
              <a:rPr lang="en-US" altLang="zh-CN" sz="2400" dirty="0">
                <a:latin typeface="+mn-ea"/>
                <a:sym typeface="Helvetica" pitchFamily="34" charset="0"/>
              </a:rPr>
              <a:t>2</a:t>
            </a:r>
            <a:r>
              <a:rPr lang="zh-CN" altLang="en-US" sz="2400" dirty="0">
                <a:latin typeface="+mn-ea"/>
                <a:sym typeface="Helvetica" pitchFamily="34" charset="0"/>
              </a:rPr>
              <a:t>）成果：</a:t>
            </a:r>
            <a:r>
              <a:rPr lang="zh-CN" altLang="en-US" sz="2400" dirty="0">
                <a:solidFill>
                  <a:srgbClr val="0000FF"/>
                </a:solidFill>
                <a:latin typeface="+mn-ea"/>
                <a:sym typeface="Helvetica" pitchFamily="34" charset="0"/>
              </a:rPr>
              <a:t>俄国</a:t>
            </a:r>
            <a:r>
              <a:rPr lang="zh-CN" altLang="en-US" sz="2400" dirty="0">
                <a:latin typeface="+mn-ea"/>
                <a:sym typeface="Helvetica" pitchFamily="34" charset="0"/>
              </a:rPr>
              <a:t>建立无产阶级政权，确立社会主义生产关系</a:t>
            </a:r>
            <a:endParaRPr lang="en-US" altLang="zh-CN" sz="2400" dirty="0">
              <a:latin typeface="+mn-ea"/>
              <a:sym typeface="Helvetica" pitchFamily="34" charset="0"/>
            </a:endParaRPr>
          </a:p>
          <a:p>
            <a:pPr defTabSz="1828800">
              <a:lnSpc>
                <a:spcPct val="110000"/>
              </a:lnSpc>
            </a:pPr>
            <a:r>
              <a:rPr lang="zh-CN" altLang="zh-CN" sz="2400" dirty="0">
                <a:latin typeface="+mn-ea"/>
                <a:ea typeface="等线" panose="02010600030101010101" pitchFamily="2" charset="-122"/>
                <a:sym typeface="Helvetica" pitchFamily="34" charset="0"/>
              </a:rPr>
              <a:t>①</a:t>
            </a:r>
            <a:r>
              <a:rPr lang="zh-CN" altLang="en-US" sz="2400" dirty="0">
                <a:latin typeface="+mn-ea"/>
                <a:ea typeface="等线" panose="02010600030101010101" pitchFamily="2" charset="-122"/>
                <a:sym typeface="Helvetica" pitchFamily="34" charset="0"/>
              </a:rPr>
              <a:t>社会主义生产关系特点：</a:t>
            </a:r>
            <a:endParaRPr lang="en-US" altLang="zh-CN" sz="2400" dirty="0">
              <a:latin typeface="+mn-ea"/>
              <a:ea typeface="等线" panose="02010600030101010101" pitchFamily="2" charset="-122"/>
              <a:sym typeface="Helvetica" pitchFamily="34" charset="0"/>
            </a:endParaRPr>
          </a:p>
          <a:p>
            <a:pPr defTabSz="1828800">
              <a:lnSpc>
                <a:spcPct val="110000"/>
              </a:lnSpc>
            </a:pPr>
            <a:r>
              <a:rPr lang="zh-CN" altLang="en-US" sz="2400" dirty="0">
                <a:latin typeface="等线" panose="02010600030101010101" pitchFamily="2" charset="-122"/>
                <a:ea typeface="等线" panose="02010600030101010101" pitchFamily="2" charset="-122"/>
                <a:sym typeface="Helvetica" pitchFamily="34" charset="0"/>
              </a:rPr>
              <a:t>②苏联建立：</a:t>
            </a:r>
            <a:r>
              <a:rPr lang="en-US" altLang="zh-CN" sz="2400" dirty="0">
                <a:latin typeface="等线" panose="02010600030101010101" pitchFamily="2" charset="-122"/>
                <a:ea typeface="等线" panose="02010600030101010101" pitchFamily="2" charset="-122"/>
                <a:sym typeface="Helvetica" pitchFamily="34" charset="0"/>
              </a:rPr>
              <a:t>1922</a:t>
            </a:r>
            <a:r>
              <a:rPr lang="zh-CN" altLang="en-US" sz="2400" dirty="0">
                <a:latin typeface="等线" panose="02010600030101010101" pitchFamily="2" charset="-122"/>
                <a:ea typeface="等线" panose="02010600030101010101" pitchFamily="2" charset="-122"/>
                <a:sym typeface="Helvetica" pitchFamily="34" charset="0"/>
              </a:rPr>
              <a:t>、</a:t>
            </a:r>
            <a:r>
              <a:rPr lang="en-US" altLang="zh-CN" sz="2400" dirty="0">
                <a:latin typeface="等线" panose="02010600030101010101" pitchFamily="2" charset="-122"/>
                <a:ea typeface="等线" panose="02010600030101010101" pitchFamily="2" charset="-122"/>
                <a:sym typeface="Helvetica" pitchFamily="34" charset="0"/>
              </a:rPr>
              <a:t>1936</a:t>
            </a:r>
            <a:endParaRPr lang="en-US" altLang="zh-CN" sz="2400" dirty="0">
              <a:latin typeface="+mn-ea"/>
              <a:sym typeface="Helvetica" pitchFamily="34" charset="0"/>
            </a:endParaRPr>
          </a:p>
          <a:p>
            <a:pPr defTabSz="1828800">
              <a:lnSpc>
                <a:spcPct val="110000"/>
              </a:lnSpc>
            </a:pPr>
            <a:r>
              <a:rPr lang="zh-CN" altLang="en-US" sz="2400" dirty="0">
                <a:solidFill>
                  <a:srgbClr val="FF0000"/>
                </a:solidFill>
                <a:latin typeface="+mn-ea"/>
                <a:sym typeface="Helvetica" pitchFamily="34" charset="0"/>
              </a:rPr>
              <a:t>（</a:t>
            </a:r>
            <a:r>
              <a:rPr lang="en-US" altLang="zh-CN" sz="2400" dirty="0">
                <a:solidFill>
                  <a:srgbClr val="FF0000"/>
                </a:solidFill>
                <a:latin typeface="+mn-ea"/>
                <a:sym typeface="Helvetica" pitchFamily="34" charset="0"/>
              </a:rPr>
              <a:t>3</a:t>
            </a:r>
            <a:r>
              <a:rPr lang="zh-CN" altLang="en-US" sz="2400" dirty="0">
                <a:solidFill>
                  <a:srgbClr val="FF0000"/>
                </a:solidFill>
                <a:latin typeface="+mn-ea"/>
                <a:sym typeface="Helvetica" pitchFamily="34" charset="0"/>
              </a:rPr>
              <a:t>）意义：</a:t>
            </a:r>
            <a:endParaRPr lang="en-US" altLang="zh-CN" sz="2400" dirty="0">
              <a:solidFill>
                <a:srgbClr val="FF0000"/>
              </a:solidFill>
              <a:latin typeface="+mn-ea"/>
              <a:sym typeface="Helvetica" pitchFamily="34" charset="0"/>
            </a:endParaRPr>
          </a:p>
          <a:p>
            <a:pPr defTabSz="1828800">
              <a:lnSpc>
                <a:spcPct val="110000"/>
              </a:lnSpc>
            </a:pPr>
            <a:r>
              <a:rPr lang="zh-CN" altLang="en-US" sz="2400" dirty="0">
                <a:latin typeface="+mn-ea"/>
                <a:sym typeface="Helvetica" pitchFamily="34" charset="0"/>
              </a:rPr>
              <a:t>建立了第一个社会主义国家，使马克思主义关于无产阶级革命的理论变为现实，</a:t>
            </a:r>
            <a:r>
              <a:rPr lang="zh-CN" altLang="en-US" sz="2400" dirty="0">
                <a:solidFill>
                  <a:srgbClr val="0000FF"/>
                </a:solidFill>
                <a:latin typeface="+mn-ea"/>
                <a:sym typeface="Helvetica" pitchFamily="34" charset="0"/>
              </a:rPr>
              <a:t>实现了科学社会主义从理论到实践的历史性飞跃，</a:t>
            </a:r>
            <a:r>
              <a:rPr lang="zh-CN" altLang="en-US" sz="2400" dirty="0">
                <a:latin typeface="+mn-ea"/>
                <a:sym typeface="Helvetica" pitchFamily="34" charset="0"/>
              </a:rPr>
              <a:t>开启了人类历史的新纪元。</a:t>
            </a:r>
            <a:endParaRPr lang="en-US" altLang="zh-CN" sz="2400" dirty="0">
              <a:latin typeface="+mn-ea"/>
              <a:sym typeface="Helvetica" pitchFamily="34" charset="0"/>
            </a:endParaRPr>
          </a:p>
          <a:p>
            <a:pPr defTabSz="1828800">
              <a:lnSpc>
                <a:spcPct val="110000"/>
              </a:lnSpc>
            </a:pPr>
            <a:r>
              <a:rPr lang="en-US" altLang="zh-CN" sz="2400" dirty="0">
                <a:latin typeface="+mn-ea"/>
                <a:sym typeface="Helvetica" pitchFamily="34" charset="0"/>
              </a:rPr>
              <a:t>2</a:t>
            </a:r>
            <a:r>
              <a:rPr lang="zh-CN" altLang="en-US" sz="2400" dirty="0">
                <a:latin typeface="+mn-ea"/>
                <a:sym typeface="Helvetica" pitchFamily="34" charset="0"/>
              </a:rPr>
              <a:t>、第二次世界大战后，社会主义在世界范围内大发展，</a:t>
            </a:r>
            <a:r>
              <a:rPr lang="zh-CN" altLang="en-US" sz="2400" dirty="0">
                <a:solidFill>
                  <a:srgbClr val="0000FF"/>
                </a:solidFill>
                <a:latin typeface="+mn-ea"/>
                <a:sym typeface="Helvetica" pitchFamily="34" charset="0"/>
              </a:rPr>
              <a:t>实现了一国实践到多国实践的历史性飞跃</a:t>
            </a:r>
            <a:endParaRPr lang="en-US" altLang="zh-CN" sz="2400" dirty="0">
              <a:solidFill>
                <a:srgbClr val="0000FF"/>
              </a:solidFill>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110483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fontScale="92500" lnSpcReduction="20000"/>
          </a:bodyPr>
          <a:lstStyle/>
          <a:p>
            <a:pPr defTabSz="1828800">
              <a:lnSpc>
                <a:spcPct val="110000"/>
              </a:lnSpc>
            </a:pPr>
            <a:r>
              <a:rPr lang="zh-CN" altLang="en-US" sz="2400" dirty="0">
                <a:latin typeface="+mn-ea"/>
                <a:sym typeface="Helvetica" pitchFamily="34" charset="0"/>
              </a:rPr>
              <a:t>知识拓展：</a:t>
            </a:r>
            <a:endParaRPr lang="en-US" altLang="zh-CN" sz="2400" dirty="0">
              <a:latin typeface="+mn-ea"/>
              <a:sym typeface="Helvetica" pitchFamily="34" charset="0"/>
            </a:endParaRPr>
          </a:p>
          <a:p>
            <a:pPr defTabSz="1828800">
              <a:lnSpc>
                <a:spcPct val="110000"/>
              </a:lnSpc>
            </a:pPr>
            <a:r>
              <a:rPr kumimoji="0" lang="zh-CN" altLang="zh-CN"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俄罗斯苏维埃联邦社会主义共和国</a:t>
            </a:r>
            <a:r>
              <a:rPr kumimoji="0" lang="zh-CN"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诞生于1917年11月7日，</a:t>
            </a:r>
            <a:r>
              <a:rPr kumimoji="0" lang="zh-CN" altLang="zh-CN"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1922年苏联成立</a:t>
            </a:r>
            <a:r>
              <a:rPr kumimoji="0" lang="zh-CN" altLang="zh-CN"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后俄罗斯苏维埃联邦社会主义共和国成为苏联加盟共和国。</a:t>
            </a:r>
            <a:r>
              <a:rPr kumimoji="0" lang="zh-CN" altLang="zh-CN" sz="20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 </a:t>
            </a:r>
            <a:endParaRPr kumimoji="0" lang="en-US" altLang="zh-CN" sz="2000" b="0" i="0" u="none" strike="noStrike" cap="none" normalizeH="0" baseline="30000" dirty="0">
              <a:ln>
                <a:noFill/>
              </a:ln>
              <a:solidFill>
                <a:srgbClr val="FF0000"/>
              </a:solidFill>
              <a:effectLst/>
              <a:latin typeface="Arial" panose="020B0604020202020204" pitchFamily="34" charset="0"/>
              <a:cs typeface="Arial" panose="020B0604020202020204" pitchFamily="34" charset="0"/>
            </a:endParaRPr>
          </a:p>
          <a:p>
            <a:pPr defTabSz="1828800">
              <a:lnSpc>
                <a:spcPct val="110000"/>
              </a:lnSpc>
            </a:pPr>
            <a:r>
              <a:rPr lang="en-US" altLang="zh-CN" sz="2400" b="0" i="0" dirty="0">
                <a:solidFill>
                  <a:srgbClr val="333333"/>
                </a:solidFill>
                <a:effectLst/>
                <a:latin typeface="arial" panose="020B0604020202020204" pitchFamily="34" charset="0"/>
              </a:rPr>
              <a:t>1917</a:t>
            </a:r>
            <a:r>
              <a:rPr lang="zh-CN" altLang="en-US" sz="2400" b="0" i="0" dirty="0">
                <a:solidFill>
                  <a:srgbClr val="333333"/>
                </a:solidFill>
                <a:effectLst/>
                <a:latin typeface="arial" panose="020B0604020202020204" pitchFamily="34" charset="0"/>
              </a:rPr>
              <a:t>年</a:t>
            </a:r>
            <a:r>
              <a:rPr lang="en-US" altLang="zh-CN" sz="2400" b="0" i="0" dirty="0">
                <a:solidFill>
                  <a:srgbClr val="333333"/>
                </a:solidFill>
                <a:effectLst/>
                <a:latin typeface="arial" panose="020B0604020202020204" pitchFamily="34" charset="0"/>
              </a:rPr>
              <a:t>11</a:t>
            </a:r>
            <a:r>
              <a:rPr lang="zh-CN" altLang="en-US" sz="2400" b="0" i="0" dirty="0">
                <a:solidFill>
                  <a:srgbClr val="333333"/>
                </a:solidFill>
                <a:effectLst/>
                <a:latin typeface="arial" panose="020B0604020202020204" pitchFamily="34" charset="0"/>
              </a:rPr>
              <a:t>月</a:t>
            </a:r>
            <a:r>
              <a:rPr lang="en-US" altLang="zh-CN" sz="2400" b="0" i="0" dirty="0">
                <a:solidFill>
                  <a:srgbClr val="333333"/>
                </a:solidFill>
                <a:effectLst/>
                <a:latin typeface="arial" panose="020B0604020202020204" pitchFamily="34" charset="0"/>
              </a:rPr>
              <a:t>7</a:t>
            </a:r>
            <a:r>
              <a:rPr lang="zh-CN" altLang="en-US" sz="2400" b="0" i="0" dirty="0">
                <a:solidFill>
                  <a:srgbClr val="333333"/>
                </a:solidFill>
                <a:effectLst/>
                <a:latin typeface="arial" panose="020B0604020202020204" pitchFamily="34" charset="0"/>
              </a:rPr>
              <a:t>日</a:t>
            </a:r>
            <a:r>
              <a:rPr lang="zh-CN" altLang="en-US" sz="2400" b="0" i="0" u="none" strike="noStrike" dirty="0">
                <a:solidFill>
                  <a:srgbClr val="136EC2"/>
                </a:solidFill>
                <a:effectLst/>
                <a:latin typeface="arial" panose="020B0604020202020204" pitchFamily="34" charset="0"/>
              </a:rPr>
              <a:t>十月革命</a:t>
            </a:r>
            <a:r>
              <a:rPr lang="zh-CN" altLang="en-US" sz="2400" b="0" i="0" dirty="0">
                <a:solidFill>
                  <a:srgbClr val="333333"/>
                </a:solidFill>
                <a:effectLst/>
                <a:latin typeface="arial" panose="020B0604020202020204" pitchFamily="34" charset="0"/>
              </a:rPr>
              <a:t>获得胜利，建立了世界上第一个</a:t>
            </a:r>
            <a:r>
              <a:rPr lang="zh-CN" altLang="en-US" sz="2400" b="0" i="0" u="none" strike="noStrike" dirty="0">
                <a:solidFill>
                  <a:srgbClr val="136EC2"/>
                </a:solidFill>
                <a:effectLst/>
                <a:latin typeface="arial" panose="020B0604020202020204" pitchFamily="34" charset="0"/>
              </a:rPr>
              <a:t>社会主义国家</a:t>
            </a:r>
            <a:r>
              <a:rPr lang="en-US" altLang="zh-CN" sz="2400" b="0" i="0" dirty="0">
                <a:solidFill>
                  <a:srgbClr val="333333"/>
                </a:solidFill>
                <a:effectLst/>
                <a:latin typeface="arial" panose="020B0604020202020204" pitchFamily="34" charset="0"/>
              </a:rPr>
              <a:t>——</a:t>
            </a:r>
            <a:r>
              <a:rPr lang="zh-CN" altLang="en-US" sz="2400" b="0" i="0" dirty="0">
                <a:solidFill>
                  <a:srgbClr val="333333"/>
                </a:solidFill>
                <a:effectLst/>
                <a:latin typeface="arial" panose="020B0604020202020204" pitchFamily="34" charset="0"/>
              </a:rPr>
              <a:t>俄罗斯苏维埃联邦社会主义共和国</a:t>
            </a:r>
            <a:r>
              <a:rPr lang="zh-CN" altLang="en-US" sz="2400" b="0" i="0" baseline="30000" dirty="0">
                <a:solidFill>
                  <a:srgbClr val="3366CC"/>
                </a:solidFill>
                <a:effectLst/>
                <a:latin typeface="arial" panose="020B0604020202020204" pitchFamily="34" charset="0"/>
              </a:rPr>
              <a:t> </a:t>
            </a:r>
            <a:r>
              <a:rPr lang="zh-CN" altLang="en-US" sz="2400" b="0" i="0" dirty="0">
                <a:solidFill>
                  <a:srgbClr val="333333"/>
                </a:solidFill>
                <a:effectLst/>
                <a:latin typeface="arial" panose="020B0604020202020204" pitchFamily="34" charset="0"/>
              </a:rPr>
              <a:t> 。</a:t>
            </a:r>
            <a:r>
              <a:rPr lang="zh-CN" altLang="en-US" sz="2400" b="0" i="0" u="none" strike="noStrike" dirty="0">
                <a:solidFill>
                  <a:srgbClr val="136EC2"/>
                </a:solidFill>
                <a:effectLst/>
                <a:latin typeface="arial" panose="020B0604020202020204" pitchFamily="34" charset="0"/>
              </a:rPr>
              <a:t>共和国</a:t>
            </a:r>
            <a:r>
              <a:rPr lang="zh-CN" altLang="en-US" sz="2400" b="0" i="0" dirty="0">
                <a:solidFill>
                  <a:srgbClr val="333333"/>
                </a:solidFill>
                <a:effectLst/>
                <a:latin typeface="arial" panose="020B0604020202020204" pitchFamily="34" charset="0"/>
              </a:rPr>
              <a:t>成立不久，经过三年艰苦的</a:t>
            </a:r>
            <a:r>
              <a:rPr lang="zh-CN" altLang="en-US" sz="2400" b="0" i="0" u="none" strike="noStrike" dirty="0">
                <a:solidFill>
                  <a:srgbClr val="136EC2"/>
                </a:solidFill>
                <a:effectLst/>
                <a:latin typeface="arial" panose="020B0604020202020204" pitchFamily="34" charset="0"/>
              </a:rPr>
              <a:t>俄国内战</a:t>
            </a:r>
            <a:r>
              <a:rPr lang="zh-CN" altLang="en-US" sz="2400" b="0" i="0" dirty="0">
                <a:solidFill>
                  <a:srgbClr val="333333"/>
                </a:solidFill>
                <a:effectLst/>
                <a:latin typeface="arial" panose="020B0604020202020204" pitchFamily="34" charset="0"/>
              </a:rPr>
              <a:t>，粉碎了</a:t>
            </a:r>
            <a:r>
              <a:rPr lang="en-US" altLang="zh-CN" sz="2400" b="0" i="0" dirty="0">
                <a:solidFill>
                  <a:srgbClr val="333333"/>
                </a:solidFill>
                <a:effectLst/>
                <a:latin typeface="arial" panose="020B0604020202020204" pitchFamily="34" charset="0"/>
              </a:rPr>
              <a:t>14</a:t>
            </a:r>
            <a:r>
              <a:rPr lang="zh-CN" altLang="en-US" sz="2400" b="0" i="0" dirty="0">
                <a:solidFill>
                  <a:srgbClr val="333333"/>
                </a:solidFill>
                <a:effectLst/>
                <a:latin typeface="arial" panose="020B0604020202020204" pitchFamily="34" charset="0"/>
              </a:rPr>
              <a:t>个</a:t>
            </a:r>
            <a:r>
              <a:rPr lang="zh-CN" altLang="en-US" sz="2400" b="0" i="0" u="none" strike="noStrike" dirty="0">
                <a:solidFill>
                  <a:srgbClr val="136EC2"/>
                </a:solidFill>
                <a:effectLst/>
                <a:latin typeface="arial" panose="020B0604020202020204" pitchFamily="34" charset="0"/>
              </a:rPr>
              <a:t>资本主义国家</a:t>
            </a:r>
            <a:r>
              <a:rPr lang="zh-CN" altLang="en-US" sz="2400" b="0" i="0" dirty="0">
                <a:solidFill>
                  <a:srgbClr val="333333"/>
                </a:solidFill>
                <a:effectLst/>
                <a:latin typeface="arial" panose="020B0604020202020204" pitchFamily="34" charset="0"/>
              </a:rPr>
              <a:t>的武装干涉和地主</a:t>
            </a:r>
            <a:r>
              <a:rPr lang="zh-CN" altLang="en-US" sz="2400" b="0" i="0" u="none" strike="noStrike" dirty="0">
                <a:solidFill>
                  <a:srgbClr val="136EC2"/>
                </a:solidFill>
                <a:effectLst/>
                <a:latin typeface="arial" panose="020B0604020202020204" pitchFamily="34" charset="0"/>
              </a:rPr>
              <a:t>资本家</a:t>
            </a:r>
            <a:r>
              <a:rPr lang="zh-CN" altLang="en-US" sz="2400" b="0" i="0" dirty="0">
                <a:solidFill>
                  <a:srgbClr val="333333"/>
                </a:solidFill>
                <a:effectLst/>
                <a:latin typeface="arial" panose="020B0604020202020204" pitchFamily="34" charset="0"/>
              </a:rPr>
              <a:t>的武装叛乱，保卫了</a:t>
            </a:r>
            <a:r>
              <a:rPr lang="zh-CN" altLang="en-US" sz="2400" b="0" i="0" u="none" strike="noStrike" dirty="0">
                <a:solidFill>
                  <a:srgbClr val="136EC2"/>
                </a:solidFill>
                <a:effectLst/>
                <a:latin typeface="arial" panose="020B0604020202020204" pitchFamily="34" charset="0"/>
              </a:rPr>
              <a:t>苏维埃政权</a:t>
            </a:r>
            <a:r>
              <a:rPr lang="zh-CN" altLang="en-US" sz="2400" b="0" i="0" dirty="0">
                <a:solidFill>
                  <a:srgbClr val="333333"/>
                </a:solidFill>
                <a:effectLst/>
                <a:latin typeface="arial" panose="020B0604020202020204" pitchFamily="34" charset="0"/>
              </a:rPr>
              <a:t>。</a:t>
            </a:r>
            <a:endParaRPr lang="en-US" altLang="zh-CN" sz="2400" b="0" i="0" dirty="0">
              <a:solidFill>
                <a:srgbClr val="333333"/>
              </a:solidFill>
              <a:effectLst/>
              <a:latin typeface="arial" panose="020B0604020202020204" pitchFamily="34" charset="0"/>
            </a:endParaRPr>
          </a:p>
          <a:p>
            <a:pPr defTabSz="1828800">
              <a:lnSpc>
                <a:spcPct val="110000"/>
              </a:lnSpc>
            </a:pPr>
            <a:r>
              <a:rPr lang="zh-CN" altLang="en-US" sz="2400" b="0" i="0" u="none" strike="noStrike" dirty="0">
                <a:solidFill>
                  <a:srgbClr val="136EC2"/>
                </a:solidFill>
                <a:effectLst/>
                <a:latin typeface="arial" panose="020B0604020202020204" pitchFamily="34" charset="0"/>
              </a:rPr>
              <a:t>十月革命</a:t>
            </a:r>
            <a:r>
              <a:rPr lang="zh-CN" altLang="en-US" sz="2400" b="0" i="0" dirty="0">
                <a:solidFill>
                  <a:srgbClr val="333333"/>
                </a:solidFill>
                <a:effectLst/>
                <a:latin typeface="arial" panose="020B0604020202020204" pitchFamily="34" charset="0"/>
              </a:rPr>
              <a:t>后，原</a:t>
            </a:r>
            <a:r>
              <a:rPr lang="zh-CN" altLang="en-US" sz="2400" b="0" i="0" u="none" strike="noStrike" dirty="0">
                <a:solidFill>
                  <a:srgbClr val="136EC2"/>
                </a:solidFill>
                <a:effectLst/>
                <a:latin typeface="arial" panose="020B0604020202020204" pitchFamily="34" charset="0"/>
              </a:rPr>
              <a:t>俄罗斯帝国</a:t>
            </a:r>
            <a:r>
              <a:rPr lang="zh-CN" altLang="en-US" sz="2400" b="0" i="0" dirty="0">
                <a:solidFill>
                  <a:srgbClr val="333333"/>
                </a:solidFill>
                <a:effectLst/>
                <a:latin typeface="arial" panose="020B0604020202020204" pitchFamily="34" charset="0"/>
              </a:rPr>
              <a:t>境内各民族纷纷建立自己的独立国家或</a:t>
            </a:r>
            <a:r>
              <a:rPr lang="zh-CN" altLang="en-US" sz="2400" b="0" i="0" u="none" strike="noStrike" dirty="0">
                <a:solidFill>
                  <a:srgbClr val="136EC2"/>
                </a:solidFill>
                <a:effectLst/>
                <a:latin typeface="arial" panose="020B0604020202020204" pitchFamily="34" charset="0"/>
              </a:rPr>
              <a:t>自治共和国</a:t>
            </a:r>
            <a:r>
              <a:rPr lang="zh-CN" altLang="en-US" sz="2400" b="0" i="0" dirty="0">
                <a:solidFill>
                  <a:srgbClr val="333333"/>
                </a:solidFill>
                <a:effectLst/>
                <a:latin typeface="arial" panose="020B0604020202020204" pitchFamily="34" charset="0"/>
              </a:rPr>
              <a:t>。国内战争期间，为抗击共同的敌人，俄罗斯联邦同</a:t>
            </a:r>
            <a:r>
              <a:rPr lang="zh-CN" altLang="en-US" sz="2400" b="0" i="0" u="none" strike="noStrike" dirty="0">
                <a:solidFill>
                  <a:srgbClr val="136EC2"/>
                </a:solidFill>
                <a:effectLst/>
                <a:latin typeface="arial" panose="020B0604020202020204" pitchFamily="34" charset="0"/>
              </a:rPr>
              <a:t>乌克兰</a:t>
            </a:r>
            <a:r>
              <a:rPr lang="zh-CN" altLang="en-US" sz="2400" b="0" i="0" dirty="0">
                <a:solidFill>
                  <a:srgbClr val="333333"/>
                </a:solidFill>
                <a:effectLst/>
                <a:latin typeface="arial" panose="020B0604020202020204" pitchFamily="34" charset="0"/>
              </a:rPr>
              <a:t>、</a:t>
            </a:r>
            <a:r>
              <a:rPr lang="zh-CN" altLang="en-US" sz="2400" b="0" i="0" u="none" strike="noStrike" dirty="0">
                <a:solidFill>
                  <a:srgbClr val="136EC2"/>
                </a:solidFill>
                <a:effectLst/>
                <a:latin typeface="arial" panose="020B0604020202020204" pitchFamily="34" charset="0"/>
              </a:rPr>
              <a:t>白俄罗斯</a:t>
            </a:r>
            <a:r>
              <a:rPr lang="zh-CN" altLang="en-US" sz="2400" b="0" i="0" dirty="0">
                <a:solidFill>
                  <a:srgbClr val="333333"/>
                </a:solidFill>
                <a:effectLst/>
                <a:latin typeface="arial" panose="020B0604020202020204" pitchFamily="34" charset="0"/>
              </a:rPr>
              <a:t>等国建立了军事政治同盟。</a:t>
            </a:r>
            <a:r>
              <a:rPr lang="en-US" altLang="zh-CN" sz="2400" b="0" i="0" dirty="0">
                <a:solidFill>
                  <a:srgbClr val="333333"/>
                </a:solidFill>
                <a:effectLst/>
                <a:latin typeface="arial" panose="020B0604020202020204" pitchFamily="34" charset="0"/>
              </a:rPr>
              <a:t>1922</a:t>
            </a:r>
            <a:r>
              <a:rPr lang="zh-CN" altLang="en-US" sz="2400" b="0" i="0" dirty="0">
                <a:solidFill>
                  <a:srgbClr val="333333"/>
                </a:solidFill>
                <a:effectLst/>
                <a:latin typeface="arial" panose="020B0604020202020204" pitchFamily="34" charset="0"/>
              </a:rPr>
              <a:t>年</a:t>
            </a:r>
            <a:r>
              <a:rPr lang="en-US" altLang="zh-CN" sz="2400" b="0" i="0" dirty="0">
                <a:solidFill>
                  <a:srgbClr val="333333"/>
                </a:solidFill>
                <a:effectLst/>
                <a:latin typeface="arial" panose="020B0604020202020204" pitchFamily="34" charset="0"/>
              </a:rPr>
              <a:t>12</a:t>
            </a:r>
            <a:r>
              <a:rPr lang="zh-CN" altLang="en-US" sz="2400" b="0" i="0" dirty="0">
                <a:solidFill>
                  <a:srgbClr val="333333"/>
                </a:solidFill>
                <a:effectLst/>
                <a:latin typeface="arial" panose="020B0604020202020204" pitchFamily="34" charset="0"/>
              </a:rPr>
              <a:t>月</a:t>
            </a:r>
            <a:r>
              <a:rPr lang="en-US" altLang="zh-CN" sz="2400" b="0" i="0" dirty="0">
                <a:solidFill>
                  <a:srgbClr val="333333"/>
                </a:solidFill>
                <a:effectLst/>
                <a:latin typeface="arial" panose="020B0604020202020204" pitchFamily="34" charset="0"/>
              </a:rPr>
              <a:t>30</a:t>
            </a:r>
            <a:r>
              <a:rPr lang="zh-CN" altLang="en-US" sz="2400" b="0" i="0" dirty="0">
                <a:solidFill>
                  <a:srgbClr val="333333"/>
                </a:solidFill>
                <a:effectLst/>
                <a:latin typeface="arial" panose="020B0604020202020204" pitchFamily="34" charset="0"/>
              </a:rPr>
              <a:t>日，俄罗斯联邦、</a:t>
            </a:r>
            <a:r>
              <a:rPr lang="zh-CN" altLang="en-US" sz="2400" b="0" i="0" u="none" strike="noStrike" dirty="0">
                <a:solidFill>
                  <a:srgbClr val="136EC2"/>
                </a:solidFill>
                <a:effectLst/>
                <a:latin typeface="arial" panose="020B0604020202020204" pitchFamily="34" charset="0"/>
              </a:rPr>
              <a:t>南高加索联邦</a:t>
            </a:r>
            <a:r>
              <a:rPr lang="zh-CN" altLang="en-US" sz="2400" b="0" i="0" dirty="0">
                <a:solidFill>
                  <a:srgbClr val="333333"/>
                </a:solidFill>
                <a:effectLst/>
                <a:latin typeface="arial" panose="020B0604020202020204" pitchFamily="34" charset="0"/>
              </a:rPr>
              <a:t>、</a:t>
            </a:r>
            <a:r>
              <a:rPr lang="zh-CN" altLang="en-US" sz="2400" b="0" i="0" u="none" strike="noStrike" dirty="0">
                <a:solidFill>
                  <a:srgbClr val="136EC2"/>
                </a:solidFill>
                <a:effectLst/>
                <a:latin typeface="arial" panose="020B0604020202020204" pitchFamily="34" charset="0"/>
              </a:rPr>
              <a:t>乌克兰</a:t>
            </a:r>
            <a:r>
              <a:rPr lang="zh-CN" altLang="en-US" sz="2400" b="0" i="0" dirty="0">
                <a:solidFill>
                  <a:srgbClr val="333333"/>
                </a:solidFill>
                <a:effectLst/>
                <a:latin typeface="arial" panose="020B0604020202020204" pitchFamily="34" charset="0"/>
              </a:rPr>
              <a:t>、</a:t>
            </a:r>
            <a:r>
              <a:rPr lang="zh-CN" altLang="en-US" sz="2400" b="0" i="0" u="none" strike="noStrike" dirty="0">
                <a:solidFill>
                  <a:srgbClr val="136EC2"/>
                </a:solidFill>
                <a:effectLst/>
                <a:latin typeface="arial" panose="020B0604020202020204" pitchFamily="34" charset="0"/>
              </a:rPr>
              <a:t>白俄罗斯</a:t>
            </a:r>
            <a:r>
              <a:rPr lang="zh-CN" altLang="en-US" sz="2400" b="0" i="0" dirty="0">
                <a:solidFill>
                  <a:srgbClr val="333333"/>
                </a:solidFill>
                <a:effectLst/>
                <a:latin typeface="arial" panose="020B0604020202020204" pitchFamily="34" charset="0"/>
              </a:rPr>
              <a:t>联合成立</a:t>
            </a:r>
            <a:r>
              <a:rPr lang="zh-CN" altLang="en-US" sz="2400" b="0" i="0" u="none" strike="noStrike" dirty="0">
                <a:solidFill>
                  <a:srgbClr val="136EC2"/>
                </a:solidFill>
                <a:effectLst/>
                <a:latin typeface="arial" panose="020B0604020202020204" pitchFamily="34" charset="0"/>
              </a:rPr>
              <a:t>苏维埃社会主义共和国联盟</a:t>
            </a:r>
            <a:r>
              <a:rPr lang="zh-CN" altLang="en-US" sz="2400" b="0" i="0" dirty="0">
                <a:solidFill>
                  <a:srgbClr val="333333"/>
                </a:solidFill>
                <a:effectLst/>
                <a:latin typeface="arial" panose="020B0604020202020204" pitchFamily="34" charset="0"/>
              </a:rPr>
              <a:t>（后扩至</a:t>
            </a:r>
            <a:r>
              <a:rPr lang="en-US" altLang="zh-CN" sz="2400" b="0" i="0" dirty="0">
                <a:solidFill>
                  <a:srgbClr val="333333"/>
                </a:solidFill>
                <a:effectLst/>
                <a:latin typeface="arial" panose="020B0604020202020204" pitchFamily="34" charset="0"/>
              </a:rPr>
              <a:t>15</a:t>
            </a:r>
            <a:r>
              <a:rPr lang="zh-CN" altLang="en-US" sz="2400" b="0" i="0" dirty="0">
                <a:solidFill>
                  <a:srgbClr val="333333"/>
                </a:solidFill>
                <a:effectLst/>
                <a:latin typeface="arial" panose="020B0604020202020204" pitchFamily="34" charset="0"/>
              </a:rPr>
              <a:t>个加盟共和国） 。</a:t>
            </a:r>
            <a:r>
              <a:rPr lang="en-US" altLang="zh-CN" sz="2400" b="0" i="0" dirty="0">
                <a:solidFill>
                  <a:srgbClr val="333333"/>
                </a:solidFill>
                <a:effectLst/>
                <a:latin typeface="arial" panose="020B0604020202020204" pitchFamily="34" charset="0"/>
              </a:rPr>
              <a:t>1936</a:t>
            </a:r>
            <a:r>
              <a:rPr lang="zh-CN" altLang="en-US" sz="2400" b="0" i="0" dirty="0">
                <a:solidFill>
                  <a:srgbClr val="333333"/>
                </a:solidFill>
                <a:effectLst/>
                <a:latin typeface="arial" panose="020B0604020202020204" pitchFamily="34" charset="0"/>
              </a:rPr>
              <a:t>年苏联公布新宪法，宣布实现社会主义，建立了社会主义制度。</a:t>
            </a:r>
            <a:endParaRPr lang="en-US" altLang="zh-CN" sz="2400" b="0" i="0" dirty="0">
              <a:solidFill>
                <a:srgbClr val="333333"/>
              </a:solidFill>
              <a:effectLst/>
              <a:latin typeface="arial" panose="020B0604020202020204" pitchFamily="34" charset="0"/>
            </a:endParaRPr>
          </a:p>
          <a:p>
            <a:pPr defTabSz="1828800">
              <a:lnSpc>
                <a:spcPct val="110000"/>
              </a:lnSpc>
            </a:pPr>
            <a:r>
              <a:rPr lang="en-US" altLang="zh-CN" sz="2400" b="0" i="0" dirty="0">
                <a:solidFill>
                  <a:srgbClr val="333333"/>
                </a:solidFill>
                <a:effectLst/>
                <a:latin typeface="arial" panose="020B0604020202020204" pitchFamily="34" charset="0"/>
              </a:rPr>
              <a:t>1990</a:t>
            </a:r>
            <a:r>
              <a:rPr lang="zh-CN" altLang="en-US" sz="2400" b="0" i="0" dirty="0">
                <a:solidFill>
                  <a:srgbClr val="333333"/>
                </a:solidFill>
                <a:effectLst/>
                <a:latin typeface="arial" panose="020B0604020202020204" pitchFamily="34" charset="0"/>
              </a:rPr>
              <a:t>年，俄罗斯发布主权宣言，</a:t>
            </a:r>
            <a:r>
              <a:rPr lang="en-US" altLang="zh-CN" sz="2400" b="0" i="0" dirty="0">
                <a:solidFill>
                  <a:srgbClr val="333333"/>
                </a:solidFill>
                <a:effectLst/>
                <a:latin typeface="arial" panose="020B0604020202020204" pitchFamily="34" charset="0"/>
              </a:rPr>
              <a:t>1991</a:t>
            </a:r>
            <a:r>
              <a:rPr lang="zh-CN" altLang="en-US" sz="2400" b="0" i="0" dirty="0">
                <a:solidFill>
                  <a:srgbClr val="333333"/>
                </a:solidFill>
                <a:effectLst/>
                <a:latin typeface="arial" panose="020B0604020202020204" pitchFamily="34" charset="0"/>
              </a:rPr>
              <a:t>年</a:t>
            </a:r>
            <a:r>
              <a:rPr lang="en-US" altLang="zh-CN" sz="2400" b="0" i="0" dirty="0">
                <a:solidFill>
                  <a:srgbClr val="333333"/>
                </a:solidFill>
                <a:effectLst/>
                <a:latin typeface="arial" panose="020B0604020202020204" pitchFamily="34" charset="0"/>
              </a:rPr>
              <a:t>12</a:t>
            </a:r>
            <a:r>
              <a:rPr lang="zh-CN" altLang="en-US" sz="2400" b="0" i="0" dirty="0">
                <a:solidFill>
                  <a:srgbClr val="333333"/>
                </a:solidFill>
                <a:effectLst/>
                <a:latin typeface="arial" panose="020B0604020202020204" pitchFamily="34" charset="0"/>
              </a:rPr>
              <a:t>月，</a:t>
            </a:r>
            <a:r>
              <a:rPr lang="zh-CN" altLang="en-US" sz="2400" b="0" i="0" u="none" strike="noStrike" dirty="0">
                <a:solidFill>
                  <a:srgbClr val="136EC2"/>
                </a:solidFill>
                <a:effectLst/>
                <a:latin typeface="arial" panose="020B0604020202020204" pitchFamily="34" charset="0"/>
              </a:rPr>
              <a:t>苏联解体</a:t>
            </a:r>
            <a:r>
              <a:rPr lang="zh-CN" altLang="en-US" sz="2400" b="0" i="0" dirty="0">
                <a:solidFill>
                  <a:srgbClr val="333333"/>
                </a:solidFill>
                <a:effectLst/>
                <a:latin typeface="arial" panose="020B0604020202020204" pitchFamily="34" charset="0"/>
              </a:rPr>
              <a:t>，俄罗斯苏维埃联邦社会主义共和国最高苏维埃决定，改国名为俄罗斯联邦，</a:t>
            </a:r>
            <a:r>
              <a:rPr lang="en-US" altLang="zh-CN" sz="2400" b="0" i="0" dirty="0">
                <a:solidFill>
                  <a:srgbClr val="333333"/>
                </a:solidFill>
                <a:effectLst/>
                <a:latin typeface="arial" panose="020B0604020202020204" pitchFamily="34" charset="0"/>
              </a:rPr>
              <a:t>1993</a:t>
            </a:r>
            <a:r>
              <a:rPr lang="zh-CN" altLang="en-US" sz="2400" b="0" i="0" dirty="0">
                <a:solidFill>
                  <a:srgbClr val="333333"/>
                </a:solidFill>
                <a:effectLst/>
                <a:latin typeface="arial" panose="020B0604020202020204" pitchFamily="34" charset="0"/>
              </a:rPr>
              <a:t>年通过了新宪法，废止了</a:t>
            </a:r>
            <a:r>
              <a:rPr lang="en-US" altLang="zh-CN" sz="2400" b="0" i="0" dirty="0">
                <a:solidFill>
                  <a:srgbClr val="333333"/>
                </a:solidFill>
                <a:effectLst/>
                <a:latin typeface="arial" panose="020B0604020202020204" pitchFamily="34" charset="0"/>
              </a:rPr>
              <a:t>1978</a:t>
            </a:r>
            <a:r>
              <a:rPr lang="zh-CN" altLang="en-US" sz="2400" b="0" i="0" dirty="0">
                <a:solidFill>
                  <a:srgbClr val="333333"/>
                </a:solidFill>
                <a:effectLst/>
                <a:latin typeface="arial" panose="020B0604020202020204" pitchFamily="34" charset="0"/>
              </a:rPr>
              <a:t>年宪法，俄罗斯从法律角度上彻底摆脱了苏联。</a:t>
            </a:r>
            <a:endParaRPr lang="en-US" altLang="zh-CN" sz="2400" b="0" i="0" dirty="0">
              <a:solidFill>
                <a:srgbClr val="333333"/>
              </a:solidFill>
              <a:effectLst/>
              <a:latin typeface="arial" panose="020B0604020202020204" pitchFamily="34" charset="0"/>
            </a:endParaRPr>
          </a:p>
          <a:p>
            <a:pPr defTabSz="1828800">
              <a:lnSpc>
                <a:spcPct val="110000"/>
              </a:lnSpc>
            </a:pPr>
            <a:r>
              <a:rPr lang="zh-CN" altLang="en-US" sz="2400" dirty="0">
                <a:solidFill>
                  <a:srgbClr val="FF0000"/>
                </a:solidFill>
                <a:latin typeface="arial" panose="020B0604020202020204" pitchFamily="34" charset="0"/>
              </a:rPr>
              <a:t>第一个社会主义国家是苏联吗？</a:t>
            </a:r>
            <a:endParaRPr lang="en-US" altLang="zh-CN" sz="2400" dirty="0">
              <a:solidFill>
                <a:srgbClr val="FF0000"/>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2053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pPr defTabSz="1828800">
              <a:lnSpc>
                <a:spcPct val="110000"/>
              </a:lnSpc>
            </a:pPr>
            <a:r>
              <a:rPr lang="en-US" altLang="zh-CN" sz="2400" dirty="0">
                <a:solidFill>
                  <a:srgbClr val="0000FF"/>
                </a:solidFill>
              </a:rPr>
              <a:t>3</a:t>
            </a:r>
            <a:r>
              <a:rPr lang="zh-CN" altLang="en-US" sz="2400" dirty="0">
                <a:solidFill>
                  <a:srgbClr val="0000FF"/>
                </a:solidFill>
              </a:rPr>
              <a:t>、世界社会主义运动的发展出现严重曲折：</a:t>
            </a:r>
            <a:endParaRPr lang="en-US" altLang="zh-CN" sz="2400" dirty="0">
              <a:solidFill>
                <a:srgbClr val="0000FF"/>
              </a:solidFill>
            </a:endParaRPr>
          </a:p>
          <a:p>
            <a:pPr defTabSz="1828800">
              <a:lnSpc>
                <a:spcPct val="110000"/>
              </a:lnSpc>
            </a:pPr>
            <a:r>
              <a:rPr lang="zh-CN" altLang="en-US" sz="2400" dirty="0"/>
              <a:t>时间：</a:t>
            </a:r>
            <a:r>
              <a:rPr lang="en-US" altLang="zh-CN" sz="2400" dirty="0"/>
              <a:t>20</a:t>
            </a:r>
            <a:r>
              <a:rPr lang="zh-CN" altLang="en-US" sz="2400" dirty="0"/>
              <a:t>世纪</a:t>
            </a:r>
            <a:r>
              <a:rPr lang="en-US" altLang="zh-CN" sz="2400" dirty="0"/>
              <a:t>80</a:t>
            </a:r>
            <a:r>
              <a:rPr lang="zh-CN" altLang="en-US" sz="2400" dirty="0"/>
              <a:t>年代末</a:t>
            </a:r>
            <a:r>
              <a:rPr lang="en-US" altLang="zh-CN" sz="2400" dirty="0"/>
              <a:t>90</a:t>
            </a:r>
            <a:r>
              <a:rPr lang="zh-CN" altLang="en-US" sz="2400" dirty="0"/>
              <a:t>年代初</a:t>
            </a:r>
            <a:endParaRPr lang="en-US" altLang="zh-CN" sz="2400" dirty="0"/>
          </a:p>
          <a:p>
            <a:pPr defTabSz="1828800">
              <a:lnSpc>
                <a:spcPct val="110000"/>
              </a:lnSpc>
            </a:pPr>
            <a:r>
              <a:rPr lang="zh-CN" altLang="en-US" sz="2400" dirty="0"/>
              <a:t>事件：东欧剧变、苏联解体</a:t>
            </a:r>
            <a:endParaRPr lang="en-US" altLang="zh-CN" sz="2400" dirty="0"/>
          </a:p>
          <a:p>
            <a:pPr defTabSz="1828800">
              <a:lnSpc>
                <a:spcPct val="110000"/>
              </a:lnSpc>
            </a:pPr>
            <a:r>
              <a:rPr lang="en-US" altLang="zh-CN" sz="2400" dirty="0">
                <a:solidFill>
                  <a:srgbClr val="0000FF"/>
                </a:solidFill>
              </a:rPr>
              <a:t>4</a:t>
            </a:r>
            <a:r>
              <a:rPr lang="zh-CN" altLang="en-US" sz="2400" dirty="0">
                <a:solidFill>
                  <a:srgbClr val="0000FF"/>
                </a:solidFill>
              </a:rPr>
              <a:t>、社会主义终将代替资本主义</a:t>
            </a:r>
            <a:endParaRPr lang="en-US" altLang="zh-CN" sz="2400" dirty="0">
              <a:solidFill>
                <a:srgbClr val="0000FF"/>
              </a:solidFill>
            </a:endParaRPr>
          </a:p>
          <a:p>
            <a:pPr defTabSz="1828800">
              <a:lnSpc>
                <a:spcPct val="110000"/>
              </a:lnSpc>
            </a:pPr>
            <a:r>
              <a:rPr lang="zh-CN" altLang="en-US" sz="2400" dirty="0"/>
              <a:t>（</a:t>
            </a:r>
            <a:r>
              <a:rPr lang="en-US" altLang="zh-CN" sz="2400" dirty="0"/>
              <a:t>1</a:t>
            </a:r>
            <a:r>
              <a:rPr lang="zh-CN" altLang="en-US" sz="2400" dirty="0"/>
              <a:t>）从发展进程看，社会主义代替资本主义不可逆转；从发展趋势看，共产主义信念不可动摇。</a:t>
            </a:r>
            <a:endParaRPr lang="en-US" altLang="zh-CN" sz="2400" dirty="0"/>
          </a:p>
          <a:p>
            <a:pPr defTabSz="1828800">
              <a:lnSpc>
                <a:spcPct val="110000"/>
              </a:lnSpc>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）中国特色社会主义是科学社会主义在中国的实践和发展。中国特色社会主义的伟大实践使科学社会主义焕发出强大的生命力。</a:t>
            </a:r>
            <a:endParaRPr lang="en-US" altLang="zh-CN" sz="2400" dirty="0">
              <a:solidFill>
                <a:srgbClr val="FF0000"/>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548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pPr defTabSz="1828800">
              <a:lnSpc>
                <a:spcPct val="110000"/>
              </a:lnSpc>
            </a:pPr>
            <a:r>
              <a:rPr lang="zh-CN" altLang="en-US" sz="2400" dirty="0">
                <a:solidFill>
                  <a:srgbClr val="0000FF"/>
                </a:solidFill>
              </a:rPr>
              <a:t>练习巩固：</a:t>
            </a:r>
            <a:endParaRPr lang="en-US" altLang="zh-CN" sz="2400" dirty="0">
              <a:solidFill>
                <a:srgbClr val="0000FF"/>
              </a:solidFill>
            </a:endParaRPr>
          </a:p>
          <a:p>
            <a:pPr defTabSz="1828800">
              <a:lnSpc>
                <a:spcPct val="110000"/>
              </a:lnSpc>
            </a:pPr>
            <a:r>
              <a:rPr lang="en-US" altLang="zh-CN" sz="2400" dirty="0"/>
              <a:t>1</a:t>
            </a:r>
            <a:r>
              <a:rPr lang="zh-CN" altLang="en-US" sz="2400" dirty="0"/>
              <a:t>、</a:t>
            </a:r>
            <a:r>
              <a:rPr lang="en-US" altLang="zh-CN" sz="2400" dirty="0"/>
              <a:t>19</a:t>
            </a:r>
            <a:r>
              <a:rPr lang="zh-CN" altLang="en-US" sz="2400" dirty="0"/>
              <a:t>世纪三四十年代，资本主义世界爆发了三大工人运动。这三大工人运动</a:t>
            </a:r>
            <a:endParaRPr lang="en-US" altLang="zh-CN" sz="2400" dirty="0"/>
          </a:p>
          <a:p>
            <a:pPr defTabSz="1828800">
              <a:lnSpc>
                <a:spcPct val="110000"/>
              </a:lnSpc>
            </a:pPr>
            <a:r>
              <a:rPr lang="zh-CN" altLang="en-US" sz="2400" dirty="0">
                <a:latin typeface="等线" panose="02010600030101010101" pitchFamily="2" charset="-122"/>
                <a:ea typeface="等线" panose="02010600030101010101" pitchFamily="2" charset="-122"/>
              </a:rPr>
              <a:t>①</a:t>
            </a:r>
            <a:r>
              <a:rPr lang="zh-CN" altLang="en-US" sz="2400" dirty="0"/>
              <a:t>旗帜鲜明地提出</a:t>
            </a:r>
            <a:r>
              <a:rPr lang="zh-CN" altLang="en-US" sz="2400" dirty="0">
                <a:solidFill>
                  <a:srgbClr val="0000FF"/>
                </a:solidFill>
              </a:rPr>
              <a:t>通过武装斗争建立无产阶级政权</a:t>
            </a:r>
            <a:endParaRPr lang="en-US" altLang="zh-CN" sz="2400" dirty="0">
              <a:solidFill>
                <a:srgbClr val="0000FF"/>
              </a:solidFill>
            </a:endParaRPr>
          </a:p>
          <a:p>
            <a:pPr defTabSz="1828800">
              <a:lnSpc>
                <a:spcPct val="110000"/>
              </a:lnSpc>
            </a:pPr>
            <a:r>
              <a:rPr lang="zh-CN" altLang="en-US" sz="2400" dirty="0">
                <a:latin typeface="等线" panose="02010600030101010101" pitchFamily="2" charset="-122"/>
              </a:rPr>
              <a:t>②</a:t>
            </a:r>
            <a:r>
              <a:rPr lang="zh-CN" altLang="en-US" sz="2400" dirty="0"/>
              <a:t>将斗争的矛头指向整个资产阶级和资本主义制度</a:t>
            </a:r>
            <a:endParaRPr lang="en-US" altLang="zh-CN" sz="2400" dirty="0"/>
          </a:p>
          <a:p>
            <a:pPr defTabSz="1828800">
              <a:lnSpc>
                <a:spcPct val="110000"/>
              </a:lnSpc>
            </a:pPr>
            <a:r>
              <a:rPr lang="zh-CN" altLang="en-US" sz="2400" dirty="0">
                <a:latin typeface="等线" panose="02010600030101010101" pitchFamily="2" charset="-122"/>
              </a:rPr>
              <a:t>③</a:t>
            </a:r>
            <a:r>
              <a:rPr lang="zh-CN" altLang="en-US" sz="2400" dirty="0"/>
              <a:t>为马克思、恩格斯的理论研究提供了宝贵的材料</a:t>
            </a:r>
            <a:endParaRPr lang="en-US" altLang="zh-CN" sz="2400" dirty="0"/>
          </a:p>
          <a:p>
            <a:pPr defTabSz="1828800">
              <a:lnSpc>
                <a:spcPct val="110000"/>
              </a:lnSpc>
            </a:pPr>
            <a:r>
              <a:rPr lang="zh-CN" altLang="en-US" sz="2400" dirty="0">
                <a:latin typeface="等线" panose="02010600030101010101" pitchFamily="2" charset="-122"/>
              </a:rPr>
              <a:t>④</a:t>
            </a:r>
            <a:r>
              <a:rPr lang="zh-CN" altLang="en-US" sz="2400" dirty="0"/>
              <a:t>是工人阶级开始</a:t>
            </a:r>
            <a:r>
              <a:rPr lang="zh-CN" altLang="en-US" sz="2400" dirty="0">
                <a:solidFill>
                  <a:srgbClr val="0000FF"/>
                </a:solidFill>
              </a:rPr>
              <a:t>独立参与经济、政治活动</a:t>
            </a:r>
            <a:r>
              <a:rPr lang="zh-CN" altLang="en-US" sz="2400" dirty="0"/>
              <a:t>的标志</a:t>
            </a:r>
            <a:endParaRPr lang="en-US" altLang="zh-CN" sz="2400" dirty="0"/>
          </a:p>
          <a:p>
            <a:pPr defTabSz="1828800">
              <a:lnSpc>
                <a:spcPct val="110000"/>
              </a:lnSpc>
            </a:pPr>
            <a:r>
              <a:rPr lang="en-US" altLang="zh-CN" sz="2400" dirty="0">
                <a:latin typeface="等线" panose="02010600030101010101" pitchFamily="2" charset="-122"/>
              </a:rPr>
              <a:t>A.</a:t>
            </a:r>
            <a:r>
              <a:rPr lang="zh-CN" altLang="en-US" sz="2400" dirty="0">
                <a:latin typeface="等线" panose="02010600030101010101" pitchFamily="2" charset="-122"/>
              </a:rPr>
              <a:t>①②         </a:t>
            </a:r>
            <a:r>
              <a:rPr lang="en-US" altLang="zh-CN" sz="2400" dirty="0">
                <a:latin typeface="等线" panose="02010600030101010101" pitchFamily="2" charset="-122"/>
              </a:rPr>
              <a:t>B.</a:t>
            </a:r>
            <a:r>
              <a:rPr lang="zh-CN" altLang="en-US" sz="2400" dirty="0">
                <a:latin typeface="等线" panose="02010600030101010101" pitchFamily="2" charset="-122"/>
              </a:rPr>
              <a:t> ②③         </a:t>
            </a:r>
            <a:r>
              <a:rPr lang="en-US" altLang="zh-CN" sz="2400" dirty="0">
                <a:latin typeface="等线" panose="02010600030101010101" pitchFamily="2" charset="-122"/>
              </a:rPr>
              <a:t>C.</a:t>
            </a:r>
            <a:r>
              <a:rPr lang="zh-CN" altLang="en-US" sz="2400" dirty="0">
                <a:latin typeface="等线" panose="02010600030101010101" pitchFamily="2" charset="-122"/>
              </a:rPr>
              <a:t> ①④         </a:t>
            </a:r>
            <a:r>
              <a:rPr lang="en-US" altLang="zh-CN" sz="2400" dirty="0">
                <a:latin typeface="等线" panose="02010600030101010101" pitchFamily="2" charset="-122"/>
              </a:rPr>
              <a:t>D.</a:t>
            </a:r>
            <a:r>
              <a:rPr lang="zh-CN" altLang="en-US" sz="2400" dirty="0">
                <a:latin typeface="等线" panose="02010600030101010101" pitchFamily="2" charset="-122"/>
              </a:rPr>
              <a:t> ③④</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4" name="文本框 3">
            <a:extLst>
              <a:ext uri="{FF2B5EF4-FFF2-40B4-BE49-F238E27FC236}">
                <a16:creationId xmlns:a16="http://schemas.microsoft.com/office/drawing/2014/main" id="{59BC7C0A-DFA9-4DE6-81DC-C2D929AA869A}"/>
              </a:ext>
            </a:extLst>
          </p:cNvPr>
          <p:cNvSpPr txBox="1"/>
          <p:nvPr/>
        </p:nvSpPr>
        <p:spPr>
          <a:xfrm>
            <a:off x="10465941" y="2496620"/>
            <a:ext cx="517133" cy="646331"/>
          </a:xfrm>
          <a:prstGeom prst="rect">
            <a:avLst/>
          </a:prstGeom>
          <a:noFill/>
        </p:spPr>
        <p:txBody>
          <a:bodyPr wrap="square" rtlCol="0">
            <a:spAutoFit/>
          </a:bodyPr>
          <a:lstStyle/>
          <a:p>
            <a:r>
              <a:rPr lang="en-US" altLang="zh-CN" sz="3600" b="1" dirty="0">
                <a:solidFill>
                  <a:srgbClr val="FF0000"/>
                </a:solidFill>
              </a:rPr>
              <a:t>B</a:t>
            </a:r>
            <a:endParaRPr lang="zh-CN" altLang="en-US" sz="3600" b="1" dirty="0">
              <a:solidFill>
                <a:srgbClr val="FF0000"/>
              </a:solidFill>
            </a:endParaRPr>
          </a:p>
        </p:txBody>
      </p:sp>
    </p:spTree>
    <p:extLst>
      <p:ext uri="{BB962C8B-B14F-4D97-AF65-F5344CB8AC3E}">
        <p14:creationId xmlns:p14="http://schemas.microsoft.com/office/powerpoint/2010/main" val="78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383766" cy="5599416"/>
          </a:xfrm>
        </p:spPr>
        <p:txBody>
          <a:bodyPr>
            <a:normAutofit/>
          </a:bodyPr>
          <a:lstStyle/>
          <a:p>
            <a:pPr defTabSz="1828800">
              <a:lnSpc>
                <a:spcPct val="110000"/>
              </a:lnSpc>
            </a:pPr>
            <a:r>
              <a:rPr lang="zh-CN" altLang="en-US" sz="2400" dirty="0">
                <a:solidFill>
                  <a:srgbClr val="0000FF"/>
                </a:solidFill>
              </a:rPr>
              <a:t>练习巩固：</a:t>
            </a:r>
            <a:endParaRPr lang="en-US" altLang="zh-CN" sz="2400" dirty="0">
              <a:solidFill>
                <a:srgbClr val="0000FF"/>
              </a:solidFill>
            </a:endParaRPr>
          </a:p>
          <a:p>
            <a:pPr defTabSz="1828800">
              <a:lnSpc>
                <a:spcPct val="110000"/>
              </a:lnSpc>
            </a:pPr>
            <a:r>
              <a:rPr lang="en-US" altLang="zh-CN" sz="2400" dirty="0"/>
              <a:t>2</a:t>
            </a:r>
            <a:r>
              <a:rPr lang="zh-CN" altLang="en-US" sz="2400" dirty="0"/>
              <a:t>、科学社会主义之所以被称为“科学”，其依据是（      ）</a:t>
            </a:r>
            <a:endParaRPr lang="en-US" altLang="zh-CN" sz="2400" dirty="0"/>
          </a:p>
          <a:p>
            <a:pPr defTabSz="1828800">
              <a:lnSpc>
                <a:spcPct val="110000"/>
              </a:lnSpc>
            </a:pPr>
            <a:r>
              <a:rPr lang="en-US" altLang="zh-CN" sz="2400" dirty="0"/>
              <a:t>A.</a:t>
            </a:r>
            <a:r>
              <a:rPr lang="zh-CN" altLang="en-US" sz="2400" dirty="0"/>
              <a:t>抨击了资本主义社会的弊端            </a:t>
            </a:r>
            <a:r>
              <a:rPr lang="en-US" altLang="zh-CN" sz="2400" dirty="0"/>
              <a:t>B.</a:t>
            </a:r>
            <a:r>
              <a:rPr lang="zh-CN" altLang="en-US" sz="2400" dirty="0"/>
              <a:t>认识到了资本主义社会的剥削性</a:t>
            </a:r>
            <a:endParaRPr lang="en-US" altLang="zh-CN" sz="2400" dirty="0"/>
          </a:p>
          <a:p>
            <a:pPr defTabSz="1828800">
              <a:lnSpc>
                <a:spcPct val="110000"/>
              </a:lnSpc>
            </a:pPr>
            <a:r>
              <a:rPr lang="en-US" altLang="zh-CN" sz="2400" dirty="0"/>
              <a:t>C.</a:t>
            </a:r>
            <a:r>
              <a:rPr lang="zh-CN" altLang="en-US" sz="2400" dirty="0"/>
              <a:t>揭示了资本主义社会的基本矛盾     </a:t>
            </a:r>
            <a:r>
              <a:rPr lang="en-US" altLang="zh-CN" sz="2400" dirty="0"/>
              <a:t>D.</a:t>
            </a:r>
            <a:r>
              <a:rPr lang="zh-CN" altLang="en-US" sz="2400" dirty="0"/>
              <a:t>阐明了社会发展的客观规律</a:t>
            </a:r>
            <a:endParaRPr lang="en-US" altLang="zh-CN" sz="2400" dirty="0"/>
          </a:p>
          <a:p>
            <a:pPr defTabSz="1828800">
              <a:lnSpc>
                <a:spcPct val="110000"/>
              </a:lnSpc>
            </a:pPr>
            <a:r>
              <a:rPr lang="en-US" altLang="zh-CN" sz="2400" dirty="0"/>
              <a:t>3</a:t>
            </a:r>
            <a:r>
              <a:rPr lang="zh-CN" altLang="en-US" sz="2400" dirty="0"/>
              <a:t>、</a:t>
            </a:r>
            <a:r>
              <a:rPr lang="en-US" altLang="zh-CN" sz="2400" dirty="0"/>
              <a:t>《</a:t>
            </a:r>
            <a:r>
              <a:rPr lang="zh-CN" altLang="en-US" sz="2400" dirty="0"/>
              <a:t>共产党宣言</a:t>
            </a:r>
            <a:r>
              <a:rPr lang="en-US" altLang="zh-CN" sz="2400" dirty="0"/>
              <a:t>》</a:t>
            </a:r>
            <a:r>
              <a:rPr lang="zh-CN" altLang="en-US" sz="2400" dirty="0"/>
              <a:t>总结了工人运动的经验教训，第一次（   ）</a:t>
            </a:r>
            <a:endParaRPr lang="en-US" altLang="zh-CN" sz="2400" dirty="0"/>
          </a:p>
          <a:p>
            <a:pPr defTabSz="1828800">
              <a:lnSpc>
                <a:spcPct val="110000"/>
              </a:lnSpc>
            </a:pPr>
            <a:r>
              <a:rPr lang="en-US" altLang="zh-CN" sz="2400" dirty="0">
                <a:latin typeface="等线" panose="02010600030101010101" pitchFamily="2" charset="-122"/>
              </a:rPr>
              <a:t>①</a:t>
            </a:r>
            <a:r>
              <a:rPr lang="zh-CN" altLang="en-US" sz="2400" dirty="0">
                <a:latin typeface="等线" panose="02010600030101010101" pitchFamily="2" charset="-122"/>
              </a:rPr>
              <a:t>揭示了资本主义运行的特殊规律</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②</a:t>
            </a:r>
            <a:r>
              <a:rPr lang="zh-CN" altLang="en-US" sz="2400" dirty="0">
                <a:latin typeface="等线" panose="02010600030101010101" pitchFamily="2" charset="-122"/>
              </a:rPr>
              <a:t>系统论述了无产阶级政党的性质、特点、任务和策略原则</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③</a:t>
            </a:r>
            <a:r>
              <a:rPr lang="zh-CN" altLang="en-US" sz="2400" dirty="0">
                <a:latin typeface="等线" panose="02010600030101010101" pitchFamily="2" charset="-122"/>
              </a:rPr>
              <a:t>阐明了建立无产阶级政党的必要性</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④</a:t>
            </a:r>
            <a:r>
              <a:rPr lang="zh-CN" altLang="en-US" sz="2400" dirty="0">
                <a:latin typeface="等线" panose="02010600030101010101" pitchFamily="2" charset="-122"/>
              </a:rPr>
              <a:t>使马克思主义关于无产阶级革命的理论变为现实</a:t>
            </a:r>
            <a:endParaRPr lang="en-US" altLang="zh-CN" sz="2400" dirty="0"/>
          </a:p>
          <a:p>
            <a:pPr defTabSz="1828800">
              <a:lnSpc>
                <a:spcPct val="110000"/>
              </a:lnSpc>
            </a:pPr>
            <a:r>
              <a:rPr lang="en-US" altLang="zh-CN" sz="2400" dirty="0"/>
              <a:t>A.</a:t>
            </a:r>
            <a:r>
              <a:rPr lang="en-US" altLang="zh-CN" sz="2400" dirty="0">
                <a:latin typeface="等线" panose="02010600030101010101" pitchFamily="2" charset="-122"/>
                <a:ea typeface="等线" panose="02010600030101010101" pitchFamily="2" charset="-122"/>
              </a:rPr>
              <a:t>①②        </a:t>
            </a:r>
            <a:r>
              <a:rPr lang="en-US" altLang="zh-CN" sz="2400" dirty="0"/>
              <a:t>B.</a:t>
            </a:r>
            <a:r>
              <a:rPr lang="en-US" altLang="zh-CN" sz="2400" dirty="0">
                <a:latin typeface="等线" panose="02010600030101010101" pitchFamily="2" charset="-122"/>
              </a:rPr>
              <a:t> ①④</a:t>
            </a:r>
            <a:r>
              <a:rPr lang="en-US" altLang="zh-CN" sz="2400" dirty="0"/>
              <a:t>       C.</a:t>
            </a:r>
            <a:r>
              <a:rPr lang="en-US" altLang="zh-CN" sz="2400" dirty="0">
                <a:latin typeface="等线" panose="02010600030101010101" pitchFamily="2" charset="-122"/>
              </a:rPr>
              <a:t> ②③</a:t>
            </a:r>
            <a:r>
              <a:rPr lang="en-US" altLang="zh-CN" sz="2400" dirty="0"/>
              <a:t>       D.</a:t>
            </a:r>
            <a:r>
              <a:rPr lang="en-US" altLang="zh-CN" sz="2400" dirty="0">
                <a:latin typeface="等线" panose="02010600030101010101" pitchFamily="2" charset="-122"/>
              </a:rPr>
              <a:t> ③④</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2" name="文本框 1">
            <a:extLst>
              <a:ext uri="{FF2B5EF4-FFF2-40B4-BE49-F238E27FC236}">
                <a16:creationId xmlns:a16="http://schemas.microsoft.com/office/drawing/2014/main" id="{EC11B0BC-CF79-4DAA-A5FA-9CC159B9A3F5}"/>
              </a:ext>
            </a:extLst>
          </p:cNvPr>
          <p:cNvSpPr txBox="1"/>
          <p:nvPr/>
        </p:nvSpPr>
        <p:spPr>
          <a:xfrm>
            <a:off x="10620054" y="1500027"/>
            <a:ext cx="517133" cy="646331"/>
          </a:xfrm>
          <a:prstGeom prst="rect">
            <a:avLst/>
          </a:prstGeom>
          <a:noFill/>
        </p:spPr>
        <p:txBody>
          <a:bodyPr wrap="square" rtlCol="0">
            <a:spAutoFit/>
          </a:bodyPr>
          <a:lstStyle/>
          <a:p>
            <a:r>
              <a:rPr lang="en-US" altLang="zh-CN" sz="3600" b="1" dirty="0">
                <a:solidFill>
                  <a:srgbClr val="FF0000"/>
                </a:solidFill>
              </a:rPr>
              <a:t>D</a:t>
            </a:r>
            <a:endParaRPr lang="zh-CN" altLang="en-US" sz="3600" b="1" dirty="0">
              <a:solidFill>
                <a:srgbClr val="FF0000"/>
              </a:solidFill>
            </a:endParaRPr>
          </a:p>
        </p:txBody>
      </p:sp>
      <p:sp>
        <p:nvSpPr>
          <p:cNvPr id="6" name="文本框 5">
            <a:extLst>
              <a:ext uri="{FF2B5EF4-FFF2-40B4-BE49-F238E27FC236}">
                <a16:creationId xmlns:a16="http://schemas.microsoft.com/office/drawing/2014/main" id="{2DD76709-2413-4CBB-B7B8-515E7FB8D9CC}"/>
              </a:ext>
            </a:extLst>
          </p:cNvPr>
          <p:cNvSpPr txBox="1"/>
          <p:nvPr/>
        </p:nvSpPr>
        <p:spPr>
          <a:xfrm>
            <a:off x="10620053" y="5527967"/>
            <a:ext cx="517133" cy="646331"/>
          </a:xfrm>
          <a:prstGeom prst="rect">
            <a:avLst/>
          </a:prstGeom>
          <a:noFill/>
        </p:spPr>
        <p:txBody>
          <a:bodyPr wrap="square" rtlCol="0">
            <a:spAutoFit/>
          </a:bodyPr>
          <a:lstStyle/>
          <a:p>
            <a:r>
              <a:rPr lang="en-US" altLang="zh-CN" sz="3600" b="1" dirty="0">
                <a:solidFill>
                  <a:srgbClr val="FF0000"/>
                </a:solidFill>
              </a:rPr>
              <a:t>C</a:t>
            </a:r>
            <a:endParaRPr lang="zh-CN" altLang="en-US" sz="3600" b="1" dirty="0">
              <a:solidFill>
                <a:srgbClr val="FF0000"/>
              </a:solidFill>
            </a:endParaRPr>
          </a:p>
        </p:txBody>
      </p:sp>
    </p:spTree>
    <p:extLst>
      <p:ext uri="{BB962C8B-B14F-4D97-AF65-F5344CB8AC3E}">
        <p14:creationId xmlns:p14="http://schemas.microsoft.com/office/powerpoint/2010/main" val="7216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383766" cy="5599416"/>
          </a:xfrm>
        </p:spPr>
        <p:txBody>
          <a:bodyPr>
            <a:normAutofit/>
          </a:bodyPr>
          <a:lstStyle/>
          <a:p>
            <a:pPr defTabSz="1828800">
              <a:lnSpc>
                <a:spcPct val="110000"/>
              </a:lnSpc>
            </a:pPr>
            <a:r>
              <a:rPr lang="zh-CN" altLang="en-US" sz="2400" dirty="0">
                <a:solidFill>
                  <a:srgbClr val="0000FF"/>
                </a:solidFill>
              </a:rPr>
              <a:t>练习巩固：</a:t>
            </a:r>
            <a:endParaRPr lang="en-US" altLang="zh-CN" sz="2400" dirty="0">
              <a:solidFill>
                <a:srgbClr val="0000FF"/>
              </a:solidFill>
            </a:endParaRPr>
          </a:p>
          <a:p>
            <a:pPr defTabSz="1828800">
              <a:lnSpc>
                <a:spcPct val="110000"/>
              </a:lnSpc>
            </a:pPr>
            <a:r>
              <a:rPr lang="en-US" altLang="zh-CN" sz="2400" dirty="0"/>
              <a:t>4</a:t>
            </a:r>
            <a:r>
              <a:rPr lang="zh-CN" altLang="en-US" sz="2400" dirty="0"/>
              <a:t>、</a:t>
            </a:r>
            <a:r>
              <a:rPr lang="en-US" altLang="zh-CN" sz="2400" dirty="0"/>
              <a:t>1892</a:t>
            </a:r>
            <a:r>
              <a:rPr lang="zh-CN" altLang="en-US" sz="2400" dirty="0"/>
              <a:t>年波兰版</a:t>
            </a:r>
            <a:r>
              <a:rPr lang="en-US" altLang="zh-CN" sz="2400" dirty="0"/>
              <a:t>《</a:t>
            </a:r>
            <a:r>
              <a:rPr lang="zh-CN" altLang="en-US" sz="2400" dirty="0"/>
              <a:t>共产党宣言</a:t>
            </a:r>
            <a:r>
              <a:rPr lang="en-US" altLang="zh-CN" sz="2400" dirty="0"/>
              <a:t>》</a:t>
            </a:r>
            <a:r>
              <a:rPr lang="zh-CN" altLang="en-US" sz="2400" dirty="0"/>
              <a:t>序言称：“</a:t>
            </a:r>
            <a:r>
              <a:rPr lang="en-US" altLang="zh-CN" sz="2400" dirty="0"/>
              <a:t>《</a:t>
            </a:r>
            <a:r>
              <a:rPr lang="zh-CN" altLang="en-US" sz="2400" dirty="0"/>
              <a:t>宣言</a:t>
            </a:r>
            <a:r>
              <a:rPr lang="en-US" altLang="zh-CN" sz="2400" dirty="0"/>
              <a:t>》</a:t>
            </a:r>
            <a:r>
              <a:rPr lang="zh-CN" altLang="en-US" sz="2400" dirty="0"/>
              <a:t>在某种程度上已经</a:t>
            </a:r>
            <a:r>
              <a:rPr lang="zh-CN" altLang="en-US" sz="2400" dirty="0">
                <a:solidFill>
                  <a:srgbClr val="0000FF"/>
                </a:solidFill>
              </a:rPr>
              <a:t>成为测量欧洲大陆大工业发展一种尺度</a:t>
            </a:r>
            <a:r>
              <a:rPr lang="en-US" altLang="zh-CN" sz="2400" dirty="0"/>
              <a:t>……</a:t>
            </a:r>
            <a:r>
              <a:rPr lang="zh-CN" altLang="en-US" sz="2400" dirty="0"/>
              <a:t>根据其用某国文字的销行份数，不仅可以相当准确地判断该国工人运动的状况，而且</a:t>
            </a:r>
            <a:r>
              <a:rPr lang="zh-CN" altLang="en-US" sz="2400" dirty="0">
                <a:solidFill>
                  <a:srgbClr val="0000FF"/>
                </a:solidFill>
              </a:rPr>
              <a:t>可以相当准确地判断</a:t>
            </a:r>
            <a:r>
              <a:rPr lang="zh-CN" altLang="en-US" sz="2400" dirty="0"/>
              <a:t>该国大工业发展的程度（   ）</a:t>
            </a:r>
          </a:p>
          <a:p>
            <a:pPr defTabSz="1828800">
              <a:lnSpc>
                <a:spcPct val="110000"/>
              </a:lnSpc>
            </a:pPr>
            <a:r>
              <a:rPr lang="en-US" altLang="zh-CN" sz="2400" dirty="0">
                <a:latin typeface="等线" panose="02010600030101010101" pitchFamily="2" charset="-122"/>
              </a:rPr>
              <a:t>A.</a:t>
            </a:r>
            <a:r>
              <a:rPr lang="zh-CN" altLang="en-US" sz="2400" dirty="0">
                <a:latin typeface="等线" panose="02010600030101010101" pitchFamily="2" charset="-122"/>
              </a:rPr>
              <a:t>为建立共产主义社会创造了必要条件</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B.</a:t>
            </a:r>
            <a:r>
              <a:rPr lang="zh-CN" altLang="en-US" sz="2400" dirty="0">
                <a:latin typeface="等线" panose="02010600030101010101" pitchFamily="2" charset="-122"/>
              </a:rPr>
              <a:t>全面总结了欧洲工人运动的经验教训</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C.</a:t>
            </a:r>
            <a:r>
              <a:rPr lang="zh-CN" altLang="en-US" sz="2400" dirty="0">
                <a:latin typeface="等线" panose="02010600030101010101" pitchFamily="2" charset="-122"/>
              </a:rPr>
              <a:t>揭示了人类社会发展的一般规律</a:t>
            </a:r>
            <a:endParaRPr lang="en-US" altLang="zh-CN" sz="2400" dirty="0">
              <a:latin typeface="等线" panose="02010600030101010101" pitchFamily="2" charset="-122"/>
            </a:endParaRPr>
          </a:p>
          <a:p>
            <a:pPr defTabSz="1828800">
              <a:lnSpc>
                <a:spcPct val="110000"/>
              </a:lnSpc>
            </a:pPr>
            <a:r>
              <a:rPr lang="en-US" altLang="zh-CN" sz="2400" dirty="0">
                <a:latin typeface="等线" panose="02010600030101010101" pitchFamily="2" charset="-122"/>
              </a:rPr>
              <a:t>D.</a:t>
            </a:r>
            <a:r>
              <a:rPr lang="zh-CN" altLang="en-US" sz="2400" dirty="0">
                <a:latin typeface="等线" panose="02010600030101010101" pitchFamily="2" charset="-122"/>
              </a:rPr>
              <a:t>宣告了资产阶级的灭亡不可避免</a:t>
            </a:r>
            <a:endParaRPr lang="en-US" altLang="zh-CN" sz="2400" dirty="0">
              <a:latin typeface="等线" panose="02010600030101010101" pitchFamily="2" charset="-122"/>
            </a:endParaRPr>
          </a:p>
          <a:p>
            <a:pPr defTabSz="1828800">
              <a:lnSpc>
                <a:spcPct val="110000"/>
              </a:lnSpc>
            </a:pPr>
            <a:r>
              <a:rPr lang="zh-CN" altLang="en-US" sz="2400" dirty="0">
                <a:solidFill>
                  <a:srgbClr val="FF0000"/>
                </a:solidFill>
                <a:latin typeface="等线" panose="02010600030101010101" pitchFamily="2" charset="-122"/>
              </a:rPr>
              <a:t>解析：人类社会发展的一般规律</a:t>
            </a:r>
            <a:endParaRPr lang="en-US" altLang="zh-CN" sz="2400" dirty="0">
              <a:solidFill>
                <a:srgbClr val="FF0000"/>
              </a:solidFill>
              <a:latin typeface="等线" panose="02010600030101010101" pitchFamily="2" charset="-122"/>
            </a:endParaRPr>
          </a:p>
          <a:p>
            <a:pPr defTabSz="1828800">
              <a:lnSpc>
                <a:spcPct val="110000"/>
              </a:lnSpc>
            </a:pPr>
            <a:r>
              <a:rPr lang="zh-CN" altLang="en-US" sz="2400" dirty="0">
                <a:solidFill>
                  <a:srgbClr val="0000FF"/>
                </a:solidFill>
              </a:rPr>
              <a:t>生产力与生产关系的矛盾运动的基本规律：生产关系一定要适应生产力</a:t>
            </a:r>
            <a:endParaRPr lang="en-US" altLang="zh-CN" sz="2400" dirty="0">
              <a:solidFill>
                <a:srgbClr val="0000FF"/>
              </a:solidFill>
            </a:endParaRPr>
          </a:p>
          <a:p>
            <a:pPr defTabSz="1828800">
              <a:lnSpc>
                <a:spcPct val="110000"/>
              </a:lnSpc>
            </a:pPr>
            <a:r>
              <a:rPr lang="zh-CN" altLang="en-US" sz="2400" dirty="0">
                <a:solidFill>
                  <a:srgbClr val="0000FF"/>
                </a:solidFill>
              </a:rPr>
              <a:t>阶级基础和上层建筑的矛盾运动的基本规律：上层建筑一定要适应经济基础</a:t>
            </a:r>
            <a:endParaRPr lang="en-US" altLang="zh-CN" sz="2400" dirty="0">
              <a:solidFill>
                <a:srgbClr val="0000FF"/>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7" name="文本框 6">
            <a:extLst>
              <a:ext uri="{FF2B5EF4-FFF2-40B4-BE49-F238E27FC236}">
                <a16:creationId xmlns:a16="http://schemas.microsoft.com/office/drawing/2014/main" id="{C58885A6-B09E-4F71-8920-9966D0364219}"/>
              </a:ext>
            </a:extLst>
          </p:cNvPr>
          <p:cNvSpPr txBox="1"/>
          <p:nvPr/>
        </p:nvSpPr>
        <p:spPr>
          <a:xfrm>
            <a:off x="10640602" y="3719715"/>
            <a:ext cx="517133" cy="646331"/>
          </a:xfrm>
          <a:prstGeom prst="rect">
            <a:avLst/>
          </a:prstGeom>
          <a:noFill/>
        </p:spPr>
        <p:txBody>
          <a:bodyPr wrap="square" rtlCol="0">
            <a:spAutoFit/>
          </a:bodyPr>
          <a:lstStyle/>
          <a:p>
            <a:r>
              <a:rPr lang="en-US" altLang="zh-CN" sz="3600" b="1" dirty="0">
                <a:solidFill>
                  <a:srgbClr val="FF0000"/>
                </a:solidFill>
              </a:rPr>
              <a:t>C</a:t>
            </a:r>
            <a:endParaRPr lang="zh-CN" altLang="en-US" sz="3600" b="1" dirty="0">
              <a:solidFill>
                <a:srgbClr val="FF0000"/>
              </a:solidFill>
            </a:endParaRPr>
          </a:p>
        </p:txBody>
      </p:sp>
    </p:spTree>
    <p:extLst>
      <p:ext uri="{BB962C8B-B14F-4D97-AF65-F5344CB8AC3E}">
        <p14:creationId xmlns:p14="http://schemas.microsoft.com/office/powerpoint/2010/main" val="163038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lnSpcReduction="10000"/>
          </a:bodyPr>
          <a:lstStyle/>
          <a:p>
            <a:pPr defTabSz="1828800">
              <a:lnSpc>
                <a:spcPct val="110000"/>
              </a:lnSpc>
            </a:pPr>
            <a:r>
              <a:rPr lang="zh-CN" altLang="en-US" sz="2400" dirty="0">
                <a:solidFill>
                  <a:srgbClr val="0000FF"/>
                </a:solidFill>
              </a:rPr>
              <a:t>练习巩固：</a:t>
            </a:r>
            <a:endParaRPr lang="en-US" altLang="zh-CN" sz="2400" dirty="0">
              <a:solidFill>
                <a:srgbClr val="0000FF"/>
              </a:solidFill>
            </a:endParaRPr>
          </a:p>
          <a:p>
            <a:pPr defTabSz="1828800">
              <a:lnSpc>
                <a:spcPct val="110000"/>
              </a:lnSpc>
            </a:pPr>
            <a:r>
              <a:rPr lang="en-US" altLang="zh-CN" sz="2400" dirty="0"/>
              <a:t>5</a:t>
            </a:r>
            <a:r>
              <a:rPr lang="zh-CN" altLang="en-US" sz="2400" dirty="0"/>
              <a:t>、下列列举的事件与社会运动相对应的是（     ）</a:t>
            </a:r>
            <a:endParaRPr lang="en-US" altLang="zh-CN" sz="2400" dirty="0"/>
          </a:p>
          <a:p>
            <a:pPr defTabSz="1828800">
              <a:lnSpc>
                <a:spcPct val="110000"/>
              </a:lnSpc>
            </a:pPr>
            <a:r>
              <a:rPr lang="en-US" altLang="zh-CN" sz="2400" dirty="0">
                <a:latin typeface="等线" panose="02010600030101010101" pitchFamily="2" charset="-122"/>
              </a:rPr>
              <a:t>①</a:t>
            </a:r>
            <a:r>
              <a:rPr lang="en-US" altLang="zh-CN" sz="2400" dirty="0"/>
              <a:t>《</a:t>
            </a:r>
            <a:r>
              <a:rPr lang="zh-CN" altLang="en-US" sz="2400" dirty="0"/>
              <a:t>共产党宣言</a:t>
            </a:r>
            <a:r>
              <a:rPr lang="en-US" altLang="zh-CN" sz="2400" dirty="0"/>
              <a:t>》</a:t>
            </a:r>
            <a:r>
              <a:rPr lang="zh-CN" altLang="en-US" sz="2400" dirty="0"/>
              <a:t>的发表</a:t>
            </a:r>
            <a:r>
              <a:rPr lang="en-US" altLang="zh-CN" sz="2400" dirty="0"/>
              <a:t>---</a:t>
            </a:r>
            <a:r>
              <a:rPr lang="zh-CN" altLang="en-US" sz="2400" dirty="0"/>
              <a:t>科学社会主义诞生</a:t>
            </a:r>
            <a:endParaRPr lang="en-US" altLang="zh-CN" sz="2400" dirty="0"/>
          </a:p>
          <a:p>
            <a:pPr defTabSz="1828800">
              <a:lnSpc>
                <a:spcPct val="110000"/>
              </a:lnSpc>
            </a:pPr>
            <a:r>
              <a:rPr lang="en-US" altLang="zh-CN" sz="2400" dirty="0">
                <a:latin typeface="等线" panose="02010600030101010101" pitchFamily="2" charset="-122"/>
              </a:rPr>
              <a:t>②</a:t>
            </a:r>
            <a:r>
              <a:rPr lang="zh-CN" altLang="en-US" sz="2400" dirty="0"/>
              <a:t>巴黎公社</a:t>
            </a:r>
            <a:r>
              <a:rPr lang="en-US" altLang="zh-CN" sz="2400" dirty="0"/>
              <a:t>----</a:t>
            </a:r>
            <a:r>
              <a:rPr lang="zh-CN" altLang="en-US" sz="2400" dirty="0"/>
              <a:t>建立了世界上第一个社会主义国家</a:t>
            </a:r>
            <a:endParaRPr lang="en-US" altLang="zh-CN" sz="2400" dirty="0"/>
          </a:p>
          <a:p>
            <a:pPr defTabSz="1828800">
              <a:lnSpc>
                <a:spcPct val="110000"/>
              </a:lnSpc>
            </a:pPr>
            <a:r>
              <a:rPr lang="en-US" altLang="zh-CN" sz="2400" dirty="0">
                <a:latin typeface="等线" panose="02010600030101010101" pitchFamily="2" charset="-122"/>
              </a:rPr>
              <a:t>③</a:t>
            </a:r>
            <a:r>
              <a:rPr lang="zh-CN" altLang="en-US" sz="2400" dirty="0"/>
              <a:t>十月革命胜利</a:t>
            </a:r>
            <a:r>
              <a:rPr lang="en-US" altLang="zh-CN" sz="2400" dirty="0"/>
              <a:t>---</a:t>
            </a:r>
            <a:r>
              <a:rPr lang="zh-CN" altLang="en-US" sz="2400" dirty="0"/>
              <a:t>科学社会主义从理论到现实的飞跃</a:t>
            </a:r>
            <a:endParaRPr lang="en-US" altLang="zh-CN" sz="2400" dirty="0"/>
          </a:p>
          <a:p>
            <a:pPr defTabSz="1828800">
              <a:lnSpc>
                <a:spcPct val="110000"/>
              </a:lnSpc>
            </a:pPr>
            <a:r>
              <a:rPr lang="en-US" altLang="zh-CN" sz="2400" dirty="0">
                <a:latin typeface="等线" panose="02010600030101010101" pitchFamily="2" charset="-122"/>
              </a:rPr>
              <a:t>④</a:t>
            </a:r>
            <a:r>
              <a:rPr lang="zh-CN" altLang="en-US" sz="2400" dirty="0"/>
              <a:t>东欧剧变、苏联解体</a:t>
            </a:r>
            <a:r>
              <a:rPr lang="en-US" altLang="zh-CN" sz="2400" dirty="0"/>
              <a:t>---</a:t>
            </a:r>
            <a:r>
              <a:rPr lang="zh-CN" altLang="en-US" sz="2400" dirty="0"/>
              <a:t>社会主义终将代替资本主义不可逆转</a:t>
            </a:r>
            <a:endParaRPr lang="en-US" altLang="zh-CN" sz="2400" dirty="0"/>
          </a:p>
          <a:p>
            <a:pPr defTabSz="1828800">
              <a:lnSpc>
                <a:spcPct val="110000"/>
              </a:lnSpc>
            </a:pPr>
            <a:r>
              <a:rPr lang="en-US" altLang="zh-CN" sz="2400" dirty="0"/>
              <a:t>A.</a:t>
            </a:r>
            <a:r>
              <a:rPr lang="en-US" altLang="zh-CN" sz="2400" dirty="0">
                <a:latin typeface="等线" panose="02010600030101010101" pitchFamily="2" charset="-122"/>
              </a:rPr>
              <a:t>①②       B. ①③        C. ②④       D. ③④</a:t>
            </a:r>
          </a:p>
          <a:p>
            <a:pPr defTabSz="1828800">
              <a:lnSpc>
                <a:spcPct val="110000"/>
              </a:lnSpc>
            </a:pPr>
            <a:r>
              <a:rPr lang="en-US" altLang="zh-CN" sz="2400" dirty="0">
                <a:latin typeface="等线" panose="02010600030101010101" pitchFamily="2" charset="-122"/>
              </a:rPr>
              <a:t>6</a:t>
            </a:r>
            <a:r>
              <a:rPr lang="zh-CN" altLang="en-US" sz="2400" dirty="0">
                <a:latin typeface="等线" panose="02010600030101010101" pitchFamily="2" charset="-122"/>
              </a:rPr>
              <a:t>、下列属于社会主义生产关系的特点是（     ）</a:t>
            </a:r>
            <a:endParaRPr lang="en-US" altLang="zh-CN" sz="2400" dirty="0">
              <a:latin typeface="等线" panose="02010600030101010101" pitchFamily="2" charset="-122"/>
            </a:endParaRPr>
          </a:p>
          <a:p>
            <a:pPr defTabSz="1828800">
              <a:lnSpc>
                <a:spcPct val="110000"/>
              </a:lnSpc>
            </a:pPr>
            <a:r>
              <a:rPr lang="zh-CN" altLang="en-US" sz="2400" dirty="0">
                <a:latin typeface="等线" panose="02010600030101010101" pitchFamily="2" charset="-122"/>
                <a:ea typeface="等线" panose="02010600030101010101" pitchFamily="2" charset="-122"/>
              </a:rPr>
              <a:t>①</a:t>
            </a:r>
            <a:r>
              <a:rPr lang="zh-CN" altLang="en-US" sz="2400" dirty="0">
                <a:latin typeface="等线" panose="02010600030101010101" pitchFamily="2" charset="-122"/>
              </a:rPr>
              <a:t>劳动者共同占有生产资料   ②个人消费品实行按劳分配</a:t>
            </a:r>
            <a:endParaRPr lang="en-US" altLang="zh-CN" sz="2400" dirty="0">
              <a:latin typeface="等线" panose="02010600030101010101" pitchFamily="2" charset="-122"/>
            </a:endParaRPr>
          </a:p>
          <a:p>
            <a:pPr defTabSz="1828800">
              <a:lnSpc>
                <a:spcPct val="110000"/>
              </a:lnSpc>
            </a:pPr>
            <a:r>
              <a:rPr lang="zh-CN" altLang="en-US" sz="2400" dirty="0">
                <a:latin typeface="等线" panose="02010600030101010101" pitchFamily="2" charset="-122"/>
              </a:rPr>
              <a:t>③消除了阶级对立和差别       ④实行无产阶级专政</a:t>
            </a:r>
            <a:endParaRPr lang="en-US" altLang="zh-CN" sz="2400" dirty="0">
              <a:latin typeface="等线" panose="02010600030101010101" pitchFamily="2" charset="-122"/>
            </a:endParaRPr>
          </a:p>
          <a:p>
            <a:pPr defTabSz="1828800">
              <a:lnSpc>
                <a:spcPct val="110000"/>
              </a:lnSpc>
            </a:pPr>
            <a:r>
              <a:rPr lang="en-US" altLang="zh-CN" sz="2400" dirty="0"/>
              <a:t>A.</a:t>
            </a:r>
            <a:r>
              <a:rPr lang="en-US" altLang="zh-CN" sz="2400" dirty="0">
                <a:latin typeface="等线" panose="02010600030101010101" pitchFamily="2" charset="-122"/>
              </a:rPr>
              <a:t>①②       B. ①③        C. ②④       D. ③④</a:t>
            </a:r>
          </a:p>
          <a:p>
            <a:pPr defTabSz="1828800">
              <a:lnSpc>
                <a:spcPct val="110000"/>
              </a:lnSpc>
            </a:pP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4" name="文本框 3">
            <a:extLst>
              <a:ext uri="{FF2B5EF4-FFF2-40B4-BE49-F238E27FC236}">
                <a16:creationId xmlns:a16="http://schemas.microsoft.com/office/drawing/2014/main" id="{59BC7C0A-DFA9-4DE6-81DC-C2D929AA869A}"/>
              </a:ext>
            </a:extLst>
          </p:cNvPr>
          <p:cNvSpPr txBox="1"/>
          <p:nvPr/>
        </p:nvSpPr>
        <p:spPr>
          <a:xfrm>
            <a:off x="10465941" y="2496620"/>
            <a:ext cx="517133" cy="646331"/>
          </a:xfrm>
          <a:prstGeom prst="rect">
            <a:avLst/>
          </a:prstGeom>
          <a:noFill/>
        </p:spPr>
        <p:txBody>
          <a:bodyPr wrap="square" rtlCol="0">
            <a:spAutoFit/>
          </a:bodyPr>
          <a:lstStyle/>
          <a:p>
            <a:r>
              <a:rPr lang="en-US" altLang="zh-CN" sz="3600" b="1" dirty="0">
                <a:solidFill>
                  <a:srgbClr val="FF0000"/>
                </a:solidFill>
              </a:rPr>
              <a:t>B</a:t>
            </a:r>
            <a:endParaRPr lang="zh-CN" altLang="en-US" sz="3600" b="1" dirty="0">
              <a:solidFill>
                <a:srgbClr val="FF0000"/>
              </a:solidFill>
            </a:endParaRPr>
          </a:p>
        </p:txBody>
      </p:sp>
      <p:sp>
        <p:nvSpPr>
          <p:cNvPr id="7" name="文本框 6">
            <a:extLst>
              <a:ext uri="{FF2B5EF4-FFF2-40B4-BE49-F238E27FC236}">
                <a16:creationId xmlns:a16="http://schemas.microsoft.com/office/drawing/2014/main" id="{4F2DDF8C-E216-435A-AABF-B5352F5481DC}"/>
              </a:ext>
            </a:extLst>
          </p:cNvPr>
          <p:cNvSpPr txBox="1"/>
          <p:nvPr/>
        </p:nvSpPr>
        <p:spPr>
          <a:xfrm>
            <a:off x="10465940" y="5361398"/>
            <a:ext cx="517133" cy="646331"/>
          </a:xfrm>
          <a:prstGeom prst="rect">
            <a:avLst/>
          </a:prstGeom>
          <a:noFill/>
        </p:spPr>
        <p:txBody>
          <a:bodyPr wrap="square" rtlCol="0">
            <a:spAutoFit/>
          </a:bodyPr>
          <a:lstStyle/>
          <a:p>
            <a:r>
              <a:rPr lang="en-US" altLang="zh-CN" sz="3600" b="1" dirty="0">
                <a:solidFill>
                  <a:srgbClr val="FF0000"/>
                </a:solidFill>
              </a:rPr>
              <a:t>A</a:t>
            </a:r>
            <a:endParaRPr lang="zh-CN" altLang="en-US" sz="3600" b="1" dirty="0">
              <a:solidFill>
                <a:srgbClr val="FF0000"/>
              </a:solidFill>
            </a:endParaRPr>
          </a:p>
        </p:txBody>
      </p:sp>
    </p:spTree>
    <p:extLst>
      <p:ext uri="{BB962C8B-B14F-4D97-AF65-F5344CB8AC3E}">
        <p14:creationId xmlns:p14="http://schemas.microsoft.com/office/powerpoint/2010/main" val="256655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fontScale="92500" lnSpcReduction="10000"/>
          </a:bodyPr>
          <a:lstStyle/>
          <a:p>
            <a:r>
              <a:rPr lang="en-US" altLang="zh-CN" sz="2400" dirty="0"/>
              <a:t>1.2  </a:t>
            </a:r>
            <a:r>
              <a:rPr lang="zh-CN" altLang="en-US" sz="2400" dirty="0"/>
              <a:t>科学社会主义的理论与实践</a:t>
            </a:r>
            <a:endParaRPr lang="en-US" altLang="zh-CN" sz="2400" dirty="0"/>
          </a:p>
          <a:p>
            <a:r>
              <a:rPr lang="zh-CN" altLang="en-US" sz="2400" dirty="0"/>
              <a:t>（一）科学社会主义产生的</a:t>
            </a:r>
            <a:r>
              <a:rPr lang="zh-CN" altLang="en-US" sz="2400" dirty="0">
                <a:solidFill>
                  <a:srgbClr val="FF0000"/>
                </a:solidFill>
              </a:rPr>
              <a:t>历史条件：资本主义发展和工人运动的兴起</a:t>
            </a:r>
            <a:endParaRPr lang="en-US" altLang="zh-CN" sz="2400" dirty="0">
              <a:solidFill>
                <a:srgbClr val="FF0000"/>
              </a:solidFill>
            </a:endParaRPr>
          </a:p>
          <a:p>
            <a:r>
              <a:rPr lang="en-US" altLang="zh-CN" sz="2400" dirty="0">
                <a:solidFill>
                  <a:srgbClr val="FF0000"/>
                </a:solidFill>
              </a:rPr>
              <a:t>1</a:t>
            </a:r>
            <a:r>
              <a:rPr lang="zh-CN" altLang="en-US" sz="2400" dirty="0">
                <a:solidFill>
                  <a:srgbClr val="FF0000"/>
                </a:solidFill>
              </a:rPr>
              <a:t>、思想来源：空想社会主义</a:t>
            </a:r>
            <a:endParaRPr lang="en-US" altLang="zh-CN" sz="2400" dirty="0">
              <a:solidFill>
                <a:srgbClr val="FF0000"/>
              </a:solidFill>
            </a:endParaRPr>
          </a:p>
          <a:p>
            <a:r>
              <a:rPr lang="zh-CN" altLang="en-US" sz="2400" dirty="0">
                <a:solidFill>
                  <a:srgbClr val="0000FF"/>
                </a:solidFill>
              </a:rPr>
              <a:t>（</a:t>
            </a:r>
            <a:r>
              <a:rPr lang="en-US" altLang="zh-CN" sz="2400" dirty="0">
                <a:solidFill>
                  <a:srgbClr val="0000FF"/>
                </a:solidFill>
              </a:rPr>
              <a:t>1</a:t>
            </a:r>
            <a:r>
              <a:rPr lang="zh-CN" altLang="en-US" sz="2400" dirty="0">
                <a:solidFill>
                  <a:srgbClr val="0000FF"/>
                </a:solidFill>
              </a:rPr>
              <a:t>）形成：伴随资本主义日益显现的激烈矛盾</a:t>
            </a:r>
            <a:r>
              <a:rPr lang="zh-CN" altLang="en-US" sz="2400" dirty="0"/>
              <a:t>，一些先进分子对资本主义的弊端进行揭露和批判，表达对未来理想社会的诉求</a:t>
            </a:r>
            <a:endParaRPr lang="en-US" altLang="zh-CN" sz="2400" dirty="0"/>
          </a:p>
          <a:p>
            <a:r>
              <a:rPr lang="zh-CN" altLang="en-US" sz="2400" dirty="0">
                <a:solidFill>
                  <a:srgbClr val="0000FF"/>
                </a:solidFill>
              </a:rPr>
              <a:t>（</a:t>
            </a:r>
            <a:r>
              <a:rPr lang="en-US" altLang="zh-CN" sz="2400" dirty="0">
                <a:solidFill>
                  <a:srgbClr val="0000FF"/>
                </a:solidFill>
              </a:rPr>
              <a:t>2</a:t>
            </a:r>
            <a:r>
              <a:rPr lang="zh-CN" altLang="en-US" sz="2400" dirty="0">
                <a:solidFill>
                  <a:srgbClr val="0000FF"/>
                </a:solidFill>
              </a:rPr>
              <a:t>）发展：</a:t>
            </a:r>
            <a:r>
              <a:rPr lang="en-US" altLang="zh-CN" sz="2400" dirty="0"/>
              <a:t>16</a:t>
            </a:r>
            <a:r>
              <a:rPr lang="zh-CN" altLang="en-US" sz="2400" dirty="0"/>
              <a:t>世纪初至</a:t>
            </a:r>
            <a:r>
              <a:rPr lang="en-US" altLang="zh-CN" sz="2400" dirty="0"/>
              <a:t>17</a:t>
            </a:r>
            <a:r>
              <a:rPr lang="zh-CN" altLang="en-US" sz="2400" dirty="0"/>
              <a:t>世纪初</a:t>
            </a:r>
            <a:endParaRPr lang="en-US" altLang="zh-CN" sz="2400" dirty="0"/>
          </a:p>
          <a:p>
            <a:r>
              <a:rPr lang="en-US" altLang="zh-CN" sz="2400" dirty="0"/>
              <a:t>16</a:t>
            </a:r>
            <a:r>
              <a:rPr lang="zh-CN" altLang="en-US" sz="2400" dirty="0"/>
              <a:t>世纪初至</a:t>
            </a:r>
            <a:r>
              <a:rPr lang="en-US" altLang="zh-CN" sz="2400" dirty="0"/>
              <a:t>17</a:t>
            </a:r>
            <a:r>
              <a:rPr lang="zh-CN" altLang="en-US" sz="2400" dirty="0"/>
              <a:t>世纪末：</a:t>
            </a:r>
            <a:r>
              <a:rPr lang="zh-CN" altLang="en-US" sz="2400" dirty="0">
                <a:solidFill>
                  <a:srgbClr val="0000FF"/>
                </a:solidFill>
              </a:rPr>
              <a:t>用文学的语言批判</a:t>
            </a:r>
            <a:r>
              <a:rPr lang="zh-CN" altLang="en-US" sz="2400" dirty="0"/>
              <a:t>，描述了没有压迫、人人平等的社会</a:t>
            </a:r>
            <a:endParaRPr lang="en-US" altLang="zh-CN" sz="2400" dirty="0"/>
          </a:p>
          <a:p>
            <a:r>
              <a:rPr lang="en-US" altLang="zh-CN" sz="2400" dirty="0"/>
              <a:t>18</a:t>
            </a:r>
            <a:r>
              <a:rPr lang="zh-CN" altLang="en-US" sz="2400" dirty="0"/>
              <a:t>世纪：</a:t>
            </a:r>
            <a:r>
              <a:rPr lang="zh-CN" altLang="en-US" sz="2400" dirty="0">
                <a:solidFill>
                  <a:srgbClr val="0000FF"/>
                </a:solidFill>
              </a:rPr>
              <a:t>从法律角度批判</a:t>
            </a:r>
            <a:r>
              <a:rPr lang="zh-CN" altLang="en-US" sz="2400" dirty="0"/>
              <a:t>私有制，以法律条文的形式提出人人平等、公有制等未来社会的</a:t>
            </a:r>
            <a:r>
              <a:rPr lang="zh-CN" altLang="en-US" sz="2400" dirty="0">
                <a:solidFill>
                  <a:srgbClr val="0000FF"/>
                </a:solidFill>
              </a:rPr>
              <a:t>基本原则</a:t>
            </a:r>
            <a:endParaRPr lang="en-US" altLang="zh-CN" sz="2400" dirty="0">
              <a:solidFill>
                <a:srgbClr val="0000FF"/>
              </a:solidFill>
            </a:endParaRPr>
          </a:p>
          <a:p>
            <a:r>
              <a:rPr lang="en-US" altLang="zh-CN" sz="2400" dirty="0"/>
              <a:t>19</a:t>
            </a:r>
            <a:r>
              <a:rPr lang="zh-CN" altLang="en-US" sz="2400" dirty="0"/>
              <a:t>世纪初</a:t>
            </a:r>
            <a:r>
              <a:rPr lang="zh-CN" altLang="en-US" sz="2400" dirty="0">
                <a:sym typeface="Wingdings" panose="05000000000000000000" pitchFamily="2" charset="2"/>
              </a:rPr>
              <a:t>：（最高阶段）对未来社会</a:t>
            </a:r>
            <a:r>
              <a:rPr lang="zh-CN" altLang="en-US" sz="2400" dirty="0">
                <a:solidFill>
                  <a:srgbClr val="0000FF"/>
                </a:solidFill>
                <a:sym typeface="Wingdings" panose="05000000000000000000" pitchFamily="2" charset="2"/>
              </a:rPr>
              <a:t>提出了许多积极合理的设想</a:t>
            </a:r>
            <a:endParaRPr lang="en-US" altLang="zh-CN" sz="2400" dirty="0">
              <a:solidFill>
                <a:srgbClr val="0000FF"/>
              </a:solidFill>
            </a:endParaRPr>
          </a:p>
          <a:p>
            <a:r>
              <a:rPr lang="zh-CN" altLang="en-US" sz="2400" dirty="0">
                <a:solidFill>
                  <a:srgbClr val="0000FF"/>
                </a:solidFill>
              </a:rPr>
              <a:t>（</a:t>
            </a:r>
            <a:r>
              <a:rPr lang="en-US" altLang="zh-CN" sz="2400" dirty="0">
                <a:solidFill>
                  <a:srgbClr val="0000FF"/>
                </a:solidFill>
              </a:rPr>
              <a:t>3</a:t>
            </a:r>
            <a:r>
              <a:rPr lang="zh-CN" altLang="en-US" sz="2400" dirty="0">
                <a:solidFill>
                  <a:srgbClr val="0000FF"/>
                </a:solidFill>
              </a:rPr>
              <a:t>）弊端（之所以是“空想”的原因）</a:t>
            </a:r>
            <a:endParaRPr lang="en-US" altLang="zh-CN" sz="2400" dirty="0">
              <a:solidFill>
                <a:srgbClr val="0000FF"/>
              </a:solidFill>
            </a:endParaRPr>
          </a:p>
          <a:p>
            <a:r>
              <a:rPr lang="zh-CN" altLang="en-US" sz="2400" dirty="0"/>
              <a:t>仅从理性、正义原则出发，揭露资本主义弊端，设计未来社会的美好蓝图。</a:t>
            </a:r>
            <a:endParaRPr lang="en-US" altLang="zh-CN" sz="2400" dirty="0"/>
          </a:p>
          <a:p>
            <a:r>
              <a:rPr lang="zh-CN" altLang="en-US" sz="2400" dirty="0"/>
              <a:t>主张阶级调和，反对阶级斗争，看不到广大人民群众特别是无产阶级的力量。</a:t>
            </a:r>
            <a:endParaRPr lang="en-US" altLang="zh-CN" sz="2400" dirty="0"/>
          </a:p>
          <a:p>
            <a:r>
              <a:rPr lang="zh-CN" altLang="en-US" sz="2400" dirty="0"/>
              <a:t>没有找到消灭资本主义社会、建立新社会的强大力量，也没有找到进行社会变革的正确途径</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35208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graphicFrame>
        <p:nvGraphicFramePr>
          <p:cNvPr id="2" name="表格 1">
            <a:extLst>
              <a:ext uri="{FF2B5EF4-FFF2-40B4-BE49-F238E27FC236}">
                <a16:creationId xmlns:a16="http://schemas.microsoft.com/office/drawing/2014/main" id="{5FEFB02B-E611-4A2D-A315-E30F2FD5F374}"/>
              </a:ext>
            </a:extLst>
          </p:cNvPr>
          <p:cNvGraphicFramePr/>
          <p:nvPr>
            <p:custDataLst>
              <p:tags r:id="rId1"/>
            </p:custDataLst>
            <p:extLst>
              <p:ext uri="{D42A27DB-BD31-4B8C-83A1-F6EECF244321}">
                <p14:modId xmlns:p14="http://schemas.microsoft.com/office/powerpoint/2010/main" val="2402978020"/>
              </p:ext>
            </p:extLst>
          </p:nvPr>
        </p:nvGraphicFramePr>
        <p:xfrm>
          <a:off x="1445483" y="916140"/>
          <a:ext cx="9301287" cy="5803159"/>
        </p:xfrm>
        <a:graphic>
          <a:graphicData uri="http://schemas.openxmlformats.org/drawingml/2006/table">
            <a:tbl>
              <a:tblPr firstRow="1" bandRow="1">
                <a:tableStyleId>{5940675A-B579-460E-94D1-54222C63F5DA}</a:tableStyleId>
              </a:tblPr>
              <a:tblGrid>
                <a:gridCol w="753188">
                  <a:extLst>
                    <a:ext uri="{9D8B030D-6E8A-4147-A177-3AD203B41FA5}">
                      <a16:colId xmlns:a16="http://schemas.microsoft.com/office/drawing/2014/main" val="20000"/>
                    </a:ext>
                  </a:extLst>
                </a:gridCol>
                <a:gridCol w="1720772">
                  <a:extLst>
                    <a:ext uri="{9D8B030D-6E8A-4147-A177-3AD203B41FA5}">
                      <a16:colId xmlns:a16="http://schemas.microsoft.com/office/drawing/2014/main" val="20001"/>
                    </a:ext>
                  </a:extLst>
                </a:gridCol>
                <a:gridCol w="4423174">
                  <a:extLst>
                    <a:ext uri="{9D8B030D-6E8A-4147-A177-3AD203B41FA5}">
                      <a16:colId xmlns:a16="http://schemas.microsoft.com/office/drawing/2014/main" val="20002"/>
                    </a:ext>
                  </a:extLst>
                </a:gridCol>
                <a:gridCol w="2404153">
                  <a:extLst>
                    <a:ext uri="{9D8B030D-6E8A-4147-A177-3AD203B41FA5}">
                      <a16:colId xmlns:a16="http://schemas.microsoft.com/office/drawing/2014/main" val="1419199555"/>
                    </a:ext>
                  </a:extLst>
                </a:gridCol>
              </a:tblGrid>
              <a:tr h="880050">
                <a:tc rowSpan="2">
                  <a:txBody>
                    <a:bodyPr/>
                    <a:lstStyle/>
                    <a:p>
                      <a:pPr algn="ctr">
                        <a:buNone/>
                      </a:pPr>
                      <a:r>
                        <a:rPr lang="en-US" sz="2400" dirty="0">
                          <a:latin typeface="+mn-ea"/>
                          <a:ea typeface="+mn-ea"/>
                        </a:rPr>
                        <a:t> </a:t>
                      </a:r>
                    </a:p>
                    <a:p>
                      <a:pPr algn="ctr">
                        <a:buNone/>
                      </a:pPr>
                      <a:r>
                        <a:rPr lang="zh-CN" altLang="en-US" sz="2400" b="1" dirty="0">
                          <a:latin typeface="+mn-ea"/>
                          <a:ea typeface="+mn-ea"/>
                        </a:rPr>
                        <a:t>历</a:t>
                      </a:r>
                      <a:endParaRPr lang="en-US" altLang="zh-CN" sz="2400" b="1" dirty="0">
                        <a:latin typeface="+mn-ea"/>
                        <a:ea typeface="+mn-ea"/>
                      </a:endParaRPr>
                    </a:p>
                    <a:p>
                      <a:pPr algn="ctr">
                        <a:buNone/>
                      </a:pPr>
                      <a:r>
                        <a:rPr lang="zh-CN" altLang="en-US" sz="2400" b="1" dirty="0">
                          <a:latin typeface="+mn-ea"/>
                          <a:ea typeface="+mn-ea"/>
                        </a:rPr>
                        <a:t>史</a:t>
                      </a:r>
                      <a:endParaRPr lang="en-US" altLang="zh-CN" sz="2400" b="1" dirty="0">
                        <a:latin typeface="+mn-ea"/>
                        <a:ea typeface="+mn-ea"/>
                      </a:endParaRPr>
                    </a:p>
                    <a:p>
                      <a:pPr algn="ctr">
                        <a:buNone/>
                      </a:pPr>
                      <a:r>
                        <a:rPr lang="zh-CN" altLang="en-US" sz="2400" b="1" dirty="0">
                          <a:latin typeface="+mn-ea"/>
                          <a:ea typeface="+mn-ea"/>
                        </a:rPr>
                        <a:t>条</a:t>
                      </a:r>
                      <a:endParaRPr lang="en-US" altLang="zh-CN" sz="2400" b="1" dirty="0">
                        <a:latin typeface="+mn-ea"/>
                        <a:ea typeface="+mn-ea"/>
                      </a:endParaRPr>
                    </a:p>
                    <a:p>
                      <a:pPr algn="ctr">
                        <a:buNone/>
                      </a:pPr>
                      <a:r>
                        <a:rPr lang="zh-CN" altLang="en-US" sz="2400" b="1" dirty="0">
                          <a:latin typeface="+mn-ea"/>
                          <a:ea typeface="+mn-ea"/>
                        </a:rPr>
                        <a:t>件</a:t>
                      </a:r>
                      <a:endParaRPr lang="zh-CN" altLang="en-US" sz="2400" b="1" dirty="0">
                        <a:latin typeface="+mn-ea"/>
                        <a:ea typeface="+mn-ea"/>
                        <a:cs typeface="Calibri" panose="020F0502020204030204"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buNone/>
                      </a:pPr>
                      <a:r>
                        <a:rPr lang="en-US" sz="2400" b="1" dirty="0">
                          <a:latin typeface="+mn-ea"/>
                          <a:ea typeface="+mn-ea"/>
                        </a:rPr>
                        <a:t> </a:t>
                      </a:r>
                    </a:p>
                    <a:p>
                      <a:pPr algn="ctr">
                        <a:buNone/>
                      </a:pPr>
                      <a:r>
                        <a:rPr lang="zh-CN" altLang="en-US" sz="2400" b="1" dirty="0">
                          <a:latin typeface="+mn-ea"/>
                          <a:ea typeface="+mn-ea"/>
                        </a:rPr>
                        <a:t>思想来源</a:t>
                      </a:r>
                      <a:endParaRPr lang="zh-CN" altLang="en-US" sz="2400" b="1"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buNone/>
                      </a:pPr>
                      <a:r>
                        <a:rPr lang="en-US" sz="2400" dirty="0">
                          <a:latin typeface="+mn-ea"/>
                          <a:ea typeface="+mn-ea"/>
                        </a:rPr>
                        <a:t> </a:t>
                      </a:r>
                      <a:endParaRPr lang="en-US" altLang="en-US" sz="2400" dirty="0">
                        <a:latin typeface="+mn-ea"/>
                        <a:ea typeface="+mn-ea"/>
                        <a:cs typeface="Calibri" panose="020F0502020204030204" charset="0"/>
                      </a:endParaRPr>
                    </a:p>
                  </a:txBody>
                  <a:tcPr marL="68580" marR="68580" marT="0" marB="0"/>
                </a:tc>
                <a:tc rowSpan="2">
                  <a:txBody>
                    <a:bodyPr/>
                    <a:lstStyle/>
                    <a:p>
                      <a:pPr>
                        <a:buNone/>
                      </a:pPr>
                      <a:endParaRPr lang="en-US" altLang="en-US" sz="2400" dirty="0">
                        <a:latin typeface="+mn-ea"/>
                        <a:ea typeface="+mn-ea"/>
                        <a:cs typeface="Calibri" panose="020F0502020204030204" charset="0"/>
                      </a:endParaRPr>
                    </a:p>
                  </a:txBody>
                  <a:tcPr marL="68580" marR="68580" marT="0" marB="0"/>
                </a:tc>
                <a:extLst>
                  <a:ext uri="{0D108BD9-81ED-4DB2-BD59-A6C34878D82A}">
                    <a16:rowId xmlns:a16="http://schemas.microsoft.com/office/drawing/2014/main" val="10000"/>
                  </a:ext>
                </a:extLst>
              </a:tr>
              <a:tr h="1029930">
                <a:tc vMerge="1">
                  <a:txBody>
                    <a:bodyPr/>
                    <a:lstStyle/>
                    <a:p>
                      <a:endParaRPr lang="zh-CN"/>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endParaRPr lang="en-US" altLang="zh-CN" sz="2400" b="1" dirty="0">
                        <a:latin typeface="+mn-ea"/>
                        <a:ea typeface="+mn-ea"/>
                      </a:endParaRPr>
                    </a:p>
                    <a:p>
                      <a:pPr algn="ctr">
                        <a:buNone/>
                      </a:pPr>
                      <a:r>
                        <a:rPr lang="zh-CN" altLang="en-US" sz="2400" b="1" dirty="0">
                          <a:latin typeface="+mn-ea"/>
                          <a:ea typeface="+mn-ea"/>
                        </a:rPr>
                        <a:t>阶级基础</a:t>
                      </a:r>
                      <a:endParaRPr lang="zh-CN" altLang="en-US" sz="2400" b="1"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buNone/>
                      </a:pPr>
                      <a:r>
                        <a:rPr lang="en-US" sz="2400" dirty="0">
                          <a:latin typeface="+mn-ea"/>
                          <a:ea typeface="+mn-ea"/>
                        </a:rPr>
                        <a:t> </a:t>
                      </a:r>
                      <a:endParaRPr lang="en-US" altLang="en-US" sz="2400" dirty="0">
                        <a:latin typeface="+mn-ea"/>
                        <a:ea typeface="+mn-ea"/>
                        <a:cs typeface="Calibri" panose="020F0502020204030204" charset="0"/>
                      </a:endParaRPr>
                    </a:p>
                  </a:txBody>
                  <a:tcPr marL="68580" marR="68580" marT="0" marB="0"/>
                </a:tc>
                <a:tc vMerge="1">
                  <a:txBody>
                    <a:bodyPr/>
                    <a:lstStyle/>
                    <a:p>
                      <a:pPr>
                        <a:buNone/>
                      </a:pPr>
                      <a:endParaRPr lang="en-US" altLang="en-US" sz="1000" dirty="0">
                        <a:latin typeface="Calibri" panose="020F0502020204030204" charset="0"/>
                        <a:ea typeface="Calibri" panose="020F0502020204030204" charset="0"/>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1517">
                <a:tc rowSpan="2">
                  <a:txBody>
                    <a:bodyPr/>
                    <a:lstStyle/>
                    <a:p>
                      <a:pPr algn="ctr">
                        <a:buClrTx/>
                        <a:buSzTx/>
                        <a:buFontTx/>
                        <a:buNone/>
                      </a:pPr>
                      <a:endParaRPr lang="en-US" altLang="zh-CN" sz="2400" b="1" dirty="0">
                        <a:latin typeface="+mn-ea"/>
                        <a:ea typeface="+mn-ea"/>
                      </a:endParaRPr>
                    </a:p>
                    <a:p>
                      <a:pPr algn="ctr">
                        <a:buClrTx/>
                        <a:buSzTx/>
                        <a:buFontTx/>
                        <a:buNone/>
                      </a:pPr>
                      <a:r>
                        <a:rPr lang="zh-CN" altLang="en-US" sz="2400" b="1" dirty="0">
                          <a:latin typeface="+mn-ea"/>
                          <a:ea typeface="+mn-ea"/>
                        </a:rPr>
                        <a:t>创</a:t>
                      </a:r>
                      <a:endParaRPr lang="en-US" altLang="zh-CN" sz="2400" b="1" dirty="0">
                        <a:latin typeface="+mn-ea"/>
                        <a:ea typeface="+mn-ea"/>
                      </a:endParaRPr>
                    </a:p>
                    <a:p>
                      <a:pPr algn="ctr">
                        <a:buClrTx/>
                        <a:buSzTx/>
                        <a:buFontTx/>
                        <a:buNone/>
                      </a:pPr>
                      <a:r>
                        <a:rPr lang="zh-CN" altLang="en-US" sz="2400" b="1" dirty="0">
                          <a:latin typeface="+mn-ea"/>
                          <a:ea typeface="+mn-ea"/>
                        </a:rPr>
                        <a:t>立</a:t>
                      </a:r>
                      <a:endParaRPr lang="en-US" altLang="zh-CN" sz="2400" b="1" dirty="0">
                        <a:latin typeface="+mn-ea"/>
                        <a:ea typeface="+mn-ea"/>
                      </a:endParaRPr>
                    </a:p>
                    <a:p>
                      <a:pPr algn="ctr">
                        <a:buClrTx/>
                        <a:buSzTx/>
                        <a:buFontTx/>
                        <a:buNone/>
                      </a:pPr>
                      <a:endParaRPr lang="zh-CN" altLang="en-US" sz="2400" b="1" dirty="0">
                        <a:latin typeface="+mn-ea"/>
                        <a:ea typeface="+mn-ea"/>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buNone/>
                      </a:pPr>
                      <a:r>
                        <a:rPr lang="zh-CN" altLang="en-US" sz="2400" dirty="0">
                          <a:latin typeface="+mn-ea"/>
                          <a:ea typeface="+mn-ea"/>
                        </a:rPr>
                        <a:t>理论基石</a:t>
                      </a:r>
                      <a:endParaRPr lang="en-US" altLang="en-US" sz="2400" dirty="0">
                        <a:latin typeface="+mn-ea"/>
                        <a:ea typeface="+mn-ea"/>
                        <a:cs typeface="Calibri" panose="020F0502020204030204" charset="0"/>
                      </a:endParaRPr>
                    </a:p>
                  </a:txBody>
                  <a:tcPr marL="68580" marR="68580" marT="0" marB="0"/>
                </a:tc>
                <a:tc gridSpan="2">
                  <a:txBody>
                    <a:bodyPr/>
                    <a:lstStyle/>
                    <a:p>
                      <a:pPr algn="ctr">
                        <a:buNone/>
                      </a:pPr>
                      <a:endParaRPr lang="en-US" altLang="en-US" sz="2400" dirty="0">
                        <a:latin typeface="+mn-ea"/>
                        <a:ea typeface="+mn-ea"/>
                        <a:cs typeface="Calibri" panose="020F0502020204030204"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3"/>
                  </a:ext>
                </a:extLst>
              </a:tr>
              <a:tr h="766467">
                <a:tc vMerge="1">
                  <a:txBody>
                    <a:bodyPr/>
                    <a:lstStyle/>
                    <a:p>
                      <a:pPr algn="ctr">
                        <a:buClrTx/>
                        <a:buSzTx/>
                        <a:buFontTx/>
                        <a:buNone/>
                      </a:pPr>
                      <a:endParaRPr lang="zh-CN" altLang="en-US" sz="2800" b="1" dirty="0">
                        <a:latin typeface="Calibri" panose="020F0502020204030204" charset="0"/>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mn-ea"/>
                          <a:ea typeface="+mn-ea"/>
                          <a:cs typeface="Calibri" panose="020F0502020204030204" charset="0"/>
                        </a:rPr>
                        <a:t>诞生标志</a:t>
                      </a:r>
                      <a:endParaRPr lang="en-US" altLang="zh-CN" sz="2400" dirty="0">
                        <a:latin typeface="+mn-ea"/>
                        <a:ea typeface="+mn-ea"/>
                        <a:cs typeface="Calibri" panose="020F0502020204030204" charset="0"/>
                      </a:endParaRPr>
                    </a:p>
                  </a:txBody>
                  <a:tcPr marL="68580" marR="68580" marT="0" marB="0"/>
                </a:tc>
                <a:tc gridSpan="2">
                  <a:txBody>
                    <a:bodyPr/>
                    <a:lstStyle/>
                    <a:p>
                      <a:pPr algn="ctr">
                        <a:buNone/>
                      </a:pPr>
                      <a:endParaRPr lang="en-US" altLang="en-US" sz="2400" dirty="0">
                        <a:latin typeface="+mn-ea"/>
                        <a:ea typeface="+mn-ea"/>
                        <a:cs typeface="Calibri" panose="020F0502020204030204"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zh-CN" altLang="en-US"/>
                    </a:p>
                  </a:txBody>
                  <a:tcPr/>
                </a:tc>
                <a:extLst>
                  <a:ext uri="{0D108BD9-81ED-4DB2-BD59-A6C34878D82A}">
                    <a16:rowId xmlns:a16="http://schemas.microsoft.com/office/drawing/2014/main" val="61871937"/>
                  </a:ext>
                </a:extLst>
              </a:tr>
              <a:tr h="641279">
                <a:tc rowSpan="4">
                  <a:txBody>
                    <a:bodyPr/>
                    <a:lstStyle/>
                    <a:p>
                      <a:pPr algn="ctr">
                        <a:buClrTx/>
                        <a:buSzTx/>
                        <a:buFontTx/>
                        <a:buNone/>
                      </a:pPr>
                      <a:endParaRPr lang="en-US" altLang="zh-CN" sz="2400" b="1" dirty="0">
                        <a:latin typeface="+mn-ea"/>
                        <a:ea typeface="+mn-ea"/>
                      </a:endParaRPr>
                    </a:p>
                    <a:p>
                      <a:pPr algn="ctr">
                        <a:buClrTx/>
                        <a:buSzTx/>
                        <a:buFontTx/>
                        <a:buNone/>
                      </a:pPr>
                      <a:r>
                        <a:rPr lang="zh-CN" altLang="en-US" sz="2400" b="1" dirty="0">
                          <a:latin typeface="+mn-ea"/>
                          <a:ea typeface="+mn-ea"/>
                        </a:rPr>
                        <a:t>实</a:t>
                      </a:r>
                      <a:endParaRPr lang="en-US" altLang="zh-CN" sz="2400" b="1" dirty="0">
                        <a:latin typeface="+mn-ea"/>
                        <a:ea typeface="+mn-ea"/>
                      </a:endParaRPr>
                    </a:p>
                    <a:p>
                      <a:pPr algn="ctr">
                        <a:buClrTx/>
                        <a:buSzTx/>
                        <a:buFontTx/>
                        <a:buNone/>
                      </a:pPr>
                      <a:r>
                        <a:rPr lang="zh-CN" altLang="en-US" sz="2400" b="1" dirty="0">
                          <a:latin typeface="+mn-ea"/>
                          <a:ea typeface="+mn-ea"/>
                        </a:rPr>
                        <a:t>践</a:t>
                      </a:r>
                      <a:endParaRPr lang="en-US" altLang="zh-CN" sz="2400" b="1" dirty="0">
                        <a:latin typeface="+mn-ea"/>
                        <a:ea typeface="+mn-ea"/>
                      </a:endParaRPr>
                    </a:p>
                    <a:p>
                      <a:pPr algn="ctr">
                        <a:buClrTx/>
                        <a:buSzTx/>
                        <a:buFontTx/>
                        <a:buNone/>
                      </a:pPr>
                      <a:endParaRPr lang="en-US" altLang="zh-CN" sz="2400" b="1" dirty="0">
                        <a:latin typeface="+mn-ea"/>
                        <a:ea typeface="+mn-ea"/>
                        <a:cs typeface="宋体" panose="02010600030101010101" pitchFamily="2" charset="-122"/>
                      </a:endParaRPr>
                    </a:p>
                  </a:txBody>
                  <a:tcPr marL="68580" marR="68580" marT="0" marB="0"/>
                </a:tc>
                <a:tc>
                  <a:txBody>
                    <a:bodyPr/>
                    <a:lstStyle/>
                    <a:p>
                      <a:pPr algn="ctr">
                        <a:buNone/>
                      </a:pPr>
                      <a:r>
                        <a:rPr lang="zh-CN" altLang="en-US" sz="2400" dirty="0">
                          <a:latin typeface="+mn-ea"/>
                          <a:ea typeface="+mn-ea"/>
                        </a:rPr>
                        <a:t>一国</a:t>
                      </a:r>
                      <a:r>
                        <a:rPr lang="en-US" sz="2400" dirty="0">
                          <a:latin typeface="+mn-ea"/>
                          <a:ea typeface="+mn-ea"/>
                        </a:rPr>
                        <a:t> </a:t>
                      </a:r>
                      <a:endParaRPr lang="en-US" altLang="en-US" sz="2400" dirty="0">
                        <a:latin typeface="+mn-ea"/>
                        <a:ea typeface="+mn-ea"/>
                        <a:cs typeface="Calibri" panose="020F0502020204030204" charset="0"/>
                      </a:endParaRPr>
                    </a:p>
                  </a:txBody>
                  <a:tcPr marL="68580" marR="68580" marT="0" marB="0">
                    <a:lnR w="12700" cap="flat" cmpd="sng" algn="ctr">
                      <a:solidFill>
                        <a:schemeClr val="tx1"/>
                      </a:solidFill>
                      <a:prstDash val="solid"/>
                      <a:round/>
                      <a:headEnd type="none" w="med" len="med"/>
                      <a:tailEnd type="none" w="med" len="med"/>
                    </a:lnR>
                  </a:tcPr>
                </a:tc>
                <a:tc gridSpan="2">
                  <a:txBody>
                    <a:bodyPr/>
                    <a:lstStyle/>
                    <a:p>
                      <a:pPr algn="ctr">
                        <a:buNone/>
                      </a:pPr>
                      <a:endParaRPr lang="en-US" altLang="en-US" sz="2400"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4"/>
                  </a:ext>
                </a:extLst>
              </a:tr>
              <a:tr h="607153">
                <a:tc vMerge="1">
                  <a:txBody>
                    <a:bodyPr/>
                    <a:lstStyle/>
                    <a:p>
                      <a:endParaRPr lang="zh-CN" altLang="en-US"/>
                    </a:p>
                  </a:txBody>
                  <a:tcPr/>
                </a:tc>
                <a:tc>
                  <a:txBody>
                    <a:bodyPr/>
                    <a:lstStyle/>
                    <a:p>
                      <a:pPr algn="ctr">
                        <a:buNone/>
                      </a:pPr>
                      <a:r>
                        <a:rPr lang="zh-CN" altLang="en-US" sz="2400" dirty="0">
                          <a:latin typeface="+mn-ea"/>
                          <a:ea typeface="+mn-ea"/>
                          <a:cs typeface="Calibri" panose="020F0502020204030204" charset="0"/>
                        </a:rPr>
                        <a:t>多国</a:t>
                      </a:r>
                      <a:endParaRPr lang="en-US" altLang="en-US" sz="2400" dirty="0">
                        <a:latin typeface="+mn-ea"/>
                        <a:ea typeface="+mn-ea"/>
                        <a:cs typeface="Calibri" panose="020F0502020204030204" charset="0"/>
                      </a:endParaRPr>
                    </a:p>
                  </a:txBody>
                  <a:tcPr marL="68580" marR="68580" marT="0" marB="0">
                    <a:lnR w="12700" cap="flat" cmpd="sng" algn="ctr">
                      <a:solidFill>
                        <a:schemeClr val="tx1"/>
                      </a:solidFill>
                      <a:prstDash val="solid"/>
                      <a:round/>
                      <a:headEnd type="none" w="med" len="med"/>
                      <a:tailEnd type="none" w="med" len="med"/>
                    </a:lnR>
                  </a:tcPr>
                </a:tc>
                <a:tc gridSpan="2">
                  <a:txBody>
                    <a:bodyPr/>
                    <a:lstStyle/>
                    <a:p>
                      <a:pPr algn="ctr">
                        <a:buNone/>
                      </a:pPr>
                      <a:endParaRPr lang="en-US" altLang="en-US" sz="2400"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82903313"/>
                  </a:ext>
                </a:extLst>
              </a:tr>
              <a:tr h="529284">
                <a:tc vMerge="1">
                  <a:txBody>
                    <a:bodyPr/>
                    <a:lstStyle/>
                    <a:p>
                      <a:pPr algn="ctr">
                        <a:buClrTx/>
                        <a:buSzTx/>
                        <a:buFontTx/>
                        <a:buNone/>
                      </a:pPr>
                      <a:endParaRPr lang="en-US" altLang="zh-CN" sz="3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mn-ea"/>
                          <a:ea typeface="+mn-ea"/>
                          <a:cs typeface="Calibri" panose="020F0502020204030204" charset="0"/>
                        </a:rPr>
                        <a:t>曲折</a:t>
                      </a:r>
                      <a:endParaRPr lang="en-US" altLang="en-US" sz="2400" dirty="0">
                        <a:latin typeface="+mn-ea"/>
                        <a:ea typeface="+mn-ea"/>
                        <a:cs typeface="Calibri" panose="020F0502020204030204"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buNone/>
                      </a:pPr>
                      <a:endParaRPr lang="en-US" altLang="en-US" sz="2400"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990341687"/>
                  </a:ext>
                </a:extLst>
              </a:tr>
              <a:tr h="587479">
                <a:tc vMerge="1">
                  <a:txBody>
                    <a:bodyPr/>
                    <a:lstStyle/>
                    <a:p>
                      <a:endParaRPr lang="zh-CN" altLang="en-US"/>
                    </a:p>
                  </a:txBody>
                  <a:tcPr/>
                </a:tc>
                <a:tc>
                  <a:txBody>
                    <a:bodyPr/>
                    <a:lstStyle/>
                    <a:p>
                      <a:pPr algn="ctr">
                        <a:buNone/>
                      </a:pPr>
                      <a:r>
                        <a:rPr lang="zh-CN" altLang="en-US" sz="2400" dirty="0">
                          <a:latin typeface="+mn-ea"/>
                          <a:ea typeface="+mn-ea"/>
                          <a:cs typeface="Calibri" panose="020F0502020204030204" charset="0"/>
                        </a:rPr>
                        <a:t>信念</a:t>
                      </a:r>
                      <a:endParaRPr lang="en-US" altLang="en-US" sz="2400" dirty="0">
                        <a:latin typeface="+mn-ea"/>
                        <a:ea typeface="+mn-ea"/>
                        <a:cs typeface="Calibri" panose="020F050202020403020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buNone/>
                      </a:pPr>
                      <a:endParaRPr lang="en-US" altLang="en-US" sz="2400" dirty="0">
                        <a:latin typeface="+mn-ea"/>
                        <a:ea typeface="+mn-ea"/>
                        <a:cs typeface="Calibri" panose="020F050202020403020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tc>
                <a:extLst>
                  <a:ext uri="{0D108BD9-81ED-4DB2-BD59-A6C34878D82A}">
                    <a16:rowId xmlns:a16="http://schemas.microsoft.com/office/drawing/2014/main" val="1764449328"/>
                  </a:ext>
                </a:extLst>
              </a:tr>
            </a:tbl>
          </a:graphicData>
        </a:graphic>
      </p:graphicFrame>
      <p:sp>
        <p:nvSpPr>
          <p:cNvPr id="6" name="文本框 5">
            <a:extLst>
              <a:ext uri="{FF2B5EF4-FFF2-40B4-BE49-F238E27FC236}">
                <a16:creationId xmlns:a16="http://schemas.microsoft.com/office/drawing/2014/main" id="{AD769A71-B86B-4437-9EFB-85287E03B85E}"/>
              </a:ext>
            </a:extLst>
          </p:cNvPr>
          <p:cNvSpPr txBox="1"/>
          <p:nvPr/>
        </p:nvSpPr>
        <p:spPr>
          <a:xfrm>
            <a:off x="4214780" y="1184324"/>
            <a:ext cx="3432810" cy="521970"/>
          </a:xfrm>
          <a:prstGeom prst="rect">
            <a:avLst/>
          </a:prstGeom>
          <a:noFill/>
        </p:spPr>
        <p:txBody>
          <a:bodyPr wrap="square" rtlCol="0">
            <a:spAutoFit/>
          </a:bodyPr>
          <a:lstStyle/>
          <a:p>
            <a:r>
              <a:rPr lang="zh-CN" altLang="en-US" sz="2800" dirty="0"/>
              <a:t>空想社会主义</a:t>
            </a:r>
          </a:p>
        </p:txBody>
      </p:sp>
      <p:sp>
        <p:nvSpPr>
          <p:cNvPr id="7" name="文本框 6">
            <a:extLst>
              <a:ext uri="{FF2B5EF4-FFF2-40B4-BE49-F238E27FC236}">
                <a16:creationId xmlns:a16="http://schemas.microsoft.com/office/drawing/2014/main" id="{65EE525E-CC7D-4327-9EAE-B60766FF9833}"/>
              </a:ext>
            </a:extLst>
          </p:cNvPr>
          <p:cNvSpPr txBox="1"/>
          <p:nvPr/>
        </p:nvSpPr>
        <p:spPr>
          <a:xfrm>
            <a:off x="4214780" y="1962093"/>
            <a:ext cx="3762439" cy="954107"/>
          </a:xfrm>
          <a:prstGeom prst="rect">
            <a:avLst/>
          </a:prstGeom>
          <a:noFill/>
        </p:spPr>
        <p:txBody>
          <a:bodyPr wrap="square" rtlCol="0">
            <a:spAutoFit/>
          </a:bodyPr>
          <a:lstStyle/>
          <a:p>
            <a:r>
              <a:rPr lang="zh-CN" altLang="en-US" sz="2800" dirty="0"/>
              <a:t>无产阶级作为独立的政治力量登上历史舞台</a:t>
            </a:r>
          </a:p>
        </p:txBody>
      </p:sp>
      <p:sp>
        <p:nvSpPr>
          <p:cNvPr id="9" name="文本框 8">
            <a:extLst>
              <a:ext uri="{FF2B5EF4-FFF2-40B4-BE49-F238E27FC236}">
                <a16:creationId xmlns:a16="http://schemas.microsoft.com/office/drawing/2014/main" id="{B0CF85EC-B88E-4AE3-9E71-2F153646256D}"/>
              </a:ext>
            </a:extLst>
          </p:cNvPr>
          <p:cNvSpPr txBox="1"/>
          <p:nvPr/>
        </p:nvSpPr>
        <p:spPr>
          <a:xfrm>
            <a:off x="8404260" y="1485039"/>
            <a:ext cx="2342257" cy="954107"/>
          </a:xfrm>
          <a:prstGeom prst="rect">
            <a:avLst/>
          </a:prstGeom>
          <a:noFill/>
        </p:spPr>
        <p:txBody>
          <a:bodyPr wrap="square" rtlCol="0">
            <a:spAutoFit/>
          </a:bodyPr>
          <a:lstStyle/>
          <a:p>
            <a:r>
              <a:rPr lang="zh-CN" altLang="en-US" sz="2800" dirty="0"/>
              <a:t>资本主义发展</a:t>
            </a:r>
            <a:endParaRPr lang="en-US" altLang="zh-CN" sz="2800" dirty="0"/>
          </a:p>
          <a:p>
            <a:r>
              <a:rPr lang="zh-CN" altLang="en-US" sz="2800" dirty="0"/>
              <a:t>工人运动兴起</a:t>
            </a:r>
          </a:p>
        </p:txBody>
      </p:sp>
      <p:sp>
        <p:nvSpPr>
          <p:cNvPr id="10" name="文本框 9">
            <a:extLst>
              <a:ext uri="{FF2B5EF4-FFF2-40B4-BE49-F238E27FC236}">
                <a16:creationId xmlns:a16="http://schemas.microsoft.com/office/drawing/2014/main" id="{DE4F277F-D417-46C0-A258-ABC5BCCD2325}"/>
              </a:ext>
            </a:extLst>
          </p:cNvPr>
          <p:cNvSpPr txBox="1"/>
          <p:nvPr/>
        </p:nvSpPr>
        <p:spPr>
          <a:xfrm>
            <a:off x="4130875" y="2993119"/>
            <a:ext cx="6202788" cy="521970"/>
          </a:xfrm>
          <a:prstGeom prst="rect">
            <a:avLst/>
          </a:prstGeom>
          <a:noFill/>
        </p:spPr>
        <p:txBody>
          <a:bodyPr wrap="square" rtlCol="0">
            <a:spAutoFit/>
          </a:bodyPr>
          <a:lstStyle/>
          <a:p>
            <a:r>
              <a:rPr lang="zh-CN" altLang="en-US" sz="2800" dirty="0"/>
              <a:t>两大发现：唯物史观、剩余价值学说</a:t>
            </a:r>
          </a:p>
        </p:txBody>
      </p:sp>
      <p:sp>
        <p:nvSpPr>
          <p:cNvPr id="11" name="文本框 10">
            <a:extLst>
              <a:ext uri="{FF2B5EF4-FFF2-40B4-BE49-F238E27FC236}">
                <a16:creationId xmlns:a16="http://schemas.microsoft.com/office/drawing/2014/main" id="{D2B274F1-85C6-42F2-A9B4-495C0AD32CFC}"/>
              </a:ext>
            </a:extLst>
          </p:cNvPr>
          <p:cNvSpPr txBox="1"/>
          <p:nvPr/>
        </p:nvSpPr>
        <p:spPr>
          <a:xfrm>
            <a:off x="4028133" y="3791229"/>
            <a:ext cx="6605368" cy="523220"/>
          </a:xfrm>
          <a:prstGeom prst="rect">
            <a:avLst/>
          </a:prstGeom>
          <a:noFill/>
        </p:spPr>
        <p:txBody>
          <a:bodyPr wrap="square" rtlCol="0">
            <a:spAutoFit/>
          </a:bodyPr>
          <a:lstStyle/>
          <a:p>
            <a:r>
              <a:rPr lang="en-US" altLang="zh-CN" sz="2800" dirty="0"/>
              <a:t>《</a:t>
            </a:r>
            <a:r>
              <a:rPr lang="zh-CN" altLang="en-US" sz="2800" dirty="0"/>
              <a:t>共产党宣言</a:t>
            </a:r>
            <a:r>
              <a:rPr lang="en-US" altLang="zh-CN" sz="2800" dirty="0"/>
              <a:t>》</a:t>
            </a:r>
            <a:r>
              <a:rPr lang="zh-CN" altLang="en-US" sz="2800" dirty="0"/>
              <a:t>：必然、政党、目标</a:t>
            </a:r>
          </a:p>
        </p:txBody>
      </p:sp>
      <p:sp>
        <p:nvSpPr>
          <p:cNvPr id="12" name="文本框 11">
            <a:extLst>
              <a:ext uri="{FF2B5EF4-FFF2-40B4-BE49-F238E27FC236}">
                <a16:creationId xmlns:a16="http://schemas.microsoft.com/office/drawing/2014/main" id="{8379943A-8FE3-4DF6-9FFC-4BCBD13C505A}"/>
              </a:ext>
            </a:extLst>
          </p:cNvPr>
          <p:cNvSpPr txBox="1"/>
          <p:nvPr/>
        </p:nvSpPr>
        <p:spPr>
          <a:xfrm>
            <a:off x="4028133" y="4418855"/>
            <a:ext cx="6605368" cy="523220"/>
          </a:xfrm>
          <a:prstGeom prst="rect">
            <a:avLst/>
          </a:prstGeom>
          <a:noFill/>
        </p:spPr>
        <p:txBody>
          <a:bodyPr wrap="square" rtlCol="0">
            <a:spAutoFit/>
          </a:bodyPr>
          <a:lstStyle/>
          <a:p>
            <a:r>
              <a:rPr lang="en-US" altLang="zh-CN" sz="2800" dirty="0"/>
              <a:t>10</a:t>
            </a:r>
            <a:r>
              <a:rPr lang="zh-CN" altLang="en-US" sz="2800" dirty="0"/>
              <a:t>月革命：第一个社会主义国家</a:t>
            </a:r>
          </a:p>
        </p:txBody>
      </p:sp>
      <p:sp>
        <p:nvSpPr>
          <p:cNvPr id="13" name="文本框 12">
            <a:extLst>
              <a:ext uri="{FF2B5EF4-FFF2-40B4-BE49-F238E27FC236}">
                <a16:creationId xmlns:a16="http://schemas.microsoft.com/office/drawing/2014/main" id="{42105505-41A5-45B8-8426-56E9B0976264}"/>
              </a:ext>
            </a:extLst>
          </p:cNvPr>
          <p:cNvSpPr txBox="1"/>
          <p:nvPr/>
        </p:nvSpPr>
        <p:spPr>
          <a:xfrm>
            <a:off x="4028133" y="5030603"/>
            <a:ext cx="6605368" cy="523220"/>
          </a:xfrm>
          <a:prstGeom prst="rect">
            <a:avLst/>
          </a:prstGeom>
          <a:noFill/>
        </p:spPr>
        <p:txBody>
          <a:bodyPr wrap="square" rtlCol="0">
            <a:spAutoFit/>
          </a:bodyPr>
          <a:lstStyle/>
          <a:p>
            <a:r>
              <a:rPr lang="zh-CN" altLang="en-US" sz="2800" dirty="0"/>
              <a:t>二战后，社会主义运动大发展</a:t>
            </a:r>
          </a:p>
        </p:txBody>
      </p:sp>
      <p:sp>
        <p:nvSpPr>
          <p:cNvPr id="14" name="文本框 13">
            <a:extLst>
              <a:ext uri="{FF2B5EF4-FFF2-40B4-BE49-F238E27FC236}">
                <a16:creationId xmlns:a16="http://schemas.microsoft.com/office/drawing/2014/main" id="{4E5A9B4B-DC09-4B8D-85C2-477C199863F6}"/>
              </a:ext>
            </a:extLst>
          </p:cNvPr>
          <p:cNvSpPr txBox="1"/>
          <p:nvPr/>
        </p:nvSpPr>
        <p:spPr>
          <a:xfrm>
            <a:off x="4028133" y="5613341"/>
            <a:ext cx="6605368" cy="523220"/>
          </a:xfrm>
          <a:prstGeom prst="rect">
            <a:avLst/>
          </a:prstGeom>
          <a:noFill/>
        </p:spPr>
        <p:txBody>
          <a:bodyPr wrap="square" rtlCol="0">
            <a:spAutoFit/>
          </a:bodyPr>
          <a:lstStyle/>
          <a:p>
            <a:r>
              <a:rPr lang="zh-CN" altLang="en-US" sz="2800" dirty="0"/>
              <a:t>苏联解体、东欧剧变</a:t>
            </a:r>
          </a:p>
        </p:txBody>
      </p:sp>
      <p:sp>
        <p:nvSpPr>
          <p:cNvPr id="15" name="文本框 14">
            <a:extLst>
              <a:ext uri="{FF2B5EF4-FFF2-40B4-BE49-F238E27FC236}">
                <a16:creationId xmlns:a16="http://schemas.microsoft.com/office/drawing/2014/main" id="{4B4D754C-0F5B-43F9-96B8-198F73F846A1}"/>
              </a:ext>
            </a:extLst>
          </p:cNvPr>
          <p:cNvSpPr txBox="1"/>
          <p:nvPr/>
        </p:nvSpPr>
        <p:spPr>
          <a:xfrm>
            <a:off x="3929585" y="6173986"/>
            <a:ext cx="6605368" cy="523220"/>
          </a:xfrm>
          <a:prstGeom prst="rect">
            <a:avLst/>
          </a:prstGeom>
          <a:noFill/>
        </p:spPr>
        <p:txBody>
          <a:bodyPr wrap="square" rtlCol="0">
            <a:spAutoFit/>
          </a:bodyPr>
          <a:lstStyle/>
          <a:p>
            <a:r>
              <a:rPr lang="zh-CN" altLang="en-US" sz="2800" dirty="0"/>
              <a:t>中国特色社会主义的伟大实践</a:t>
            </a:r>
          </a:p>
        </p:txBody>
      </p:sp>
    </p:spTree>
    <p:extLst>
      <p:ext uri="{BB962C8B-B14F-4D97-AF65-F5344CB8AC3E}">
        <p14:creationId xmlns:p14="http://schemas.microsoft.com/office/powerpoint/2010/main" val="36910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fontScale="92500" lnSpcReduction="10000"/>
          </a:bodyPr>
          <a:lstStyle/>
          <a:p>
            <a:r>
              <a:rPr lang="zh-CN" altLang="en-US" sz="2400" dirty="0">
                <a:solidFill>
                  <a:srgbClr val="FF0000"/>
                </a:solidFill>
              </a:rPr>
              <a:t>探究：如何理解空想社会主义者“没有找到消灭资本主义社会、建立新社会的强大力量，也没有找到进行社会变革的正确途径”</a:t>
            </a:r>
            <a:endParaRPr lang="en-US" altLang="zh-CN" sz="2400" dirty="0">
              <a:solidFill>
                <a:srgbClr val="FF0000"/>
              </a:solidFill>
            </a:endParaRPr>
          </a:p>
          <a:p>
            <a:r>
              <a:rPr lang="zh-CN" altLang="en-US" sz="2400" dirty="0">
                <a:solidFill>
                  <a:srgbClr val="FF0000"/>
                </a:solidFill>
              </a:rPr>
              <a:t>思维一：资本主义制度确立的方式及标志是什么</a:t>
            </a:r>
            <a:endParaRPr lang="en-US" altLang="zh-CN" sz="2400" dirty="0">
              <a:solidFill>
                <a:srgbClr val="FF0000"/>
              </a:solidFill>
            </a:endParaRPr>
          </a:p>
          <a:p>
            <a:r>
              <a:rPr lang="zh-CN" altLang="en-US" sz="2400" dirty="0"/>
              <a:t>资产阶级提出“自由、平等、博爱”等口号，</a:t>
            </a:r>
            <a:r>
              <a:rPr lang="zh-CN" altLang="en-US" sz="2400" dirty="0">
                <a:solidFill>
                  <a:srgbClr val="0000FF"/>
                </a:solidFill>
              </a:rPr>
              <a:t>利用劳动人民的力量</a:t>
            </a:r>
            <a:r>
              <a:rPr lang="zh-CN" altLang="en-US" sz="2400" dirty="0"/>
              <a:t>，</a:t>
            </a:r>
            <a:r>
              <a:rPr lang="zh-CN" altLang="en-US" sz="2400" dirty="0">
                <a:solidFill>
                  <a:srgbClr val="0000FF"/>
                </a:solidFill>
              </a:rPr>
              <a:t>发动资产阶级革命夺取政权</a:t>
            </a:r>
            <a:r>
              <a:rPr lang="zh-CN" altLang="en-US" sz="2400" dirty="0"/>
              <a:t>。资产阶级革命的胜利标志着资本主义制度的确立</a:t>
            </a:r>
            <a:endParaRPr lang="en-US" altLang="zh-CN" sz="2400" dirty="0"/>
          </a:p>
          <a:p>
            <a:r>
              <a:rPr lang="zh-CN" altLang="en-US" sz="2400" dirty="0">
                <a:solidFill>
                  <a:srgbClr val="FF0000"/>
                </a:solidFill>
              </a:rPr>
              <a:t>思维二：资本主义剥削的基础是什么？</a:t>
            </a:r>
            <a:endParaRPr lang="en-US" altLang="zh-CN" sz="2400" dirty="0">
              <a:solidFill>
                <a:srgbClr val="FF0000"/>
              </a:solidFill>
            </a:endParaRPr>
          </a:p>
          <a:p>
            <a:r>
              <a:rPr lang="zh-CN" altLang="en-US" sz="2400" dirty="0"/>
              <a:t>生产资料的资本主义私人占有制（资本家占有一切生产资料）</a:t>
            </a:r>
            <a:endParaRPr lang="en-US" altLang="zh-CN" sz="2400" dirty="0"/>
          </a:p>
          <a:p>
            <a:r>
              <a:rPr lang="zh-CN" altLang="en-US" sz="2400" dirty="0">
                <a:solidFill>
                  <a:srgbClr val="FF0000"/>
                </a:solidFill>
              </a:rPr>
              <a:t>思维三：资本主义社会内部能否解决其弊端？</a:t>
            </a:r>
            <a:endParaRPr lang="en-US" altLang="zh-CN" sz="2400" dirty="0">
              <a:solidFill>
                <a:srgbClr val="FF0000"/>
              </a:solidFill>
            </a:endParaRPr>
          </a:p>
          <a:p>
            <a:r>
              <a:rPr lang="zh-CN" altLang="en-US" sz="2400" dirty="0">
                <a:solidFill>
                  <a:srgbClr val="0000FF"/>
                </a:solidFill>
              </a:rPr>
              <a:t>资本主义基本矛盾是资本主义社会一切矛盾和冲突的根源。在阶级关系上表现为无产阶级和资产阶级的对立</a:t>
            </a:r>
            <a:r>
              <a:rPr lang="zh-CN" altLang="en-US" sz="2400" dirty="0"/>
              <a:t>，资本家为追求利润最大化，不断加大对工人的剥削。生产的社会化程度越高、资本生产资料、劳动产品就越集中在少数资本家手里，资本主义社会基本矛盾不可避免。</a:t>
            </a:r>
            <a:endParaRPr lang="en-US" altLang="zh-CN" sz="2400" dirty="0"/>
          </a:p>
          <a:p>
            <a:r>
              <a:rPr lang="zh-CN" altLang="en-US" sz="2400" dirty="0">
                <a:solidFill>
                  <a:srgbClr val="FF0000"/>
                </a:solidFill>
              </a:rPr>
              <a:t>思维四：无产阶级要摆脱经济上受剥削，政治上受压迫的的地位，怎么办</a:t>
            </a:r>
            <a:endParaRPr lang="en-US" altLang="zh-CN" sz="2400" dirty="0">
              <a:solidFill>
                <a:srgbClr val="FF0000"/>
              </a:solidFill>
            </a:endParaRPr>
          </a:p>
          <a:p>
            <a:r>
              <a:rPr lang="zh-CN" altLang="en-US" sz="2400" dirty="0"/>
              <a:t>无产阶级革命</a:t>
            </a:r>
            <a:endParaRPr lang="en-US" altLang="zh-CN" sz="2400" dirty="0"/>
          </a:p>
          <a:p>
            <a:r>
              <a:rPr lang="zh-CN" altLang="en-US" sz="2400" dirty="0"/>
              <a:t>结论：空想社会主义者主张阶级调和，反对阶级斗争，注定是空想</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172895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r>
              <a:rPr lang="zh-CN" altLang="en-US" sz="2400" dirty="0">
                <a:solidFill>
                  <a:srgbClr val="FF0000"/>
                </a:solidFill>
              </a:rPr>
              <a:t>小结：空想社会主义注定失败的原因</a:t>
            </a:r>
            <a:endParaRPr lang="en-US" altLang="zh-CN" sz="2400" dirty="0">
              <a:solidFill>
                <a:srgbClr val="FF0000"/>
              </a:solidFill>
            </a:endParaRPr>
          </a:p>
          <a:p>
            <a:r>
              <a:rPr lang="en-US" altLang="zh-CN" sz="2400" dirty="0"/>
              <a:t>1</a:t>
            </a:r>
            <a:r>
              <a:rPr lang="zh-CN" altLang="en-US" sz="2400" dirty="0"/>
              <a:t>、资本主义剥削的基础（不可能建立公有制，无产阶级不可能摆脱被剥削的地位）</a:t>
            </a:r>
            <a:endParaRPr lang="en-US" altLang="zh-CN" sz="2400" dirty="0"/>
          </a:p>
          <a:p>
            <a:r>
              <a:rPr lang="en-US" altLang="zh-CN" sz="2400" dirty="0"/>
              <a:t>2</a:t>
            </a:r>
            <a:r>
              <a:rPr lang="zh-CN" altLang="en-US" sz="2400" dirty="0"/>
              <a:t>、资本主义基本矛盾不可调和（阶级关系上、生产力发展上）</a:t>
            </a:r>
            <a:endParaRPr lang="en-US" altLang="zh-CN" sz="2400" dirty="0"/>
          </a:p>
          <a:p>
            <a:r>
              <a:rPr lang="en-US" altLang="zh-CN" sz="2400" dirty="0"/>
              <a:t>3</a:t>
            </a:r>
            <a:r>
              <a:rPr lang="zh-CN" altLang="en-US" sz="2400" dirty="0"/>
              <a:t>、空想社会主义的主张（阶级调和、反对阶级斗争）</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79708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r>
              <a:rPr lang="en-US" altLang="zh-CN" sz="2400" dirty="0">
                <a:solidFill>
                  <a:srgbClr val="FF0000"/>
                </a:solidFill>
              </a:rPr>
              <a:t>2</a:t>
            </a:r>
            <a:r>
              <a:rPr lang="zh-CN" altLang="en-US" sz="2400" dirty="0">
                <a:solidFill>
                  <a:srgbClr val="FF0000"/>
                </a:solidFill>
              </a:rPr>
              <a:t>、阶级基础：</a:t>
            </a:r>
            <a:r>
              <a:rPr lang="en-US" altLang="zh-CN" sz="2400" dirty="0"/>
              <a:t>19</a:t>
            </a:r>
            <a:r>
              <a:rPr lang="zh-CN" altLang="en-US" sz="2400" dirty="0"/>
              <a:t>世纪三四十年代，三大工人运动标志着</a:t>
            </a:r>
            <a:r>
              <a:rPr lang="zh-CN" altLang="en-US" sz="2400" dirty="0">
                <a:solidFill>
                  <a:srgbClr val="FF0000"/>
                </a:solidFill>
              </a:rPr>
              <a:t>工人阶级作为独立的政治力量登上历史舞台</a:t>
            </a:r>
            <a:r>
              <a:rPr lang="zh-CN" altLang="en-US" sz="2400" dirty="0"/>
              <a:t>，</a:t>
            </a:r>
            <a:r>
              <a:rPr lang="zh-CN" altLang="en-US" sz="2400" dirty="0">
                <a:solidFill>
                  <a:srgbClr val="0000FF"/>
                </a:solidFill>
              </a:rPr>
              <a:t>无产阶级的斗争迫切需要科学理论的指导。</a:t>
            </a:r>
            <a:endParaRPr lang="en-US" altLang="zh-CN" sz="2400" dirty="0">
              <a:solidFill>
                <a:srgbClr val="0000FF"/>
              </a:solidFill>
            </a:endParaRPr>
          </a:p>
          <a:p>
            <a:r>
              <a:rPr lang="zh-CN" altLang="en-US" sz="2400" dirty="0"/>
              <a:t>（</a:t>
            </a:r>
            <a:r>
              <a:rPr lang="en-US" altLang="zh-CN" sz="2400" dirty="0"/>
              <a:t>1</a:t>
            </a:r>
            <a:r>
              <a:rPr lang="zh-CN" altLang="en-US" sz="2400" dirty="0"/>
              <a:t>）三大工人运动：</a:t>
            </a:r>
            <a:endParaRPr lang="en-US" altLang="zh-CN" sz="2400" dirty="0"/>
          </a:p>
          <a:p>
            <a:r>
              <a:rPr lang="zh-CN" altLang="en-US" sz="2400" dirty="0"/>
              <a:t>法国里昂工人起义、英国宪章运动、德意志西里西亚纺织工人起义</a:t>
            </a:r>
            <a:endParaRPr lang="en-US" altLang="zh-CN" sz="2400" dirty="0"/>
          </a:p>
          <a:p>
            <a:r>
              <a:rPr lang="zh-CN" altLang="en-US" sz="2400" dirty="0"/>
              <a:t>（</a:t>
            </a:r>
            <a:r>
              <a:rPr lang="en-US" altLang="zh-CN" sz="2400" dirty="0"/>
              <a:t>2</a:t>
            </a:r>
            <a:r>
              <a:rPr lang="zh-CN" altLang="en-US" sz="2400" dirty="0"/>
              <a:t>）无产阶级反对资产阶级斗争的三种形式</a:t>
            </a:r>
            <a:endParaRPr lang="en-US" altLang="zh-CN" sz="2400" dirty="0"/>
          </a:p>
          <a:p>
            <a:r>
              <a:rPr lang="zh-CN" altLang="zh-CN" sz="2400" dirty="0">
                <a:latin typeface="等线" panose="02010600030101010101" pitchFamily="2" charset="-122"/>
                <a:ea typeface="等线" panose="02010600030101010101" pitchFamily="2" charset="-122"/>
              </a:rPr>
              <a:t>①</a:t>
            </a:r>
            <a:r>
              <a:rPr lang="zh-CN" altLang="en-US" sz="2400" dirty="0">
                <a:latin typeface="等线" panose="02010600030101010101" pitchFamily="2" charset="-122"/>
                <a:ea typeface="等线" panose="02010600030101010101" pitchFamily="2" charset="-122"/>
              </a:rPr>
              <a:t>经济斗争：</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提高工资、缩短劳动时间、改善劳动条件等。</a:t>
            </a:r>
            <a:r>
              <a:rPr lang="zh-CN" altLang="en-US" sz="2400" dirty="0">
                <a:solidFill>
                  <a:srgbClr val="0000FF"/>
                </a:solidFill>
                <a:latin typeface="等线" panose="02010600030101010101" pitchFamily="2" charset="-122"/>
                <a:ea typeface="等线" panose="02010600030101010101" pitchFamily="2" charset="-122"/>
              </a:rPr>
              <a:t>单纯的经济斗争不能消灭资本主义制度</a:t>
            </a:r>
            <a:r>
              <a:rPr lang="zh-CN" altLang="en-US" sz="2400" dirty="0">
                <a:latin typeface="等线" panose="02010600030101010101" pitchFamily="2" charset="-122"/>
                <a:ea typeface="等线" panose="02010600030101010101" pitchFamily="2" charset="-122"/>
              </a:rPr>
              <a:t>，</a:t>
            </a:r>
            <a:r>
              <a:rPr lang="zh-CN" altLang="en-US" sz="2400" dirty="0">
                <a:solidFill>
                  <a:srgbClr val="0000FF"/>
                </a:solidFill>
                <a:latin typeface="等线" panose="02010600030101010101" pitchFamily="2" charset="-122"/>
                <a:ea typeface="等线" panose="02010600030101010101" pitchFamily="2" charset="-122"/>
              </a:rPr>
              <a:t>不能从根本上改变</a:t>
            </a:r>
            <a:r>
              <a:rPr lang="zh-CN" altLang="en-US" sz="2400" dirty="0">
                <a:latin typeface="等线" panose="02010600030101010101" pitchFamily="2" charset="-122"/>
                <a:ea typeface="等线" panose="02010600030101010101" pitchFamily="2" charset="-122"/>
              </a:rPr>
              <a:t>无产阶级的地位</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②政治斗争：</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推翻资产阶级统治，建立无产阶级政权。</a:t>
            </a:r>
            <a:r>
              <a:rPr lang="zh-CN" altLang="en-US" sz="2400" dirty="0">
                <a:solidFill>
                  <a:srgbClr val="0000FF"/>
                </a:solidFill>
                <a:latin typeface="等线" panose="02010600030101010101" pitchFamily="2" charset="-122"/>
                <a:ea typeface="等线" panose="02010600030101010101" pitchFamily="2" charset="-122"/>
              </a:rPr>
              <a:t>是最重要最具决定性作用的斗争形式</a:t>
            </a:r>
            <a:r>
              <a:rPr lang="zh-CN" altLang="en-US" sz="2400" dirty="0">
                <a:latin typeface="等线" panose="02010600030101010101" pitchFamily="2" charset="-122"/>
                <a:ea typeface="等线" panose="02010600030101010101" pitchFamily="2" charset="-122"/>
              </a:rPr>
              <a:t>，夺取政权的</a:t>
            </a:r>
            <a:r>
              <a:rPr lang="zh-CN" altLang="en-US" sz="2400" dirty="0">
                <a:solidFill>
                  <a:srgbClr val="0000FF"/>
                </a:solidFill>
                <a:latin typeface="等线" panose="02010600030101010101" pitchFamily="2" charset="-122"/>
                <a:ea typeface="等线" panose="02010600030101010101" pitchFamily="2" charset="-122"/>
              </a:rPr>
              <a:t>武装斗争是政治斗争的最高方式</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③思想理论斗争：</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在意识形态领域的斗争，在阶级斗争中占有重要地位。</a:t>
            </a:r>
            <a:endParaRPr lang="en-US" altLang="zh-CN" sz="2400"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51358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r>
              <a:rPr lang="zh-CN" altLang="en-US" sz="2400" dirty="0"/>
              <a:t>（二）科学社会主义的创立</a:t>
            </a:r>
            <a:endParaRPr lang="en-US" altLang="zh-CN" sz="2400" dirty="0"/>
          </a:p>
          <a:p>
            <a:r>
              <a:rPr lang="en-US" altLang="zh-CN" sz="2400" dirty="0">
                <a:solidFill>
                  <a:srgbClr val="FF0000"/>
                </a:solidFill>
              </a:rPr>
              <a:t>1</a:t>
            </a:r>
            <a:r>
              <a:rPr lang="zh-CN" altLang="en-US" sz="2400" dirty="0">
                <a:solidFill>
                  <a:srgbClr val="FF0000"/>
                </a:solidFill>
              </a:rPr>
              <a:t>、理论基石：唯物史观和剩余价值学说（</a:t>
            </a:r>
            <a:r>
              <a:rPr lang="zh-CN" altLang="en-US" sz="2400" dirty="0">
                <a:solidFill>
                  <a:srgbClr val="0000FF"/>
                </a:solidFill>
              </a:rPr>
              <a:t>马克思的两大发现</a:t>
            </a:r>
            <a:r>
              <a:rPr lang="zh-CN" altLang="en-US" sz="2400" dirty="0">
                <a:solidFill>
                  <a:srgbClr val="FF0000"/>
                </a:solidFill>
              </a:rPr>
              <a:t>）</a:t>
            </a:r>
            <a:endParaRPr lang="en-US" altLang="zh-CN" sz="2400" dirty="0">
              <a:solidFill>
                <a:srgbClr val="FF0000"/>
              </a:solidFill>
            </a:endParaRPr>
          </a:p>
          <a:p>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）唯物史观：揭示人类社会发展的一般规律</a:t>
            </a:r>
            <a:endParaRPr lang="en-US" altLang="zh-CN" sz="2400" dirty="0">
              <a:solidFill>
                <a:srgbClr val="FF0000"/>
              </a:solidFill>
            </a:endParaRPr>
          </a:p>
          <a:p>
            <a:r>
              <a:rPr lang="zh-CN" altLang="zh-CN" sz="2400" dirty="0">
                <a:solidFill>
                  <a:srgbClr val="0000FF"/>
                </a:solidFill>
                <a:latin typeface="等线" panose="02010600030101010101" pitchFamily="2" charset="-122"/>
                <a:ea typeface="等线" panose="02010600030101010101" pitchFamily="2" charset="-122"/>
              </a:rPr>
              <a:t>①</a:t>
            </a:r>
            <a:r>
              <a:rPr lang="zh-CN" altLang="en-US" sz="2400" dirty="0">
                <a:solidFill>
                  <a:srgbClr val="0000FF"/>
                </a:solidFill>
                <a:latin typeface="等线" panose="02010600030101010101" pitchFamily="2" charset="-122"/>
                <a:ea typeface="等线" panose="02010600030101010101" pitchFamily="2" charset="-122"/>
              </a:rPr>
              <a:t>理论来源：</a:t>
            </a:r>
            <a:r>
              <a:rPr lang="zh-CN" altLang="en-US" sz="2400" dirty="0">
                <a:latin typeface="等线" panose="02010600030101010101" pitchFamily="2" charset="-122"/>
                <a:ea typeface="等线" panose="02010600030101010101" pitchFamily="2" charset="-122"/>
              </a:rPr>
              <a:t>批判吸收</a:t>
            </a:r>
            <a:r>
              <a:rPr lang="zh-CN" altLang="en-US" sz="2400" dirty="0">
                <a:solidFill>
                  <a:srgbClr val="0000FF"/>
                </a:solidFill>
                <a:latin typeface="等线" panose="02010600030101010101" pitchFamily="2" charset="-122"/>
                <a:ea typeface="等线" panose="02010600030101010101" pitchFamily="2" charset="-122"/>
              </a:rPr>
              <a:t>德国古典哲学</a:t>
            </a:r>
            <a:r>
              <a:rPr lang="zh-CN" altLang="en-US" sz="2400" dirty="0">
                <a:latin typeface="等线" panose="02010600030101010101" pitchFamily="2" charset="-122"/>
                <a:ea typeface="等线" panose="02010600030101010101" pitchFamily="2" charset="-122"/>
              </a:rPr>
              <a:t>的合理成分</a:t>
            </a:r>
            <a:endParaRPr lang="en-US" altLang="zh-CN" sz="2400" dirty="0">
              <a:latin typeface="等线" panose="02010600030101010101" pitchFamily="2" charset="-122"/>
              <a:ea typeface="等线" panose="02010600030101010101" pitchFamily="2" charset="-122"/>
            </a:endParaRPr>
          </a:p>
          <a:p>
            <a:r>
              <a:rPr lang="zh-CN" altLang="en-US" sz="2400" dirty="0">
                <a:solidFill>
                  <a:srgbClr val="0000FF"/>
                </a:solidFill>
                <a:latin typeface="等线" panose="02010600030101010101" pitchFamily="2" charset="-122"/>
                <a:ea typeface="等线" panose="02010600030101010101" pitchFamily="2" charset="-122"/>
              </a:rPr>
              <a:t>②历史意义：揭示</a:t>
            </a:r>
            <a:r>
              <a:rPr lang="zh-CN" altLang="en-US" sz="2400" dirty="0">
                <a:latin typeface="等线" panose="02010600030101010101" pitchFamily="2" charset="-122"/>
                <a:ea typeface="等线" panose="02010600030101010101" pitchFamily="2" charset="-122"/>
              </a:rPr>
              <a:t>人类社会发展的一般规律、人民群众的社会历史主体作用、阶级斗争在阶级社会发展中的巨大作用。</a:t>
            </a:r>
            <a:r>
              <a:rPr lang="zh-CN" altLang="en-US" sz="2400" dirty="0">
                <a:solidFill>
                  <a:srgbClr val="0000FF"/>
                </a:solidFill>
                <a:latin typeface="等线" panose="02010600030101010101" pitchFamily="2" charset="-122"/>
                <a:ea typeface="等线" panose="02010600030101010101" pitchFamily="2" charset="-122"/>
              </a:rPr>
              <a:t>把人们对美好社会的追求建立在科学</a:t>
            </a:r>
            <a:r>
              <a:rPr lang="zh-CN" altLang="en-US" sz="2400" dirty="0">
                <a:latin typeface="等线" panose="02010600030101010101" pitchFamily="2" charset="-122"/>
                <a:ea typeface="等线" panose="02010600030101010101" pitchFamily="2" charset="-122"/>
              </a:rPr>
              <a:t>认识社会发展客观规律</a:t>
            </a:r>
            <a:r>
              <a:rPr lang="zh-CN" altLang="en-US" sz="2400" dirty="0">
                <a:solidFill>
                  <a:srgbClr val="0000FF"/>
                </a:solidFill>
                <a:latin typeface="等线" panose="02010600030101010101" pitchFamily="2" charset="-122"/>
                <a:ea typeface="等线" panose="02010600030101010101" pitchFamily="2" charset="-122"/>
              </a:rPr>
              <a:t>的基础上</a:t>
            </a:r>
            <a:r>
              <a:rPr lang="zh-CN" altLang="en-US" sz="2400" dirty="0">
                <a:latin typeface="等线" panose="02010600030101010101" pitchFamily="2" charset="-122"/>
                <a:ea typeface="等线" panose="02010600030101010101" pitchFamily="2" charset="-122"/>
              </a:rPr>
              <a:t>。</a:t>
            </a:r>
            <a:endParaRPr lang="en-US" altLang="zh-CN" sz="2400" dirty="0"/>
          </a:p>
          <a:p>
            <a:pPr marL="0" indent="0">
              <a:buNone/>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）剩余价值学说：揭示了资本主义运行的特殊规律</a:t>
            </a:r>
            <a:endParaRPr lang="en-US" altLang="zh-CN" sz="2400" dirty="0">
              <a:solidFill>
                <a:srgbClr val="FF0000"/>
              </a:solidFill>
            </a:endParaRPr>
          </a:p>
          <a:p>
            <a:r>
              <a:rPr lang="zh-CN" altLang="en-US" sz="2400" dirty="0">
                <a:solidFill>
                  <a:srgbClr val="0000FF"/>
                </a:solidFill>
                <a:latin typeface="等线" panose="02010600030101010101" pitchFamily="2" charset="-122"/>
              </a:rPr>
              <a:t>①理论来源：</a:t>
            </a:r>
            <a:r>
              <a:rPr lang="zh-CN" altLang="en-US" sz="2400" dirty="0">
                <a:latin typeface="等线" panose="02010600030101010101" pitchFamily="2" charset="-122"/>
              </a:rPr>
              <a:t>批判 继承了英国古典政治经济学的思想成果。</a:t>
            </a:r>
            <a:endParaRPr lang="en-US" altLang="zh-CN" sz="2400" dirty="0">
              <a:latin typeface="等线" panose="02010600030101010101" pitchFamily="2" charset="-122"/>
            </a:endParaRPr>
          </a:p>
          <a:p>
            <a:r>
              <a:rPr lang="zh-CN" altLang="en-US" sz="2400" dirty="0">
                <a:solidFill>
                  <a:srgbClr val="0000FF"/>
                </a:solidFill>
                <a:latin typeface="等线" panose="02010600030101010101" pitchFamily="2" charset="-122"/>
              </a:rPr>
              <a:t>②历史意义：</a:t>
            </a:r>
            <a:r>
              <a:rPr lang="zh-CN" altLang="en-US" sz="2400" dirty="0">
                <a:latin typeface="等线" panose="02010600030101010101" pitchFamily="2" charset="-122"/>
              </a:rPr>
              <a:t>从经济学角度</a:t>
            </a:r>
            <a:r>
              <a:rPr lang="zh-CN" altLang="en-US" sz="2400" dirty="0">
                <a:solidFill>
                  <a:srgbClr val="0000FF"/>
                </a:solidFill>
                <a:latin typeface="等线" panose="02010600030101010101" pitchFamily="2" charset="-122"/>
              </a:rPr>
              <a:t>揭示</a:t>
            </a:r>
            <a:r>
              <a:rPr lang="zh-CN" altLang="en-US" sz="2400" dirty="0">
                <a:latin typeface="等线" panose="02010600030101010101" pitchFamily="2" charset="-122"/>
              </a:rPr>
              <a:t>剩余价值来源，资本家剥削的秘密、无产阶级与资产阶级利益的根本对立。</a:t>
            </a:r>
            <a:r>
              <a:rPr lang="zh-CN" altLang="en-US" sz="2400" dirty="0">
                <a:solidFill>
                  <a:srgbClr val="0000FF"/>
                </a:solidFill>
                <a:latin typeface="等线" panose="02010600030101010101" pitchFamily="2" charset="-122"/>
              </a:rPr>
              <a:t>找到</a:t>
            </a:r>
            <a:r>
              <a:rPr lang="zh-CN" altLang="en-US" sz="2400" dirty="0">
                <a:latin typeface="等线" panose="02010600030101010101" pitchFamily="2" charset="-122"/>
              </a:rPr>
              <a:t>了变革资本主义社会的坚定力量，</a:t>
            </a:r>
            <a:r>
              <a:rPr lang="zh-CN" altLang="en-US" sz="2400" dirty="0">
                <a:solidFill>
                  <a:srgbClr val="0000FF"/>
                </a:solidFill>
                <a:latin typeface="等线" panose="02010600030101010101" pitchFamily="2" charset="-122"/>
              </a:rPr>
              <a:t>为无产阶级</a:t>
            </a:r>
            <a:r>
              <a:rPr lang="zh-CN" altLang="en-US" sz="2400" dirty="0">
                <a:latin typeface="等线" panose="02010600030101010101" pitchFamily="2" charset="-122"/>
              </a:rPr>
              <a:t>的斗争指明了方向。</a:t>
            </a:r>
            <a:endParaRPr lang="en-US" altLang="zh-CN" sz="2400" dirty="0">
              <a:latin typeface="等线" panose="02010600030101010101" pitchFamily="2" charset="-122"/>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41026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r>
              <a:rPr lang="zh-CN" altLang="en-US" sz="2400" dirty="0"/>
              <a:t>（二）科学社会主义的创立</a:t>
            </a:r>
            <a:endParaRPr lang="en-US" altLang="zh-CN" sz="2400" dirty="0"/>
          </a:p>
          <a:p>
            <a:r>
              <a:rPr lang="en-US" altLang="zh-CN" sz="2400" dirty="0">
                <a:solidFill>
                  <a:srgbClr val="FF0000"/>
                </a:solidFill>
              </a:rPr>
              <a:t>2</a:t>
            </a:r>
            <a:r>
              <a:rPr lang="zh-CN" altLang="en-US" sz="2400" dirty="0">
                <a:solidFill>
                  <a:srgbClr val="FF0000"/>
                </a:solidFill>
              </a:rPr>
              <a:t>、标志：</a:t>
            </a:r>
            <a:r>
              <a:rPr lang="en-US" altLang="zh-CN" sz="2400" dirty="0">
                <a:solidFill>
                  <a:srgbClr val="FF0000"/>
                </a:solidFill>
              </a:rPr>
              <a:t>1848</a:t>
            </a:r>
            <a:r>
              <a:rPr lang="zh-CN" altLang="en-US" sz="2400" dirty="0">
                <a:solidFill>
                  <a:srgbClr val="FF0000"/>
                </a:solidFill>
              </a:rPr>
              <a:t>年</a:t>
            </a:r>
            <a:r>
              <a:rPr lang="en-US" altLang="zh-CN" sz="2400" dirty="0">
                <a:solidFill>
                  <a:srgbClr val="FF0000"/>
                </a:solidFill>
              </a:rPr>
              <a:t>2</a:t>
            </a:r>
            <a:r>
              <a:rPr lang="zh-CN" altLang="en-US" sz="2400" dirty="0">
                <a:solidFill>
                  <a:srgbClr val="FF0000"/>
                </a:solidFill>
              </a:rPr>
              <a:t>月</a:t>
            </a:r>
            <a:r>
              <a:rPr lang="en-US" altLang="zh-CN" sz="2400" dirty="0">
                <a:solidFill>
                  <a:srgbClr val="FF0000"/>
                </a:solidFill>
              </a:rPr>
              <a:t>《</a:t>
            </a:r>
            <a:r>
              <a:rPr lang="zh-CN" altLang="en-US" sz="2400" dirty="0">
                <a:solidFill>
                  <a:srgbClr val="FF0000"/>
                </a:solidFill>
              </a:rPr>
              <a:t>共产党宣言</a:t>
            </a:r>
            <a:r>
              <a:rPr lang="en-US" altLang="zh-CN" sz="2400" dirty="0">
                <a:solidFill>
                  <a:srgbClr val="FF0000"/>
                </a:solidFill>
              </a:rPr>
              <a:t>》</a:t>
            </a:r>
            <a:r>
              <a:rPr lang="zh-CN" altLang="en-US" sz="2400" dirty="0">
                <a:solidFill>
                  <a:srgbClr val="FF0000"/>
                </a:solidFill>
              </a:rPr>
              <a:t>发表</a:t>
            </a:r>
            <a:endParaRPr lang="en-US" altLang="zh-CN" sz="2400" dirty="0">
              <a:solidFill>
                <a:srgbClr val="FF0000"/>
              </a:solidFill>
            </a:endParaRPr>
          </a:p>
          <a:p>
            <a:pPr defTabSz="1828800">
              <a:lnSpc>
                <a:spcPct val="150000"/>
              </a:lnSpc>
            </a:pPr>
            <a:r>
              <a:rPr lang="zh-CN" altLang="en-US" sz="2400" dirty="0"/>
              <a:t>（</a:t>
            </a:r>
            <a:r>
              <a:rPr lang="en-US" altLang="zh-CN" sz="2400" dirty="0"/>
              <a:t>1</a:t>
            </a:r>
            <a:r>
              <a:rPr lang="zh-CN" altLang="en-US" sz="2400" dirty="0"/>
              <a:t>）</a:t>
            </a:r>
            <a:r>
              <a:rPr lang="zh-CN" altLang="en-US" sz="2400" dirty="0">
                <a:latin typeface="+mn-ea"/>
                <a:sym typeface="Helvetica" pitchFamily="34" charset="0"/>
              </a:rPr>
              <a:t>分析了资本主义生产方式的内在矛盾与人类社会的发展规律，科学论证了资本主义必然灭亡和社会主义必然胜利的历史必然性</a:t>
            </a:r>
            <a:r>
              <a:rPr lang="zh-CN" altLang="en-US" sz="2400" dirty="0">
                <a:solidFill>
                  <a:srgbClr val="FF0000"/>
                </a:solidFill>
                <a:latin typeface="+mn-ea"/>
                <a:sym typeface="Helvetica" pitchFamily="34" charset="0"/>
              </a:rPr>
              <a:t>（两个必然）</a:t>
            </a:r>
            <a:endParaRPr lang="en-US" altLang="zh-CN" sz="2400" dirty="0">
              <a:solidFill>
                <a:srgbClr val="FF0000"/>
              </a:solidFill>
              <a:latin typeface="+mn-ea"/>
              <a:sym typeface="Helvetica" pitchFamily="34" charset="0"/>
            </a:endParaRPr>
          </a:p>
          <a:p>
            <a:pPr defTabSz="1828800">
              <a:lnSpc>
                <a:spcPct val="150000"/>
              </a:lnSpc>
            </a:pPr>
            <a:r>
              <a:rPr lang="zh-CN" altLang="en-US" sz="2400" dirty="0">
                <a:latin typeface="+mn-ea"/>
                <a:sym typeface="Helvetica" pitchFamily="34" charset="0"/>
              </a:rPr>
              <a:t>（</a:t>
            </a:r>
            <a:r>
              <a:rPr lang="en-US" altLang="zh-CN" sz="2400" dirty="0">
                <a:latin typeface="+mn-ea"/>
                <a:sym typeface="Helvetica" pitchFamily="34" charset="0"/>
              </a:rPr>
              <a:t>2</a:t>
            </a:r>
            <a:r>
              <a:rPr lang="zh-CN" altLang="en-US" sz="2400" dirty="0">
                <a:latin typeface="+mn-ea"/>
                <a:sym typeface="Helvetica" pitchFamily="34" charset="0"/>
              </a:rPr>
              <a:t>）总结了工人运动的经验和教训，第一次系统论述了无产阶级政党的性质、特点、任务和策略原则，阐明了无产阶级政党的必要性</a:t>
            </a:r>
            <a:r>
              <a:rPr lang="zh-CN" altLang="en-US" sz="2400" dirty="0">
                <a:solidFill>
                  <a:srgbClr val="FF0000"/>
                </a:solidFill>
                <a:latin typeface="+mn-ea"/>
                <a:sym typeface="Helvetica" pitchFamily="34" charset="0"/>
              </a:rPr>
              <a:t>（一个政党）</a:t>
            </a:r>
          </a:p>
          <a:p>
            <a:pPr defTabSz="1828800">
              <a:lnSpc>
                <a:spcPct val="150000"/>
              </a:lnSpc>
            </a:pPr>
            <a:r>
              <a:rPr lang="zh-CN" altLang="en-US" sz="2400" dirty="0">
                <a:latin typeface="+mn-ea"/>
                <a:sym typeface="Helvetica" pitchFamily="34" charset="0"/>
              </a:rPr>
              <a:t>（</a:t>
            </a:r>
            <a:r>
              <a:rPr lang="en-US" altLang="zh-CN" sz="2400" dirty="0">
                <a:latin typeface="+mn-ea"/>
                <a:sym typeface="Helvetica" pitchFamily="34" charset="0"/>
              </a:rPr>
              <a:t>3</a:t>
            </a:r>
            <a:r>
              <a:rPr lang="zh-CN" altLang="en-US" sz="2400" dirty="0">
                <a:latin typeface="+mn-ea"/>
                <a:sym typeface="Helvetica" pitchFamily="34" charset="0"/>
              </a:rPr>
              <a:t>）阐述了未来共产主义社会的理想目标</a:t>
            </a:r>
            <a:r>
              <a:rPr lang="en-US" altLang="zh-CN" sz="2400" dirty="0">
                <a:latin typeface="+mn-ea"/>
                <a:sym typeface="Helvetica" pitchFamily="34" charset="0"/>
              </a:rPr>
              <a:t>——</a:t>
            </a:r>
            <a:r>
              <a:rPr lang="zh-CN" altLang="en-US" sz="2400" dirty="0">
                <a:latin typeface="+mn-ea"/>
                <a:sym typeface="Helvetica" pitchFamily="34" charset="0"/>
              </a:rPr>
              <a:t>建立共产主义、实现人的自由全面发展</a:t>
            </a:r>
            <a:r>
              <a:rPr lang="zh-CN" altLang="en-US" sz="2400" dirty="0">
                <a:solidFill>
                  <a:srgbClr val="FF0000"/>
                </a:solidFill>
                <a:latin typeface="+mn-ea"/>
                <a:sym typeface="Helvetica" pitchFamily="34" charset="0"/>
              </a:rPr>
              <a:t>（一个目标）</a:t>
            </a:r>
          </a:p>
          <a:p>
            <a:pPr defTabSz="1828800">
              <a:lnSpc>
                <a:spcPct val="150000"/>
              </a:lnSpc>
            </a:pPr>
            <a:endParaRPr lang="zh-CN" altLang="en-US" sz="2400" dirty="0">
              <a:latin typeface="+mn-ea"/>
              <a:sym typeface="Helvetica" pitchFamily="34" charset="0"/>
            </a:endParaRPr>
          </a:p>
          <a:p>
            <a:endParaRPr lang="en-US" altLang="zh-CN" sz="2400" dirty="0"/>
          </a:p>
          <a:p>
            <a:endParaRPr lang="en-US" altLang="zh-CN" sz="2400" dirty="0">
              <a:solidFill>
                <a:srgbClr val="FF0000"/>
              </a:solidFill>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67906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1006867"/>
            <a:ext cx="11106364" cy="5599416"/>
          </a:xfrm>
        </p:spPr>
        <p:txBody>
          <a:bodyPr>
            <a:normAutofit/>
          </a:bodyPr>
          <a:lstStyle/>
          <a:p>
            <a:r>
              <a:rPr lang="zh-CN" altLang="en-US" sz="2600" dirty="0"/>
              <a:t>（二）科学社会主义的创立</a:t>
            </a:r>
            <a:endParaRPr lang="en-US" altLang="zh-CN" sz="2600" dirty="0"/>
          </a:p>
          <a:p>
            <a:pPr>
              <a:lnSpc>
                <a:spcPct val="100000"/>
              </a:lnSpc>
            </a:pPr>
            <a:r>
              <a:rPr lang="en-US" altLang="zh-CN" sz="2600" dirty="0">
                <a:solidFill>
                  <a:srgbClr val="FF0000"/>
                </a:solidFill>
                <a:latin typeface="+mn-ea"/>
              </a:rPr>
              <a:t>3</a:t>
            </a:r>
            <a:r>
              <a:rPr lang="zh-CN" altLang="en-US" sz="2600" dirty="0">
                <a:solidFill>
                  <a:srgbClr val="FF0000"/>
                </a:solidFill>
                <a:latin typeface="+mn-ea"/>
              </a:rPr>
              <a:t>、马克思主义的强大生命力</a:t>
            </a:r>
            <a:endParaRPr lang="en-US" altLang="zh-CN" sz="2600" dirty="0">
              <a:solidFill>
                <a:srgbClr val="FF0000"/>
              </a:solidFill>
              <a:latin typeface="+mn-ea"/>
            </a:endParaRPr>
          </a:p>
          <a:p>
            <a:pPr>
              <a:lnSpc>
                <a:spcPct val="100000"/>
              </a:lnSpc>
            </a:pPr>
            <a:r>
              <a:rPr lang="zh-CN" altLang="en-US" sz="2600" dirty="0">
                <a:latin typeface="+mn-ea"/>
              </a:rPr>
              <a:t>（</a:t>
            </a:r>
            <a:r>
              <a:rPr lang="en-US" altLang="zh-CN" sz="2600" dirty="0">
                <a:latin typeface="+mn-ea"/>
              </a:rPr>
              <a:t>1</a:t>
            </a:r>
            <a:r>
              <a:rPr lang="zh-CN" altLang="en-US" sz="2600" dirty="0">
                <a:latin typeface="+mn-ea"/>
              </a:rPr>
              <a:t>）马克思主义是</a:t>
            </a:r>
            <a:r>
              <a:rPr lang="zh-CN" altLang="en-US" sz="2600" dirty="0">
                <a:solidFill>
                  <a:srgbClr val="0000FF"/>
                </a:solidFill>
                <a:latin typeface="+mn-ea"/>
              </a:rPr>
              <a:t>科学的理论</a:t>
            </a:r>
            <a:r>
              <a:rPr lang="zh-CN" altLang="en-US" sz="2600" dirty="0">
                <a:latin typeface="+mn-ea"/>
              </a:rPr>
              <a:t>，创造性地揭示了人类社会发展规律。为人类指明了从必然王国向自由王国飞跃的途径，</a:t>
            </a:r>
            <a:r>
              <a:rPr lang="zh-CN" altLang="en-US" sz="2600" dirty="0">
                <a:solidFill>
                  <a:srgbClr val="0000FF"/>
                </a:solidFill>
                <a:latin typeface="+mn-ea"/>
              </a:rPr>
              <a:t>为人民指明了实现自由和解放的道路</a:t>
            </a:r>
          </a:p>
          <a:p>
            <a:pPr defTabSz="1828800">
              <a:lnSpc>
                <a:spcPct val="100000"/>
              </a:lnSpc>
            </a:pPr>
            <a:r>
              <a:rPr lang="zh-CN" altLang="en-US" sz="2600" dirty="0">
                <a:latin typeface="+mn-ea"/>
              </a:rPr>
              <a:t>（</a:t>
            </a:r>
            <a:r>
              <a:rPr lang="en-US" altLang="zh-CN" sz="2600" dirty="0">
                <a:latin typeface="+mn-ea"/>
              </a:rPr>
              <a:t>2</a:t>
            </a:r>
            <a:r>
              <a:rPr lang="zh-CN" altLang="en-US" sz="2600" dirty="0">
                <a:latin typeface="+mn-ea"/>
              </a:rPr>
              <a:t>）马克思主义是</a:t>
            </a:r>
            <a:r>
              <a:rPr lang="zh-CN" altLang="en-US" sz="2600" dirty="0">
                <a:solidFill>
                  <a:srgbClr val="0000FF"/>
                </a:solidFill>
                <a:latin typeface="+mn-ea"/>
              </a:rPr>
              <a:t>人民的理论</a:t>
            </a:r>
            <a:r>
              <a:rPr lang="zh-CN" altLang="en-US" sz="2600" dirty="0">
                <a:latin typeface="+mn-ea"/>
              </a:rPr>
              <a:t>，第一次创立了人民实现自身解放的思想体系。站在人民的立场上，</a:t>
            </a:r>
            <a:r>
              <a:rPr lang="zh-CN" altLang="en-US" sz="2600" dirty="0">
                <a:solidFill>
                  <a:srgbClr val="0000FF"/>
                </a:solidFill>
                <a:latin typeface="+mn-ea"/>
              </a:rPr>
              <a:t>以科学理论为建立理想社会指明了方向。</a:t>
            </a:r>
          </a:p>
          <a:p>
            <a:pPr defTabSz="1828800">
              <a:lnSpc>
                <a:spcPct val="100000"/>
              </a:lnSpc>
            </a:pPr>
            <a:r>
              <a:rPr lang="zh-CN" altLang="en-US" sz="2600" dirty="0">
                <a:latin typeface="+mn-ea"/>
              </a:rPr>
              <a:t>（</a:t>
            </a:r>
            <a:r>
              <a:rPr lang="en-US" altLang="zh-CN" sz="2600" dirty="0">
                <a:latin typeface="+mn-ea"/>
              </a:rPr>
              <a:t>3</a:t>
            </a:r>
            <a:r>
              <a:rPr lang="zh-CN" altLang="en-US" sz="2600" dirty="0">
                <a:latin typeface="+mn-ea"/>
              </a:rPr>
              <a:t>）马克思主义是</a:t>
            </a:r>
            <a:r>
              <a:rPr lang="zh-CN" altLang="en-US" sz="2600" dirty="0">
                <a:solidFill>
                  <a:srgbClr val="0000FF"/>
                </a:solidFill>
                <a:latin typeface="+mn-ea"/>
              </a:rPr>
              <a:t>实践的理论</a:t>
            </a:r>
            <a:r>
              <a:rPr lang="zh-CN" altLang="en-US" sz="2600" dirty="0">
                <a:latin typeface="+mn-ea"/>
              </a:rPr>
              <a:t>，指引着人民改造世界的行动。在实践中形成、丰富和发展，</a:t>
            </a:r>
            <a:r>
              <a:rPr lang="zh-CN" altLang="en-US" sz="2600" dirty="0">
                <a:solidFill>
                  <a:srgbClr val="0000FF"/>
                </a:solidFill>
                <a:latin typeface="+mn-ea"/>
              </a:rPr>
              <a:t>为人民提供强大的精神力量。</a:t>
            </a:r>
          </a:p>
          <a:p>
            <a:pPr defTabSz="1828800">
              <a:lnSpc>
                <a:spcPct val="100000"/>
              </a:lnSpc>
            </a:pPr>
            <a:r>
              <a:rPr lang="zh-CN" altLang="en-US" sz="2600" dirty="0">
                <a:latin typeface="+mn-ea"/>
              </a:rPr>
              <a:t>（</a:t>
            </a:r>
            <a:r>
              <a:rPr lang="en-US" altLang="zh-CN" sz="2600" dirty="0">
                <a:latin typeface="+mn-ea"/>
              </a:rPr>
              <a:t>4</a:t>
            </a:r>
            <a:r>
              <a:rPr lang="zh-CN" altLang="en-US" sz="2600" dirty="0">
                <a:latin typeface="+mn-ea"/>
              </a:rPr>
              <a:t>）马克思主义是不断</a:t>
            </a:r>
            <a:r>
              <a:rPr lang="zh-CN" altLang="en-US" sz="2600" dirty="0">
                <a:solidFill>
                  <a:srgbClr val="0000FF"/>
                </a:solidFill>
                <a:latin typeface="+mn-ea"/>
              </a:rPr>
              <a:t>发展的开放的理论</a:t>
            </a:r>
            <a:r>
              <a:rPr lang="zh-CN" altLang="en-US" sz="2600" dirty="0">
                <a:latin typeface="+mn-ea"/>
              </a:rPr>
              <a:t>，</a:t>
            </a:r>
            <a:r>
              <a:rPr lang="zh-CN" altLang="en-US" sz="2600" dirty="0">
                <a:solidFill>
                  <a:srgbClr val="0000FF"/>
                </a:solidFill>
                <a:latin typeface="+mn-ea"/>
              </a:rPr>
              <a:t>始终站在时代前沿，</a:t>
            </a:r>
            <a:r>
              <a:rPr lang="zh-CN" altLang="en-US" sz="2600" dirty="0">
                <a:latin typeface="+mn-ea"/>
              </a:rPr>
              <a:t>不断探索时代发展提出的新课题、</a:t>
            </a:r>
            <a:r>
              <a:rPr lang="zh-CN" altLang="en-US" sz="2600" dirty="0">
                <a:solidFill>
                  <a:srgbClr val="0000FF"/>
                </a:solidFill>
                <a:latin typeface="+mn-ea"/>
              </a:rPr>
              <a:t>回应人类面临的新挑战</a:t>
            </a:r>
            <a:r>
              <a:rPr lang="zh-CN" altLang="en-US" sz="2600" dirty="0">
                <a:latin typeface="+mn-ea"/>
              </a:rPr>
              <a:t>。</a:t>
            </a:r>
          </a:p>
          <a:p>
            <a:pPr defTabSz="1828800">
              <a:lnSpc>
                <a:spcPct val="150000"/>
              </a:lnSpc>
            </a:pPr>
            <a:endParaRPr lang="zh-CN" altLang="en-US" sz="2400" dirty="0">
              <a:latin typeface="+mn-ea"/>
              <a:sym typeface="Helvetica" pitchFamily="34" charset="0"/>
            </a:endParaRPr>
          </a:p>
          <a:p>
            <a:endParaRPr lang="en-US" altLang="zh-CN" sz="2400" dirty="0"/>
          </a:p>
          <a:p>
            <a:endParaRPr lang="en-US" altLang="zh-CN" sz="2400" dirty="0">
              <a:solidFill>
                <a:srgbClr val="FF0000"/>
              </a:solidFill>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18052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90419" y="1006867"/>
            <a:ext cx="11332394" cy="5599416"/>
          </a:xfrm>
        </p:spPr>
        <p:txBody>
          <a:bodyPr>
            <a:normAutofit/>
          </a:bodyPr>
          <a:lstStyle/>
          <a:p>
            <a:pPr defTabSz="1828800">
              <a:lnSpc>
                <a:spcPct val="150000"/>
              </a:lnSpc>
            </a:pPr>
            <a:r>
              <a:rPr lang="zh-CN" altLang="en-US" sz="2400" dirty="0">
                <a:latin typeface="+mn-ea"/>
                <a:sym typeface="Helvetica" pitchFamily="34" charset="0"/>
              </a:rPr>
              <a:t>探究一：</a:t>
            </a:r>
            <a:r>
              <a:rPr lang="en-US" altLang="zh-CN" sz="2400" b="0" i="0" dirty="0">
                <a:solidFill>
                  <a:srgbClr val="222222"/>
                </a:solidFill>
                <a:effectLst/>
                <a:latin typeface="+mn-ea"/>
              </a:rPr>
              <a:t>2018</a:t>
            </a:r>
            <a:r>
              <a:rPr lang="zh-CN" altLang="en-US" sz="2400" b="0" i="0" dirty="0">
                <a:solidFill>
                  <a:srgbClr val="222222"/>
                </a:solidFill>
                <a:effectLst/>
                <a:latin typeface="+mn-ea"/>
              </a:rPr>
              <a:t>年马克思诞辰</a:t>
            </a:r>
            <a:r>
              <a:rPr lang="en-US" altLang="zh-CN" sz="2400" b="0" i="0" dirty="0">
                <a:solidFill>
                  <a:srgbClr val="222222"/>
                </a:solidFill>
                <a:effectLst/>
                <a:latin typeface="+mn-ea"/>
              </a:rPr>
              <a:t>200</a:t>
            </a:r>
            <a:r>
              <a:rPr lang="zh-CN" altLang="en-US" sz="2400" b="0" i="0" dirty="0">
                <a:solidFill>
                  <a:srgbClr val="222222"/>
                </a:solidFill>
                <a:effectLst/>
                <a:latin typeface="+mn-ea"/>
              </a:rPr>
              <a:t>周年，西方再度掀起</a:t>
            </a:r>
            <a:r>
              <a:rPr lang="zh-CN" altLang="en-US" sz="2400" dirty="0">
                <a:solidFill>
                  <a:srgbClr val="222222"/>
                </a:solidFill>
                <a:latin typeface="+mn-ea"/>
              </a:rPr>
              <a:t>“马克思热”。美国 </a:t>
            </a:r>
            <a:r>
              <a:rPr lang="en-US" altLang="zh-CN" sz="2400" dirty="0">
                <a:solidFill>
                  <a:srgbClr val="222222"/>
                </a:solidFill>
                <a:latin typeface="+mn-ea"/>
              </a:rPr>
              <a:t>《</a:t>
            </a:r>
            <a:r>
              <a:rPr lang="zh-CN" altLang="en-US" sz="2400" dirty="0">
                <a:solidFill>
                  <a:srgbClr val="222222"/>
                </a:solidFill>
                <a:latin typeface="+mn-ea"/>
              </a:rPr>
              <a:t>纽约时报</a:t>
            </a:r>
            <a:r>
              <a:rPr lang="en-US" altLang="zh-CN" sz="2400" dirty="0">
                <a:solidFill>
                  <a:srgbClr val="222222"/>
                </a:solidFill>
                <a:latin typeface="+mn-ea"/>
              </a:rPr>
              <a:t>》</a:t>
            </a:r>
            <a:r>
              <a:rPr lang="zh-CN" altLang="en-US" sz="2400" dirty="0">
                <a:solidFill>
                  <a:srgbClr val="222222"/>
                </a:solidFill>
                <a:latin typeface="+mn-ea"/>
              </a:rPr>
              <a:t>以“生日快乐，马克思，你是对的！”为标题向这位伟人致意，公开赞扬马克思的批判和质疑精神及其理论对当今世界的“帮助”。美国知名在线媒体“</a:t>
            </a:r>
            <a:r>
              <a:rPr lang="en-US" altLang="zh-CN" sz="2400" dirty="0">
                <a:solidFill>
                  <a:srgbClr val="222222"/>
                </a:solidFill>
                <a:latin typeface="+mn-ea"/>
              </a:rPr>
              <a:t>QUARTZ”</a:t>
            </a:r>
            <a:r>
              <a:rPr lang="zh-CN" altLang="en-US" sz="2400" dirty="0">
                <a:solidFill>
                  <a:srgbClr val="222222"/>
                </a:solidFill>
                <a:latin typeface="+mn-ea"/>
              </a:rPr>
              <a:t>刊文认为，资本主义正如马克思所预言的那样发展，马克思的分析和远见一再被证明是正确的。在许多方面，我们生活在马克思预言的世界里。美国</a:t>
            </a:r>
            <a:r>
              <a:rPr lang="en-US" altLang="zh-CN" sz="2400" dirty="0">
                <a:solidFill>
                  <a:srgbClr val="222222"/>
                </a:solidFill>
                <a:latin typeface="+mn-ea"/>
              </a:rPr>
              <a:t>《</a:t>
            </a:r>
            <a:r>
              <a:rPr lang="zh-CN" altLang="en-US" sz="2400" dirty="0">
                <a:solidFill>
                  <a:srgbClr val="222222"/>
                </a:solidFill>
                <a:latin typeface="+mn-ea"/>
              </a:rPr>
              <a:t>青年时尚</a:t>
            </a:r>
            <a:r>
              <a:rPr lang="en-US" altLang="zh-CN" sz="2400" dirty="0">
                <a:solidFill>
                  <a:srgbClr val="222222"/>
                </a:solidFill>
                <a:latin typeface="+mn-ea"/>
              </a:rPr>
              <a:t>》</a:t>
            </a:r>
            <a:r>
              <a:rPr lang="zh-CN" altLang="en-US" sz="2400" dirty="0">
                <a:solidFill>
                  <a:srgbClr val="222222"/>
                </a:solidFill>
                <a:latin typeface="+mn-ea"/>
              </a:rPr>
              <a:t>杂志这样评论，“尽管你可能不是马克思主义者、社会主义者或共产主义者，但仍然可以运用马克思的历史和阶级斗争思想更好地理解当前美国的社会与政治问题”。</a:t>
            </a:r>
            <a:endParaRPr lang="en-US" altLang="zh-CN" sz="2400" dirty="0">
              <a:solidFill>
                <a:srgbClr val="222222"/>
              </a:solidFill>
              <a:latin typeface="+mn-ea"/>
            </a:endParaRPr>
          </a:p>
          <a:p>
            <a:pPr defTabSz="1828800">
              <a:lnSpc>
                <a:spcPct val="150000"/>
              </a:lnSpc>
            </a:pPr>
            <a:r>
              <a:rPr lang="zh-CN" altLang="en-US" sz="2400" b="0" i="0" dirty="0">
                <a:solidFill>
                  <a:srgbClr val="FF0000"/>
                </a:solidFill>
                <a:effectLst/>
                <a:latin typeface="+mn-ea"/>
              </a:rPr>
              <a:t>结合材料，运用所学知识，谈谈为什么“马克思，你是对的”。</a:t>
            </a:r>
            <a:endParaRPr lang="en-US" altLang="zh-CN" sz="2400" b="0" i="0" dirty="0">
              <a:solidFill>
                <a:srgbClr val="FF0000"/>
              </a:solidFill>
              <a:effectLst/>
              <a:latin typeface="+mn-ea"/>
            </a:endParaRPr>
          </a:p>
          <a:p>
            <a:endParaRPr lang="en-US" altLang="zh-CN" sz="2400" dirty="0">
              <a:latin typeface="+mn-ea"/>
            </a:endParaRPr>
          </a:p>
          <a:p>
            <a:endParaRPr lang="en-US" altLang="zh-CN" sz="2400" dirty="0">
              <a:solidFill>
                <a:srgbClr val="FF0000"/>
              </a:solidFill>
              <a:latin typeface="+mn-ea"/>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cxnSp>
        <p:nvCxnSpPr>
          <p:cNvPr id="4" name="直接连接符 3">
            <a:extLst>
              <a:ext uri="{FF2B5EF4-FFF2-40B4-BE49-F238E27FC236}">
                <a16:creationId xmlns:a16="http://schemas.microsoft.com/office/drawing/2014/main" id="{C53612A7-2A38-4906-80D0-625FE1B517D4}"/>
              </a:ext>
            </a:extLst>
          </p:cNvPr>
          <p:cNvCxnSpPr/>
          <p:nvPr/>
        </p:nvCxnSpPr>
        <p:spPr>
          <a:xfrm flipH="1">
            <a:off x="8989888" y="1027416"/>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339F775-C943-447A-BCD3-BDD31E023096}"/>
              </a:ext>
            </a:extLst>
          </p:cNvPr>
          <p:cNvCxnSpPr/>
          <p:nvPr/>
        </p:nvCxnSpPr>
        <p:spPr>
          <a:xfrm flipH="1">
            <a:off x="6368266" y="2125038"/>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847E0F9-230A-4AB0-9DA0-163CE60E60A2}"/>
              </a:ext>
            </a:extLst>
          </p:cNvPr>
          <p:cNvCxnSpPr/>
          <p:nvPr/>
        </p:nvCxnSpPr>
        <p:spPr>
          <a:xfrm flipH="1">
            <a:off x="8001857" y="3244922"/>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C50A711-DB14-43E5-8EEB-C341D5A604C0}"/>
              </a:ext>
            </a:extLst>
          </p:cNvPr>
          <p:cNvCxnSpPr/>
          <p:nvPr/>
        </p:nvCxnSpPr>
        <p:spPr>
          <a:xfrm flipH="1">
            <a:off x="10909443" y="4364805"/>
            <a:ext cx="380143"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CF31EAC-FBF2-432B-B614-669F4EB103F0}"/>
              </a:ext>
            </a:extLst>
          </p:cNvPr>
          <p:cNvCxnSpPr/>
          <p:nvPr/>
        </p:nvCxnSpPr>
        <p:spPr>
          <a:xfrm>
            <a:off x="5907640" y="1561672"/>
            <a:ext cx="30822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87E1634-F01B-4D7C-A353-D5829EA3A4BD}"/>
              </a:ext>
            </a:extLst>
          </p:cNvPr>
          <p:cNvCxnSpPr>
            <a:cxnSpLocks/>
          </p:cNvCxnSpPr>
          <p:nvPr/>
        </p:nvCxnSpPr>
        <p:spPr>
          <a:xfrm>
            <a:off x="779123" y="2679842"/>
            <a:ext cx="289902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4355C12-140A-4573-9F82-A1542E9DDF70}"/>
              </a:ext>
            </a:extLst>
          </p:cNvPr>
          <p:cNvCxnSpPr>
            <a:cxnSpLocks/>
          </p:cNvCxnSpPr>
          <p:nvPr/>
        </p:nvCxnSpPr>
        <p:spPr>
          <a:xfrm>
            <a:off x="4417888" y="3804863"/>
            <a:ext cx="349150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0FB735-D485-477A-A54E-17A4A575C986}"/>
              </a:ext>
            </a:extLst>
          </p:cNvPr>
          <p:cNvCxnSpPr>
            <a:cxnSpLocks/>
          </p:cNvCxnSpPr>
          <p:nvPr/>
        </p:nvCxnSpPr>
        <p:spPr>
          <a:xfrm>
            <a:off x="5616539" y="4888787"/>
            <a:ext cx="330143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15f5a05-7aa2-4615-83ad-b70b5de33ad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11947</TotalTime>
  <Words>2959</Words>
  <Application>Microsoft Office PowerPoint</Application>
  <PresentationFormat>宽屏</PresentationFormat>
  <Paragraphs>210</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vt: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强</dc:creator>
  <cp:lastModifiedBy>黄 强</cp:lastModifiedBy>
  <cp:revision>79</cp:revision>
  <dcterms:created xsi:type="dcterms:W3CDTF">2020-09-08T01:55:08Z</dcterms:created>
  <dcterms:modified xsi:type="dcterms:W3CDTF">2020-09-20T09:40:22Z</dcterms:modified>
</cp:coreProperties>
</file>