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7" r:id="rId2"/>
    <p:sldId id="378" r:id="rId3"/>
    <p:sldId id="386" r:id="rId4"/>
    <p:sldId id="381" r:id="rId5"/>
    <p:sldId id="382" r:id="rId6"/>
    <p:sldId id="387" r:id="rId7"/>
    <p:sldId id="388" r:id="rId8"/>
    <p:sldId id="389" r:id="rId9"/>
    <p:sldId id="399" r:id="rId10"/>
    <p:sldId id="390" r:id="rId11"/>
    <p:sldId id="397" r:id="rId12"/>
    <p:sldId id="392" r:id="rId13"/>
    <p:sldId id="391" r:id="rId14"/>
    <p:sldId id="383" r:id="rId15"/>
    <p:sldId id="398" r:id="rId16"/>
    <p:sldId id="393" r:id="rId17"/>
    <p:sldId id="379" r:id="rId18"/>
    <p:sldId id="395" r:id="rId19"/>
    <p:sldId id="39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强" initials="黄" lastIdx="1" clrIdx="0">
    <p:extLst>
      <p:ext uri="{19B8F6BF-5375-455C-9EA6-DF929625EA0E}">
        <p15:presenceInfo xmlns:p15="http://schemas.microsoft.com/office/powerpoint/2012/main" userId="42f8cc251141aa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7773D-0FE1-4E72-974D-317ECE4D2B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9D07AE-BA10-47B7-97D2-E2005CB13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0687F2-F406-43BF-A113-6BB1A7B8E57F}"/>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359980A8-4ED1-468B-9E34-D6BFCD0A24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7F536-1A4F-4B3F-B891-6B9D01572EE0}"/>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156353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4993D-9207-4A3E-80AC-203DEA570D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C38AF7-F7A1-4ACA-85A1-9E098595BB1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800610-1385-4DF3-A090-5E0F4190E00B}"/>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CA522ED7-607D-4E9F-B5C5-C5A6928936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67B2EE-A50E-4CF8-8829-4114A688175A}"/>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233387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01CAF8-1B34-4E2A-9BCA-8E6FC8B77D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BB0998-7D99-49A5-A4E3-4DDE46764C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9F0AA-94DD-4668-8688-AAC101D8FC33}"/>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6B196E9B-9844-4E15-920F-6F3A601567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196A2C-9272-40C5-8725-B26E6DEBDDD0}"/>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256721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277D1-B1D7-458A-8BF0-2095ADC212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F97726-93A0-41FA-9AB3-EB05B33F36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C0D53E-8FBE-4AAC-883A-7C3029F18A6C}"/>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B197D9DB-FB62-4A60-9B4B-5948F8FE1F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4338F6-AC94-4529-817E-8F4B348F56F2}"/>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197768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F3066-BD42-468D-BA95-A472076DA1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261DB1-AD14-4B45-9215-70E724F07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C566C1-F020-4246-92D9-754A387E9D20}"/>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322653E9-C7BD-4AF2-B4D2-AFA8E3B1A8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DA46CB-5008-4C20-811F-42879FF2462C}"/>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151751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2104F-64D8-4E77-83DC-AC3C810AD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99E334-A448-476E-915A-9D710E36AA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682643-7913-4007-821D-B031F222A0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7896E3-8347-41FF-81C1-0B5BB4153FAD}"/>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1C67AD11-1C51-4CF4-B67F-156F6CE4E1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CD8BAE-F3D8-4D1E-9128-75853BC14F9E}"/>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31359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821AA-C1AC-4489-A4DD-DC4CB6DCF8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BBFC9B-C482-4787-BDF7-EF554503F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C7D936-9222-490D-B854-3E470A2FD5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EF39DA-53F5-4D31-AEDE-800E435DA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004167-0211-4A4E-BF3B-F739813D82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916C8B-9432-4DDA-981F-C93BE0FAAC9D}"/>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8" name="页脚占位符 7">
            <a:extLst>
              <a:ext uri="{FF2B5EF4-FFF2-40B4-BE49-F238E27FC236}">
                <a16:creationId xmlns:a16="http://schemas.microsoft.com/office/drawing/2014/main" id="{4524F063-58BA-4900-B985-09C7E01D3D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904470-B862-426A-A088-CA8DF139ADA3}"/>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234951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48CA7-CCF0-47F4-ACB6-B9BE34D47C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D5DDB6-0C42-47CF-BDF6-09D553E4BC45}"/>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4" name="页脚占位符 3">
            <a:extLst>
              <a:ext uri="{FF2B5EF4-FFF2-40B4-BE49-F238E27FC236}">
                <a16:creationId xmlns:a16="http://schemas.microsoft.com/office/drawing/2014/main" id="{7A98535F-0EF7-495E-81C9-4D033B546D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7BF50C-36E2-4B34-B1A8-C9AD34A9016D}"/>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47720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4BBD7D-20D3-4538-B0B4-8987B8FF4434}"/>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3" name="页脚占位符 2">
            <a:extLst>
              <a:ext uri="{FF2B5EF4-FFF2-40B4-BE49-F238E27FC236}">
                <a16:creationId xmlns:a16="http://schemas.microsoft.com/office/drawing/2014/main" id="{E78EEC1F-08C8-40AB-9028-F5931B3428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A8EA2C-1DEA-4EDA-A2E0-D0B33CCE7ABB}"/>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357353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AFB34-3EB3-4C64-A645-252A0EFC61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0244C9-09E4-4616-8695-EC0F99CC0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F6AB25-BA50-4C75-A893-F17F4C36A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C0074-C266-400F-B6D1-DC92ED0FF65D}"/>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41FD7FE6-4BFF-498C-A7F4-6298AFBAC6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6F2A60-B22C-481B-98D2-0C3A5C5C8BE5}"/>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224939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A0030-063F-4207-8938-77328DCCD3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D7B0C6-5785-4473-AA0F-10B017A2A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2CC5E5-DD3E-46B4-B6DD-1303E7CEA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909224-BF66-45AE-B0A6-E7CBD59AB2F0}"/>
              </a:ext>
            </a:extLst>
          </p:cNvPr>
          <p:cNvSpPr>
            <a:spLocks noGrp="1"/>
          </p:cNvSpPr>
          <p:nvPr>
            <p:ph type="dt" sz="half" idx="10"/>
          </p:nvPr>
        </p:nvSpPr>
        <p:spPr/>
        <p:txBody>
          <a:bodyPr/>
          <a:lstStyle/>
          <a:p>
            <a:fld id="{A8E48CA5-CEC7-4BFE-95CA-334475A9D054}"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B6AD010E-C804-48BD-8D22-F3B39F235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089BF-E381-4782-8F54-2E12A6E5FC85}"/>
              </a:ext>
            </a:extLst>
          </p:cNvPr>
          <p:cNvSpPr>
            <a:spLocks noGrp="1"/>
          </p:cNvSpPr>
          <p:nvPr>
            <p:ph type="sldNum" sz="quarter" idx="12"/>
          </p:nvPr>
        </p:nvSpPr>
        <p:spPr/>
        <p:txBody>
          <a:body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65743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E64AB9-5DA6-481C-9527-1198B7FE7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9AF05B-1F6F-41F0-B76D-4627B2D40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E22ECD-C2A5-437D-B5E2-90E906E92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48CA5-CEC7-4BFE-95CA-334475A9D054}"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FF49BFB2-B8BD-47AB-90D5-9A96531E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3E33AD-3F83-4CAE-9F23-54ADC324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59924-56B2-4CE8-9C2D-2F8AB3D92B0B}" type="slidenum">
              <a:rPr lang="zh-CN" altLang="en-US" smtClean="0"/>
              <a:t>‹#›</a:t>
            </a:fld>
            <a:endParaRPr lang="zh-CN" altLang="en-US"/>
          </a:p>
        </p:txBody>
      </p:sp>
    </p:spTree>
    <p:extLst>
      <p:ext uri="{BB962C8B-B14F-4D97-AF65-F5344CB8AC3E}">
        <p14:creationId xmlns:p14="http://schemas.microsoft.com/office/powerpoint/2010/main" val="329370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a:bodyPr>
          <a:lstStyle/>
          <a:p>
            <a:pPr algn="l">
              <a:lnSpc>
                <a:spcPct val="100000"/>
              </a:lnSpc>
            </a:pPr>
            <a:r>
              <a:rPr lang="en-US" altLang="zh-CN" sz="2800" dirty="0">
                <a:solidFill>
                  <a:srgbClr val="FF0000"/>
                </a:solidFill>
                <a:latin typeface="����"/>
              </a:rPr>
              <a:t>2.1  </a:t>
            </a:r>
            <a:r>
              <a:rPr lang="zh-CN" altLang="en-US" sz="2800" dirty="0">
                <a:solidFill>
                  <a:srgbClr val="FF0000"/>
                </a:solidFill>
                <a:latin typeface="����"/>
              </a:rPr>
              <a:t>新民主主义革命的胜利</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2" name="矩形: 圆角 1">
            <a:extLst>
              <a:ext uri="{FF2B5EF4-FFF2-40B4-BE49-F238E27FC236}">
                <a16:creationId xmlns:a16="http://schemas.microsoft.com/office/drawing/2014/main" id="{0228F8B9-0073-470C-9E04-3EACB9B45BE6}"/>
              </a:ext>
            </a:extLst>
          </p:cNvPr>
          <p:cNvSpPr/>
          <p:nvPr/>
        </p:nvSpPr>
        <p:spPr>
          <a:xfrm>
            <a:off x="504288" y="2003834"/>
            <a:ext cx="791110" cy="4125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新民主主义革命的胜利</a:t>
            </a:r>
          </a:p>
        </p:txBody>
      </p:sp>
      <p:cxnSp>
        <p:nvCxnSpPr>
          <p:cNvPr id="4" name="直接连接符 3">
            <a:extLst>
              <a:ext uri="{FF2B5EF4-FFF2-40B4-BE49-F238E27FC236}">
                <a16:creationId xmlns:a16="http://schemas.microsoft.com/office/drawing/2014/main" id="{EFC15AD4-B640-428D-90A9-07CD5916CC51}"/>
              </a:ext>
            </a:extLst>
          </p:cNvPr>
          <p:cNvCxnSpPr/>
          <p:nvPr/>
        </p:nvCxnSpPr>
        <p:spPr>
          <a:xfrm>
            <a:off x="1529776" y="1615984"/>
            <a:ext cx="0" cy="49007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1A82C4F-9F75-4103-801A-0E0F68F1F550}"/>
              </a:ext>
            </a:extLst>
          </p:cNvPr>
          <p:cNvCxnSpPr>
            <a:cxnSpLocks/>
          </p:cNvCxnSpPr>
          <p:nvPr/>
        </p:nvCxnSpPr>
        <p:spPr>
          <a:xfrm>
            <a:off x="1528698" y="2404526"/>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7DB774B-DB94-46A4-9EC7-5403760759AB}"/>
              </a:ext>
            </a:extLst>
          </p:cNvPr>
          <p:cNvCxnSpPr>
            <a:cxnSpLocks/>
          </p:cNvCxnSpPr>
          <p:nvPr/>
        </p:nvCxnSpPr>
        <p:spPr>
          <a:xfrm>
            <a:off x="1555457" y="5722682"/>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9239CE9-8921-4D60-8EF9-B18D31F790F1}"/>
              </a:ext>
            </a:extLst>
          </p:cNvPr>
          <p:cNvSpPr/>
          <p:nvPr/>
        </p:nvSpPr>
        <p:spPr>
          <a:xfrm>
            <a:off x="2134874" y="2000418"/>
            <a:ext cx="1917414"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悲怆的历程</a:t>
            </a:r>
          </a:p>
        </p:txBody>
      </p:sp>
      <p:sp>
        <p:nvSpPr>
          <p:cNvPr id="15" name="矩形: 圆角 14">
            <a:extLst>
              <a:ext uri="{FF2B5EF4-FFF2-40B4-BE49-F238E27FC236}">
                <a16:creationId xmlns:a16="http://schemas.microsoft.com/office/drawing/2014/main" id="{FBEB8DD4-4856-4F96-BD48-F84F36E3A527}"/>
              </a:ext>
            </a:extLst>
          </p:cNvPr>
          <p:cNvSpPr/>
          <p:nvPr/>
        </p:nvSpPr>
        <p:spPr>
          <a:xfrm>
            <a:off x="2161633" y="5327986"/>
            <a:ext cx="1917412"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胜利的征程</a:t>
            </a:r>
          </a:p>
        </p:txBody>
      </p:sp>
      <p:cxnSp>
        <p:nvCxnSpPr>
          <p:cNvPr id="16" name="直接连接符 15">
            <a:extLst>
              <a:ext uri="{FF2B5EF4-FFF2-40B4-BE49-F238E27FC236}">
                <a16:creationId xmlns:a16="http://schemas.microsoft.com/office/drawing/2014/main" id="{19F6BDE1-A448-493F-BAE7-17D9ED6C32C7}"/>
              </a:ext>
            </a:extLst>
          </p:cNvPr>
          <p:cNvCxnSpPr>
            <a:cxnSpLocks/>
          </p:cNvCxnSpPr>
          <p:nvPr/>
        </p:nvCxnSpPr>
        <p:spPr>
          <a:xfrm>
            <a:off x="4052286" y="2404526"/>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A8D7C0C2-3998-408D-9257-28A072DFF0C0}"/>
              </a:ext>
            </a:extLst>
          </p:cNvPr>
          <p:cNvSpPr/>
          <p:nvPr/>
        </p:nvSpPr>
        <p:spPr>
          <a:xfrm>
            <a:off x="4658461" y="2009830"/>
            <a:ext cx="2408003" cy="789391"/>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探索复兴之路</a:t>
            </a:r>
            <a:endParaRPr lang="zh-CN" altLang="en-US" sz="2400" dirty="0"/>
          </a:p>
        </p:txBody>
      </p:sp>
      <p:cxnSp>
        <p:nvCxnSpPr>
          <p:cNvPr id="20" name="直接连接符 19">
            <a:extLst>
              <a:ext uri="{FF2B5EF4-FFF2-40B4-BE49-F238E27FC236}">
                <a16:creationId xmlns:a16="http://schemas.microsoft.com/office/drawing/2014/main" id="{F42E33CC-8678-4A34-BBDF-184614759AEB}"/>
              </a:ext>
            </a:extLst>
          </p:cNvPr>
          <p:cNvCxnSpPr>
            <a:cxnSpLocks/>
          </p:cNvCxnSpPr>
          <p:nvPr/>
        </p:nvCxnSpPr>
        <p:spPr>
          <a:xfrm>
            <a:off x="4079045" y="5729530"/>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B25F3E03-2FFB-4415-9CE6-C1A4999D7ABB}"/>
              </a:ext>
            </a:extLst>
          </p:cNvPr>
          <p:cNvSpPr/>
          <p:nvPr/>
        </p:nvSpPr>
        <p:spPr>
          <a:xfrm>
            <a:off x="4685221" y="5327985"/>
            <a:ext cx="2408008" cy="789392"/>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新民主主义革命</a:t>
            </a:r>
          </a:p>
        </p:txBody>
      </p:sp>
      <p:cxnSp>
        <p:nvCxnSpPr>
          <p:cNvPr id="22" name="直接连接符 21">
            <a:extLst>
              <a:ext uri="{FF2B5EF4-FFF2-40B4-BE49-F238E27FC236}">
                <a16:creationId xmlns:a16="http://schemas.microsoft.com/office/drawing/2014/main" id="{B063C86F-5D7A-4B9D-9A5C-F900E149B244}"/>
              </a:ext>
            </a:extLst>
          </p:cNvPr>
          <p:cNvCxnSpPr>
            <a:cxnSpLocks/>
          </p:cNvCxnSpPr>
          <p:nvPr/>
        </p:nvCxnSpPr>
        <p:spPr>
          <a:xfrm>
            <a:off x="7066464" y="2423362"/>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3AC8D1E0-B7A2-4ADF-AEAE-905F49F2717C}"/>
              </a:ext>
            </a:extLst>
          </p:cNvPr>
          <p:cNvSpPr/>
          <p:nvPr/>
        </p:nvSpPr>
        <p:spPr>
          <a:xfrm>
            <a:off x="7672637" y="2000417"/>
            <a:ext cx="3077117" cy="789391"/>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资本主义道路走不通</a:t>
            </a:r>
            <a:endParaRPr lang="zh-CN" altLang="en-US" sz="2400" dirty="0"/>
          </a:p>
        </p:txBody>
      </p:sp>
      <p:cxnSp>
        <p:nvCxnSpPr>
          <p:cNvPr id="24" name="直接连接符 23">
            <a:extLst>
              <a:ext uri="{FF2B5EF4-FFF2-40B4-BE49-F238E27FC236}">
                <a16:creationId xmlns:a16="http://schemas.microsoft.com/office/drawing/2014/main" id="{09C3F626-7765-4AE2-9A3B-3A5283C2216E}"/>
              </a:ext>
            </a:extLst>
          </p:cNvPr>
          <p:cNvCxnSpPr>
            <a:cxnSpLocks/>
          </p:cNvCxnSpPr>
          <p:nvPr/>
        </p:nvCxnSpPr>
        <p:spPr>
          <a:xfrm>
            <a:off x="7093229" y="5729530"/>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20E372C2-9F3E-45B6-A5BD-C178B4BA9F22}"/>
              </a:ext>
            </a:extLst>
          </p:cNvPr>
          <p:cNvSpPr/>
          <p:nvPr/>
        </p:nvSpPr>
        <p:spPr>
          <a:xfrm>
            <a:off x="7699404" y="5327985"/>
            <a:ext cx="3077117" cy="789391"/>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中华人民共和国成立</a:t>
            </a:r>
            <a:endParaRPr lang="zh-CN" altLang="en-US" sz="2400" dirty="0"/>
          </a:p>
        </p:txBody>
      </p:sp>
      <p:sp>
        <p:nvSpPr>
          <p:cNvPr id="3" name="右中括号 2">
            <a:extLst>
              <a:ext uri="{FF2B5EF4-FFF2-40B4-BE49-F238E27FC236}">
                <a16:creationId xmlns:a16="http://schemas.microsoft.com/office/drawing/2014/main" id="{1822027A-90E1-4BE3-9D31-683143594A90}"/>
              </a:ext>
            </a:extLst>
          </p:cNvPr>
          <p:cNvSpPr/>
          <p:nvPr/>
        </p:nvSpPr>
        <p:spPr>
          <a:xfrm>
            <a:off x="10749755" y="2395112"/>
            <a:ext cx="333912" cy="3155855"/>
          </a:xfrm>
          <a:prstGeom prst="rightBracket">
            <a:avLst/>
          </a:prstGeom>
          <a:ln w="38100">
            <a:solidFill>
              <a:srgbClr val="00B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B2F56226-B522-415D-93EB-F1CCB1CE2C9F}"/>
              </a:ext>
            </a:extLst>
          </p:cNvPr>
          <p:cNvSpPr/>
          <p:nvPr/>
        </p:nvSpPr>
        <p:spPr>
          <a:xfrm>
            <a:off x="11353800" y="1726058"/>
            <a:ext cx="605097" cy="4790699"/>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中国人民从此站起来了</a:t>
            </a:r>
          </a:p>
        </p:txBody>
      </p:sp>
      <p:cxnSp>
        <p:nvCxnSpPr>
          <p:cNvPr id="26" name="直接连接符 25">
            <a:extLst>
              <a:ext uri="{FF2B5EF4-FFF2-40B4-BE49-F238E27FC236}">
                <a16:creationId xmlns:a16="http://schemas.microsoft.com/office/drawing/2014/main" id="{C17DBBE8-4455-4369-844E-67ED12A1D70A}"/>
              </a:ext>
            </a:extLst>
          </p:cNvPr>
          <p:cNvCxnSpPr>
            <a:cxnSpLocks/>
          </p:cNvCxnSpPr>
          <p:nvPr/>
        </p:nvCxnSpPr>
        <p:spPr>
          <a:xfrm>
            <a:off x="5779190" y="2772615"/>
            <a:ext cx="0" cy="33439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7E61450C-359B-4F7F-96DA-85631AE1A7C2}"/>
              </a:ext>
            </a:extLst>
          </p:cNvPr>
          <p:cNvSpPr/>
          <p:nvPr/>
        </p:nvSpPr>
        <p:spPr>
          <a:xfrm>
            <a:off x="4345749" y="3107013"/>
            <a:ext cx="3061901" cy="789391"/>
          </a:xfrm>
          <a:prstGeom prst="round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背景、任务、结论</a:t>
            </a:r>
          </a:p>
        </p:txBody>
      </p:sp>
      <p:cxnSp>
        <p:nvCxnSpPr>
          <p:cNvPr id="28" name="直接连接符 27">
            <a:extLst>
              <a:ext uri="{FF2B5EF4-FFF2-40B4-BE49-F238E27FC236}">
                <a16:creationId xmlns:a16="http://schemas.microsoft.com/office/drawing/2014/main" id="{D1B74C9B-2564-41BC-9265-9BB1C373870D}"/>
              </a:ext>
            </a:extLst>
          </p:cNvPr>
          <p:cNvCxnSpPr>
            <a:cxnSpLocks/>
          </p:cNvCxnSpPr>
          <p:nvPr/>
        </p:nvCxnSpPr>
        <p:spPr>
          <a:xfrm>
            <a:off x="3965825" y="2799221"/>
            <a:ext cx="1810808" cy="3077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4A930F1-0272-476C-88E0-B9FCC71B6404}"/>
              </a:ext>
            </a:extLst>
          </p:cNvPr>
          <p:cNvCxnSpPr>
            <a:cxnSpLocks/>
          </p:cNvCxnSpPr>
          <p:nvPr/>
        </p:nvCxnSpPr>
        <p:spPr>
          <a:xfrm flipH="1">
            <a:off x="5776633" y="2799220"/>
            <a:ext cx="1867110" cy="307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42472A7-21CC-4608-91E1-0200E2C6B990}"/>
              </a:ext>
            </a:extLst>
          </p:cNvPr>
          <p:cNvCxnSpPr>
            <a:cxnSpLocks/>
          </p:cNvCxnSpPr>
          <p:nvPr/>
        </p:nvCxnSpPr>
        <p:spPr>
          <a:xfrm>
            <a:off x="5862462" y="4962418"/>
            <a:ext cx="0" cy="36556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367796A-E1EA-451A-BF95-9984BBD82362}"/>
              </a:ext>
            </a:extLst>
          </p:cNvPr>
          <p:cNvCxnSpPr>
            <a:cxnSpLocks/>
          </p:cNvCxnSpPr>
          <p:nvPr/>
        </p:nvCxnSpPr>
        <p:spPr>
          <a:xfrm flipH="1">
            <a:off x="3990321" y="5010783"/>
            <a:ext cx="1867110" cy="307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8626513-6D4A-477A-83F1-62F7AE5E7F2C}"/>
              </a:ext>
            </a:extLst>
          </p:cNvPr>
          <p:cNvCxnSpPr>
            <a:cxnSpLocks/>
          </p:cNvCxnSpPr>
          <p:nvPr/>
        </p:nvCxnSpPr>
        <p:spPr>
          <a:xfrm>
            <a:off x="5875529" y="5020542"/>
            <a:ext cx="1810808" cy="3077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0" name="矩形: 圆角 39">
            <a:extLst>
              <a:ext uri="{FF2B5EF4-FFF2-40B4-BE49-F238E27FC236}">
                <a16:creationId xmlns:a16="http://schemas.microsoft.com/office/drawing/2014/main" id="{47E226F9-C644-4A7A-A836-ED491FA2A689}"/>
              </a:ext>
            </a:extLst>
          </p:cNvPr>
          <p:cNvSpPr/>
          <p:nvPr/>
        </p:nvSpPr>
        <p:spPr>
          <a:xfrm>
            <a:off x="4382132" y="4179876"/>
            <a:ext cx="3061901" cy="789391"/>
          </a:xfrm>
          <a:prstGeom prst="round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条件、历程、成果</a:t>
            </a:r>
          </a:p>
        </p:txBody>
      </p:sp>
    </p:spTree>
    <p:extLst>
      <p:ext uri="{BB962C8B-B14F-4D97-AF65-F5344CB8AC3E}">
        <p14:creationId xmlns:p14="http://schemas.microsoft.com/office/powerpoint/2010/main" val="27114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arn(inVertic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barn(inVertical)">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barn(inVertical)">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arn(inVertical)">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barn(inVertical)">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arn(inVertical)">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barn(inVertical)">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barn(inVertical)">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barn(inVertical)">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barn(inVertical)">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barn(inVertical)">
                                      <p:cBhvr>
                                        <p:cTn id="1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5" grpId="0" animBg="1"/>
      <p:bldP spid="17" grpId="0" animBg="1"/>
      <p:bldP spid="21" grpId="0" animBg="1"/>
      <p:bldP spid="23" grpId="0" animBg="1"/>
      <p:bldP spid="25" grpId="0" animBg="1"/>
      <p:bldP spid="3" grpId="0" animBg="1"/>
      <p:bldP spid="7" grpId="0" animBg="1"/>
      <p:bldP spid="27" grpId="0" animBg="1"/>
      <p:bldP spid="4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534256" y="1126983"/>
            <a:ext cx="11209106" cy="5345736"/>
          </a:xfrm>
        </p:spPr>
        <p:txBody>
          <a:bodyPr>
            <a:normAutofit fontScale="92500" lnSpcReduction="10000"/>
          </a:bodyPr>
          <a:lstStyle/>
          <a:p>
            <a:pPr marL="0" indent="177800" eaLnBrk="0" fontAlgn="base" hangingPunct="0">
              <a:lnSpc>
                <a:spcPct val="150000"/>
              </a:lnSpc>
              <a:spcBef>
                <a:spcPct val="0"/>
              </a:spcBef>
              <a:spcAft>
                <a:spcPct val="0"/>
              </a:spcAft>
              <a:buNone/>
            </a:pPr>
            <a:r>
              <a:rPr kumimoji="0" lang="zh-CN" altLang="en-US" sz="2400" u="none" strike="noStrike" cap="none" normalizeH="0" baseline="0" dirty="0">
                <a:ln>
                  <a:noFill/>
                </a:ln>
                <a:solidFill>
                  <a:srgbClr val="333333"/>
                </a:solidFill>
                <a:latin typeface="+mn-ea"/>
              </a:rPr>
              <a:t>（二）胜利的征程：新民主主义革命</a:t>
            </a:r>
            <a:endParaRPr kumimoji="0" lang="en-US" altLang="zh-CN" sz="2400" u="none" strike="noStrike" cap="none" normalizeH="0" baseline="0" dirty="0">
              <a:ln>
                <a:noFill/>
              </a:ln>
              <a:solidFill>
                <a:srgbClr val="333333"/>
              </a:solidFill>
              <a:latin typeface="+mn-ea"/>
            </a:endParaRPr>
          </a:p>
          <a:p>
            <a:pPr marL="0" indent="177800" eaLnBrk="0" fontAlgn="base" hangingPunct="0">
              <a:lnSpc>
                <a:spcPct val="150000"/>
              </a:lnSpc>
              <a:spcBef>
                <a:spcPct val="0"/>
              </a:spcBef>
              <a:spcAft>
                <a:spcPct val="0"/>
              </a:spcAft>
              <a:buNone/>
            </a:pPr>
            <a:r>
              <a:rPr lang="en-US" altLang="zh-CN" sz="2400" b="0" i="0" dirty="0">
                <a:solidFill>
                  <a:srgbClr val="333333"/>
                </a:solidFill>
                <a:effectLst/>
                <a:latin typeface="+mn-ea"/>
              </a:rPr>
              <a:t>1</a:t>
            </a:r>
            <a:r>
              <a:rPr lang="zh-CN" altLang="en-US" sz="2400" b="0" i="0" dirty="0">
                <a:solidFill>
                  <a:srgbClr val="333333"/>
                </a:solidFill>
                <a:effectLst/>
                <a:latin typeface="+mn-ea"/>
              </a:rPr>
              <a:t>、历史条件（其它尝试失败，另辟新路）</a:t>
            </a:r>
            <a:endParaRPr lang="en-US" altLang="zh-CN" sz="2400" b="0" i="0" dirty="0">
              <a:solidFill>
                <a:srgbClr val="333333"/>
              </a:solidFill>
              <a:effectLst/>
              <a:latin typeface="+mn-ea"/>
            </a:endParaRPr>
          </a:p>
          <a:p>
            <a:pPr marL="0" indent="177800" eaLnBrk="0" fontAlgn="base" hangingPunct="0">
              <a:lnSpc>
                <a:spcPct val="150000"/>
              </a:lnSpc>
              <a:spcBef>
                <a:spcPct val="0"/>
              </a:spcBef>
              <a:spcAft>
                <a:spcPct val="0"/>
              </a:spcAft>
              <a:buNone/>
            </a:pPr>
            <a:r>
              <a:rPr kumimoji="0" lang="zh-CN" altLang="en-US" sz="2400" u="none" strike="noStrike" cap="none" normalizeH="0" baseline="0" dirty="0">
                <a:ln>
                  <a:noFill/>
                </a:ln>
                <a:solidFill>
                  <a:srgbClr val="333333"/>
                </a:solidFill>
                <a:latin typeface="+mn-ea"/>
              </a:rPr>
              <a:t>（</a:t>
            </a:r>
            <a:r>
              <a:rPr kumimoji="0" lang="en-US" altLang="zh-CN" sz="2400" u="none" strike="noStrike" cap="none" normalizeH="0" baseline="0" dirty="0">
                <a:ln>
                  <a:noFill/>
                </a:ln>
                <a:solidFill>
                  <a:srgbClr val="333333"/>
                </a:solidFill>
                <a:latin typeface="+mn-ea"/>
              </a:rPr>
              <a:t>1</a:t>
            </a:r>
            <a:r>
              <a:rPr kumimoji="0" lang="zh-CN" altLang="en-US" sz="2400" u="none" strike="noStrike" cap="none" normalizeH="0" baseline="0" dirty="0">
                <a:ln>
                  <a:noFill/>
                </a:ln>
                <a:solidFill>
                  <a:srgbClr val="333333"/>
                </a:solidFill>
                <a:latin typeface="+mn-ea"/>
              </a:rPr>
              <a:t>）十月革命，</a:t>
            </a:r>
            <a:r>
              <a:rPr kumimoji="0" lang="zh-CN" altLang="en-US" sz="2400" u="none" strike="noStrike" cap="none" normalizeH="0" baseline="0" dirty="0">
                <a:ln>
                  <a:noFill/>
                </a:ln>
                <a:solidFill>
                  <a:srgbClr val="0000FF"/>
                </a:solidFill>
                <a:latin typeface="+mn-ea"/>
              </a:rPr>
              <a:t>马克思主义传入中国</a:t>
            </a:r>
            <a:r>
              <a:rPr kumimoji="0" lang="zh-CN" altLang="en-US" sz="2400" u="none" strike="noStrike" cap="none" normalizeH="0" baseline="0" dirty="0">
                <a:ln>
                  <a:noFill/>
                </a:ln>
                <a:solidFill>
                  <a:srgbClr val="333333"/>
                </a:solidFill>
                <a:latin typeface="+mn-ea"/>
              </a:rPr>
              <a:t>，为解决中国问题提供了</a:t>
            </a:r>
            <a:r>
              <a:rPr kumimoji="0" lang="zh-CN" altLang="en-US" sz="2400" u="none" strike="noStrike" cap="none" normalizeH="0" baseline="0" dirty="0">
                <a:ln>
                  <a:noFill/>
                </a:ln>
                <a:solidFill>
                  <a:srgbClr val="0000FF"/>
                </a:solidFill>
                <a:latin typeface="+mn-ea"/>
              </a:rPr>
              <a:t>科学真理的指导</a:t>
            </a:r>
            <a:endParaRPr kumimoji="0" lang="en-US" altLang="zh-CN" sz="2400" u="none" strike="noStrike" cap="none" normalizeH="0" baseline="0" dirty="0">
              <a:ln>
                <a:noFill/>
              </a:ln>
              <a:solidFill>
                <a:srgbClr val="0000FF"/>
              </a:solidFill>
              <a:latin typeface="+mn-ea"/>
            </a:endParaRPr>
          </a:p>
          <a:p>
            <a:pPr marL="0" indent="177800" eaLnBrk="0" fontAlgn="base" hangingPunct="0">
              <a:lnSpc>
                <a:spcPct val="150000"/>
              </a:lnSpc>
              <a:spcBef>
                <a:spcPct val="0"/>
              </a:spcBef>
              <a:spcAft>
                <a:spcPct val="0"/>
              </a:spcAft>
              <a:buNone/>
            </a:pPr>
            <a:r>
              <a:rPr lang="zh-CN" altLang="en-US" sz="2400" b="0" i="0" dirty="0">
                <a:solidFill>
                  <a:srgbClr val="333333"/>
                </a:solidFill>
                <a:effectLst/>
                <a:latin typeface="+mn-ea"/>
              </a:rPr>
              <a:t>（</a:t>
            </a:r>
            <a:r>
              <a:rPr lang="en-US" altLang="zh-CN" sz="2400" b="0" i="0" dirty="0">
                <a:solidFill>
                  <a:srgbClr val="333333"/>
                </a:solidFill>
                <a:effectLst/>
                <a:latin typeface="+mn-ea"/>
              </a:rPr>
              <a:t>2</a:t>
            </a:r>
            <a:r>
              <a:rPr lang="zh-CN" altLang="en-US" sz="2400" b="0" i="0" dirty="0">
                <a:solidFill>
                  <a:srgbClr val="333333"/>
                </a:solidFill>
                <a:effectLst/>
                <a:latin typeface="+mn-ea"/>
              </a:rPr>
              <a:t>）</a:t>
            </a:r>
            <a:r>
              <a:rPr lang="en-US" altLang="zh-CN" sz="2400" b="0" i="0" dirty="0">
                <a:solidFill>
                  <a:srgbClr val="333333"/>
                </a:solidFill>
                <a:effectLst/>
                <a:latin typeface="+mn-ea"/>
              </a:rPr>
              <a:t>1919</a:t>
            </a:r>
            <a:r>
              <a:rPr lang="zh-CN" altLang="en-US" sz="2400" b="0" i="0" dirty="0">
                <a:solidFill>
                  <a:srgbClr val="333333"/>
                </a:solidFill>
                <a:effectLst/>
                <a:latin typeface="+mn-ea"/>
              </a:rPr>
              <a:t>年</a:t>
            </a:r>
            <a:r>
              <a:rPr lang="zh-CN" altLang="en-US" sz="2400" b="0" i="0" dirty="0">
                <a:solidFill>
                  <a:srgbClr val="0000FF"/>
                </a:solidFill>
                <a:effectLst/>
                <a:latin typeface="+mn-ea"/>
              </a:rPr>
              <a:t>五四运动</a:t>
            </a:r>
            <a:r>
              <a:rPr lang="zh-CN" altLang="en-US" sz="2400" b="0" i="0" dirty="0">
                <a:solidFill>
                  <a:srgbClr val="333333"/>
                </a:solidFill>
                <a:effectLst/>
                <a:latin typeface="+mn-ea"/>
              </a:rPr>
              <a:t>旧民主主义革命走向新民主主义革命的</a:t>
            </a:r>
            <a:r>
              <a:rPr lang="zh-CN" altLang="en-US" sz="2400" b="0" i="0" dirty="0">
                <a:solidFill>
                  <a:srgbClr val="0000FF"/>
                </a:solidFill>
                <a:effectLst/>
                <a:latin typeface="+mn-ea"/>
              </a:rPr>
              <a:t>转折点</a:t>
            </a:r>
            <a:endParaRPr lang="en-US" altLang="zh-CN" sz="2400" b="0" i="0" dirty="0">
              <a:solidFill>
                <a:srgbClr val="0000FF"/>
              </a:solidFill>
              <a:effectLst/>
              <a:latin typeface="+mn-ea"/>
            </a:endParaRPr>
          </a:p>
          <a:p>
            <a:pPr marL="0" indent="177800" eaLnBrk="0" fontAlgn="base" hangingPunct="0">
              <a:lnSpc>
                <a:spcPct val="150000"/>
              </a:lnSpc>
              <a:spcBef>
                <a:spcPct val="0"/>
              </a:spcBef>
              <a:spcAft>
                <a:spcPct val="0"/>
              </a:spcAft>
              <a:buNone/>
            </a:pPr>
            <a:r>
              <a:rPr lang="zh-CN" altLang="en-US" sz="2400" dirty="0">
                <a:solidFill>
                  <a:srgbClr val="0000FF"/>
                </a:solidFill>
                <a:latin typeface="+mn-ea"/>
              </a:rPr>
              <a:t>性质：</a:t>
            </a:r>
            <a:r>
              <a:rPr lang="zh-CN" altLang="en-US" sz="2400" dirty="0">
                <a:latin typeface="+mn-ea"/>
              </a:rPr>
              <a:t>彻底反帝反封建的革命性、追求救国强国真理的进步性、各族各界群众积极参与的广泛性。</a:t>
            </a:r>
            <a:endParaRPr lang="en-US" altLang="zh-CN" sz="2400" dirty="0">
              <a:latin typeface="+mn-ea"/>
            </a:endParaRPr>
          </a:p>
          <a:p>
            <a:pPr marL="0" indent="177800" eaLnBrk="0" fontAlgn="base" hangingPunct="0">
              <a:lnSpc>
                <a:spcPct val="150000"/>
              </a:lnSpc>
              <a:spcBef>
                <a:spcPct val="0"/>
              </a:spcBef>
              <a:spcAft>
                <a:spcPct val="0"/>
              </a:spcAft>
              <a:buNone/>
            </a:pPr>
            <a:r>
              <a:rPr lang="zh-CN" altLang="en-US" sz="2400" b="0" i="0" dirty="0">
                <a:solidFill>
                  <a:srgbClr val="0000FF"/>
                </a:solidFill>
                <a:effectLst/>
                <a:latin typeface="+mn-ea"/>
              </a:rPr>
              <a:t>意义：</a:t>
            </a:r>
            <a:r>
              <a:rPr lang="zh-CN" altLang="en-US" sz="2400" b="0" i="0" dirty="0">
                <a:effectLst/>
                <a:latin typeface="+mn-ea"/>
              </a:rPr>
              <a:t>推动了中国社会进步，促进了</a:t>
            </a:r>
            <a:r>
              <a:rPr lang="zh-CN" altLang="en-US" sz="2400" b="0" i="0" dirty="0">
                <a:solidFill>
                  <a:srgbClr val="0000FF"/>
                </a:solidFill>
                <a:effectLst/>
                <a:latin typeface="+mn-ea"/>
              </a:rPr>
              <a:t>马克思主义</a:t>
            </a:r>
            <a:r>
              <a:rPr lang="zh-CN" altLang="en-US" sz="2400" b="0" i="0" dirty="0">
                <a:effectLst/>
                <a:latin typeface="+mn-ea"/>
              </a:rPr>
              <a:t>在中国的</a:t>
            </a:r>
            <a:r>
              <a:rPr lang="zh-CN" altLang="en-US" sz="2400" b="0" i="0" dirty="0">
                <a:solidFill>
                  <a:srgbClr val="0000FF"/>
                </a:solidFill>
                <a:effectLst/>
                <a:latin typeface="+mn-ea"/>
              </a:rPr>
              <a:t>传播</a:t>
            </a:r>
            <a:r>
              <a:rPr lang="zh-CN" altLang="en-US" sz="2400" b="0" i="0" dirty="0">
                <a:effectLst/>
                <a:latin typeface="+mn-ea"/>
              </a:rPr>
              <a:t>，促进了</a:t>
            </a:r>
            <a:r>
              <a:rPr lang="zh-CN" altLang="en-US" sz="2400" b="0" i="0" dirty="0">
                <a:solidFill>
                  <a:srgbClr val="0000FF"/>
                </a:solidFill>
                <a:effectLst/>
                <a:latin typeface="+mn-ea"/>
              </a:rPr>
              <a:t>马克思主义与中国工人运动的结合</a:t>
            </a:r>
            <a:r>
              <a:rPr lang="zh-CN" altLang="en-US" sz="2400" b="0" i="0" dirty="0">
                <a:effectLst/>
                <a:latin typeface="+mn-ea"/>
              </a:rPr>
              <a:t>，为</a:t>
            </a:r>
            <a:r>
              <a:rPr lang="zh-CN" altLang="en-US" sz="2400" b="0" i="0" dirty="0">
                <a:solidFill>
                  <a:srgbClr val="0000FF"/>
                </a:solidFill>
                <a:effectLst/>
                <a:latin typeface="+mn-ea"/>
              </a:rPr>
              <a:t>中国共产党</a:t>
            </a:r>
            <a:r>
              <a:rPr lang="zh-CN" altLang="en-US" sz="2400" b="0" i="0" dirty="0">
                <a:effectLst/>
                <a:latin typeface="+mn-ea"/>
              </a:rPr>
              <a:t>成立做了思想上干部上的准备，为</a:t>
            </a:r>
            <a:r>
              <a:rPr lang="zh-CN" altLang="en-US" sz="2400" b="0" i="0" dirty="0">
                <a:solidFill>
                  <a:srgbClr val="0000FF"/>
                </a:solidFill>
                <a:effectLst/>
                <a:latin typeface="+mn-ea"/>
              </a:rPr>
              <a:t>新的革命力量、革命文化、革命斗争</a:t>
            </a:r>
            <a:r>
              <a:rPr lang="zh-CN" altLang="en-US" sz="2400" b="0" i="0" dirty="0">
                <a:effectLst/>
                <a:latin typeface="+mn-ea"/>
              </a:rPr>
              <a:t>登上历史舞台创造了条件</a:t>
            </a:r>
            <a:endParaRPr lang="en-US" altLang="zh-CN" sz="2400" b="0" i="0" dirty="0">
              <a:effectLst/>
              <a:latin typeface="+mn-ea"/>
            </a:endParaRPr>
          </a:p>
          <a:p>
            <a:pPr marL="0" indent="177800" eaLnBrk="0" fontAlgn="base" hangingPunct="0">
              <a:lnSpc>
                <a:spcPct val="150000"/>
              </a:lnSpc>
              <a:spcBef>
                <a:spcPct val="0"/>
              </a:spcBef>
              <a:spcAft>
                <a:spcPct val="0"/>
              </a:spcAft>
              <a:buNone/>
            </a:pPr>
            <a:r>
              <a:rPr lang="zh-CN" altLang="en-US" sz="2400" dirty="0">
                <a:solidFill>
                  <a:srgbClr val="333333"/>
                </a:solidFill>
                <a:latin typeface="+mn-ea"/>
              </a:rPr>
              <a:t>（</a:t>
            </a:r>
            <a:r>
              <a:rPr lang="en-US" altLang="zh-CN" sz="2400" dirty="0">
                <a:solidFill>
                  <a:srgbClr val="333333"/>
                </a:solidFill>
                <a:latin typeface="+mn-ea"/>
              </a:rPr>
              <a:t>3</a:t>
            </a:r>
            <a:r>
              <a:rPr lang="zh-CN" altLang="en-US" sz="2400" dirty="0">
                <a:solidFill>
                  <a:srgbClr val="333333"/>
                </a:solidFill>
                <a:latin typeface="+mn-ea"/>
              </a:rPr>
              <a:t>）</a:t>
            </a:r>
            <a:r>
              <a:rPr lang="en-US" altLang="zh-CN" sz="2400" b="0" i="0" dirty="0">
                <a:solidFill>
                  <a:srgbClr val="333333"/>
                </a:solidFill>
                <a:effectLst/>
                <a:latin typeface="+mn-ea"/>
              </a:rPr>
              <a:t>1921</a:t>
            </a:r>
            <a:r>
              <a:rPr lang="zh-CN" altLang="en-US" sz="2400" b="0" i="0" dirty="0">
                <a:solidFill>
                  <a:srgbClr val="333333"/>
                </a:solidFill>
                <a:effectLst/>
                <a:latin typeface="+mn-ea"/>
              </a:rPr>
              <a:t>年，</a:t>
            </a:r>
            <a:r>
              <a:rPr lang="zh-CN" altLang="en-US" sz="2400" b="0" i="0" dirty="0">
                <a:solidFill>
                  <a:srgbClr val="0000FF"/>
                </a:solidFill>
                <a:effectLst/>
                <a:latin typeface="+mn-ea"/>
              </a:rPr>
              <a:t>中国共产党诞生</a:t>
            </a:r>
            <a:r>
              <a:rPr lang="zh-CN" altLang="en-US" sz="2400" b="0" i="0" dirty="0">
                <a:solidFill>
                  <a:srgbClr val="333333"/>
                </a:solidFill>
                <a:effectLst/>
                <a:latin typeface="+mn-ea"/>
              </a:rPr>
              <a:t>，中国人民谋求民族独立、人民解放和国家富强、人民幸福的斗争有了</a:t>
            </a:r>
            <a:r>
              <a:rPr lang="zh-CN" altLang="en-US" sz="2400" b="0" i="0" dirty="0">
                <a:solidFill>
                  <a:srgbClr val="0000FF"/>
                </a:solidFill>
                <a:effectLst/>
                <a:latin typeface="+mn-ea"/>
              </a:rPr>
              <a:t>主心骨</a:t>
            </a:r>
            <a:r>
              <a:rPr lang="zh-CN" altLang="en-US" sz="2400" b="0" i="0" dirty="0">
                <a:solidFill>
                  <a:srgbClr val="333333"/>
                </a:solidFill>
                <a:effectLst/>
                <a:latin typeface="+mn-ea"/>
              </a:rPr>
              <a:t>。</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endParaRPr lang="en-US" altLang="zh-CN" sz="2400" b="0" i="0" dirty="0">
              <a:solidFill>
                <a:srgbClr val="333333"/>
              </a:solidFill>
              <a:effectLst/>
              <a:latin typeface="+mn-ea"/>
            </a:endParaRPr>
          </a:p>
        </p:txBody>
      </p:sp>
    </p:spTree>
    <p:extLst>
      <p:ext uri="{BB962C8B-B14F-4D97-AF65-F5344CB8AC3E}">
        <p14:creationId xmlns:p14="http://schemas.microsoft.com/office/powerpoint/2010/main" val="208130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534256" y="1126982"/>
            <a:ext cx="11209106" cy="5407381"/>
          </a:xfrm>
        </p:spPr>
        <p:txBody>
          <a:bodyPr>
            <a:normAutofit lnSpcReduction="10000"/>
          </a:bodyPr>
          <a:lstStyle/>
          <a:p>
            <a:pPr marL="0" indent="177800" eaLnBrk="0" fontAlgn="base" hangingPunct="0">
              <a:lnSpc>
                <a:spcPct val="100000"/>
              </a:lnSpc>
              <a:spcBef>
                <a:spcPct val="0"/>
              </a:spcBef>
              <a:spcAft>
                <a:spcPct val="0"/>
              </a:spcAft>
              <a:buNone/>
            </a:pPr>
            <a:r>
              <a:rPr kumimoji="0" lang="zh-CN" altLang="en-US" sz="2400" u="none" strike="noStrike" cap="none" normalizeH="0" baseline="0" dirty="0">
                <a:ln>
                  <a:noFill/>
                </a:ln>
                <a:solidFill>
                  <a:srgbClr val="333333"/>
                </a:solidFill>
                <a:latin typeface="+mn-ea"/>
              </a:rPr>
              <a:t>（二）胜利的征程：新民主主义革命</a:t>
            </a:r>
            <a:endParaRPr kumimoji="0" lang="en-US" altLang="zh-CN" sz="2400" u="none" strike="noStrike" cap="none" normalizeH="0" baseline="0" dirty="0">
              <a:ln>
                <a:noFill/>
              </a:ln>
              <a:solidFill>
                <a:srgbClr val="333333"/>
              </a:solidFill>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1</a:t>
            </a:r>
            <a:r>
              <a:rPr lang="zh-CN" altLang="en-US" sz="2400" b="0" i="0" dirty="0">
                <a:solidFill>
                  <a:srgbClr val="333333"/>
                </a:solidFill>
                <a:effectLst/>
                <a:latin typeface="+mn-ea"/>
              </a:rPr>
              <a:t>、历史条件（其它尝试失败，另辟新路）</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2</a:t>
            </a:r>
            <a:r>
              <a:rPr lang="zh-CN" altLang="en-US" sz="2400" b="0" i="0" dirty="0">
                <a:solidFill>
                  <a:srgbClr val="333333"/>
                </a:solidFill>
                <a:effectLst/>
                <a:latin typeface="+mn-ea"/>
              </a:rPr>
              <a:t>、革命历程</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a:t>
            </a:r>
            <a:r>
              <a:rPr lang="en-US" altLang="zh-CN" sz="2400" dirty="0">
                <a:solidFill>
                  <a:srgbClr val="333333"/>
                </a:solidFill>
                <a:latin typeface="+mn-ea"/>
              </a:rPr>
              <a:t>1</a:t>
            </a:r>
            <a:r>
              <a:rPr lang="zh-CN" altLang="en-US" sz="2400" dirty="0">
                <a:solidFill>
                  <a:srgbClr val="333333"/>
                </a:solidFill>
                <a:latin typeface="+mn-ea"/>
              </a:rPr>
              <a:t>）革命历程：大革命、</a:t>
            </a:r>
            <a:r>
              <a:rPr lang="zh-CN" altLang="en-US" sz="2400" b="0" i="0" dirty="0">
                <a:solidFill>
                  <a:srgbClr val="333333"/>
                </a:solidFill>
                <a:effectLst/>
                <a:latin typeface="+mn-ea"/>
              </a:rPr>
              <a:t>土地革命、</a:t>
            </a:r>
            <a:r>
              <a:rPr lang="zh-CN" altLang="en-US" sz="2400" dirty="0">
                <a:solidFill>
                  <a:srgbClr val="333333"/>
                </a:solidFill>
                <a:latin typeface="+mn-ea"/>
              </a:rPr>
              <a:t>抗日战争、</a:t>
            </a:r>
            <a:r>
              <a:rPr lang="zh-CN" altLang="en-US" sz="2400" b="0" i="0" dirty="0">
                <a:solidFill>
                  <a:srgbClr val="333333"/>
                </a:solidFill>
                <a:effectLst/>
                <a:latin typeface="+mn-ea"/>
              </a:rPr>
              <a:t>解放战争</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a:t>
            </a:r>
            <a:r>
              <a:rPr lang="en-US" altLang="zh-CN" sz="2400" dirty="0">
                <a:solidFill>
                  <a:srgbClr val="333333"/>
                </a:solidFill>
                <a:latin typeface="+mn-ea"/>
              </a:rPr>
              <a:t>2</a:t>
            </a:r>
            <a:r>
              <a:rPr lang="zh-CN" altLang="en-US" sz="2400" dirty="0">
                <a:solidFill>
                  <a:srgbClr val="333333"/>
                </a:solidFill>
                <a:latin typeface="+mn-ea"/>
              </a:rPr>
              <a:t>）革命性质：</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无产阶级领导的，工农联盟为基础的，人民大众的，反对帝国主义、封建主义和官僚资本主义的民主革命</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领导阶级：无产阶级</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阶级基础：工人阶级和农民阶级</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革命主体：人民大众</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革命对象：帝国主义、封建主义、官僚资本主义</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a:t>
            </a:r>
            <a:r>
              <a:rPr lang="en-US" altLang="zh-CN" sz="2400" dirty="0">
                <a:solidFill>
                  <a:srgbClr val="333333"/>
                </a:solidFill>
                <a:latin typeface="+mn-ea"/>
              </a:rPr>
              <a:t>3</a:t>
            </a:r>
            <a:r>
              <a:rPr lang="zh-CN" altLang="en-US" sz="2400" dirty="0">
                <a:solidFill>
                  <a:srgbClr val="333333"/>
                </a:solidFill>
                <a:latin typeface="+mn-ea"/>
              </a:rPr>
              <a:t>）革命特点：“新”区别于“旧”</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zh-CN" sz="2400" dirty="0">
                <a:solidFill>
                  <a:srgbClr val="333333"/>
                </a:solidFill>
                <a:latin typeface="+mn-ea"/>
                <a:ea typeface="等线" panose="02010600030101010101" pitchFamily="2" charset="-122"/>
              </a:rPr>
              <a:t>①</a:t>
            </a:r>
            <a:r>
              <a:rPr lang="zh-CN" altLang="en-US" sz="2400" dirty="0">
                <a:solidFill>
                  <a:srgbClr val="333333"/>
                </a:solidFill>
                <a:latin typeface="+mn-ea"/>
                <a:ea typeface="等线" panose="02010600030101010101" pitchFamily="2" charset="-122"/>
              </a:rPr>
              <a:t>就领导权来说：无产阶级领导的</a:t>
            </a:r>
            <a:endParaRPr lang="en-US" altLang="zh-CN" sz="2400" dirty="0">
              <a:solidFill>
                <a:srgbClr val="333333"/>
              </a:solidFill>
              <a:latin typeface="+mn-ea"/>
              <a:ea typeface="等线" panose="02010600030101010101" pitchFamily="2" charset="-122"/>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等线" panose="02010600030101010101" pitchFamily="2" charset="-122"/>
                <a:ea typeface="等线" panose="02010600030101010101" pitchFamily="2" charset="-122"/>
              </a:rPr>
              <a:t>②就革命前途来说：建立无产阶级领导的各革命阶级的联合专政，并最终过度到社会主义社会</a:t>
            </a:r>
            <a:endParaRPr lang="en-US" altLang="zh-CN" sz="2400" dirty="0">
              <a:solidFill>
                <a:srgbClr val="333333"/>
              </a:solidFill>
              <a:latin typeface="等线" panose="02010600030101010101" pitchFamily="2" charset="-122"/>
              <a:ea typeface="等线" panose="02010600030101010101" pitchFamily="2" charset="-122"/>
            </a:endParaRPr>
          </a:p>
          <a:p>
            <a:pPr marL="0" indent="177800" eaLnBrk="0" fontAlgn="base" hangingPunct="0">
              <a:lnSpc>
                <a:spcPct val="100000"/>
              </a:lnSpc>
              <a:spcBef>
                <a:spcPct val="0"/>
              </a:spcBef>
              <a:spcAft>
                <a:spcPct val="0"/>
              </a:spcAft>
              <a:buNone/>
            </a:pPr>
            <a:r>
              <a:rPr lang="zh-CN" altLang="zh-CN" sz="2400" dirty="0">
                <a:solidFill>
                  <a:srgbClr val="333333"/>
                </a:solidFill>
                <a:latin typeface="等线" panose="02010600030101010101" pitchFamily="2" charset="-122"/>
                <a:ea typeface="等线" panose="02010600030101010101" pitchFamily="2" charset="-122"/>
              </a:rPr>
              <a:t>③</a:t>
            </a:r>
            <a:r>
              <a:rPr lang="zh-CN" altLang="en-US" sz="2400" dirty="0">
                <a:solidFill>
                  <a:srgbClr val="333333"/>
                </a:solidFill>
                <a:latin typeface="等线" panose="02010600030101010101" pitchFamily="2" charset="-122"/>
                <a:ea typeface="等线" panose="02010600030101010101" pitchFamily="2" charset="-122"/>
              </a:rPr>
              <a:t>就所属世界革命范畴来说：世界无产阶级革命的一部分</a:t>
            </a:r>
            <a:endParaRPr lang="en-US" altLang="zh-CN" sz="2400" dirty="0">
              <a:solidFill>
                <a:srgbClr val="333333"/>
              </a:solidFill>
              <a:latin typeface="等线" panose="02010600030101010101" pitchFamily="2" charset="-122"/>
              <a:ea typeface="等线" panose="02010600030101010101" pitchFamily="2" charset="-122"/>
            </a:endParaRPr>
          </a:p>
          <a:p>
            <a:pPr marL="0" indent="177800" eaLnBrk="0" fontAlgn="base" hangingPunct="0">
              <a:lnSpc>
                <a:spcPct val="100000"/>
              </a:lnSpc>
              <a:spcBef>
                <a:spcPct val="0"/>
              </a:spcBef>
              <a:spcAft>
                <a:spcPct val="0"/>
              </a:spcAft>
              <a:buNone/>
            </a:pP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endParaRPr lang="en-US" altLang="zh-CN" sz="2400" b="0" i="0" dirty="0">
              <a:solidFill>
                <a:srgbClr val="333333"/>
              </a:solidFill>
              <a:effectLst/>
              <a:latin typeface="+mn-ea"/>
            </a:endParaRPr>
          </a:p>
        </p:txBody>
      </p:sp>
    </p:spTree>
    <p:extLst>
      <p:ext uri="{BB962C8B-B14F-4D97-AF65-F5344CB8AC3E}">
        <p14:creationId xmlns:p14="http://schemas.microsoft.com/office/powerpoint/2010/main" val="38290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 calcmode="lin" valueType="num">
                                      <p:cBhvr additive="base">
                                        <p:cTn id="1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534256" y="1126983"/>
            <a:ext cx="11209106" cy="4351338"/>
          </a:xfrm>
        </p:spPr>
        <p:txBody>
          <a:bodyPr>
            <a:normAutofit/>
          </a:bodyPr>
          <a:lstStyle/>
          <a:p>
            <a:pPr marL="0" indent="177800" eaLnBrk="0" fontAlgn="base" hangingPunct="0">
              <a:lnSpc>
                <a:spcPct val="100000"/>
              </a:lnSpc>
              <a:spcBef>
                <a:spcPct val="0"/>
              </a:spcBef>
              <a:spcAft>
                <a:spcPct val="0"/>
              </a:spcAft>
              <a:buNone/>
            </a:pPr>
            <a:r>
              <a:rPr kumimoji="0" lang="zh-CN" altLang="en-US" sz="2400" u="none" strike="noStrike" cap="none" normalizeH="0" baseline="0" dirty="0">
                <a:ln>
                  <a:noFill/>
                </a:ln>
                <a:solidFill>
                  <a:srgbClr val="333333"/>
                </a:solidFill>
                <a:latin typeface="+mn-ea"/>
              </a:rPr>
              <a:t>（二）胜利的征程：新民主主义革命</a:t>
            </a:r>
            <a:endParaRPr kumimoji="0" lang="en-US" altLang="zh-CN" sz="2400" u="none" strike="noStrike" cap="none" normalizeH="0" baseline="0" dirty="0">
              <a:ln>
                <a:noFill/>
              </a:ln>
              <a:solidFill>
                <a:srgbClr val="333333"/>
              </a:solidFill>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1</a:t>
            </a:r>
            <a:r>
              <a:rPr lang="zh-CN" altLang="en-US" sz="2400" b="0" i="0" dirty="0">
                <a:solidFill>
                  <a:srgbClr val="333333"/>
                </a:solidFill>
                <a:effectLst/>
                <a:latin typeface="+mn-ea"/>
              </a:rPr>
              <a:t>、历史条件：（其它尝试失败、另辟新路）</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2</a:t>
            </a:r>
            <a:r>
              <a:rPr lang="zh-CN" altLang="en-US" sz="2400" b="0" i="0" dirty="0">
                <a:solidFill>
                  <a:srgbClr val="333333"/>
                </a:solidFill>
                <a:effectLst/>
                <a:latin typeface="+mn-ea"/>
              </a:rPr>
              <a:t>、革命历程：（历程、性质、特点）</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dirty="0">
                <a:solidFill>
                  <a:srgbClr val="FF0000"/>
                </a:solidFill>
                <a:latin typeface="+mn-ea"/>
              </a:rPr>
              <a:t>3</a:t>
            </a:r>
            <a:r>
              <a:rPr lang="zh-CN" altLang="en-US" sz="2400" dirty="0">
                <a:solidFill>
                  <a:srgbClr val="FF0000"/>
                </a:solidFill>
                <a:latin typeface="+mn-ea"/>
              </a:rPr>
              <a:t>、革命成果：建立中华人民共和国（重要影响）</a:t>
            </a:r>
            <a:endParaRPr lang="en-US" altLang="zh-CN" sz="2400" dirty="0">
              <a:solidFill>
                <a:srgbClr val="FF0000"/>
              </a:solidFill>
              <a:latin typeface="+mn-ea"/>
            </a:endParaRPr>
          </a:p>
          <a:p>
            <a:pPr marL="0" indent="177800" eaLnBrk="0" fontAlgn="base" hangingPunct="0">
              <a:lnSpc>
                <a:spcPct val="100000"/>
              </a:lnSpc>
              <a:spcBef>
                <a:spcPct val="0"/>
              </a:spcBef>
              <a:spcAft>
                <a:spcPct val="0"/>
              </a:spcAft>
              <a:buNone/>
            </a:pPr>
            <a:r>
              <a:rPr lang="zh-CN" altLang="en-US" sz="2400" dirty="0">
                <a:solidFill>
                  <a:srgbClr val="0000FF"/>
                </a:solidFill>
                <a:latin typeface="+mn-ea"/>
              </a:rPr>
              <a:t>（</a:t>
            </a:r>
            <a:r>
              <a:rPr lang="en-US" altLang="zh-CN" sz="2400" dirty="0">
                <a:solidFill>
                  <a:srgbClr val="0000FF"/>
                </a:solidFill>
                <a:latin typeface="+mn-ea"/>
              </a:rPr>
              <a:t>1</a:t>
            </a:r>
            <a:r>
              <a:rPr lang="zh-CN" altLang="en-US" sz="2400" dirty="0">
                <a:solidFill>
                  <a:srgbClr val="0000FF"/>
                </a:solidFill>
                <a:latin typeface="+mn-ea"/>
              </a:rPr>
              <a:t>）实现了中国从几千年封建</a:t>
            </a:r>
            <a:r>
              <a:rPr lang="zh-CN" altLang="en-US" sz="2400" dirty="0">
                <a:solidFill>
                  <a:srgbClr val="FF0000"/>
                </a:solidFill>
                <a:latin typeface="+mn-ea"/>
              </a:rPr>
              <a:t>专制政治</a:t>
            </a:r>
            <a:r>
              <a:rPr lang="zh-CN" altLang="en-US" sz="2400" dirty="0">
                <a:solidFill>
                  <a:srgbClr val="0000FF"/>
                </a:solidFill>
                <a:latin typeface="+mn-ea"/>
              </a:rPr>
              <a:t>向</a:t>
            </a:r>
            <a:r>
              <a:rPr lang="zh-CN" altLang="en-US" sz="2400" dirty="0">
                <a:solidFill>
                  <a:srgbClr val="FF0000"/>
                </a:solidFill>
                <a:latin typeface="+mn-ea"/>
              </a:rPr>
              <a:t>人民民主</a:t>
            </a:r>
            <a:r>
              <a:rPr lang="zh-CN" altLang="en-US" sz="2400" dirty="0">
                <a:solidFill>
                  <a:srgbClr val="0000FF"/>
                </a:solidFill>
                <a:latin typeface="+mn-ea"/>
              </a:rPr>
              <a:t>的伟大飞跃。</a:t>
            </a:r>
            <a:endParaRPr lang="en-US" altLang="zh-CN" sz="2400" dirty="0">
              <a:solidFill>
                <a:srgbClr val="0000FF"/>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彻底结束了旧中国半殖民地半封建社会的历史，使中华民族以崭新的姿态自立于世界民族之林。</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zh-CN" altLang="en-US" sz="2400" dirty="0">
                <a:solidFill>
                  <a:srgbClr val="0000FF"/>
                </a:solidFill>
                <a:latin typeface="+mn-ea"/>
              </a:rPr>
              <a:t>（</a:t>
            </a:r>
            <a:r>
              <a:rPr lang="en-US" altLang="zh-CN" sz="2400" dirty="0">
                <a:solidFill>
                  <a:srgbClr val="0000FF"/>
                </a:solidFill>
                <a:latin typeface="+mn-ea"/>
              </a:rPr>
              <a:t>2</a:t>
            </a:r>
            <a:r>
              <a:rPr lang="zh-CN" altLang="en-US" sz="2400" dirty="0">
                <a:solidFill>
                  <a:srgbClr val="0000FF"/>
                </a:solidFill>
                <a:latin typeface="+mn-ea"/>
              </a:rPr>
              <a:t>）为实现由新民主主义向社会主义的过渡创造了前提条件。</a:t>
            </a:r>
            <a:endParaRPr lang="en-US" altLang="zh-CN" sz="2400" dirty="0">
              <a:solidFill>
                <a:srgbClr val="0000FF"/>
              </a:solidFill>
              <a:latin typeface="+mn-ea"/>
            </a:endParaRPr>
          </a:p>
          <a:p>
            <a:pPr marL="0" indent="177800" eaLnBrk="0" fontAlgn="base" hangingPunct="0">
              <a:lnSpc>
                <a:spcPct val="100000"/>
              </a:lnSpc>
              <a:spcBef>
                <a:spcPct val="0"/>
              </a:spcBef>
              <a:spcAft>
                <a:spcPct val="0"/>
              </a:spcAft>
              <a:buNone/>
            </a:pPr>
            <a:r>
              <a:rPr lang="zh-CN" altLang="en-US" sz="2400" dirty="0">
                <a:solidFill>
                  <a:srgbClr val="333333"/>
                </a:solidFill>
                <a:latin typeface="+mn-ea"/>
              </a:rPr>
              <a:t>从根本上改变了中国社会的发展方向，为实现国家富强民族振兴展示了美好前景和现实道路。</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endParaRPr lang="en-US" altLang="zh-CN" sz="2400" b="0" i="0" dirty="0">
              <a:solidFill>
                <a:srgbClr val="333333"/>
              </a:solidFill>
              <a:effectLst/>
              <a:latin typeface="+mn-ea"/>
            </a:endParaRPr>
          </a:p>
        </p:txBody>
      </p:sp>
    </p:spTree>
    <p:extLst>
      <p:ext uri="{BB962C8B-B14F-4D97-AF65-F5344CB8AC3E}">
        <p14:creationId xmlns:p14="http://schemas.microsoft.com/office/powerpoint/2010/main" val="257556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224319" y="900952"/>
            <a:ext cx="11743362" cy="5623138"/>
          </a:xfrm>
        </p:spPr>
        <p:txBody>
          <a:bodyPr>
            <a:normAutofit/>
          </a:bodyPr>
          <a:lstStyle/>
          <a:p>
            <a:pPr marL="0" indent="177800" eaLnBrk="0" fontAlgn="base" hangingPunct="0">
              <a:lnSpc>
                <a:spcPct val="150000"/>
              </a:lnSpc>
              <a:spcBef>
                <a:spcPct val="0"/>
              </a:spcBef>
              <a:spcAft>
                <a:spcPct val="0"/>
              </a:spcAft>
              <a:buNone/>
            </a:pPr>
            <a:r>
              <a:rPr kumimoji="0" lang="zh-CN" altLang="en-US" sz="2400" u="none" strike="noStrike" cap="none" normalizeH="0" baseline="0" dirty="0">
                <a:ln>
                  <a:noFill/>
                </a:ln>
                <a:solidFill>
                  <a:srgbClr val="333333"/>
                </a:solidFill>
                <a:latin typeface="+mn-ea"/>
              </a:rPr>
              <a:t>（二）胜利的征程：新民主主义革命</a:t>
            </a:r>
            <a:endParaRPr kumimoji="0" lang="en-US" altLang="zh-CN" sz="2400" u="none" strike="noStrike" cap="none" normalizeH="0" baseline="0" dirty="0">
              <a:ln>
                <a:noFill/>
              </a:ln>
              <a:solidFill>
                <a:srgbClr val="333333"/>
              </a:solidFill>
              <a:latin typeface="+mn-ea"/>
            </a:endParaRPr>
          </a:p>
          <a:p>
            <a:pPr marL="0" indent="177800" eaLnBrk="0" fontAlgn="base" hangingPunct="0">
              <a:lnSpc>
                <a:spcPct val="150000"/>
              </a:lnSpc>
              <a:spcBef>
                <a:spcPct val="0"/>
              </a:spcBef>
              <a:spcAft>
                <a:spcPct val="0"/>
              </a:spcAft>
              <a:buNone/>
            </a:pPr>
            <a:r>
              <a:rPr lang="en-US" altLang="zh-CN" sz="2400" b="0" i="0" dirty="0">
                <a:solidFill>
                  <a:srgbClr val="333333"/>
                </a:solidFill>
                <a:effectLst/>
                <a:latin typeface="+mn-ea"/>
              </a:rPr>
              <a:t>4</a:t>
            </a:r>
            <a:r>
              <a:rPr lang="zh-CN" altLang="en-US" sz="2400" b="0" i="0" dirty="0">
                <a:solidFill>
                  <a:srgbClr val="333333"/>
                </a:solidFill>
                <a:effectLst/>
                <a:latin typeface="+mn-ea"/>
              </a:rPr>
              <a:t>、中国共产党在中国革命实践中的历史功绩</a:t>
            </a:r>
            <a:endParaRPr lang="en-US" altLang="zh-CN" sz="2400" b="0" i="0" dirty="0">
              <a:solidFill>
                <a:srgbClr val="333333"/>
              </a:solidFill>
              <a:effectLst/>
              <a:latin typeface="+mn-ea"/>
            </a:endParaRPr>
          </a:p>
          <a:p>
            <a:pPr marL="0" indent="177800" eaLnBrk="0" fontAlgn="base" hangingPunct="0">
              <a:lnSpc>
                <a:spcPct val="150000"/>
              </a:lnSpc>
              <a:spcBef>
                <a:spcPct val="0"/>
              </a:spcBef>
              <a:spcAft>
                <a:spcPct val="0"/>
              </a:spcAft>
              <a:buNone/>
            </a:pPr>
            <a:r>
              <a:rPr lang="zh-CN" altLang="en-US" sz="2400" dirty="0">
                <a:solidFill>
                  <a:srgbClr val="FF0000"/>
                </a:solidFill>
                <a:latin typeface="+mn-ea"/>
              </a:rPr>
              <a:t>（</a:t>
            </a:r>
            <a:r>
              <a:rPr lang="en-US" altLang="zh-CN" sz="2400" dirty="0">
                <a:solidFill>
                  <a:srgbClr val="FF0000"/>
                </a:solidFill>
                <a:latin typeface="+mn-ea"/>
              </a:rPr>
              <a:t>1</a:t>
            </a:r>
            <a:r>
              <a:rPr lang="zh-CN" altLang="en-US" sz="2400" dirty="0">
                <a:solidFill>
                  <a:srgbClr val="FF0000"/>
                </a:solidFill>
                <a:latin typeface="+mn-ea"/>
              </a:rPr>
              <a:t>）半殖民地半封建社会决定了中国革命的历程</a:t>
            </a:r>
            <a:r>
              <a:rPr lang="zh-CN" altLang="en-US" sz="2400" dirty="0">
                <a:solidFill>
                  <a:srgbClr val="333333"/>
                </a:solidFill>
                <a:latin typeface="+mn-ea"/>
              </a:rPr>
              <a:t>（教材</a:t>
            </a:r>
            <a:r>
              <a:rPr lang="en-US" altLang="zh-CN" sz="2400" dirty="0">
                <a:solidFill>
                  <a:srgbClr val="333333"/>
                </a:solidFill>
                <a:latin typeface="+mn-ea"/>
              </a:rPr>
              <a:t>P24</a:t>
            </a:r>
            <a:r>
              <a:rPr lang="zh-CN" altLang="en-US" sz="2400" dirty="0">
                <a:solidFill>
                  <a:srgbClr val="333333"/>
                </a:solidFill>
                <a:latin typeface="+mn-ea"/>
              </a:rPr>
              <a:t>第一段后半部分挪过来）</a:t>
            </a:r>
            <a:endParaRPr lang="en-US" altLang="zh-CN" sz="2400" dirty="0">
              <a:solidFill>
                <a:srgbClr val="333333"/>
              </a:solidFill>
              <a:latin typeface="+mn-ea"/>
            </a:endParaRPr>
          </a:p>
          <a:p>
            <a:pPr marL="0" indent="177800" eaLnBrk="0" fontAlgn="base" hangingPunct="0">
              <a:lnSpc>
                <a:spcPct val="150000"/>
              </a:lnSpc>
              <a:spcBef>
                <a:spcPct val="0"/>
              </a:spcBef>
              <a:spcAft>
                <a:spcPct val="0"/>
              </a:spcAft>
              <a:buNone/>
            </a:pPr>
            <a:r>
              <a:rPr lang="zh-CN" altLang="en-US" sz="2400" dirty="0">
                <a:solidFill>
                  <a:srgbClr val="333333"/>
                </a:solidFill>
                <a:latin typeface="+mn-ea"/>
              </a:rPr>
              <a:t>第一步，</a:t>
            </a:r>
            <a:r>
              <a:rPr lang="zh-CN" altLang="en-US" sz="2400" dirty="0">
                <a:solidFill>
                  <a:srgbClr val="0000FF"/>
                </a:solidFill>
                <a:latin typeface="+mn-ea"/>
              </a:rPr>
              <a:t>通过民主革命</a:t>
            </a:r>
            <a:r>
              <a:rPr lang="zh-CN" altLang="en-US" sz="2400" dirty="0">
                <a:solidFill>
                  <a:srgbClr val="333333"/>
                </a:solidFill>
                <a:latin typeface="+mn-ea"/>
              </a:rPr>
              <a:t>改变半殖民地半封建的社会形态，使中国社会变成一个独立的民主主义的社会</a:t>
            </a:r>
            <a:endParaRPr lang="en-US" altLang="zh-CN" sz="2400" dirty="0">
              <a:solidFill>
                <a:srgbClr val="333333"/>
              </a:solidFill>
              <a:latin typeface="+mn-ea"/>
            </a:endParaRPr>
          </a:p>
          <a:p>
            <a:pPr marL="0" indent="177800" eaLnBrk="0" fontAlgn="base" hangingPunct="0">
              <a:lnSpc>
                <a:spcPct val="150000"/>
              </a:lnSpc>
              <a:spcBef>
                <a:spcPct val="0"/>
              </a:spcBef>
              <a:spcAft>
                <a:spcPct val="0"/>
              </a:spcAft>
              <a:buNone/>
            </a:pPr>
            <a:r>
              <a:rPr lang="zh-CN" altLang="en-US" sz="2400" dirty="0">
                <a:solidFill>
                  <a:srgbClr val="333333"/>
                </a:solidFill>
                <a:latin typeface="+mn-ea"/>
              </a:rPr>
              <a:t>第二步，使革命向前发展，</a:t>
            </a:r>
            <a:r>
              <a:rPr lang="zh-CN" altLang="en-US" sz="2400" dirty="0">
                <a:solidFill>
                  <a:srgbClr val="0000FF"/>
                </a:solidFill>
                <a:latin typeface="+mn-ea"/>
              </a:rPr>
              <a:t>通过社会主义革命</a:t>
            </a:r>
            <a:r>
              <a:rPr lang="zh-CN" altLang="en-US" sz="2400" dirty="0">
                <a:solidFill>
                  <a:srgbClr val="333333"/>
                </a:solidFill>
                <a:latin typeface="+mn-ea"/>
              </a:rPr>
              <a:t>，建立社会主义的社会。</a:t>
            </a:r>
            <a:endParaRPr lang="en-US" altLang="zh-CN" sz="2400" dirty="0">
              <a:solidFill>
                <a:srgbClr val="333333"/>
              </a:solidFill>
              <a:latin typeface="+mn-ea"/>
            </a:endParaRPr>
          </a:p>
          <a:p>
            <a:pPr marL="0" indent="177800" eaLnBrk="0" fontAlgn="base" hangingPunct="0">
              <a:lnSpc>
                <a:spcPct val="150000"/>
              </a:lnSpc>
              <a:spcBef>
                <a:spcPct val="0"/>
              </a:spcBef>
              <a:spcAft>
                <a:spcPct val="0"/>
              </a:spcAft>
              <a:buNone/>
            </a:pPr>
            <a:r>
              <a:rPr lang="zh-CN" altLang="en-US" sz="2400" b="0" i="0" dirty="0">
                <a:solidFill>
                  <a:srgbClr val="FF0000"/>
                </a:solidFill>
                <a:effectLst/>
                <a:latin typeface="+mn-ea"/>
              </a:rPr>
              <a:t>（</a:t>
            </a:r>
            <a:r>
              <a:rPr lang="en-US" altLang="zh-CN" sz="2400" b="0" i="0" dirty="0">
                <a:solidFill>
                  <a:srgbClr val="FF0000"/>
                </a:solidFill>
                <a:effectLst/>
                <a:latin typeface="+mn-ea"/>
              </a:rPr>
              <a:t>2</a:t>
            </a:r>
            <a:r>
              <a:rPr lang="zh-CN" altLang="en-US" sz="2400" b="0" i="0" dirty="0">
                <a:solidFill>
                  <a:srgbClr val="FF0000"/>
                </a:solidFill>
                <a:effectLst/>
                <a:latin typeface="+mn-ea"/>
              </a:rPr>
              <a:t>）中国共产党的革命功绩（</a:t>
            </a:r>
            <a:r>
              <a:rPr lang="en-US" altLang="zh-CN" sz="2400" b="0" i="0" dirty="0">
                <a:solidFill>
                  <a:srgbClr val="FF0000"/>
                </a:solidFill>
                <a:effectLst/>
                <a:latin typeface="+mn-ea"/>
              </a:rPr>
              <a:t>P25</a:t>
            </a:r>
            <a:r>
              <a:rPr lang="zh-CN" altLang="en-US" sz="2400" b="0" i="0" dirty="0">
                <a:solidFill>
                  <a:srgbClr val="FF0000"/>
                </a:solidFill>
                <a:effectLst/>
                <a:latin typeface="+mn-ea"/>
              </a:rPr>
              <a:t>）</a:t>
            </a:r>
            <a:endParaRPr lang="en-US" altLang="zh-CN" sz="2400" b="0" i="0" dirty="0">
              <a:solidFill>
                <a:srgbClr val="FF0000"/>
              </a:solidFill>
              <a:effectLst/>
              <a:latin typeface="+mn-ea"/>
            </a:endParaRPr>
          </a:p>
          <a:p>
            <a:pPr marL="0" indent="177800" eaLnBrk="0" fontAlgn="base" hangingPunct="0">
              <a:lnSpc>
                <a:spcPct val="150000"/>
              </a:lnSpc>
              <a:spcBef>
                <a:spcPct val="0"/>
              </a:spcBef>
              <a:spcAft>
                <a:spcPct val="0"/>
              </a:spcAft>
              <a:buNone/>
            </a:pPr>
            <a:r>
              <a:rPr lang="en-US" altLang="zh-CN" sz="2400" dirty="0">
                <a:solidFill>
                  <a:srgbClr val="333333"/>
                </a:solidFill>
                <a:latin typeface="+mn-ea"/>
              </a:rPr>
              <a:t>①</a:t>
            </a:r>
            <a:r>
              <a:rPr lang="zh-CN" altLang="en-US" sz="2400" dirty="0">
                <a:solidFill>
                  <a:srgbClr val="333333"/>
                </a:solidFill>
                <a:latin typeface="+mn-ea"/>
              </a:rPr>
              <a:t>把马列主义与中国革命实践相结合，</a:t>
            </a:r>
            <a:r>
              <a:rPr lang="zh-CN" altLang="en-US" sz="2400" dirty="0">
                <a:solidFill>
                  <a:srgbClr val="0000FF"/>
                </a:solidFill>
                <a:latin typeface="+mn-ea"/>
              </a:rPr>
              <a:t>创立了毛泽东思想</a:t>
            </a:r>
            <a:endParaRPr lang="en-US" altLang="zh-CN" sz="2400" dirty="0">
              <a:solidFill>
                <a:srgbClr val="0000FF"/>
              </a:solidFill>
              <a:latin typeface="+mn-ea"/>
            </a:endParaRPr>
          </a:p>
          <a:p>
            <a:pPr marL="0" indent="177800" eaLnBrk="0" fontAlgn="base" hangingPunct="0">
              <a:lnSpc>
                <a:spcPct val="150000"/>
              </a:lnSpc>
              <a:spcBef>
                <a:spcPct val="0"/>
              </a:spcBef>
              <a:spcAft>
                <a:spcPct val="0"/>
              </a:spcAft>
              <a:buNone/>
            </a:pPr>
            <a:r>
              <a:rPr lang="en-US" altLang="zh-CN" sz="2400" dirty="0">
                <a:solidFill>
                  <a:srgbClr val="333333"/>
                </a:solidFill>
                <a:latin typeface="等线" panose="02010600030101010101" pitchFamily="2" charset="-122"/>
                <a:ea typeface="等线" panose="02010600030101010101" pitchFamily="2" charset="-122"/>
              </a:rPr>
              <a:t>②</a:t>
            </a:r>
            <a:r>
              <a:rPr lang="zh-CN" altLang="en-US" sz="2400" b="0" i="0" dirty="0">
                <a:solidFill>
                  <a:srgbClr val="333333"/>
                </a:solidFill>
                <a:effectLst/>
                <a:latin typeface="+mn-ea"/>
              </a:rPr>
              <a:t>完成了新民主主义革命，</a:t>
            </a:r>
            <a:r>
              <a:rPr lang="zh-CN" altLang="en-US" sz="2400" b="0" i="0" dirty="0">
                <a:solidFill>
                  <a:srgbClr val="0000FF"/>
                </a:solidFill>
                <a:effectLst/>
                <a:latin typeface="+mn-ea"/>
              </a:rPr>
              <a:t>建立了中华人民共和国</a:t>
            </a:r>
            <a:endParaRPr lang="en-US" altLang="zh-CN" sz="2400" b="0" i="0" dirty="0">
              <a:solidFill>
                <a:srgbClr val="0000FF"/>
              </a:solidFill>
              <a:effectLst/>
              <a:latin typeface="+mn-ea"/>
            </a:endParaRPr>
          </a:p>
          <a:p>
            <a:pPr marL="0" indent="177800" eaLnBrk="0" fontAlgn="base" hangingPunct="0">
              <a:lnSpc>
                <a:spcPct val="150000"/>
              </a:lnSpc>
              <a:spcBef>
                <a:spcPct val="0"/>
              </a:spcBef>
              <a:spcAft>
                <a:spcPct val="0"/>
              </a:spcAft>
              <a:buNone/>
            </a:pPr>
            <a:r>
              <a:rPr lang="en-US" altLang="zh-CN" sz="2400" dirty="0">
                <a:solidFill>
                  <a:srgbClr val="333333"/>
                </a:solidFill>
                <a:latin typeface="等线" panose="02010600030101010101" pitchFamily="2" charset="-122"/>
              </a:rPr>
              <a:t>③</a:t>
            </a:r>
            <a:r>
              <a:rPr lang="zh-CN" altLang="en-US" sz="2400" dirty="0">
                <a:solidFill>
                  <a:srgbClr val="333333"/>
                </a:solidFill>
                <a:latin typeface="+mn-ea"/>
              </a:rPr>
              <a:t>完成了社会主义革命，</a:t>
            </a:r>
            <a:r>
              <a:rPr lang="zh-CN" altLang="en-US" sz="2400" dirty="0">
                <a:solidFill>
                  <a:srgbClr val="0000FF"/>
                </a:solidFill>
                <a:latin typeface="+mn-ea"/>
              </a:rPr>
              <a:t>确立了社会主义基本制度</a:t>
            </a:r>
            <a:endParaRPr lang="en-US" altLang="zh-CN" sz="2400" b="0" i="0" dirty="0">
              <a:solidFill>
                <a:srgbClr val="0000FF"/>
              </a:solidFill>
              <a:effectLst/>
              <a:latin typeface="+mn-ea"/>
            </a:endParaRPr>
          </a:p>
        </p:txBody>
      </p:sp>
    </p:spTree>
    <p:extLst>
      <p:ext uri="{BB962C8B-B14F-4D97-AF65-F5344CB8AC3E}">
        <p14:creationId xmlns:p14="http://schemas.microsoft.com/office/powerpoint/2010/main" val="304943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4458984"/>
            <a:ext cx="11106364" cy="2126751"/>
          </a:xfrm>
        </p:spPr>
        <p:txBody>
          <a:bodyPr>
            <a:normAutofit/>
          </a:bodyPr>
          <a:lstStyle/>
          <a:p>
            <a:pPr algn="l"/>
            <a:r>
              <a:rPr lang="zh-CN" altLang="en-US" sz="2400" b="0" i="0" dirty="0">
                <a:solidFill>
                  <a:srgbClr val="333333"/>
                </a:solidFill>
                <a:effectLst/>
                <a:latin typeface="arial" panose="020B0604020202020204" pitchFamily="34" charset="0"/>
              </a:rPr>
              <a:t>主要任务（略）</a:t>
            </a:r>
            <a:endParaRPr lang="en-US" altLang="zh-CN" sz="2400" b="0" i="0" dirty="0">
              <a:solidFill>
                <a:srgbClr val="333333"/>
              </a:solidFill>
              <a:effectLst/>
              <a:latin typeface="arial" panose="020B0604020202020204" pitchFamily="34" charset="0"/>
            </a:endParaRPr>
          </a:p>
          <a:p>
            <a:pPr algn="l"/>
            <a:r>
              <a:rPr lang="zh-CN" altLang="en-US" sz="2400" b="0" i="0" dirty="0">
                <a:solidFill>
                  <a:srgbClr val="333333"/>
                </a:solidFill>
                <a:effectLst/>
                <a:latin typeface="arial" panose="020B0604020202020204" pitchFamily="34" charset="0"/>
              </a:rPr>
              <a:t>原因：半殖民地半封建社会的基本国情，决定了中国革命必须分为民主革命和社会主义革命两个部分，前者是后者的必要准备，后者是前者的必然趋势，两个阶段相辅相成。（</a:t>
            </a:r>
            <a:r>
              <a:rPr lang="en-US" altLang="zh-CN" sz="2400" b="0" i="0" dirty="0">
                <a:solidFill>
                  <a:srgbClr val="333333"/>
                </a:solidFill>
                <a:effectLst/>
                <a:latin typeface="arial" panose="020B0604020202020204" pitchFamily="34" charset="0"/>
              </a:rPr>
              <a:t>P24</a:t>
            </a:r>
            <a:r>
              <a:rPr lang="zh-CN" altLang="en-US" sz="2400" b="0" i="0" dirty="0">
                <a:solidFill>
                  <a:srgbClr val="333333"/>
                </a:solidFill>
                <a:effectLst/>
                <a:latin typeface="arial" panose="020B0604020202020204" pitchFamily="34" charset="0"/>
              </a:rPr>
              <a:t>）</a:t>
            </a: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pic>
        <p:nvPicPr>
          <p:cNvPr id="2" name="图片 1">
            <a:extLst>
              <a:ext uri="{FF2B5EF4-FFF2-40B4-BE49-F238E27FC236}">
                <a16:creationId xmlns:a16="http://schemas.microsoft.com/office/drawing/2014/main" id="{86280AAF-AD6F-484A-AB11-C5854C8D9B2B}"/>
              </a:ext>
            </a:extLst>
          </p:cNvPr>
          <p:cNvPicPr>
            <a:picLocks noChangeAspect="1"/>
          </p:cNvPicPr>
          <p:nvPr/>
        </p:nvPicPr>
        <p:blipFill>
          <a:blip r:embed="rId2"/>
          <a:stretch>
            <a:fillRect/>
          </a:stretch>
        </p:blipFill>
        <p:spPr>
          <a:xfrm>
            <a:off x="114300" y="792480"/>
            <a:ext cx="11963400" cy="3471295"/>
          </a:xfrm>
          <a:prstGeom prst="rect">
            <a:avLst/>
          </a:prstGeom>
        </p:spPr>
      </p:pic>
    </p:spTree>
    <p:extLst>
      <p:ext uri="{BB962C8B-B14F-4D97-AF65-F5344CB8AC3E}">
        <p14:creationId xmlns:p14="http://schemas.microsoft.com/office/powerpoint/2010/main" val="83143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224319" y="900952"/>
            <a:ext cx="11743362" cy="5623138"/>
          </a:xfrm>
        </p:spPr>
        <p:txBody>
          <a:bodyPr>
            <a:normAutofit/>
          </a:bodyPr>
          <a:lstStyle/>
          <a:p>
            <a:pPr marL="0" indent="177800" eaLnBrk="0" fontAlgn="base" hangingPunct="0">
              <a:lnSpc>
                <a:spcPct val="100000"/>
              </a:lnSpc>
              <a:spcBef>
                <a:spcPct val="0"/>
              </a:spcBef>
              <a:spcAft>
                <a:spcPct val="0"/>
              </a:spcAft>
              <a:buNone/>
            </a:pPr>
            <a:r>
              <a:rPr kumimoji="0" lang="zh-CN" altLang="en-US" sz="2400" u="none" strike="noStrike" cap="none" normalizeH="0" baseline="0" dirty="0">
                <a:ln>
                  <a:noFill/>
                </a:ln>
                <a:solidFill>
                  <a:srgbClr val="333333"/>
                </a:solidFill>
                <a:latin typeface="+mn-ea"/>
              </a:rPr>
              <a:t>练习巩固</a:t>
            </a:r>
            <a:r>
              <a:rPr lang="zh-CN" altLang="en-US" sz="2400" dirty="0">
                <a:solidFill>
                  <a:srgbClr val="333333"/>
                </a:solidFill>
                <a:latin typeface="+mn-ea"/>
              </a:rPr>
              <a:t>：比较</a:t>
            </a:r>
            <a:r>
              <a:rPr lang="zh-CN" altLang="en-US" sz="2400" b="0" i="0" dirty="0">
                <a:solidFill>
                  <a:srgbClr val="333333"/>
                </a:solidFill>
                <a:effectLst/>
                <a:latin typeface="+mn-ea"/>
              </a:rPr>
              <a:t>判断</a:t>
            </a:r>
            <a:endParaRPr lang="en-US" altLang="zh-CN" sz="2400" b="0" i="0" dirty="0">
              <a:solidFill>
                <a:srgbClr val="333333"/>
              </a:solidFill>
              <a:effectLst/>
              <a:latin typeface="+mn-ea"/>
            </a:endParaRPr>
          </a:p>
          <a:p>
            <a:pPr marL="0" indent="177800" eaLnBrk="0" fontAlgn="base" hangingPunct="0">
              <a:lnSpc>
                <a:spcPct val="150000"/>
              </a:lnSpc>
              <a:spcBef>
                <a:spcPct val="0"/>
              </a:spcBef>
              <a:spcAft>
                <a:spcPct val="0"/>
              </a:spcAft>
              <a:buNone/>
            </a:pPr>
            <a:r>
              <a:rPr kumimoji="0" lang="zh-CN" altLang="en-US" sz="2400" u="none" strike="noStrike" cap="none" normalizeH="0" baseline="0" dirty="0">
                <a:ln>
                  <a:noFill/>
                </a:ln>
                <a:solidFill>
                  <a:srgbClr val="333333"/>
                </a:solidFill>
                <a:latin typeface="+mn-ea"/>
              </a:rPr>
              <a:t>封建</a:t>
            </a:r>
            <a:r>
              <a:rPr kumimoji="0" lang="zh-CN" altLang="en-US" sz="2400" u="none" strike="noStrike" cap="none" normalizeH="0" baseline="0" dirty="0">
                <a:ln>
                  <a:noFill/>
                </a:ln>
                <a:solidFill>
                  <a:srgbClr val="0000FF"/>
                </a:solidFill>
                <a:latin typeface="+mn-ea"/>
              </a:rPr>
              <a:t>专制</a:t>
            </a:r>
            <a:r>
              <a:rPr kumimoji="0" lang="zh-CN" altLang="en-US" sz="2400" u="none" strike="noStrike" cap="none" normalizeH="0" baseline="0" dirty="0">
                <a:ln>
                  <a:noFill/>
                </a:ln>
                <a:solidFill>
                  <a:srgbClr val="333333"/>
                </a:solidFill>
                <a:latin typeface="+mn-ea"/>
              </a:rPr>
              <a:t>政治（     ）   封建</a:t>
            </a:r>
            <a:r>
              <a:rPr kumimoji="0" lang="zh-CN" altLang="en-US" sz="2400" u="none" strike="noStrike" cap="none" normalizeH="0" baseline="0" dirty="0">
                <a:ln>
                  <a:noFill/>
                </a:ln>
                <a:solidFill>
                  <a:srgbClr val="0000FF"/>
                </a:solidFill>
                <a:latin typeface="+mn-ea"/>
              </a:rPr>
              <a:t>专政</a:t>
            </a:r>
            <a:r>
              <a:rPr kumimoji="0" lang="zh-CN" altLang="en-US" sz="2400" u="none" strike="noStrike" cap="none" normalizeH="0" baseline="0" dirty="0">
                <a:ln>
                  <a:noFill/>
                </a:ln>
                <a:solidFill>
                  <a:srgbClr val="333333"/>
                </a:solidFill>
                <a:latin typeface="+mn-ea"/>
              </a:rPr>
              <a:t>政治（      ）</a:t>
            </a:r>
            <a:endParaRPr kumimoji="0" lang="en-US" altLang="zh-CN" sz="2400" u="none" strike="noStrike" cap="none" normalizeH="0" baseline="0" dirty="0">
              <a:ln>
                <a:noFill/>
              </a:ln>
              <a:solidFill>
                <a:srgbClr val="333333"/>
              </a:solidFill>
              <a:latin typeface="+mn-ea"/>
            </a:endParaRPr>
          </a:p>
          <a:p>
            <a:pPr marL="0" indent="177800" eaLnBrk="0" fontAlgn="base" hangingPunct="0">
              <a:lnSpc>
                <a:spcPct val="150000"/>
              </a:lnSpc>
              <a:spcBef>
                <a:spcPct val="0"/>
              </a:spcBef>
              <a:spcAft>
                <a:spcPct val="0"/>
              </a:spcAft>
              <a:buNone/>
            </a:pPr>
            <a:r>
              <a:rPr lang="zh-CN" altLang="en-US" sz="2400" b="0" i="0" dirty="0">
                <a:solidFill>
                  <a:srgbClr val="333333"/>
                </a:solidFill>
                <a:effectLst/>
                <a:latin typeface="+mn-ea"/>
              </a:rPr>
              <a:t>新民主主义革命是</a:t>
            </a:r>
            <a:r>
              <a:rPr lang="zh-CN" altLang="en-US" sz="2400" b="0" i="0" dirty="0">
                <a:solidFill>
                  <a:srgbClr val="0000FF"/>
                </a:solidFill>
                <a:effectLst/>
                <a:latin typeface="+mn-ea"/>
              </a:rPr>
              <a:t>中国共产党领导的</a:t>
            </a:r>
            <a:r>
              <a:rPr lang="zh-CN" altLang="en-US" sz="2400" b="0" i="0" dirty="0">
                <a:solidFill>
                  <a:srgbClr val="333333"/>
                </a:solidFill>
                <a:effectLst/>
                <a:latin typeface="+mn-ea"/>
              </a:rPr>
              <a:t>（     ）新民主主义革命是</a:t>
            </a:r>
            <a:r>
              <a:rPr lang="zh-CN" altLang="en-US" sz="2400" b="0" i="0" dirty="0">
                <a:solidFill>
                  <a:srgbClr val="0000FF"/>
                </a:solidFill>
                <a:effectLst/>
                <a:latin typeface="+mn-ea"/>
              </a:rPr>
              <a:t>无产阶级领导的</a:t>
            </a:r>
            <a:r>
              <a:rPr lang="zh-CN" altLang="en-US" sz="2400" b="0" i="0" dirty="0">
                <a:solidFill>
                  <a:srgbClr val="333333"/>
                </a:solidFill>
                <a:effectLst/>
                <a:latin typeface="+mn-ea"/>
              </a:rPr>
              <a:t>（   ）</a:t>
            </a:r>
            <a:endParaRPr lang="en-US" altLang="zh-CN" sz="2400" b="0" i="0" dirty="0">
              <a:solidFill>
                <a:srgbClr val="333333"/>
              </a:solidFill>
              <a:effectLst/>
              <a:latin typeface="+mn-ea"/>
            </a:endParaRPr>
          </a:p>
          <a:p>
            <a:pPr marL="0" indent="177800" eaLnBrk="0" fontAlgn="base" hangingPunct="0">
              <a:lnSpc>
                <a:spcPct val="150000"/>
              </a:lnSpc>
              <a:spcBef>
                <a:spcPct val="0"/>
              </a:spcBef>
              <a:spcAft>
                <a:spcPct val="0"/>
              </a:spcAft>
              <a:buNone/>
            </a:pPr>
            <a:r>
              <a:rPr lang="zh-CN" altLang="en-US" sz="2400" dirty="0">
                <a:solidFill>
                  <a:srgbClr val="0000FF"/>
                </a:solidFill>
                <a:latin typeface="+mn-ea"/>
              </a:rPr>
              <a:t>马列主义与中国工人运动相结合</a:t>
            </a:r>
            <a:r>
              <a:rPr lang="zh-CN" altLang="en-US" sz="2400" dirty="0">
                <a:solidFill>
                  <a:srgbClr val="333333"/>
                </a:solidFill>
                <a:latin typeface="+mn-ea"/>
              </a:rPr>
              <a:t>，诞生了中国共产党（     ）</a:t>
            </a:r>
            <a:endParaRPr lang="en-US" altLang="zh-CN" sz="2400" dirty="0">
              <a:solidFill>
                <a:srgbClr val="333333"/>
              </a:solidFill>
              <a:latin typeface="+mn-ea"/>
            </a:endParaRPr>
          </a:p>
          <a:p>
            <a:pPr marL="0" indent="177800" eaLnBrk="0" fontAlgn="base" hangingPunct="0">
              <a:lnSpc>
                <a:spcPct val="150000"/>
              </a:lnSpc>
              <a:spcBef>
                <a:spcPct val="0"/>
              </a:spcBef>
              <a:spcAft>
                <a:spcPct val="0"/>
              </a:spcAft>
              <a:buNone/>
            </a:pPr>
            <a:r>
              <a:rPr lang="zh-CN" altLang="en-US" sz="2400" b="0" i="0" dirty="0">
                <a:solidFill>
                  <a:srgbClr val="0000FF"/>
                </a:solidFill>
                <a:effectLst/>
                <a:latin typeface="+mn-ea"/>
              </a:rPr>
              <a:t>马列主义与中国革命实践相结合</a:t>
            </a:r>
            <a:r>
              <a:rPr lang="zh-CN" altLang="en-US" sz="2400" b="0" i="0" dirty="0">
                <a:solidFill>
                  <a:srgbClr val="333333"/>
                </a:solidFill>
                <a:effectLst/>
                <a:latin typeface="+mn-ea"/>
              </a:rPr>
              <a:t>，创立了毛泽东思想（    ）</a:t>
            </a:r>
            <a:endParaRPr lang="en-US" altLang="zh-CN" sz="2400" b="0" i="0" dirty="0">
              <a:solidFill>
                <a:srgbClr val="333333"/>
              </a:solidFill>
              <a:effectLst/>
              <a:latin typeface="+mn-ea"/>
            </a:endParaRPr>
          </a:p>
          <a:p>
            <a:pPr marL="0" indent="177800" eaLnBrk="0" fontAlgn="base" hangingPunct="0">
              <a:lnSpc>
                <a:spcPct val="150000"/>
              </a:lnSpc>
              <a:spcBef>
                <a:spcPct val="0"/>
              </a:spcBef>
              <a:spcAft>
                <a:spcPct val="0"/>
              </a:spcAft>
              <a:buNone/>
            </a:pPr>
            <a:endParaRPr lang="en-US" altLang="zh-CN" sz="2400" b="0" i="0" dirty="0">
              <a:solidFill>
                <a:srgbClr val="0000FF"/>
              </a:solidFill>
              <a:effectLst/>
              <a:latin typeface="+mn-ea"/>
            </a:endParaRPr>
          </a:p>
        </p:txBody>
      </p:sp>
      <p:sp>
        <p:nvSpPr>
          <p:cNvPr id="6" name="文本框 5">
            <a:extLst>
              <a:ext uri="{FF2B5EF4-FFF2-40B4-BE49-F238E27FC236}">
                <a16:creationId xmlns:a16="http://schemas.microsoft.com/office/drawing/2014/main" id="{ADE0EA96-31F6-4238-BB4D-6C4C2C3543BF}"/>
              </a:ext>
            </a:extLst>
          </p:cNvPr>
          <p:cNvSpPr txBox="1"/>
          <p:nvPr/>
        </p:nvSpPr>
        <p:spPr>
          <a:xfrm>
            <a:off x="2483778" y="1272861"/>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a:t>
            </a:r>
            <a:endParaRPr lang="zh-CN" altLang="en-US" sz="4000" b="1" dirty="0">
              <a:solidFill>
                <a:srgbClr val="FF0000"/>
              </a:solidFill>
            </a:endParaRPr>
          </a:p>
        </p:txBody>
      </p:sp>
      <p:sp>
        <p:nvSpPr>
          <p:cNvPr id="7" name="文本框 6">
            <a:extLst>
              <a:ext uri="{FF2B5EF4-FFF2-40B4-BE49-F238E27FC236}">
                <a16:creationId xmlns:a16="http://schemas.microsoft.com/office/drawing/2014/main" id="{13E5971B-9234-4717-805D-A312ED918D21}"/>
              </a:ext>
            </a:extLst>
          </p:cNvPr>
          <p:cNvSpPr txBox="1"/>
          <p:nvPr/>
        </p:nvSpPr>
        <p:spPr>
          <a:xfrm>
            <a:off x="5617396" y="1214703"/>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sp>
        <p:nvSpPr>
          <p:cNvPr id="8" name="文本框 7">
            <a:extLst>
              <a:ext uri="{FF2B5EF4-FFF2-40B4-BE49-F238E27FC236}">
                <a16:creationId xmlns:a16="http://schemas.microsoft.com/office/drawing/2014/main" id="{49A1B702-FCE3-4D96-99C7-0894BF2BF52F}"/>
              </a:ext>
            </a:extLst>
          </p:cNvPr>
          <p:cNvSpPr txBox="1"/>
          <p:nvPr/>
        </p:nvSpPr>
        <p:spPr>
          <a:xfrm>
            <a:off x="5617395" y="1807117"/>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sp>
        <p:nvSpPr>
          <p:cNvPr id="9" name="文本框 8">
            <a:extLst>
              <a:ext uri="{FF2B5EF4-FFF2-40B4-BE49-F238E27FC236}">
                <a16:creationId xmlns:a16="http://schemas.microsoft.com/office/drawing/2014/main" id="{38E84F01-5676-4A98-92DB-55C426BF3028}"/>
              </a:ext>
            </a:extLst>
          </p:cNvPr>
          <p:cNvSpPr txBox="1"/>
          <p:nvPr/>
        </p:nvSpPr>
        <p:spPr>
          <a:xfrm>
            <a:off x="11010471" y="1738685"/>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a:t>
            </a:r>
            <a:endParaRPr lang="zh-CN" altLang="en-US" sz="4000" b="1" dirty="0">
              <a:solidFill>
                <a:srgbClr val="FF0000"/>
              </a:solidFill>
            </a:endParaRPr>
          </a:p>
        </p:txBody>
      </p:sp>
      <p:sp>
        <p:nvSpPr>
          <p:cNvPr id="10" name="文本框 9">
            <a:extLst>
              <a:ext uri="{FF2B5EF4-FFF2-40B4-BE49-F238E27FC236}">
                <a16:creationId xmlns:a16="http://schemas.microsoft.com/office/drawing/2014/main" id="{ED0C9DFD-E0F6-4CAE-9D22-2C65C7AA3007}"/>
              </a:ext>
            </a:extLst>
          </p:cNvPr>
          <p:cNvSpPr txBox="1"/>
          <p:nvPr/>
        </p:nvSpPr>
        <p:spPr>
          <a:xfrm>
            <a:off x="7679932" y="2302052"/>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a:t>
            </a:r>
            <a:endParaRPr lang="zh-CN" altLang="en-US" sz="4000" b="1" dirty="0">
              <a:solidFill>
                <a:srgbClr val="FF0000"/>
              </a:solidFill>
            </a:endParaRPr>
          </a:p>
        </p:txBody>
      </p:sp>
      <p:sp>
        <p:nvSpPr>
          <p:cNvPr id="11" name="文本框 10">
            <a:extLst>
              <a:ext uri="{FF2B5EF4-FFF2-40B4-BE49-F238E27FC236}">
                <a16:creationId xmlns:a16="http://schemas.microsoft.com/office/drawing/2014/main" id="{88B042C6-9DD6-4B51-8E13-43C9B785C1B7}"/>
              </a:ext>
            </a:extLst>
          </p:cNvPr>
          <p:cNvSpPr txBox="1"/>
          <p:nvPr/>
        </p:nvSpPr>
        <p:spPr>
          <a:xfrm>
            <a:off x="7679931" y="3004635"/>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a:t>
            </a:r>
            <a:endParaRPr lang="zh-CN" altLang="en-US" sz="4000" b="1" dirty="0">
              <a:solidFill>
                <a:srgbClr val="FF0000"/>
              </a:solidFill>
            </a:endParaRPr>
          </a:p>
        </p:txBody>
      </p:sp>
    </p:spTree>
    <p:extLst>
      <p:ext uri="{BB962C8B-B14F-4D97-AF65-F5344CB8AC3E}">
        <p14:creationId xmlns:p14="http://schemas.microsoft.com/office/powerpoint/2010/main" val="57028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arn(inVertic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arn(inVertical)">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534256" y="1126982"/>
            <a:ext cx="11209106" cy="5273818"/>
          </a:xfrm>
        </p:spPr>
        <p:txBody>
          <a:bodyPr>
            <a:normAutofit/>
          </a:bodyPr>
          <a:lstStyle/>
          <a:p>
            <a:pPr marL="0" indent="177800" eaLnBrk="0" fontAlgn="base" hangingPunct="0">
              <a:lnSpc>
                <a:spcPct val="100000"/>
              </a:lnSpc>
              <a:spcBef>
                <a:spcPct val="0"/>
              </a:spcBef>
              <a:spcAft>
                <a:spcPct val="0"/>
              </a:spcAft>
              <a:buNone/>
            </a:pPr>
            <a:r>
              <a:rPr kumimoji="0" lang="zh-CN" altLang="en-US" sz="2400" u="none" strike="noStrike" cap="none" normalizeH="0" baseline="0" dirty="0">
                <a:ln>
                  <a:noFill/>
                </a:ln>
                <a:solidFill>
                  <a:srgbClr val="333333"/>
                </a:solidFill>
                <a:latin typeface="+mn-ea"/>
              </a:rPr>
              <a:t>练习巩固</a:t>
            </a:r>
            <a:r>
              <a:rPr lang="zh-CN" altLang="en-US" sz="2400" dirty="0">
                <a:solidFill>
                  <a:srgbClr val="333333"/>
                </a:solidFill>
                <a:latin typeface="+mn-ea"/>
              </a:rPr>
              <a:t>：</a:t>
            </a:r>
            <a:r>
              <a:rPr lang="zh-CN" altLang="en-US" sz="2400" b="0" i="0" dirty="0">
                <a:solidFill>
                  <a:srgbClr val="333333"/>
                </a:solidFill>
                <a:effectLst/>
                <a:latin typeface="+mn-ea"/>
              </a:rPr>
              <a:t>判断</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dirty="0">
                <a:solidFill>
                  <a:srgbClr val="333333"/>
                </a:solidFill>
                <a:latin typeface="+mn-ea"/>
              </a:rPr>
              <a:t>1</a:t>
            </a:r>
            <a:r>
              <a:rPr lang="zh-CN" altLang="en-US" sz="2400" dirty="0">
                <a:solidFill>
                  <a:srgbClr val="333333"/>
                </a:solidFill>
                <a:latin typeface="+mn-ea"/>
              </a:rPr>
              <a:t>、鸦片战争后的中国，只有改变经济技术落后的面貌，才能真正改变帝国主义和封建主义联合统治的社会制度（     ）</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2</a:t>
            </a:r>
            <a:r>
              <a:rPr lang="zh-CN" altLang="en-US" sz="2400" b="0" i="0" dirty="0">
                <a:solidFill>
                  <a:srgbClr val="333333"/>
                </a:solidFill>
                <a:effectLst/>
                <a:latin typeface="+mn-ea"/>
              </a:rPr>
              <a:t>、反帝反封建与实现国家富强和人民幸福是近代中国人民两大历史任务（      ）</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3</a:t>
            </a:r>
            <a:r>
              <a:rPr lang="zh-CN" altLang="en-US" sz="2400" b="0" i="0" dirty="0">
                <a:solidFill>
                  <a:srgbClr val="333333"/>
                </a:solidFill>
                <a:effectLst/>
                <a:latin typeface="+mn-ea"/>
              </a:rPr>
              <a:t>、十月革命给中国送来了马列主义，标志着中国由旧民主主义革命向新民主主义革命转变（     ）</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dirty="0">
                <a:solidFill>
                  <a:srgbClr val="333333"/>
                </a:solidFill>
                <a:latin typeface="+mn-ea"/>
              </a:rPr>
              <a:t>4</a:t>
            </a:r>
            <a:r>
              <a:rPr lang="zh-CN" altLang="en-US" sz="2400" dirty="0">
                <a:solidFill>
                  <a:srgbClr val="333333"/>
                </a:solidFill>
                <a:latin typeface="+mn-ea"/>
              </a:rPr>
              <a:t>、新民主主义革命是中国共产党领导的，工农联盟为基础的，反帝反封建的社会主义革命（     ）</a:t>
            </a:r>
            <a:endParaRPr lang="en-US" altLang="zh-CN" sz="2400" dirty="0">
              <a:solidFill>
                <a:srgbClr val="333333"/>
              </a:solidFill>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5</a:t>
            </a:r>
            <a:r>
              <a:rPr lang="zh-CN" altLang="en-US" sz="2400" b="0" i="0" dirty="0">
                <a:solidFill>
                  <a:srgbClr val="333333"/>
                </a:solidFill>
                <a:effectLst/>
                <a:latin typeface="+mn-ea"/>
              </a:rPr>
              <a:t>、中华人民共和国的建立，实现了中国从几千年封建专政统治向公民民主的伟大飞跃。（       ）</a:t>
            </a:r>
            <a:endParaRPr lang="en-US" altLang="zh-CN" sz="2400" b="0" i="0" dirty="0">
              <a:solidFill>
                <a:srgbClr val="333333"/>
              </a:solidFill>
              <a:effectLst/>
              <a:latin typeface="+mn-ea"/>
            </a:endParaRPr>
          </a:p>
          <a:p>
            <a:pPr marL="0" indent="177800" eaLnBrk="0" fontAlgn="base" hangingPunct="0">
              <a:lnSpc>
                <a:spcPct val="100000"/>
              </a:lnSpc>
              <a:spcBef>
                <a:spcPct val="0"/>
              </a:spcBef>
              <a:spcAft>
                <a:spcPct val="0"/>
              </a:spcAft>
              <a:buNone/>
            </a:pPr>
            <a:r>
              <a:rPr lang="en-US" altLang="zh-CN" sz="2400" b="0" i="0" dirty="0">
                <a:solidFill>
                  <a:srgbClr val="333333"/>
                </a:solidFill>
                <a:effectLst/>
                <a:latin typeface="+mn-ea"/>
              </a:rPr>
              <a:t>6</a:t>
            </a:r>
            <a:r>
              <a:rPr lang="zh-CN" altLang="en-US" sz="2400" b="0" i="0" dirty="0">
                <a:solidFill>
                  <a:srgbClr val="333333"/>
                </a:solidFill>
                <a:effectLst/>
                <a:latin typeface="+mn-ea"/>
              </a:rPr>
              <a:t>、马列主义与中国工人运动相结合，产生了毛泽东思想，为近代中国发展提供了根本政治前提和制度基础（    ）</a:t>
            </a:r>
            <a:endParaRPr lang="en-US" altLang="zh-CN" sz="2400" b="0" i="0" dirty="0">
              <a:solidFill>
                <a:srgbClr val="333333"/>
              </a:solidFill>
              <a:effectLst/>
              <a:latin typeface="+mn-ea"/>
            </a:endParaRPr>
          </a:p>
        </p:txBody>
      </p:sp>
      <p:sp>
        <p:nvSpPr>
          <p:cNvPr id="6" name="文本框 5">
            <a:extLst>
              <a:ext uri="{FF2B5EF4-FFF2-40B4-BE49-F238E27FC236}">
                <a16:creationId xmlns:a16="http://schemas.microsoft.com/office/drawing/2014/main" id="{E2404D47-8FF4-4F41-80D2-93C30A3A0F2A}"/>
              </a:ext>
            </a:extLst>
          </p:cNvPr>
          <p:cNvSpPr txBox="1"/>
          <p:nvPr/>
        </p:nvSpPr>
        <p:spPr>
          <a:xfrm>
            <a:off x="4702996" y="1683827"/>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9" name="连接符: 肘形 8">
            <a:extLst>
              <a:ext uri="{FF2B5EF4-FFF2-40B4-BE49-F238E27FC236}">
                <a16:creationId xmlns:a16="http://schemas.microsoft.com/office/drawing/2014/main" id="{4B8A1ED7-D1CB-43F8-8923-E402558E03B7}"/>
              </a:ext>
            </a:extLst>
          </p:cNvPr>
          <p:cNvCxnSpPr>
            <a:cxnSpLocks/>
          </p:cNvCxnSpPr>
          <p:nvPr/>
        </p:nvCxnSpPr>
        <p:spPr>
          <a:xfrm>
            <a:off x="4828854" y="1510301"/>
            <a:ext cx="6667928" cy="482886"/>
          </a:xfrm>
          <a:prstGeom prst="bentConnector3">
            <a:avLst>
              <a:gd name="adj1" fmla="val 69414"/>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2BDD658-B0F5-4111-9E5E-20F4F2AC6F2C}"/>
              </a:ext>
            </a:extLst>
          </p:cNvPr>
          <p:cNvSpPr txBox="1"/>
          <p:nvPr/>
        </p:nvSpPr>
        <p:spPr>
          <a:xfrm>
            <a:off x="10618341" y="2041257"/>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16" name="直接连接符 15">
            <a:extLst>
              <a:ext uri="{FF2B5EF4-FFF2-40B4-BE49-F238E27FC236}">
                <a16:creationId xmlns:a16="http://schemas.microsoft.com/office/drawing/2014/main" id="{BAE94712-FB86-49B1-A64B-F1E670FC4C2F}"/>
              </a:ext>
            </a:extLst>
          </p:cNvPr>
          <p:cNvCxnSpPr>
            <a:cxnSpLocks/>
          </p:cNvCxnSpPr>
          <p:nvPr/>
        </p:nvCxnSpPr>
        <p:spPr>
          <a:xfrm>
            <a:off x="1191802" y="2630184"/>
            <a:ext cx="15924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A05C9E5-A3EF-45BC-92DF-89FA11BADB68}"/>
              </a:ext>
            </a:extLst>
          </p:cNvPr>
          <p:cNvSpPr txBox="1"/>
          <p:nvPr/>
        </p:nvSpPr>
        <p:spPr>
          <a:xfrm>
            <a:off x="2034284" y="2754280"/>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sp>
        <p:nvSpPr>
          <p:cNvPr id="19" name="文本框 18">
            <a:extLst>
              <a:ext uri="{FF2B5EF4-FFF2-40B4-BE49-F238E27FC236}">
                <a16:creationId xmlns:a16="http://schemas.microsoft.com/office/drawing/2014/main" id="{4D303E22-5211-4318-A0CE-F1F6B96ED7AC}"/>
              </a:ext>
            </a:extLst>
          </p:cNvPr>
          <p:cNvSpPr txBox="1"/>
          <p:nvPr/>
        </p:nvSpPr>
        <p:spPr>
          <a:xfrm>
            <a:off x="2034284" y="3519930"/>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20" name="直接连接符 19">
            <a:extLst>
              <a:ext uri="{FF2B5EF4-FFF2-40B4-BE49-F238E27FC236}">
                <a16:creationId xmlns:a16="http://schemas.microsoft.com/office/drawing/2014/main" id="{4345D3DA-17A2-43CF-BCFB-7C1AAF9D6516}"/>
              </a:ext>
            </a:extLst>
          </p:cNvPr>
          <p:cNvCxnSpPr>
            <a:cxnSpLocks/>
          </p:cNvCxnSpPr>
          <p:nvPr/>
        </p:nvCxnSpPr>
        <p:spPr>
          <a:xfrm>
            <a:off x="5782638" y="3018889"/>
            <a:ext cx="15924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407FA55-44C7-4C7F-94C1-9B416B41E49D}"/>
              </a:ext>
            </a:extLst>
          </p:cNvPr>
          <p:cNvCxnSpPr>
            <a:cxnSpLocks/>
          </p:cNvCxnSpPr>
          <p:nvPr/>
        </p:nvCxnSpPr>
        <p:spPr>
          <a:xfrm>
            <a:off x="7447052" y="4488094"/>
            <a:ext cx="15924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5B03085-6575-4AA4-887F-34FA03C25DBE}"/>
              </a:ext>
            </a:extLst>
          </p:cNvPr>
          <p:cNvCxnSpPr>
            <a:cxnSpLocks/>
          </p:cNvCxnSpPr>
          <p:nvPr/>
        </p:nvCxnSpPr>
        <p:spPr>
          <a:xfrm>
            <a:off x="9400852" y="4488094"/>
            <a:ext cx="15924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E666E9C-6AE7-4277-B910-447F7A993761}"/>
              </a:ext>
            </a:extLst>
          </p:cNvPr>
          <p:cNvSpPr txBox="1"/>
          <p:nvPr/>
        </p:nvSpPr>
        <p:spPr>
          <a:xfrm>
            <a:off x="1857911" y="4272737"/>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sp>
        <p:nvSpPr>
          <p:cNvPr id="24" name="文本框 23">
            <a:extLst>
              <a:ext uri="{FF2B5EF4-FFF2-40B4-BE49-F238E27FC236}">
                <a16:creationId xmlns:a16="http://schemas.microsoft.com/office/drawing/2014/main" id="{AEAC1531-73D4-4EDA-8ADC-BC6945610093}"/>
              </a:ext>
            </a:extLst>
          </p:cNvPr>
          <p:cNvSpPr txBox="1"/>
          <p:nvPr/>
        </p:nvSpPr>
        <p:spPr>
          <a:xfrm>
            <a:off x="4109664" y="5023132"/>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25" name="直接连接符 24">
            <a:extLst>
              <a:ext uri="{FF2B5EF4-FFF2-40B4-BE49-F238E27FC236}">
                <a16:creationId xmlns:a16="http://schemas.microsoft.com/office/drawing/2014/main" id="{1C5BA1B4-4905-4C8A-89A9-0FA49922581C}"/>
              </a:ext>
            </a:extLst>
          </p:cNvPr>
          <p:cNvCxnSpPr>
            <a:cxnSpLocks/>
          </p:cNvCxnSpPr>
          <p:nvPr/>
        </p:nvCxnSpPr>
        <p:spPr>
          <a:xfrm>
            <a:off x="1301394" y="5195298"/>
            <a:ext cx="4151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888918E-2744-4B7C-934A-DB6FA0EB365E}"/>
              </a:ext>
            </a:extLst>
          </p:cNvPr>
          <p:cNvCxnSpPr>
            <a:cxnSpLocks/>
          </p:cNvCxnSpPr>
          <p:nvPr/>
        </p:nvCxnSpPr>
        <p:spPr>
          <a:xfrm>
            <a:off x="5854557" y="5195298"/>
            <a:ext cx="2388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2AD4B75-68A0-4866-93D1-5C7B1DE3E4EA}"/>
              </a:ext>
            </a:extLst>
          </p:cNvPr>
          <p:cNvCxnSpPr>
            <a:cxnSpLocks/>
          </p:cNvCxnSpPr>
          <p:nvPr/>
        </p:nvCxnSpPr>
        <p:spPr>
          <a:xfrm>
            <a:off x="1227762" y="5584003"/>
            <a:ext cx="2727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5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arn(inVertical)">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arn(inVertical)">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inVertical)">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arn(inVertical)">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8" grpId="0"/>
      <p:bldP spid="19"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练习巩固：选择题</a:t>
            </a:r>
            <a:endParaRPr lang="en-US" altLang="zh-CN" sz="2400" dirty="0"/>
          </a:p>
          <a:p>
            <a:r>
              <a:rPr lang="en-US" altLang="zh-CN" sz="2400" dirty="0"/>
              <a:t>1</a:t>
            </a:r>
            <a:r>
              <a:rPr lang="zh-CN" altLang="en-US" sz="2400" dirty="0"/>
              <a:t>、近代中国，先进的中国人从“走日本人的道路”“走美国人的道路”“走俄国人的道路”到最终“走自己的道路”。中国人通过这一探索过程（    ）</a:t>
            </a:r>
            <a:endParaRPr lang="en-US" altLang="zh-CN" sz="2400" dirty="0"/>
          </a:p>
          <a:p>
            <a:r>
              <a:rPr lang="zh-CN" altLang="en-US" sz="2400" dirty="0">
                <a:latin typeface="等线" panose="02010600030101010101" pitchFamily="2" charset="-122"/>
                <a:ea typeface="等线" panose="02010600030101010101" pitchFamily="2" charset="-122"/>
              </a:rPr>
              <a:t>①</a:t>
            </a:r>
            <a:r>
              <a:rPr lang="zh-CN" altLang="en-US" sz="2400" dirty="0"/>
              <a:t>确定以马列主义为发展进步的根本政治前提和制度基础</a:t>
            </a:r>
            <a:endParaRPr lang="en-US" altLang="zh-CN" sz="2400" dirty="0"/>
          </a:p>
          <a:p>
            <a:r>
              <a:rPr lang="zh-CN" altLang="en-US" sz="2400" dirty="0">
                <a:latin typeface="等线" panose="02010600030101010101" pitchFamily="2" charset="-122"/>
              </a:rPr>
              <a:t>②</a:t>
            </a:r>
            <a:r>
              <a:rPr lang="zh-CN" altLang="en-US" sz="2400" dirty="0"/>
              <a:t>证实了半殖民地半封建的中国，资本主义道路走不通</a:t>
            </a:r>
            <a:endParaRPr lang="en-US" altLang="zh-CN" sz="2400" dirty="0"/>
          </a:p>
          <a:p>
            <a:r>
              <a:rPr lang="zh-CN" altLang="en-US" sz="2400" dirty="0">
                <a:latin typeface="等线" panose="02010600030101010101" pitchFamily="2" charset="-122"/>
              </a:rPr>
              <a:t>③</a:t>
            </a:r>
            <a:r>
              <a:rPr lang="zh-CN" altLang="en-US" sz="2400" dirty="0"/>
              <a:t>成功将马列主义基本原理与中国革命的实践结合起来</a:t>
            </a:r>
            <a:endParaRPr lang="en-US" altLang="zh-CN" sz="2400" dirty="0"/>
          </a:p>
          <a:p>
            <a:r>
              <a:rPr lang="zh-CN" altLang="en-US" sz="2400" dirty="0">
                <a:latin typeface="等线" panose="02010600030101010101" pitchFamily="2" charset="-122"/>
              </a:rPr>
              <a:t>④</a:t>
            </a:r>
            <a:r>
              <a:rPr lang="zh-CN" altLang="en-US" sz="2400" dirty="0"/>
              <a:t>开创了中国特色社会主义道路，中国社会发展进入新时代</a:t>
            </a:r>
            <a:endParaRPr lang="en-US" altLang="zh-CN" sz="2400" dirty="0"/>
          </a:p>
          <a:p>
            <a:r>
              <a:rPr lang="en-US" altLang="zh-CN" sz="2400" dirty="0"/>
              <a:t>A.</a:t>
            </a:r>
            <a:r>
              <a:rPr lang="en-US" altLang="zh-CN" sz="2400" dirty="0">
                <a:latin typeface="等线" panose="02010600030101010101" pitchFamily="2" charset="-122"/>
                <a:ea typeface="等线" panose="02010600030101010101" pitchFamily="2" charset="-122"/>
              </a:rPr>
              <a:t>①②        B. ①④           C.②③        D. ③④</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2" name="文本框 1">
            <a:extLst>
              <a:ext uri="{FF2B5EF4-FFF2-40B4-BE49-F238E27FC236}">
                <a16:creationId xmlns:a16="http://schemas.microsoft.com/office/drawing/2014/main" id="{A4AF185F-383E-4FEA-B30C-FE889A93FFD0}"/>
              </a:ext>
            </a:extLst>
          </p:cNvPr>
          <p:cNvSpPr txBox="1"/>
          <p:nvPr/>
        </p:nvSpPr>
        <p:spPr>
          <a:xfrm>
            <a:off x="10433407" y="2230692"/>
            <a:ext cx="657546" cy="707886"/>
          </a:xfrm>
          <a:prstGeom prst="rect">
            <a:avLst/>
          </a:prstGeom>
          <a:noFill/>
        </p:spPr>
        <p:txBody>
          <a:bodyPr wrap="square" rtlCol="0">
            <a:spAutoFit/>
          </a:bodyPr>
          <a:lstStyle/>
          <a:p>
            <a:r>
              <a:rPr lang="en-US" altLang="zh-CN" sz="4000" b="1" dirty="0">
                <a:solidFill>
                  <a:srgbClr val="FF0000"/>
                </a:solidFill>
              </a:rPr>
              <a:t>C</a:t>
            </a:r>
            <a:endParaRPr lang="zh-CN" altLang="en-US" sz="4000" b="1" dirty="0">
              <a:solidFill>
                <a:srgbClr val="FF0000"/>
              </a:solidFill>
            </a:endParaRPr>
          </a:p>
        </p:txBody>
      </p:sp>
      <p:cxnSp>
        <p:nvCxnSpPr>
          <p:cNvPr id="6" name="直接连接符 5">
            <a:extLst>
              <a:ext uri="{FF2B5EF4-FFF2-40B4-BE49-F238E27FC236}">
                <a16:creationId xmlns:a16="http://schemas.microsoft.com/office/drawing/2014/main" id="{238D4869-CBC6-47F6-8FDB-12B94B7C2F3D}"/>
              </a:ext>
            </a:extLst>
          </p:cNvPr>
          <p:cNvCxnSpPr>
            <a:cxnSpLocks/>
          </p:cNvCxnSpPr>
          <p:nvPr/>
        </p:nvCxnSpPr>
        <p:spPr>
          <a:xfrm>
            <a:off x="1107897" y="1765442"/>
            <a:ext cx="15924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A9696A3-6BBE-4C2E-AB31-B7C72891F230}"/>
              </a:ext>
            </a:extLst>
          </p:cNvPr>
          <p:cNvCxnSpPr>
            <a:cxnSpLocks/>
          </p:cNvCxnSpPr>
          <p:nvPr/>
        </p:nvCxnSpPr>
        <p:spPr>
          <a:xfrm>
            <a:off x="5710719" y="2546277"/>
            <a:ext cx="27243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A62FDFE-C49A-416E-9EE3-C2DE0ACBB36F}"/>
              </a:ext>
            </a:extLst>
          </p:cNvPr>
          <p:cNvCxnSpPr>
            <a:cxnSpLocks/>
          </p:cNvCxnSpPr>
          <p:nvPr/>
        </p:nvCxnSpPr>
        <p:spPr>
          <a:xfrm>
            <a:off x="2135312" y="3933289"/>
            <a:ext cx="28990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9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pPr>
              <a:lnSpc>
                <a:spcPct val="150000"/>
              </a:lnSpc>
            </a:pPr>
            <a:r>
              <a:rPr lang="zh-CN" altLang="en-US" sz="2400" dirty="0"/>
              <a:t>五四运动前，清政府虽已覆灭，但封建剥削制度依然存在，同时帝国主义与中国封建势力、官僚资本相勾结残害压迫广大人民。社会主要矛盾是帝国主义和中华民族的矛盾，封建主义与人民大众的矛盾。为挽救空前深重的民族危机，中国人民曾尝试过自强运动和改良主义、旧式的农民战争、资产阶级领导的民主革命，但这些都以失败告终。这也是为什么毛泽东同志提出新民主主义革命的总路线和总政策，即“无产阶级领导的，人民大众的，反对帝国主义、封建主义和官僚资本主义的革命”。</a:t>
            </a:r>
            <a:endParaRPr lang="en-US" altLang="zh-CN" sz="2400" dirty="0"/>
          </a:p>
          <a:p>
            <a:pPr>
              <a:lnSpc>
                <a:spcPct val="150000"/>
              </a:lnSpc>
            </a:pPr>
            <a:r>
              <a:rPr lang="zh-CN" altLang="en-US" sz="2400" dirty="0">
                <a:solidFill>
                  <a:srgbClr val="FF0000"/>
                </a:solidFill>
              </a:rPr>
              <a:t>结合材料，运用已有知识，毛泽东同志提出的新民主主义革命的总路线和总政策的依据</a:t>
            </a:r>
            <a:endParaRPr lang="en-US" altLang="zh-CN" sz="2400" dirty="0">
              <a:solidFill>
                <a:srgbClr val="FF0000"/>
              </a:solidFill>
            </a:endParaRPr>
          </a:p>
          <a:p>
            <a:r>
              <a:rPr lang="zh-CN" altLang="en-US" sz="2400" dirty="0">
                <a:solidFill>
                  <a:srgbClr val="0000FF"/>
                </a:solidFill>
              </a:rPr>
              <a:t>解析：事实逻辑（材料信息）、理论逻辑（新民主主义革命）</a:t>
            </a:r>
            <a:endParaRPr lang="en-US" altLang="zh-CN" sz="2400" dirty="0">
              <a:solidFill>
                <a:srgbClr val="0000FF"/>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cxnSp>
        <p:nvCxnSpPr>
          <p:cNvPr id="4" name="直接连接符 3">
            <a:extLst>
              <a:ext uri="{FF2B5EF4-FFF2-40B4-BE49-F238E27FC236}">
                <a16:creationId xmlns:a16="http://schemas.microsoft.com/office/drawing/2014/main" id="{15527011-5172-49B8-87BA-2ADFD7FA5668}"/>
              </a:ext>
            </a:extLst>
          </p:cNvPr>
          <p:cNvCxnSpPr>
            <a:cxnSpLocks/>
          </p:cNvCxnSpPr>
          <p:nvPr/>
        </p:nvCxnSpPr>
        <p:spPr>
          <a:xfrm flipH="1">
            <a:off x="6369978" y="2044557"/>
            <a:ext cx="287677" cy="688369"/>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BE07735-E054-4A84-99C9-19C996BACA1D}"/>
              </a:ext>
            </a:extLst>
          </p:cNvPr>
          <p:cNvCxnSpPr>
            <a:cxnSpLocks/>
          </p:cNvCxnSpPr>
          <p:nvPr/>
        </p:nvCxnSpPr>
        <p:spPr>
          <a:xfrm flipH="1">
            <a:off x="3563422" y="3214099"/>
            <a:ext cx="340758" cy="63528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F4B323A-53BA-4CB0-971F-0E068FFAFE4C}"/>
              </a:ext>
            </a:extLst>
          </p:cNvPr>
          <p:cNvCxnSpPr>
            <a:cxnSpLocks/>
          </p:cNvCxnSpPr>
          <p:nvPr/>
        </p:nvCxnSpPr>
        <p:spPr>
          <a:xfrm>
            <a:off x="904126" y="2044557"/>
            <a:ext cx="600010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5602260-D47D-4592-9949-A5DC72C9B321}"/>
              </a:ext>
            </a:extLst>
          </p:cNvPr>
          <p:cNvCxnSpPr>
            <a:cxnSpLocks/>
          </p:cNvCxnSpPr>
          <p:nvPr/>
        </p:nvCxnSpPr>
        <p:spPr>
          <a:xfrm>
            <a:off x="1859622" y="3696983"/>
            <a:ext cx="182195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B5E2731-E84B-45AB-B4CC-7EE3B52E330F}"/>
              </a:ext>
            </a:extLst>
          </p:cNvPr>
          <p:cNvCxnSpPr>
            <a:cxnSpLocks/>
          </p:cNvCxnSpPr>
          <p:nvPr/>
        </p:nvCxnSpPr>
        <p:spPr>
          <a:xfrm flipH="1">
            <a:off x="2770598" y="4264631"/>
            <a:ext cx="340758" cy="63528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169F281-44E7-4DB4-97FB-1A42707C58B1}"/>
              </a:ext>
            </a:extLst>
          </p:cNvPr>
          <p:cNvCxnSpPr>
            <a:cxnSpLocks/>
          </p:cNvCxnSpPr>
          <p:nvPr/>
        </p:nvCxnSpPr>
        <p:spPr>
          <a:xfrm>
            <a:off x="4835703" y="3652460"/>
            <a:ext cx="286991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02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pPr algn="l"/>
            <a:r>
              <a:rPr lang="zh-CN" altLang="en-US" sz="2400" b="0" i="0" dirty="0">
                <a:solidFill>
                  <a:srgbClr val="FF0000"/>
                </a:solidFill>
                <a:effectLst/>
                <a:latin typeface="arial" panose="020B0604020202020204" pitchFamily="34" charset="0"/>
              </a:rPr>
              <a:t>事实逻辑</a:t>
            </a:r>
            <a:r>
              <a:rPr lang="en-US" altLang="zh-CN" sz="2400" b="0" i="0" dirty="0">
                <a:solidFill>
                  <a:srgbClr val="FF0000"/>
                </a:solidFill>
                <a:effectLst/>
                <a:latin typeface="arial" panose="020B0604020202020204" pitchFamily="34" charset="0"/>
              </a:rPr>
              <a:t>1:</a:t>
            </a:r>
          </a:p>
          <a:p>
            <a:pPr algn="l"/>
            <a:r>
              <a:rPr lang="zh-CN" altLang="en-US" sz="2400" dirty="0"/>
              <a:t>帝国主义与中国封建势力、官僚资本相勾结残害压迫广大人民。社会主要矛盾是帝国主义和中华民族的矛盾，封建主义与人民大众的矛盾。</a:t>
            </a:r>
            <a:endParaRPr lang="en-US" altLang="zh-CN" sz="2400" dirty="0"/>
          </a:p>
          <a:p>
            <a:pPr algn="l"/>
            <a:r>
              <a:rPr lang="zh-CN" altLang="en-US" sz="2400" dirty="0">
                <a:solidFill>
                  <a:srgbClr val="0000FF"/>
                </a:solidFill>
                <a:latin typeface="arial" panose="020B0604020202020204" pitchFamily="34" charset="0"/>
              </a:rPr>
              <a:t>答案：半殖民地半封建的社会性质，社会的主要矛盾，决定了新民主主义革命必须是“人民大众的反帝反封建的民主革命”</a:t>
            </a:r>
            <a:endParaRPr lang="en-US" altLang="zh-CN" sz="2400" dirty="0">
              <a:solidFill>
                <a:srgbClr val="0000FF"/>
              </a:solidFill>
              <a:latin typeface="arial" panose="020B0604020202020204" pitchFamily="34" charset="0"/>
            </a:endParaRPr>
          </a:p>
          <a:p>
            <a:pPr algn="l"/>
            <a:r>
              <a:rPr lang="zh-CN" altLang="en-US" sz="2400" b="0" i="0" dirty="0">
                <a:solidFill>
                  <a:srgbClr val="FF0000"/>
                </a:solidFill>
                <a:effectLst/>
                <a:latin typeface="arial" panose="020B0604020202020204" pitchFamily="34" charset="0"/>
              </a:rPr>
              <a:t>事实逻辑</a:t>
            </a:r>
            <a:r>
              <a:rPr lang="en-US" altLang="zh-CN" sz="2400" b="0" i="0" dirty="0">
                <a:solidFill>
                  <a:srgbClr val="FF0000"/>
                </a:solidFill>
                <a:effectLst/>
                <a:latin typeface="arial" panose="020B0604020202020204" pitchFamily="34" charset="0"/>
              </a:rPr>
              <a:t>2</a:t>
            </a:r>
            <a:r>
              <a:rPr lang="zh-CN" altLang="en-US" sz="2400" b="0" i="0" dirty="0">
                <a:solidFill>
                  <a:srgbClr val="FF0000"/>
                </a:solidFill>
                <a:effectLst/>
                <a:latin typeface="arial" panose="020B0604020202020204" pitchFamily="34" charset="0"/>
              </a:rPr>
              <a:t>：</a:t>
            </a:r>
            <a:endParaRPr lang="en-US" altLang="zh-CN" sz="2400" b="0" i="0" dirty="0">
              <a:solidFill>
                <a:srgbClr val="FF0000"/>
              </a:solidFill>
              <a:effectLst/>
              <a:latin typeface="arial" panose="020B0604020202020204" pitchFamily="34" charset="0"/>
            </a:endParaRPr>
          </a:p>
          <a:p>
            <a:pPr algn="l"/>
            <a:r>
              <a:rPr lang="zh-CN" altLang="en-US" sz="2400" dirty="0"/>
              <a:t>自强运动和改良主义、旧式的农民战争、资产阶级革命派领导的民主革命，但这些都以失败告终</a:t>
            </a:r>
            <a:endParaRPr lang="en-US" altLang="zh-CN" sz="2400" b="0" i="0" dirty="0">
              <a:solidFill>
                <a:srgbClr val="333333"/>
              </a:solidFill>
              <a:effectLst/>
              <a:latin typeface="arial" panose="020B0604020202020204" pitchFamily="34" charset="0"/>
            </a:endParaRPr>
          </a:p>
          <a:p>
            <a:pPr algn="l"/>
            <a:r>
              <a:rPr lang="zh-CN" altLang="en-US" sz="2400" b="0" i="0">
                <a:solidFill>
                  <a:srgbClr val="0000FF"/>
                </a:solidFill>
                <a:effectLst/>
                <a:latin typeface="arial" panose="020B0604020202020204" pitchFamily="34" charset="0"/>
              </a:rPr>
              <a:t>答案：各式各样</a:t>
            </a:r>
            <a:r>
              <a:rPr lang="zh-CN" altLang="en-US" sz="2400" b="0" i="0" dirty="0">
                <a:solidFill>
                  <a:srgbClr val="0000FF"/>
                </a:solidFill>
                <a:effectLst/>
                <a:latin typeface="arial" panose="020B0604020202020204" pitchFamily="34" charset="0"/>
              </a:rPr>
              <a:t>的尝试都以失败告终，决定了近代中国为了争取民族独立、人民解放和实现国家富强、人民幸福，必须另辟新路，新民主主义革命只能由无产阶级领导，这是历史的必然。</a:t>
            </a:r>
            <a:endParaRPr lang="en-US" altLang="zh-CN" sz="2400" b="0" i="0" dirty="0">
              <a:solidFill>
                <a:srgbClr val="0000FF"/>
              </a:solidFill>
              <a:effectLst/>
              <a:latin typeface="arial" panose="020B0604020202020204" pitchFamily="34" charset="0"/>
            </a:endParaRPr>
          </a:p>
          <a:p>
            <a:pPr algn="l"/>
            <a:r>
              <a:rPr lang="zh-CN" altLang="en-US" sz="2400" dirty="0">
                <a:solidFill>
                  <a:srgbClr val="FF0000"/>
                </a:solidFill>
                <a:latin typeface="arial" panose="020B0604020202020204" pitchFamily="34" charset="0"/>
              </a:rPr>
              <a:t>事实逻辑</a:t>
            </a:r>
            <a:r>
              <a:rPr lang="en-US" altLang="zh-CN" sz="2400" dirty="0">
                <a:solidFill>
                  <a:srgbClr val="FF0000"/>
                </a:solidFill>
                <a:latin typeface="arial" panose="020B0604020202020204" pitchFamily="34" charset="0"/>
              </a:rPr>
              <a:t>3</a:t>
            </a:r>
            <a:r>
              <a:rPr lang="zh-CN" altLang="en-US" sz="2400" dirty="0">
                <a:solidFill>
                  <a:srgbClr val="FF0000"/>
                </a:solidFill>
                <a:latin typeface="arial" panose="020B0604020202020204" pitchFamily="34" charset="0"/>
              </a:rPr>
              <a:t>：结论</a:t>
            </a:r>
            <a:endParaRPr lang="zh-CN" altLang="en-US" sz="2400" b="0" i="0" dirty="0">
              <a:solidFill>
                <a:srgbClr val="FF0000"/>
              </a:solidFill>
              <a:effectLst/>
              <a:latin typeface="arial" panose="020B0604020202020204" pitchFamily="34" charset="0"/>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61149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en-US" altLang="zh-CN" sz="2400" dirty="0"/>
              <a:t>2.1  </a:t>
            </a:r>
            <a:r>
              <a:rPr lang="zh-CN" altLang="en-US" sz="2400" dirty="0"/>
              <a:t>新民主主义革命的胜利</a:t>
            </a:r>
            <a:endParaRPr lang="en-US" altLang="zh-CN" sz="2400" dirty="0"/>
          </a:p>
          <a:p>
            <a:r>
              <a:rPr lang="zh-CN" altLang="en-US" sz="2400" dirty="0"/>
              <a:t>（一）悲怆的历程：探索民族复兴之路</a:t>
            </a:r>
            <a:endParaRPr lang="en-US" altLang="zh-CN" sz="2400" dirty="0"/>
          </a:p>
          <a:p>
            <a:r>
              <a:rPr lang="en-US" altLang="zh-CN" sz="2400" dirty="0">
                <a:solidFill>
                  <a:srgbClr val="0000FF"/>
                </a:solidFill>
              </a:rPr>
              <a:t>1</a:t>
            </a:r>
            <a:r>
              <a:rPr lang="zh-CN" altLang="en-US" sz="2400" dirty="0">
                <a:solidFill>
                  <a:srgbClr val="0000FF"/>
                </a:solidFill>
              </a:rPr>
              <a:t>、历史背景：近代中国成为半殖民地半封建社会（社会性质）</a:t>
            </a:r>
            <a:endParaRPr lang="en-US" altLang="zh-CN" sz="2400" dirty="0">
              <a:solidFill>
                <a:srgbClr val="0000FF"/>
              </a:solidFill>
            </a:endParaRPr>
          </a:p>
          <a:p>
            <a:r>
              <a:rPr lang="zh-CN" altLang="en-US" sz="2400" dirty="0"/>
              <a:t>（</a:t>
            </a:r>
            <a:r>
              <a:rPr lang="en-US" altLang="zh-CN" sz="2400" dirty="0"/>
              <a:t>1</a:t>
            </a:r>
            <a:r>
              <a:rPr lang="zh-CN" altLang="en-US" sz="2400" dirty="0"/>
              <a:t>）外部原因：近代西方资本主义的发展，需要丰富的原料、广阔的市场、廉价的劳动力。</a:t>
            </a:r>
            <a:endParaRPr lang="en-US" altLang="zh-CN" sz="2400" dirty="0"/>
          </a:p>
          <a:p>
            <a:r>
              <a:rPr lang="zh-CN" altLang="en-US" sz="2400" dirty="0"/>
              <a:t>（</a:t>
            </a:r>
            <a:r>
              <a:rPr lang="en-US" altLang="zh-CN" sz="2400" dirty="0"/>
              <a:t>2</a:t>
            </a:r>
            <a:r>
              <a:rPr lang="zh-CN" altLang="en-US" sz="2400" dirty="0"/>
              <a:t>）内部原因：封建专制统治的没落，经济、政治、文化都落后。</a:t>
            </a:r>
            <a:endParaRPr lang="en-US" altLang="zh-CN" sz="2400" dirty="0"/>
          </a:p>
          <a:p>
            <a:r>
              <a:rPr lang="en-US" altLang="zh-CN" sz="2400" dirty="0">
                <a:solidFill>
                  <a:srgbClr val="0000FF"/>
                </a:solidFill>
              </a:rPr>
              <a:t>2</a:t>
            </a:r>
            <a:r>
              <a:rPr lang="zh-CN" altLang="en-US" sz="2400" dirty="0">
                <a:solidFill>
                  <a:srgbClr val="0000FF"/>
                </a:solidFill>
              </a:rPr>
              <a:t>、历史任务：</a:t>
            </a:r>
            <a:endParaRPr lang="en-US" altLang="zh-CN" sz="2400" dirty="0">
              <a:solidFill>
                <a:srgbClr val="0000FF"/>
              </a:solidFill>
            </a:endParaRPr>
          </a:p>
          <a:p>
            <a:r>
              <a:rPr lang="zh-CN" altLang="en-US" sz="2400" dirty="0"/>
              <a:t>（</a:t>
            </a:r>
            <a:r>
              <a:rPr lang="en-US" altLang="zh-CN" sz="2400" dirty="0"/>
              <a:t>1</a:t>
            </a:r>
            <a:r>
              <a:rPr lang="zh-CN" altLang="en-US" sz="2400" dirty="0"/>
              <a:t>）民族独立、人民解放</a:t>
            </a:r>
            <a:endParaRPr lang="en-US" altLang="zh-CN" sz="2400" dirty="0"/>
          </a:p>
          <a:p>
            <a:r>
              <a:rPr lang="zh-CN" altLang="en-US" sz="2400" dirty="0"/>
              <a:t>（</a:t>
            </a:r>
            <a:r>
              <a:rPr lang="en-US" altLang="zh-CN" sz="2400" dirty="0"/>
              <a:t>2</a:t>
            </a:r>
            <a:r>
              <a:rPr lang="zh-CN" altLang="en-US" sz="2400" dirty="0"/>
              <a:t>）国家富强、人民幸福</a:t>
            </a:r>
            <a:endParaRPr lang="en-US" altLang="zh-CN" sz="2400" dirty="0"/>
          </a:p>
          <a:p>
            <a:r>
              <a:rPr lang="en-US" altLang="zh-CN" sz="2400" dirty="0">
                <a:solidFill>
                  <a:srgbClr val="0000FF"/>
                </a:solidFill>
              </a:rPr>
              <a:t>3</a:t>
            </a:r>
            <a:r>
              <a:rPr lang="zh-CN" altLang="en-US" sz="2400" dirty="0">
                <a:solidFill>
                  <a:srgbClr val="0000FF"/>
                </a:solidFill>
              </a:rPr>
              <a:t>、历史结论：</a:t>
            </a:r>
            <a:endParaRPr lang="en-US" altLang="zh-CN" sz="2400" dirty="0">
              <a:solidFill>
                <a:srgbClr val="0000FF"/>
              </a:solidFill>
            </a:endParaRPr>
          </a:p>
          <a:p>
            <a:r>
              <a:rPr lang="zh-CN" altLang="en-US" sz="2400" dirty="0"/>
              <a:t>结论一：资本主义道路走不通</a:t>
            </a:r>
            <a:endParaRPr lang="en-US" altLang="zh-CN" sz="2400" dirty="0"/>
          </a:p>
          <a:p>
            <a:r>
              <a:rPr lang="zh-CN" altLang="en-US" sz="2400" dirty="0"/>
              <a:t>结论二：另辟新路：</a:t>
            </a:r>
            <a:r>
              <a:rPr lang="zh-CN" altLang="en-US" sz="2400" dirty="0">
                <a:solidFill>
                  <a:srgbClr val="0000FF"/>
                </a:solidFill>
              </a:rPr>
              <a:t>只有走无产阶级革命的道路</a:t>
            </a:r>
            <a:r>
              <a:rPr lang="zh-CN" altLang="en-US" sz="2400" dirty="0"/>
              <a:t>，只有社会主义才能救中国</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5208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3" y="924674"/>
            <a:ext cx="11435137" cy="5661061"/>
          </a:xfrm>
        </p:spPr>
        <p:txBody>
          <a:bodyPr>
            <a:normAutofit/>
          </a:bodyPr>
          <a:lstStyle/>
          <a:p>
            <a:r>
              <a:rPr lang="en-US" altLang="zh-CN" sz="2400" dirty="0"/>
              <a:t>2.1  </a:t>
            </a:r>
            <a:r>
              <a:rPr lang="zh-CN" altLang="en-US" sz="2400" dirty="0"/>
              <a:t>新民主主义革命的胜利</a:t>
            </a:r>
            <a:endParaRPr lang="en-US" altLang="zh-CN" sz="2400" dirty="0"/>
          </a:p>
          <a:p>
            <a:r>
              <a:rPr lang="zh-CN" altLang="en-US" sz="2400" dirty="0"/>
              <a:t>（一）悲怆的历程：探索民族复兴之路</a:t>
            </a:r>
            <a:endParaRPr lang="en-US" altLang="zh-CN" sz="2400" dirty="0"/>
          </a:p>
          <a:p>
            <a:r>
              <a:rPr lang="en-US" altLang="zh-CN" sz="2400" dirty="0"/>
              <a:t>1</a:t>
            </a:r>
            <a:r>
              <a:rPr lang="zh-CN" altLang="en-US" sz="2400" dirty="0"/>
              <a:t>、历史背景：</a:t>
            </a:r>
            <a:endParaRPr lang="en-US" altLang="zh-CN" sz="2400" dirty="0"/>
          </a:p>
          <a:p>
            <a:r>
              <a:rPr lang="en-US" altLang="zh-CN" sz="2400" dirty="0"/>
              <a:t>2</a:t>
            </a:r>
            <a:r>
              <a:rPr lang="zh-CN" altLang="en-US" sz="2400" dirty="0"/>
              <a:t>、历史任务：</a:t>
            </a:r>
            <a:endParaRPr lang="en-US" altLang="zh-CN" sz="2400" dirty="0"/>
          </a:p>
          <a:p>
            <a:r>
              <a:rPr lang="en-US" altLang="zh-CN" sz="2400" dirty="0"/>
              <a:t>3</a:t>
            </a:r>
            <a:r>
              <a:rPr lang="zh-CN" altLang="en-US" sz="2400" dirty="0"/>
              <a:t>、历史结论：</a:t>
            </a:r>
            <a:endParaRPr lang="en-US" altLang="zh-CN" sz="2400" dirty="0"/>
          </a:p>
          <a:p>
            <a:r>
              <a:rPr lang="zh-CN" altLang="en-US" sz="2400" dirty="0"/>
              <a:t>（</a:t>
            </a:r>
            <a:r>
              <a:rPr lang="en-US" altLang="zh-CN" sz="2400" dirty="0"/>
              <a:t>1</a:t>
            </a:r>
            <a:r>
              <a:rPr lang="zh-CN" altLang="en-US" sz="2400" dirty="0"/>
              <a:t>）结论一：资本主义道路走不通</a:t>
            </a:r>
            <a:endParaRPr lang="en-US" altLang="zh-CN" sz="2400" dirty="0"/>
          </a:p>
          <a:p>
            <a:r>
              <a:rPr lang="zh-CN" altLang="zh-CN" sz="2400" dirty="0">
                <a:latin typeface="等线" panose="02010600030101010101" pitchFamily="2" charset="-122"/>
                <a:ea typeface="等线" panose="02010600030101010101" pitchFamily="2" charset="-122"/>
              </a:rPr>
              <a:t>①</a:t>
            </a:r>
            <a:r>
              <a:rPr lang="zh-CN" altLang="en-US" sz="2400" dirty="0">
                <a:latin typeface="等线" panose="02010600030101010101" pitchFamily="2" charset="-122"/>
                <a:ea typeface="等线" panose="02010600030101010101" pitchFamily="2" charset="-122"/>
              </a:rPr>
              <a:t>表现：各式各样的尝试，终究未能改变中国社会的性质和中国人民的悲惨命运</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②原因：近代中国的基本国情决定</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A</a:t>
            </a:r>
            <a:r>
              <a:rPr lang="zh-CN" altLang="en-US" sz="2400" dirty="0">
                <a:latin typeface="等线" panose="02010600030101010101" pitchFamily="2" charset="-122"/>
                <a:ea typeface="等线" panose="02010600030101010101" pitchFamily="2" charset="-122"/>
              </a:rPr>
              <a:t>：</a:t>
            </a:r>
            <a:r>
              <a:rPr lang="zh-CN" altLang="en-US" sz="2400" dirty="0">
                <a:solidFill>
                  <a:srgbClr val="0000FF"/>
                </a:solidFill>
                <a:latin typeface="等线" panose="02010600030101010101" pitchFamily="2" charset="-122"/>
                <a:ea typeface="等线" panose="02010600030101010101" pitchFamily="2" charset="-122"/>
              </a:rPr>
              <a:t>帝国主义</a:t>
            </a:r>
            <a:r>
              <a:rPr lang="zh-CN" altLang="en-US" sz="2400" dirty="0">
                <a:latin typeface="等线" panose="02010600030101010101" pitchFamily="2" charset="-122"/>
                <a:ea typeface="等线" panose="02010600030101010101" pitchFamily="2" charset="-122"/>
              </a:rPr>
              <a:t>侵略中国的目的不允许中国通过走资本主义道路强大起来</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B</a:t>
            </a:r>
            <a:r>
              <a:rPr lang="zh-CN" altLang="en-US" sz="2400" dirty="0">
                <a:latin typeface="等线" panose="02010600030101010101" pitchFamily="2" charset="-122"/>
                <a:ea typeface="等线" panose="02010600030101010101" pitchFamily="2" charset="-122"/>
              </a:rPr>
              <a:t>：</a:t>
            </a:r>
            <a:r>
              <a:rPr lang="zh-CN" altLang="en-US" sz="2400" dirty="0">
                <a:solidFill>
                  <a:srgbClr val="0000FF"/>
                </a:solidFill>
                <a:latin typeface="等线" panose="02010600030101010101" pitchFamily="2" charset="-122"/>
                <a:ea typeface="等线" panose="02010600030101010101" pitchFamily="2" charset="-122"/>
              </a:rPr>
              <a:t>中国封建势力</a:t>
            </a:r>
            <a:r>
              <a:rPr lang="zh-CN" altLang="en-US" sz="2400" dirty="0">
                <a:latin typeface="等线" panose="02010600030101010101" pitchFamily="2" charset="-122"/>
                <a:ea typeface="等线" panose="02010600030101010101" pitchFamily="2" charset="-122"/>
              </a:rPr>
              <a:t>与帝国主义相勾结，严重阻碍民族资本主义的发展</a:t>
            </a:r>
            <a:endParaRPr lang="en-US" altLang="zh-CN" sz="2400" dirty="0"/>
          </a:p>
          <a:p>
            <a:r>
              <a:rPr lang="en-US" altLang="zh-CN" sz="2400" dirty="0"/>
              <a:t>C</a:t>
            </a:r>
            <a:r>
              <a:rPr lang="zh-CN" altLang="en-US" sz="2400" dirty="0"/>
              <a:t>：</a:t>
            </a:r>
            <a:r>
              <a:rPr lang="zh-CN" altLang="en-US" sz="2400" dirty="0">
                <a:solidFill>
                  <a:srgbClr val="0000FF"/>
                </a:solidFill>
              </a:rPr>
              <a:t>中国民族资产阶级</a:t>
            </a:r>
            <a:r>
              <a:rPr lang="zh-CN" altLang="en-US" sz="2400" dirty="0"/>
              <a:t>力量弱小，具有软弱性和妥协性的特点</a:t>
            </a:r>
            <a:endParaRPr lang="en-US" altLang="zh-CN" sz="2400" dirty="0"/>
          </a:p>
          <a:p>
            <a:r>
              <a:rPr lang="zh-CN" altLang="en-US" sz="2400" dirty="0"/>
              <a:t>（</a:t>
            </a:r>
            <a:r>
              <a:rPr lang="en-US" altLang="zh-CN" sz="2400" dirty="0"/>
              <a:t>2</a:t>
            </a:r>
            <a:r>
              <a:rPr lang="zh-CN" altLang="en-US" sz="2400" dirty="0"/>
              <a:t>）结论二：另辟新路：</a:t>
            </a:r>
            <a:r>
              <a:rPr lang="zh-CN" altLang="en-US" sz="2400" dirty="0">
                <a:solidFill>
                  <a:srgbClr val="0000FF"/>
                </a:solidFill>
              </a:rPr>
              <a:t>只有走无产阶级革命的道路</a:t>
            </a:r>
            <a:r>
              <a:rPr lang="zh-CN" altLang="en-US" sz="2400" dirty="0"/>
              <a:t>，只有社会主义才能救中国</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94222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内容占位符 3">
            <a:extLst>
              <a:ext uri="{FF2B5EF4-FFF2-40B4-BE49-F238E27FC236}">
                <a16:creationId xmlns:a16="http://schemas.microsoft.com/office/drawing/2014/main" id="{98011106-5539-40C5-9F95-2F51CDC06681}"/>
              </a:ext>
            </a:extLst>
          </p:cNvPr>
          <p:cNvSpPr>
            <a:spLocks noGrp="1"/>
          </p:cNvSpPr>
          <p:nvPr>
            <p:ph idx="1"/>
          </p:nvPr>
        </p:nvSpPr>
        <p:spPr>
          <a:xfrm>
            <a:off x="534256" y="965771"/>
            <a:ext cx="11209106" cy="5630238"/>
          </a:xfrm>
        </p:spPr>
        <p:txBody>
          <a:bodyPr>
            <a:normAutofit fontScale="92500" lnSpcReduction="20000"/>
          </a:bodyPr>
          <a:lstStyle/>
          <a:p>
            <a:pPr marL="0" indent="177800" algn="ctr" eaLnBrk="0" fontAlgn="base" hangingPunct="0">
              <a:lnSpc>
                <a:spcPct val="150000"/>
              </a:lnSpc>
              <a:spcBef>
                <a:spcPct val="0"/>
              </a:spcBef>
              <a:spcAft>
                <a:spcPct val="0"/>
              </a:spcAft>
              <a:buNone/>
            </a:pPr>
            <a:r>
              <a:rPr kumimoji="0" lang="zh-CN" altLang="en-US"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近代中国半殖民地半封建社会进程</a:t>
            </a:r>
            <a:endParaRPr kumimoji="0" lang="en-US"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p>
            <a:pPr marL="0" indent="177800" eaLnBrk="0" fontAlgn="base" hangingPunct="0">
              <a:lnSpc>
                <a:spcPct val="150000"/>
              </a:lnSpc>
              <a:spcBef>
                <a:spcPct val="0"/>
              </a:spcBef>
              <a:spcAft>
                <a:spcPct val="0"/>
              </a:spcAft>
              <a:buNone/>
            </a:pPr>
            <a:r>
              <a:rPr lang="zh-CN" altLang="en-US" sz="2400" b="1" i="0" dirty="0">
                <a:solidFill>
                  <a:srgbClr val="333333"/>
                </a:solidFill>
                <a:effectLst/>
                <a:latin typeface="arial" panose="020B0604020202020204" pitchFamily="34" charset="0"/>
              </a:rPr>
              <a:t>半殖民地半封建社会</a:t>
            </a:r>
            <a:r>
              <a:rPr lang="zh-CN" altLang="en-US" sz="2400" b="0" i="0" dirty="0">
                <a:solidFill>
                  <a:srgbClr val="333333"/>
                </a:solidFill>
                <a:effectLst/>
                <a:latin typeface="arial" panose="020B0604020202020204" pitchFamily="34" charset="0"/>
              </a:rPr>
              <a:t>是一个</a:t>
            </a:r>
            <a:r>
              <a:rPr lang="zh-CN" altLang="en-US" sz="2400" b="0" i="0" u="none" strike="noStrike" dirty="0">
                <a:effectLst/>
                <a:latin typeface="arial" panose="020B0604020202020204" pitchFamily="34" charset="0"/>
              </a:rPr>
              <a:t>马克思主义</a:t>
            </a:r>
            <a:r>
              <a:rPr lang="zh-CN" altLang="en-US" sz="2400" b="0" i="0" dirty="0">
                <a:effectLst/>
                <a:latin typeface="arial" panose="020B0604020202020204" pitchFamily="34" charset="0"/>
              </a:rPr>
              <a:t>的概念，意指在</a:t>
            </a:r>
            <a:r>
              <a:rPr lang="zh-CN" altLang="en-US" sz="2400" b="1" i="0" dirty="0">
                <a:effectLst/>
                <a:latin typeface="arial" panose="020B0604020202020204" pitchFamily="34" charset="0"/>
              </a:rPr>
              <a:t>形式上保留有</a:t>
            </a:r>
            <a:r>
              <a:rPr lang="zh-CN" altLang="en-US" sz="2400" b="1" i="0" u="none" strike="noStrike" dirty="0">
                <a:effectLst/>
                <a:latin typeface="arial" panose="020B0604020202020204" pitchFamily="34" charset="0"/>
              </a:rPr>
              <a:t>封建社会</a:t>
            </a:r>
            <a:r>
              <a:rPr lang="zh-CN" altLang="en-US" sz="2400" b="1" i="0" dirty="0">
                <a:solidFill>
                  <a:srgbClr val="333333"/>
                </a:solidFill>
                <a:effectLst/>
                <a:latin typeface="arial" panose="020B0604020202020204" pitchFamily="34" charset="0"/>
              </a:rPr>
              <a:t>国家机关及主权所有，同时在经济、政治、文化上受到外国资本主义国家控制与压迫的社会</a:t>
            </a:r>
            <a:r>
              <a:rPr lang="zh-CN" altLang="en-US" sz="2400" b="0" i="0" dirty="0">
                <a:solidFill>
                  <a:srgbClr val="333333"/>
                </a:solidFill>
                <a:effectLst/>
                <a:latin typeface="arial" panose="020B0604020202020204" pitchFamily="34" charset="0"/>
              </a:rPr>
              <a:t>。 </a:t>
            </a:r>
            <a:r>
              <a:rPr kumimoji="0" lang="en-US"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1840-1842</a:t>
            </a:r>
            <a:r>
              <a:rPr kumimoji="0" lang="zh-CN"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鸦片战争</a:t>
            </a:r>
            <a:r>
              <a:rPr kumimoji="0" lang="zh-CN" altLang="en-US" sz="2400" b="0" i="0" u="none" strike="noStrike" cap="none" normalizeH="0" baseline="0" dirty="0">
                <a:ln>
                  <a:noFill/>
                </a:ln>
                <a:effectLst/>
                <a:latin typeface="Arial" panose="020B0604020202020204" pitchFamily="34" charset="0"/>
                <a:cs typeface="Arial" panose="020B0604020202020204" pitchFamily="34" charset="0"/>
              </a:rPr>
              <a:t>失败签订</a:t>
            </a:r>
            <a:r>
              <a:rPr kumimoji="0" lang="en-US" altLang="zh-CN" sz="2400" b="0" i="0" u="none" strike="noStrike" cap="none" normalizeH="0" baseline="0" dirty="0">
                <a:ln>
                  <a:noFill/>
                </a:ln>
                <a:effectLst/>
                <a:latin typeface="Arial" panose="020B0604020202020204" pitchFamily="34" charset="0"/>
                <a:cs typeface="Arial" panose="020B0604020202020204" pitchFamily="34" charset="0"/>
              </a:rPr>
              <a:t>《</a:t>
            </a:r>
            <a:r>
              <a:rPr kumimoji="0" lang="zh-CN" altLang="en-US" sz="2400" b="0" i="0" u="none" strike="noStrike" cap="none" normalizeH="0" baseline="0" dirty="0">
                <a:ln>
                  <a:noFill/>
                </a:ln>
                <a:effectLst/>
                <a:latin typeface="Arial" panose="020B0604020202020204" pitchFamily="34" charset="0"/>
                <a:cs typeface="Arial" panose="020B0604020202020204" pitchFamily="34" charset="0"/>
              </a:rPr>
              <a:t>南京条约</a:t>
            </a:r>
            <a:r>
              <a:rPr kumimoji="0" lang="en-US" altLang="zh-CN" sz="2400" b="0" i="0" u="none" strike="noStrike" cap="none" normalizeH="0" baseline="0" dirty="0">
                <a:ln>
                  <a:noFill/>
                </a:ln>
                <a:effectLst/>
                <a:latin typeface="Arial" panose="020B0604020202020204" pitchFamily="34" charset="0"/>
                <a:cs typeface="Arial" panose="020B0604020202020204" pitchFamily="34" charset="0"/>
              </a:rPr>
              <a:t>》</a:t>
            </a:r>
            <a:r>
              <a:rPr kumimoji="0" lang="zh-CN" altLang="en-US" sz="2400" b="0" i="0" u="none" strike="noStrike" cap="none" normalizeH="0" baseline="0" dirty="0">
                <a:ln>
                  <a:noFill/>
                </a:ln>
                <a:effectLst/>
                <a:latin typeface="Arial" panose="020B0604020202020204" pitchFamily="34" charset="0"/>
                <a:cs typeface="Arial" panose="020B0604020202020204" pitchFamily="34" charset="0"/>
              </a:rPr>
              <a:t>：</a:t>
            </a:r>
            <a:r>
              <a:rPr kumimoji="0" lang="zh-CN" altLang="zh-CN"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开始沦为半殖民地半封建社会。</a:t>
            </a:r>
            <a:r>
              <a:rPr kumimoji="0" lang="zh-CN" altLang="zh-CN" sz="2400" b="0" i="0" u="none" strike="noStrike" cap="none" normalizeH="0" baseline="0" dirty="0">
                <a:ln>
                  <a:noFill/>
                </a:ln>
                <a:effectLst/>
                <a:latin typeface="Arial" panose="020B0604020202020204" pitchFamily="34" charset="0"/>
                <a:cs typeface="Arial" panose="020B0604020202020204" pitchFamily="34" charset="0"/>
              </a:rPr>
              <a:t>中国的领土、领海、</a:t>
            </a:r>
            <a:r>
              <a:rPr kumimoji="0" lang="zh-CN" altLang="zh-CN"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司法、关税和贸易等主权开始遭到严重的破坏，</a:t>
            </a:r>
            <a:r>
              <a:rPr kumimoji="0" lang="zh-CN" altLang="zh-CN"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中国在政治上已经丧失了独立自主的国家地位。</a:t>
            </a:r>
            <a:r>
              <a:rPr kumimoji="0" lang="zh-CN" altLang="zh-CN" sz="2400" b="0" i="0" u="none" strike="noStrike" cap="none" normalizeH="0" baseline="0" dirty="0">
                <a:ln>
                  <a:noFill/>
                </a:ln>
                <a:solidFill>
                  <a:srgbClr val="0000FF"/>
                </a:solidFill>
                <a:effectLst/>
              </a:rPr>
              <a:t> </a:t>
            </a:r>
            <a:endParaRPr kumimoji="0" lang="zh-CN" altLang="zh-CN" sz="2400" b="0" i="0" u="none" strike="noStrike" cap="none" normalizeH="0" baseline="0" dirty="0">
              <a:ln>
                <a:noFill/>
              </a:ln>
              <a:solidFill>
                <a:srgbClr val="0000FF"/>
              </a:solidFill>
              <a:effectLst/>
              <a:latin typeface="Arial" panose="020B0604020202020204" pitchFamily="34" charset="0"/>
            </a:endParaRPr>
          </a:p>
          <a:p>
            <a:pPr marL="0" indent="177800" eaLnBrk="0" fontAlgn="base" hangingPunct="0">
              <a:lnSpc>
                <a:spcPct val="150000"/>
              </a:lnSpc>
              <a:spcBef>
                <a:spcPct val="0"/>
              </a:spcBef>
              <a:spcAft>
                <a:spcPct val="0"/>
              </a:spcAft>
              <a:buNone/>
            </a:pPr>
            <a:r>
              <a:rPr kumimoji="0" lang="en-US"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1856-1860</a:t>
            </a:r>
            <a:r>
              <a:rPr kumimoji="0" lang="zh-CN" altLang="en-US"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英法发动</a:t>
            </a:r>
            <a:r>
              <a:rPr kumimoji="0" lang="zh-CN"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第二次鸦片战争</a:t>
            </a:r>
            <a:r>
              <a:rPr kumimoji="0" lang="zh-CN" altLang="en-US" sz="2400" b="0" i="0" u="none" strike="noStrike" cap="none" normalizeH="0" baseline="0" dirty="0">
                <a:ln>
                  <a:noFill/>
                </a:ln>
                <a:effectLst/>
                <a:latin typeface="Arial" panose="020B0604020202020204" pitchFamily="34" charset="0"/>
                <a:cs typeface="Arial" panose="020B0604020202020204" pitchFamily="34" charset="0"/>
              </a:rPr>
              <a:t>：</a:t>
            </a:r>
            <a:r>
              <a:rPr kumimoji="0" lang="zh-CN" altLang="zh-CN"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使外国侵略势力从沿海深入到内地，从东南沿海扩展到东北沿海，</a:t>
            </a:r>
            <a:r>
              <a:rPr kumimoji="0" lang="zh-CN" altLang="zh-CN"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中国半殖民地化的程度进一步加深。</a:t>
            </a:r>
            <a:r>
              <a:rPr kumimoji="0" lang="zh-CN" altLang="zh-CN" sz="2400" b="0" i="0" u="none" strike="noStrike" cap="none" normalizeH="0" baseline="0" dirty="0">
                <a:ln>
                  <a:noFill/>
                </a:ln>
                <a:solidFill>
                  <a:srgbClr val="0000FF"/>
                </a:solidFill>
                <a:effectLst/>
              </a:rPr>
              <a:t> </a:t>
            </a:r>
            <a:endParaRPr kumimoji="0" lang="en-US" altLang="zh-CN" sz="2400" b="0" i="0" u="none" strike="noStrike" cap="none" normalizeH="0" baseline="0" dirty="0">
              <a:ln>
                <a:noFill/>
              </a:ln>
              <a:solidFill>
                <a:srgbClr val="0000FF"/>
              </a:solidFill>
              <a:effectLst/>
            </a:endParaRPr>
          </a:p>
          <a:p>
            <a:pPr marL="0" indent="177800" eaLnBrk="0" fontAlgn="base" hangingPunct="0">
              <a:lnSpc>
                <a:spcPct val="150000"/>
              </a:lnSpc>
              <a:spcBef>
                <a:spcPct val="0"/>
              </a:spcBef>
              <a:spcAft>
                <a:spcPct val="0"/>
              </a:spcAft>
              <a:buNone/>
            </a:pPr>
            <a:r>
              <a:rPr lang="en-US" altLang="zh-CN" sz="2400" dirty="0">
                <a:solidFill>
                  <a:srgbClr val="FF0000"/>
                </a:solidFill>
                <a:latin typeface="Arial" panose="020B0604020202020204" pitchFamily="34" charset="0"/>
              </a:rPr>
              <a:t>1894-1895</a:t>
            </a:r>
            <a:r>
              <a:rPr lang="zh-CN" altLang="en-US" sz="2400" dirty="0">
                <a:solidFill>
                  <a:srgbClr val="FF0000"/>
                </a:solidFill>
                <a:latin typeface="Arial" panose="020B0604020202020204" pitchFamily="34" charset="0"/>
              </a:rPr>
              <a:t>日本发动甲午战争。</a:t>
            </a:r>
            <a:r>
              <a:rPr lang="zh-CN" altLang="en-US" sz="2400" dirty="0">
                <a:latin typeface="Arial" panose="020B0604020202020204" pitchFamily="34" charset="0"/>
              </a:rPr>
              <a:t>中国</a:t>
            </a:r>
            <a:r>
              <a:rPr lang="zh-CN" altLang="en-US" sz="2400" b="0" i="0" u="none" strike="noStrike" dirty="0">
                <a:effectLst/>
                <a:latin typeface="arial" panose="020B0604020202020204" pitchFamily="34" charset="0"/>
              </a:rPr>
              <a:t>甲午战争</a:t>
            </a:r>
            <a:r>
              <a:rPr lang="zh-CN" altLang="en-US" sz="2400" b="0" i="0" dirty="0">
                <a:effectLst/>
                <a:latin typeface="arial" panose="020B0604020202020204" pitchFamily="34" charset="0"/>
              </a:rPr>
              <a:t>的失败和</a:t>
            </a:r>
            <a:r>
              <a:rPr lang="en-US" altLang="zh-CN" sz="2400" b="0" i="0" dirty="0">
                <a:effectLst/>
                <a:latin typeface="arial" panose="020B0604020202020204" pitchFamily="34" charset="0"/>
              </a:rPr>
              <a:t>《</a:t>
            </a:r>
            <a:r>
              <a:rPr lang="zh-CN" altLang="en-US" sz="2400" b="0" i="0" u="none" strike="noStrike" dirty="0">
                <a:effectLst/>
                <a:latin typeface="arial" panose="020B0604020202020204" pitchFamily="34" charset="0"/>
              </a:rPr>
              <a:t>马关条约</a:t>
            </a:r>
            <a:r>
              <a:rPr lang="en-US" altLang="zh-CN" sz="2400" b="0" i="0" dirty="0">
                <a:effectLst/>
                <a:latin typeface="arial" panose="020B0604020202020204" pitchFamily="34" charset="0"/>
              </a:rPr>
              <a:t>》</a:t>
            </a:r>
            <a:r>
              <a:rPr lang="zh-CN" altLang="en-US" sz="2400" b="0" i="0" dirty="0">
                <a:effectLst/>
                <a:latin typeface="arial" panose="020B0604020202020204" pitchFamily="34" charset="0"/>
              </a:rPr>
              <a:t>的签订，</a:t>
            </a:r>
            <a:r>
              <a:rPr lang="zh-CN" altLang="en-US" sz="2400" b="0" i="0" dirty="0">
                <a:solidFill>
                  <a:srgbClr val="0000FF"/>
                </a:solidFill>
                <a:effectLst/>
                <a:latin typeface="arial" panose="020B0604020202020204" pitchFamily="34" charset="0"/>
              </a:rPr>
              <a:t>使中国半殖民地化的进程大大加快。</a:t>
            </a:r>
            <a:endParaRPr kumimoji="0" lang="zh-CN" altLang="zh-CN" sz="2400" b="0" i="0" u="none" strike="noStrike" cap="none" normalizeH="0" baseline="0" dirty="0">
              <a:ln>
                <a:noFill/>
              </a:ln>
              <a:solidFill>
                <a:srgbClr val="0000FF"/>
              </a:solidFill>
              <a:effectLst/>
              <a:latin typeface="Arial" panose="020B0604020202020204" pitchFamily="34" charset="0"/>
            </a:endParaRPr>
          </a:p>
          <a:p>
            <a:pPr marL="0" marR="0" lvl="0" indent="177800" algn="l" defTabSz="914400" rtl="0" eaLnBrk="0" fontAlgn="base" latinLnBrk="0" hangingPunct="0">
              <a:lnSpc>
                <a:spcPct val="150000"/>
              </a:lnSpc>
              <a:spcBef>
                <a:spcPct val="0"/>
              </a:spcBef>
              <a:spcAft>
                <a:spcPct val="0"/>
              </a:spcAft>
              <a:buClrTx/>
              <a:buSzTx/>
              <a:buFontTx/>
              <a:buNone/>
              <a:tabLst/>
            </a:pPr>
            <a:r>
              <a:rPr lang="en-US" altLang="zh-CN" sz="2400" b="0" i="0" dirty="0">
                <a:solidFill>
                  <a:srgbClr val="FF0000"/>
                </a:solidFill>
                <a:effectLst/>
                <a:latin typeface="arial" panose="020B0604020202020204" pitchFamily="34" charset="0"/>
              </a:rPr>
              <a:t>1900</a:t>
            </a:r>
            <a:r>
              <a:rPr lang="zh-CN" altLang="en-US" sz="2400" b="0" i="0" dirty="0">
                <a:solidFill>
                  <a:srgbClr val="FF0000"/>
                </a:solidFill>
                <a:effectLst/>
                <a:latin typeface="arial" panose="020B0604020202020204" pitchFamily="34" charset="0"/>
              </a:rPr>
              <a:t>年的英、美、法、俄、德、意、日、奥</a:t>
            </a:r>
            <a:r>
              <a:rPr lang="zh-CN" altLang="en-US" sz="2400" b="0" i="0" u="none" strike="noStrike" dirty="0">
                <a:solidFill>
                  <a:srgbClr val="FF0000"/>
                </a:solidFill>
                <a:effectLst/>
                <a:latin typeface="arial" panose="020B0604020202020204" pitchFamily="34" charset="0"/>
              </a:rPr>
              <a:t>八国联军</a:t>
            </a:r>
            <a:r>
              <a:rPr lang="zh-CN" altLang="en-US" sz="2400" b="0" i="0" u="none" strike="noStrike" dirty="0">
                <a:effectLst/>
                <a:latin typeface="arial" panose="020B0604020202020204" pitchFamily="34" charset="0"/>
              </a:rPr>
              <a:t>侵华战争</a:t>
            </a:r>
            <a:r>
              <a:rPr lang="zh-CN" altLang="en-US" sz="2400" b="0" i="0" dirty="0">
                <a:effectLst/>
                <a:latin typeface="arial" panose="020B0604020202020204" pitchFamily="34" charset="0"/>
              </a:rPr>
              <a:t>和</a:t>
            </a:r>
            <a:r>
              <a:rPr lang="en-US" altLang="zh-CN" sz="2400" b="0" i="0" dirty="0">
                <a:effectLst/>
                <a:latin typeface="arial" panose="020B0604020202020204" pitchFamily="34" charset="0"/>
              </a:rPr>
              <a:t>1901</a:t>
            </a:r>
            <a:r>
              <a:rPr lang="zh-CN" altLang="en-US" sz="2400" b="0" i="0" dirty="0">
                <a:effectLst/>
                <a:latin typeface="arial" panose="020B0604020202020204" pitchFamily="34" charset="0"/>
              </a:rPr>
              <a:t>年签订的</a:t>
            </a:r>
            <a:r>
              <a:rPr lang="en-US" altLang="zh-CN" sz="2400" b="0" i="0" dirty="0">
                <a:effectLst/>
                <a:latin typeface="arial" panose="020B0604020202020204" pitchFamily="34" charset="0"/>
              </a:rPr>
              <a:t>《</a:t>
            </a:r>
            <a:r>
              <a:rPr lang="zh-CN" altLang="en-US" sz="2400" b="0" i="0" u="none" strike="noStrike" dirty="0">
                <a:effectLst/>
                <a:latin typeface="arial" panose="020B0604020202020204" pitchFamily="34" charset="0"/>
              </a:rPr>
              <a:t>辛丑条约</a:t>
            </a:r>
            <a:r>
              <a:rPr lang="en-US" altLang="zh-CN" sz="2400" b="0" i="0" dirty="0">
                <a:effectLst/>
                <a:latin typeface="arial" panose="020B0604020202020204" pitchFamily="34" charset="0"/>
              </a:rPr>
              <a:t>》</a:t>
            </a:r>
            <a:r>
              <a:rPr lang="zh-CN" altLang="en-US" sz="2400" b="0" i="0" dirty="0">
                <a:effectLst/>
                <a:latin typeface="arial" panose="020B0604020202020204" pitchFamily="34" charset="0"/>
              </a:rPr>
              <a:t>，</a:t>
            </a:r>
            <a:r>
              <a:rPr lang="zh-CN" altLang="en-US" sz="2400" b="0" i="0" dirty="0">
                <a:solidFill>
                  <a:srgbClr val="0000FF"/>
                </a:solidFill>
                <a:effectLst/>
                <a:latin typeface="arial" panose="020B0604020202020204" pitchFamily="34" charset="0"/>
              </a:rPr>
              <a:t>最终使中国完全成为半殖民地半封建社会。</a:t>
            </a:r>
            <a:endParaRPr kumimoji="0" lang="zh-CN" altLang="zh-CN" sz="2400" b="0" i="0" u="none" strike="noStrike" cap="none" normalizeH="0" baseline="0" dirty="0">
              <a:ln>
                <a:noFill/>
              </a:ln>
              <a:solidFill>
                <a:srgbClr val="0000FF"/>
              </a:solidFill>
              <a:effectLst/>
            </a:endParaRPr>
          </a:p>
        </p:txBody>
      </p:sp>
    </p:spTree>
    <p:extLst>
      <p:ext uri="{BB962C8B-B14F-4D97-AF65-F5344CB8AC3E}">
        <p14:creationId xmlns:p14="http://schemas.microsoft.com/office/powerpoint/2010/main" val="36859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a:extLst>
              <a:ext uri="{FF2B5EF4-FFF2-40B4-BE49-F238E27FC236}">
                <a16:creationId xmlns:a16="http://schemas.microsoft.com/office/drawing/2014/main" id="{31FD1434-0112-4573-8BE3-E314B10B1FF5}"/>
              </a:ext>
            </a:extLst>
          </p:cNvPr>
          <p:cNvPicPr>
            <a:picLocks noGrp="1" noChangeAspect="1"/>
          </p:cNvPicPr>
          <p:nvPr>
            <p:ph idx="1"/>
          </p:nvPr>
        </p:nvPicPr>
        <p:blipFill>
          <a:blip r:embed="rId2"/>
          <a:stretch>
            <a:fillRect/>
          </a:stretch>
        </p:blipFill>
        <p:spPr>
          <a:xfrm>
            <a:off x="462142" y="1031198"/>
            <a:ext cx="11106150" cy="3129836"/>
          </a:xfrm>
          <a:prstGeom prst="rect">
            <a:avLst/>
          </a:prstGeom>
        </p:spPr>
      </p:pic>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rgbClr val="0000FF"/>
                </a:solidFill>
              </a:rPr>
              <a:t>第二课  只有社会主义才能救中国</a:t>
            </a:r>
            <a:endParaRPr lang="zh-CN" altLang="en-US" sz="3200" dirty="0">
              <a:solidFill>
                <a:srgbClr val="0000FF"/>
              </a:solidFill>
            </a:endParaRPr>
          </a:p>
        </p:txBody>
      </p:sp>
      <p:sp>
        <p:nvSpPr>
          <p:cNvPr id="4" name="文本框 3">
            <a:extLst>
              <a:ext uri="{FF2B5EF4-FFF2-40B4-BE49-F238E27FC236}">
                <a16:creationId xmlns:a16="http://schemas.microsoft.com/office/drawing/2014/main" id="{B1FB52BD-3342-4757-B006-2DF4A9F5EC46}"/>
              </a:ext>
            </a:extLst>
          </p:cNvPr>
          <p:cNvSpPr txBox="1"/>
          <p:nvPr/>
        </p:nvSpPr>
        <p:spPr>
          <a:xfrm>
            <a:off x="370085" y="4510355"/>
            <a:ext cx="11106149" cy="461665"/>
          </a:xfrm>
          <a:prstGeom prst="rect">
            <a:avLst/>
          </a:prstGeom>
          <a:noFill/>
        </p:spPr>
        <p:txBody>
          <a:bodyPr wrap="square" rtlCol="0">
            <a:spAutoFit/>
          </a:bodyPr>
          <a:lstStyle/>
          <a:p>
            <a:r>
              <a:rPr lang="zh-CN" altLang="en-US" sz="2400" dirty="0">
                <a:solidFill>
                  <a:srgbClr val="FF0000"/>
                </a:solidFill>
              </a:rPr>
              <a:t>据你所掌握的知识，谈谈上述探索为什么没有改变中国人民的命运。</a:t>
            </a:r>
          </a:p>
        </p:txBody>
      </p:sp>
    </p:spTree>
    <p:extLst>
      <p:ext uri="{BB962C8B-B14F-4D97-AF65-F5344CB8AC3E}">
        <p14:creationId xmlns:p14="http://schemas.microsoft.com/office/powerpoint/2010/main" val="21624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pPr algn="l"/>
            <a:r>
              <a:rPr lang="en-US" altLang="zh-CN" sz="2400" b="1" i="0" dirty="0">
                <a:solidFill>
                  <a:srgbClr val="FF0000"/>
                </a:solidFill>
                <a:effectLst/>
                <a:latin typeface="arial" panose="020B0604020202020204" pitchFamily="34" charset="0"/>
              </a:rPr>
              <a:t>1</a:t>
            </a:r>
            <a:r>
              <a:rPr lang="zh-CN" altLang="en-US" sz="2400" b="1" i="0" dirty="0">
                <a:solidFill>
                  <a:srgbClr val="FF0000"/>
                </a:solidFill>
                <a:effectLst/>
                <a:latin typeface="arial" panose="020B0604020202020204" pitchFamily="34" charset="0"/>
              </a:rPr>
              <a:t>、缺乏先进理论的指导</a:t>
            </a:r>
            <a:endParaRPr lang="en-US" altLang="zh-CN" sz="2400" b="1" i="0" dirty="0">
              <a:solidFill>
                <a:srgbClr val="FF0000"/>
              </a:solidFill>
              <a:effectLst/>
              <a:latin typeface="arial" panose="020B0604020202020204" pitchFamily="34" charset="0"/>
            </a:endParaRPr>
          </a:p>
          <a:p>
            <a:pPr algn="l"/>
            <a:r>
              <a:rPr lang="zh-CN" altLang="en-US" sz="2400" dirty="0">
                <a:solidFill>
                  <a:srgbClr val="333333"/>
                </a:solidFill>
                <a:latin typeface="arial" panose="020B0604020202020204" pitchFamily="34" charset="0"/>
              </a:rPr>
              <a:t>太平天国：拜上帝教</a:t>
            </a:r>
            <a:endParaRPr lang="en-US" altLang="zh-CN" sz="2400" dirty="0">
              <a:solidFill>
                <a:srgbClr val="333333"/>
              </a:solidFill>
              <a:latin typeface="arial" panose="020B0604020202020204" pitchFamily="34" charset="0"/>
            </a:endParaRPr>
          </a:p>
          <a:p>
            <a:pPr algn="l"/>
            <a:r>
              <a:rPr lang="zh-CN" altLang="en-US" sz="2400" i="0" dirty="0">
                <a:solidFill>
                  <a:srgbClr val="333333"/>
                </a:solidFill>
                <a:effectLst/>
                <a:latin typeface="arial" panose="020B0604020202020204" pitchFamily="34" charset="0"/>
              </a:rPr>
              <a:t>义和团：</a:t>
            </a:r>
            <a:r>
              <a:rPr lang="zh-CN" altLang="en-US" sz="2400" b="0" i="0" dirty="0">
                <a:solidFill>
                  <a:srgbClr val="333333"/>
                </a:solidFill>
                <a:effectLst/>
                <a:latin typeface="arial" panose="020B0604020202020204" pitchFamily="34" charset="0"/>
              </a:rPr>
              <a:t>浓厚的神秘主义色彩，用画符念咒、请神附身等“术法”动员群众</a:t>
            </a:r>
            <a:endParaRPr lang="en-US" altLang="zh-CN" sz="2400" b="0" i="0" dirty="0">
              <a:solidFill>
                <a:srgbClr val="333333"/>
              </a:solidFill>
              <a:effectLst/>
              <a:latin typeface="arial" panose="020B0604020202020204" pitchFamily="34" charset="0"/>
            </a:endParaRPr>
          </a:p>
          <a:p>
            <a:pPr algn="l"/>
            <a:r>
              <a:rPr lang="zh-CN" altLang="en-US" sz="2400" dirty="0">
                <a:solidFill>
                  <a:srgbClr val="333333"/>
                </a:solidFill>
                <a:latin typeface="arial" panose="020B0604020202020204" pitchFamily="34" charset="0"/>
              </a:rPr>
              <a:t>戊戌变法：</a:t>
            </a:r>
            <a:r>
              <a:rPr lang="zh-CN" altLang="en-US" sz="2400" b="0" i="0" dirty="0">
                <a:solidFill>
                  <a:srgbClr val="333333"/>
                </a:solidFill>
                <a:effectLst/>
                <a:latin typeface="arial" panose="020B0604020202020204" pitchFamily="34" charset="0"/>
              </a:rPr>
              <a:t>康有为的</a:t>
            </a:r>
            <a:r>
              <a:rPr lang="en-US" altLang="zh-CN" sz="2400" b="0" i="0" dirty="0">
                <a:solidFill>
                  <a:srgbClr val="333333"/>
                </a:solidFill>
                <a:effectLst/>
                <a:latin typeface="arial" panose="020B0604020202020204" pitchFamily="34" charset="0"/>
              </a:rPr>
              <a:t>《</a:t>
            </a:r>
            <a:r>
              <a:rPr lang="zh-CN" altLang="en-US" sz="2400" b="0" i="0" dirty="0">
                <a:solidFill>
                  <a:srgbClr val="333333"/>
                </a:solidFill>
                <a:effectLst/>
                <a:latin typeface="arial" panose="020B0604020202020204" pitchFamily="34" charset="0"/>
              </a:rPr>
              <a:t>新学伪经考</a:t>
            </a:r>
            <a:r>
              <a:rPr lang="en-US" altLang="zh-CN" sz="2400" b="0" i="0" dirty="0">
                <a:solidFill>
                  <a:srgbClr val="333333"/>
                </a:solidFill>
                <a:effectLst/>
                <a:latin typeface="arial" panose="020B0604020202020204" pitchFamily="34" charset="0"/>
              </a:rPr>
              <a:t>》</a:t>
            </a:r>
            <a:endParaRPr lang="en-US" altLang="zh-CN" sz="2400" b="1" i="0" dirty="0">
              <a:solidFill>
                <a:srgbClr val="333333"/>
              </a:solidFill>
              <a:effectLst/>
              <a:latin typeface="arial" panose="020B0604020202020204" pitchFamily="34" charset="0"/>
            </a:endParaRPr>
          </a:p>
          <a:p>
            <a:pPr algn="l"/>
            <a:r>
              <a:rPr lang="en-US" altLang="zh-CN" sz="2400" b="1" dirty="0">
                <a:solidFill>
                  <a:srgbClr val="FF0000"/>
                </a:solidFill>
                <a:latin typeface="arial" panose="020B0604020202020204" pitchFamily="34" charset="0"/>
              </a:rPr>
              <a:t>2</a:t>
            </a:r>
            <a:r>
              <a:rPr lang="zh-CN" altLang="en-US" sz="2400" b="1" dirty="0">
                <a:solidFill>
                  <a:srgbClr val="FF0000"/>
                </a:solidFill>
                <a:latin typeface="arial" panose="020B0604020202020204" pitchFamily="34" charset="0"/>
              </a:rPr>
              <a:t>、缺乏先进阶级的领导</a:t>
            </a:r>
            <a:endParaRPr lang="en-US" altLang="zh-CN" sz="2400" b="1" dirty="0">
              <a:solidFill>
                <a:srgbClr val="FF0000"/>
              </a:solidFill>
              <a:latin typeface="arial" panose="020B0604020202020204" pitchFamily="34" charset="0"/>
            </a:endParaRPr>
          </a:p>
          <a:p>
            <a:pPr algn="l"/>
            <a:r>
              <a:rPr lang="zh-CN" altLang="en-US" sz="2400" dirty="0">
                <a:solidFill>
                  <a:srgbClr val="333333"/>
                </a:solidFill>
                <a:latin typeface="arial" panose="020B0604020202020204" pitchFamily="34" charset="0"/>
              </a:rPr>
              <a:t>太平天国、义和团：农民阶级</a:t>
            </a:r>
            <a:endParaRPr lang="en-US" altLang="zh-CN" sz="2400" dirty="0">
              <a:solidFill>
                <a:srgbClr val="333333"/>
              </a:solidFill>
              <a:latin typeface="arial" panose="020B0604020202020204" pitchFamily="34" charset="0"/>
            </a:endParaRPr>
          </a:p>
          <a:p>
            <a:pPr algn="l"/>
            <a:r>
              <a:rPr lang="zh-CN" altLang="en-US" sz="2400" b="0" i="0" dirty="0">
                <a:solidFill>
                  <a:srgbClr val="333333"/>
                </a:solidFill>
                <a:effectLst/>
                <a:latin typeface="arial" panose="020B0604020202020204" pitchFamily="34" charset="0"/>
              </a:rPr>
              <a:t>戊戌变法：资产阶级维新派力量过于弱小，即资产阶级的软弱性；慈禧所代表的顽固派掌握实权，实力强大。</a:t>
            </a:r>
            <a:endParaRPr lang="en-US" altLang="zh-CN" sz="2400" b="1" dirty="0">
              <a:solidFill>
                <a:srgbClr val="333333"/>
              </a:solidFill>
              <a:latin typeface="arial" panose="020B0604020202020204" pitchFamily="34" charset="0"/>
            </a:endParaRPr>
          </a:p>
          <a:p>
            <a:pPr algn="l"/>
            <a:r>
              <a:rPr lang="en-US" altLang="zh-CN" sz="2400" b="1" i="0" dirty="0">
                <a:solidFill>
                  <a:srgbClr val="FF0000"/>
                </a:solidFill>
                <a:effectLst/>
                <a:latin typeface="arial" panose="020B0604020202020204" pitchFamily="34" charset="0"/>
              </a:rPr>
              <a:t>3</a:t>
            </a:r>
            <a:r>
              <a:rPr lang="zh-CN" altLang="en-US" sz="2400" b="1" i="0" dirty="0">
                <a:solidFill>
                  <a:srgbClr val="FF0000"/>
                </a:solidFill>
                <a:effectLst/>
                <a:latin typeface="arial" panose="020B0604020202020204" pitchFamily="34" charset="0"/>
              </a:rPr>
              <a:t>、没有充分发动人民群众</a:t>
            </a:r>
            <a:endParaRPr lang="en-US" altLang="zh-CN" sz="2400" b="1" i="0" dirty="0">
              <a:solidFill>
                <a:srgbClr val="FF0000"/>
              </a:solidFill>
              <a:effectLst/>
              <a:latin typeface="arial" panose="020B0604020202020204" pitchFamily="34" charset="0"/>
            </a:endParaRPr>
          </a:p>
          <a:p>
            <a:pPr algn="l"/>
            <a:r>
              <a:rPr lang="zh-CN" altLang="en-US" sz="2400" b="0" i="0" dirty="0">
                <a:solidFill>
                  <a:srgbClr val="333333"/>
                </a:solidFill>
                <a:effectLst/>
                <a:latin typeface="arial" panose="020B0604020202020204" pitchFamily="34" charset="0"/>
              </a:rPr>
              <a:t>戊戌变法：资产阶级维新派脱离广大人民群众，只寄希望于没有实权的皇帝和极少数的官僚，甚至对帝国主义抱有不切实际的幻想。</a:t>
            </a:r>
            <a:endParaRPr lang="en-US" altLang="zh-CN" sz="2400" b="0" i="0" dirty="0">
              <a:solidFill>
                <a:srgbClr val="333333"/>
              </a:solidFill>
              <a:effectLst/>
              <a:latin typeface="arial" panose="020B0604020202020204" pitchFamily="34" charset="0"/>
            </a:endParaRPr>
          </a:p>
          <a:p>
            <a:r>
              <a:rPr lang="zh-CN" altLang="en-US" sz="2400" dirty="0">
                <a:solidFill>
                  <a:srgbClr val="FF0000"/>
                </a:solidFill>
                <a:latin typeface="arial" panose="020B0604020202020204" pitchFamily="34" charset="0"/>
              </a:rPr>
              <a:t>另辟新路：新民主主义革命：无产阶级领导的，工农联盟为基础的，人民大众，的发动帝国主义、封建主义、官僚资本主义的民主革命</a:t>
            </a:r>
            <a:endParaRPr lang="zh-CN" altLang="en-US" sz="2400" b="0" i="0" dirty="0">
              <a:solidFill>
                <a:srgbClr val="FF0000"/>
              </a:solidFill>
              <a:effectLst/>
              <a:latin typeface="arial" panose="020B0604020202020204" pitchFamily="34" charset="0"/>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33959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pPr algn="l">
              <a:lnSpc>
                <a:spcPct val="150000"/>
              </a:lnSpc>
            </a:pPr>
            <a:r>
              <a:rPr lang="en-US" altLang="zh-CN" sz="2400" b="0" i="0" dirty="0">
                <a:solidFill>
                  <a:srgbClr val="FF0000"/>
                </a:solidFill>
                <a:effectLst/>
                <a:latin typeface="Microsoft YaHei" panose="020B0503020204020204" pitchFamily="34" charset="-122"/>
                <a:ea typeface="Microsoft YaHei" panose="020B0503020204020204" pitchFamily="34" charset="-122"/>
              </a:rPr>
              <a:t>1862</a:t>
            </a:r>
            <a:r>
              <a:rPr lang="zh-CN" altLang="en-US" sz="2400" b="0" i="0" dirty="0">
                <a:solidFill>
                  <a:srgbClr val="FF0000"/>
                </a:solidFill>
                <a:effectLst/>
                <a:latin typeface="Microsoft YaHei" panose="020B0503020204020204" pitchFamily="34" charset="-122"/>
                <a:ea typeface="Microsoft YaHei" panose="020B0503020204020204" pitchFamily="34" charset="-122"/>
              </a:rPr>
              <a:t>年</a:t>
            </a:r>
            <a:r>
              <a:rPr lang="en-US" altLang="zh-CN" sz="2400" b="0" i="0" dirty="0">
                <a:solidFill>
                  <a:srgbClr val="FF0000"/>
                </a:solidFill>
                <a:effectLst/>
                <a:latin typeface="Microsoft YaHei" panose="020B0503020204020204" pitchFamily="34" charset="-122"/>
                <a:ea typeface="Microsoft YaHei" panose="020B0503020204020204" pitchFamily="34" charset="-122"/>
              </a:rPr>
              <a:t>6</a:t>
            </a:r>
            <a:r>
              <a:rPr lang="zh-CN" altLang="en-US" sz="2400" b="0" i="0" dirty="0">
                <a:solidFill>
                  <a:srgbClr val="FF0000"/>
                </a:solidFill>
                <a:effectLst/>
                <a:latin typeface="Microsoft YaHei" panose="020B0503020204020204" pitchFamily="34" charset="-122"/>
                <a:ea typeface="Microsoft YaHei" panose="020B0503020204020204" pitchFamily="34" charset="-122"/>
              </a:rPr>
              <a:t>月，马克思在最后一次涉及“太平天国”的文章</a:t>
            </a:r>
            <a:r>
              <a:rPr lang="en-US" altLang="zh-CN" sz="2400" b="0" i="0" dirty="0">
                <a:solidFill>
                  <a:srgbClr val="FF0000"/>
                </a:solidFill>
                <a:effectLst/>
                <a:latin typeface="Microsoft YaHei" panose="020B0503020204020204" pitchFamily="34" charset="-122"/>
                <a:ea typeface="Microsoft YaHei" panose="020B0503020204020204" pitchFamily="34" charset="-122"/>
              </a:rPr>
              <a:t>《</a:t>
            </a:r>
            <a:r>
              <a:rPr lang="zh-CN" altLang="en-US" sz="2400" b="0" i="0" dirty="0">
                <a:solidFill>
                  <a:srgbClr val="FF0000"/>
                </a:solidFill>
                <a:effectLst/>
                <a:latin typeface="Microsoft YaHei" panose="020B0503020204020204" pitchFamily="34" charset="-122"/>
                <a:ea typeface="Microsoft YaHei" panose="020B0503020204020204" pitchFamily="34" charset="-122"/>
              </a:rPr>
              <a:t>中国纪事</a:t>
            </a:r>
            <a:r>
              <a:rPr lang="en-US" altLang="zh-CN" sz="2400" b="0" i="0" dirty="0">
                <a:solidFill>
                  <a:srgbClr val="FF0000"/>
                </a:solidFill>
                <a:effectLst/>
                <a:latin typeface="Microsoft YaHei" panose="020B0503020204020204" pitchFamily="34" charset="-122"/>
                <a:ea typeface="Microsoft YaHei" panose="020B0503020204020204" pitchFamily="34" charset="-122"/>
              </a:rPr>
              <a:t>》</a:t>
            </a:r>
            <a:r>
              <a:rPr lang="zh-CN" altLang="en-US" sz="2400" b="0" i="0" dirty="0">
                <a:solidFill>
                  <a:srgbClr val="FF0000"/>
                </a:solidFill>
                <a:effectLst/>
                <a:latin typeface="Microsoft YaHei" panose="020B0503020204020204" pitchFamily="34" charset="-122"/>
                <a:ea typeface="Microsoft YaHei" panose="020B0503020204020204" pitchFamily="34" charset="-122"/>
              </a:rPr>
              <a:t>中说</a:t>
            </a:r>
            <a:r>
              <a:rPr lang="zh-CN" altLang="en-US" sz="2400" b="0" i="0" dirty="0">
                <a:solidFill>
                  <a:srgbClr val="26214A"/>
                </a:solidFill>
                <a:effectLst/>
                <a:latin typeface="Microsoft YaHei" panose="020B0503020204020204" pitchFamily="34" charset="-122"/>
                <a:ea typeface="Microsoft YaHei" panose="020B0503020204020204" pitchFamily="34" charset="-122"/>
              </a:rPr>
              <a:t>：“运动一开始就</a:t>
            </a:r>
            <a:r>
              <a:rPr lang="zh-CN" altLang="en-US" sz="2400" b="0" i="0" dirty="0">
                <a:solidFill>
                  <a:srgbClr val="0000FF"/>
                </a:solidFill>
                <a:effectLst/>
                <a:latin typeface="Microsoft YaHei" panose="020B0503020204020204" pitchFamily="34" charset="-122"/>
                <a:ea typeface="Microsoft YaHei" panose="020B0503020204020204" pitchFamily="34" charset="-122"/>
              </a:rPr>
              <a:t>带着宗教的色彩</a:t>
            </a:r>
            <a:r>
              <a:rPr lang="zh-CN" altLang="en-US" sz="2400" b="0" i="0" dirty="0">
                <a:solidFill>
                  <a:srgbClr val="26214A"/>
                </a:solidFill>
                <a:effectLst/>
                <a:latin typeface="Microsoft YaHei" panose="020B0503020204020204" pitchFamily="34" charset="-122"/>
                <a:ea typeface="Microsoft YaHei" panose="020B0503020204020204" pitchFamily="34" charset="-122"/>
              </a:rPr>
              <a:t>”，“</a:t>
            </a:r>
            <a:r>
              <a:rPr lang="zh-CN" altLang="en-US" sz="2400" b="0" i="0" dirty="0">
                <a:solidFill>
                  <a:srgbClr val="0000FF"/>
                </a:solidFill>
                <a:effectLst/>
                <a:latin typeface="Microsoft YaHei" panose="020B0503020204020204" pitchFamily="34" charset="-122"/>
                <a:ea typeface="Microsoft YaHei" panose="020B0503020204020204" pitchFamily="34" charset="-122"/>
              </a:rPr>
              <a:t>除了改朝换代</a:t>
            </a:r>
            <a:r>
              <a:rPr lang="zh-CN" altLang="en-US" sz="2400" b="0" i="0" dirty="0">
                <a:solidFill>
                  <a:srgbClr val="26214A"/>
                </a:solidFill>
                <a:effectLst/>
                <a:latin typeface="Microsoft YaHei" panose="020B0503020204020204" pitchFamily="34" charset="-122"/>
                <a:ea typeface="Microsoft YaHei" panose="020B0503020204020204" pitchFamily="34" charset="-122"/>
              </a:rPr>
              <a:t>以外，他们</a:t>
            </a:r>
            <a:r>
              <a:rPr lang="zh-CN" altLang="en-US" sz="2400" b="0" i="0" dirty="0">
                <a:solidFill>
                  <a:srgbClr val="0000FF"/>
                </a:solidFill>
                <a:effectLst/>
                <a:latin typeface="Microsoft YaHei" panose="020B0503020204020204" pitchFamily="34" charset="-122"/>
                <a:ea typeface="Microsoft YaHei" panose="020B0503020204020204" pitchFamily="34" charset="-122"/>
              </a:rPr>
              <a:t>没有给自己提出任何任务”</a:t>
            </a:r>
            <a:r>
              <a:rPr lang="zh-CN" altLang="en-US" sz="2400" b="0" i="0" dirty="0">
                <a:solidFill>
                  <a:srgbClr val="26214A"/>
                </a:solidFill>
                <a:effectLst/>
                <a:latin typeface="Microsoft YaHei" panose="020B0503020204020204" pitchFamily="34" charset="-122"/>
                <a:ea typeface="Microsoft YaHei" panose="020B0503020204020204" pitchFamily="34" charset="-122"/>
              </a:rPr>
              <a:t>。并一针见血地指出：他们“</a:t>
            </a:r>
            <a:r>
              <a:rPr lang="zh-CN" altLang="en-US" sz="2400" b="0" i="0" dirty="0">
                <a:solidFill>
                  <a:srgbClr val="0000FF"/>
                </a:solidFill>
                <a:effectLst/>
                <a:latin typeface="Microsoft YaHei" panose="020B0503020204020204" pitchFamily="34" charset="-122"/>
                <a:ea typeface="Microsoft YaHei" panose="020B0503020204020204" pitchFamily="34" charset="-122"/>
              </a:rPr>
              <a:t>给予民众的惊慌</a:t>
            </a:r>
            <a:r>
              <a:rPr lang="zh-CN" altLang="en-US" sz="2400" b="0" i="0" dirty="0">
                <a:solidFill>
                  <a:srgbClr val="26214A"/>
                </a:solidFill>
                <a:effectLst/>
                <a:latin typeface="Microsoft YaHei" panose="020B0503020204020204" pitchFamily="34" charset="-122"/>
                <a:ea typeface="Microsoft YaHei" panose="020B0503020204020204" pitchFamily="34" charset="-122"/>
              </a:rPr>
              <a:t>比给予老统治者们的惊慌还要厉害，他们的全部使命，好像仅仅是用丑恶万状的破坏与停滞对立”。经过一番分析后，他总结性地指出：“显然，太平天国就是中国人的幻想所描绘的那个魔鬼的化身”，而“这类魔鬼是停滞的社会生活的产物”。</a:t>
            </a:r>
            <a:endParaRPr lang="zh-CN" altLang="en-US" sz="2400" b="0" i="0" dirty="0">
              <a:solidFill>
                <a:srgbClr val="333333"/>
              </a:solidFill>
              <a:effectLst/>
              <a:latin typeface="arial" panose="020B0604020202020204" pitchFamily="34" charset="0"/>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7624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Autofit/>
          </a:bodyPr>
          <a:lstStyle/>
          <a:p>
            <a:pPr algn="l"/>
            <a:r>
              <a:rPr lang="zh-CN" altLang="en-US" sz="2400" b="1" i="0" dirty="0">
                <a:solidFill>
                  <a:srgbClr val="FF0000"/>
                </a:solidFill>
                <a:effectLst/>
                <a:latin typeface="Arial" panose="020B0604020202020204" pitchFamily="34" charset="0"/>
              </a:rPr>
              <a:t>习近平在纪念孙中山先生诞辰</a:t>
            </a:r>
            <a:r>
              <a:rPr lang="en-US" altLang="zh-CN" sz="2400" b="1" i="0" dirty="0">
                <a:solidFill>
                  <a:srgbClr val="FF0000"/>
                </a:solidFill>
                <a:effectLst/>
                <a:latin typeface="Arial" panose="020B0604020202020204" pitchFamily="34" charset="0"/>
              </a:rPr>
              <a:t>150</a:t>
            </a:r>
            <a:r>
              <a:rPr lang="zh-CN" altLang="en-US" sz="2400" b="1" i="0" dirty="0">
                <a:solidFill>
                  <a:srgbClr val="FF0000"/>
                </a:solidFill>
                <a:effectLst/>
                <a:latin typeface="Arial" panose="020B0604020202020204" pitchFamily="34" charset="0"/>
              </a:rPr>
              <a:t>周年大会上的讲话</a:t>
            </a:r>
            <a:endParaRPr lang="en-US" altLang="zh-CN" sz="2400" b="1" i="0" dirty="0">
              <a:solidFill>
                <a:srgbClr val="FF0000"/>
              </a:solidFill>
              <a:effectLst/>
              <a:latin typeface="Arial" panose="020B0604020202020204" pitchFamily="34" charset="0"/>
            </a:endParaRPr>
          </a:p>
          <a:p>
            <a:pPr algn="l"/>
            <a:r>
              <a:rPr lang="en-US" altLang="zh-CN" sz="2400" b="0" i="0" dirty="0">
                <a:solidFill>
                  <a:srgbClr val="333333"/>
                </a:solidFill>
                <a:effectLst/>
                <a:latin typeface="Arial" panose="020B0604020202020204" pitchFamily="34" charset="0"/>
              </a:rPr>
              <a:t>1911</a:t>
            </a:r>
            <a:r>
              <a:rPr lang="zh-CN" altLang="en-US" sz="2400" b="0" i="0" dirty="0">
                <a:solidFill>
                  <a:srgbClr val="333333"/>
                </a:solidFill>
                <a:effectLst/>
                <a:latin typeface="Arial" panose="020B0604020202020204" pitchFamily="34" charset="0"/>
              </a:rPr>
              <a:t>年，在他领导和影响下，震惊世界的</a:t>
            </a:r>
            <a:r>
              <a:rPr lang="zh-CN" altLang="en-US" sz="2400" b="0" i="0" dirty="0">
                <a:solidFill>
                  <a:srgbClr val="0000FF"/>
                </a:solidFill>
                <a:effectLst/>
                <a:latin typeface="Arial" panose="020B0604020202020204" pitchFamily="34" charset="0"/>
              </a:rPr>
              <a:t>辛亥革命取得成功，推翻了清王朝统治，结束了统治中国几千年的君主专制制度。</a:t>
            </a:r>
            <a:r>
              <a:rPr lang="zh-CN" altLang="en-US" sz="2400" b="0" i="0" dirty="0">
                <a:solidFill>
                  <a:srgbClr val="333333"/>
                </a:solidFill>
                <a:effectLst/>
                <a:latin typeface="Arial" panose="020B0604020202020204" pitchFamily="34" charset="0"/>
              </a:rPr>
              <a:t>由于历史进程和社会条件的制约，辛亥革命</a:t>
            </a:r>
            <a:r>
              <a:rPr lang="zh-CN" altLang="en-US" sz="2400" b="0" i="0" dirty="0">
                <a:solidFill>
                  <a:srgbClr val="0000FF"/>
                </a:solidFill>
                <a:effectLst/>
                <a:latin typeface="Arial" panose="020B0604020202020204" pitchFamily="34" charset="0"/>
              </a:rPr>
              <a:t>虽然没有改变旧中国半殖民地半封建的社会性质</a:t>
            </a:r>
            <a:r>
              <a:rPr lang="zh-CN" altLang="en-US" sz="2400" b="0" i="0" dirty="0">
                <a:solidFill>
                  <a:srgbClr val="333333"/>
                </a:solidFill>
                <a:effectLst/>
                <a:latin typeface="Arial" panose="020B0604020202020204" pitchFamily="34" charset="0"/>
              </a:rPr>
              <a:t>，</a:t>
            </a:r>
            <a:r>
              <a:rPr lang="zh-CN" altLang="en-US" sz="2400" b="0" i="0" dirty="0">
                <a:solidFill>
                  <a:srgbClr val="0000FF"/>
                </a:solidFill>
                <a:effectLst/>
                <a:latin typeface="Arial" panose="020B0604020202020204" pitchFamily="34" charset="0"/>
              </a:rPr>
              <a:t>没有改变</a:t>
            </a:r>
            <a:r>
              <a:rPr lang="zh-CN" altLang="en-US" sz="2400" b="0" i="0" dirty="0">
                <a:solidFill>
                  <a:srgbClr val="333333"/>
                </a:solidFill>
                <a:effectLst/>
                <a:latin typeface="Arial" panose="020B0604020202020204" pitchFamily="34" charset="0"/>
              </a:rPr>
              <a:t>中国人民的悲惨命运，</a:t>
            </a:r>
            <a:r>
              <a:rPr lang="zh-CN" altLang="en-US" sz="2400" b="0" i="0" dirty="0">
                <a:solidFill>
                  <a:srgbClr val="0000FF"/>
                </a:solidFill>
                <a:effectLst/>
                <a:latin typeface="Arial" panose="020B0604020202020204" pitchFamily="34" charset="0"/>
              </a:rPr>
              <a:t>没有完成</a:t>
            </a:r>
            <a:r>
              <a:rPr lang="zh-CN" altLang="en-US" sz="2400" b="0" i="0" dirty="0">
                <a:solidFill>
                  <a:srgbClr val="333333"/>
                </a:solidFill>
                <a:effectLst/>
                <a:latin typeface="Arial" panose="020B0604020202020204" pitchFamily="34" charset="0"/>
              </a:rPr>
              <a:t>实现民族独立、人民解放的历史任务，但开创了完全意义上的近代民族民主革命，打开了中国进步闸门，传播了民主共和理念，极大推动了中华民族思想解放，以巨大的震撼力和影响力推动了中国社会变革。</a:t>
            </a:r>
            <a:endParaRPr lang="en-US" altLang="zh-CN" sz="2400" b="0" i="0" dirty="0">
              <a:solidFill>
                <a:srgbClr val="333333"/>
              </a:solidFill>
              <a:effectLst/>
              <a:latin typeface="Arial" panose="020B0604020202020204" pitchFamily="34" charset="0"/>
            </a:endParaRPr>
          </a:p>
          <a:p>
            <a:pPr algn="l"/>
            <a:r>
              <a:rPr lang="zh-CN" altLang="en-US" sz="2400" b="0" i="0" dirty="0">
                <a:solidFill>
                  <a:srgbClr val="0000FF"/>
                </a:solidFill>
                <a:effectLst/>
                <a:latin typeface="Arial" panose="020B0604020202020204" pitchFamily="34" charset="0"/>
              </a:rPr>
              <a:t>十月革命爆发后，马克思列宁主义传入中国，为孙中山先生认识世界和中国打开了新的视野。</a:t>
            </a:r>
            <a:r>
              <a:rPr lang="zh-CN" altLang="en-US" sz="2400" b="0" i="0" dirty="0">
                <a:solidFill>
                  <a:srgbClr val="333333"/>
                </a:solidFill>
                <a:effectLst/>
                <a:latin typeface="Arial" panose="020B0604020202020204" pitchFamily="34" charset="0"/>
              </a:rPr>
              <a:t>中国共产党成立后，孙中山先生同中国共产党人真诚合作，在中国共产党帮助下，把旧三民主义发展为新三民主义，实行联俄、联共、扶助农工三大政策，改组中国国民党，推动北伐战争取得胜利，把反帝反封建的民主革命推向前进。毛泽东同志把三民主义纲领、统一战线政策、艰苦奋斗精神并称为孙中山先生“留给我们的最中心最本质最伟大的遗产”，是“对于中华民族最伟大的贡献”。</a:t>
            </a:r>
            <a:endParaRPr lang="en-US" altLang="zh-CN" sz="2400" b="0" i="0" dirty="0">
              <a:solidFill>
                <a:srgbClr val="333333"/>
              </a:solidFill>
              <a:effectLst/>
              <a:latin typeface="Arial" panose="020B0604020202020204" pitchFamily="34" charset="0"/>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53874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Autofit/>
          </a:bodyPr>
          <a:lstStyle/>
          <a:p>
            <a:pPr algn="l"/>
            <a:r>
              <a:rPr lang="zh-CN" altLang="en-US" sz="2400" b="1" i="0" dirty="0">
                <a:solidFill>
                  <a:srgbClr val="FF0000"/>
                </a:solidFill>
                <a:effectLst/>
                <a:latin typeface="Arial" panose="020B0604020202020204" pitchFamily="34" charset="0"/>
              </a:rPr>
              <a:t>习近平在纪念孙中山先生诞辰</a:t>
            </a:r>
            <a:r>
              <a:rPr lang="en-US" altLang="zh-CN" sz="2400" b="1" i="0" dirty="0">
                <a:solidFill>
                  <a:srgbClr val="FF0000"/>
                </a:solidFill>
                <a:effectLst/>
                <a:latin typeface="Arial" panose="020B0604020202020204" pitchFamily="34" charset="0"/>
              </a:rPr>
              <a:t>150</a:t>
            </a:r>
            <a:r>
              <a:rPr lang="zh-CN" altLang="en-US" sz="2400" b="1" i="0" dirty="0">
                <a:solidFill>
                  <a:srgbClr val="FF0000"/>
                </a:solidFill>
                <a:effectLst/>
                <a:latin typeface="Arial" panose="020B0604020202020204" pitchFamily="34" charset="0"/>
              </a:rPr>
              <a:t>周年大会上的讲话</a:t>
            </a:r>
            <a:endParaRPr lang="en-US" altLang="zh-CN" sz="2400" b="1" i="0" dirty="0">
              <a:solidFill>
                <a:srgbClr val="FF0000"/>
              </a:solidFill>
              <a:effectLst/>
              <a:latin typeface="Arial" panose="020B0604020202020204" pitchFamily="34" charset="0"/>
            </a:endParaRPr>
          </a:p>
          <a:p>
            <a:pPr algn="l"/>
            <a:r>
              <a:rPr lang="zh-CN" altLang="en-US" sz="2400" b="0" i="0" dirty="0">
                <a:solidFill>
                  <a:srgbClr val="0000FF"/>
                </a:solidFill>
                <a:effectLst/>
                <a:latin typeface="Arial" panose="020B0604020202020204" pitchFamily="34" charset="0"/>
              </a:rPr>
              <a:t>中国共产党人是孙中山先生革命事业最坚定的支持者、最忠诚的合作者、最忠实的继承者。</a:t>
            </a:r>
            <a:r>
              <a:rPr lang="zh-CN" altLang="en-US" sz="2400" b="0" i="0" dirty="0">
                <a:solidFill>
                  <a:srgbClr val="333333"/>
                </a:solidFill>
                <a:effectLst/>
                <a:latin typeface="Arial" panose="020B0604020202020204" pitchFamily="34" charset="0"/>
              </a:rPr>
              <a:t>在他生前，中国共产党人坚定支持孙中山先生的事业。在他身后，中国共产党人忠实继承孙中山先生的遗志，团结带领全国各族人民英勇奋斗、继续前进，付出巨大牺牲，</a:t>
            </a:r>
            <a:r>
              <a:rPr lang="zh-CN" altLang="en-US" sz="2400" b="0" i="0" dirty="0">
                <a:solidFill>
                  <a:srgbClr val="0000FF"/>
                </a:solidFill>
                <a:effectLst/>
                <a:latin typeface="Arial" panose="020B0604020202020204" pitchFamily="34" charset="0"/>
              </a:rPr>
              <a:t>完成了孙中山先生的未竟事业</a:t>
            </a:r>
            <a:r>
              <a:rPr lang="zh-CN" altLang="en-US" sz="2400" b="0" i="0" dirty="0">
                <a:solidFill>
                  <a:srgbClr val="333333"/>
                </a:solidFill>
                <a:effectLst/>
                <a:latin typeface="Arial" panose="020B0604020202020204" pitchFamily="34" charset="0"/>
              </a:rPr>
              <a:t>，</a:t>
            </a:r>
            <a:r>
              <a:rPr lang="zh-CN" altLang="en-US" sz="2400" b="0" i="0" dirty="0">
                <a:solidFill>
                  <a:srgbClr val="0000FF"/>
                </a:solidFill>
                <a:effectLst/>
                <a:latin typeface="Arial" panose="020B0604020202020204" pitchFamily="34" charset="0"/>
              </a:rPr>
              <a:t>取得</a:t>
            </a:r>
            <a:r>
              <a:rPr lang="zh-CN" altLang="en-US" sz="2400" b="0" i="0" dirty="0">
                <a:solidFill>
                  <a:srgbClr val="333333"/>
                </a:solidFill>
                <a:effectLst/>
                <a:latin typeface="Arial" panose="020B0604020202020204" pitchFamily="34" charset="0"/>
              </a:rPr>
              <a:t>新民主主义革命胜利，</a:t>
            </a:r>
            <a:r>
              <a:rPr lang="zh-CN" altLang="en-US" sz="2400" b="0" i="0" dirty="0">
                <a:solidFill>
                  <a:srgbClr val="0000FF"/>
                </a:solidFill>
                <a:effectLst/>
                <a:latin typeface="Arial" panose="020B0604020202020204" pitchFamily="34" charset="0"/>
              </a:rPr>
              <a:t>建立了</a:t>
            </a:r>
            <a:r>
              <a:rPr lang="zh-CN" altLang="en-US" sz="2400" b="0" i="0" dirty="0">
                <a:solidFill>
                  <a:srgbClr val="333333"/>
                </a:solidFill>
                <a:effectLst/>
                <a:latin typeface="Arial" panose="020B0604020202020204" pitchFamily="34" charset="0"/>
              </a:rPr>
              <a:t>人民当家作主的中华人民共和国，</a:t>
            </a:r>
            <a:r>
              <a:rPr lang="zh-CN" altLang="en-US" sz="2400" b="0" i="0" dirty="0">
                <a:solidFill>
                  <a:srgbClr val="0000FF"/>
                </a:solidFill>
                <a:effectLst/>
                <a:latin typeface="Arial" panose="020B0604020202020204" pitchFamily="34" charset="0"/>
              </a:rPr>
              <a:t>实现了</a:t>
            </a:r>
            <a:r>
              <a:rPr lang="zh-CN" altLang="en-US" sz="2400" b="0" i="0" dirty="0">
                <a:solidFill>
                  <a:srgbClr val="333333"/>
                </a:solidFill>
                <a:effectLst/>
                <a:latin typeface="Arial" panose="020B0604020202020204" pitchFamily="34" charset="0"/>
              </a:rPr>
              <a:t>民族独立、人民解放。</a:t>
            </a:r>
            <a:r>
              <a:rPr lang="zh-CN" altLang="en-US" sz="2400" b="0" i="0" dirty="0">
                <a:solidFill>
                  <a:srgbClr val="0000FF"/>
                </a:solidFill>
                <a:effectLst/>
                <a:latin typeface="Arial" panose="020B0604020202020204" pitchFamily="34" charset="0"/>
              </a:rPr>
              <a:t>在这个基础上</a:t>
            </a:r>
            <a:r>
              <a:rPr lang="zh-CN" altLang="en-US" sz="2400" b="0" i="0" dirty="0">
                <a:solidFill>
                  <a:srgbClr val="333333"/>
                </a:solidFill>
                <a:effectLst/>
                <a:latin typeface="Arial" panose="020B0604020202020204" pitchFamily="34" charset="0"/>
              </a:rPr>
              <a:t>，中国共产党人团结带领中国人民继续奋斗，完成了社会主义革命，确立了社会主义制度。</a:t>
            </a:r>
            <a:endParaRPr lang="en-US" altLang="zh-CN" sz="2400" b="0" i="0" dirty="0">
              <a:solidFill>
                <a:srgbClr val="333333"/>
              </a:solidFill>
              <a:effectLst/>
              <a:latin typeface="Arial" panose="020B0604020202020204" pitchFamily="34" charset="0"/>
            </a:endParaRPr>
          </a:p>
          <a:p>
            <a:pPr algn="l"/>
            <a:r>
              <a:rPr lang="zh-CN" altLang="en-US" sz="2400" b="0" i="0" dirty="0">
                <a:solidFill>
                  <a:srgbClr val="333333"/>
                </a:solidFill>
                <a:effectLst/>
                <a:latin typeface="Arial" panose="020B0604020202020204" pitchFamily="34" charset="0"/>
              </a:rPr>
              <a:t>新中国成立</a:t>
            </a:r>
            <a:r>
              <a:rPr lang="en-US" altLang="zh-CN" sz="2400" b="0" i="0" dirty="0">
                <a:solidFill>
                  <a:srgbClr val="333333"/>
                </a:solidFill>
                <a:effectLst/>
                <a:latin typeface="Arial" panose="020B0604020202020204" pitchFamily="34" charset="0"/>
              </a:rPr>
              <a:t>67</a:t>
            </a:r>
            <a:r>
              <a:rPr lang="zh-CN" altLang="en-US" sz="2400" b="0" i="0" dirty="0">
                <a:solidFill>
                  <a:srgbClr val="333333"/>
                </a:solidFill>
                <a:effectLst/>
                <a:latin typeface="Arial" panose="020B0604020202020204" pitchFamily="34" charset="0"/>
              </a:rPr>
              <a:t>年特别是改革开放</a:t>
            </a:r>
            <a:r>
              <a:rPr lang="en-US" altLang="zh-CN" sz="2400" b="0" i="0" dirty="0">
                <a:solidFill>
                  <a:srgbClr val="333333"/>
                </a:solidFill>
                <a:effectLst/>
                <a:latin typeface="Arial" panose="020B0604020202020204" pitchFamily="34" charset="0"/>
              </a:rPr>
              <a:t>30</a:t>
            </a:r>
            <a:r>
              <a:rPr lang="zh-CN" altLang="en-US" sz="2400" b="0" i="0" dirty="0">
                <a:solidFill>
                  <a:srgbClr val="333333"/>
                </a:solidFill>
                <a:effectLst/>
                <a:latin typeface="Arial" panose="020B0604020202020204" pitchFamily="34" charset="0"/>
              </a:rPr>
              <a:t>多年来，在中国共产党领导下，中国人民在社会主义道路上实现了一个又一个伟大飞跃，取得举世瞩目的伟大成就。今天，</a:t>
            </a:r>
            <a:r>
              <a:rPr lang="zh-CN" altLang="en-US" sz="2400" b="0" i="0" dirty="0">
                <a:solidFill>
                  <a:srgbClr val="0000FF"/>
                </a:solidFill>
                <a:effectLst/>
                <a:latin typeface="Arial" panose="020B0604020202020204" pitchFamily="34" charset="0"/>
              </a:rPr>
              <a:t>我们可以告慰孙中山先生的是，我们比历史上任何时期都更接近中华民族伟大复兴的目标，比历史上任何时期都更有信心、有能力实现这个目标。</a:t>
            </a:r>
            <a:endParaRPr lang="zh-CN" altLang="en-US" sz="2400" b="0" i="0" dirty="0">
              <a:solidFill>
                <a:srgbClr val="0000FF"/>
              </a:solidFill>
              <a:effectLst/>
              <a:latin typeface="arial" panose="020B0604020202020204" pitchFamily="34" charset="0"/>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567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4646</TotalTime>
  <Words>2540</Words>
  <Application>Microsoft Office PowerPoint</Application>
  <PresentationFormat>宽屏</PresentationFormat>
  <Paragraphs>158</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vt:lpstr>
      <vt:lpstr>等线</vt:lpstr>
      <vt:lpstr>等线 Light</vt:lpstr>
      <vt:lpstr>微软雅黑</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强</dc:creator>
  <cp:lastModifiedBy>黄 强</cp:lastModifiedBy>
  <cp:revision>66</cp:revision>
  <dcterms:created xsi:type="dcterms:W3CDTF">2020-09-20T09:52:56Z</dcterms:created>
  <dcterms:modified xsi:type="dcterms:W3CDTF">2020-09-23T15:30:26Z</dcterms:modified>
</cp:coreProperties>
</file>