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8" r:id="rId2"/>
    <p:sldId id="379" r:id="rId3"/>
    <p:sldId id="394" r:id="rId4"/>
    <p:sldId id="393" r:id="rId5"/>
    <p:sldId id="384" r:id="rId6"/>
    <p:sldId id="385" r:id="rId7"/>
    <p:sldId id="383" r:id="rId8"/>
    <p:sldId id="387" r:id="rId9"/>
    <p:sldId id="388" r:id="rId10"/>
    <p:sldId id="389" r:id="rId11"/>
    <p:sldId id="381" r:id="rId12"/>
    <p:sldId id="382" r:id="rId13"/>
    <p:sldId id="386" r:id="rId14"/>
    <p:sldId id="390" r:id="rId15"/>
    <p:sldId id="380" r:id="rId16"/>
    <p:sldId id="391" r:id="rId17"/>
    <p:sldId id="39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B8764-5488-4961-AA95-08334F9DB5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11027A-ED28-49D1-BDB8-4885D86EC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714EC6-A558-4983-A75C-CB0646F87B1D}"/>
              </a:ext>
            </a:extLst>
          </p:cNvPr>
          <p:cNvSpPr>
            <a:spLocks noGrp="1"/>
          </p:cNvSpPr>
          <p:nvPr>
            <p:ph type="dt" sz="half" idx="10"/>
          </p:nvPr>
        </p:nvSpPr>
        <p:spPr/>
        <p:txBody>
          <a:bodyPr/>
          <a:lstStyle/>
          <a:p>
            <a:fld id="{CB461A7C-D68D-4833-AAB0-5214964090A7}"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61A05F34-93C9-4AEF-9AEE-3C89896D6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739991-3D47-43D3-8101-36B8C41C5EC7}"/>
              </a:ext>
            </a:extLst>
          </p:cNvPr>
          <p:cNvSpPr>
            <a:spLocks noGrp="1"/>
          </p:cNvSpPr>
          <p:nvPr>
            <p:ph type="sldNum" sz="quarter" idx="12"/>
          </p:nvPr>
        </p:nvSpPr>
        <p:spPr/>
        <p:txBody>
          <a:body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4045193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C5064-64B1-4134-82A4-EC052A7580E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23C42C4-D9C6-45CE-BC0C-A38201F93F9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B1D4E7-9B0F-4879-B527-1B4E8DCD9894}"/>
              </a:ext>
            </a:extLst>
          </p:cNvPr>
          <p:cNvSpPr>
            <a:spLocks noGrp="1"/>
          </p:cNvSpPr>
          <p:nvPr>
            <p:ph type="dt" sz="half" idx="10"/>
          </p:nvPr>
        </p:nvSpPr>
        <p:spPr/>
        <p:txBody>
          <a:bodyPr/>
          <a:lstStyle/>
          <a:p>
            <a:fld id="{CB461A7C-D68D-4833-AAB0-5214964090A7}"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10A95B17-D25A-4228-A672-B4235840E7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487187-540D-4BE7-B00F-5B7A9CDF9E34}"/>
              </a:ext>
            </a:extLst>
          </p:cNvPr>
          <p:cNvSpPr>
            <a:spLocks noGrp="1"/>
          </p:cNvSpPr>
          <p:nvPr>
            <p:ph type="sldNum" sz="quarter" idx="12"/>
          </p:nvPr>
        </p:nvSpPr>
        <p:spPr/>
        <p:txBody>
          <a:body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289160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FD4102-B902-4301-BCEA-084D49A29B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2DA270-52AD-443C-BBE6-3899063A99C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5CCEAD-36BC-4553-BCF5-CD9E89E2B134}"/>
              </a:ext>
            </a:extLst>
          </p:cNvPr>
          <p:cNvSpPr>
            <a:spLocks noGrp="1"/>
          </p:cNvSpPr>
          <p:nvPr>
            <p:ph type="dt" sz="half" idx="10"/>
          </p:nvPr>
        </p:nvSpPr>
        <p:spPr/>
        <p:txBody>
          <a:bodyPr/>
          <a:lstStyle/>
          <a:p>
            <a:fld id="{CB461A7C-D68D-4833-AAB0-5214964090A7}"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D8F8E56B-E0A1-4B5A-A5E1-496985CB47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E8D6E9-5A86-497F-B4E4-6A4E711EBEE1}"/>
              </a:ext>
            </a:extLst>
          </p:cNvPr>
          <p:cNvSpPr>
            <a:spLocks noGrp="1"/>
          </p:cNvSpPr>
          <p:nvPr>
            <p:ph type="sldNum" sz="quarter" idx="12"/>
          </p:nvPr>
        </p:nvSpPr>
        <p:spPr/>
        <p:txBody>
          <a:body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57561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DBFF7-F0B5-41E6-80FD-4DFC51C9D9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249B11-CF65-4E67-BA01-D8029AD8F2B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2C09DE-F08F-426F-BB1C-D428B0413725}"/>
              </a:ext>
            </a:extLst>
          </p:cNvPr>
          <p:cNvSpPr>
            <a:spLocks noGrp="1"/>
          </p:cNvSpPr>
          <p:nvPr>
            <p:ph type="dt" sz="half" idx="10"/>
          </p:nvPr>
        </p:nvSpPr>
        <p:spPr/>
        <p:txBody>
          <a:bodyPr/>
          <a:lstStyle/>
          <a:p>
            <a:fld id="{CB461A7C-D68D-4833-AAB0-5214964090A7}"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63FA2557-5406-42C5-8227-1644F573FA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BA7C0F-11FB-475C-99BC-1684D4719865}"/>
              </a:ext>
            </a:extLst>
          </p:cNvPr>
          <p:cNvSpPr>
            <a:spLocks noGrp="1"/>
          </p:cNvSpPr>
          <p:nvPr>
            <p:ph type="sldNum" sz="quarter" idx="12"/>
          </p:nvPr>
        </p:nvSpPr>
        <p:spPr/>
        <p:txBody>
          <a:body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238813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A731E-C288-483E-9F32-C3637439AD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B91F245-B1C7-4F06-A809-05DE0BF58B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1CB513-80DF-48AE-AE6C-3BB8FA64F954}"/>
              </a:ext>
            </a:extLst>
          </p:cNvPr>
          <p:cNvSpPr>
            <a:spLocks noGrp="1"/>
          </p:cNvSpPr>
          <p:nvPr>
            <p:ph type="dt" sz="half" idx="10"/>
          </p:nvPr>
        </p:nvSpPr>
        <p:spPr/>
        <p:txBody>
          <a:bodyPr/>
          <a:lstStyle/>
          <a:p>
            <a:fld id="{CB461A7C-D68D-4833-AAB0-5214964090A7}"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63EEE8D0-B483-4AC2-813B-1C7828A9AE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F34D72-E4A1-4032-A6AE-1A36DE624EDE}"/>
              </a:ext>
            </a:extLst>
          </p:cNvPr>
          <p:cNvSpPr>
            <a:spLocks noGrp="1"/>
          </p:cNvSpPr>
          <p:nvPr>
            <p:ph type="sldNum" sz="quarter" idx="12"/>
          </p:nvPr>
        </p:nvSpPr>
        <p:spPr/>
        <p:txBody>
          <a:body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2730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965D5-8E7D-4CEE-9BC9-9CF7ACD7B2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648672-0208-4683-83C2-BDA327BEC6E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8DB35E6-E4FB-48A7-922B-AA5F9E53252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EB9EFB9-E1B4-4F37-A630-62F22D851D1B}"/>
              </a:ext>
            </a:extLst>
          </p:cNvPr>
          <p:cNvSpPr>
            <a:spLocks noGrp="1"/>
          </p:cNvSpPr>
          <p:nvPr>
            <p:ph type="dt" sz="half" idx="10"/>
          </p:nvPr>
        </p:nvSpPr>
        <p:spPr/>
        <p:txBody>
          <a:bodyPr/>
          <a:lstStyle/>
          <a:p>
            <a:fld id="{CB461A7C-D68D-4833-AAB0-5214964090A7}"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A5C96D3B-6848-49E3-8E3C-32CC9E44C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54E8F4-CA84-4387-B9FD-A80C4D2924F9}"/>
              </a:ext>
            </a:extLst>
          </p:cNvPr>
          <p:cNvSpPr>
            <a:spLocks noGrp="1"/>
          </p:cNvSpPr>
          <p:nvPr>
            <p:ph type="sldNum" sz="quarter" idx="12"/>
          </p:nvPr>
        </p:nvSpPr>
        <p:spPr/>
        <p:txBody>
          <a:body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179455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B85F1-293B-47F4-88C0-3D2ABFC4191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8BA5D4-593C-4B44-979F-67E8C23571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4B5F0AC-2EFE-4DC6-95F6-90D1F22C3A6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5215CB-B47E-4839-996C-18F5FADDFC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6C85E3-FE2B-4399-AF5C-D834E3B696B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6EDB0F-3A8C-477A-9C57-B57B5649AB77}"/>
              </a:ext>
            </a:extLst>
          </p:cNvPr>
          <p:cNvSpPr>
            <a:spLocks noGrp="1"/>
          </p:cNvSpPr>
          <p:nvPr>
            <p:ph type="dt" sz="half" idx="10"/>
          </p:nvPr>
        </p:nvSpPr>
        <p:spPr/>
        <p:txBody>
          <a:bodyPr/>
          <a:lstStyle/>
          <a:p>
            <a:fld id="{CB461A7C-D68D-4833-AAB0-5214964090A7}" type="datetimeFigureOut">
              <a:rPr lang="zh-CN" altLang="en-US" smtClean="0"/>
              <a:t>2020/9/27</a:t>
            </a:fld>
            <a:endParaRPr lang="zh-CN" altLang="en-US"/>
          </a:p>
        </p:txBody>
      </p:sp>
      <p:sp>
        <p:nvSpPr>
          <p:cNvPr id="8" name="页脚占位符 7">
            <a:extLst>
              <a:ext uri="{FF2B5EF4-FFF2-40B4-BE49-F238E27FC236}">
                <a16:creationId xmlns:a16="http://schemas.microsoft.com/office/drawing/2014/main" id="{37A04A30-63FD-4CED-A264-66A2FF953BC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F343AA-331E-45D4-9563-A89CA2422DC3}"/>
              </a:ext>
            </a:extLst>
          </p:cNvPr>
          <p:cNvSpPr>
            <a:spLocks noGrp="1"/>
          </p:cNvSpPr>
          <p:nvPr>
            <p:ph type="sldNum" sz="quarter" idx="12"/>
          </p:nvPr>
        </p:nvSpPr>
        <p:spPr/>
        <p:txBody>
          <a:body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362764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D1C3D-D2FA-4032-9236-E88F6C6BF0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FBD808-EA1C-4667-B601-F636934D0EF5}"/>
              </a:ext>
            </a:extLst>
          </p:cNvPr>
          <p:cNvSpPr>
            <a:spLocks noGrp="1"/>
          </p:cNvSpPr>
          <p:nvPr>
            <p:ph type="dt" sz="half" idx="10"/>
          </p:nvPr>
        </p:nvSpPr>
        <p:spPr/>
        <p:txBody>
          <a:bodyPr/>
          <a:lstStyle/>
          <a:p>
            <a:fld id="{CB461A7C-D68D-4833-AAB0-5214964090A7}" type="datetimeFigureOut">
              <a:rPr lang="zh-CN" altLang="en-US" smtClean="0"/>
              <a:t>2020/9/27</a:t>
            </a:fld>
            <a:endParaRPr lang="zh-CN" altLang="en-US"/>
          </a:p>
        </p:txBody>
      </p:sp>
      <p:sp>
        <p:nvSpPr>
          <p:cNvPr id="4" name="页脚占位符 3">
            <a:extLst>
              <a:ext uri="{FF2B5EF4-FFF2-40B4-BE49-F238E27FC236}">
                <a16:creationId xmlns:a16="http://schemas.microsoft.com/office/drawing/2014/main" id="{8E17D0F8-FB62-4134-98A8-617B824D0B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E53F8D-7CD0-4F7A-8E70-4DFFAEF38C36}"/>
              </a:ext>
            </a:extLst>
          </p:cNvPr>
          <p:cNvSpPr>
            <a:spLocks noGrp="1"/>
          </p:cNvSpPr>
          <p:nvPr>
            <p:ph type="sldNum" sz="quarter" idx="12"/>
          </p:nvPr>
        </p:nvSpPr>
        <p:spPr/>
        <p:txBody>
          <a:body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378993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43E77A-06B9-4D3C-AEAE-D2D38BB34754}"/>
              </a:ext>
            </a:extLst>
          </p:cNvPr>
          <p:cNvSpPr>
            <a:spLocks noGrp="1"/>
          </p:cNvSpPr>
          <p:nvPr>
            <p:ph type="dt" sz="half" idx="10"/>
          </p:nvPr>
        </p:nvSpPr>
        <p:spPr/>
        <p:txBody>
          <a:bodyPr/>
          <a:lstStyle/>
          <a:p>
            <a:fld id="{CB461A7C-D68D-4833-AAB0-5214964090A7}" type="datetimeFigureOut">
              <a:rPr lang="zh-CN" altLang="en-US" smtClean="0"/>
              <a:t>2020/9/27</a:t>
            </a:fld>
            <a:endParaRPr lang="zh-CN" altLang="en-US"/>
          </a:p>
        </p:txBody>
      </p:sp>
      <p:sp>
        <p:nvSpPr>
          <p:cNvPr id="3" name="页脚占位符 2">
            <a:extLst>
              <a:ext uri="{FF2B5EF4-FFF2-40B4-BE49-F238E27FC236}">
                <a16:creationId xmlns:a16="http://schemas.microsoft.com/office/drawing/2014/main" id="{5C004E4F-ADBE-4934-92DA-5914FF5C38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6BA7ECB-4FCA-4F76-8B84-EDF9FC93BBDF}"/>
              </a:ext>
            </a:extLst>
          </p:cNvPr>
          <p:cNvSpPr>
            <a:spLocks noGrp="1"/>
          </p:cNvSpPr>
          <p:nvPr>
            <p:ph type="sldNum" sz="quarter" idx="12"/>
          </p:nvPr>
        </p:nvSpPr>
        <p:spPr/>
        <p:txBody>
          <a:body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270132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E6DB4-96D6-4AC7-9311-A3D796155F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64C92F8-F718-4452-9049-5DA270AD9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A024C6-D6CB-42F6-9851-D77257DBD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2A36DD-0255-4555-853B-1BA0333477F1}"/>
              </a:ext>
            </a:extLst>
          </p:cNvPr>
          <p:cNvSpPr>
            <a:spLocks noGrp="1"/>
          </p:cNvSpPr>
          <p:nvPr>
            <p:ph type="dt" sz="half" idx="10"/>
          </p:nvPr>
        </p:nvSpPr>
        <p:spPr/>
        <p:txBody>
          <a:bodyPr/>
          <a:lstStyle/>
          <a:p>
            <a:fld id="{CB461A7C-D68D-4833-AAB0-5214964090A7}"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41B6EBD9-C71C-4793-A549-7B79B15B52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F2E977-68B4-40A3-AD34-379898B4D400}"/>
              </a:ext>
            </a:extLst>
          </p:cNvPr>
          <p:cNvSpPr>
            <a:spLocks noGrp="1"/>
          </p:cNvSpPr>
          <p:nvPr>
            <p:ph type="sldNum" sz="quarter" idx="12"/>
          </p:nvPr>
        </p:nvSpPr>
        <p:spPr/>
        <p:txBody>
          <a:body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393626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D9894-7B6F-4A4A-B08F-77785E2A4A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037759-5598-4880-817F-324BE8336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A659A1F-092B-4DDA-B17D-FBBBAE910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945422-595A-4A63-B438-83B4DE8E3F48}"/>
              </a:ext>
            </a:extLst>
          </p:cNvPr>
          <p:cNvSpPr>
            <a:spLocks noGrp="1"/>
          </p:cNvSpPr>
          <p:nvPr>
            <p:ph type="dt" sz="half" idx="10"/>
          </p:nvPr>
        </p:nvSpPr>
        <p:spPr/>
        <p:txBody>
          <a:bodyPr/>
          <a:lstStyle/>
          <a:p>
            <a:fld id="{CB461A7C-D68D-4833-AAB0-5214964090A7}"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FCCE17B4-52CB-4A98-9381-E9440F13C6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A80BD8-0451-4D82-958C-B0DAD8DAA4AF}"/>
              </a:ext>
            </a:extLst>
          </p:cNvPr>
          <p:cNvSpPr>
            <a:spLocks noGrp="1"/>
          </p:cNvSpPr>
          <p:nvPr>
            <p:ph type="sldNum" sz="quarter" idx="12"/>
          </p:nvPr>
        </p:nvSpPr>
        <p:spPr/>
        <p:txBody>
          <a:body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248348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BA12E78-0D23-4B67-A311-737AB796B2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5032544-667B-41A2-BD42-61461DEEB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78A02B-851A-46D7-B657-64F320126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61A7C-D68D-4833-AAB0-5214964090A7}"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55BBF36A-F4F2-4D0F-8F87-FC22D3641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7FA530A-B91F-4A4C-ABC8-F7C3F5EF8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3F313-831E-4D4D-821A-96E93C905201}" type="slidenum">
              <a:rPr lang="zh-CN" altLang="en-US" smtClean="0"/>
              <a:t>‹#›</a:t>
            </a:fld>
            <a:endParaRPr lang="zh-CN" altLang="en-US"/>
          </a:p>
        </p:txBody>
      </p:sp>
    </p:spTree>
    <p:extLst>
      <p:ext uri="{BB962C8B-B14F-4D97-AF65-F5344CB8AC3E}">
        <p14:creationId xmlns:p14="http://schemas.microsoft.com/office/powerpoint/2010/main" val="336086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r>
              <a:rPr lang="en-US" altLang="zh-CN" sz="2400" dirty="0"/>
              <a:t>2.2  </a:t>
            </a:r>
            <a:r>
              <a:rPr lang="zh-CN" altLang="en-US" sz="2400" dirty="0"/>
              <a:t>社会主义制度在中国的确立</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2" name="矩形: 圆角 1">
            <a:extLst>
              <a:ext uri="{FF2B5EF4-FFF2-40B4-BE49-F238E27FC236}">
                <a16:creationId xmlns:a16="http://schemas.microsoft.com/office/drawing/2014/main" id="{6889289F-492A-4381-A47B-54BCCB77EB14}"/>
              </a:ext>
            </a:extLst>
          </p:cNvPr>
          <p:cNvSpPr/>
          <p:nvPr/>
        </p:nvSpPr>
        <p:spPr>
          <a:xfrm>
            <a:off x="844039" y="1715784"/>
            <a:ext cx="612155" cy="4643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社会主义制度在中国的确立</a:t>
            </a:r>
          </a:p>
        </p:txBody>
      </p:sp>
      <p:cxnSp>
        <p:nvCxnSpPr>
          <p:cNvPr id="6" name="直接连接符 5">
            <a:extLst>
              <a:ext uri="{FF2B5EF4-FFF2-40B4-BE49-F238E27FC236}">
                <a16:creationId xmlns:a16="http://schemas.microsoft.com/office/drawing/2014/main" id="{6EDC21DC-D2CA-4EF3-8F72-5869595F7A85}"/>
              </a:ext>
            </a:extLst>
          </p:cNvPr>
          <p:cNvCxnSpPr>
            <a:cxnSpLocks/>
          </p:cNvCxnSpPr>
          <p:nvPr/>
        </p:nvCxnSpPr>
        <p:spPr>
          <a:xfrm>
            <a:off x="1705995" y="1458930"/>
            <a:ext cx="0" cy="490077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63954C9-1787-4117-9271-DB0D4C845987}"/>
              </a:ext>
            </a:extLst>
          </p:cNvPr>
          <p:cNvCxnSpPr>
            <a:cxnSpLocks/>
          </p:cNvCxnSpPr>
          <p:nvPr/>
        </p:nvCxnSpPr>
        <p:spPr>
          <a:xfrm flipV="1">
            <a:off x="1704917" y="2238061"/>
            <a:ext cx="446445" cy="941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08DE640-6043-46D9-938D-65811923F982}"/>
              </a:ext>
            </a:extLst>
          </p:cNvPr>
          <p:cNvCxnSpPr>
            <a:cxnSpLocks/>
          </p:cNvCxnSpPr>
          <p:nvPr/>
        </p:nvCxnSpPr>
        <p:spPr>
          <a:xfrm>
            <a:off x="1704917" y="5565628"/>
            <a:ext cx="47320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17FA72B6-9F44-41A0-BB08-2B4F1738FB78}"/>
              </a:ext>
            </a:extLst>
          </p:cNvPr>
          <p:cNvSpPr/>
          <p:nvPr/>
        </p:nvSpPr>
        <p:spPr>
          <a:xfrm>
            <a:off x="2108498" y="1863717"/>
            <a:ext cx="3715876" cy="7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最伟大最深刻的社会变革</a:t>
            </a:r>
          </a:p>
        </p:txBody>
      </p:sp>
      <p:sp>
        <p:nvSpPr>
          <p:cNvPr id="10" name="矩形: 圆角 9">
            <a:extLst>
              <a:ext uri="{FF2B5EF4-FFF2-40B4-BE49-F238E27FC236}">
                <a16:creationId xmlns:a16="http://schemas.microsoft.com/office/drawing/2014/main" id="{8BE029A2-5AC2-40FE-A852-A72DBE71A947}"/>
              </a:ext>
            </a:extLst>
          </p:cNvPr>
          <p:cNvSpPr/>
          <p:nvPr/>
        </p:nvSpPr>
        <p:spPr>
          <a:xfrm>
            <a:off x="2121786" y="5143935"/>
            <a:ext cx="3689300" cy="7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在艰辛探索中前进</a:t>
            </a:r>
          </a:p>
        </p:txBody>
      </p:sp>
      <p:cxnSp>
        <p:nvCxnSpPr>
          <p:cNvPr id="13" name="直接连接符 12">
            <a:extLst>
              <a:ext uri="{FF2B5EF4-FFF2-40B4-BE49-F238E27FC236}">
                <a16:creationId xmlns:a16="http://schemas.microsoft.com/office/drawing/2014/main" id="{34CE2A06-0047-454F-B673-1D3816442536}"/>
              </a:ext>
            </a:extLst>
          </p:cNvPr>
          <p:cNvCxnSpPr>
            <a:cxnSpLocks/>
          </p:cNvCxnSpPr>
          <p:nvPr/>
        </p:nvCxnSpPr>
        <p:spPr>
          <a:xfrm>
            <a:off x="5824374" y="2247472"/>
            <a:ext cx="41832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6000AA89-0008-4323-B8BF-8706312BF481}"/>
              </a:ext>
            </a:extLst>
          </p:cNvPr>
          <p:cNvSpPr/>
          <p:nvPr/>
        </p:nvSpPr>
        <p:spPr>
          <a:xfrm>
            <a:off x="6276207" y="1390247"/>
            <a:ext cx="1661762" cy="1736330"/>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过渡时期</a:t>
            </a:r>
            <a:endParaRPr lang="en-US" altLang="zh-CN" sz="2400" dirty="0">
              <a:solidFill>
                <a:srgbClr val="0000FF"/>
              </a:solidFill>
            </a:endParaRPr>
          </a:p>
          <a:p>
            <a:pPr algn="ctr"/>
            <a:r>
              <a:rPr lang="zh-CN" altLang="en-US" sz="2400" dirty="0">
                <a:solidFill>
                  <a:srgbClr val="0000FF"/>
                </a:solidFill>
              </a:rPr>
              <a:t>历史必然</a:t>
            </a:r>
            <a:endParaRPr lang="en-US" altLang="zh-CN" sz="2400" dirty="0">
              <a:solidFill>
                <a:srgbClr val="0000FF"/>
              </a:solidFill>
            </a:endParaRPr>
          </a:p>
          <a:p>
            <a:pPr algn="ctr"/>
            <a:r>
              <a:rPr lang="zh-CN" altLang="en-US" sz="2400" dirty="0">
                <a:solidFill>
                  <a:srgbClr val="0000FF"/>
                </a:solidFill>
              </a:rPr>
              <a:t>历史意义</a:t>
            </a:r>
            <a:endParaRPr lang="zh-CN" altLang="en-US" sz="2400" dirty="0"/>
          </a:p>
        </p:txBody>
      </p:sp>
      <p:cxnSp>
        <p:nvCxnSpPr>
          <p:cNvPr id="15" name="直接连接符 14">
            <a:extLst>
              <a:ext uri="{FF2B5EF4-FFF2-40B4-BE49-F238E27FC236}">
                <a16:creationId xmlns:a16="http://schemas.microsoft.com/office/drawing/2014/main" id="{21D9BBF4-1F86-496D-8E14-28767D37113F}"/>
              </a:ext>
            </a:extLst>
          </p:cNvPr>
          <p:cNvCxnSpPr>
            <a:cxnSpLocks/>
          </p:cNvCxnSpPr>
          <p:nvPr/>
        </p:nvCxnSpPr>
        <p:spPr>
          <a:xfrm>
            <a:off x="5811086" y="5565628"/>
            <a:ext cx="41832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3B5442B1-E255-49E5-9D22-6390F795C2ED}"/>
              </a:ext>
            </a:extLst>
          </p:cNvPr>
          <p:cNvSpPr/>
          <p:nvPr/>
        </p:nvSpPr>
        <p:spPr>
          <a:xfrm>
            <a:off x="6276207" y="4670467"/>
            <a:ext cx="1661766" cy="1736325"/>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探索过程</a:t>
            </a:r>
            <a:endParaRPr lang="en-US" altLang="zh-CN" sz="2400" dirty="0">
              <a:solidFill>
                <a:srgbClr val="0000FF"/>
              </a:solidFill>
            </a:endParaRPr>
          </a:p>
          <a:p>
            <a:pPr algn="ctr"/>
            <a:r>
              <a:rPr lang="zh-CN" altLang="en-US" sz="2400" dirty="0">
                <a:solidFill>
                  <a:srgbClr val="0000FF"/>
                </a:solidFill>
              </a:rPr>
              <a:t>探索成就</a:t>
            </a:r>
            <a:endParaRPr lang="en-US" altLang="zh-CN" sz="2400" dirty="0">
              <a:solidFill>
                <a:srgbClr val="0000FF"/>
              </a:solidFill>
            </a:endParaRPr>
          </a:p>
          <a:p>
            <a:pPr algn="ctr"/>
            <a:r>
              <a:rPr lang="zh-CN" altLang="en-US" sz="2400" dirty="0">
                <a:solidFill>
                  <a:srgbClr val="0000FF"/>
                </a:solidFill>
              </a:rPr>
              <a:t>探索意义</a:t>
            </a:r>
          </a:p>
        </p:txBody>
      </p:sp>
      <p:sp>
        <p:nvSpPr>
          <p:cNvPr id="17" name="矩形: 圆角 16">
            <a:extLst>
              <a:ext uri="{FF2B5EF4-FFF2-40B4-BE49-F238E27FC236}">
                <a16:creationId xmlns:a16="http://schemas.microsoft.com/office/drawing/2014/main" id="{23F37F10-D54F-47BB-9858-3B29439A319E}"/>
              </a:ext>
            </a:extLst>
          </p:cNvPr>
          <p:cNvSpPr/>
          <p:nvPr/>
        </p:nvSpPr>
        <p:spPr>
          <a:xfrm>
            <a:off x="11149608" y="1651956"/>
            <a:ext cx="708913" cy="4499775"/>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只有社会主义才能救中国</a:t>
            </a:r>
          </a:p>
        </p:txBody>
      </p:sp>
      <p:cxnSp>
        <p:nvCxnSpPr>
          <p:cNvPr id="36" name="直接连接符 35">
            <a:extLst>
              <a:ext uri="{FF2B5EF4-FFF2-40B4-BE49-F238E27FC236}">
                <a16:creationId xmlns:a16="http://schemas.microsoft.com/office/drawing/2014/main" id="{41FCA02C-ADE7-4736-889B-E3107D39B1EE}"/>
              </a:ext>
            </a:extLst>
          </p:cNvPr>
          <p:cNvCxnSpPr>
            <a:cxnSpLocks/>
          </p:cNvCxnSpPr>
          <p:nvPr/>
        </p:nvCxnSpPr>
        <p:spPr>
          <a:xfrm>
            <a:off x="7937969" y="2258412"/>
            <a:ext cx="41832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矩形: 圆角 36">
            <a:extLst>
              <a:ext uri="{FF2B5EF4-FFF2-40B4-BE49-F238E27FC236}">
                <a16:creationId xmlns:a16="http://schemas.microsoft.com/office/drawing/2014/main" id="{794B0BEE-ADEF-4EDE-AD56-4A2A9D2FEFED}"/>
              </a:ext>
            </a:extLst>
          </p:cNvPr>
          <p:cNvSpPr/>
          <p:nvPr/>
        </p:nvSpPr>
        <p:spPr>
          <a:xfrm>
            <a:off x="8371423" y="1854395"/>
            <a:ext cx="2114582" cy="786154"/>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社会主义革命</a:t>
            </a:r>
          </a:p>
        </p:txBody>
      </p:sp>
      <p:cxnSp>
        <p:nvCxnSpPr>
          <p:cNvPr id="38" name="直接连接符 37">
            <a:extLst>
              <a:ext uri="{FF2B5EF4-FFF2-40B4-BE49-F238E27FC236}">
                <a16:creationId xmlns:a16="http://schemas.microsoft.com/office/drawing/2014/main" id="{CA0F9664-5F54-4544-937B-E172BA3F9F9B}"/>
              </a:ext>
            </a:extLst>
          </p:cNvPr>
          <p:cNvCxnSpPr>
            <a:cxnSpLocks/>
          </p:cNvCxnSpPr>
          <p:nvPr/>
        </p:nvCxnSpPr>
        <p:spPr>
          <a:xfrm>
            <a:off x="7937969" y="5565628"/>
            <a:ext cx="41832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矩形: 圆角 38">
            <a:extLst>
              <a:ext uri="{FF2B5EF4-FFF2-40B4-BE49-F238E27FC236}">
                <a16:creationId xmlns:a16="http://schemas.microsoft.com/office/drawing/2014/main" id="{444C5F85-FEF3-4F22-87DA-BAFD5F98E5D2}"/>
              </a:ext>
            </a:extLst>
          </p:cNvPr>
          <p:cNvSpPr/>
          <p:nvPr/>
        </p:nvSpPr>
        <p:spPr>
          <a:xfrm>
            <a:off x="8371423" y="5172551"/>
            <a:ext cx="2114582" cy="786154"/>
          </a:xfrm>
          <a:prstGeom prst="round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社会主义建设</a:t>
            </a:r>
          </a:p>
        </p:txBody>
      </p:sp>
      <p:sp>
        <p:nvSpPr>
          <p:cNvPr id="40" name="右中括号 39">
            <a:extLst>
              <a:ext uri="{FF2B5EF4-FFF2-40B4-BE49-F238E27FC236}">
                <a16:creationId xmlns:a16="http://schemas.microsoft.com/office/drawing/2014/main" id="{81FED66E-4CCB-46ED-8175-F6A5440F351F}"/>
              </a:ext>
            </a:extLst>
          </p:cNvPr>
          <p:cNvSpPr/>
          <p:nvPr/>
        </p:nvSpPr>
        <p:spPr>
          <a:xfrm>
            <a:off x="10486005" y="2238061"/>
            <a:ext cx="433448" cy="3327567"/>
          </a:xfrm>
          <a:prstGeom prst="rightBracket">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2087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Vertic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arn(inVertic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barn(inVertical)">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barn(inVertical)">
                                      <p:cBhvr>
                                        <p:cTn id="62" dur="5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barn(inVertical)">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barn(inVertical)">
                                      <p:cBhvr>
                                        <p:cTn id="72" dur="500"/>
                                        <p:tgtEl>
                                          <p:spTgt spid="39"/>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barn(inVertical)">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barn(inVertical)">
                                      <p:cBhvr>
                                        <p:cTn id="8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4" grpId="0" animBg="1"/>
      <p:bldP spid="16" grpId="0" animBg="1"/>
      <p:bldP spid="17" grpId="0" animBg="1"/>
      <p:bldP spid="37" grpId="0" animBg="1"/>
      <p:bldP spid="39" grpId="0" animBg="1"/>
      <p:bldP spid="4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369871" y="924674"/>
            <a:ext cx="11589248" cy="5661061"/>
          </a:xfrm>
        </p:spPr>
        <p:txBody>
          <a:bodyPr>
            <a:normAutofit/>
          </a:bodyPr>
          <a:lstStyle/>
          <a:p>
            <a:r>
              <a:rPr lang="zh-CN" altLang="en-US" sz="3200" dirty="0">
                <a:solidFill>
                  <a:srgbClr val="FF0000"/>
                </a:solidFill>
                <a:latin typeface="+mn-ea"/>
              </a:rPr>
              <a:t>中华民族从“东亚病夫”到站起来的伟大飞跃。</a:t>
            </a:r>
            <a:endParaRPr lang="en-US" altLang="zh-CN" sz="3200" dirty="0">
              <a:solidFill>
                <a:srgbClr val="FF0000"/>
              </a:solidFill>
              <a:latin typeface="+mn-ea"/>
            </a:endParaRPr>
          </a:p>
          <a:p>
            <a:r>
              <a:rPr lang="zh-CN" altLang="en-US" dirty="0">
                <a:solidFill>
                  <a:srgbClr val="FF0000"/>
                </a:solidFill>
                <a:latin typeface="+mn-ea"/>
              </a:rPr>
              <a:t>从近代史的角度，运用历史的眼光，谈谈“只有社会主义才能就中国”。</a:t>
            </a:r>
            <a:endParaRPr lang="en-US" altLang="zh-CN" dirty="0">
              <a:solidFill>
                <a:srgbClr val="FF0000"/>
              </a:solidFill>
              <a:latin typeface="+mn-ea"/>
            </a:endParaRPr>
          </a:p>
          <a:p>
            <a:r>
              <a:rPr lang="zh-CN" altLang="en-US" dirty="0">
                <a:latin typeface="+mn-ea"/>
              </a:rPr>
              <a:t>新民主主义革命的胜利（各式各样的尝试，终究未能改变。。。。）</a:t>
            </a:r>
            <a:endParaRPr lang="en-US" altLang="zh-CN" dirty="0">
              <a:latin typeface="+mn-ea"/>
            </a:endParaRPr>
          </a:p>
          <a:p>
            <a:r>
              <a:rPr lang="zh-CN" altLang="en-US" dirty="0">
                <a:latin typeface="+mn-ea"/>
              </a:rPr>
              <a:t>中华人民共和国的诞生（意义）</a:t>
            </a:r>
            <a:endParaRPr lang="en-US" altLang="zh-CN" dirty="0">
              <a:latin typeface="+mn-ea"/>
            </a:endParaRPr>
          </a:p>
          <a:p>
            <a:r>
              <a:rPr lang="zh-CN" altLang="en-US" dirty="0">
                <a:latin typeface="+mn-ea"/>
              </a:rPr>
              <a:t>社会主义基本制度的确立（意义）</a:t>
            </a:r>
            <a:endParaRPr lang="en-US" altLang="zh-CN" dirty="0">
              <a:latin typeface="+mn-ea"/>
            </a:endParaRPr>
          </a:p>
          <a:p>
            <a:r>
              <a:rPr lang="zh-CN" altLang="en-US" dirty="0">
                <a:latin typeface="+mn-ea"/>
              </a:rPr>
              <a:t>社会主义全面建设的展开（成就）</a:t>
            </a:r>
            <a:endParaRPr lang="en-US" altLang="zh-CN" dirty="0">
              <a:latin typeface="+mn-ea"/>
            </a:endParaRPr>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310464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r>
              <a:rPr lang="zh-CN" altLang="en-US" sz="2400" dirty="0"/>
              <a:t>练习巩固</a:t>
            </a:r>
            <a:endParaRPr lang="en-US" altLang="zh-CN" sz="2400" dirty="0"/>
          </a:p>
          <a:p>
            <a:r>
              <a:rPr lang="zh-CN" altLang="en-US" sz="2400" dirty="0"/>
              <a:t>习近平：历史就是历史，历史不能随意选择，一个民族的历史是一个民族安身立命的基础。不论发生过什么波折和曲折，不论出现过什么苦难和困难，中华民族</a:t>
            </a:r>
            <a:r>
              <a:rPr lang="en-US" altLang="zh-CN" sz="2400" dirty="0"/>
              <a:t>5000</a:t>
            </a:r>
            <a:r>
              <a:rPr lang="zh-CN" altLang="en-US" sz="2400" dirty="0"/>
              <a:t>多年的文明史，中国人民近代以来</a:t>
            </a:r>
            <a:r>
              <a:rPr lang="en-US" altLang="zh-CN" sz="2400" dirty="0"/>
              <a:t>170</a:t>
            </a:r>
            <a:r>
              <a:rPr lang="zh-CN" altLang="en-US" sz="2400" dirty="0"/>
              <a:t>多年的斗争史，中国共产党</a:t>
            </a:r>
            <a:r>
              <a:rPr lang="en-US" altLang="zh-CN" sz="2400" dirty="0"/>
              <a:t>90</a:t>
            </a:r>
            <a:r>
              <a:rPr lang="zh-CN" altLang="en-US" sz="2400" dirty="0"/>
              <a:t>多年的奋斗史，中华人民共和国</a:t>
            </a:r>
            <a:r>
              <a:rPr lang="en-US" altLang="zh-CN" sz="2400" dirty="0"/>
              <a:t>60</a:t>
            </a:r>
            <a:r>
              <a:rPr lang="zh-CN" altLang="en-US" sz="2400" dirty="0"/>
              <a:t>多年的发展史，都是人民书写的历史。历史总是向前发展的，我们总结和吸取历史教训，目的是以史为鉴，更好前进。</a:t>
            </a:r>
            <a:endParaRPr lang="en-US" altLang="zh-CN" sz="2400" dirty="0"/>
          </a:p>
          <a:p>
            <a:r>
              <a:rPr lang="zh-CN" altLang="en-US" sz="2400" dirty="0"/>
              <a:t>历史已经并将继续证明，只有社会主义才能救中国，只有坚持和发展中国特色社会主义才能实现中华民族伟大复兴。</a:t>
            </a:r>
            <a:endParaRPr lang="en-US" altLang="zh-CN" sz="2400" dirty="0"/>
          </a:p>
          <a:p>
            <a:r>
              <a:rPr lang="zh-CN" altLang="en-US" sz="2400" dirty="0">
                <a:solidFill>
                  <a:srgbClr val="FF0000"/>
                </a:solidFill>
              </a:rPr>
              <a:t>结合近代以来历史事实，对比西方国家发展，说明为什么只有社会主义才能救中国</a:t>
            </a:r>
            <a:endParaRPr lang="en-US" altLang="zh-CN" sz="2400" dirty="0">
              <a:solidFill>
                <a:srgbClr val="FF0000"/>
              </a:solidFill>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3540066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r>
              <a:rPr lang="zh-CN" altLang="en-US" sz="2400" dirty="0"/>
              <a:t>练习巩固</a:t>
            </a:r>
            <a:endParaRPr lang="en-US" altLang="zh-CN" sz="2400" dirty="0"/>
          </a:p>
          <a:p>
            <a:r>
              <a:rPr lang="zh-CN" altLang="en-US" sz="2400" dirty="0">
                <a:solidFill>
                  <a:srgbClr val="FF0000"/>
                </a:solidFill>
              </a:rPr>
              <a:t>结合近代以来历史事实，对比西方国家发展，说明为什么只有社会主义才能救中国</a:t>
            </a:r>
            <a:endParaRPr lang="en-US" altLang="zh-CN" sz="2400" dirty="0">
              <a:solidFill>
                <a:srgbClr val="FF0000"/>
              </a:solidFill>
            </a:endParaRPr>
          </a:p>
          <a:p>
            <a:r>
              <a:rPr lang="zh-CN" altLang="en-US" sz="2400" dirty="0"/>
              <a:t>（</a:t>
            </a:r>
            <a:r>
              <a:rPr lang="en-US" altLang="zh-CN" sz="2400" dirty="0"/>
              <a:t>1</a:t>
            </a:r>
            <a:r>
              <a:rPr lang="zh-CN" altLang="en-US" sz="2400" dirty="0"/>
              <a:t>）近代以来历史：</a:t>
            </a:r>
            <a:endParaRPr lang="en-US" altLang="zh-CN" sz="2400" dirty="0"/>
          </a:p>
          <a:p>
            <a:r>
              <a:rPr lang="zh-CN" altLang="en-US" sz="2400" dirty="0"/>
              <a:t>半殖民地半封建社会，救亡图存的历史，没有改变中国社会性质</a:t>
            </a:r>
            <a:endParaRPr lang="en-US" altLang="zh-CN" sz="2400" dirty="0"/>
          </a:p>
          <a:p>
            <a:r>
              <a:rPr lang="zh-CN" altLang="en-US" sz="2400" dirty="0"/>
              <a:t>新民主主义革命：中华人民共和国成立</a:t>
            </a:r>
            <a:endParaRPr lang="en-US" altLang="zh-CN" sz="2400" dirty="0"/>
          </a:p>
          <a:p>
            <a:r>
              <a:rPr lang="zh-CN" altLang="en-US" sz="2400" dirty="0"/>
              <a:t>社会主义革命：社会主义制度确立</a:t>
            </a:r>
            <a:endParaRPr lang="en-US" altLang="zh-CN" sz="2400" dirty="0"/>
          </a:p>
          <a:p>
            <a:r>
              <a:rPr lang="zh-CN" altLang="en-US" sz="2400" dirty="0"/>
              <a:t>社会主义建设：巨大成就</a:t>
            </a:r>
            <a:endParaRPr lang="en-US" altLang="zh-CN" sz="2400" dirty="0"/>
          </a:p>
          <a:p>
            <a:r>
              <a:rPr lang="zh-CN" altLang="en-US" sz="2400" dirty="0"/>
              <a:t>（</a:t>
            </a:r>
            <a:r>
              <a:rPr lang="en-US" altLang="zh-CN" sz="2400" dirty="0"/>
              <a:t>2</a:t>
            </a:r>
            <a:r>
              <a:rPr lang="zh-CN" altLang="en-US" sz="2400" dirty="0"/>
              <a:t>）西方国家发展：</a:t>
            </a:r>
            <a:endParaRPr lang="en-US" altLang="zh-CN" sz="2400" dirty="0"/>
          </a:p>
          <a:p>
            <a:r>
              <a:rPr lang="en-US" altLang="zh-CN" sz="2400" dirty="0"/>
              <a:t>1929-1933</a:t>
            </a:r>
            <a:r>
              <a:rPr lang="zh-CN" altLang="en-US" sz="2400" dirty="0"/>
              <a:t>资本主义经济危机：资本主义基本矛盾尖锐化</a:t>
            </a:r>
            <a:endParaRPr lang="en-US" altLang="zh-CN" sz="2400" dirty="0"/>
          </a:p>
          <a:p>
            <a:r>
              <a:rPr lang="en-US" altLang="zh-CN" sz="2400" dirty="0"/>
              <a:t>1917</a:t>
            </a:r>
            <a:r>
              <a:rPr lang="zh-CN" altLang="en-US" sz="2400" dirty="0"/>
              <a:t>俄国十月革命后：马克思主义从理论变成现实，社会主义建设取得巨大成就</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122245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r>
              <a:rPr lang="zh-CN" altLang="en-US" sz="2400" dirty="0"/>
              <a:t>练习巩固：判断</a:t>
            </a:r>
            <a:endParaRPr lang="en-US" altLang="zh-CN" sz="2400" dirty="0"/>
          </a:p>
          <a:p>
            <a:r>
              <a:rPr lang="en-US" altLang="zh-CN" sz="2400" dirty="0"/>
              <a:t>1</a:t>
            </a:r>
            <a:r>
              <a:rPr lang="zh-CN" altLang="en-US" sz="2400" dirty="0"/>
              <a:t>、新民主主义革命的胜利后，极大激发了广大人民群众建设社会主义的积极性（     ）</a:t>
            </a:r>
            <a:endParaRPr lang="en-US" altLang="zh-CN" sz="2400" dirty="0"/>
          </a:p>
          <a:p>
            <a:r>
              <a:rPr lang="en-US" altLang="zh-CN" sz="2400" dirty="0"/>
              <a:t>2</a:t>
            </a:r>
            <a:r>
              <a:rPr lang="zh-CN" altLang="en-US" sz="2400" dirty="0"/>
              <a:t>、中华人民共和国的诞生，实现了中华民族有史以来最深刻最伟大的社会变革（    ）</a:t>
            </a:r>
            <a:endParaRPr lang="en-US" altLang="zh-CN" sz="2400" dirty="0"/>
          </a:p>
          <a:p>
            <a:r>
              <a:rPr lang="en-US" altLang="zh-CN" sz="2400" dirty="0"/>
              <a:t>3</a:t>
            </a:r>
            <a:r>
              <a:rPr lang="zh-CN" altLang="en-US" sz="2400" dirty="0"/>
              <a:t>、“一化三改”是指在过渡时期逐步实现国家的现代化和对农业、手工业和资本主义工商业的社会主义改造（      ）</a:t>
            </a:r>
            <a:endParaRPr lang="en-US" altLang="zh-CN" sz="2400" dirty="0"/>
          </a:p>
          <a:p>
            <a:r>
              <a:rPr lang="en-US" altLang="zh-CN" sz="2400" dirty="0"/>
              <a:t>4</a:t>
            </a:r>
            <a:r>
              <a:rPr lang="zh-CN" altLang="en-US" sz="2400" dirty="0"/>
              <a:t>、公有制经济迅速发展并成为经济的主导性因素，决定了我国新民主主义必然向社会主义过渡（       ）</a:t>
            </a:r>
            <a:endParaRPr lang="en-US" altLang="zh-CN" sz="2400" dirty="0"/>
          </a:p>
          <a:p>
            <a:r>
              <a:rPr lang="en-US" altLang="zh-CN" sz="2400" dirty="0"/>
              <a:t>5</a:t>
            </a:r>
            <a:r>
              <a:rPr lang="zh-CN" altLang="en-US" sz="2400" dirty="0"/>
              <a:t>、社会主义改造完成后，我国社会的主要矛盾是集中力量发展社会生产力，把落后的农业国变为先进的工业国（      ）</a:t>
            </a:r>
            <a:endParaRPr lang="en-US" altLang="zh-CN" sz="2400" dirty="0"/>
          </a:p>
          <a:p>
            <a:endParaRPr lang="en-US" altLang="zh-CN" sz="2400" dirty="0"/>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4" name="文本框 3">
            <a:extLst>
              <a:ext uri="{FF2B5EF4-FFF2-40B4-BE49-F238E27FC236}">
                <a16:creationId xmlns:a16="http://schemas.microsoft.com/office/drawing/2014/main" id="{40A79D28-B40F-4413-B440-C292B890C946}"/>
              </a:ext>
            </a:extLst>
          </p:cNvPr>
          <p:cNvSpPr txBox="1"/>
          <p:nvPr/>
        </p:nvSpPr>
        <p:spPr>
          <a:xfrm>
            <a:off x="1004299" y="1509166"/>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cxnSp>
        <p:nvCxnSpPr>
          <p:cNvPr id="6" name="直接连接符 5">
            <a:extLst>
              <a:ext uri="{FF2B5EF4-FFF2-40B4-BE49-F238E27FC236}">
                <a16:creationId xmlns:a16="http://schemas.microsoft.com/office/drawing/2014/main" id="{C13F223F-697A-4E46-B9CD-16A93E480346}"/>
              </a:ext>
            </a:extLst>
          </p:cNvPr>
          <p:cNvCxnSpPr>
            <a:cxnSpLocks/>
          </p:cNvCxnSpPr>
          <p:nvPr/>
        </p:nvCxnSpPr>
        <p:spPr>
          <a:xfrm>
            <a:off x="1379305" y="1736332"/>
            <a:ext cx="32235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73074F5-CE62-4E44-97F1-326724093ECF}"/>
              </a:ext>
            </a:extLst>
          </p:cNvPr>
          <p:cNvSpPr txBox="1"/>
          <p:nvPr/>
        </p:nvSpPr>
        <p:spPr>
          <a:xfrm>
            <a:off x="1001730" y="2286466"/>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cxnSp>
        <p:nvCxnSpPr>
          <p:cNvPr id="8" name="直接连接符 7">
            <a:extLst>
              <a:ext uri="{FF2B5EF4-FFF2-40B4-BE49-F238E27FC236}">
                <a16:creationId xmlns:a16="http://schemas.microsoft.com/office/drawing/2014/main" id="{0EA48100-F893-40D1-BC18-80B6BC0B4910}"/>
              </a:ext>
            </a:extLst>
          </p:cNvPr>
          <p:cNvCxnSpPr>
            <a:cxnSpLocks/>
          </p:cNvCxnSpPr>
          <p:nvPr/>
        </p:nvCxnSpPr>
        <p:spPr>
          <a:xfrm>
            <a:off x="8230455" y="1736332"/>
            <a:ext cx="32235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224829B-664B-43E5-A038-7BC18F9C7C11}"/>
              </a:ext>
            </a:extLst>
          </p:cNvPr>
          <p:cNvCxnSpPr>
            <a:cxnSpLocks/>
          </p:cNvCxnSpPr>
          <p:nvPr/>
        </p:nvCxnSpPr>
        <p:spPr>
          <a:xfrm>
            <a:off x="1242317" y="2484633"/>
            <a:ext cx="32235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0BBCC8F-2D19-4862-BA5C-6B9375F70D1A}"/>
              </a:ext>
            </a:extLst>
          </p:cNvPr>
          <p:cNvCxnSpPr>
            <a:cxnSpLocks/>
          </p:cNvCxnSpPr>
          <p:nvPr/>
        </p:nvCxnSpPr>
        <p:spPr>
          <a:xfrm>
            <a:off x="8055794" y="2513742"/>
            <a:ext cx="32235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D0F655E-D131-49AB-9C65-04D8903E1B7A}"/>
              </a:ext>
            </a:extLst>
          </p:cNvPr>
          <p:cNvSpPr txBox="1"/>
          <p:nvPr/>
        </p:nvSpPr>
        <p:spPr>
          <a:xfrm>
            <a:off x="4770634" y="3075057"/>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cxnSp>
        <p:nvCxnSpPr>
          <p:cNvPr id="12" name="直接连接符 11">
            <a:extLst>
              <a:ext uri="{FF2B5EF4-FFF2-40B4-BE49-F238E27FC236}">
                <a16:creationId xmlns:a16="http://schemas.microsoft.com/office/drawing/2014/main" id="{C7CBB0A2-2431-4300-8F5A-74E99584E26F}"/>
              </a:ext>
            </a:extLst>
          </p:cNvPr>
          <p:cNvCxnSpPr>
            <a:cxnSpLocks/>
          </p:cNvCxnSpPr>
          <p:nvPr/>
        </p:nvCxnSpPr>
        <p:spPr>
          <a:xfrm>
            <a:off x="5571160" y="3323688"/>
            <a:ext cx="23193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CDAB4B0-2FA3-4855-9F60-4D95746FA6E1}"/>
              </a:ext>
            </a:extLst>
          </p:cNvPr>
          <p:cNvSpPr txBox="1"/>
          <p:nvPr/>
        </p:nvSpPr>
        <p:spPr>
          <a:xfrm>
            <a:off x="3217524" y="3936374"/>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cxnSp>
        <p:nvCxnSpPr>
          <p:cNvPr id="15" name="直接连接符 14">
            <a:extLst>
              <a:ext uri="{FF2B5EF4-FFF2-40B4-BE49-F238E27FC236}">
                <a16:creationId xmlns:a16="http://schemas.microsoft.com/office/drawing/2014/main" id="{B0B2BA00-AFE7-4331-8501-5D6B6FB7A371}"/>
              </a:ext>
            </a:extLst>
          </p:cNvPr>
          <p:cNvCxnSpPr>
            <a:cxnSpLocks/>
          </p:cNvCxnSpPr>
          <p:nvPr/>
        </p:nvCxnSpPr>
        <p:spPr>
          <a:xfrm>
            <a:off x="1273137" y="4113086"/>
            <a:ext cx="17179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B4BA532-8964-4A33-BC01-ACA0713CE736}"/>
              </a:ext>
            </a:extLst>
          </p:cNvPr>
          <p:cNvSpPr txBox="1"/>
          <p:nvPr/>
        </p:nvSpPr>
        <p:spPr>
          <a:xfrm>
            <a:off x="5286054" y="4706080"/>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ⅹ</a:t>
            </a:r>
            <a:endParaRPr lang="zh-CN" altLang="en-US" sz="4000" b="1" dirty="0">
              <a:solidFill>
                <a:srgbClr val="FF0000"/>
              </a:solidFill>
            </a:endParaRPr>
          </a:p>
        </p:txBody>
      </p:sp>
      <p:cxnSp>
        <p:nvCxnSpPr>
          <p:cNvPr id="18" name="直接连接符 17">
            <a:extLst>
              <a:ext uri="{FF2B5EF4-FFF2-40B4-BE49-F238E27FC236}">
                <a16:creationId xmlns:a16="http://schemas.microsoft.com/office/drawing/2014/main" id="{04BF2C61-23A9-4FAD-BFED-CB35A794853A}"/>
              </a:ext>
            </a:extLst>
          </p:cNvPr>
          <p:cNvCxnSpPr>
            <a:cxnSpLocks/>
          </p:cNvCxnSpPr>
          <p:nvPr/>
        </p:nvCxnSpPr>
        <p:spPr>
          <a:xfrm>
            <a:off x="5781780" y="4902484"/>
            <a:ext cx="17179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8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Vertic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arn(inVertic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arn(inVertical)">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4"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r>
              <a:rPr lang="zh-CN" altLang="en-US" sz="2400" dirty="0"/>
              <a:t>练习巩固</a:t>
            </a:r>
            <a:endParaRPr lang="en-US" altLang="zh-CN" sz="2400" dirty="0"/>
          </a:p>
          <a:p>
            <a:r>
              <a:rPr lang="zh-CN" altLang="en-US" sz="2400" dirty="0">
                <a:solidFill>
                  <a:srgbClr val="FF0000"/>
                </a:solidFill>
              </a:rPr>
              <a:t>党的八大</a:t>
            </a:r>
            <a:r>
              <a:rPr lang="zh-CN" altLang="en-US" sz="2400" dirty="0"/>
              <a:t>是中华人民共和国成立后我们党召开的第一次全国代表大会，这次大会最重要的贡献是（     ）</a:t>
            </a:r>
            <a:endParaRPr lang="en-US" altLang="zh-CN" sz="2400" dirty="0"/>
          </a:p>
          <a:p>
            <a:r>
              <a:rPr lang="zh-CN" altLang="zh-CN" sz="2400" dirty="0">
                <a:latin typeface="等线" panose="02010600030101010101" pitchFamily="2" charset="-122"/>
              </a:rPr>
              <a:t>①</a:t>
            </a:r>
            <a:r>
              <a:rPr lang="zh-CN" altLang="en-US" sz="2400" dirty="0"/>
              <a:t>对三大改造基本完成后中国社会的主要矛盾和根本任务作出了规定</a:t>
            </a:r>
            <a:endParaRPr lang="en-US" altLang="zh-CN" sz="2400" dirty="0"/>
          </a:p>
          <a:p>
            <a:r>
              <a:rPr lang="zh-CN" altLang="en-US" sz="2400" dirty="0">
                <a:latin typeface="等线" panose="02010600030101010101" pitchFamily="2" charset="-122"/>
              </a:rPr>
              <a:t>②</a:t>
            </a:r>
            <a:r>
              <a:rPr lang="zh-CN" altLang="en-US" sz="2400" dirty="0"/>
              <a:t>为社会主义事业的发展指明了方向</a:t>
            </a:r>
            <a:endParaRPr lang="en-US" altLang="zh-CN" sz="2400" dirty="0"/>
          </a:p>
          <a:p>
            <a:r>
              <a:rPr lang="zh-CN" altLang="en-US" sz="2400" dirty="0">
                <a:latin typeface="等线" panose="02010600030101010101" pitchFamily="2" charset="-122"/>
              </a:rPr>
              <a:t>③</a:t>
            </a:r>
            <a:r>
              <a:rPr lang="zh-CN" altLang="en-US" sz="2400" dirty="0"/>
              <a:t>确定以毛泽东思想作为全党一切工作的指针</a:t>
            </a:r>
            <a:endParaRPr lang="en-US" altLang="zh-CN" sz="2400" dirty="0"/>
          </a:p>
          <a:p>
            <a:r>
              <a:rPr lang="zh-CN" altLang="en-US" sz="2400" dirty="0">
                <a:latin typeface="等线" panose="02010600030101010101" pitchFamily="2" charset="-122"/>
              </a:rPr>
              <a:t>④</a:t>
            </a:r>
            <a:r>
              <a:rPr lang="zh-CN" altLang="en-US" sz="2400" dirty="0"/>
              <a:t>为实现国家富强、民族复兴展示了美好前景和现实道路</a:t>
            </a:r>
            <a:endParaRPr lang="en-US" altLang="zh-CN" sz="2400" dirty="0"/>
          </a:p>
          <a:p>
            <a:r>
              <a:rPr lang="en-US" altLang="zh-CN" sz="2400" dirty="0">
                <a:latin typeface="等线" panose="02010600030101010101" pitchFamily="2" charset="-122"/>
                <a:ea typeface="等线" panose="02010600030101010101" pitchFamily="2" charset="-122"/>
              </a:rPr>
              <a:t>A.</a:t>
            </a:r>
            <a:r>
              <a:rPr lang="zh-CN" altLang="zh-CN" sz="2400" dirty="0">
                <a:latin typeface="等线" panose="02010600030101010101" pitchFamily="2" charset="-122"/>
                <a:ea typeface="等线" panose="02010600030101010101" pitchFamily="2" charset="-122"/>
              </a:rPr>
              <a:t> ①</a:t>
            </a:r>
            <a:r>
              <a:rPr lang="zh-CN" altLang="en-US" sz="2400" dirty="0">
                <a:latin typeface="等线" panose="02010600030101010101" pitchFamily="2" charset="-122"/>
                <a:ea typeface="等线" panose="02010600030101010101" pitchFamily="2" charset="-122"/>
              </a:rPr>
              <a:t>②</a:t>
            </a:r>
            <a:r>
              <a:rPr lang="en-US" altLang="zh-CN" sz="2400" dirty="0">
                <a:latin typeface="等线" panose="02010600030101010101" pitchFamily="2" charset="-122"/>
                <a:ea typeface="等线" panose="02010600030101010101" pitchFamily="2" charset="-122"/>
              </a:rPr>
              <a:t>        B.</a:t>
            </a:r>
            <a:r>
              <a:rPr lang="zh-CN" altLang="zh-CN" sz="2400" dirty="0">
                <a:latin typeface="等线" panose="02010600030101010101" pitchFamily="2" charset="-122"/>
                <a:ea typeface="等线" panose="02010600030101010101" pitchFamily="2" charset="-122"/>
              </a:rPr>
              <a:t> ①</a:t>
            </a:r>
            <a:r>
              <a:rPr lang="zh-CN" altLang="en-US" sz="2400" dirty="0">
                <a:latin typeface="等线" panose="02010600030101010101" pitchFamily="2" charset="-122"/>
                <a:ea typeface="等线" panose="02010600030101010101" pitchFamily="2" charset="-122"/>
              </a:rPr>
              <a:t>③        </a:t>
            </a:r>
            <a:r>
              <a:rPr lang="en-US" altLang="zh-CN" sz="2400" dirty="0">
                <a:latin typeface="等线" panose="02010600030101010101" pitchFamily="2" charset="-122"/>
                <a:ea typeface="等线" panose="02010600030101010101" pitchFamily="2" charset="-122"/>
              </a:rPr>
              <a:t>C.</a:t>
            </a:r>
            <a:r>
              <a:rPr lang="zh-CN"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②④</a:t>
            </a:r>
            <a:r>
              <a:rPr lang="en-US" altLang="zh-CN" sz="2400" dirty="0">
                <a:latin typeface="等线" panose="02010600030101010101" pitchFamily="2" charset="-122"/>
                <a:ea typeface="等线" panose="02010600030101010101" pitchFamily="2" charset="-122"/>
              </a:rPr>
              <a:t>       D.</a:t>
            </a:r>
            <a:r>
              <a:rPr lang="zh-CN"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③④</a:t>
            </a:r>
            <a:endParaRPr lang="en-US" altLang="zh-CN" sz="2400" dirty="0"/>
          </a:p>
          <a:p>
            <a:endParaRPr lang="en-US" altLang="zh-CN" sz="2400" dirty="0"/>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4" name="文本框 3">
            <a:extLst>
              <a:ext uri="{FF2B5EF4-FFF2-40B4-BE49-F238E27FC236}">
                <a16:creationId xmlns:a16="http://schemas.microsoft.com/office/drawing/2014/main" id="{DD8A1BE6-B83C-4829-9069-2309FCC4595E}"/>
              </a:ext>
            </a:extLst>
          </p:cNvPr>
          <p:cNvSpPr txBox="1"/>
          <p:nvPr/>
        </p:nvSpPr>
        <p:spPr>
          <a:xfrm>
            <a:off x="10483065" y="2571624"/>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A</a:t>
            </a:r>
            <a:endParaRPr lang="zh-CN" altLang="en-US" sz="4000" b="1" dirty="0">
              <a:solidFill>
                <a:srgbClr val="FF0000"/>
              </a:solidFill>
            </a:endParaRPr>
          </a:p>
        </p:txBody>
      </p:sp>
      <p:cxnSp>
        <p:nvCxnSpPr>
          <p:cNvPr id="6" name="直接连接符 5">
            <a:extLst>
              <a:ext uri="{FF2B5EF4-FFF2-40B4-BE49-F238E27FC236}">
                <a16:creationId xmlns:a16="http://schemas.microsoft.com/office/drawing/2014/main" id="{08EE2528-7F18-4116-821C-BA87D59CDC5C}"/>
              </a:ext>
            </a:extLst>
          </p:cNvPr>
          <p:cNvCxnSpPr>
            <a:cxnSpLocks/>
          </p:cNvCxnSpPr>
          <p:nvPr/>
        </p:nvCxnSpPr>
        <p:spPr>
          <a:xfrm>
            <a:off x="1173821" y="3518897"/>
            <a:ext cx="23193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对话气泡: 椭圆形 6">
            <a:extLst>
              <a:ext uri="{FF2B5EF4-FFF2-40B4-BE49-F238E27FC236}">
                <a16:creationId xmlns:a16="http://schemas.microsoft.com/office/drawing/2014/main" id="{7B40D9D5-5259-4098-A042-FD1108005EC4}"/>
              </a:ext>
            </a:extLst>
          </p:cNvPr>
          <p:cNvSpPr/>
          <p:nvPr/>
        </p:nvSpPr>
        <p:spPr>
          <a:xfrm>
            <a:off x="582202" y="4583986"/>
            <a:ext cx="2547991" cy="1325367"/>
          </a:xfrm>
          <a:prstGeom prst="wedgeEllipseCallout">
            <a:avLst>
              <a:gd name="adj1" fmla="val 21715"/>
              <a:gd name="adj2" fmla="val -1297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1945</a:t>
            </a:r>
            <a:r>
              <a:rPr lang="zh-CN" altLang="en-US" sz="2800" dirty="0"/>
              <a:t>年</a:t>
            </a:r>
            <a:endParaRPr lang="en-US" altLang="zh-CN" sz="2800" dirty="0"/>
          </a:p>
          <a:p>
            <a:pPr algn="ctr"/>
            <a:r>
              <a:rPr lang="zh-CN" altLang="en-US" sz="2800" dirty="0"/>
              <a:t>中共七大</a:t>
            </a:r>
          </a:p>
        </p:txBody>
      </p:sp>
      <p:cxnSp>
        <p:nvCxnSpPr>
          <p:cNvPr id="8" name="直接连接符 7">
            <a:extLst>
              <a:ext uri="{FF2B5EF4-FFF2-40B4-BE49-F238E27FC236}">
                <a16:creationId xmlns:a16="http://schemas.microsoft.com/office/drawing/2014/main" id="{B6D1B40F-77AD-4E0F-AC87-7CB9895B9B7F}"/>
              </a:ext>
            </a:extLst>
          </p:cNvPr>
          <p:cNvCxnSpPr>
            <a:cxnSpLocks/>
          </p:cNvCxnSpPr>
          <p:nvPr/>
        </p:nvCxnSpPr>
        <p:spPr>
          <a:xfrm>
            <a:off x="2815974" y="3907603"/>
            <a:ext cx="56602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对话气泡: 椭圆形 9">
            <a:extLst>
              <a:ext uri="{FF2B5EF4-FFF2-40B4-BE49-F238E27FC236}">
                <a16:creationId xmlns:a16="http://schemas.microsoft.com/office/drawing/2014/main" id="{5CF90483-B8DD-432A-80ED-BC14EC613A80}"/>
              </a:ext>
            </a:extLst>
          </p:cNvPr>
          <p:cNvSpPr/>
          <p:nvPr/>
        </p:nvSpPr>
        <p:spPr>
          <a:xfrm>
            <a:off x="7611436" y="4520629"/>
            <a:ext cx="3998361" cy="1325367"/>
          </a:xfrm>
          <a:prstGeom prst="wedgeEllipseCallout">
            <a:avLst>
              <a:gd name="adj1" fmla="val -64978"/>
              <a:gd name="adj2" fmla="val -925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中华人民共和国</a:t>
            </a:r>
            <a:endParaRPr lang="en-US" altLang="zh-CN" sz="2800" dirty="0"/>
          </a:p>
          <a:p>
            <a:pPr algn="ctr"/>
            <a:r>
              <a:rPr lang="zh-CN" altLang="en-US" sz="2800" dirty="0"/>
              <a:t>根本上改变方向</a:t>
            </a:r>
          </a:p>
        </p:txBody>
      </p:sp>
    </p:spTree>
    <p:extLst>
      <p:ext uri="{BB962C8B-B14F-4D97-AF65-F5344CB8AC3E}">
        <p14:creationId xmlns:p14="http://schemas.microsoft.com/office/powerpoint/2010/main" val="100281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r>
              <a:rPr lang="zh-CN" altLang="en-US" sz="2400" dirty="0"/>
              <a:t>了解相关历史</a:t>
            </a:r>
            <a:endParaRPr lang="en-US" altLang="zh-CN" sz="2400" dirty="0"/>
          </a:p>
          <a:p>
            <a:r>
              <a:rPr lang="en-US" altLang="zh-CN" sz="2400" dirty="0"/>
              <a:t>1840---1949</a:t>
            </a:r>
            <a:r>
              <a:rPr lang="zh-CN" altLang="en-US" sz="2400" dirty="0"/>
              <a:t>：半殖民地半封建社会</a:t>
            </a:r>
            <a:endParaRPr lang="en-US" altLang="zh-CN" sz="2400" dirty="0"/>
          </a:p>
          <a:p>
            <a:r>
              <a:rPr lang="en-US" altLang="zh-CN" sz="2400" dirty="0"/>
              <a:t>1919---1949</a:t>
            </a:r>
            <a:r>
              <a:rPr lang="zh-CN" altLang="en-US" sz="2400" dirty="0"/>
              <a:t>：新民主主义革命（中华人民共和国成立）</a:t>
            </a:r>
            <a:endParaRPr lang="en-US" altLang="zh-CN" sz="2400" dirty="0"/>
          </a:p>
          <a:p>
            <a:r>
              <a:rPr lang="en-US" altLang="zh-CN" sz="2400" dirty="0"/>
              <a:t>1949---1956</a:t>
            </a:r>
            <a:r>
              <a:rPr lang="zh-CN" altLang="en-US" sz="2400" dirty="0"/>
              <a:t>：社会主义革命（社会主义制度确立）</a:t>
            </a:r>
            <a:endParaRPr lang="en-US" altLang="zh-CN" sz="2400" dirty="0"/>
          </a:p>
          <a:p>
            <a:r>
              <a:rPr lang="en-US" altLang="zh-CN" sz="2400" dirty="0"/>
              <a:t>1945</a:t>
            </a:r>
            <a:r>
              <a:rPr lang="zh-CN" altLang="en-US" sz="2400" dirty="0"/>
              <a:t>年：中国共产党七大</a:t>
            </a:r>
            <a:r>
              <a:rPr lang="en-US" altLang="zh-CN" sz="2400" dirty="0"/>
              <a:t>P25</a:t>
            </a:r>
          </a:p>
          <a:p>
            <a:r>
              <a:rPr lang="en-US" altLang="zh-CN" sz="2400" dirty="0"/>
              <a:t>1956</a:t>
            </a:r>
            <a:r>
              <a:rPr lang="zh-CN" altLang="en-US" sz="2400" dirty="0"/>
              <a:t>年：中国共产党八大</a:t>
            </a:r>
            <a:r>
              <a:rPr lang="en-US" altLang="zh-CN" sz="2400" dirty="0"/>
              <a:t>P28</a:t>
            </a:r>
          </a:p>
          <a:p>
            <a:r>
              <a:rPr lang="en-US" altLang="zh-CN" sz="2400" dirty="0"/>
              <a:t>1956</a:t>
            </a:r>
            <a:r>
              <a:rPr lang="zh-CN" altLang="en-US" sz="2400" dirty="0"/>
              <a:t>年：毛泽东发表</a:t>
            </a:r>
            <a:r>
              <a:rPr lang="en-US" altLang="zh-CN" sz="2400" dirty="0"/>
              <a:t>《</a:t>
            </a:r>
            <a:r>
              <a:rPr lang="zh-CN" altLang="en-US" sz="2400" dirty="0"/>
              <a:t>论十大关系</a:t>
            </a:r>
            <a:r>
              <a:rPr lang="en-US" altLang="zh-CN" sz="2400" dirty="0"/>
              <a:t>》P29</a:t>
            </a:r>
          </a:p>
          <a:p>
            <a:r>
              <a:rPr lang="en-US" altLang="zh-CN" sz="2400" dirty="0"/>
              <a:t>1957</a:t>
            </a:r>
            <a:r>
              <a:rPr lang="zh-CN" altLang="en-US" sz="2400" dirty="0"/>
              <a:t>年：毛泽东发表</a:t>
            </a:r>
            <a:r>
              <a:rPr lang="en-US" altLang="zh-CN" sz="2400" dirty="0"/>
              <a:t>《</a:t>
            </a:r>
            <a:r>
              <a:rPr lang="zh-CN" altLang="en-US" sz="2400" dirty="0"/>
              <a:t>关于处理人民内部矛盾的问题</a:t>
            </a:r>
            <a:r>
              <a:rPr lang="en-US" altLang="zh-CN" sz="2400" dirty="0"/>
              <a:t>》P29</a:t>
            </a:r>
          </a:p>
          <a:p>
            <a:endParaRPr lang="en-US" altLang="zh-CN" sz="2400" dirty="0"/>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130913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r>
              <a:rPr lang="zh-CN" altLang="en-US" sz="2400" dirty="0"/>
              <a:t>练习巩固</a:t>
            </a:r>
            <a:endParaRPr lang="en-US" altLang="zh-CN" sz="2400" dirty="0"/>
          </a:p>
          <a:p>
            <a:r>
              <a:rPr lang="zh-CN" altLang="en-US" sz="2400" dirty="0"/>
              <a:t>在过渡时期总路线的指引下，中国共产党在一个经济文化落后的东方大国，创造性地开辟了一条适合中国特点的社会主义改造道路，顺利实现了对生产资料私有制的社会主义改造，在中国建立起社会主义制度。社会主义改造的伟大胜利（  ）</a:t>
            </a:r>
            <a:endParaRPr lang="en-US" altLang="zh-CN" sz="2400" dirty="0"/>
          </a:p>
          <a:p>
            <a:r>
              <a:rPr lang="zh-CN" altLang="en-US" sz="2400" dirty="0">
                <a:latin typeface="等线" panose="02010600030101010101" pitchFamily="2" charset="-122"/>
                <a:ea typeface="等线" panose="02010600030101010101" pitchFamily="2" charset="-122"/>
              </a:rPr>
              <a:t>①</a:t>
            </a:r>
            <a:r>
              <a:rPr lang="zh-CN" altLang="en-US" sz="2400" dirty="0"/>
              <a:t>为当代中国一切发展进步奠定了根本经济制度基础</a:t>
            </a:r>
            <a:endParaRPr lang="en-US" altLang="zh-CN" sz="2400" dirty="0"/>
          </a:p>
          <a:p>
            <a:r>
              <a:rPr lang="zh-CN" altLang="en-US" sz="2400" dirty="0">
                <a:latin typeface="等线" panose="02010600030101010101" pitchFamily="2" charset="-122"/>
              </a:rPr>
              <a:t>②</a:t>
            </a:r>
            <a:r>
              <a:rPr lang="zh-CN" altLang="en-US" sz="2400" dirty="0"/>
              <a:t>为我国全面建设社会主义奠定了坚实基础</a:t>
            </a:r>
            <a:endParaRPr lang="en-US" altLang="zh-CN" sz="2400" dirty="0"/>
          </a:p>
          <a:p>
            <a:r>
              <a:rPr lang="zh-CN" altLang="en-US" sz="2400" dirty="0">
                <a:latin typeface="等线" panose="02010600030101010101" pitchFamily="2" charset="-122"/>
              </a:rPr>
              <a:t>③</a:t>
            </a:r>
            <a:r>
              <a:rPr lang="zh-CN" altLang="en-US" sz="2400" dirty="0"/>
              <a:t>完成了中华民族有史以来最深刻最伟大的社会变革</a:t>
            </a:r>
            <a:endParaRPr lang="en-US" altLang="zh-CN" sz="2400" dirty="0"/>
          </a:p>
          <a:p>
            <a:r>
              <a:rPr lang="zh-CN" altLang="en-US" sz="2400" dirty="0">
                <a:latin typeface="等线" panose="02010600030101010101" pitchFamily="2" charset="-122"/>
              </a:rPr>
              <a:t>④</a:t>
            </a:r>
            <a:r>
              <a:rPr lang="zh-CN" altLang="en-US" sz="2400" dirty="0"/>
              <a:t>实现了中华民族从“东亚病夫”到站起来的伟大飞跃</a:t>
            </a:r>
            <a:endParaRPr lang="en-US" altLang="zh-CN" sz="2400" dirty="0"/>
          </a:p>
          <a:p>
            <a:r>
              <a:rPr lang="en-US" altLang="zh-CN" sz="2400" dirty="0"/>
              <a:t>A.</a:t>
            </a:r>
            <a:r>
              <a:rPr lang="zh-CN" altLang="en-US" sz="2400" dirty="0">
                <a:latin typeface="等线" panose="02010600030101010101" pitchFamily="2" charset="-122"/>
                <a:ea typeface="等线" panose="02010600030101010101" pitchFamily="2" charset="-122"/>
              </a:rPr>
              <a:t> ①③</a:t>
            </a:r>
            <a:r>
              <a:rPr lang="en-US" altLang="zh-CN" sz="2400" dirty="0">
                <a:latin typeface="等线" panose="02010600030101010101" pitchFamily="2" charset="-122"/>
                <a:ea typeface="等线" panose="02010600030101010101" pitchFamily="2" charset="-122"/>
              </a:rPr>
              <a:t>      B.</a:t>
            </a:r>
            <a:r>
              <a:rPr lang="zh-CN" altLang="en-US" sz="2400" dirty="0">
                <a:latin typeface="等线" panose="02010600030101010101" pitchFamily="2" charset="-122"/>
                <a:ea typeface="等线" panose="02010600030101010101" pitchFamily="2" charset="-122"/>
              </a:rPr>
              <a:t> ①④</a:t>
            </a:r>
            <a:r>
              <a:rPr lang="en-US" altLang="zh-CN" sz="2400" dirty="0">
                <a:latin typeface="等线" panose="02010600030101010101" pitchFamily="2" charset="-122"/>
                <a:ea typeface="等线" panose="02010600030101010101" pitchFamily="2" charset="-122"/>
              </a:rPr>
              <a:t>       C.</a:t>
            </a:r>
            <a:r>
              <a:rPr lang="zh-CN" altLang="en-US" sz="2400" dirty="0">
                <a:latin typeface="等线" panose="02010600030101010101" pitchFamily="2" charset="-122"/>
                <a:ea typeface="等线" panose="02010600030101010101" pitchFamily="2" charset="-122"/>
              </a:rPr>
              <a:t> ②③</a:t>
            </a:r>
            <a:r>
              <a:rPr lang="en-US" altLang="zh-CN" sz="2400" dirty="0">
                <a:latin typeface="等线" panose="02010600030101010101" pitchFamily="2" charset="-122"/>
                <a:ea typeface="等线" panose="02010600030101010101" pitchFamily="2" charset="-122"/>
              </a:rPr>
              <a:t>       D.</a:t>
            </a:r>
            <a:r>
              <a:rPr lang="zh-CN" altLang="en-US" sz="2400" dirty="0">
                <a:latin typeface="等线" panose="02010600030101010101" pitchFamily="2" charset="-122"/>
                <a:ea typeface="等线" panose="02010600030101010101" pitchFamily="2" charset="-122"/>
              </a:rPr>
              <a:t> ②④</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4" name="文本框 3">
            <a:extLst>
              <a:ext uri="{FF2B5EF4-FFF2-40B4-BE49-F238E27FC236}">
                <a16:creationId xmlns:a16="http://schemas.microsoft.com/office/drawing/2014/main" id="{930575C3-C9B8-4463-B78B-EB9553C51AE2}"/>
              </a:ext>
            </a:extLst>
          </p:cNvPr>
          <p:cNvSpPr txBox="1"/>
          <p:nvPr/>
        </p:nvSpPr>
        <p:spPr>
          <a:xfrm>
            <a:off x="10524162" y="3047318"/>
            <a:ext cx="750013" cy="707886"/>
          </a:xfrm>
          <a:prstGeom prst="rect">
            <a:avLst/>
          </a:prstGeom>
          <a:noFill/>
        </p:spPr>
        <p:txBody>
          <a:bodyPr wrap="square">
            <a:spAutoFit/>
          </a:bodyPr>
          <a:lstStyle/>
          <a:p>
            <a:r>
              <a:rPr lang="en-US" altLang="zh-CN" sz="4000" b="1" i="0" dirty="0">
                <a:solidFill>
                  <a:srgbClr val="FF0000"/>
                </a:solidFill>
                <a:effectLst/>
                <a:latin typeface="等线" panose="02010600030101010101" pitchFamily="2" charset="-122"/>
                <a:ea typeface="等线" panose="02010600030101010101" pitchFamily="2" charset="-122"/>
              </a:rPr>
              <a:t>C</a:t>
            </a:r>
            <a:endParaRPr lang="zh-CN" altLang="en-US" sz="4000" b="1" dirty="0">
              <a:solidFill>
                <a:srgbClr val="FF0000"/>
              </a:solidFill>
            </a:endParaRPr>
          </a:p>
        </p:txBody>
      </p:sp>
    </p:spTree>
    <p:extLst>
      <p:ext uri="{BB962C8B-B14F-4D97-AF65-F5344CB8AC3E}">
        <p14:creationId xmlns:p14="http://schemas.microsoft.com/office/powerpoint/2010/main" val="359952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r>
              <a:rPr lang="zh-CN" altLang="en-US" sz="2400" dirty="0"/>
              <a:t>中国共产党人的历史贡献</a:t>
            </a:r>
            <a:endParaRPr lang="en-US" altLang="zh-CN" sz="2400" dirty="0"/>
          </a:p>
          <a:p>
            <a:r>
              <a:rPr lang="zh-CN" altLang="en-US" sz="2400" dirty="0">
                <a:solidFill>
                  <a:srgbClr val="FF0000"/>
                </a:solidFill>
              </a:rPr>
              <a:t>社会变革贡献：</a:t>
            </a:r>
            <a:endParaRPr lang="en-US" altLang="zh-CN" sz="2400" dirty="0">
              <a:solidFill>
                <a:srgbClr val="FF0000"/>
              </a:solidFill>
            </a:endParaRPr>
          </a:p>
          <a:p>
            <a:r>
              <a:rPr lang="zh-CN" altLang="en-US" sz="2400" dirty="0"/>
              <a:t>新民主主义革命（中华人民共和国成立）</a:t>
            </a:r>
            <a:endParaRPr lang="en-US" altLang="zh-CN" sz="2400" dirty="0"/>
          </a:p>
          <a:p>
            <a:r>
              <a:rPr lang="zh-CN" altLang="en-US" sz="2400" dirty="0"/>
              <a:t>社会主义革命（社会主义制度确立）</a:t>
            </a:r>
            <a:endParaRPr lang="en-US" altLang="zh-CN" sz="2400" dirty="0"/>
          </a:p>
          <a:p>
            <a:r>
              <a:rPr lang="zh-CN" altLang="en-US" sz="2400" dirty="0"/>
              <a:t>社会主义建设（探索成就）</a:t>
            </a:r>
            <a:endParaRPr lang="en-US" altLang="zh-CN" sz="2400" dirty="0"/>
          </a:p>
          <a:p>
            <a:r>
              <a:rPr lang="zh-CN" altLang="en-US" sz="2400" dirty="0">
                <a:solidFill>
                  <a:srgbClr val="FF0000"/>
                </a:solidFill>
              </a:rPr>
              <a:t>思想文化贡献</a:t>
            </a:r>
            <a:endParaRPr lang="en-US" altLang="zh-CN" sz="2400" dirty="0">
              <a:solidFill>
                <a:srgbClr val="FF0000"/>
              </a:solidFill>
            </a:endParaRPr>
          </a:p>
          <a:p>
            <a:r>
              <a:rPr lang="zh-CN" altLang="en-US" sz="2400" dirty="0"/>
              <a:t>毛泽东思想</a:t>
            </a:r>
            <a:r>
              <a:rPr lang="en-US" altLang="zh-CN" sz="2400" dirty="0"/>
              <a:t>P25</a:t>
            </a:r>
          </a:p>
          <a:p>
            <a:r>
              <a:rPr lang="zh-CN" altLang="en-US" sz="2400" dirty="0"/>
              <a:t>民族精神</a:t>
            </a:r>
            <a:r>
              <a:rPr lang="en-US" altLang="zh-CN" sz="2400" dirty="0"/>
              <a:t>P29</a:t>
            </a: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48770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661061"/>
          </a:xfrm>
        </p:spPr>
        <p:txBody>
          <a:bodyPr>
            <a:normAutofit/>
          </a:bodyPr>
          <a:lstStyle/>
          <a:p>
            <a:r>
              <a:rPr lang="en-US" altLang="zh-CN" sz="2400" dirty="0"/>
              <a:t>2.2  </a:t>
            </a:r>
            <a:r>
              <a:rPr lang="zh-CN" altLang="en-US" sz="2400" dirty="0"/>
              <a:t>社会主义制度在中国的确立</a:t>
            </a:r>
            <a:endParaRPr lang="en-US" altLang="zh-CN" sz="2400" dirty="0"/>
          </a:p>
          <a:p>
            <a:r>
              <a:rPr lang="zh-CN" altLang="en-US" sz="2400" dirty="0">
                <a:solidFill>
                  <a:srgbClr val="FF0000"/>
                </a:solidFill>
              </a:rPr>
              <a:t>（一）最深刻最伟大的社会变革：社会主义制度的确立</a:t>
            </a:r>
            <a:endParaRPr lang="en-US" altLang="zh-CN" sz="2400" dirty="0">
              <a:solidFill>
                <a:srgbClr val="FF0000"/>
              </a:solidFill>
            </a:endParaRPr>
          </a:p>
          <a:p>
            <a:r>
              <a:rPr lang="en-US" altLang="zh-CN" sz="2400" dirty="0">
                <a:solidFill>
                  <a:srgbClr val="FF0000"/>
                </a:solidFill>
              </a:rPr>
              <a:t>1</a:t>
            </a:r>
            <a:r>
              <a:rPr lang="zh-CN" altLang="en-US" sz="2400" dirty="0">
                <a:solidFill>
                  <a:srgbClr val="FF0000"/>
                </a:solidFill>
              </a:rPr>
              <a:t>、过渡时期的总路线总任务</a:t>
            </a:r>
            <a:endParaRPr lang="en-US" altLang="zh-CN" sz="2400" dirty="0">
              <a:solidFill>
                <a:srgbClr val="FF0000"/>
              </a:solidFill>
            </a:endParaRPr>
          </a:p>
          <a:p>
            <a:r>
              <a:rPr lang="zh-CN" altLang="en-US" sz="2400" dirty="0"/>
              <a:t>（</a:t>
            </a:r>
            <a:r>
              <a:rPr lang="en-US" altLang="zh-CN" sz="2400" dirty="0"/>
              <a:t>1</a:t>
            </a:r>
            <a:r>
              <a:rPr lang="zh-CN" altLang="en-US" sz="2400" dirty="0"/>
              <a:t>）过渡时期：</a:t>
            </a:r>
            <a:r>
              <a:rPr lang="en-US" altLang="zh-CN" sz="2400" dirty="0"/>
              <a:t>1949-1956</a:t>
            </a:r>
            <a:r>
              <a:rPr lang="zh-CN" altLang="en-US" sz="2400" dirty="0"/>
              <a:t>，共和国成立到社会主义改造基本完成</a:t>
            </a:r>
            <a:endParaRPr lang="en-US" altLang="zh-CN" sz="2400" dirty="0"/>
          </a:p>
          <a:p>
            <a:r>
              <a:rPr lang="zh-CN" altLang="en-US" sz="2400" dirty="0"/>
              <a:t>（</a:t>
            </a:r>
            <a:r>
              <a:rPr lang="en-US" altLang="zh-CN" sz="2400" dirty="0"/>
              <a:t>2</a:t>
            </a:r>
            <a:r>
              <a:rPr lang="zh-CN" altLang="en-US" sz="2400" dirty="0"/>
              <a:t>）总路线和总任务：一化三改</a:t>
            </a:r>
            <a:endParaRPr lang="en-US" altLang="zh-CN" sz="2400" dirty="0"/>
          </a:p>
          <a:p>
            <a:r>
              <a:rPr lang="zh-CN" altLang="en-US" sz="2400" dirty="0"/>
              <a:t>逐步实现国家的</a:t>
            </a:r>
            <a:r>
              <a:rPr lang="zh-CN" altLang="en-US" sz="2400" dirty="0">
                <a:solidFill>
                  <a:srgbClr val="0000FF"/>
                </a:solidFill>
              </a:rPr>
              <a:t>社会主义工业化</a:t>
            </a:r>
            <a:r>
              <a:rPr lang="zh-CN" altLang="en-US" sz="2400" dirty="0"/>
              <a:t>，并逐步实现国家</a:t>
            </a:r>
            <a:r>
              <a:rPr lang="zh-CN" altLang="en-US" sz="2400" dirty="0">
                <a:solidFill>
                  <a:srgbClr val="0000FF"/>
                </a:solidFill>
              </a:rPr>
              <a:t>对农业、对手工业和对资本主义工商业的社会主义改造</a:t>
            </a:r>
            <a:r>
              <a:rPr lang="zh-CN" altLang="en-US" sz="2400" dirty="0"/>
              <a:t>。</a:t>
            </a:r>
            <a:endParaRPr lang="en-US" altLang="zh-CN" sz="2400" dirty="0"/>
          </a:p>
          <a:p>
            <a:pPr marL="0" indent="0">
              <a:buNone/>
            </a:pPr>
            <a:r>
              <a:rPr lang="en-US" altLang="zh-CN" sz="2400" dirty="0">
                <a:solidFill>
                  <a:srgbClr val="FF0000"/>
                </a:solidFill>
              </a:rPr>
              <a:t>2</a:t>
            </a:r>
            <a:r>
              <a:rPr lang="zh-CN" altLang="en-US" sz="2400" dirty="0">
                <a:solidFill>
                  <a:srgbClr val="FF0000"/>
                </a:solidFill>
              </a:rPr>
              <a:t>、过渡的历史必然性</a:t>
            </a:r>
            <a:endParaRPr lang="en-US" altLang="zh-CN" sz="2400" dirty="0">
              <a:solidFill>
                <a:srgbClr val="FF0000"/>
              </a:solidFill>
            </a:endParaRPr>
          </a:p>
          <a:p>
            <a:pPr marL="0" indent="0">
              <a:buNone/>
            </a:pPr>
            <a:r>
              <a:rPr lang="zh-CN" altLang="en-US" sz="2400" dirty="0"/>
              <a:t>（</a:t>
            </a:r>
            <a:r>
              <a:rPr lang="en-US" altLang="zh-CN" sz="2400" dirty="0"/>
              <a:t>1</a:t>
            </a:r>
            <a:r>
              <a:rPr lang="zh-CN" altLang="en-US" sz="2400" dirty="0"/>
              <a:t>）社会主义</a:t>
            </a:r>
            <a:r>
              <a:rPr lang="zh-CN" altLang="en-US" sz="2400" dirty="0">
                <a:solidFill>
                  <a:srgbClr val="0000FF"/>
                </a:solidFill>
              </a:rPr>
              <a:t>国营经济</a:t>
            </a:r>
            <a:r>
              <a:rPr lang="zh-CN" altLang="en-US" sz="2400" dirty="0"/>
              <a:t>迅速发展，逐步成为社会经济中的</a:t>
            </a:r>
            <a:r>
              <a:rPr lang="zh-CN" altLang="en-US" sz="2400" dirty="0">
                <a:solidFill>
                  <a:srgbClr val="0000FF"/>
                </a:solidFill>
              </a:rPr>
              <a:t>主导性因素</a:t>
            </a:r>
            <a:r>
              <a:rPr lang="zh-CN" altLang="en-US" sz="2400" dirty="0"/>
              <a:t>。</a:t>
            </a:r>
            <a:endParaRPr lang="en-US" altLang="zh-CN" sz="2400" dirty="0"/>
          </a:p>
          <a:p>
            <a:pPr marL="0" indent="0">
              <a:buNone/>
            </a:pPr>
            <a:r>
              <a:rPr lang="zh-CN" altLang="en-US" sz="2400" dirty="0"/>
              <a:t>（</a:t>
            </a:r>
            <a:r>
              <a:rPr lang="en-US" altLang="zh-CN" sz="2400" dirty="0"/>
              <a:t>2</a:t>
            </a:r>
            <a:r>
              <a:rPr lang="zh-CN" altLang="en-US" sz="2400" dirty="0"/>
              <a:t>）</a:t>
            </a:r>
            <a:r>
              <a:rPr lang="zh-CN" altLang="en-US" sz="2400" dirty="0">
                <a:solidFill>
                  <a:srgbClr val="0000FF"/>
                </a:solidFill>
              </a:rPr>
              <a:t>国家</a:t>
            </a:r>
            <a:r>
              <a:rPr lang="zh-CN" altLang="en-US" sz="2400" dirty="0"/>
              <a:t>积累了利用、限制和管理</a:t>
            </a:r>
            <a:r>
              <a:rPr lang="zh-CN" altLang="en-US" sz="2400" dirty="0">
                <a:solidFill>
                  <a:srgbClr val="0000FF"/>
                </a:solidFill>
              </a:rPr>
              <a:t>私营工商业</a:t>
            </a:r>
            <a:r>
              <a:rPr lang="zh-CN" altLang="en-US" sz="2400" dirty="0"/>
              <a:t>的经验，不同程度地开始了对它们的</a:t>
            </a:r>
            <a:r>
              <a:rPr lang="zh-CN" altLang="en-US" sz="2400" dirty="0">
                <a:solidFill>
                  <a:srgbClr val="0000FF"/>
                </a:solidFill>
              </a:rPr>
              <a:t>社会主义改造</a:t>
            </a:r>
            <a:r>
              <a:rPr lang="zh-CN" altLang="en-US" sz="2400" dirty="0"/>
              <a:t>。</a:t>
            </a:r>
            <a:endParaRPr lang="en-US" altLang="zh-CN" sz="2400" dirty="0"/>
          </a:p>
          <a:p>
            <a:pPr marL="0" indent="0">
              <a:buNone/>
            </a:pPr>
            <a:r>
              <a:rPr lang="zh-CN" altLang="en-US" sz="2400" dirty="0"/>
              <a:t>（</a:t>
            </a:r>
            <a:r>
              <a:rPr lang="en-US" altLang="zh-CN" sz="2400" dirty="0"/>
              <a:t>3</a:t>
            </a:r>
            <a:r>
              <a:rPr lang="zh-CN" altLang="en-US" sz="2400" dirty="0"/>
              <a:t>）</a:t>
            </a:r>
            <a:r>
              <a:rPr lang="zh-CN" altLang="en-US" sz="2400" dirty="0">
                <a:solidFill>
                  <a:srgbClr val="0000FF"/>
                </a:solidFill>
              </a:rPr>
              <a:t>个体农业</a:t>
            </a:r>
            <a:r>
              <a:rPr lang="zh-CN" altLang="en-US" sz="2400" dirty="0"/>
              <a:t>经济难以适应国家工业化建设的新形势，迫切需要组织起来</a:t>
            </a:r>
            <a:endParaRPr lang="en-US" altLang="zh-CN" sz="2400" dirty="0"/>
          </a:p>
          <a:p>
            <a:pPr marL="0" indent="0">
              <a:buNone/>
            </a:pPr>
            <a:r>
              <a:rPr lang="zh-CN" altLang="en-US" sz="2400" dirty="0"/>
              <a:t>（</a:t>
            </a:r>
            <a:r>
              <a:rPr lang="en-US" altLang="zh-CN" sz="2400" dirty="0"/>
              <a:t>4</a:t>
            </a:r>
            <a:r>
              <a:rPr lang="zh-CN" altLang="en-US" sz="2400" dirty="0"/>
              <a:t>）</a:t>
            </a:r>
            <a:r>
              <a:rPr lang="zh-CN" altLang="en-US" sz="2400" dirty="0">
                <a:solidFill>
                  <a:srgbClr val="0000FF"/>
                </a:solidFill>
              </a:rPr>
              <a:t>国际形势</a:t>
            </a:r>
            <a:r>
              <a:rPr lang="zh-CN" altLang="en-US" sz="2400" dirty="0"/>
              <a:t>有利于中国加快向社会主义阵营的转变</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125167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5"/>
            <a:ext cx="11106364" cy="4572000"/>
          </a:xfrm>
        </p:spPr>
        <p:txBody>
          <a:bodyPr>
            <a:normAutofit/>
          </a:bodyPr>
          <a:lstStyle/>
          <a:p>
            <a:r>
              <a:rPr lang="zh-CN" altLang="en-US" sz="2400" dirty="0">
                <a:solidFill>
                  <a:srgbClr val="FF0000"/>
                </a:solidFill>
              </a:rPr>
              <a:t>过渡时期，国内五种经济成分（既不同于资本主义，也不同于社会主义）</a:t>
            </a:r>
            <a:endParaRPr lang="en-US" altLang="zh-CN" sz="2400" dirty="0">
              <a:solidFill>
                <a:srgbClr val="FF0000"/>
              </a:solidFill>
            </a:endParaRPr>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
        <p:nvSpPr>
          <p:cNvPr id="2" name="椭圆 1">
            <a:extLst>
              <a:ext uri="{FF2B5EF4-FFF2-40B4-BE49-F238E27FC236}">
                <a16:creationId xmlns:a16="http://schemas.microsoft.com/office/drawing/2014/main" id="{2AED46D3-633B-4C1F-A544-F9A822AC9698}"/>
              </a:ext>
            </a:extLst>
          </p:cNvPr>
          <p:cNvSpPr/>
          <p:nvPr/>
        </p:nvSpPr>
        <p:spPr>
          <a:xfrm>
            <a:off x="1541124" y="2137025"/>
            <a:ext cx="976045" cy="32671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五种经济成分</a:t>
            </a:r>
          </a:p>
        </p:txBody>
      </p:sp>
      <p:sp>
        <p:nvSpPr>
          <p:cNvPr id="4" name="椭圆 3">
            <a:extLst>
              <a:ext uri="{FF2B5EF4-FFF2-40B4-BE49-F238E27FC236}">
                <a16:creationId xmlns:a16="http://schemas.microsoft.com/office/drawing/2014/main" id="{EF207B62-4E1B-4297-816D-85341F7BF2FE}"/>
              </a:ext>
            </a:extLst>
          </p:cNvPr>
          <p:cNvSpPr/>
          <p:nvPr/>
        </p:nvSpPr>
        <p:spPr>
          <a:xfrm>
            <a:off x="3298004" y="2004831"/>
            <a:ext cx="3739794" cy="5650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国营经济</a:t>
            </a:r>
          </a:p>
        </p:txBody>
      </p:sp>
      <p:sp>
        <p:nvSpPr>
          <p:cNvPr id="6" name="椭圆 5">
            <a:extLst>
              <a:ext uri="{FF2B5EF4-FFF2-40B4-BE49-F238E27FC236}">
                <a16:creationId xmlns:a16="http://schemas.microsoft.com/office/drawing/2014/main" id="{810EA8D8-2C18-4212-8CF2-D1F91125ED6D}"/>
              </a:ext>
            </a:extLst>
          </p:cNvPr>
          <p:cNvSpPr/>
          <p:nvPr/>
        </p:nvSpPr>
        <p:spPr>
          <a:xfrm>
            <a:off x="3298004" y="2702103"/>
            <a:ext cx="3739794" cy="5650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合作经济</a:t>
            </a:r>
          </a:p>
        </p:txBody>
      </p:sp>
      <p:sp>
        <p:nvSpPr>
          <p:cNvPr id="7" name="椭圆 6">
            <a:extLst>
              <a:ext uri="{FF2B5EF4-FFF2-40B4-BE49-F238E27FC236}">
                <a16:creationId xmlns:a16="http://schemas.microsoft.com/office/drawing/2014/main" id="{39CA7179-80FC-4FDA-82AD-0C8AE87D14DB}"/>
              </a:ext>
            </a:extLst>
          </p:cNvPr>
          <p:cNvSpPr/>
          <p:nvPr/>
        </p:nvSpPr>
        <p:spPr>
          <a:xfrm>
            <a:off x="3298003" y="3402117"/>
            <a:ext cx="3739795" cy="5650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个体经济</a:t>
            </a:r>
          </a:p>
        </p:txBody>
      </p:sp>
      <p:sp>
        <p:nvSpPr>
          <p:cNvPr id="8" name="椭圆 7">
            <a:extLst>
              <a:ext uri="{FF2B5EF4-FFF2-40B4-BE49-F238E27FC236}">
                <a16:creationId xmlns:a16="http://schemas.microsoft.com/office/drawing/2014/main" id="{2CA8740C-2447-42D9-B7E1-A0D1B47C29DE}"/>
              </a:ext>
            </a:extLst>
          </p:cNvPr>
          <p:cNvSpPr/>
          <p:nvPr/>
        </p:nvSpPr>
        <p:spPr>
          <a:xfrm>
            <a:off x="3298002" y="4109663"/>
            <a:ext cx="3739796" cy="5650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国家资本主义经济</a:t>
            </a:r>
          </a:p>
        </p:txBody>
      </p:sp>
      <p:sp>
        <p:nvSpPr>
          <p:cNvPr id="9" name="椭圆 8">
            <a:extLst>
              <a:ext uri="{FF2B5EF4-FFF2-40B4-BE49-F238E27FC236}">
                <a16:creationId xmlns:a16="http://schemas.microsoft.com/office/drawing/2014/main" id="{350E34E5-7114-4CAC-B14F-B54BF0B23810}"/>
              </a:ext>
            </a:extLst>
          </p:cNvPr>
          <p:cNvSpPr/>
          <p:nvPr/>
        </p:nvSpPr>
        <p:spPr>
          <a:xfrm>
            <a:off x="3298002" y="4807967"/>
            <a:ext cx="3739796" cy="5962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私人资本主义经济</a:t>
            </a:r>
          </a:p>
        </p:txBody>
      </p:sp>
      <p:cxnSp>
        <p:nvCxnSpPr>
          <p:cNvPr id="11" name="直接连接符 10">
            <a:extLst>
              <a:ext uri="{FF2B5EF4-FFF2-40B4-BE49-F238E27FC236}">
                <a16:creationId xmlns:a16="http://schemas.microsoft.com/office/drawing/2014/main" id="{EFAF4E31-A35F-469E-8592-20B9458B3E71}"/>
              </a:ext>
            </a:extLst>
          </p:cNvPr>
          <p:cNvCxnSpPr>
            <a:stCxn id="2" idx="6"/>
            <a:endCxn id="4" idx="2"/>
          </p:cNvCxnSpPr>
          <p:nvPr/>
        </p:nvCxnSpPr>
        <p:spPr>
          <a:xfrm flipV="1">
            <a:off x="2517169" y="2287370"/>
            <a:ext cx="780835" cy="148324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1C4051C-0B19-4C9F-8484-08E396A008CC}"/>
              </a:ext>
            </a:extLst>
          </p:cNvPr>
          <p:cNvCxnSpPr>
            <a:cxnSpLocks/>
            <a:stCxn id="2" idx="6"/>
            <a:endCxn id="6" idx="2"/>
          </p:cNvCxnSpPr>
          <p:nvPr/>
        </p:nvCxnSpPr>
        <p:spPr>
          <a:xfrm flipV="1">
            <a:off x="2517169" y="2984642"/>
            <a:ext cx="780835" cy="78597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2F454F9-0D0B-43F4-9ABF-DBD74546FAB6}"/>
              </a:ext>
            </a:extLst>
          </p:cNvPr>
          <p:cNvCxnSpPr>
            <a:cxnSpLocks/>
            <a:stCxn id="2" idx="6"/>
            <a:endCxn id="7" idx="2"/>
          </p:cNvCxnSpPr>
          <p:nvPr/>
        </p:nvCxnSpPr>
        <p:spPr>
          <a:xfrm flipV="1">
            <a:off x="2517169" y="3684656"/>
            <a:ext cx="780834" cy="8596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84D80043-D123-4AEF-98D3-0862ED25B69F}"/>
              </a:ext>
            </a:extLst>
          </p:cNvPr>
          <p:cNvCxnSpPr>
            <a:cxnSpLocks/>
            <a:stCxn id="2" idx="6"/>
            <a:endCxn id="8" idx="2"/>
          </p:cNvCxnSpPr>
          <p:nvPr/>
        </p:nvCxnSpPr>
        <p:spPr>
          <a:xfrm>
            <a:off x="2517169" y="3770616"/>
            <a:ext cx="780833" cy="62158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5762E72-EF42-4000-BC4D-AD79EA9D8831}"/>
              </a:ext>
            </a:extLst>
          </p:cNvPr>
          <p:cNvCxnSpPr>
            <a:cxnSpLocks/>
            <a:stCxn id="2" idx="6"/>
            <a:endCxn id="9" idx="2"/>
          </p:cNvCxnSpPr>
          <p:nvPr/>
        </p:nvCxnSpPr>
        <p:spPr>
          <a:xfrm>
            <a:off x="2517169" y="3770616"/>
            <a:ext cx="780833" cy="1335471"/>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A3FCB20-513D-4049-9BFA-3684219747E6}"/>
              </a:ext>
            </a:extLst>
          </p:cNvPr>
          <p:cNvCxnSpPr>
            <a:cxnSpLocks/>
          </p:cNvCxnSpPr>
          <p:nvPr/>
        </p:nvCxnSpPr>
        <p:spPr>
          <a:xfrm>
            <a:off x="7063484" y="2306549"/>
            <a:ext cx="755149"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0" name="矩形: 圆角 29">
            <a:extLst>
              <a:ext uri="{FF2B5EF4-FFF2-40B4-BE49-F238E27FC236}">
                <a16:creationId xmlns:a16="http://schemas.microsoft.com/office/drawing/2014/main" id="{FA02B6A6-615E-4D66-BEE8-00E4AEEC95FF}"/>
              </a:ext>
            </a:extLst>
          </p:cNvPr>
          <p:cNvSpPr/>
          <p:nvPr/>
        </p:nvSpPr>
        <p:spPr>
          <a:xfrm>
            <a:off x="7818633" y="2004827"/>
            <a:ext cx="4048019" cy="56507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社会主义经济，主导地位</a:t>
            </a:r>
          </a:p>
        </p:txBody>
      </p:sp>
      <p:cxnSp>
        <p:nvCxnSpPr>
          <p:cNvPr id="31" name="直接连接符 30">
            <a:extLst>
              <a:ext uri="{FF2B5EF4-FFF2-40B4-BE49-F238E27FC236}">
                <a16:creationId xmlns:a16="http://schemas.microsoft.com/office/drawing/2014/main" id="{A3AC5A53-7D2B-44DF-B649-96A8849B8274}"/>
              </a:ext>
            </a:extLst>
          </p:cNvPr>
          <p:cNvCxnSpPr>
            <a:cxnSpLocks/>
          </p:cNvCxnSpPr>
          <p:nvPr/>
        </p:nvCxnSpPr>
        <p:spPr>
          <a:xfrm>
            <a:off x="7063484" y="2984642"/>
            <a:ext cx="755149"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2" name="矩形: 圆角 31">
            <a:extLst>
              <a:ext uri="{FF2B5EF4-FFF2-40B4-BE49-F238E27FC236}">
                <a16:creationId xmlns:a16="http://schemas.microsoft.com/office/drawing/2014/main" id="{7E00429D-D819-492A-B4E3-1125546BFED8}"/>
              </a:ext>
            </a:extLst>
          </p:cNvPr>
          <p:cNvSpPr/>
          <p:nvPr/>
        </p:nvSpPr>
        <p:spPr>
          <a:xfrm>
            <a:off x="7818632" y="2746454"/>
            <a:ext cx="4048019" cy="56507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个体经济向集体经济过渡形式</a:t>
            </a:r>
          </a:p>
        </p:txBody>
      </p:sp>
      <p:cxnSp>
        <p:nvCxnSpPr>
          <p:cNvPr id="34" name="直接连接符 33">
            <a:extLst>
              <a:ext uri="{FF2B5EF4-FFF2-40B4-BE49-F238E27FC236}">
                <a16:creationId xmlns:a16="http://schemas.microsoft.com/office/drawing/2014/main" id="{F4611DC9-F9BA-4B22-AC40-FEA98CE5D387}"/>
              </a:ext>
            </a:extLst>
          </p:cNvPr>
          <p:cNvCxnSpPr>
            <a:cxnSpLocks/>
          </p:cNvCxnSpPr>
          <p:nvPr/>
        </p:nvCxnSpPr>
        <p:spPr>
          <a:xfrm>
            <a:off x="7037798" y="3684656"/>
            <a:ext cx="755149"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E1ED0A6-0A18-48D0-9DB9-3813625E7F63}"/>
              </a:ext>
            </a:extLst>
          </p:cNvPr>
          <p:cNvSpPr/>
          <p:nvPr/>
        </p:nvSpPr>
        <p:spPr>
          <a:xfrm>
            <a:off x="7818632" y="3434142"/>
            <a:ext cx="4048019" cy="565078"/>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占绝对优势</a:t>
            </a:r>
          </a:p>
        </p:txBody>
      </p:sp>
      <p:cxnSp>
        <p:nvCxnSpPr>
          <p:cNvPr id="36" name="直接连接符 35">
            <a:extLst>
              <a:ext uri="{FF2B5EF4-FFF2-40B4-BE49-F238E27FC236}">
                <a16:creationId xmlns:a16="http://schemas.microsoft.com/office/drawing/2014/main" id="{18B4AC0C-BE1D-453B-AB80-180CEC906EC4}"/>
              </a:ext>
            </a:extLst>
          </p:cNvPr>
          <p:cNvCxnSpPr>
            <a:cxnSpLocks/>
          </p:cNvCxnSpPr>
          <p:nvPr/>
        </p:nvCxnSpPr>
        <p:spPr>
          <a:xfrm>
            <a:off x="7037798" y="4392202"/>
            <a:ext cx="755149"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7" name="矩形: 圆角 36">
            <a:extLst>
              <a:ext uri="{FF2B5EF4-FFF2-40B4-BE49-F238E27FC236}">
                <a16:creationId xmlns:a16="http://schemas.microsoft.com/office/drawing/2014/main" id="{CDADFFBE-C241-40C3-8C2C-C630DE8CA503}"/>
              </a:ext>
            </a:extLst>
          </p:cNvPr>
          <p:cNvSpPr/>
          <p:nvPr/>
        </p:nvSpPr>
        <p:spPr>
          <a:xfrm>
            <a:off x="7818632" y="4155811"/>
            <a:ext cx="4048019" cy="724411"/>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私人资本主义向国营经济过渡形式</a:t>
            </a:r>
          </a:p>
        </p:txBody>
      </p:sp>
      <p:sp>
        <p:nvSpPr>
          <p:cNvPr id="38" name="文本框 37">
            <a:extLst>
              <a:ext uri="{FF2B5EF4-FFF2-40B4-BE49-F238E27FC236}">
                <a16:creationId xmlns:a16="http://schemas.microsoft.com/office/drawing/2014/main" id="{C048E0FE-7D67-4817-BD52-03E3BE9289A1}"/>
              </a:ext>
            </a:extLst>
          </p:cNvPr>
          <p:cNvSpPr txBox="1"/>
          <p:nvPr/>
        </p:nvSpPr>
        <p:spPr>
          <a:xfrm>
            <a:off x="722616" y="5471348"/>
            <a:ext cx="11157734" cy="1200329"/>
          </a:xfrm>
          <a:prstGeom prst="rect">
            <a:avLst/>
          </a:prstGeom>
          <a:noFill/>
        </p:spPr>
        <p:txBody>
          <a:bodyPr wrap="square" rtlCol="0">
            <a:spAutoFit/>
          </a:bodyPr>
          <a:lstStyle/>
          <a:p>
            <a:r>
              <a:rPr lang="zh-CN" altLang="en-US" sz="2400" dirty="0"/>
              <a:t>三种主要经济成分：社会主义经济、个体经济、资本主义经济</a:t>
            </a:r>
            <a:endParaRPr lang="en-US" altLang="zh-CN" sz="2400" dirty="0"/>
          </a:p>
          <a:p>
            <a:r>
              <a:rPr lang="zh-CN" altLang="en-US" sz="2400" dirty="0"/>
              <a:t>三种基本阶级力量：工人阶级、农民阶级及小资产阶级、民族资产阶级</a:t>
            </a:r>
            <a:endParaRPr lang="en-US" altLang="zh-CN" sz="2400" dirty="0"/>
          </a:p>
          <a:p>
            <a:r>
              <a:rPr lang="zh-CN" altLang="en-US" sz="2400" dirty="0"/>
              <a:t>主要矛盾：资本主义和社会主义道路、资产阶级和工人阶级的矛盾</a:t>
            </a:r>
          </a:p>
        </p:txBody>
      </p:sp>
    </p:spTree>
    <p:extLst>
      <p:ext uri="{BB962C8B-B14F-4D97-AF65-F5344CB8AC3E}">
        <p14:creationId xmlns:p14="http://schemas.microsoft.com/office/powerpoint/2010/main" val="159812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arn(inVertic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arn(inVertic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barn(inVertical)">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arn(inVertical)">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barn(inVertical)">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barn(inVertical)">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arn(inVertical)">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barn(inVertical)">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barn(inVertical)">
                                      <p:cBhvr>
                                        <p:cTn id="92" dur="5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barn(inVertical)">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38">
                                            <p:txEl>
                                              <p:pRg st="0" end="0"/>
                                            </p:txEl>
                                          </p:spTgt>
                                        </p:tgtEl>
                                        <p:attrNameLst>
                                          <p:attrName>style.visibility</p:attrName>
                                        </p:attrNameLst>
                                      </p:cBhvr>
                                      <p:to>
                                        <p:strVal val="visible"/>
                                      </p:to>
                                    </p:set>
                                    <p:anim calcmode="lin" valueType="num">
                                      <p:cBhvr additive="base">
                                        <p:cTn id="102"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38">
                                            <p:txEl>
                                              <p:pRg st="1" end="1"/>
                                            </p:txEl>
                                          </p:spTgt>
                                        </p:tgtEl>
                                        <p:attrNameLst>
                                          <p:attrName>style.visibility</p:attrName>
                                        </p:attrNameLst>
                                      </p:cBhvr>
                                      <p:to>
                                        <p:strVal val="visible"/>
                                      </p:to>
                                    </p:set>
                                    <p:anim calcmode="lin" valueType="num">
                                      <p:cBhvr additive="base">
                                        <p:cTn id="108" dur="500" fill="hold"/>
                                        <p:tgtEl>
                                          <p:spTgt spid="38">
                                            <p:txEl>
                                              <p:pRg st="1" end="1"/>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38">
                                            <p:txEl>
                                              <p:pRg st="2" end="2"/>
                                            </p:txEl>
                                          </p:spTgt>
                                        </p:tgtEl>
                                        <p:attrNameLst>
                                          <p:attrName>style.visibility</p:attrName>
                                        </p:attrNameLst>
                                      </p:cBhvr>
                                      <p:to>
                                        <p:strVal val="visible"/>
                                      </p:to>
                                    </p:set>
                                    <p:anim calcmode="lin" valueType="num">
                                      <p:cBhvr additive="base">
                                        <p:cTn id="114" dur="500" fill="hold"/>
                                        <p:tgtEl>
                                          <p:spTgt spid="38">
                                            <p:txEl>
                                              <p:pRg st="2" end="2"/>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7" grpId="0" animBg="1"/>
      <p:bldP spid="8" grpId="0" animBg="1"/>
      <p:bldP spid="9" grpId="0" animBg="1"/>
      <p:bldP spid="30" grpId="0" animBg="1"/>
      <p:bldP spid="32" grpId="0" animBg="1"/>
      <p:bldP spid="35"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5"/>
            <a:ext cx="11106364" cy="1674688"/>
          </a:xfrm>
        </p:spPr>
        <p:txBody>
          <a:bodyPr>
            <a:normAutofit/>
          </a:bodyPr>
          <a:lstStyle/>
          <a:p>
            <a:r>
              <a:rPr lang="zh-CN" altLang="en-US" sz="2400" dirty="0">
                <a:solidFill>
                  <a:srgbClr val="FF0000"/>
                </a:solidFill>
              </a:rPr>
              <a:t>过渡时期：国际形势有利于加快向社会主义阵营转变</a:t>
            </a:r>
            <a:endParaRPr lang="en-US" altLang="zh-CN" sz="2400" dirty="0">
              <a:solidFill>
                <a:srgbClr val="FF0000"/>
              </a:solidFill>
            </a:endParaRPr>
          </a:p>
          <a:p>
            <a:r>
              <a:rPr lang="zh-CN" altLang="en-US" sz="2400" dirty="0"/>
              <a:t>国际上，</a:t>
            </a:r>
            <a:r>
              <a:rPr lang="zh-CN" altLang="en-US" sz="2400" dirty="0">
                <a:solidFill>
                  <a:srgbClr val="0000FF"/>
                </a:solidFill>
              </a:rPr>
              <a:t>资本主义和社会主义两大阵营基本形成，并走向对立</a:t>
            </a:r>
            <a:r>
              <a:rPr lang="zh-CN" altLang="en-US" sz="2400" dirty="0"/>
              <a:t>；</a:t>
            </a:r>
            <a:r>
              <a:rPr lang="zh-CN" altLang="en-US" sz="2400" dirty="0">
                <a:solidFill>
                  <a:srgbClr val="0000FF"/>
                </a:solidFill>
              </a:rPr>
              <a:t>以美国为首的帝国主义对新中国采取政治上孤立，经济上封锁，军事上威胁的措施</a:t>
            </a:r>
            <a:r>
              <a:rPr lang="zh-CN" altLang="en-US" sz="2400" dirty="0"/>
              <a:t>，企图把新中国扼杀在摇篮之中；朝鲜战争一触即发，我国面临唇亡齿寒的威胁。</a:t>
            </a:r>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pic>
        <p:nvPicPr>
          <p:cNvPr id="1028" name="Picture 4" descr="清风语文精编教案学案高中 专题五 现代中国的对外关系 第1节 新中国初期的外交教案1 人民版必修1">
            <a:extLst>
              <a:ext uri="{FF2B5EF4-FFF2-40B4-BE49-F238E27FC236}">
                <a16:creationId xmlns:a16="http://schemas.microsoft.com/office/drawing/2014/main" id="{348B6632-D137-4EAA-BC32-9075E52CF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2731557"/>
            <a:ext cx="7715250" cy="3998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6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barn(inVertical)">
                                      <p:cBhvr>
                                        <p:cTn id="1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503434" y="924674"/>
            <a:ext cx="11106364" cy="5933326"/>
          </a:xfrm>
        </p:spPr>
        <p:txBody>
          <a:bodyPr>
            <a:normAutofit/>
          </a:bodyPr>
          <a:lstStyle/>
          <a:p>
            <a:r>
              <a:rPr lang="zh-CN" altLang="en-US" sz="3600" dirty="0">
                <a:solidFill>
                  <a:srgbClr val="FF0000"/>
                </a:solidFill>
              </a:rPr>
              <a:t>一化三改：</a:t>
            </a:r>
            <a:endParaRPr lang="en-US" altLang="zh-CN" sz="3600" dirty="0">
              <a:solidFill>
                <a:srgbClr val="FF0000"/>
              </a:solidFill>
            </a:endParaRPr>
          </a:p>
          <a:p>
            <a:r>
              <a:rPr lang="zh-CN" altLang="en-US" b="0" i="0" dirty="0">
                <a:solidFill>
                  <a:srgbClr val="333333"/>
                </a:solidFill>
                <a:effectLst/>
                <a:latin typeface="arial" panose="020B0604020202020204" pitchFamily="34" charset="0"/>
              </a:rPr>
              <a:t>全国在</a:t>
            </a:r>
            <a:r>
              <a:rPr lang="en-US" altLang="zh-CN" b="0" i="0" dirty="0">
                <a:solidFill>
                  <a:srgbClr val="0000FF"/>
                </a:solidFill>
                <a:effectLst/>
                <a:latin typeface="arial" panose="020B0604020202020204" pitchFamily="34" charset="0"/>
              </a:rPr>
              <a:t>1953</a:t>
            </a:r>
            <a:r>
              <a:rPr lang="zh-CN" altLang="en-US" b="0" i="0" dirty="0">
                <a:solidFill>
                  <a:srgbClr val="0000FF"/>
                </a:solidFill>
                <a:effectLst/>
                <a:latin typeface="arial" panose="020B0604020202020204" pitchFamily="34" charset="0"/>
              </a:rPr>
              <a:t>年春天土地改革基本完成</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1953</a:t>
            </a:r>
            <a:r>
              <a:rPr lang="zh-CN" altLang="en-US" b="0" i="0" dirty="0">
                <a:solidFill>
                  <a:srgbClr val="333333"/>
                </a:solidFill>
                <a:effectLst/>
                <a:latin typeface="arial" panose="020B0604020202020204" pitchFamily="34" charset="0"/>
              </a:rPr>
              <a:t>年</a:t>
            </a:r>
            <a:r>
              <a:rPr lang="en-US" altLang="zh-CN" b="0" i="0" dirty="0">
                <a:solidFill>
                  <a:srgbClr val="333333"/>
                </a:solidFill>
                <a:effectLst/>
                <a:latin typeface="arial" panose="020B0604020202020204" pitchFamily="34" charset="0"/>
              </a:rPr>
              <a:t>8</a:t>
            </a:r>
            <a:r>
              <a:rPr lang="zh-CN" altLang="en-US" b="0" i="0" dirty="0">
                <a:solidFill>
                  <a:srgbClr val="333333"/>
                </a:solidFill>
                <a:effectLst/>
                <a:latin typeface="arial" panose="020B0604020202020204" pitchFamily="34" charset="0"/>
              </a:rPr>
              <a:t>月</a:t>
            </a:r>
            <a:r>
              <a:rPr lang="zh-CN" altLang="en-US" b="0" i="0" u="none" strike="noStrike" dirty="0">
                <a:solidFill>
                  <a:srgbClr val="FF0000"/>
                </a:solidFill>
                <a:effectLst/>
                <a:latin typeface="arial" panose="020B0604020202020204" pitchFamily="34" charset="0"/>
              </a:rPr>
              <a:t>毛泽东</a:t>
            </a:r>
            <a:r>
              <a:rPr lang="zh-CN" altLang="en-US" b="0" i="0" dirty="0">
                <a:solidFill>
                  <a:srgbClr val="333333"/>
                </a:solidFill>
                <a:effectLst/>
                <a:latin typeface="arial" panose="020B0604020202020204" pitchFamily="34" charset="0"/>
              </a:rPr>
              <a:t>同志提出</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“一化”即</a:t>
            </a:r>
            <a:r>
              <a:rPr lang="zh-CN" altLang="en-US" b="0" i="0" u="none" strike="noStrike" dirty="0">
                <a:effectLst/>
                <a:latin typeface="arial" panose="020B0604020202020204" pitchFamily="34" charset="0"/>
              </a:rPr>
              <a:t>社会主义工业化</a:t>
            </a:r>
            <a:r>
              <a:rPr lang="zh-CN" altLang="en-US" b="0" i="0" dirty="0">
                <a:solidFill>
                  <a:srgbClr val="333333"/>
                </a:solidFill>
                <a:effectLst/>
                <a:latin typeface="arial" panose="020B0604020202020204" pitchFamily="34" charset="0"/>
              </a:rPr>
              <a:t>，</a:t>
            </a:r>
            <a:r>
              <a:rPr lang="zh-CN" altLang="en-US" b="0" i="0" dirty="0">
                <a:solidFill>
                  <a:srgbClr val="FF0000"/>
                </a:solidFill>
                <a:effectLst/>
                <a:latin typeface="arial" panose="020B0604020202020204" pitchFamily="34" charset="0"/>
              </a:rPr>
              <a:t>就是要发展生产力</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“三改”即对农业、手工业、资本主义工商业的社会主义改造，其中对</a:t>
            </a:r>
            <a:r>
              <a:rPr lang="zh-CN" altLang="en-US" b="0" i="0" dirty="0">
                <a:solidFill>
                  <a:srgbClr val="FF0000"/>
                </a:solidFill>
                <a:effectLst/>
                <a:latin typeface="arial" panose="020B0604020202020204" pitchFamily="34" charset="0"/>
              </a:rPr>
              <a:t>农业、手工业实行合作化</a:t>
            </a:r>
            <a:r>
              <a:rPr lang="zh-CN" altLang="en-US" b="0" i="0" dirty="0">
                <a:solidFill>
                  <a:srgbClr val="333333"/>
                </a:solidFill>
                <a:effectLst/>
                <a:latin typeface="arial" panose="020B0604020202020204" pitchFamily="34" charset="0"/>
              </a:rPr>
              <a:t>，</a:t>
            </a:r>
            <a:r>
              <a:rPr lang="zh-CN" altLang="en-US" b="0" i="0" dirty="0">
                <a:solidFill>
                  <a:srgbClr val="FF0000"/>
                </a:solidFill>
                <a:effectLst/>
                <a:latin typeface="arial" panose="020B0604020202020204" pitchFamily="34" charset="0"/>
              </a:rPr>
              <a:t>对资本主义工商业实行公私合营。</a:t>
            </a:r>
            <a:r>
              <a:rPr lang="zh-CN" altLang="en-US" b="0" i="0" dirty="0">
                <a:effectLst/>
                <a:latin typeface="arial" panose="020B0604020202020204" pitchFamily="34" charset="0"/>
              </a:rPr>
              <a:t>实现了把</a:t>
            </a:r>
            <a:r>
              <a:rPr lang="zh-CN" altLang="en-US" b="0" i="0" strike="noStrike" dirty="0">
                <a:effectLst/>
                <a:latin typeface="arial" panose="020B0604020202020204" pitchFamily="34" charset="0"/>
              </a:rPr>
              <a:t>生产资料私有制</a:t>
            </a:r>
            <a:r>
              <a:rPr lang="zh-CN" altLang="en-US" b="0" i="0" dirty="0">
                <a:effectLst/>
                <a:latin typeface="arial" panose="020B0604020202020204" pitchFamily="34" charset="0"/>
              </a:rPr>
              <a:t>转变为</a:t>
            </a:r>
            <a:r>
              <a:rPr lang="zh-CN" altLang="en-US" b="0" i="0" strike="noStrike" dirty="0">
                <a:effectLst/>
                <a:latin typeface="arial" panose="020B0604020202020204" pitchFamily="34" charset="0"/>
              </a:rPr>
              <a:t>社会主义公有制</a:t>
            </a:r>
            <a:r>
              <a:rPr lang="zh-CN" altLang="en-US" b="0" i="0" dirty="0">
                <a:effectLst/>
                <a:latin typeface="arial" panose="020B0604020202020204" pitchFamily="34" charset="0"/>
              </a:rPr>
              <a:t>，使中国从</a:t>
            </a:r>
            <a:r>
              <a:rPr lang="zh-CN" altLang="en-US" b="0" i="0" strike="noStrike" dirty="0">
                <a:effectLst/>
                <a:latin typeface="arial" panose="020B0604020202020204" pitchFamily="34" charset="0"/>
              </a:rPr>
              <a:t>新民主主义社会</a:t>
            </a:r>
            <a:r>
              <a:rPr lang="zh-CN" altLang="en-US" b="0" i="0" dirty="0">
                <a:effectLst/>
                <a:latin typeface="arial" panose="020B0604020202020204" pitchFamily="34" charset="0"/>
              </a:rPr>
              <a:t>跨入了社会主义社会</a:t>
            </a:r>
            <a:endParaRPr lang="en-US" altLang="zh-CN" b="0" i="0" dirty="0">
              <a:effectLst/>
              <a:latin typeface="arial" panose="020B0604020202020204" pitchFamily="34" charset="0"/>
            </a:endParaRPr>
          </a:p>
          <a:p>
            <a:r>
              <a:rPr lang="en-US" altLang="zh-CN" sz="3600" dirty="0">
                <a:solidFill>
                  <a:srgbClr val="FF0000"/>
                </a:solidFill>
                <a:latin typeface="arial" panose="020B0604020202020204" pitchFamily="34" charset="0"/>
              </a:rPr>
              <a:t>1954</a:t>
            </a:r>
            <a:r>
              <a:rPr lang="zh-CN" altLang="en-US" sz="3600" dirty="0">
                <a:solidFill>
                  <a:srgbClr val="FF0000"/>
                </a:solidFill>
                <a:latin typeface="arial" panose="020B0604020202020204" pitchFamily="34" charset="0"/>
              </a:rPr>
              <a:t>第一届全国人民代表大会通过</a:t>
            </a:r>
            <a:r>
              <a:rPr lang="en-US" altLang="zh-CN" sz="3600" dirty="0">
                <a:solidFill>
                  <a:srgbClr val="FF0000"/>
                </a:solidFill>
                <a:latin typeface="arial" panose="020B0604020202020204" pitchFamily="34" charset="0"/>
              </a:rPr>
              <a:t>《</a:t>
            </a:r>
            <a:r>
              <a:rPr lang="zh-CN" altLang="en-US" sz="3600" dirty="0">
                <a:solidFill>
                  <a:srgbClr val="FF0000"/>
                </a:solidFill>
                <a:latin typeface="arial" panose="020B0604020202020204" pitchFamily="34" charset="0"/>
              </a:rPr>
              <a:t>中华人民共和国宪法</a:t>
            </a:r>
            <a:r>
              <a:rPr lang="en-US" altLang="zh-CN" sz="3600" dirty="0">
                <a:solidFill>
                  <a:srgbClr val="FF0000"/>
                </a:solidFill>
                <a:latin typeface="arial" panose="020B0604020202020204" pitchFamily="34" charset="0"/>
              </a:rPr>
              <a:t>》</a:t>
            </a:r>
          </a:p>
          <a:p>
            <a:r>
              <a:rPr lang="zh-CN" altLang="en-US" dirty="0">
                <a:solidFill>
                  <a:srgbClr val="0000FF"/>
                </a:solidFill>
                <a:latin typeface="arial" panose="020B0604020202020204" pitchFamily="34" charset="0"/>
              </a:rPr>
              <a:t>确认了</a:t>
            </a:r>
            <a:r>
              <a:rPr lang="zh-CN" altLang="en-US" dirty="0">
                <a:latin typeface="arial" panose="020B0604020202020204" pitchFamily="34" charset="0"/>
              </a:rPr>
              <a:t>中国人民掌握国家权力，</a:t>
            </a:r>
            <a:r>
              <a:rPr lang="zh-CN" altLang="en-US" dirty="0">
                <a:solidFill>
                  <a:srgbClr val="0000FF"/>
                </a:solidFill>
                <a:latin typeface="arial" panose="020B0604020202020204" pitchFamily="34" charset="0"/>
              </a:rPr>
              <a:t>规定了</a:t>
            </a:r>
            <a:r>
              <a:rPr lang="zh-CN" altLang="en-US" dirty="0">
                <a:latin typeface="arial" panose="020B0604020202020204" pitchFamily="34" charset="0"/>
              </a:rPr>
              <a:t>基本政治制度、经济制度和文化制度，</a:t>
            </a:r>
            <a:r>
              <a:rPr lang="zh-CN" altLang="en-US" dirty="0">
                <a:solidFill>
                  <a:srgbClr val="0000FF"/>
                </a:solidFill>
                <a:latin typeface="arial" panose="020B0604020202020204" pitchFamily="34" charset="0"/>
              </a:rPr>
              <a:t>明确了</a:t>
            </a:r>
            <a:r>
              <a:rPr lang="zh-CN" altLang="en-US" dirty="0">
                <a:latin typeface="arial" panose="020B0604020202020204" pitchFamily="34" charset="0"/>
              </a:rPr>
              <a:t>建立社会主义社会的根本任务，</a:t>
            </a:r>
            <a:r>
              <a:rPr lang="zh-CN" altLang="en-US" dirty="0">
                <a:solidFill>
                  <a:srgbClr val="0000FF"/>
                </a:solidFill>
                <a:latin typeface="arial" panose="020B0604020202020204" pitchFamily="34" charset="0"/>
              </a:rPr>
              <a:t>肯定了</a:t>
            </a:r>
            <a:r>
              <a:rPr lang="zh-CN" altLang="en-US" dirty="0">
                <a:latin typeface="arial" panose="020B0604020202020204" pitchFamily="34" charset="0"/>
              </a:rPr>
              <a:t>从新民主主义转变到社会主义的具体途径。</a:t>
            </a:r>
            <a:endParaRPr lang="en-US" altLang="zh-CN"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119257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452063" y="924674"/>
            <a:ext cx="11373492" cy="5661061"/>
          </a:xfrm>
        </p:spPr>
        <p:txBody>
          <a:bodyPr>
            <a:normAutofit/>
          </a:bodyPr>
          <a:lstStyle/>
          <a:p>
            <a:r>
              <a:rPr lang="en-US" altLang="zh-CN" dirty="0">
                <a:solidFill>
                  <a:srgbClr val="FF0000"/>
                </a:solidFill>
              </a:rPr>
              <a:t>3</a:t>
            </a:r>
            <a:r>
              <a:rPr lang="zh-CN" altLang="en-US" dirty="0">
                <a:solidFill>
                  <a:srgbClr val="FF0000"/>
                </a:solidFill>
              </a:rPr>
              <a:t>、社会主义制度确立的历史意义</a:t>
            </a:r>
            <a:endParaRPr lang="en-US" altLang="zh-CN" dirty="0">
              <a:solidFill>
                <a:srgbClr val="FF0000"/>
              </a:solidFill>
            </a:endParaRPr>
          </a:p>
          <a:p>
            <a:r>
              <a:rPr lang="zh-CN" altLang="en-US" dirty="0"/>
              <a:t>（</a:t>
            </a:r>
            <a:r>
              <a:rPr lang="en-US" altLang="zh-CN" dirty="0"/>
              <a:t>1</a:t>
            </a:r>
            <a:r>
              <a:rPr lang="zh-CN" altLang="en-US" dirty="0"/>
              <a:t>）确立标志：</a:t>
            </a:r>
            <a:r>
              <a:rPr lang="en-US" altLang="zh-CN" dirty="0"/>
              <a:t>1956</a:t>
            </a:r>
            <a:r>
              <a:rPr lang="zh-CN" altLang="en-US" dirty="0"/>
              <a:t>生产资料私有制的社会主义改造取得决定性胜利</a:t>
            </a:r>
            <a:endParaRPr lang="en-US" altLang="zh-CN" dirty="0"/>
          </a:p>
          <a:p>
            <a:r>
              <a:rPr lang="zh-CN" altLang="en-US" dirty="0"/>
              <a:t>（</a:t>
            </a:r>
            <a:r>
              <a:rPr lang="en-US" altLang="zh-CN" dirty="0"/>
              <a:t>2</a:t>
            </a:r>
            <a:r>
              <a:rPr lang="zh-CN" altLang="en-US" dirty="0"/>
              <a:t>）历史意义：</a:t>
            </a:r>
            <a:endParaRPr lang="en-US" altLang="zh-CN" dirty="0"/>
          </a:p>
          <a:p>
            <a:r>
              <a:rPr lang="zh-CN" altLang="en-US" dirty="0">
                <a:latin typeface="等线" panose="02010600030101010101" pitchFamily="2" charset="-122"/>
                <a:ea typeface="等线" panose="02010600030101010101" pitchFamily="2" charset="-122"/>
              </a:rPr>
              <a:t>①</a:t>
            </a:r>
            <a:r>
              <a:rPr lang="zh-CN" altLang="en-US" dirty="0"/>
              <a:t>极大激发了广大人民群众建设社会主义的积极性</a:t>
            </a:r>
            <a:r>
              <a:rPr lang="zh-CN" altLang="en-US" dirty="0">
                <a:solidFill>
                  <a:srgbClr val="0000FF"/>
                </a:solidFill>
              </a:rPr>
              <a:t>（群众）。</a:t>
            </a:r>
            <a:r>
              <a:rPr lang="zh-CN" altLang="en-US" dirty="0"/>
              <a:t>社会生产力有了比较迅速的发展</a:t>
            </a:r>
            <a:r>
              <a:rPr lang="zh-CN" altLang="en-US" dirty="0">
                <a:solidFill>
                  <a:srgbClr val="0000FF"/>
                </a:solidFill>
              </a:rPr>
              <a:t>（经济），</a:t>
            </a:r>
            <a:r>
              <a:rPr lang="zh-CN" altLang="en-US" dirty="0"/>
              <a:t>社会秩序更加稳定，人民民主专政更加巩固</a:t>
            </a:r>
            <a:r>
              <a:rPr lang="zh-CN" altLang="en-US" dirty="0">
                <a:solidFill>
                  <a:srgbClr val="0000FF"/>
                </a:solidFill>
              </a:rPr>
              <a:t>（政治）。</a:t>
            </a:r>
            <a:endParaRPr lang="en-US" altLang="zh-CN" dirty="0">
              <a:solidFill>
                <a:srgbClr val="0000FF"/>
              </a:solidFill>
            </a:endParaRPr>
          </a:p>
          <a:p>
            <a:r>
              <a:rPr lang="zh-CN" altLang="en-US" dirty="0">
                <a:latin typeface="等线" panose="02010600030101010101" pitchFamily="2" charset="-122"/>
              </a:rPr>
              <a:t>②</a:t>
            </a:r>
            <a:r>
              <a:rPr lang="zh-CN" altLang="en-US" dirty="0">
                <a:solidFill>
                  <a:srgbClr val="FF0000"/>
                </a:solidFill>
              </a:rPr>
              <a:t>中国共产党的历史贡献</a:t>
            </a:r>
            <a:endParaRPr lang="en-US" altLang="zh-CN" dirty="0">
              <a:solidFill>
                <a:srgbClr val="FF0000"/>
              </a:solidFill>
            </a:endParaRPr>
          </a:p>
          <a:p>
            <a:r>
              <a:rPr lang="zh-CN" altLang="en-US" dirty="0"/>
              <a:t>创造性地</a:t>
            </a:r>
            <a:r>
              <a:rPr lang="zh-CN" altLang="en-US" dirty="0">
                <a:solidFill>
                  <a:srgbClr val="0000FF"/>
                </a:solidFill>
              </a:rPr>
              <a:t>开辟了</a:t>
            </a:r>
            <a:r>
              <a:rPr lang="zh-CN" altLang="en-US" dirty="0"/>
              <a:t>一条适合中国特点的社会主义改造道路，顺利</a:t>
            </a:r>
            <a:r>
              <a:rPr lang="zh-CN" altLang="en-US" dirty="0">
                <a:solidFill>
                  <a:srgbClr val="0000FF"/>
                </a:solidFill>
              </a:rPr>
              <a:t>实现了</a:t>
            </a:r>
            <a:r>
              <a:rPr lang="zh-CN" altLang="en-US" dirty="0"/>
              <a:t>对生产资料私有制的社会主义改造，在中国</a:t>
            </a:r>
            <a:r>
              <a:rPr lang="zh-CN" altLang="en-US" dirty="0">
                <a:solidFill>
                  <a:srgbClr val="0000FF"/>
                </a:solidFill>
              </a:rPr>
              <a:t>建立起</a:t>
            </a:r>
            <a:r>
              <a:rPr lang="zh-CN" altLang="en-US" dirty="0"/>
              <a:t>社会主义制度，</a:t>
            </a:r>
            <a:r>
              <a:rPr lang="zh-CN" altLang="en-US" dirty="0">
                <a:solidFill>
                  <a:srgbClr val="0000FF"/>
                </a:solidFill>
              </a:rPr>
              <a:t>完成了</a:t>
            </a:r>
            <a:r>
              <a:rPr lang="zh-CN" altLang="en-US" dirty="0"/>
              <a:t>中华民族有史以来</a:t>
            </a:r>
            <a:r>
              <a:rPr lang="zh-CN" altLang="en-US" dirty="0">
                <a:solidFill>
                  <a:srgbClr val="FF0000"/>
                </a:solidFill>
              </a:rPr>
              <a:t>最深刻最伟大的社会变革</a:t>
            </a:r>
            <a:r>
              <a:rPr lang="zh-CN" altLang="en-US" dirty="0"/>
              <a:t>。</a:t>
            </a:r>
            <a:endParaRPr lang="en-US" altLang="zh-CN"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304104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369871" y="924674"/>
            <a:ext cx="11589248" cy="5661061"/>
          </a:xfrm>
        </p:spPr>
        <p:txBody>
          <a:bodyPr>
            <a:normAutofit fontScale="92500"/>
          </a:bodyPr>
          <a:lstStyle/>
          <a:p>
            <a:r>
              <a:rPr lang="zh-CN" altLang="en-US" sz="2400" dirty="0">
                <a:latin typeface="+mn-ea"/>
              </a:rPr>
              <a:t>（二）在艰辛中探索前进</a:t>
            </a:r>
            <a:endParaRPr lang="en-US" altLang="zh-CN" sz="2400" dirty="0">
              <a:latin typeface="+mn-ea"/>
            </a:endParaRPr>
          </a:p>
          <a:p>
            <a:r>
              <a:rPr lang="en-US" altLang="zh-CN" sz="2400" dirty="0">
                <a:solidFill>
                  <a:srgbClr val="FF0000"/>
                </a:solidFill>
                <a:latin typeface="+mn-ea"/>
              </a:rPr>
              <a:t>1</a:t>
            </a:r>
            <a:r>
              <a:rPr lang="zh-CN" altLang="en-US" sz="2400" dirty="0">
                <a:solidFill>
                  <a:srgbClr val="FF0000"/>
                </a:solidFill>
                <a:latin typeface="+mn-ea"/>
              </a:rPr>
              <a:t>、探索过程（社会主义建设道路）</a:t>
            </a:r>
            <a:endParaRPr lang="en-US" altLang="zh-CN" sz="2400" dirty="0">
              <a:solidFill>
                <a:srgbClr val="FF0000"/>
              </a:solidFill>
              <a:latin typeface="+mn-ea"/>
            </a:endParaRPr>
          </a:p>
          <a:p>
            <a:r>
              <a:rPr lang="zh-CN" altLang="en-US" sz="2400" dirty="0">
                <a:latin typeface="+mn-ea"/>
              </a:rPr>
              <a:t>（</a:t>
            </a:r>
            <a:r>
              <a:rPr lang="en-US" altLang="zh-CN" sz="2400" dirty="0">
                <a:latin typeface="+mn-ea"/>
              </a:rPr>
              <a:t>1</a:t>
            </a:r>
            <a:r>
              <a:rPr lang="zh-CN" altLang="en-US" sz="2400" dirty="0">
                <a:latin typeface="+mn-ea"/>
              </a:rPr>
              <a:t>）中国共产党在</a:t>
            </a:r>
            <a:r>
              <a:rPr lang="zh-CN" altLang="en-US" sz="2400" dirty="0">
                <a:solidFill>
                  <a:srgbClr val="0000FF"/>
                </a:solidFill>
                <a:latin typeface="+mn-ea"/>
              </a:rPr>
              <a:t>马克思列宁主义基本原理指导下，以苏联经验为鉴戒</a:t>
            </a:r>
            <a:r>
              <a:rPr lang="zh-CN" altLang="en-US" sz="2400" dirty="0">
                <a:latin typeface="+mn-ea"/>
              </a:rPr>
              <a:t>，结合中国具体实际，探索适合中国国情的社会主义建设道路</a:t>
            </a:r>
            <a:endParaRPr lang="en-US" altLang="zh-CN" sz="2400" dirty="0">
              <a:latin typeface="+mn-ea"/>
            </a:endParaRPr>
          </a:p>
          <a:p>
            <a:r>
              <a:rPr lang="zh-CN" altLang="en-US" sz="2400" dirty="0">
                <a:latin typeface="+mn-ea"/>
              </a:rPr>
              <a:t>（</a:t>
            </a:r>
            <a:r>
              <a:rPr lang="en-US" altLang="zh-CN" sz="2400" dirty="0">
                <a:latin typeface="+mn-ea"/>
              </a:rPr>
              <a:t>2</a:t>
            </a:r>
            <a:r>
              <a:rPr lang="zh-CN" altLang="en-US" sz="2400" dirty="0">
                <a:latin typeface="+mn-ea"/>
              </a:rPr>
              <a:t>）党的八大</a:t>
            </a:r>
            <a:endParaRPr lang="en-US" altLang="zh-CN" sz="2400" dirty="0">
              <a:latin typeface="+mn-ea"/>
            </a:endParaRPr>
          </a:p>
          <a:p>
            <a:pPr fontAlgn="auto">
              <a:lnSpc>
                <a:spcPct val="120000"/>
              </a:lnSpc>
            </a:pPr>
            <a:r>
              <a:rPr lang="zh-CN" altLang="en-US" sz="2400" dirty="0">
                <a:latin typeface="等线" panose="02010600030101010101" pitchFamily="2" charset="-122"/>
                <a:ea typeface="等线" panose="02010600030101010101" pitchFamily="2" charset="-122"/>
                <a:cs typeface="+mj-ea"/>
                <a:sym typeface="+mn-ea"/>
              </a:rPr>
              <a:t>①</a:t>
            </a:r>
            <a:r>
              <a:rPr lang="zh-CN" altLang="en-US" sz="2400" dirty="0">
                <a:latin typeface="+mn-ea"/>
                <a:cs typeface="+mj-ea"/>
                <a:sym typeface="+mn-ea"/>
              </a:rPr>
              <a:t>最重要贡献：是对社会主义改造基本完成后</a:t>
            </a:r>
            <a:r>
              <a:rPr lang="zh-CN" altLang="en-US" sz="2400" dirty="0">
                <a:solidFill>
                  <a:srgbClr val="0000FF"/>
                </a:solidFill>
                <a:latin typeface="+mn-ea"/>
                <a:cs typeface="+mj-ea"/>
                <a:sym typeface="+mn-ea"/>
              </a:rPr>
              <a:t>中国社会的主要矛盾和根本任务作出了规定，为社会主义事业的发展指明了方向。</a:t>
            </a:r>
          </a:p>
          <a:p>
            <a:pPr fontAlgn="auto">
              <a:lnSpc>
                <a:spcPct val="120000"/>
              </a:lnSpc>
            </a:pPr>
            <a:r>
              <a:rPr lang="zh-CN" altLang="en-US" sz="2400" dirty="0">
                <a:latin typeface="等线" panose="02010600030101010101" pitchFamily="2" charset="-122"/>
                <a:cs typeface="+mj-ea"/>
                <a:sym typeface="+mn-ea"/>
              </a:rPr>
              <a:t>②</a:t>
            </a:r>
            <a:r>
              <a:rPr lang="zh-CN" altLang="en-US" sz="2400" dirty="0">
                <a:latin typeface="+mn-ea"/>
                <a:cs typeface="+mj-ea"/>
                <a:sym typeface="+mn-ea"/>
              </a:rPr>
              <a:t>主要矛盾：人民对于</a:t>
            </a:r>
            <a:r>
              <a:rPr lang="zh-CN" altLang="en-US" sz="2400" dirty="0">
                <a:solidFill>
                  <a:srgbClr val="0000FF"/>
                </a:solidFill>
                <a:latin typeface="+mn-ea"/>
                <a:cs typeface="+mj-ea"/>
                <a:sym typeface="+mn-ea"/>
              </a:rPr>
              <a:t>建立先进的工业国</a:t>
            </a:r>
            <a:r>
              <a:rPr lang="zh-CN" altLang="en-US" sz="2400" dirty="0">
                <a:latin typeface="+mn-ea"/>
                <a:cs typeface="+mj-ea"/>
                <a:sym typeface="+mn-ea"/>
              </a:rPr>
              <a:t>的要求</a:t>
            </a:r>
            <a:r>
              <a:rPr lang="zh-CN" altLang="en-US" sz="2400" dirty="0">
                <a:solidFill>
                  <a:srgbClr val="0000FF"/>
                </a:solidFill>
                <a:latin typeface="+mn-ea"/>
                <a:cs typeface="+mj-ea"/>
                <a:sym typeface="+mn-ea"/>
              </a:rPr>
              <a:t>同落后的农业国</a:t>
            </a:r>
            <a:r>
              <a:rPr lang="zh-CN" altLang="en-US" sz="2400" dirty="0">
                <a:latin typeface="+mn-ea"/>
                <a:cs typeface="+mj-ea"/>
                <a:sym typeface="+mn-ea"/>
              </a:rPr>
              <a:t>的现实之间的矛盾，是</a:t>
            </a:r>
            <a:r>
              <a:rPr lang="zh-CN" altLang="en-US" sz="2400" dirty="0">
                <a:solidFill>
                  <a:srgbClr val="0000FF"/>
                </a:solidFill>
                <a:latin typeface="+mn-ea"/>
                <a:cs typeface="+mj-ea"/>
                <a:sym typeface="+mn-ea"/>
              </a:rPr>
              <a:t>人民对于经济文化迅速发展的需要同当前经济文化不能满足人民需要</a:t>
            </a:r>
            <a:r>
              <a:rPr lang="zh-CN" altLang="en-US" sz="2400" dirty="0">
                <a:latin typeface="+mn-ea"/>
                <a:cs typeface="+mj-ea"/>
                <a:sym typeface="+mn-ea"/>
              </a:rPr>
              <a:t>的状况之间的矛盾。</a:t>
            </a:r>
          </a:p>
          <a:p>
            <a:pPr fontAlgn="auto">
              <a:lnSpc>
                <a:spcPct val="120000"/>
              </a:lnSpc>
            </a:pPr>
            <a:r>
              <a:rPr lang="zh-CN" altLang="en-US" sz="2400" dirty="0">
                <a:latin typeface="等线" panose="02010600030101010101" pitchFamily="2" charset="-122"/>
                <a:cs typeface="+mj-ea"/>
                <a:sym typeface="+mn-ea"/>
              </a:rPr>
              <a:t>③</a:t>
            </a:r>
            <a:r>
              <a:rPr lang="zh-CN" altLang="en-US" sz="2400" dirty="0">
                <a:latin typeface="+mn-ea"/>
                <a:cs typeface="+mj-ea"/>
                <a:sym typeface="+mn-ea"/>
              </a:rPr>
              <a:t>主要任务是集中力量发展社会生产力，尽快</a:t>
            </a:r>
            <a:r>
              <a:rPr lang="zh-CN" altLang="en-US" sz="2400" dirty="0">
                <a:solidFill>
                  <a:srgbClr val="0000FF"/>
                </a:solidFill>
                <a:latin typeface="+mn-ea"/>
                <a:cs typeface="+mj-ea"/>
                <a:sym typeface="+mn-ea"/>
              </a:rPr>
              <a:t>把我国面落后的农业国变为先进的工业国。</a:t>
            </a:r>
            <a:endParaRPr lang="en-US" altLang="zh-CN" sz="2400" dirty="0">
              <a:solidFill>
                <a:srgbClr val="0000FF"/>
              </a:solidFill>
              <a:latin typeface="+mn-ea"/>
              <a:cs typeface="+mj-ea"/>
              <a:sym typeface="+mn-ea"/>
            </a:endParaRPr>
          </a:p>
          <a:p>
            <a:pPr fontAlgn="auto">
              <a:lnSpc>
                <a:spcPct val="120000"/>
              </a:lnSpc>
            </a:pPr>
            <a:r>
              <a:rPr lang="en-US" altLang="zh-CN" sz="2400" dirty="0">
                <a:solidFill>
                  <a:srgbClr val="FF0000"/>
                </a:solidFill>
                <a:latin typeface="+mn-ea"/>
              </a:rPr>
              <a:t>2</a:t>
            </a:r>
            <a:r>
              <a:rPr lang="zh-CN" altLang="en-US" sz="2400" dirty="0">
                <a:solidFill>
                  <a:srgbClr val="FF0000"/>
                </a:solidFill>
                <a:latin typeface="+mn-ea"/>
              </a:rPr>
              <a:t>、探索成就</a:t>
            </a:r>
            <a:r>
              <a:rPr lang="zh-CN" altLang="en-US" sz="2400" dirty="0">
                <a:solidFill>
                  <a:srgbClr val="FF0000"/>
                </a:solidFill>
                <a:latin typeface="+mn-ea"/>
                <a:sym typeface="Wingdings" panose="05000000000000000000" pitchFamily="2" charset="2"/>
              </a:rPr>
              <a:t>：</a:t>
            </a:r>
            <a:endParaRPr lang="en-US" altLang="zh-CN" sz="2400" dirty="0">
              <a:solidFill>
                <a:srgbClr val="FF0000"/>
              </a:solidFill>
              <a:latin typeface="+mn-ea"/>
            </a:endParaRPr>
          </a:p>
          <a:p>
            <a:r>
              <a:rPr lang="en-US" altLang="zh-CN" sz="2400" dirty="0">
                <a:solidFill>
                  <a:srgbClr val="FF0000"/>
                </a:solidFill>
                <a:latin typeface="+mn-ea"/>
              </a:rPr>
              <a:t>3</a:t>
            </a:r>
            <a:r>
              <a:rPr lang="zh-CN" altLang="en-US" sz="2400" dirty="0">
                <a:solidFill>
                  <a:srgbClr val="FF0000"/>
                </a:solidFill>
                <a:latin typeface="+mn-ea"/>
              </a:rPr>
              <a:t>、探索意义：</a:t>
            </a:r>
            <a:endParaRPr lang="en-US" altLang="zh-CN" sz="2400" dirty="0">
              <a:solidFill>
                <a:srgbClr val="FF0000"/>
              </a:solidFill>
              <a:latin typeface="+mn-ea"/>
            </a:endParaRPr>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247505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369871" y="924674"/>
            <a:ext cx="11589248" cy="5661061"/>
          </a:xfrm>
        </p:spPr>
        <p:txBody>
          <a:bodyPr>
            <a:normAutofit/>
          </a:bodyPr>
          <a:lstStyle/>
          <a:p>
            <a:r>
              <a:rPr lang="zh-CN" altLang="en-US" sz="2400" dirty="0">
                <a:latin typeface="+mn-ea"/>
              </a:rPr>
              <a:t>（二）在艰辛中探索前进</a:t>
            </a:r>
            <a:endParaRPr lang="en-US" altLang="zh-CN" sz="2400" dirty="0">
              <a:latin typeface="+mn-ea"/>
            </a:endParaRPr>
          </a:p>
          <a:p>
            <a:r>
              <a:rPr lang="en-US" altLang="zh-CN" sz="2400" dirty="0">
                <a:solidFill>
                  <a:srgbClr val="FF0000"/>
                </a:solidFill>
                <a:latin typeface="+mn-ea"/>
              </a:rPr>
              <a:t>1</a:t>
            </a:r>
            <a:r>
              <a:rPr lang="zh-CN" altLang="en-US" sz="2400" dirty="0">
                <a:solidFill>
                  <a:srgbClr val="FF0000"/>
                </a:solidFill>
                <a:latin typeface="+mn-ea"/>
              </a:rPr>
              <a:t>、探索过程</a:t>
            </a:r>
            <a:endParaRPr lang="en-US" altLang="zh-CN" sz="2400" dirty="0">
              <a:solidFill>
                <a:srgbClr val="FF0000"/>
              </a:solidFill>
              <a:latin typeface="+mn-ea"/>
            </a:endParaRPr>
          </a:p>
          <a:p>
            <a:r>
              <a:rPr lang="en-US" altLang="zh-CN" sz="2400" dirty="0">
                <a:solidFill>
                  <a:srgbClr val="FF0000"/>
                </a:solidFill>
                <a:latin typeface="+mn-ea"/>
              </a:rPr>
              <a:t>2</a:t>
            </a:r>
            <a:r>
              <a:rPr lang="zh-CN" altLang="en-US" sz="2400" dirty="0">
                <a:solidFill>
                  <a:srgbClr val="FF0000"/>
                </a:solidFill>
                <a:latin typeface="+mn-ea"/>
              </a:rPr>
              <a:t>、探索成就：</a:t>
            </a:r>
            <a:endParaRPr lang="en-US" altLang="zh-CN" sz="2400" dirty="0">
              <a:solidFill>
                <a:srgbClr val="FF0000"/>
              </a:solidFill>
              <a:latin typeface="+mn-ea"/>
            </a:endParaRPr>
          </a:p>
          <a:p>
            <a:pPr fontAlgn="auto">
              <a:lnSpc>
                <a:spcPct val="120000"/>
              </a:lnSpc>
            </a:pPr>
            <a:r>
              <a:rPr lang="zh-CN" altLang="en-US" sz="2400" dirty="0">
                <a:solidFill>
                  <a:srgbClr val="0000FF"/>
                </a:solidFill>
                <a:latin typeface="+mn-ea"/>
              </a:rPr>
              <a:t>（</a:t>
            </a:r>
            <a:r>
              <a:rPr lang="en-US" altLang="zh-CN" sz="2400" dirty="0">
                <a:solidFill>
                  <a:srgbClr val="0000FF"/>
                </a:solidFill>
                <a:latin typeface="+mn-ea"/>
              </a:rPr>
              <a:t>1</a:t>
            </a:r>
            <a:r>
              <a:rPr lang="zh-CN" altLang="en-US" sz="2400" dirty="0">
                <a:solidFill>
                  <a:srgbClr val="0000FF"/>
                </a:solidFill>
                <a:latin typeface="+mn-ea"/>
              </a:rPr>
              <a:t>）成就：</a:t>
            </a:r>
            <a:r>
              <a:rPr lang="zh-CN" altLang="en-US" sz="2400" dirty="0">
                <a:latin typeface="等线" panose="02010600030101010101" pitchFamily="2" charset="-122"/>
              </a:rPr>
              <a:t>①</a:t>
            </a:r>
            <a:r>
              <a:rPr lang="zh-CN" altLang="en-US" sz="2400" dirty="0">
                <a:latin typeface="+mn-ea"/>
              </a:rPr>
              <a:t>建立起独立的比较完整的工业体系和国民经济体系</a:t>
            </a:r>
            <a:endParaRPr lang="en-US" altLang="zh-CN" sz="2400" dirty="0">
              <a:latin typeface="+mn-ea"/>
            </a:endParaRPr>
          </a:p>
          <a:p>
            <a:pPr fontAlgn="auto">
              <a:lnSpc>
                <a:spcPct val="120000"/>
              </a:lnSpc>
            </a:pPr>
            <a:r>
              <a:rPr lang="zh-CN" altLang="en-US" sz="2400" dirty="0">
                <a:latin typeface="等线" panose="02010600030101010101" pitchFamily="2" charset="-122"/>
                <a:ea typeface="等线" panose="02010600030101010101" pitchFamily="2" charset="-122"/>
              </a:rPr>
              <a:t>②</a:t>
            </a:r>
            <a:r>
              <a:rPr lang="zh-CN" altLang="en-US" sz="2400" dirty="0">
                <a:latin typeface="+mn-ea"/>
              </a:rPr>
              <a:t>农业方面初步满足了占世界四分之一人口的基本生活需求</a:t>
            </a:r>
            <a:endParaRPr lang="en-US" altLang="zh-CN" sz="2400" dirty="0">
              <a:latin typeface="+mn-ea"/>
            </a:endParaRPr>
          </a:p>
          <a:p>
            <a:pPr fontAlgn="auto">
              <a:lnSpc>
                <a:spcPct val="120000"/>
              </a:lnSpc>
            </a:pPr>
            <a:r>
              <a:rPr lang="zh-CN" altLang="en-US" sz="2400" dirty="0">
                <a:latin typeface="等线" panose="02010600030101010101" pitchFamily="2" charset="-122"/>
              </a:rPr>
              <a:t>③</a:t>
            </a:r>
            <a:r>
              <a:rPr lang="zh-CN" altLang="en-US" sz="2400" dirty="0">
                <a:latin typeface="+mn-ea"/>
              </a:rPr>
              <a:t>建筑、交通运输等基础设施获得较快发展</a:t>
            </a:r>
            <a:endParaRPr lang="en-US" altLang="zh-CN" sz="2400" dirty="0">
              <a:latin typeface="+mn-ea"/>
            </a:endParaRPr>
          </a:p>
          <a:p>
            <a:pPr fontAlgn="auto">
              <a:lnSpc>
                <a:spcPct val="120000"/>
              </a:lnSpc>
            </a:pPr>
            <a:r>
              <a:rPr lang="zh-CN" altLang="en-US" sz="2400" dirty="0">
                <a:latin typeface="等线" panose="02010600030101010101" pitchFamily="2" charset="-122"/>
              </a:rPr>
              <a:t>④</a:t>
            </a:r>
            <a:r>
              <a:rPr lang="zh-CN" altLang="en-US" sz="2400" dirty="0">
                <a:latin typeface="+mn-ea"/>
              </a:rPr>
              <a:t>教育医疗事业得到长足进步，人们的精神面貌得到了极大的改变</a:t>
            </a:r>
            <a:endParaRPr lang="en-US" altLang="zh-CN" sz="2400" dirty="0">
              <a:latin typeface="+mn-ea"/>
            </a:endParaRPr>
          </a:p>
          <a:p>
            <a:pPr fontAlgn="auto">
              <a:lnSpc>
                <a:spcPct val="120000"/>
              </a:lnSpc>
            </a:pPr>
            <a:r>
              <a:rPr lang="zh-CN" altLang="en-US" sz="2400" dirty="0">
                <a:latin typeface="等线" panose="02010600030101010101" pitchFamily="2" charset="-122"/>
              </a:rPr>
              <a:t>⑤</a:t>
            </a:r>
            <a:r>
              <a:rPr lang="zh-CN" altLang="en-US" sz="2400" dirty="0">
                <a:latin typeface="+mn-ea"/>
              </a:rPr>
              <a:t>科技发展取得重要突破，成为世界上有重要影响的大国</a:t>
            </a:r>
            <a:endParaRPr lang="en-US" altLang="zh-CN" sz="2400" dirty="0">
              <a:latin typeface="+mn-ea"/>
            </a:endParaRPr>
          </a:p>
          <a:p>
            <a:pPr fontAlgn="auto">
              <a:lnSpc>
                <a:spcPct val="120000"/>
              </a:lnSpc>
            </a:pPr>
            <a:r>
              <a:rPr lang="zh-CN" altLang="en-US" sz="2400" dirty="0">
                <a:solidFill>
                  <a:srgbClr val="0000FF"/>
                </a:solidFill>
                <a:latin typeface="+mn-ea"/>
              </a:rPr>
              <a:t>（</a:t>
            </a:r>
            <a:r>
              <a:rPr lang="en-US" altLang="zh-CN" sz="2400" dirty="0">
                <a:solidFill>
                  <a:srgbClr val="0000FF"/>
                </a:solidFill>
                <a:latin typeface="+mn-ea"/>
              </a:rPr>
              <a:t>2</a:t>
            </a:r>
            <a:r>
              <a:rPr lang="zh-CN" altLang="en-US" sz="2400" dirty="0">
                <a:solidFill>
                  <a:srgbClr val="0000FF"/>
                </a:solidFill>
                <a:latin typeface="+mn-ea"/>
              </a:rPr>
              <a:t>）结论：</a:t>
            </a:r>
            <a:r>
              <a:rPr lang="zh-CN" altLang="en-US" sz="2400" dirty="0">
                <a:latin typeface="+mn-ea"/>
              </a:rPr>
              <a:t>只有社会主义才能救中国</a:t>
            </a:r>
            <a:endParaRPr lang="en-US" altLang="zh-CN" sz="2400" dirty="0">
              <a:latin typeface="+mn-ea"/>
            </a:endParaRPr>
          </a:p>
          <a:p>
            <a:r>
              <a:rPr lang="en-US" altLang="zh-CN" sz="2400" dirty="0">
                <a:solidFill>
                  <a:srgbClr val="FF0000"/>
                </a:solidFill>
                <a:latin typeface="+mn-ea"/>
              </a:rPr>
              <a:t>3</a:t>
            </a:r>
            <a:r>
              <a:rPr lang="zh-CN" altLang="en-US" sz="2400" dirty="0">
                <a:solidFill>
                  <a:srgbClr val="FF0000"/>
                </a:solidFill>
                <a:latin typeface="+mn-ea"/>
              </a:rPr>
              <a:t>、探索意义：</a:t>
            </a:r>
            <a:endParaRPr lang="en-US" altLang="zh-CN" sz="2400" dirty="0">
              <a:solidFill>
                <a:srgbClr val="FF0000"/>
              </a:solidFill>
              <a:latin typeface="+mn-ea"/>
            </a:endParaRPr>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379450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A67B81-6A5B-49AC-88CF-758390385BE5}"/>
              </a:ext>
            </a:extLst>
          </p:cNvPr>
          <p:cNvSpPr>
            <a:spLocks noGrp="1"/>
          </p:cNvSpPr>
          <p:nvPr>
            <p:ph idx="1"/>
          </p:nvPr>
        </p:nvSpPr>
        <p:spPr>
          <a:xfrm>
            <a:off x="369871" y="924674"/>
            <a:ext cx="11589248" cy="5661061"/>
          </a:xfrm>
        </p:spPr>
        <p:txBody>
          <a:bodyPr>
            <a:normAutofit/>
          </a:bodyPr>
          <a:lstStyle/>
          <a:p>
            <a:r>
              <a:rPr lang="zh-CN" altLang="en-US" sz="2400" dirty="0">
                <a:latin typeface="+mn-ea"/>
              </a:rPr>
              <a:t>（二）在艰辛中探索前进</a:t>
            </a:r>
            <a:endParaRPr lang="en-US" altLang="zh-CN" sz="2400" dirty="0">
              <a:latin typeface="+mn-ea"/>
            </a:endParaRPr>
          </a:p>
          <a:p>
            <a:r>
              <a:rPr lang="en-US" altLang="zh-CN" sz="2400" dirty="0">
                <a:solidFill>
                  <a:srgbClr val="FF0000"/>
                </a:solidFill>
                <a:latin typeface="+mn-ea"/>
              </a:rPr>
              <a:t>1</a:t>
            </a:r>
            <a:r>
              <a:rPr lang="zh-CN" altLang="en-US" sz="2400" dirty="0">
                <a:solidFill>
                  <a:srgbClr val="FF0000"/>
                </a:solidFill>
                <a:latin typeface="+mn-ea"/>
              </a:rPr>
              <a:t>、艰辛中探索（社会主义建设道路）</a:t>
            </a:r>
            <a:endParaRPr lang="en-US" altLang="zh-CN" sz="2400" dirty="0">
              <a:solidFill>
                <a:srgbClr val="FF0000"/>
              </a:solidFill>
              <a:latin typeface="+mn-ea"/>
            </a:endParaRPr>
          </a:p>
          <a:p>
            <a:pPr fontAlgn="auto">
              <a:lnSpc>
                <a:spcPct val="120000"/>
              </a:lnSpc>
            </a:pPr>
            <a:r>
              <a:rPr lang="en-US" altLang="zh-CN" sz="2400" dirty="0">
                <a:solidFill>
                  <a:srgbClr val="FF0000"/>
                </a:solidFill>
                <a:latin typeface="+mn-ea"/>
              </a:rPr>
              <a:t>2</a:t>
            </a:r>
            <a:r>
              <a:rPr lang="zh-CN" altLang="en-US" sz="2400" dirty="0">
                <a:solidFill>
                  <a:srgbClr val="FF0000"/>
                </a:solidFill>
                <a:latin typeface="+mn-ea"/>
              </a:rPr>
              <a:t>、（社会主义）建设成就：</a:t>
            </a:r>
            <a:endParaRPr lang="en-US" altLang="zh-CN" sz="2400" dirty="0">
              <a:solidFill>
                <a:srgbClr val="FF0000"/>
              </a:solidFill>
              <a:latin typeface="+mn-ea"/>
            </a:endParaRPr>
          </a:p>
          <a:p>
            <a:r>
              <a:rPr lang="en-US" altLang="zh-CN" sz="2400" dirty="0">
                <a:solidFill>
                  <a:srgbClr val="FF0000"/>
                </a:solidFill>
                <a:latin typeface="+mn-ea"/>
              </a:rPr>
              <a:t>3</a:t>
            </a:r>
            <a:r>
              <a:rPr lang="zh-CN" altLang="en-US" sz="2400" dirty="0">
                <a:solidFill>
                  <a:srgbClr val="FF0000"/>
                </a:solidFill>
                <a:latin typeface="+mn-ea"/>
              </a:rPr>
              <a:t>、探索意义（中国共产党的历史贡献）：</a:t>
            </a:r>
            <a:endParaRPr lang="en-US" altLang="zh-CN" sz="2400" dirty="0">
              <a:solidFill>
                <a:srgbClr val="FF0000"/>
              </a:solidFill>
              <a:latin typeface="+mn-ea"/>
            </a:endParaRPr>
          </a:p>
          <a:p>
            <a:r>
              <a:rPr lang="zh-CN" altLang="en-US" sz="2400" dirty="0">
                <a:latin typeface="+mn-ea"/>
              </a:rPr>
              <a:t>（</a:t>
            </a:r>
            <a:r>
              <a:rPr lang="en-US" altLang="zh-CN" sz="2400" dirty="0">
                <a:latin typeface="+mn-ea"/>
              </a:rPr>
              <a:t>1</a:t>
            </a:r>
            <a:r>
              <a:rPr lang="zh-CN" altLang="en-US" sz="2400" dirty="0">
                <a:latin typeface="+mn-ea"/>
              </a:rPr>
              <a:t>）新民主主义革命的胜利、中华人民共和国的诞生、社会主义基本制度的确立、社会主义全面建设的展开，</a:t>
            </a:r>
            <a:r>
              <a:rPr lang="zh-CN" altLang="en-US" sz="2400" dirty="0">
                <a:solidFill>
                  <a:srgbClr val="0000FF"/>
                </a:solidFill>
                <a:latin typeface="+mn-ea"/>
              </a:rPr>
              <a:t>实现了中华民族从“东亚病夫”到站起来的伟大飞跃。</a:t>
            </a:r>
            <a:endParaRPr lang="en-US" altLang="zh-CN" sz="2400" dirty="0">
              <a:solidFill>
                <a:srgbClr val="0000FF"/>
              </a:solidFill>
              <a:latin typeface="+mn-ea"/>
            </a:endParaRPr>
          </a:p>
          <a:p>
            <a:r>
              <a:rPr lang="zh-CN" altLang="en-US" sz="2400" dirty="0">
                <a:latin typeface="+mn-ea"/>
              </a:rPr>
              <a:t>（</a:t>
            </a:r>
            <a:r>
              <a:rPr lang="en-US" altLang="zh-CN" sz="2400" dirty="0">
                <a:latin typeface="+mn-ea"/>
              </a:rPr>
              <a:t>2</a:t>
            </a:r>
            <a:r>
              <a:rPr lang="zh-CN" altLang="en-US" sz="2400" dirty="0">
                <a:latin typeface="+mn-ea"/>
              </a:rPr>
              <a:t>）</a:t>
            </a:r>
            <a:r>
              <a:rPr lang="zh-CN" altLang="en-US" sz="2400" dirty="0">
                <a:solidFill>
                  <a:srgbClr val="0000FF"/>
                </a:solidFill>
                <a:latin typeface="+mn-ea"/>
              </a:rPr>
              <a:t>党在社会主义革命和建设中取得的独创性理论成果和巨大成就</a:t>
            </a:r>
            <a:r>
              <a:rPr lang="zh-CN" altLang="en-US" sz="2400" dirty="0">
                <a:latin typeface="+mn-ea"/>
              </a:rPr>
              <a:t>，</a:t>
            </a:r>
            <a:r>
              <a:rPr lang="zh-CN" altLang="en-US" sz="2400" dirty="0">
                <a:solidFill>
                  <a:srgbClr val="0000FF"/>
                </a:solidFill>
                <a:latin typeface="+mn-ea"/>
              </a:rPr>
              <a:t>为</a:t>
            </a:r>
            <a:r>
              <a:rPr lang="zh-CN" altLang="en-US" sz="2400" dirty="0">
                <a:latin typeface="+mn-ea"/>
              </a:rPr>
              <a:t>新的历史时期开创中国特色社会主义提供了宝贵经验、理论准备和物质基础。</a:t>
            </a:r>
            <a:endParaRPr lang="en-US" altLang="zh-CN" sz="2400" dirty="0">
              <a:latin typeface="+mn-ea"/>
            </a:endParaRPr>
          </a:p>
          <a:p>
            <a:endParaRPr lang="en-US" altLang="zh-CN" sz="2400" dirty="0"/>
          </a:p>
        </p:txBody>
      </p:sp>
      <p:sp>
        <p:nvSpPr>
          <p:cNvPr id="5" name="矩形 4">
            <a:extLst>
              <a:ext uri="{FF2B5EF4-FFF2-40B4-BE49-F238E27FC236}">
                <a16:creationId xmlns:a16="http://schemas.microsoft.com/office/drawing/2014/main" id="{FB17E503-AE03-426F-BF6E-A9F7B2971C7C}"/>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第二课  只有社会主义才能救中国</a:t>
            </a:r>
          </a:p>
        </p:txBody>
      </p:sp>
    </p:spTree>
    <p:extLst>
      <p:ext uri="{BB962C8B-B14F-4D97-AF65-F5344CB8AC3E}">
        <p14:creationId xmlns:p14="http://schemas.microsoft.com/office/powerpoint/2010/main" val="381411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3068</TotalTime>
  <Words>1790</Words>
  <Application>Microsoft Office PowerPoint</Application>
  <PresentationFormat>宽屏</PresentationFormat>
  <Paragraphs>161</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强</dc:creator>
  <cp:lastModifiedBy>黄 强</cp:lastModifiedBy>
  <cp:revision>48</cp:revision>
  <dcterms:created xsi:type="dcterms:W3CDTF">2020-09-24T05:38:36Z</dcterms:created>
  <dcterms:modified xsi:type="dcterms:W3CDTF">2020-09-26T16:54:40Z</dcterms:modified>
</cp:coreProperties>
</file>