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64" d="100"/>
          <a:sy n="64" d="100"/>
        </p:scale>
        <p:origin x="8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lighthouse-data-notes\Week_2\Weekend\Week2_Project\Answers\question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1b.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1b.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2.csv"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lighthouse-data-notes\Week_2\Weekend\Week2_Project\Data%20Queries\question3.csv"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lighthouse-data-notes\Week_2\Weekend\Week2_Project\Answers\question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a:t>Revenue by City and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question1!$A$2:$A$6</c:f>
              <c:strCache>
                <c:ptCount val="5"/>
                <c:pt idx="0">
                  <c:v>United States</c:v>
                </c:pt>
                <c:pt idx="1">
                  <c:v>Mountain View</c:v>
                </c:pt>
                <c:pt idx="2">
                  <c:v>Salem</c:v>
                </c:pt>
                <c:pt idx="3">
                  <c:v>New York</c:v>
                </c:pt>
                <c:pt idx="4">
                  <c:v>Sunnyvale</c:v>
                </c:pt>
              </c:strCache>
            </c:strRef>
          </c:cat>
          <c:val>
            <c:numRef>
              <c:f>question1!$C$2:$C$6</c:f>
              <c:numCache>
                <c:formatCode>General</c:formatCode>
                <c:ptCount val="5"/>
                <c:pt idx="0">
                  <c:v>2212.29</c:v>
                </c:pt>
                <c:pt idx="1">
                  <c:v>785.97</c:v>
                </c:pt>
                <c:pt idx="2">
                  <c:v>639.36</c:v>
                </c:pt>
                <c:pt idx="3">
                  <c:v>590.55999999999995</c:v>
                </c:pt>
                <c:pt idx="4">
                  <c:v>318</c:v>
                </c:pt>
              </c:numCache>
            </c:numRef>
          </c:val>
          <c:extLst>
            <c:ext xmlns:c16="http://schemas.microsoft.com/office/drawing/2014/chart" uri="{C3380CC4-5D6E-409C-BE32-E72D297353CC}">
              <c16:uniqueId val="{00000000-EF96-40ED-BFAF-B3292A9432FB}"/>
            </c:ext>
          </c:extLst>
        </c:ser>
        <c:dLbls>
          <c:showLegendKey val="0"/>
          <c:showVal val="0"/>
          <c:showCatName val="0"/>
          <c:showSerName val="0"/>
          <c:showPercent val="0"/>
          <c:showBubbleSize val="0"/>
        </c:dLbls>
        <c:gapWidth val="219"/>
        <c:overlap val="-27"/>
        <c:axId val="1140778287"/>
        <c:axId val="1140790287"/>
      </c:barChart>
      <c:catAx>
        <c:axId val="114077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0790287"/>
        <c:crosses val="autoZero"/>
        <c:auto val="1"/>
        <c:lblAlgn val="ctr"/>
        <c:lblOffset val="100"/>
        <c:noMultiLvlLbl val="0"/>
      </c:catAx>
      <c:valAx>
        <c:axId val="1140790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0778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Time on site</a:t>
            </a:r>
          </a:p>
        </c:rich>
      </c:tx>
      <c:layout>
        <c:manualLayout>
          <c:xMode val="edge"/>
          <c:yMode val="edge"/>
          <c:x val="0.3952082239720035"/>
          <c:y val="5.09613157285151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question1b!$B$1</c:f>
              <c:strCache>
                <c:ptCount val="1"/>
                <c:pt idx="0">
                  <c:v>session_count</c:v>
                </c:pt>
              </c:strCache>
            </c:strRef>
          </c:tx>
          <c:cat>
            <c:strRef>
              <c:f>question1b!$A$2:$A$3</c:f>
              <c:strCache>
                <c:ptCount val="2"/>
                <c:pt idx="0">
                  <c:v>More than 15 mins</c:v>
                </c:pt>
                <c:pt idx="1">
                  <c:v>Less than 15 mins</c:v>
                </c:pt>
              </c:strCache>
            </c:strRef>
          </c:cat>
          <c:val>
            <c:numRef>
              <c:f>question1b!$B$2:$B$3</c:f>
            </c:numRef>
          </c:val>
          <c:extLst>
            <c:ext xmlns:c16="http://schemas.microsoft.com/office/drawing/2014/chart" uri="{C3380CC4-5D6E-409C-BE32-E72D297353CC}">
              <c16:uniqueId val="{00000000-5A0E-45DF-B24C-42B14A33B6C4}"/>
            </c:ext>
          </c:extLst>
        </c:ser>
        <c:ser>
          <c:idx val="1"/>
          <c:order val="1"/>
          <c:tx>
            <c:strRef>
              <c:f>question1b!$C$1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5A0E-45DF-B24C-42B14A33B6C4}"/>
              </c:ext>
            </c:extLst>
          </c:dPt>
          <c:dPt>
            <c:idx val="1"/>
            <c:bubble3D val="0"/>
            <c:explosion val="1"/>
            <c:spPr>
              <a:solidFill>
                <a:schemeClr val="accent2"/>
              </a:solidFill>
              <a:ln w="19050">
                <a:solidFill>
                  <a:schemeClr val="lt1"/>
                </a:solidFill>
              </a:ln>
              <a:effectLst/>
            </c:spPr>
            <c:extLst>
              <c:ext xmlns:c16="http://schemas.microsoft.com/office/drawing/2014/chart" uri="{C3380CC4-5D6E-409C-BE32-E72D297353CC}">
                <c16:uniqueId val="{00000004-5A0E-45DF-B24C-42B14A33B6C4}"/>
              </c:ext>
            </c:extLst>
          </c:dPt>
          <c:cat>
            <c:strRef>
              <c:f>question1b!$A$2:$A$3</c:f>
              <c:strCache>
                <c:ptCount val="2"/>
                <c:pt idx="0">
                  <c:v>More than 15 mins</c:v>
                </c:pt>
                <c:pt idx="1">
                  <c:v>Less than 15 mins</c:v>
                </c:pt>
              </c:strCache>
            </c:strRef>
          </c:cat>
          <c:val>
            <c:numRef>
              <c:f>question1b!$C$2:$C$3</c:f>
              <c:numCache>
                <c:formatCode>General</c:formatCode>
                <c:ptCount val="2"/>
                <c:pt idx="0">
                  <c:v>1.48</c:v>
                </c:pt>
                <c:pt idx="1">
                  <c:v>98.52</c:v>
                </c:pt>
              </c:numCache>
            </c:numRef>
          </c:val>
          <c:extLst>
            <c:ext xmlns:c16="http://schemas.microsoft.com/office/drawing/2014/chart" uri="{C3380CC4-5D6E-409C-BE32-E72D297353CC}">
              <c16:uniqueId val="{00000005-5A0E-45DF-B24C-42B14A33B6C4}"/>
            </c:ext>
          </c:extLst>
        </c:ser>
        <c:dLbls>
          <c:showLegendKey val="0"/>
          <c:showVal val="0"/>
          <c:showCatName val="0"/>
          <c:showSerName val="0"/>
          <c:showPercent val="0"/>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Time on site</a:t>
            </a:r>
          </a:p>
        </c:rich>
      </c:tx>
      <c:layout>
        <c:manualLayout>
          <c:xMode val="edge"/>
          <c:yMode val="edge"/>
          <c:x val="0.3952082239720035"/>
          <c:y val="5.09613157285151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question1b!$B$1</c:f>
              <c:strCache>
                <c:ptCount val="1"/>
                <c:pt idx="0">
                  <c:v>session_count</c:v>
                </c:pt>
              </c:strCache>
            </c:strRef>
          </c:tx>
          <c:cat>
            <c:strRef>
              <c:f>question1b!$A$2:$A$3</c:f>
              <c:strCache>
                <c:ptCount val="2"/>
                <c:pt idx="0">
                  <c:v>More than 15 mins</c:v>
                </c:pt>
                <c:pt idx="1">
                  <c:v>Less than 15 mins</c:v>
                </c:pt>
              </c:strCache>
            </c:strRef>
          </c:cat>
          <c:val>
            <c:numRef>
              <c:f>question1b!$B$2:$B$3</c:f>
            </c:numRef>
          </c:val>
          <c:extLst>
            <c:ext xmlns:c16="http://schemas.microsoft.com/office/drawing/2014/chart" uri="{C3380CC4-5D6E-409C-BE32-E72D297353CC}">
              <c16:uniqueId val="{00000000-5A0E-45DF-B24C-42B14A33B6C4}"/>
            </c:ext>
          </c:extLst>
        </c:ser>
        <c:dLbls>
          <c:showLegendKey val="0"/>
          <c:showVal val="0"/>
          <c:showCatName val="0"/>
          <c:showSerName val="0"/>
          <c:showPercent val="0"/>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t>Do Stock levels impact Order Quantity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question2!$B$1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68-426E-A044-ED322E7C01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68-426E-A044-ED322E7C01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68-426E-A044-ED322E7C0184}"/>
              </c:ext>
            </c:extLst>
          </c:dPt>
          <c:cat>
            <c:strRef>
              <c:f>question2!$A$2:$A$4</c:f>
              <c:strCache>
                <c:ptCount val="3"/>
                <c:pt idx="0">
                  <c:v>No</c:v>
                </c:pt>
                <c:pt idx="1">
                  <c:v>Yes</c:v>
                </c:pt>
                <c:pt idx="2">
                  <c:v>Equal</c:v>
                </c:pt>
              </c:strCache>
            </c:strRef>
          </c:cat>
          <c:val>
            <c:numRef>
              <c:f>question2!$B$2:$B$4</c:f>
              <c:numCache>
                <c:formatCode>General</c:formatCode>
                <c:ptCount val="3"/>
                <c:pt idx="0">
                  <c:v>284</c:v>
                </c:pt>
                <c:pt idx="1">
                  <c:v>12</c:v>
                </c:pt>
                <c:pt idx="2">
                  <c:v>17</c:v>
                </c:pt>
              </c:numCache>
            </c:numRef>
          </c:val>
          <c:extLst>
            <c:ext xmlns:c16="http://schemas.microsoft.com/office/drawing/2014/chart" uri="{C3380CC4-5D6E-409C-BE32-E72D297353CC}">
              <c16:uniqueId val="{00000006-DC68-426E-A044-ED322E7C01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CA" dirty="0"/>
              <a:t>Do Stock levels</a:t>
            </a:r>
            <a:r>
              <a:rPr lang="en-CA" baseline="0" dirty="0"/>
              <a:t> impact Lead Times</a:t>
            </a:r>
            <a:endParaRPr lang="en-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question3!$B$1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DD7-4669-A180-194C3D5D26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D7-4669-A180-194C3D5D26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D7-4669-A180-194C3D5D265E}"/>
              </c:ext>
            </c:extLst>
          </c:dPt>
          <c:cat>
            <c:strRef>
              <c:f>question3!$A$2:$A$4</c:f>
              <c:strCache>
                <c:ptCount val="3"/>
                <c:pt idx="0">
                  <c:v>No</c:v>
                </c:pt>
                <c:pt idx="1">
                  <c:v>Yes</c:v>
                </c:pt>
                <c:pt idx="2">
                  <c:v>Equal</c:v>
                </c:pt>
              </c:strCache>
            </c:strRef>
          </c:cat>
          <c:val>
            <c:numRef>
              <c:f>question3!$B$2:$B$4</c:f>
              <c:numCache>
                <c:formatCode>General</c:formatCode>
                <c:ptCount val="3"/>
                <c:pt idx="0">
                  <c:v>645</c:v>
                </c:pt>
                <c:pt idx="1">
                  <c:v>436</c:v>
                </c:pt>
                <c:pt idx="2">
                  <c:v>11</c:v>
                </c:pt>
              </c:numCache>
            </c:numRef>
          </c:val>
          <c:extLst>
            <c:ext xmlns:c16="http://schemas.microsoft.com/office/drawing/2014/chart" uri="{C3380CC4-5D6E-409C-BE32-E72D297353CC}">
              <c16:uniqueId val="{00000006-CDD7-4669-A180-194C3D5D265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question2!$A$2:$A$11</cx:f>
        <cx:lvl ptCount="10">
          <cx:pt idx="0">Madrid</cx:pt>
          <cx:pt idx="1">Columbus</cx:pt>
          <cx:pt idx="2">France</cx:pt>
          <cx:pt idx="3">(not set)</cx:pt>
          <cx:pt idx="4">Mexico City</cx:pt>
          <cx:pt idx="5">Poland</cx:pt>
          <cx:pt idx="6">Hayward</cx:pt>
          <cx:pt idx="7">Latvia</cx:pt>
          <cx:pt idx="8">United Kingdom</cx:pt>
          <cx:pt idx="9">Stanford</cx:pt>
        </cx:lvl>
      </cx:strDim>
      <cx:numDim type="val">
        <cx:f>question2!$C$2:$C$11</cx:f>
        <cx:lvl ptCount="10" formatCode="General">
          <cx:pt idx="0">1</cx:pt>
          <cx:pt idx="1">1</cx:pt>
          <cx:pt idx="2">0</cx:pt>
          <cx:pt idx="3">0</cx:pt>
          <cx:pt idx="4">0</cx:pt>
          <cx:pt idx="5">0</cx:pt>
          <cx:pt idx="6">0</cx:pt>
          <cx:pt idx="7">0</cx:pt>
          <cx:pt idx="8">0</cx:pt>
          <cx:pt idx="9">0</cx:pt>
        </cx:lvl>
      </cx:numDim>
    </cx:data>
  </cx:chartData>
  <cx:chart>
    <cx:title pos="t" align="ctr" overlay="0">
      <cx:tx>
        <cx:txData>
          <cx:v>Average Products Ordered</cx:v>
        </cx:txData>
      </cx:tx>
      <cx:txPr>
        <a:bodyPr vertOverflow="overflow" horzOverflow="overflow" wrap="square" lIns="0" tIns="0" rIns="0" bIns="0"/>
        <a:lstStyle/>
        <a:p>
          <a:pPr algn="ctr" rtl="0">
            <a:defRPr sz="1400" b="0"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r>
            <a:rPr lang="en-CA" b="1" dirty="0">
              <a:solidFill>
                <a:schemeClr val="bg1"/>
              </a:solidFill>
            </a:rPr>
            <a:t>Average Products Ordered</a:t>
          </a:r>
        </a:p>
      </cx:txPr>
    </cx:title>
    <cx:plotArea>
      <cx:plotAreaRegion>
        <cx:series layoutId="funnel" uniqueId="{631F2502-49A3-484C-A654-3370A2EB2CCC}">
          <cx:dataLabels>
            <cx:txPr>
              <a:bodyPr vertOverflow="overflow" horzOverflow="overflow" wrap="square" lIns="0" tIns="0" rIns="0" bIns="0"/>
              <a:lstStyle/>
              <a:p>
                <a:pPr algn="ctr" rtl="0">
                  <a:defRPr sz="900" b="0"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endParaRPr lang="en-CA">
                  <a:solidFill>
                    <a:schemeClr val="bg1"/>
                  </a:solidFill>
                </a:endParaRPr>
              </a:p>
            </cx:txPr>
            <cx:visibility seriesName="0" categoryName="0" value="1"/>
          </cx:dataLabels>
          <cx:dataId val="0"/>
        </cx:series>
      </cx:plotAreaRegion>
      <cx:axis id="0">
        <cx:catScaling gapWidth="0.0599999987"/>
        <cx:tickLabels/>
        <cx:txPr>
          <a:bodyPr vertOverflow="overflow" horzOverflow="overflow" wrap="square" lIns="0" tIns="0" rIns="0" bIns="0"/>
          <a:lstStyle/>
          <a:p>
            <a:pPr algn="ctr" rtl="0">
              <a:defRPr sz="900" b="1" i="0">
                <a:solidFill>
                  <a:schemeClr val="bg1"/>
                </a:solidFill>
                <a:latin typeface="Source Sans Pro" panose="020B0503030403020204" pitchFamily="34" charset="0"/>
                <a:ea typeface="Source Sans Pro" panose="020B0503030403020204" pitchFamily="34" charset="0"/>
                <a:cs typeface="Source Sans Pro" panose="020B0503030403020204" pitchFamily="34" charset="0"/>
              </a:defRPr>
            </a:pPr>
            <a:endParaRPr lang="en-CA" b="1">
              <a:solidFill>
                <a:schemeClr val="bg1"/>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June 14,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20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June 14,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6487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June 14,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629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June 14,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624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June 14,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4277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June 14,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94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June 14,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1679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June 14,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869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June 14,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714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June 14,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299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June 14,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7293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June 14,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99827782"/>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C6126-05F9-88A6-23B5-35C6B81EAC7D}"/>
              </a:ext>
            </a:extLst>
          </p:cNvPr>
          <p:cNvSpPr>
            <a:spLocks noGrp="1"/>
          </p:cNvSpPr>
          <p:nvPr>
            <p:ph type="ctrTitle"/>
          </p:nvPr>
        </p:nvSpPr>
        <p:spPr>
          <a:xfrm>
            <a:off x="550864" y="1051551"/>
            <a:ext cx="3565524" cy="2384898"/>
          </a:xfrm>
        </p:spPr>
        <p:txBody>
          <a:bodyPr anchor="b">
            <a:normAutofit/>
          </a:bodyPr>
          <a:lstStyle/>
          <a:p>
            <a:pPr algn="ctr"/>
            <a:r>
              <a:rPr lang="en-CA" sz="4800" dirty="0"/>
              <a:t>SQL PROJECT</a:t>
            </a:r>
            <a:br>
              <a:rPr lang="en-CA" sz="4800" dirty="0"/>
            </a:br>
            <a:r>
              <a:rPr lang="en-CA" sz="4800" dirty="0"/>
              <a:t>WEEK 2</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Vector background of vibrant colors splashing">
            <a:extLst>
              <a:ext uri="{FF2B5EF4-FFF2-40B4-BE49-F238E27FC236}">
                <a16:creationId xmlns:a16="http://schemas.microsoft.com/office/drawing/2014/main" id="{140E96D1-90F7-13EB-7218-93BB390803AC}"/>
              </a:ext>
            </a:extLst>
          </p:cNvPr>
          <p:cNvPicPr>
            <a:picLocks noChangeAspect="1"/>
          </p:cNvPicPr>
          <p:nvPr/>
        </p:nvPicPr>
        <p:blipFill rotWithShape="1">
          <a:blip r:embed="rId2"/>
          <a:srcRect l="18687" r="7457"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6533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rmAutofit/>
          </a:bodyPr>
          <a:lstStyle/>
          <a:p>
            <a:r>
              <a:rPr lang="en-CA" sz="3200" dirty="0">
                <a:solidFill>
                  <a:schemeClr val="bg1"/>
                </a:solidFill>
              </a:rPr>
              <a:t>QA Process: </a:t>
            </a:r>
            <a:endParaRPr lang="en-CA" sz="2000" dirty="0">
              <a:solidFill>
                <a:schemeClr val="bg1"/>
              </a:solidFill>
            </a:endParaRPr>
          </a:p>
          <a:p>
            <a:pPr lvl="2"/>
            <a:r>
              <a:rPr lang="en-CA" sz="2000" dirty="0">
                <a:solidFill>
                  <a:schemeClr val="bg1"/>
                </a:solidFill>
              </a:rPr>
              <a:t>As mentioned earlier, my main QA process was keeping track of all the changes I made in each table. I was continuously going back to check on my progress. </a:t>
            </a:r>
          </a:p>
          <a:p>
            <a:pPr lvl="2"/>
            <a:endParaRPr lang="en-CA" sz="2000" dirty="0">
              <a:solidFill>
                <a:schemeClr val="bg1"/>
              </a:solidFill>
            </a:endParaRPr>
          </a:p>
          <a:p>
            <a:pPr marL="914400" lvl="2" indent="0">
              <a:buNone/>
            </a:pPr>
            <a:endParaRPr lang="en-US" sz="2000" dirty="0">
              <a:solidFill>
                <a:schemeClr val="bg1"/>
              </a:solidFill>
            </a:endParaRPr>
          </a:p>
        </p:txBody>
      </p:sp>
      <p:sp>
        <p:nvSpPr>
          <p:cNvPr id="9" name="Rectangle 8">
            <a:extLst>
              <a:ext uri="{FF2B5EF4-FFF2-40B4-BE49-F238E27FC236}">
                <a16:creationId xmlns:a16="http://schemas.microsoft.com/office/drawing/2014/main" id="{DCB5A110-F335-461D-5F23-443D1E17A999}"/>
              </a:ext>
            </a:extLst>
          </p:cNvPr>
          <p:cNvSpPr/>
          <p:nvPr/>
        </p:nvSpPr>
        <p:spPr>
          <a:xfrm>
            <a:off x="736849" y="2973541"/>
            <a:ext cx="3852404" cy="6045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CA" sz="2400" dirty="0"/>
              <a:t>BEFORE – Analytics Table</a:t>
            </a:r>
            <a:endParaRPr lang="en-CA" sz="2800" dirty="0"/>
          </a:p>
        </p:txBody>
      </p:sp>
      <p:pic>
        <p:nvPicPr>
          <p:cNvPr id="6" name="Picture 5">
            <a:extLst>
              <a:ext uri="{FF2B5EF4-FFF2-40B4-BE49-F238E27FC236}">
                <a16:creationId xmlns:a16="http://schemas.microsoft.com/office/drawing/2014/main" id="{37850C09-73BC-330F-AF43-6E31695F537F}"/>
              </a:ext>
            </a:extLst>
          </p:cNvPr>
          <p:cNvPicPr>
            <a:picLocks noChangeAspect="1"/>
          </p:cNvPicPr>
          <p:nvPr/>
        </p:nvPicPr>
        <p:blipFill>
          <a:blip r:embed="rId2"/>
          <a:stretch>
            <a:fillRect/>
          </a:stretch>
        </p:blipFill>
        <p:spPr>
          <a:xfrm>
            <a:off x="753374" y="3489382"/>
            <a:ext cx="10590362" cy="585062"/>
          </a:xfrm>
          <a:prstGeom prst="rect">
            <a:avLst/>
          </a:prstGeom>
        </p:spPr>
      </p:pic>
      <p:sp>
        <p:nvSpPr>
          <p:cNvPr id="10" name="Rectangle 9">
            <a:extLst>
              <a:ext uri="{FF2B5EF4-FFF2-40B4-BE49-F238E27FC236}">
                <a16:creationId xmlns:a16="http://schemas.microsoft.com/office/drawing/2014/main" id="{235AECB8-0C96-0944-1805-A0D8AC4BFB51}"/>
              </a:ext>
            </a:extLst>
          </p:cNvPr>
          <p:cNvSpPr/>
          <p:nvPr/>
        </p:nvSpPr>
        <p:spPr>
          <a:xfrm>
            <a:off x="753374" y="4257001"/>
            <a:ext cx="3689230" cy="6045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CA" sz="2400" dirty="0"/>
              <a:t>AFTER – Analytics Table</a:t>
            </a:r>
            <a:endParaRPr lang="en-CA" sz="2800" dirty="0"/>
          </a:p>
        </p:txBody>
      </p:sp>
      <p:pic>
        <p:nvPicPr>
          <p:cNvPr id="8" name="Picture 7">
            <a:extLst>
              <a:ext uri="{FF2B5EF4-FFF2-40B4-BE49-F238E27FC236}">
                <a16:creationId xmlns:a16="http://schemas.microsoft.com/office/drawing/2014/main" id="{47F9335A-F9B4-4C2E-1E53-DCBFCFBC660E}"/>
              </a:ext>
            </a:extLst>
          </p:cNvPr>
          <p:cNvPicPr>
            <a:picLocks noChangeAspect="1"/>
          </p:cNvPicPr>
          <p:nvPr/>
        </p:nvPicPr>
        <p:blipFill>
          <a:blip r:embed="rId3"/>
          <a:stretch>
            <a:fillRect/>
          </a:stretch>
        </p:blipFill>
        <p:spPr>
          <a:xfrm>
            <a:off x="723545" y="4779638"/>
            <a:ext cx="10606887" cy="562053"/>
          </a:xfrm>
          <a:prstGeom prst="rect">
            <a:avLst/>
          </a:prstGeom>
        </p:spPr>
      </p:pic>
    </p:spTree>
    <p:extLst>
      <p:ext uri="{BB962C8B-B14F-4D97-AF65-F5344CB8AC3E}">
        <p14:creationId xmlns:p14="http://schemas.microsoft.com/office/powerpoint/2010/main" val="400344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Autofit/>
          </a:bodyPr>
          <a:lstStyle/>
          <a:p>
            <a:pPr marL="0" indent="0">
              <a:lnSpc>
                <a:spcPct val="107000"/>
              </a:lnSpc>
              <a:spcAft>
                <a:spcPts val="800"/>
              </a:spcAft>
              <a:buNone/>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Review and understand data:</a:t>
            </a:r>
            <a:endParaRPr lang="en-CA"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started comparing column information from the various tables </a:t>
            </a:r>
            <a:endParaRPr lang="en-CA"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reviewed data types, to see if they make sense. </a:t>
            </a:r>
            <a:endParaRPr lang="en-CA"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reviewed project questions to ensure I focused on cleaning important information first. </a:t>
            </a:r>
            <a:endParaRPr lang="en-CA"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sz="2400" dirty="0">
              <a:solidFill>
                <a:schemeClr val="bg1"/>
              </a:solidFill>
            </a:endParaRPr>
          </a:p>
        </p:txBody>
      </p:sp>
    </p:spTree>
    <p:extLst>
      <p:ext uri="{BB962C8B-B14F-4D97-AF65-F5344CB8AC3E}">
        <p14:creationId xmlns:p14="http://schemas.microsoft.com/office/powerpoint/2010/main" val="304516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Autofit/>
          </a:bodyPr>
          <a:lstStyle/>
          <a:p>
            <a:pPr marL="0" indent="0">
              <a:lnSpc>
                <a:spcPct val="107000"/>
              </a:lnSpc>
              <a:spcAft>
                <a:spcPts val="800"/>
              </a:spcAft>
              <a:buNone/>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Clean and transform Data </a:t>
            </a:r>
            <a:endParaRPr lang="en-CA"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looked for NULL values and decided if they should be removed or converted. </a:t>
            </a:r>
            <a:endParaRPr lang="en-CA"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found duplicate values and decided if they should be removed. </a:t>
            </a:r>
            <a:endParaRPr lang="en-CA"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checked if columns were formatted with correct data types. </a:t>
            </a:r>
            <a:endParaRPr lang="en-CA"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 formatted data within columns, </a:t>
            </a:r>
            <a:r>
              <a:rPr lang="en-US" sz="2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a:t>
            </a: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prices had two decimal points, cities and countries has proper capitalization, etc. </a:t>
            </a:r>
            <a:endParaRPr lang="en-CA"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sz="2400" dirty="0">
              <a:solidFill>
                <a:schemeClr val="bg1"/>
              </a:solidFill>
            </a:endParaRPr>
          </a:p>
        </p:txBody>
      </p:sp>
    </p:spTree>
    <p:extLst>
      <p:ext uri="{BB962C8B-B14F-4D97-AF65-F5344CB8AC3E}">
        <p14:creationId xmlns:p14="http://schemas.microsoft.com/office/powerpoint/2010/main" val="59861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480264"/>
            <a:ext cx="11091600" cy="1332000"/>
          </a:xfrm>
        </p:spPr>
        <p:txBody>
          <a:bodyPr/>
          <a:lstStyle/>
          <a:p>
            <a:r>
              <a:rPr lang="en-CA" dirty="0"/>
              <a:t>E-Commerce Databases</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9538" y="1544129"/>
            <a:ext cx="10889088" cy="4684144"/>
          </a:xfrm>
        </p:spPr>
        <p:txBody>
          <a:bodyPr>
            <a:noAutofit/>
          </a:bodyPr>
          <a:lstStyle/>
          <a:p>
            <a:pPr marL="0" indent="0">
              <a:lnSpc>
                <a:spcPct val="107000"/>
              </a:lnSpc>
              <a:spcAft>
                <a:spcPts val="800"/>
              </a:spcAft>
              <a:buNone/>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Develop insights </a:t>
            </a:r>
            <a:endParaRPr lang="en-CA"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Because there was so much information, I focused on the questions required. </a:t>
            </a:r>
            <a:endParaRPr lang="en-CA"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there I grouped relevant information together into a smaller table and cleaned the data. </a:t>
            </a:r>
            <a:endParaRPr lang="en-CA"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indent="0">
              <a:lnSpc>
                <a:spcPct val="107000"/>
              </a:lnSpc>
              <a:buNone/>
            </a:pPr>
            <a:r>
              <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Once I cleaned the data, I started to see more relevant information when I continued to clean additional data</a:t>
            </a:r>
            <a:endParaRPr lang="en-CA"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sz="2400" dirty="0">
              <a:solidFill>
                <a:schemeClr val="bg1"/>
              </a:solidFill>
            </a:endParaRPr>
          </a:p>
        </p:txBody>
      </p:sp>
    </p:spTree>
    <p:extLst>
      <p:ext uri="{BB962C8B-B14F-4D97-AF65-F5344CB8AC3E}">
        <p14:creationId xmlns:p14="http://schemas.microsoft.com/office/powerpoint/2010/main" val="66683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394000"/>
            <a:ext cx="11091600" cy="1332000"/>
          </a:xfrm>
        </p:spPr>
        <p:txBody>
          <a:bodyPr>
            <a:normAutofit/>
          </a:bodyPr>
          <a:lstStyle/>
          <a:p>
            <a:pPr lvl="2" algn="ctr"/>
            <a:r>
              <a:rPr lang="en-US" sz="2800" dirty="0">
                <a:solidFill>
                  <a:schemeClr val="tx1"/>
                </a:solidFill>
              </a:rPr>
              <a:t>Which cities and countries have the highest level of transaction revenues on the site?</a:t>
            </a:r>
            <a:br>
              <a:rPr lang="en-CA" sz="2800" dirty="0">
                <a:solidFill>
                  <a:schemeClr val="bg1"/>
                </a:solidFill>
              </a:rPr>
            </a:b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566590" y="1854679"/>
            <a:ext cx="5811652" cy="3554083"/>
          </a:xfrm>
        </p:spPr>
        <p:txBody>
          <a:bodyPr>
            <a:normAutofit lnSpcReduction="10000"/>
          </a:bodyPr>
          <a:lstStyle/>
          <a:p>
            <a:pPr marL="0" indent="0" algn="ctr">
              <a:buNone/>
            </a:pPr>
            <a:r>
              <a:rPr lang="en-US" sz="3200" dirty="0">
                <a:solidFill>
                  <a:schemeClr val="bg1"/>
                </a:solidFill>
              </a:rPr>
              <a:t>The cities and country who have the highest level of transaction revenue on the site are varying States, Mountain View, Salem, New York and Sunnyvale. All of the top cities are in the United States</a:t>
            </a:r>
            <a:endParaRPr lang="en-CA" sz="3600" dirty="0">
              <a:solidFill>
                <a:schemeClr val="bg1"/>
              </a:solidFill>
            </a:endParaRPr>
          </a:p>
        </p:txBody>
      </p:sp>
      <p:graphicFrame>
        <p:nvGraphicFramePr>
          <p:cNvPr id="6" name="Chart 5">
            <a:extLst>
              <a:ext uri="{FF2B5EF4-FFF2-40B4-BE49-F238E27FC236}">
                <a16:creationId xmlns:a16="http://schemas.microsoft.com/office/drawing/2014/main" id="{4825EC8B-202D-5C41-2CC1-2B02A889AB94}"/>
              </a:ext>
            </a:extLst>
          </p:cNvPr>
          <p:cNvGraphicFramePr>
            <a:graphicFrameLocks/>
          </p:cNvGraphicFramePr>
          <p:nvPr>
            <p:extLst>
              <p:ext uri="{D42A27DB-BD31-4B8C-83A1-F6EECF244321}">
                <p14:modId xmlns:p14="http://schemas.microsoft.com/office/powerpoint/2010/main" val="1987688647"/>
              </p:ext>
            </p:extLst>
          </p:nvPr>
        </p:nvGraphicFramePr>
        <p:xfrm>
          <a:off x="707366" y="1492370"/>
          <a:ext cx="4701396" cy="4278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806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6363A91F-827C-C549-0E0A-5E826F630EB9}"/>
                  </a:ext>
                </a:extLst>
              </p:cNvPr>
              <p:cNvGraphicFramePr/>
              <p:nvPr>
                <p:extLst>
                  <p:ext uri="{D42A27DB-BD31-4B8C-83A1-F6EECF244321}">
                    <p14:modId xmlns:p14="http://schemas.microsoft.com/office/powerpoint/2010/main" val="3507494406"/>
                  </p:ext>
                </p:extLst>
              </p:nvPr>
            </p:nvGraphicFramePr>
            <p:xfrm>
              <a:off x="1418756" y="1488057"/>
              <a:ext cx="9199213" cy="388188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6363A91F-827C-C549-0E0A-5E826F630EB9}"/>
                  </a:ext>
                </a:extLst>
              </p:cNvPr>
              <p:cNvPicPr>
                <a:picLocks noGrp="1" noRot="1" noChangeAspect="1" noMove="1" noResize="1" noEditPoints="1" noAdjustHandles="1" noChangeArrowheads="1" noChangeShapeType="1"/>
              </p:cNvPicPr>
              <p:nvPr/>
            </p:nvPicPr>
            <p:blipFill>
              <a:blip r:embed="rId3"/>
              <a:stretch>
                <a:fillRect/>
              </a:stretch>
            </p:blipFill>
            <p:spPr>
              <a:xfrm>
                <a:off x="1418756" y="1488057"/>
                <a:ext cx="9199213" cy="3881886"/>
              </a:xfrm>
              <a:prstGeom prst="rect">
                <a:avLst/>
              </a:prstGeom>
            </p:spPr>
          </p:pic>
        </mc:Fallback>
      </mc:AlternateContent>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49538" y="394000"/>
            <a:ext cx="11091600" cy="1332000"/>
          </a:xfrm>
        </p:spPr>
        <p:txBody>
          <a:bodyPr>
            <a:normAutofit/>
          </a:bodyPr>
          <a:lstStyle/>
          <a:p>
            <a:pPr lvl="2" algn="ctr"/>
            <a:r>
              <a:rPr lang="en-US" sz="2800" dirty="0">
                <a:solidFill>
                  <a:schemeClr val="tx1"/>
                </a:solidFill>
              </a:rPr>
              <a:t>What is the average number of products ordered from visitors in each city and country?</a:t>
            </a: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4806317" y="3506637"/>
            <a:ext cx="5811652" cy="1863306"/>
          </a:xfrm>
        </p:spPr>
        <p:txBody>
          <a:bodyPr>
            <a:normAutofit/>
          </a:bodyPr>
          <a:lstStyle/>
          <a:p>
            <a:pPr marL="0" indent="0" algn="ctr">
              <a:buNone/>
            </a:pPr>
            <a:r>
              <a:rPr lang="en-US" sz="3200" dirty="0">
                <a:solidFill>
                  <a:schemeClr val="bg1"/>
                </a:solidFill>
              </a:rPr>
              <a:t>Visitors in Columbus, USA and Madrid, Spain buy an average of one item.</a:t>
            </a:r>
            <a:endParaRPr lang="en-CA" sz="3600" dirty="0">
              <a:solidFill>
                <a:schemeClr val="bg1"/>
              </a:solidFill>
            </a:endParaRPr>
          </a:p>
        </p:txBody>
      </p:sp>
    </p:spTree>
    <p:extLst>
      <p:ext uri="{BB962C8B-B14F-4D97-AF65-F5344CB8AC3E}">
        <p14:creationId xmlns:p14="http://schemas.microsoft.com/office/powerpoint/2010/main" val="105630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406224"/>
            <a:ext cx="11091600" cy="1332000"/>
          </a:xfrm>
        </p:spPr>
        <p:txBody>
          <a:bodyPr>
            <a:normAutofit/>
          </a:bodyPr>
          <a:lstStyle/>
          <a:p>
            <a:pPr lvl="2" algn="ctr"/>
            <a:r>
              <a:rPr lang="en-US" sz="2800" dirty="0">
                <a:solidFill>
                  <a:schemeClr val="tx1"/>
                </a:solidFill>
              </a:rPr>
              <a:t>Is there any pattern in the types (product categories) of products ordered from visitors in each city and country?</a:t>
            </a:r>
            <a:endParaRPr lang="en-CA" sz="2800" dirty="0">
              <a:solidFill>
                <a:schemeClr val="tx1"/>
              </a:solidFill>
            </a:endParaRP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540713" y="2449902"/>
            <a:ext cx="5811652" cy="2527540"/>
          </a:xfrm>
        </p:spPr>
        <p:txBody>
          <a:bodyPr>
            <a:normAutofit/>
          </a:bodyPr>
          <a:lstStyle/>
          <a:p>
            <a:pPr marL="0" indent="0" algn="ctr">
              <a:buNone/>
            </a:pPr>
            <a:r>
              <a:rPr lang="en-CA" sz="3600" dirty="0">
                <a:solidFill>
                  <a:schemeClr val="bg1"/>
                </a:solidFill>
              </a:rPr>
              <a:t>Customers from the United States purchased more electronics, than those outside of the United States</a:t>
            </a:r>
          </a:p>
        </p:txBody>
      </p:sp>
      <p:graphicFrame>
        <p:nvGraphicFramePr>
          <p:cNvPr id="7" name="Table 6">
            <a:extLst>
              <a:ext uri="{FF2B5EF4-FFF2-40B4-BE49-F238E27FC236}">
                <a16:creationId xmlns:a16="http://schemas.microsoft.com/office/drawing/2014/main" id="{2B4E48EE-CF80-76C9-A524-B085852826DA}"/>
              </a:ext>
            </a:extLst>
          </p:cNvPr>
          <p:cNvGraphicFramePr>
            <a:graphicFrameLocks noGrp="1"/>
          </p:cNvGraphicFramePr>
          <p:nvPr>
            <p:extLst>
              <p:ext uri="{D42A27DB-BD31-4B8C-83A1-F6EECF244321}">
                <p14:modId xmlns:p14="http://schemas.microsoft.com/office/powerpoint/2010/main" val="1524475407"/>
              </p:ext>
            </p:extLst>
          </p:nvPr>
        </p:nvGraphicFramePr>
        <p:xfrm>
          <a:off x="839635" y="1651188"/>
          <a:ext cx="4602441" cy="3978315"/>
        </p:xfrm>
        <a:graphic>
          <a:graphicData uri="http://schemas.openxmlformats.org/drawingml/2006/table">
            <a:tbl>
              <a:tblPr/>
              <a:tblGrid>
                <a:gridCol w="809105">
                  <a:extLst>
                    <a:ext uri="{9D8B030D-6E8A-4147-A177-3AD203B41FA5}">
                      <a16:colId xmlns:a16="http://schemas.microsoft.com/office/drawing/2014/main" val="1359436661"/>
                    </a:ext>
                  </a:extLst>
                </a:gridCol>
                <a:gridCol w="704026">
                  <a:extLst>
                    <a:ext uri="{9D8B030D-6E8A-4147-A177-3AD203B41FA5}">
                      <a16:colId xmlns:a16="http://schemas.microsoft.com/office/drawing/2014/main" val="59484841"/>
                    </a:ext>
                  </a:extLst>
                </a:gridCol>
                <a:gridCol w="2469346">
                  <a:extLst>
                    <a:ext uri="{9D8B030D-6E8A-4147-A177-3AD203B41FA5}">
                      <a16:colId xmlns:a16="http://schemas.microsoft.com/office/drawing/2014/main" val="1827393222"/>
                    </a:ext>
                  </a:extLst>
                </a:gridCol>
                <a:gridCol w="619964">
                  <a:extLst>
                    <a:ext uri="{9D8B030D-6E8A-4147-A177-3AD203B41FA5}">
                      <a16:colId xmlns:a16="http://schemas.microsoft.com/office/drawing/2014/main" val="3508897274"/>
                    </a:ext>
                  </a:extLst>
                </a:gridCol>
              </a:tblGrid>
              <a:tr h="189141">
                <a:tc>
                  <a:txBody>
                    <a:bodyPr/>
                    <a:lstStyle/>
                    <a:p>
                      <a:pPr algn="l" fontAlgn="b"/>
                      <a:r>
                        <a:rPr lang="en-CA" sz="1200" b="1" i="0" u="none" strike="noStrike">
                          <a:solidFill>
                            <a:srgbClr val="000000"/>
                          </a:solidFill>
                          <a:effectLst/>
                          <a:latin typeface="Calibri" panose="020F0502020204030204" pitchFamily="34" charset="0"/>
                        </a:rPr>
                        <a:t>City</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200" b="1" i="0" u="none" strike="noStrike">
                          <a:solidFill>
                            <a:srgbClr val="000000"/>
                          </a:solidFill>
                          <a:effectLst/>
                          <a:latin typeface="Calibri" panose="020F0502020204030204" pitchFamily="34" charset="0"/>
                        </a:rPr>
                        <a:t>Country</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200" b="1" i="0" u="none" strike="noStrike">
                          <a:solidFill>
                            <a:srgbClr val="000000"/>
                          </a:solidFill>
                          <a:effectLst/>
                          <a:latin typeface="Calibri" panose="020F0502020204030204" pitchFamily="34" charset="0"/>
                        </a:rPr>
                        <a:t>Productcategory</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a:solidFill>
                            <a:srgbClr val="000000"/>
                          </a:solidFill>
                          <a:effectLst/>
                          <a:latin typeface="Calibri" panose="020F0502020204030204" pitchFamily="34" charset="0"/>
                        </a:rPr>
                        <a:t>Count</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349210"/>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Home/Nest/Nest-USA/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3</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546046"/>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Home/Nest/Nest-USA/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3</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005040"/>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Electronics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2</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991555"/>
                  </a:ext>
                </a:extLst>
              </a:tr>
              <a:tr h="151313">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2</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864562"/>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038456"/>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Home/Apparel/Kid's/Kids-Youth/</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736638"/>
                  </a:ext>
                </a:extLst>
              </a:tr>
              <a:tr h="151313">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Canada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Home/Shop by Brand/YouTube/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24922"/>
                  </a:ext>
                </a:extLst>
              </a:tr>
              <a:tr h="151313">
                <a:tc>
                  <a:txBody>
                    <a:bodyPr/>
                    <a:lstStyle/>
                    <a:p>
                      <a:pPr algn="l" fontAlgn="b"/>
                      <a:r>
                        <a:rPr lang="en-CA" sz="900" b="0" i="0" u="none" strike="noStrike">
                          <a:solidFill>
                            <a:srgbClr val="000000"/>
                          </a:solidFill>
                          <a:effectLst/>
                          <a:latin typeface="Calibri" panose="020F0502020204030204" pitchFamily="34" charset="0"/>
                        </a:rPr>
                        <a:t>Chicago</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dirty="0">
                          <a:solidFill>
                            <a:srgbClr val="000000"/>
                          </a:solidFill>
                          <a:effectLst/>
                          <a:latin typeface="Calibri" panose="020F0502020204030204" pitchFamily="34" charset="0"/>
                        </a:rPr>
                        <a:t>Lifestyle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158240"/>
                  </a:ext>
                </a:extLst>
              </a:tr>
              <a:tr h="151313">
                <a:tc>
                  <a:txBody>
                    <a:bodyPr/>
                    <a:lstStyle/>
                    <a:p>
                      <a:pPr algn="l" fontAlgn="b"/>
                      <a:r>
                        <a:rPr lang="en-CA" sz="900" b="0" i="0" u="none" strike="noStrike">
                          <a:solidFill>
                            <a:srgbClr val="000000"/>
                          </a:solidFill>
                          <a:effectLst/>
                          <a:latin typeface="Calibri" panose="020F0502020204030204" pitchFamily="34" charset="0"/>
                        </a:rPr>
                        <a:t>Colombia</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Colombia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Home/Apparel/Men's/Men's-T-Shirts/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820248"/>
                  </a:ext>
                </a:extLst>
              </a:tr>
              <a:tr h="151313">
                <a:tc>
                  <a:txBody>
                    <a:bodyPr/>
                    <a:lstStyle/>
                    <a:p>
                      <a:pPr algn="l" fontAlgn="b"/>
                      <a:r>
                        <a:rPr lang="en-CA" sz="900" b="0" i="0" u="none" strike="noStrike">
                          <a:solidFill>
                            <a:srgbClr val="000000"/>
                          </a:solidFill>
                          <a:effectLst/>
                          <a:latin typeface="Calibri" panose="020F0502020204030204" pitchFamily="34" charset="0"/>
                        </a:rPr>
                        <a:t>Columbus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64493"/>
                  </a:ext>
                </a:extLst>
              </a:tr>
              <a:tr h="151313">
                <a:tc>
                  <a:txBody>
                    <a:bodyPr/>
                    <a:lstStyle/>
                    <a:p>
                      <a:pPr algn="l" fontAlgn="b"/>
                      <a:r>
                        <a:rPr lang="en-CA" sz="900" b="0" i="0" u="none" strike="noStrike">
                          <a:solidFill>
                            <a:srgbClr val="000000"/>
                          </a:solidFill>
                          <a:effectLst/>
                          <a:latin typeface="Calibri" panose="020F0502020204030204" pitchFamily="34" charset="0"/>
                        </a:rPr>
                        <a:t>Dallas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Home/Shop by Brand/YouTube/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4192"/>
                  </a:ext>
                </a:extLst>
              </a:tr>
              <a:tr h="151313">
                <a:tc>
                  <a:txBody>
                    <a:bodyPr/>
                    <a:lstStyle/>
                    <a:p>
                      <a:pPr algn="l" fontAlgn="b"/>
                      <a:r>
                        <a:rPr lang="en-CA" sz="900" b="0" i="0" u="none" strike="noStrike">
                          <a:solidFill>
                            <a:srgbClr val="000000"/>
                          </a:solidFill>
                          <a:effectLst/>
                          <a:latin typeface="Calibri" panose="020F0502020204030204" pitchFamily="34" charset="0"/>
                        </a:rPr>
                        <a:t>Detroit</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Drinkware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37478"/>
                  </a:ext>
                </a:extLst>
              </a:tr>
              <a:tr h="151313">
                <a:tc>
                  <a:txBody>
                    <a:bodyPr/>
                    <a:lstStyle/>
                    <a:p>
                      <a:pPr algn="l" fontAlgn="b"/>
                      <a:r>
                        <a:rPr lang="en-CA" sz="900" b="0" i="0" u="none" strike="noStrike">
                          <a:solidFill>
                            <a:srgbClr val="000000"/>
                          </a:solidFill>
                          <a:effectLst/>
                          <a:latin typeface="Calibri" panose="020F0502020204030204" pitchFamily="34" charset="0"/>
                        </a:rPr>
                        <a:t>Dublin</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Ireland</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Home/Bags/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20536"/>
                  </a:ext>
                </a:extLst>
              </a:tr>
              <a:tr h="151313">
                <a:tc>
                  <a:txBody>
                    <a:bodyPr/>
                    <a:lstStyle/>
                    <a:p>
                      <a:pPr algn="l" fontAlgn="b"/>
                      <a:r>
                        <a:rPr lang="en-CA" sz="900" b="0" i="0" u="none" strike="noStrike">
                          <a:solidFill>
                            <a:srgbClr val="000000"/>
                          </a:solidFill>
                          <a:effectLst/>
                          <a:latin typeface="Calibri" panose="020F0502020204030204" pitchFamily="34" charset="0"/>
                        </a:rPr>
                        <a:t>Finland</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Finland</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823874"/>
                  </a:ext>
                </a:extLst>
              </a:tr>
              <a:tr h="151313">
                <a:tc>
                  <a:txBody>
                    <a:bodyPr/>
                    <a:lstStyle/>
                    <a:p>
                      <a:pPr algn="l" fontAlgn="b"/>
                      <a:r>
                        <a:rPr lang="en-CA" sz="900" b="0" i="0" u="none" strike="noStrike">
                          <a:solidFill>
                            <a:srgbClr val="000000"/>
                          </a:solidFill>
                          <a:effectLst/>
                          <a:latin typeface="Calibri" panose="020F0502020204030204" pitchFamily="34" charset="0"/>
                        </a:rPr>
                        <a:t>France</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France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Headgear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516233"/>
                  </a:ext>
                </a:extLst>
              </a:tr>
              <a:tr h="151313">
                <a:tc>
                  <a:txBody>
                    <a:bodyPr/>
                    <a:lstStyle/>
                    <a:p>
                      <a:pPr algn="l" fontAlgn="b"/>
                      <a:r>
                        <a:rPr lang="en-CA" sz="900" b="0" i="0" u="none" strike="noStrike">
                          <a:solidFill>
                            <a:srgbClr val="000000"/>
                          </a:solidFill>
                          <a:effectLst/>
                          <a:latin typeface="Calibri" panose="020F0502020204030204" pitchFamily="34" charset="0"/>
                        </a:rPr>
                        <a:t>Houston</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116608"/>
                  </a:ext>
                </a:extLst>
              </a:tr>
              <a:tr h="151313">
                <a:tc>
                  <a:txBody>
                    <a:bodyPr/>
                    <a:lstStyle/>
                    <a:p>
                      <a:pPr algn="l" fontAlgn="b"/>
                      <a:r>
                        <a:rPr lang="en-CA" sz="900" b="0" i="0" u="none" strike="noStrike">
                          <a:solidFill>
                            <a:srgbClr val="000000"/>
                          </a:solidFill>
                          <a:effectLst/>
                          <a:latin typeface="Calibri" panose="020F0502020204030204" pitchFamily="34" charset="0"/>
                        </a:rPr>
                        <a:t>Los Angeles</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Home/Apparel/Men's/Men's-Outerwear/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988279"/>
                  </a:ext>
                </a:extLst>
              </a:tr>
              <a:tr h="151313">
                <a:tc>
                  <a:txBody>
                    <a:bodyPr/>
                    <a:lstStyle/>
                    <a:p>
                      <a:pPr algn="l" fontAlgn="b"/>
                      <a:r>
                        <a:rPr lang="en-CA" sz="900" b="0" i="0" u="none" strike="noStrike">
                          <a:solidFill>
                            <a:srgbClr val="000000"/>
                          </a:solidFill>
                          <a:effectLst/>
                          <a:latin typeface="Calibri" panose="020F0502020204030204" pitchFamily="34" charset="0"/>
                        </a:rPr>
                        <a:t>Madrid</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Spain</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662384"/>
                  </a:ext>
                </a:extLst>
              </a:tr>
              <a:tr h="151313">
                <a:tc>
                  <a:txBody>
                    <a:bodyPr/>
                    <a:lstStyle/>
                    <a:p>
                      <a:pPr algn="l" fontAlgn="b"/>
                      <a:r>
                        <a:rPr lang="en-CA" sz="900" b="0" i="0" u="none" strike="noStrike">
                          <a:solidFill>
                            <a:srgbClr val="000000"/>
                          </a:solidFill>
                          <a:effectLst/>
                          <a:latin typeface="Calibri" panose="020F0502020204030204" pitchFamily="34" charset="0"/>
                        </a:rPr>
                        <a:t>Mexico</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Mexico</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572324"/>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608923"/>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Apparel</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5409"/>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Home/Apparel/Women's/Women's-Outerwear/</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241136"/>
                  </a:ext>
                </a:extLst>
              </a:tr>
              <a:tr h="151313">
                <a:tc>
                  <a:txBody>
                    <a:bodyPr/>
                    <a:lstStyle/>
                    <a:p>
                      <a:pPr algn="l" fontAlgn="b"/>
                      <a:r>
                        <a:rPr lang="en-CA" sz="900" b="0" i="0" u="none" strike="noStrike">
                          <a:solidFill>
                            <a:srgbClr val="000000"/>
                          </a:solidFill>
                          <a:effectLst/>
                          <a:latin typeface="Calibri" panose="020F0502020204030204" pitchFamily="34" charset="0"/>
                        </a:rPr>
                        <a:t>Mountain View</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Nest-USA</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051747"/>
                  </a:ext>
                </a:extLst>
              </a:tr>
              <a:tr h="151313">
                <a:tc>
                  <a:txBody>
                    <a:bodyPr/>
                    <a:lstStyle/>
                    <a:p>
                      <a:pPr algn="l" fontAlgn="b"/>
                      <a:r>
                        <a:rPr lang="en-CA" sz="900" b="0" i="0" u="none" strike="noStrike">
                          <a:solidFill>
                            <a:srgbClr val="000000"/>
                          </a:solidFill>
                          <a:effectLst/>
                          <a:latin typeface="Calibri" panose="020F0502020204030204" pitchFamily="34" charset="0"/>
                        </a:rPr>
                        <a:t>New York</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${escCatTitle}</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900" b="0" i="0" u="none" strike="noStrike">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627038"/>
                  </a:ext>
                </a:extLst>
              </a:tr>
              <a:tr h="157618">
                <a:tc>
                  <a:txBody>
                    <a:bodyPr/>
                    <a:lstStyle/>
                    <a:p>
                      <a:pPr algn="l" fontAlgn="b"/>
                      <a:r>
                        <a:rPr lang="en-CA" sz="900" b="0" i="0" u="none" strike="noStrike">
                          <a:solidFill>
                            <a:srgbClr val="000000"/>
                          </a:solidFill>
                          <a:effectLst/>
                          <a:latin typeface="Calibri" panose="020F0502020204030204" pitchFamily="34" charset="0"/>
                        </a:rPr>
                        <a:t>New York</a:t>
                      </a:r>
                    </a:p>
                  </a:txBody>
                  <a:tcPr marL="6305" marR="6305" marT="630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United States</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900" b="0" i="0" u="none" strike="noStrike">
                          <a:solidFill>
                            <a:srgbClr val="000000"/>
                          </a:solidFill>
                          <a:effectLst/>
                          <a:latin typeface="Calibri" panose="020F0502020204030204" pitchFamily="34" charset="0"/>
                        </a:rPr>
                        <a:t>(not set)</a:t>
                      </a:r>
                    </a:p>
                  </a:txBody>
                  <a:tcPr marL="6305" marR="6305" marT="63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CA" sz="900" b="0" i="0" u="none" strike="noStrike" dirty="0">
                          <a:solidFill>
                            <a:srgbClr val="000000"/>
                          </a:solidFill>
                          <a:effectLst/>
                          <a:latin typeface="Calibri" panose="020F0502020204030204" pitchFamily="34" charset="0"/>
                        </a:rPr>
                        <a:t>1</a:t>
                      </a:r>
                    </a:p>
                  </a:txBody>
                  <a:tcPr marL="6305" marR="6305" marT="630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994218"/>
                  </a:ext>
                </a:extLst>
              </a:tr>
            </a:tbl>
          </a:graphicData>
        </a:graphic>
      </p:graphicFrame>
    </p:spTree>
    <p:extLst>
      <p:ext uri="{BB962C8B-B14F-4D97-AF65-F5344CB8AC3E}">
        <p14:creationId xmlns:p14="http://schemas.microsoft.com/office/powerpoint/2010/main" val="325046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524441"/>
            <a:ext cx="11091600" cy="1332000"/>
          </a:xfrm>
        </p:spPr>
        <p:txBody>
          <a:bodyPr>
            <a:normAutofit/>
          </a:bodyPr>
          <a:lstStyle/>
          <a:p>
            <a:pPr lvl="2" algn="ctr"/>
            <a:r>
              <a:rPr lang="en-CA" sz="2800" dirty="0">
                <a:solidFill>
                  <a:schemeClr val="tx1"/>
                </a:solidFill>
              </a:rPr>
              <a:t>What is the relationship between time on site and revenue?</a:t>
            </a:r>
          </a:p>
        </p:txBody>
      </p:sp>
      <p:sp>
        <p:nvSpPr>
          <p:cNvPr id="3" name="Content Placeholder 2">
            <a:extLst>
              <a:ext uri="{FF2B5EF4-FFF2-40B4-BE49-F238E27FC236}">
                <a16:creationId xmlns:a16="http://schemas.microsoft.com/office/drawing/2014/main" id="{27E65166-A2E5-AF53-BB8F-826744231AB4}"/>
              </a:ext>
            </a:extLst>
          </p:cNvPr>
          <p:cNvSpPr>
            <a:spLocks noGrp="1"/>
          </p:cNvSpPr>
          <p:nvPr>
            <p:ph idx="1"/>
          </p:nvPr>
        </p:nvSpPr>
        <p:spPr>
          <a:xfrm>
            <a:off x="5438741" y="1570007"/>
            <a:ext cx="5811652" cy="2976113"/>
          </a:xfrm>
        </p:spPr>
        <p:txBody>
          <a:bodyPr>
            <a:normAutofit/>
          </a:bodyPr>
          <a:lstStyle/>
          <a:p>
            <a:pPr marL="0" indent="0" algn="ctr">
              <a:buNone/>
            </a:pPr>
            <a:r>
              <a:rPr lang="en-US" sz="2800" dirty="0">
                <a:solidFill>
                  <a:schemeClr val="bg1"/>
                </a:solidFill>
              </a:rPr>
              <a:t>All sales happened within 15 mins of being on the site. Based on our queries, we can see most visitors log off after 15 mins as well. Only about 1.5% of visitors  stay over 15 mins, but it does not result in sales. </a:t>
            </a:r>
            <a:endParaRPr lang="en-CA" sz="3600" dirty="0">
              <a:solidFill>
                <a:schemeClr val="bg1"/>
              </a:solidFill>
            </a:endParaRPr>
          </a:p>
        </p:txBody>
      </p:sp>
      <p:graphicFrame>
        <p:nvGraphicFramePr>
          <p:cNvPr id="5" name="Chart 4">
            <a:extLst>
              <a:ext uri="{FF2B5EF4-FFF2-40B4-BE49-F238E27FC236}">
                <a16:creationId xmlns:a16="http://schemas.microsoft.com/office/drawing/2014/main" id="{3F9A9857-1DA0-76AB-A239-D7908F3D9F71}"/>
              </a:ext>
            </a:extLst>
          </p:cNvPr>
          <p:cNvGraphicFramePr>
            <a:graphicFrameLocks/>
          </p:cNvGraphicFramePr>
          <p:nvPr>
            <p:extLst>
              <p:ext uri="{D42A27DB-BD31-4B8C-83A1-F6EECF244321}">
                <p14:modId xmlns:p14="http://schemas.microsoft.com/office/powerpoint/2010/main" val="4226701026"/>
              </p:ext>
            </p:extLst>
          </p:nvPr>
        </p:nvGraphicFramePr>
        <p:xfrm>
          <a:off x="891393" y="1570007"/>
          <a:ext cx="4129181" cy="4019909"/>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03DCC174-16B7-8BA3-1215-ED50A08BEA5F}"/>
              </a:ext>
            </a:extLst>
          </p:cNvPr>
          <p:cNvPicPr>
            <a:picLocks noChangeAspect="1"/>
          </p:cNvPicPr>
          <p:nvPr/>
        </p:nvPicPr>
        <p:blipFill>
          <a:blip r:embed="rId3"/>
          <a:stretch>
            <a:fillRect/>
          </a:stretch>
        </p:blipFill>
        <p:spPr>
          <a:xfrm>
            <a:off x="5948560" y="4538431"/>
            <a:ext cx="4686954" cy="1381318"/>
          </a:xfrm>
          <a:prstGeom prst="rect">
            <a:avLst/>
          </a:prstGeom>
        </p:spPr>
      </p:pic>
    </p:spTree>
    <p:extLst>
      <p:ext uri="{BB962C8B-B14F-4D97-AF65-F5344CB8AC3E}">
        <p14:creationId xmlns:p14="http://schemas.microsoft.com/office/powerpoint/2010/main" val="219765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37FE92-46B3-1705-9213-A0FC34D24293}"/>
              </a:ext>
            </a:extLst>
          </p:cNvPr>
          <p:cNvSpPr/>
          <p:nvPr/>
        </p:nvSpPr>
        <p:spPr>
          <a:xfrm>
            <a:off x="473226" y="1337095"/>
            <a:ext cx="11090274" cy="4753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1DD0E283-0D50-38B8-0FB3-4C10DC2AF5A0}"/>
              </a:ext>
            </a:extLst>
          </p:cNvPr>
          <p:cNvSpPr>
            <a:spLocks noGrp="1"/>
          </p:cNvSpPr>
          <p:nvPr>
            <p:ph type="title"/>
          </p:nvPr>
        </p:nvSpPr>
        <p:spPr>
          <a:xfrm>
            <a:off x="550200" y="393281"/>
            <a:ext cx="11091600" cy="1332000"/>
          </a:xfrm>
        </p:spPr>
        <p:txBody>
          <a:bodyPr>
            <a:normAutofit/>
          </a:bodyPr>
          <a:lstStyle/>
          <a:p>
            <a:pPr lvl="2" algn="ctr"/>
            <a:r>
              <a:rPr lang="en-CA" sz="2800" dirty="0">
                <a:solidFill>
                  <a:schemeClr val="tx1"/>
                </a:solidFill>
              </a:rPr>
              <a:t>Is there a relationship between stock levels and order quantity? How about lead times?</a:t>
            </a:r>
          </a:p>
        </p:txBody>
      </p:sp>
      <p:graphicFrame>
        <p:nvGraphicFramePr>
          <p:cNvPr id="5" name="Chart 4">
            <a:extLst>
              <a:ext uri="{FF2B5EF4-FFF2-40B4-BE49-F238E27FC236}">
                <a16:creationId xmlns:a16="http://schemas.microsoft.com/office/drawing/2014/main" id="{3F9A9857-1DA0-76AB-A239-D7908F3D9F71}"/>
              </a:ext>
            </a:extLst>
          </p:cNvPr>
          <p:cNvGraphicFramePr>
            <a:graphicFrameLocks/>
          </p:cNvGraphicFramePr>
          <p:nvPr/>
        </p:nvGraphicFramePr>
        <p:xfrm>
          <a:off x="891393" y="1570007"/>
          <a:ext cx="4129181" cy="40199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4DA7552-44D0-2079-4CB4-AAD9750D03A5}"/>
              </a:ext>
            </a:extLst>
          </p:cNvPr>
          <p:cNvGraphicFramePr>
            <a:graphicFrameLocks/>
          </p:cNvGraphicFramePr>
          <p:nvPr>
            <p:extLst>
              <p:ext uri="{D42A27DB-BD31-4B8C-83A1-F6EECF244321}">
                <p14:modId xmlns:p14="http://schemas.microsoft.com/office/powerpoint/2010/main" val="207280943"/>
              </p:ext>
            </p:extLst>
          </p:nvPr>
        </p:nvGraphicFramePr>
        <p:xfrm>
          <a:off x="2103190" y="1570007"/>
          <a:ext cx="3335551" cy="2731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8AE6C5F-FB6D-EEFB-A46C-E598AE49C897}"/>
              </a:ext>
            </a:extLst>
          </p:cNvPr>
          <p:cNvGraphicFramePr>
            <a:graphicFrameLocks/>
          </p:cNvGraphicFramePr>
          <p:nvPr>
            <p:extLst>
              <p:ext uri="{D42A27DB-BD31-4B8C-83A1-F6EECF244321}">
                <p14:modId xmlns:p14="http://schemas.microsoft.com/office/powerpoint/2010/main" val="3540788291"/>
              </p:ext>
            </p:extLst>
          </p:nvPr>
        </p:nvGraphicFramePr>
        <p:xfrm>
          <a:off x="6229496" y="1570007"/>
          <a:ext cx="3248025" cy="273367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427F9C7-79F0-8208-2921-E6E7F1B250AA}"/>
              </a:ext>
            </a:extLst>
          </p:cNvPr>
          <p:cNvSpPr txBox="1"/>
          <p:nvPr/>
        </p:nvSpPr>
        <p:spPr>
          <a:xfrm>
            <a:off x="1096983" y="4722371"/>
            <a:ext cx="9842759" cy="523220"/>
          </a:xfrm>
          <a:prstGeom prst="rect">
            <a:avLst/>
          </a:prstGeom>
          <a:noFill/>
        </p:spPr>
        <p:txBody>
          <a:bodyPr wrap="none" rtlCol="0">
            <a:spAutoFit/>
          </a:bodyPr>
          <a:lstStyle/>
          <a:p>
            <a:r>
              <a:rPr lang="en-CA" sz="2800" dirty="0">
                <a:solidFill>
                  <a:schemeClr val="bg1"/>
                </a:solidFill>
              </a:rPr>
              <a:t>No, both order quantity and lead times do not affect stock levels</a:t>
            </a:r>
            <a:r>
              <a:rPr lang="en-CA" dirty="0">
                <a:solidFill>
                  <a:schemeClr val="bg1"/>
                </a:solidFill>
              </a:rPr>
              <a:t>.</a:t>
            </a:r>
          </a:p>
        </p:txBody>
      </p:sp>
    </p:spTree>
    <p:extLst>
      <p:ext uri="{BB962C8B-B14F-4D97-AF65-F5344CB8AC3E}">
        <p14:creationId xmlns:p14="http://schemas.microsoft.com/office/powerpoint/2010/main" val="4149479190"/>
      </p:ext>
    </p:extLst>
  </p:cSld>
  <p:clrMapOvr>
    <a:masterClrMapping/>
  </p:clrMapOvr>
</p:sld>
</file>

<file path=ppt/theme/theme1.xml><?xml version="1.0" encoding="utf-8"?>
<a:theme xmlns:a="http://schemas.openxmlformats.org/drawingml/2006/main" name="3DFloa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212</TotalTime>
  <Words>679</Words>
  <Application>Microsoft Office PowerPoint</Application>
  <PresentationFormat>Widescreen</PresentationFormat>
  <Paragraphs>142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Sitka Heading</vt:lpstr>
      <vt:lpstr>Source Sans Pro</vt:lpstr>
      <vt:lpstr>3DFloatVTI</vt:lpstr>
      <vt:lpstr>SQL PROJECT WEEK 2</vt:lpstr>
      <vt:lpstr>E-Commerce Databases</vt:lpstr>
      <vt:lpstr>E-Commerce Databases</vt:lpstr>
      <vt:lpstr>E-Commerce Databases</vt:lpstr>
      <vt:lpstr>Which cities and countries have the highest level of transaction revenues on the site? </vt:lpstr>
      <vt:lpstr>What is the average number of products ordered from visitors in each city and country?</vt:lpstr>
      <vt:lpstr>Is there any pattern in the types (product categories) of products ordered from visitors in each city and country?</vt:lpstr>
      <vt:lpstr>What is the relationship between time on site and revenue?</vt:lpstr>
      <vt:lpstr>Is there a relationship between stock levels and order quantity? How about lead times?</vt:lpstr>
      <vt:lpstr>E-Commerce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WEEK 2</dc:title>
  <dc:creator>Garrett Leger</dc:creator>
  <cp:lastModifiedBy>Garrett Leger</cp:lastModifiedBy>
  <cp:revision>5</cp:revision>
  <cp:lastPrinted>2023-06-14T18:21:38Z</cp:lastPrinted>
  <dcterms:created xsi:type="dcterms:W3CDTF">2023-06-14T03:10:46Z</dcterms:created>
  <dcterms:modified xsi:type="dcterms:W3CDTF">2023-06-14T18:40:54Z</dcterms:modified>
</cp:coreProperties>
</file>