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01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5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21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1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7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1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0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7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6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2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26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itybik.e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file:///D:\lighthouse-data-notes\Week_5\Day_4\Statistical-Modelling-with-Python\notebooks\map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Paint in motion from the bottom of the view">
            <a:extLst>
              <a:ext uri="{FF2B5EF4-FFF2-40B4-BE49-F238E27FC236}">
                <a16:creationId xmlns:a16="http://schemas.microsoft.com/office/drawing/2014/main" id="{570FD2DF-9D96-EC33-E57C-90E2696A42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18" r="17248" b="-1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0A406-CB0B-1669-F50E-CD278DE49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r>
              <a:rPr lang="en-CA" sz="4400" dirty="0"/>
              <a:t>Statistical Modelling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CB180-0AF0-0398-8ADA-99514C2E1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>
            <a:normAutofit/>
          </a:bodyPr>
          <a:lstStyle/>
          <a:p>
            <a:r>
              <a:rPr lang="en-CA" dirty="0"/>
              <a:t>Week 5 </a:t>
            </a:r>
          </a:p>
        </p:txBody>
      </p:sp>
    </p:spTree>
    <p:extLst>
      <p:ext uri="{BB962C8B-B14F-4D97-AF65-F5344CB8AC3E}">
        <p14:creationId xmlns:p14="http://schemas.microsoft.com/office/powerpoint/2010/main" val="60936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DADCC-E23B-8059-9090-DC7B5EBA3E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8" r="36376" b="2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9F756-6598-F9BE-AFA7-2D2E317E3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200" b="0" i="0" dirty="0">
                <a:effectLst/>
                <a:latin typeface="-apple-system"/>
              </a:rPr>
              <a:t>My goal was to find a relationship between the number of </a:t>
            </a:r>
            <a:r>
              <a:rPr lang="en-US" sz="3200" dirty="0">
                <a:latin typeface="-apple-system"/>
              </a:rPr>
              <a:t>Points of Interests</a:t>
            </a:r>
            <a:r>
              <a:rPr lang="en-US" sz="3200" b="0" i="0" dirty="0">
                <a:effectLst/>
                <a:latin typeface="-apple-system"/>
              </a:rPr>
              <a:t> in the area and the number of bike stations: Points of Interests or restaurants have a higher rating with nearby bike stations. </a:t>
            </a:r>
          </a:p>
          <a:p>
            <a:pPr marL="0" indent="0">
              <a:buNone/>
            </a:pPr>
            <a:endParaRPr lang="en-US" sz="2400" dirty="0">
              <a:latin typeface="-apple-system"/>
            </a:endParaRPr>
          </a:p>
          <a:p>
            <a:pPr marL="0" indent="0">
              <a:buNone/>
            </a:pPr>
            <a:endParaRPr lang="en-CA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DFC6E-F973-AA08-66C1-80E9E234E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pPr algn="ctr"/>
            <a:r>
              <a:rPr lang="en-CA" sz="5400" dirty="0"/>
              <a:t>Project Goal</a:t>
            </a:r>
          </a:p>
        </p:txBody>
      </p:sp>
    </p:spTree>
    <p:extLst>
      <p:ext uri="{BB962C8B-B14F-4D97-AF65-F5344CB8AC3E}">
        <p14:creationId xmlns:p14="http://schemas.microsoft.com/office/powerpoint/2010/main" val="3327461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FF727E-2A66-E3BE-1B9C-6930A5E2C8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20" r="19825" b="-2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AD273-B2A7-2591-E42A-3135E7F76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1952625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kern="1200" dirty="0">
                <a:latin typeface="+mn-lt"/>
                <a:ea typeface="+mn-ea"/>
                <a:cs typeface="+mn-cs"/>
              </a:rPr>
              <a:t>Choose a city from [</a:t>
            </a:r>
            <a:r>
              <a:rPr lang="en-US" sz="2400" kern="1200" dirty="0" err="1">
                <a:latin typeface="+mn-lt"/>
                <a:ea typeface="+mn-ea"/>
                <a:cs typeface="+mn-cs"/>
              </a:rPr>
              <a:t>CityBikes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](</a:t>
            </a:r>
            <a:r>
              <a:rPr lang="en-US" sz="2400" kern="1200" dirty="0">
                <a:latin typeface="+mn-lt"/>
                <a:ea typeface="+mn-ea"/>
                <a:cs typeface="+mn-cs"/>
                <a:hlinkClick r:id="rId3"/>
              </a:rPr>
              <a:t>https://citybik.es/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). Request information from their API.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14FED-626B-346B-D85C-529FF4459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kern="1200">
                <a:latin typeface="+mj-lt"/>
                <a:ea typeface="+mj-ea"/>
                <a:cs typeface="+mj-cs"/>
              </a:rPr>
              <a:t>Process: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976DE8-CA13-B503-35B6-4922D7C321B2}"/>
              </a:ext>
            </a:extLst>
          </p:cNvPr>
          <p:cNvSpPr txBox="1">
            <a:spLocks/>
          </p:cNvSpPr>
          <p:nvPr/>
        </p:nvSpPr>
        <p:spPr>
          <a:xfrm>
            <a:off x="762000" y="4333875"/>
            <a:ext cx="5334000" cy="1952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lphaUcPeriod"/>
            </a:pPr>
            <a:r>
              <a:rPr lang="en-US" sz="2400" dirty="0"/>
              <a:t>I choose Vancouver. It has almost 250 stations and a total of 4,563 available bikes</a:t>
            </a:r>
          </a:p>
        </p:txBody>
      </p:sp>
    </p:spTree>
    <p:extLst>
      <p:ext uri="{BB962C8B-B14F-4D97-AF65-F5344CB8AC3E}">
        <p14:creationId xmlns:p14="http://schemas.microsoft.com/office/powerpoint/2010/main" val="146935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D7576B-22AE-EA67-6E2B-4567DB6FE9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96" b="3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AD273-B2A7-2591-E42A-3135E7F76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71600"/>
            <a:ext cx="5334000" cy="2590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CA" sz="2400" dirty="0"/>
              <a:t>Connect to Foursquare and Yelps API to get the locations of </a:t>
            </a:r>
          </a:p>
          <a:p>
            <a:pPr lvl="1"/>
            <a:r>
              <a:rPr lang="en-US" dirty="0"/>
              <a:t>Restaurants or bars </a:t>
            </a:r>
          </a:p>
          <a:p>
            <a:pPr lvl="1"/>
            <a:r>
              <a:rPr lang="en-US" dirty="0"/>
              <a:t>Various POIs (points of interest) of your choice</a:t>
            </a:r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14FED-626B-346B-D85C-529FF4459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592" y="113581"/>
            <a:ext cx="5334000" cy="1258019"/>
          </a:xfrm>
        </p:spPr>
        <p:txBody>
          <a:bodyPr>
            <a:normAutofit/>
          </a:bodyPr>
          <a:lstStyle/>
          <a:p>
            <a:r>
              <a:rPr lang="en-CA" sz="3200" dirty="0"/>
              <a:t>Process: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19ECF1-22E8-CEB1-AD16-51FCFA36F018}"/>
              </a:ext>
            </a:extLst>
          </p:cNvPr>
          <p:cNvSpPr txBox="1">
            <a:spLocks/>
          </p:cNvSpPr>
          <p:nvPr/>
        </p:nvSpPr>
        <p:spPr>
          <a:xfrm>
            <a:off x="5970709" y="3962400"/>
            <a:ext cx="53340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UcPeriod"/>
            </a:pPr>
            <a:r>
              <a:rPr lang="en-CA" dirty="0"/>
              <a:t>Connecting to the Yelp API was the most tedious. I did not realize very iteration was considered a call, so I kept running out of calls. </a:t>
            </a:r>
          </a:p>
        </p:txBody>
      </p:sp>
    </p:spTree>
    <p:extLst>
      <p:ext uri="{BB962C8B-B14F-4D97-AF65-F5344CB8AC3E}">
        <p14:creationId xmlns:p14="http://schemas.microsoft.com/office/powerpoint/2010/main" val="2169826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75615F8-B807-416B-8DBB-536E4371A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0B9DADA-7F03-4B7B-80A1-824C16E67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5910" y="2"/>
            <a:ext cx="5756090" cy="3960681"/>
          </a:xfrm>
          <a:custGeom>
            <a:avLst/>
            <a:gdLst>
              <a:gd name="connsiteX0" fmla="*/ 0 w 5756090"/>
              <a:gd name="connsiteY0" fmla="*/ 0 h 3960681"/>
              <a:gd name="connsiteX1" fmla="*/ 5756090 w 5756090"/>
              <a:gd name="connsiteY1" fmla="*/ 0 h 3960681"/>
              <a:gd name="connsiteX2" fmla="*/ 5756090 w 5756090"/>
              <a:gd name="connsiteY2" fmla="*/ 3463038 h 3960681"/>
              <a:gd name="connsiteX3" fmla="*/ 5558511 w 5756090"/>
              <a:gd name="connsiteY3" fmla="*/ 3561320 h 3960681"/>
              <a:gd name="connsiteX4" fmla="*/ 3480391 w 5756090"/>
              <a:gd name="connsiteY4" fmla="*/ 3940416 h 3960681"/>
              <a:gd name="connsiteX5" fmla="*/ 1605774 w 5756090"/>
              <a:gd name="connsiteY5" fmla="*/ 2854397 h 3960681"/>
              <a:gd name="connsiteX6" fmla="*/ 74389 w 5756090"/>
              <a:gd name="connsiteY6" fmla="*/ 325223 h 3960681"/>
              <a:gd name="connsiteX7" fmla="*/ 16895 w 5756090"/>
              <a:gd name="connsiteY7" fmla="*/ 104576 h 3960681"/>
              <a:gd name="connsiteX8" fmla="*/ 0 w 5756090"/>
              <a:gd name="connsiteY8" fmla="*/ 0 h 396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56090" h="3960681">
                <a:moveTo>
                  <a:pt x="0" y="0"/>
                </a:moveTo>
                <a:lnTo>
                  <a:pt x="5756090" y="0"/>
                </a:lnTo>
                <a:lnTo>
                  <a:pt x="5756090" y="3463038"/>
                </a:lnTo>
                <a:lnTo>
                  <a:pt x="5558511" y="3561320"/>
                </a:lnTo>
                <a:cubicBezTo>
                  <a:pt x="4879339" y="3874528"/>
                  <a:pt x="4103797" y="4016776"/>
                  <a:pt x="3480391" y="3940416"/>
                </a:cubicBezTo>
                <a:cubicBezTo>
                  <a:pt x="2751968" y="3851461"/>
                  <a:pt x="2103010" y="3410677"/>
                  <a:pt x="1605774" y="2854397"/>
                </a:cubicBezTo>
                <a:cubicBezTo>
                  <a:pt x="1278696" y="2488237"/>
                  <a:pt x="377050" y="1320622"/>
                  <a:pt x="74389" y="325223"/>
                </a:cubicBezTo>
                <a:cubicBezTo>
                  <a:pt x="51690" y="250568"/>
                  <a:pt x="32361" y="176882"/>
                  <a:pt x="16895" y="10457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0758FF1-C584-443B-AD47-57B8F296C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74051" y="-22158"/>
            <a:ext cx="5517949" cy="4594156"/>
          </a:xfrm>
          <a:custGeom>
            <a:avLst/>
            <a:gdLst>
              <a:gd name="connsiteX0" fmla="*/ 0 w 5756090"/>
              <a:gd name="connsiteY0" fmla="*/ 0 h 3960681"/>
              <a:gd name="connsiteX1" fmla="*/ 5756090 w 5756090"/>
              <a:gd name="connsiteY1" fmla="*/ 0 h 3960681"/>
              <a:gd name="connsiteX2" fmla="*/ 5756090 w 5756090"/>
              <a:gd name="connsiteY2" fmla="*/ 3463038 h 3960681"/>
              <a:gd name="connsiteX3" fmla="*/ 5558511 w 5756090"/>
              <a:gd name="connsiteY3" fmla="*/ 3561320 h 3960681"/>
              <a:gd name="connsiteX4" fmla="*/ 3480391 w 5756090"/>
              <a:gd name="connsiteY4" fmla="*/ 3940416 h 3960681"/>
              <a:gd name="connsiteX5" fmla="*/ 1605774 w 5756090"/>
              <a:gd name="connsiteY5" fmla="*/ 2854397 h 3960681"/>
              <a:gd name="connsiteX6" fmla="*/ 74389 w 5756090"/>
              <a:gd name="connsiteY6" fmla="*/ 325223 h 3960681"/>
              <a:gd name="connsiteX7" fmla="*/ 16895 w 5756090"/>
              <a:gd name="connsiteY7" fmla="*/ 104576 h 3960681"/>
              <a:gd name="connsiteX0" fmla="*/ 5739463 w 5739463"/>
              <a:gd name="connsiteY0" fmla="*/ 0 h 3960681"/>
              <a:gd name="connsiteX1" fmla="*/ 5739463 w 5739463"/>
              <a:gd name="connsiteY1" fmla="*/ 3463038 h 3960681"/>
              <a:gd name="connsiteX2" fmla="*/ 5541884 w 5739463"/>
              <a:gd name="connsiteY2" fmla="*/ 3561320 h 3960681"/>
              <a:gd name="connsiteX3" fmla="*/ 3463764 w 5739463"/>
              <a:gd name="connsiteY3" fmla="*/ 3940416 h 3960681"/>
              <a:gd name="connsiteX4" fmla="*/ 1589147 w 5739463"/>
              <a:gd name="connsiteY4" fmla="*/ 2854397 h 3960681"/>
              <a:gd name="connsiteX5" fmla="*/ 57762 w 5739463"/>
              <a:gd name="connsiteY5" fmla="*/ 325223 h 3960681"/>
              <a:gd name="connsiteX6" fmla="*/ 268 w 5739463"/>
              <a:gd name="connsiteY6" fmla="*/ 104576 h 3960681"/>
              <a:gd name="connsiteX7" fmla="*/ 79475 w 5739463"/>
              <a:gd name="connsiteY7" fmla="*/ 79214 h 3960681"/>
              <a:gd name="connsiteX0" fmla="*/ 5739195 w 5739195"/>
              <a:gd name="connsiteY0" fmla="*/ 0 h 3960681"/>
              <a:gd name="connsiteX1" fmla="*/ 5739195 w 5739195"/>
              <a:gd name="connsiteY1" fmla="*/ 3463038 h 3960681"/>
              <a:gd name="connsiteX2" fmla="*/ 5541616 w 5739195"/>
              <a:gd name="connsiteY2" fmla="*/ 3561320 h 3960681"/>
              <a:gd name="connsiteX3" fmla="*/ 3463496 w 5739195"/>
              <a:gd name="connsiteY3" fmla="*/ 3940416 h 3960681"/>
              <a:gd name="connsiteX4" fmla="*/ 1588879 w 5739195"/>
              <a:gd name="connsiteY4" fmla="*/ 2854397 h 3960681"/>
              <a:gd name="connsiteX5" fmla="*/ 57494 w 5739195"/>
              <a:gd name="connsiteY5" fmla="*/ 325223 h 3960681"/>
              <a:gd name="connsiteX6" fmla="*/ 0 w 5739195"/>
              <a:gd name="connsiteY6" fmla="*/ 104576 h 3960681"/>
              <a:gd name="connsiteX0" fmla="*/ 5739195 w 5739195"/>
              <a:gd name="connsiteY0" fmla="*/ 3358462 h 3856105"/>
              <a:gd name="connsiteX1" fmla="*/ 5541616 w 5739195"/>
              <a:gd name="connsiteY1" fmla="*/ 3456744 h 3856105"/>
              <a:gd name="connsiteX2" fmla="*/ 3463496 w 5739195"/>
              <a:gd name="connsiteY2" fmla="*/ 3835840 h 3856105"/>
              <a:gd name="connsiteX3" fmla="*/ 1588879 w 5739195"/>
              <a:gd name="connsiteY3" fmla="*/ 2749821 h 3856105"/>
              <a:gd name="connsiteX4" fmla="*/ 57494 w 5739195"/>
              <a:gd name="connsiteY4" fmla="*/ 220647 h 3856105"/>
              <a:gd name="connsiteX5" fmla="*/ 0 w 5739195"/>
              <a:gd name="connsiteY5" fmla="*/ 0 h 3856105"/>
              <a:gd name="connsiteX0" fmla="*/ 5799259 w 5799259"/>
              <a:gd name="connsiteY0" fmla="*/ 3482233 h 3979876"/>
              <a:gd name="connsiteX1" fmla="*/ 5601680 w 5799259"/>
              <a:gd name="connsiteY1" fmla="*/ 3580515 h 3979876"/>
              <a:gd name="connsiteX2" fmla="*/ 3523560 w 5799259"/>
              <a:gd name="connsiteY2" fmla="*/ 3959611 h 3979876"/>
              <a:gd name="connsiteX3" fmla="*/ 1648943 w 5799259"/>
              <a:gd name="connsiteY3" fmla="*/ 2873592 h 3979876"/>
              <a:gd name="connsiteX4" fmla="*/ 117558 w 5799259"/>
              <a:gd name="connsiteY4" fmla="*/ 344418 h 3979876"/>
              <a:gd name="connsiteX5" fmla="*/ 0 w 5799259"/>
              <a:gd name="connsiteY5" fmla="*/ 0 h 397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9259" h="3979876">
                <a:moveTo>
                  <a:pt x="5799259" y="3482233"/>
                </a:moveTo>
                <a:lnTo>
                  <a:pt x="5601680" y="3580515"/>
                </a:lnTo>
                <a:cubicBezTo>
                  <a:pt x="4922508" y="3893723"/>
                  <a:pt x="4146966" y="4035971"/>
                  <a:pt x="3523560" y="3959611"/>
                </a:cubicBezTo>
                <a:cubicBezTo>
                  <a:pt x="2795137" y="3870656"/>
                  <a:pt x="2146179" y="3429872"/>
                  <a:pt x="1648943" y="2873592"/>
                </a:cubicBezTo>
                <a:cubicBezTo>
                  <a:pt x="1321865" y="2507432"/>
                  <a:pt x="420219" y="1339817"/>
                  <a:pt x="117558" y="344418"/>
                </a:cubicBezTo>
                <a:cubicBezTo>
                  <a:pt x="94859" y="269763"/>
                  <a:pt x="15466" y="72306"/>
                  <a:pt x="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A27B73-F98C-56A6-6C59-D30C6F130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275" y="458437"/>
            <a:ext cx="3047999" cy="2720339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FFA88E0-67FD-4884-BFAB-507763DD8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8871" y="4949376"/>
            <a:ext cx="5796193" cy="1908627"/>
          </a:xfrm>
          <a:custGeom>
            <a:avLst/>
            <a:gdLst>
              <a:gd name="connsiteX0" fmla="*/ 3174283 w 5796193"/>
              <a:gd name="connsiteY0" fmla="*/ 18 h 1908627"/>
              <a:gd name="connsiteX1" fmla="*/ 5218462 w 5796193"/>
              <a:gd name="connsiteY1" fmla="*/ 1459807 h 1908627"/>
              <a:gd name="connsiteX2" fmla="*/ 5309125 w 5796193"/>
              <a:gd name="connsiteY2" fmla="*/ 1537598 h 1908627"/>
              <a:gd name="connsiteX3" fmla="*/ 5693890 w 5796193"/>
              <a:gd name="connsiteY3" fmla="*/ 1830997 h 1908627"/>
              <a:gd name="connsiteX4" fmla="*/ 5796193 w 5796193"/>
              <a:gd name="connsiteY4" fmla="*/ 1908627 h 1908627"/>
              <a:gd name="connsiteX5" fmla="*/ 0 w 5796193"/>
              <a:gd name="connsiteY5" fmla="*/ 1908627 h 1908627"/>
              <a:gd name="connsiteX6" fmla="*/ 36796 w 5796193"/>
              <a:gd name="connsiteY6" fmla="*/ 1862978 h 1908627"/>
              <a:gd name="connsiteX7" fmla="*/ 930039 w 5796193"/>
              <a:gd name="connsiteY7" fmla="*/ 1021399 h 1908627"/>
              <a:gd name="connsiteX8" fmla="*/ 3174283 w 5796193"/>
              <a:gd name="connsiteY8" fmla="*/ 18 h 1908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96193" h="1908627">
                <a:moveTo>
                  <a:pt x="3174283" y="18"/>
                </a:moveTo>
                <a:cubicBezTo>
                  <a:pt x="3946119" y="-4705"/>
                  <a:pt x="4675803" y="959667"/>
                  <a:pt x="5218462" y="1459807"/>
                </a:cubicBezTo>
                <a:cubicBezTo>
                  <a:pt x="5237529" y="1477442"/>
                  <a:pt x="5268648" y="1503898"/>
                  <a:pt x="5309125" y="1537598"/>
                </a:cubicBezTo>
                <a:cubicBezTo>
                  <a:pt x="5427311" y="1636255"/>
                  <a:pt x="5560174" y="1732098"/>
                  <a:pt x="5693890" y="1830997"/>
                </a:cubicBezTo>
                <a:lnTo>
                  <a:pt x="5796193" y="1908627"/>
                </a:lnTo>
                <a:lnTo>
                  <a:pt x="0" y="1908627"/>
                </a:lnTo>
                <a:lnTo>
                  <a:pt x="36796" y="1862978"/>
                </a:lnTo>
                <a:cubicBezTo>
                  <a:pt x="326152" y="1521692"/>
                  <a:pt x="689989" y="1221705"/>
                  <a:pt x="930039" y="1021399"/>
                </a:cubicBezTo>
                <a:cubicBezTo>
                  <a:pt x="1540951" y="511494"/>
                  <a:pt x="2324829" y="5378"/>
                  <a:pt x="3174283" y="1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AD273-B2A7-2591-E42A-3135E7F76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81177"/>
            <a:ext cx="5334000" cy="239077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CA" dirty="0"/>
              <a:t>Create a data frame and compare results. Which gave the most complete information.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14FED-626B-346B-D85C-529FF4459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57175"/>
            <a:ext cx="5334000" cy="1524000"/>
          </a:xfrm>
        </p:spPr>
        <p:txBody>
          <a:bodyPr>
            <a:normAutofit/>
          </a:bodyPr>
          <a:lstStyle/>
          <a:p>
            <a:r>
              <a:rPr lang="en-CA" sz="3200" dirty="0"/>
              <a:t>Process: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0798EE-F6AA-6343-2352-A868B7D8A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41" y="3386417"/>
            <a:ext cx="2666998" cy="304799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BC26AD3-D912-84AE-5CD6-495A552000FA}"/>
              </a:ext>
            </a:extLst>
          </p:cNvPr>
          <p:cNvSpPr txBox="1">
            <a:spLocks/>
          </p:cNvSpPr>
          <p:nvPr/>
        </p:nvSpPr>
        <p:spPr>
          <a:xfrm>
            <a:off x="523860" y="4171951"/>
            <a:ext cx="5334000" cy="239077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UcPeriod"/>
            </a:pPr>
            <a:r>
              <a:rPr lang="en-US" b="0" i="0" dirty="0">
                <a:effectLst/>
                <a:latin typeface="-apple-system"/>
              </a:rPr>
              <a:t>Yelp's API provided more information; however, the Foursquare API was easier to work with and I was able to discover more about the data with multiple inquires. On the other hand, I faced was with the limited calls available in Yelp's API.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2416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12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6" name="Freeform: Shape 14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7" name="Freeform: Shape 16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8" name="Rectangle 1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hlinkClick r:id="rId2" action="ppaction://hlinkfile"/>
            <a:extLst>
              <a:ext uri="{FF2B5EF4-FFF2-40B4-BE49-F238E27FC236}">
                <a16:creationId xmlns:a16="http://schemas.microsoft.com/office/drawing/2014/main" id="{6526E269-F2E5-359A-61B3-2F5C636B68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046" b="20379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29" name="Freeform: Shape 20">
            <a:extLst>
              <a:ext uri="{FF2B5EF4-FFF2-40B4-BE49-F238E27FC236}">
                <a16:creationId xmlns:a16="http://schemas.microsoft.com/office/drawing/2014/main" id="{15A93C08-5026-4474-A6D5-87A03C135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2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14FED-626B-346B-D85C-529FF4459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02" y="-53737"/>
            <a:ext cx="4127635" cy="9721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Process: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AD273-B2A7-2591-E42A-3135E7F76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03" y="1024294"/>
            <a:ext cx="4048126" cy="972152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data visualization to explore data.</a:t>
            </a:r>
          </a:p>
        </p:txBody>
      </p:sp>
      <p:sp>
        <p:nvSpPr>
          <p:cNvPr id="9" name="Rectangle: Rounded Corners 8">
            <a:hlinkClick r:id="rId2" action="ppaction://hlinkfile"/>
            <a:extLst>
              <a:ext uri="{FF2B5EF4-FFF2-40B4-BE49-F238E27FC236}">
                <a16:creationId xmlns:a16="http://schemas.microsoft.com/office/drawing/2014/main" id="{FE86AB76-F463-F4B8-E4B4-8CABB2F1E47B}"/>
              </a:ext>
            </a:extLst>
          </p:cNvPr>
          <p:cNvSpPr/>
          <p:nvPr/>
        </p:nvSpPr>
        <p:spPr>
          <a:xfrm>
            <a:off x="6301409" y="829744"/>
            <a:ext cx="4929808" cy="49945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608598C-57D6-7794-B475-AA30C8C675E3}"/>
              </a:ext>
            </a:extLst>
          </p:cNvPr>
          <p:cNvSpPr txBox="1">
            <a:spLocks/>
          </p:cNvSpPr>
          <p:nvPr/>
        </p:nvSpPr>
        <p:spPr>
          <a:xfrm>
            <a:off x="270301" y="2208885"/>
            <a:ext cx="4508741" cy="28116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lphaUcPeriod"/>
            </a:pPr>
            <a:r>
              <a:rPr lang="en-US" sz="2400" dirty="0">
                <a:solidFill>
                  <a:schemeClr val="tx1"/>
                </a:solidFill>
              </a:rPr>
              <a:t>Since we had coordinates to work with, I choose to create a folium map </a:t>
            </a:r>
            <a:r>
              <a:rPr lang="en-US" sz="2500" dirty="0">
                <a:solidFill>
                  <a:schemeClr val="tx1"/>
                </a:solidFill>
              </a:rPr>
              <a:t>to show the relationship between the number of Points of Interests in the area and the number of bike stations.</a:t>
            </a:r>
          </a:p>
          <a:p>
            <a:pPr marL="457200" indent="-457200">
              <a:buFont typeface="+mj-lt"/>
              <a:buAutoNum type="alphaUcPeriod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lphaUcPeriod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332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FC5A2D8-56E8-47FB-975D-D777AFEA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728" y="3"/>
            <a:ext cx="6927272" cy="5330949"/>
          </a:xfrm>
          <a:custGeom>
            <a:avLst/>
            <a:gdLst>
              <a:gd name="connsiteX0" fmla="*/ 0 w 6927272"/>
              <a:gd name="connsiteY0" fmla="*/ 0 h 5330949"/>
              <a:gd name="connsiteX1" fmla="*/ 6927272 w 6927272"/>
              <a:gd name="connsiteY1" fmla="*/ 0 h 5330949"/>
              <a:gd name="connsiteX2" fmla="*/ 6927272 w 6927272"/>
              <a:gd name="connsiteY2" fmla="*/ 3912793 h 5330949"/>
              <a:gd name="connsiteX3" fmla="*/ 6884989 w 6927272"/>
              <a:gd name="connsiteY3" fmla="*/ 4002742 h 5330949"/>
              <a:gd name="connsiteX4" fmla="*/ 6592028 w 6927272"/>
              <a:gd name="connsiteY4" fmla="*/ 4494163 h 5330949"/>
              <a:gd name="connsiteX5" fmla="*/ 3742808 w 6927272"/>
              <a:gd name="connsiteY5" fmla="*/ 5122218 h 5330949"/>
              <a:gd name="connsiteX6" fmla="*/ 326623 w 6927272"/>
              <a:gd name="connsiteY6" fmla="*/ 2148182 h 5330949"/>
              <a:gd name="connsiteX7" fmla="*/ 13721 w 6927272"/>
              <a:gd name="connsiteY7" fmla="*/ 201231 h 5330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27272" h="5330949">
                <a:moveTo>
                  <a:pt x="0" y="0"/>
                </a:moveTo>
                <a:lnTo>
                  <a:pt x="6927272" y="0"/>
                </a:lnTo>
                <a:lnTo>
                  <a:pt x="6927272" y="3912793"/>
                </a:lnTo>
                <a:lnTo>
                  <a:pt x="6884989" y="4002742"/>
                </a:lnTo>
                <a:cubicBezTo>
                  <a:pt x="6799406" y="4174873"/>
                  <a:pt x="6702812" y="4339578"/>
                  <a:pt x="6592028" y="4494163"/>
                </a:cubicBezTo>
                <a:cubicBezTo>
                  <a:pt x="5802121" y="5596640"/>
                  <a:pt x="4821632" y="5380883"/>
                  <a:pt x="3742808" y="5122218"/>
                </a:cubicBezTo>
                <a:cubicBezTo>
                  <a:pt x="2131653" y="4735722"/>
                  <a:pt x="759367" y="4191689"/>
                  <a:pt x="326623" y="2148182"/>
                </a:cubicBezTo>
                <a:cubicBezTo>
                  <a:pt x="186907" y="1488770"/>
                  <a:pt x="67840" y="834043"/>
                  <a:pt x="13721" y="20123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14FED-626B-346B-D85C-529FF4459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88126"/>
            <a:ext cx="4572000" cy="10644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Process: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AD273-B2A7-2591-E42A-3135E7F76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19300"/>
            <a:ext cx="4572000" cy="1524000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4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Create a SQLite database, store collected data and validate your results.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74882B-930A-7FF1-BB7A-950B476E7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349" y="769812"/>
            <a:ext cx="6144497" cy="334875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34B02E7-935A-E610-C0A3-99F9085474CB}"/>
              </a:ext>
            </a:extLst>
          </p:cNvPr>
          <p:cNvSpPr txBox="1">
            <a:spLocks/>
          </p:cNvSpPr>
          <p:nvPr/>
        </p:nvSpPr>
        <p:spPr>
          <a:xfrm>
            <a:off x="762000" y="3733800"/>
            <a:ext cx="4572000" cy="2511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lphaUcPeriod"/>
            </a:pPr>
            <a:r>
              <a:rPr lang="en-US" sz="2400" dirty="0"/>
              <a:t>I was able to create a </a:t>
            </a:r>
            <a:r>
              <a:rPr lang="en-US" sz="24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SQLite database and upload the collected data. I validated this by confirming I had the same number of rows.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6333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C3ED992-EB89-4C2F-8A9A-947E91BC6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2758239 w 6096000"/>
              <a:gd name="connsiteY1" fmla="*/ 0 h 6858000"/>
              <a:gd name="connsiteX2" fmla="*/ 2916747 w 6096000"/>
              <a:gd name="connsiteY2" fmla="*/ 218181 h 6858000"/>
              <a:gd name="connsiteX3" fmla="*/ 4839749 w 6096000"/>
              <a:gd name="connsiteY3" fmla="*/ 2631787 h 6858000"/>
              <a:gd name="connsiteX4" fmla="*/ 6095001 w 6096000"/>
              <a:gd name="connsiteY4" fmla="*/ 5672947 h 6858000"/>
              <a:gd name="connsiteX5" fmla="*/ 5792922 w 6096000"/>
              <a:gd name="connsiteY5" fmla="*/ 6612444 h 6858000"/>
              <a:gd name="connsiteX6" fmla="*/ 5671607 w 6096000"/>
              <a:gd name="connsiteY6" fmla="*/ 6771753 h 6858000"/>
              <a:gd name="connsiteX7" fmla="*/ 5591643 w 6096000"/>
              <a:gd name="connsiteY7" fmla="*/ 6858000 h 6858000"/>
              <a:gd name="connsiteX8" fmla="*/ 0 w 6096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14FED-626B-346B-D85C-529FF4459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7425" y="361948"/>
            <a:ext cx="4572000" cy="10477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Process: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AD273-B2A7-2591-E42A-3135E7F76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3843" y="1598418"/>
            <a:ext cx="4572000" cy="1524000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24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Build a model and derive insights.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8313D1-3558-F11D-A4C9-B632DB799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762249"/>
            <a:ext cx="5334000" cy="33337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76FBB4-FB03-16DC-1D98-07A70482896D}"/>
              </a:ext>
            </a:extLst>
          </p:cNvPr>
          <p:cNvSpPr txBox="1">
            <a:spLocks/>
          </p:cNvSpPr>
          <p:nvPr/>
        </p:nvSpPr>
        <p:spPr>
          <a:xfrm>
            <a:off x="6103841" y="2786722"/>
            <a:ext cx="5481434" cy="34538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lphaUcPeriod"/>
            </a:pPr>
            <a:r>
              <a:rPr lang="en-US" sz="2400" dirty="0"/>
              <a:t>Aside from my challenges with the Yelp API, this was my other biggest challenge. Although, it did not take a lot of time, it did not give a favorable result. The p-values and the R-squared values did not provide an output; therefore, the model could not find a meaningful conclusion from the regression analysis. </a:t>
            </a:r>
          </a:p>
        </p:txBody>
      </p:sp>
    </p:spTree>
    <p:extLst>
      <p:ext uri="{BB962C8B-B14F-4D97-AF65-F5344CB8AC3E}">
        <p14:creationId xmlns:p14="http://schemas.microsoft.com/office/powerpoint/2010/main" val="3383960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1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BD3E94-F4C8-4F58-A385-EA0DC06671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6882"/>
          <a:stretch/>
        </p:blipFill>
        <p:spPr>
          <a:xfrm>
            <a:off x="1" y="10"/>
            <a:ext cx="5265919" cy="6857990"/>
          </a:xfrm>
          <a:custGeom>
            <a:avLst/>
            <a:gdLst/>
            <a:ahLst/>
            <a:cxnLst/>
            <a:rect l="l" t="t" r="r" b="b"/>
            <a:pathLst>
              <a:path w="5265919" h="6858000">
                <a:moveTo>
                  <a:pt x="0" y="0"/>
                </a:moveTo>
                <a:lnTo>
                  <a:pt x="1928158" y="0"/>
                </a:lnTo>
                <a:lnTo>
                  <a:pt x="2086666" y="218181"/>
                </a:lnTo>
                <a:cubicBezTo>
                  <a:pt x="2695854" y="1023180"/>
                  <a:pt x="3451052" y="1818277"/>
                  <a:pt x="4009668" y="2631787"/>
                </a:cubicBezTo>
                <a:cubicBezTo>
                  <a:pt x="4741122" y="3696928"/>
                  <a:pt x="5292623" y="4799581"/>
                  <a:pt x="5264920" y="5672947"/>
                </a:cubicBezTo>
                <a:cubicBezTo>
                  <a:pt x="5253483" y="6040467"/>
                  <a:pt x="5142899" y="6348559"/>
                  <a:pt x="4962841" y="6612444"/>
                </a:cubicBezTo>
                <a:cubicBezTo>
                  <a:pt x="4925329" y="6667420"/>
                  <a:pt x="4884801" y="6720477"/>
                  <a:pt x="4841526" y="6771753"/>
                </a:cubicBezTo>
                <a:lnTo>
                  <a:pt x="476156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Freeform: Shape 13">
            <a:extLst>
              <a:ext uri="{FF2B5EF4-FFF2-40B4-BE49-F238E27FC236}">
                <a16:creationId xmlns:a16="http://schemas.microsoft.com/office/drawing/2014/main" id="{E3588014-99E8-44C1-BB9D-26C13B241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1570515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8B753198-40C6-C55B-41BC-05861F6DC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775" y="495300"/>
            <a:ext cx="5817259" cy="560070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b="1" u="dbl" dirty="0"/>
              <a:t>Future Goals:</a:t>
            </a:r>
          </a:p>
          <a:p>
            <a:r>
              <a:rPr lang="en-US" sz="2400" dirty="0"/>
              <a:t>If I had more time, I would have dug deeper and looked for more tangible data which could have helped my regression model to prove hypothesis. </a:t>
            </a:r>
          </a:p>
          <a:p>
            <a:r>
              <a:rPr lang="en-US" sz="2400" dirty="0"/>
              <a:t>I would also have spent more time customizing the folium map to make it more visually appealing. </a:t>
            </a:r>
          </a:p>
          <a:p>
            <a:r>
              <a:rPr lang="en-US" sz="2400" dirty="0"/>
              <a:t>I would have also asked for more direction or asked more questions on how APIs worked. </a:t>
            </a:r>
            <a:r>
              <a:rPr lang="en-US" sz="2400" dirty="0" err="1"/>
              <a:t>ie</a:t>
            </a:r>
            <a:r>
              <a:rPr lang="en-US" sz="2400" dirty="0"/>
              <a:t>: each iteration = a call. </a:t>
            </a:r>
          </a:p>
        </p:txBody>
      </p:sp>
    </p:spTree>
    <p:extLst>
      <p:ext uri="{BB962C8B-B14F-4D97-AF65-F5344CB8AC3E}">
        <p14:creationId xmlns:p14="http://schemas.microsoft.com/office/powerpoint/2010/main" val="3121888476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LeftStep">
      <a:dk1>
        <a:srgbClr val="000000"/>
      </a:dk1>
      <a:lt1>
        <a:srgbClr val="FFFFFF"/>
      </a:lt1>
      <a:dk2>
        <a:srgbClr val="312441"/>
      </a:dk2>
      <a:lt2>
        <a:srgbClr val="E2E8E6"/>
      </a:lt2>
      <a:accent1>
        <a:srgbClr val="EE6E96"/>
      </a:accent1>
      <a:accent2>
        <a:srgbClr val="EB4EC0"/>
      </a:accent2>
      <a:accent3>
        <a:srgbClr val="DC6EEE"/>
      </a:accent3>
      <a:accent4>
        <a:srgbClr val="924EEB"/>
      </a:accent4>
      <a:accent5>
        <a:srgbClr val="716EEE"/>
      </a:accent5>
      <a:accent6>
        <a:srgbClr val="4E8CEB"/>
      </a:accent6>
      <a:hlink>
        <a:srgbClr val="568F7D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434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Avenir Next LT Pro</vt:lpstr>
      <vt:lpstr>Avenir Next LT Pro Light</vt:lpstr>
      <vt:lpstr>Sitka Subheading</vt:lpstr>
      <vt:lpstr>PebbleVTI</vt:lpstr>
      <vt:lpstr>Statistical Modelling with Python</vt:lpstr>
      <vt:lpstr>Project Goal</vt:lpstr>
      <vt:lpstr>Process: </vt:lpstr>
      <vt:lpstr>Process: </vt:lpstr>
      <vt:lpstr>Process: </vt:lpstr>
      <vt:lpstr>Process: </vt:lpstr>
      <vt:lpstr>Process: </vt:lpstr>
      <vt:lpstr>Process: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Modelling with Python</dc:title>
  <dc:creator>Garrett Leger</dc:creator>
  <cp:lastModifiedBy>Garrett Leger</cp:lastModifiedBy>
  <cp:revision>1</cp:revision>
  <dcterms:created xsi:type="dcterms:W3CDTF">2023-07-03T04:02:21Z</dcterms:created>
  <dcterms:modified xsi:type="dcterms:W3CDTF">2023-07-03T06:09:44Z</dcterms:modified>
</cp:coreProperties>
</file>