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61" r:id="rId5"/>
    <p:sldId id="259" r:id="rId6"/>
    <p:sldId id="263" r:id="rId7"/>
    <p:sldId id="265" r:id="rId8"/>
    <p:sldId id="264" r:id="rId9"/>
    <p:sldId id="260"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5" autoAdjust="0"/>
    <p:restoredTop sz="94660"/>
  </p:normalViewPr>
  <p:slideViewPr>
    <p:cSldViewPr snapToGrid="0">
      <p:cViewPr>
        <p:scale>
          <a:sx n="70" d="100"/>
          <a:sy n="70" d="100"/>
        </p:scale>
        <p:origin x="941"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33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56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497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4866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4573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229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2867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9020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343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7692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7/25/2023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54952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7/25/2023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920654280"/>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42BCD-4F85-6221-921C-9050E37B51DF}"/>
              </a:ext>
            </a:extLst>
          </p:cNvPr>
          <p:cNvSpPr>
            <a:spLocks noGrp="1"/>
          </p:cNvSpPr>
          <p:nvPr>
            <p:ph type="ctrTitle"/>
          </p:nvPr>
        </p:nvSpPr>
        <p:spPr>
          <a:xfrm>
            <a:off x="535448" y="881081"/>
            <a:ext cx="6217170" cy="2247899"/>
          </a:xfrm>
        </p:spPr>
        <p:txBody>
          <a:bodyPr>
            <a:normAutofit fontScale="90000"/>
          </a:bodyPr>
          <a:lstStyle/>
          <a:p>
            <a:pPr algn="ctr"/>
            <a:r>
              <a:rPr lang="en-CA" b="1" i="0" dirty="0">
                <a:effectLst/>
                <a:latin typeface="Calibri" panose="020F0502020204030204" pitchFamily="34" charset="0"/>
                <a:ea typeface="Calibri" panose="020F0502020204030204" pitchFamily="34" charset="0"/>
                <a:cs typeface="Calibri" panose="020F0502020204030204" pitchFamily="34" charset="0"/>
              </a:rPr>
              <a:t>Supervised Learning Project</a:t>
            </a:r>
            <a:br>
              <a:rPr lang="en-CA" b="1" i="0" dirty="0">
                <a:effectLst/>
                <a:latin typeface="Calibri" panose="020F0502020204030204" pitchFamily="34" charset="0"/>
                <a:ea typeface="Calibri" panose="020F0502020204030204" pitchFamily="34" charset="0"/>
                <a:cs typeface="Calibri" panose="020F0502020204030204" pitchFamily="34" charset="0"/>
              </a:rPr>
            </a:br>
            <a:r>
              <a:rPr lang="en-CA" b="1" i="0" dirty="0">
                <a:effectLst/>
                <a:latin typeface="Calibri" panose="020F0502020204030204" pitchFamily="34" charset="0"/>
                <a:ea typeface="Calibri" panose="020F0502020204030204" pitchFamily="34" charset="0"/>
                <a:cs typeface="Calibri" panose="020F0502020204030204" pitchFamily="34" charset="0"/>
              </a:rPr>
              <a:t>Diabetes Dataset</a:t>
            </a:r>
            <a:br>
              <a:rPr lang="en-CA" b="1" i="0" dirty="0">
                <a:effectLst/>
                <a:latin typeface="zeitung"/>
              </a:rPr>
            </a:br>
            <a:br>
              <a:rPr lang="en-CA" b="1" i="0" dirty="0">
                <a:effectLst/>
                <a:latin typeface="-apple-system"/>
              </a:rPr>
            </a:br>
            <a:endParaRPr lang="en-CA" dirty="0"/>
          </a:p>
        </p:txBody>
      </p:sp>
      <p:sp>
        <p:nvSpPr>
          <p:cNvPr id="3" name="Subtitle 2">
            <a:extLst>
              <a:ext uri="{FF2B5EF4-FFF2-40B4-BE49-F238E27FC236}">
                <a16:creationId xmlns:a16="http://schemas.microsoft.com/office/drawing/2014/main" id="{AD577F59-23DE-63B1-2D0E-FC53DE40E275}"/>
              </a:ext>
            </a:extLst>
          </p:cNvPr>
          <p:cNvSpPr>
            <a:spLocks noGrp="1"/>
          </p:cNvSpPr>
          <p:nvPr>
            <p:ph type="subTitle" idx="1"/>
          </p:nvPr>
        </p:nvSpPr>
        <p:spPr>
          <a:xfrm>
            <a:off x="1143001" y="4010061"/>
            <a:ext cx="2597190" cy="1814946"/>
          </a:xfrm>
        </p:spPr>
        <p:txBody>
          <a:bodyPr anchor="b">
            <a:normAutofit/>
          </a:bodyPr>
          <a:lstStyle/>
          <a:p>
            <a:pPr algn="ctr"/>
            <a:r>
              <a:rPr lang="en-CA" sz="3200" b="1" i="0" dirty="0">
                <a:effectLst/>
                <a:latin typeface="Calibri" panose="020F0502020204030204" pitchFamily="34" charset="0"/>
                <a:ea typeface="Calibri" panose="020F0502020204030204" pitchFamily="34" charset="0"/>
                <a:cs typeface="Calibri" panose="020F0502020204030204" pitchFamily="34" charset="0"/>
              </a:rPr>
              <a:t>Lat Leger</a:t>
            </a:r>
          </a:p>
          <a:p>
            <a:endParaRPr lang="en-CA" dirty="0"/>
          </a:p>
        </p:txBody>
      </p:sp>
      <p:pic>
        <p:nvPicPr>
          <p:cNvPr id="4" name="Picture 3" descr="A web of dots connected">
            <a:extLst>
              <a:ext uri="{FF2B5EF4-FFF2-40B4-BE49-F238E27FC236}">
                <a16:creationId xmlns:a16="http://schemas.microsoft.com/office/drawing/2014/main" id="{E5D3425D-DDC4-2561-A2E4-BE9A9D6FA34A}"/>
              </a:ext>
            </a:extLst>
          </p:cNvPr>
          <p:cNvPicPr>
            <a:picLocks noChangeAspect="1"/>
          </p:cNvPicPr>
          <p:nvPr/>
        </p:nvPicPr>
        <p:blipFill rotWithShape="1">
          <a:blip r:embed="rId2"/>
          <a:srcRect l="29403" r="8565" b="1"/>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7894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5455913"/>
          </a:xfrm>
        </p:spPr>
        <p:txBody>
          <a:bodyPr>
            <a:normAutofit/>
          </a:bodyPr>
          <a:lstStyle/>
          <a:p>
            <a:pPr algn="l"/>
            <a:r>
              <a:rPr lang="en-US" sz="3200" b="1" dirty="0">
                <a:latin typeface="Calibri" panose="020F0502020204030204" pitchFamily="34" charset="0"/>
                <a:ea typeface="Calibri" panose="020F0502020204030204" pitchFamily="34" charset="0"/>
                <a:cs typeface="Calibri" panose="020F0502020204030204" pitchFamily="34" charset="0"/>
              </a:rPr>
              <a:t>Q: I</a:t>
            </a:r>
            <a:r>
              <a:rPr lang="en-US" sz="3200" b="1" i="0" dirty="0">
                <a:effectLst/>
                <a:latin typeface="Calibri" panose="020F0502020204030204" pitchFamily="34" charset="0"/>
                <a:ea typeface="Calibri" panose="020F0502020204030204" pitchFamily="34" charset="0"/>
                <a:cs typeface="Calibri" panose="020F0502020204030204" pitchFamily="34" charset="0"/>
              </a:rPr>
              <a:t>s there any interaction effect between the predictor variables?</a:t>
            </a:r>
            <a:br>
              <a:rPr lang="en-US" sz="2800" b="0" i="0" dirty="0">
                <a:effectLst/>
                <a:latin typeface="Calibri" panose="020F0502020204030204" pitchFamily="34" charset="0"/>
                <a:ea typeface="Calibri" panose="020F0502020204030204" pitchFamily="34" charset="0"/>
                <a:cs typeface="Calibri" panose="020F0502020204030204" pitchFamily="34" charset="0"/>
              </a:rPr>
            </a:br>
            <a:r>
              <a:rPr lang="en-US" sz="2800" i="0" dirty="0">
                <a:effectLst/>
                <a:latin typeface="Calibri" panose="020F0502020204030204" pitchFamily="34" charset="0"/>
                <a:ea typeface="Calibri" panose="020F0502020204030204" pitchFamily="34" charset="0"/>
                <a:cs typeface="Calibri" panose="020F0502020204030204" pitchFamily="34" charset="0"/>
              </a:rPr>
              <a:t>A: Using a Multiple Linear Regression model to analyze the relationship between multiple predictor variables and the target variable 'Outcome’.</a:t>
            </a:r>
            <a:br>
              <a:rPr lang="en-US" sz="2800" i="0" dirty="0">
                <a:effectLst/>
                <a:latin typeface="Calibri" panose="020F0502020204030204" pitchFamily="34" charset="0"/>
                <a:ea typeface="Calibri" panose="020F0502020204030204" pitchFamily="34" charset="0"/>
                <a:cs typeface="Calibri" panose="020F0502020204030204" pitchFamily="34" charset="0"/>
              </a:rPr>
            </a:br>
            <a:br>
              <a:rPr lang="en-US" sz="2800" i="0" dirty="0">
                <a:effectLst/>
                <a:latin typeface="Calibri" panose="020F0502020204030204" pitchFamily="34" charset="0"/>
                <a:ea typeface="Calibri" panose="020F0502020204030204" pitchFamily="34" charset="0"/>
                <a:cs typeface="Calibri" panose="020F0502020204030204" pitchFamily="34" charset="0"/>
              </a:rPr>
            </a:br>
            <a:r>
              <a:rPr lang="en-US" sz="2800" i="0" dirty="0">
                <a:effectLst/>
                <a:latin typeface="Calibri" panose="020F0502020204030204" pitchFamily="34" charset="0"/>
                <a:ea typeface="Calibri" panose="020F0502020204030204" pitchFamily="34" charset="0"/>
                <a:cs typeface="Calibri" panose="020F0502020204030204" pitchFamily="34" charset="0"/>
              </a:rPr>
              <a:t>These results indicate that the interaction between these predictor variables and possibly other predictors in the model significantly affects the outcome variable. Therefore, considering these interactions is crucial for interpreting the relationship between the predictors and the target variable accurately.</a:t>
            </a: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spTree>
    <p:extLst>
      <p:ext uri="{BB962C8B-B14F-4D97-AF65-F5344CB8AC3E}">
        <p14:creationId xmlns:p14="http://schemas.microsoft.com/office/powerpoint/2010/main" val="33917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14" name="Content Placeholder 13">
            <a:extLst>
              <a:ext uri="{FF2B5EF4-FFF2-40B4-BE49-F238E27FC236}">
                <a16:creationId xmlns:a16="http://schemas.microsoft.com/office/drawing/2014/main" id="{9E5205CA-9139-46BC-1AE9-7469490BA2F0}"/>
              </a:ext>
            </a:extLst>
          </p:cNvPr>
          <p:cNvPicPr>
            <a:picLocks noGrp="1" noChangeAspect="1"/>
          </p:cNvPicPr>
          <p:nvPr>
            <p:ph idx="1"/>
          </p:nvPr>
        </p:nvPicPr>
        <p:blipFill>
          <a:blip r:embed="rId2"/>
          <a:stretch>
            <a:fillRect/>
          </a:stretch>
        </p:blipFill>
        <p:spPr>
          <a:xfrm>
            <a:off x="1050637" y="374073"/>
            <a:ext cx="10090726" cy="5587423"/>
          </a:xfrm>
        </p:spPr>
      </p:pic>
    </p:spTree>
    <p:extLst>
      <p:ext uri="{BB962C8B-B14F-4D97-AF65-F5344CB8AC3E}">
        <p14:creationId xmlns:p14="http://schemas.microsoft.com/office/powerpoint/2010/main" val="4589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oup of blue and orange boxes&#10;&#10;Description automatically generated">
            <a:extLst>
              <a:ext uri="{FF2B5EF4-FFF2-40B4-BE49-F238E27FC236}">
                <a16:creationId xmlns:a16="http://schemas.microsoft.com/office/drawing/2014/main" id="{CB76F15F-9B9D-926B-5651-9B41C7509B49}"/>
              </a:ext>
            </a:extLst>
          </p:cNvPr>
          <p:cNvPicPr>
            <a:picLocks noGrp="1" noChangeAspect="1"/>
          </p:cNvPicPr>
          <p:nvPr>
            <p:ph idx="1"/>
          </p:nvPr>
        </p:nvPicPr>
        <p:blipFill rotWithShape="1">
          <a:blip r:embed="rId2"/>
          <a:srcRect t="8893" b="8386"/>
          <a:stretch/>
        </p:blipFill>
        <p:spPr>
          <a:xfrm>
            <a:off x="-2" y="-2"/>
            <a:ext cx="12192002" cy="6858001"/>
          </a:xfrm>
          <a:prstGeom prst="rect">
            <a:avLst/>
          </a:prstGeom>
        </p:spPr>
      </p:pic>
      <p:sp>
        <p:nvSpPr>
          <p:cNvPr id="19" name="Freeform: Shape 18">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1"/>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sp>
        <p:nvSpPr>
          <p:cNvPr id="9" name="Rectangle 8">
            <a:extLst>
              <a:ext uri="{FF2B5EF4-FFF2-40B4-BE49-F238E27FC236}">
                <a16:creationId xmlns:a16="http://schemas.microsoft.com/office/drawing/2014/main" id="{2642E431-F17D-B1BC-9145-63E88761F4F8}"/>
              </a:ext>
            </a:extLst>
          </p:cNvPr>
          <p:cNvSpPr/>
          <p:nvPr/>
        </p:nvSpPr>
        <p:spPr>
          <a:xfrm>
            <a:off x="6853002" y="2851475"/>
            <a:ext cx="5156617" cy="2670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6954811" y="2850165"/>
            <a:ext cx="4953000" cy="2670579"/>
          </a:xfrm>
        </p:spPr>
        <p:txBody>
          <a:bodyPr vert="horz" lIns="91440" tIns="45720" rIns="91440" bIns="45720" rtlCol="0" anchor="b">
            <a:normAutofit/>
          </a:bodyPr>
          <a:lstStyle/>
          <a:p>
            <a:pPr algn="r">
              <a:lnSpc>
                <a:spcPct val="90000"/>
              </a:lnSpc>
            </a:pPr>
            <a:r>
              <a:rPr lang="en-US" sz="2000" b="1" i="0" cap="all" spc="300" dirty="0">
                <a:effectLst/>
                <a:latin typeface="Calibri" panose="020F0502020204030204" pitchFamily="34" charset="0"/>
                <a:ea typeface="Calibri" panose="020F0502020204030204" pitchFamily="34" charset="0"/>
                <a:cs typeface="Calibri" panose="020F0502020204030204" pitchFamily="34" charset="0"/>
              </a:rPr>
              <a:t>Q: How does the distribution of the predictor variables differ for individuals with diabetes and without diabetes?</a:t>
            </a:r>
            <a:br>
              <a:rPr lang="en-US" sz="2000" i="0" cap="all" spc="300" dirty="0">
                <a:effectLst/>
                <a:latin typeface="Calibri" panose="020F0502020204030204" pitchFamily="34" charset="0"/>
                <a:ea typeface="Calibri" panose="020F0502020204030204" pitchFamily="34" charset="0"/>
                <a:cs typeface="Calibri" panose="020F0502020204030204" pitchFamily="34" charset="0"/>
              </a:rPr>
            </a:br>
            <a:r>
              <a:rPr lang="en-US" sz="2000" i="0" cap="all" spc="300" dirty="0">
                <a:effectLst/>
                <a:latin typeface="Calibri" panose="020F0502020204030204" pitchFamily="34" charset="0"/>
                <a:ea typeface="Calibri" panose="020F0502020204030204" pitchFamily="34" charset="0"/>
                <a:cs typeface="Calibri" panose="020F0502020204030204" pitchFamily="34" charset="0"/>
              </a:rPr>
              <a:t>A: Based on the box plots, we can see that there is more data variability in the data for individuals with diabetes</a:t>
            </a:r>
            <a:r>
              <a:rPr lang="en-US" sz="1600" i="0" cap="all" spc="300" dirty="0">
                <a:effectLst/>
              </a:rPr>
              <a:t>.</a:t>
            </a:r>
          </a:p>
        </p:txBody>
      </p:sp>
    </p:spTree>
    <p:extLst>
      <p:ext uri="{BB962C8B-B14F-4D97-AF65-F5344CB8AC3E}">
        <p14:creationId xmlns:p14="http://schemas.microsoft.com/office/powerpoint/2010/main" val="83399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AB4-6A1B-9FF4-52FB-FE6DBFA52F9B}"/>
              </a:ext>
            </a:extLst>
          </p:cNvPr>
          <p:cNvSpPr>
            <a:spLocks noGrp="1"/>
          </p:cNvSpPr>
          <p:nvPr>
            <p:ph type="title"/>
          </p:nvPr>
        </p:nvSpPr>
        <p:spPr>
          <a:xfrm>
            <a:off x="1143000" y="278407"/>
            <a:ext cx="9905999" cy="984336"/>
          </a:xfrm>
        </p:spPr>
        <p:txBody>
          <a:bodyPr/>
          <a:lstStyle/>
          <a:p>
            <a:pPr algn="l"/>
            <a:r>
              <a:rPr lang="en-US" b="1" i="0" dirty="0">
                <a:effectLst/>
                <a:latin typeface="-apple-system"/>
              </a:rPr>
              <a:t>Part II : Preprocessing &amp; Feature Engineering</a:t>
            </a:r>
          </a:p>
        </p:txBody>
      </p:sp>
      <p:sp>
        <p:nvSpPr>
          <p:cNvPr id="3" name="Content Placeholder 2">
            <a:extLst>
              <a:ext uri="{FF2B5EF4-FFF2-40B4-BE49-F238E27FC236}">
                <a16:creationId xmlns:a16="http://schemas.microsoft.com/office/drawing/2014/main" id="{A01D128E-3DD5-47F0-7BED-E629B290093D}"/>
              </a:ext>
            </a:extLst>
          </p:cNvPr>
          <p:cNvSpPr>
            <a:spLocks noGrp="1"/>
          </p:cNvSpPr>
          <p:nvPr>
            <p:ph idx="1"/>
          </p:nvPr>
        </p:nvSpPr>
        <p:spPr>
          <a:xfrm>
            <a:off x="1142999" y="1382486"/>
            <a:ext cx="9905999" cy="4637313"/>
          </a:xfrm>
        </p:spPr>
        <p:txBody>
          <a:bodyPr>
            <a:normAutofit fontScale="85000" lnSpcReduction="10000"/>
          </a:bodyPr>
          <a:lstStyle/>
          <a:p>
            <a:pPr marL="0" indent="0" algn="l">
              <a:buNone/>
            </a:pPr>
            <a:r>
              <a:rPr lang="en-US" sz="2400" b="0" i="0" dirty="0">
                <a:effectLst/>
                <a:latin typeface="-apple-system"/>
              </a:rPr>
              <a:t>You need to perform preprocessing on the given dataset. Please consider the following tasks and carry out the necessary steps accordingly.</a:t>
            </a:r>
          </a:p>
          <a:p>
            <a:r>
              <a:rPr lang="en-US" sz="2400" b="1" i="0" dirty="0">
                <a:effectLst/>
                <a:latin typeface="-apple-system"/>
              </a:rPr>
              <a:t>Handling missing values:</a:t>
            </a:r>
            <a:r>
              <a:rPr lang="en-US" sz="2400" b="0" i="0" dirty="0">
                <a:effectLst/>
                <a:latin typeface="-apple-system"/>
              </a:rPr>
              <a:t> There are no null values, however, 0 values did not make sense in the results. I converted the 0 values to the mean in each feature split by diabetes vs non-diabetes.</a:t>
            </a:r>
          </a:p>
          <a:p>
            <a:pPr algn="l">
              <a:buFont typeface="Arial" panose="020B0604020202020204" pitchFamily="34" charset="0"/>
              <a:buChar char="•"/>
            </a:pPr>
            <a:r>
              <a:rPr lang="en-US" sz="2400" b="1" i="0" dirty="0">
                <a:effectLst/>
                <a:latin typeface="-apple-system"/>
              </a:rPr>
              <a:t>Handling outliers:</a:t>
            </a:r>
            <a:r>
              <a:rPr lang="en-US" sz="2400" b="0" i="0" dirty="0">
                <a:effectLst/>
                <a:latin typeface="-apple-system"/>
              </a:rPr>
              <a:t> I used box plots to look for outliers, then used the IQR (Interquartile Range) method to perform outlier imputation.</a:t>
            </a:r>
          </a:p>
          <a:p>
            <a:pPr algn="l">
              <a:buFont typeface="Arial" panose="020B0604020202020204" pitchFamily="34" charset="0"/>
              <a:buChar char="•"/>
            </a:pPr>
            <a:r>
              <a:rPr lang="en-US" sz="2400" b="1" i="0" dirty="0">
                <a:effectLst/>
                <a:latin typeface="-apple-system"/>
              </a:rPr>
              <a:t>Scaling and normalization:</a:t>
            </a:r>
            <a:r>
              <a:rPr lang="en-US" sz="2400" b="0" i="0" dirty="0">
                <a:effectLst/>
                <a:latin typeface="-apple-system"/>
              </a:rPr>
              <a:t> I did not use scaling and normalization, since I am using a Random Forest Module.</a:t>
            </a:r>
          </a:p>
          <a:p>
            <a:pPr algn="l">
              <a:buFont typeface="Arial" panose="020B0604020202020204" pitchFamily="34" charset="0"/>
              <a:buChar char="•"/>
            </a:pPr>
            <a:r>
              <a:rPr lang="en-US" sz="2400" b="1" i="0" dirty="0">
                <a:effectLst/>
                <a:latin typeface="-apple-system"/>
              </a:rPr>
              <a:t>Feature Engineering:</a:t>
            </a:r>
            <a:r>
              <a:rPr lang="en-US" sz="2400" b="0" i="0" dirty="0">
                <a:effectLst/>
                <a:latin typeface="-apple-system"/>
              </a:rPr>
              <a:t> Feature Engineering is performed with Random Forest Module.</a:t>
            </a:r>
          </a:p>
          <a:p>
            <a:pPr algn="l">
              <a:buFont typeface="Arial" panose="020B0604020202020204" pitchFamily="34" charset="0"/>
              <a:buChar char="•"/>
            </a:pPr>
            <a:r>
              <a:rPr lang="en-US" sz="2400" b="1" i="0" dirty="0">
                <a:effectLst/>
                <a:latin typeface="-apple-system"/>
              </a:rPr>
              <a:t>Handling imbalanced data: </a:t>
            </a:r>
            <a:r>
              <a:rPr lang="en-US" sz="2400" b="0" i="0" dirty="0">
                <a:effectLst/>
                <a:latin typeface="-apple-system"/>
              </a:rPr>
              <a:t>I did not find this data set to be imbalanced.</a:t>
            </a:r>
          </a:p>
        </p:txBody>
      </p:sp>
    </p:spTree>
    <p:extLst>
      <p:ext uri="{BB962C8B-B14F-4D97-AF65-F5344CB8AC3E}">
        <p14:creationId xmlns:p14="http://schemas.microsoft.com/office/powerpoint/2010/main" val="356967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607367"/>
          </a:xfrm>
        </p:spPr>
        <p:txBody>
          <a:bodyPr>
            <a:normAutofit/>
          </a:bodyPr>
          <a:lstStyle/>
          <a:p>
            <a:pPr algn="l"/>
            <a:r>
              <a:rPr lang="en-US" sz="2800" b="1" i="0" dirty="0">
                <a:effectLst/>
                <a:latin typeface="-apple-system"/>
              </a:rPr>
              <a:t>Handling outliers:</a:t>
            </a:r>
            <a:r>
              <a:rPr lang="en-US" sz="2800" b="0" i="0" dirty="0">
                <a:effectLst/>
                <a:latin typeface="-apple-system"/>
              </a:rPr>
              <a:t> I used box plots to look for outliers, then used the IQR (Interquartile Range) method to perform outlier imputation.</a:t>
            </a: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8" name="Content Placeholder 7">
            <a:extLst>
              <a:ext uri="{FF2B5EF4-FFF2-40B4-BE49-F238E27FC236}">
                <a16:creationId xmlns:a16="http://schemas.microsoft.com/office/drawing/2014/main" id="{4C4D5516-5F65-D013-9378-EAD73F1D16DE}"/>
              </a:ext>
            </a:extLst>
          </p:cNvPr>
          <p:cNvPicPr>
            <a:picLocks noGrp="1" noChangeAspect="1"/>
          </p:cNvPicPr>
          <p:nvPr>
            <p:ph idx="1"/>
          </p:nvPr>
        </p:nvPicPr>
        <p:blipFill>
          <a:blip r:embed="rId2"/>
          <a:stretch>
            <a:fillRect/>
          </a:stretch>
        </p:blipFill>
        <p:spPr>
          <a:xfrm>
            <a:off x="3056986" y="1832055"/>
            <a:ext cx="6078026" cy="4126170"/>
          </a:xfrm>
        </p:spPr>
      </p:pic>
    </p:spTree>
    <p:extLst>
      <p:ext uri="{BB962C8B-B14F-4D97-AF65-F5344CB8AC3E}">
        <p14:creationId xmlns:p14="http://schemas.microsoft.com/office/powerpoint/2010/main" val="186386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5" name="Content Placeholder 4">
            <a:extLst>
              <a:ext uri="{FF2B5EF4-FFF2-40B4-BE49-F238E27FC236}">
                <a16:creationId xmlns:a16="http://schemas.microsoft.com/office/drawing/2014/main" id="{FF08BD8F-71B4-1AAE-D8AA-10BD104B88C6}"/>
              </a:ext>
            </a:extLst>
          </p:cNvPr>
          <p:cNvPicPr>
            <a:picLocks noGrp="1" noChangeAspect="1"/>
          </p:cNvPicPr>
          <p:nvPr>
            <p:ph idx="1"/>
          </p:nvPr>
        </p:nvPicPr>
        <p:blipFill>
          <a:blip r:embed="rId2"/>
          <a:stretch>
            <a:fillRect/>
          </a:stretch>
        </p:blipFill>
        <p:spPr>
          <a:xfrm>
            <a:off x="1871972" y="339250"/>
            <a:ext cx="8448055" cy="5635350"/>
          </a:xfrm>
        </p:spPr>
      </p:pic>
    </p:spTree>
    <p:extLst>
      <p:ext uri="{BB962C8B-B14F-4D97-AF65-F5344CB8AC3E}">
        <p14:creationId xmlns:p14="http://schemas.microsoft.com/office/powerpoint/2010/main" val="95292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1"/>
            <a:ext cx="9905999" cy="1101976"/>
          </a:xfrm>
        </p:spPr>
        <p:txBody>
          <a:bodyPr>
            <a:normAutofit/>
          </a:bodyPr>
          <a:lstStyle/>
          <a:p>
            <a:pPr algn="l"/>
            <a:r>
              <a:rPr lang="en-US" sz="3200" b="1" i="0" dirty="0">
                <a:effectLst/>
                <a:latin typeface="-apple-system"/>
              </a:rPr>
              <a:t>Feature Engineering:</a:t>
            </a:r>
            <a:r>
              <a:rPr lang="en-US" sz="3200" b="0" i="0" dirty="0">
                <a:effectLst/>
                <a:latin typeface="-apple-system"/>
              </a:rPr>
              <a:t> Feature Engineering is performed with Random Forest Module</a:t>
            </a:r>
            <a:r>
              <a:rPr lang="en-US" sz="1600" b="0" i="0" dirty="0">
                <a:effectLst/>
                <a:latin typeface="-apple-system"/>
              </a:rPr>
              <a:t>.</a:t>
            </a: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8" name="Content Placeholder 7">
            <a:extLst>
              <a:ext uri="{FF2B5EF4-FFF2-40B4-BE49-F238E27FC236}">
                <a16:creationId xmlns:a16="http://schemas.microsoft.com/office/drawing/2014/main" id="{BE60F757-F48E-027E-F885-E32F0261EAC7}"/>
              </a:ext>
            </a:extLst>
          </p:cNvPr>
          <p:cNvPicPr>
            <a:picLocks noGrp="1" noChangeAspect="1"/>
          </p:cNvPicPr>
          <p:nvPr>
            <p:ph idx="1"/>
          </p:nvPr>
        </p:nvPicPr>
        <p:blipFill>
          <a:blip r:embed="rId2"/>
          <a:stretch>
            <a:fillRect/>
          </a:stretch>
        </p:blipFill>
        <p:spPr>
          <a:xfrm>
            <a:off x="3134655" y="1432266"/>
            <a:ext cx="5922689" cy="4543991"/>
          </a:xfrm>
        </p:spPr>
      </p:pic>
    </p:spTree>
    <p:extLst>
      <p:ext uri="{BB962C8B-B14F-4D97-AF65-F5344CB8AC3E}">
        <p14:creationId xmlns:p14="http://schemas.microsoft.com/office/powerpoint/2010/main" val="313982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AB4-6A1B-9FF4-52FB-FE6DBFA52F9B}"/>
              </a:ext>
            </a:extLst>
          </p:cNvPr>
          <p:cNvSpPr>
            <a:spLocks noGrp="1"/>
          </p:cNvSpPr>
          <p:nvPr>
            <p:ph type="title"/>
          </p:nvPr>
        </p:nvSpPr>
        <p:spPr>
          <a:xfrm>
            <a:off x="1143000" y="278407"/>
            <a:ext cx="9905999" cy="1360898"/>
          </a:xfrm>
        </p:spPr>
        <p:txBody>
          <a:bodyPr/>
          <a:lstStyle/>
          <a:p>
            <a:pPr algn="l"/>
            <a:r>
              <a:rPr lang="en-US" b="1" i="0" dirty="0">
                <a:effectLst/>
                <a:latin typeface="-apple-system"/>
              </a:rPr>
              <a:t>Part III : Training ML Model</a:t>
            </a:r>
          </a:p>
        </p:txBody>
      </p:sp>
      <p:sp>
        <p:nvSpPr>
          <p:cNvPr id="3" name="Content Placeholder 2">
            <a:extLst>
              <a:ext uri="{FF2B5EF4-FFF2-40B4-BE49-F238E27FC236}">
                <a16:creationId xmlns:a16="http://schemas.microsoft.com/office/drawing/2014/main" id="{A01D128E-3DD5-47F0-7BED-E629B290093D}"/>
              </a:ext>
            </a:extLst>
          </p:cNvPr>
          <p:cNvSpPr>
            <a:spLocks noGrp="1"/>
          </p:cNvSpPr>
          <p:nvPr>
            <p:ph idx="1"/>
          </p:nvPr>
        </p:nvSpPr>
        <p:spPr>
          <a:xfrm>
            <a:off x="1142999" y="1639305"/>
            <a:ext cx="9905999" cy="4347838"/>
          </a:xfrm>
        </p:spPr>
        <p:txBody>
          <a:bodyPr>
            <a:normAutofit fontScale="92500" lnSpcReduction="20000"/>
          </a:bodyPr>
          <a:lstStyle/>
          <a:p>
            <a:pPr algn="l"/>
            <a:r>
              <a:rPr lang="en-US" sz="2400" b="0" i="0" dirty="0">
                <a:effectLst/>
                <a:latin typeface="-apple-system"/>
              </a:rPr>
              <a:t>For this task, you are required to build a machine-learning model to predict the outcome variable. This will be a binary classification task, as the target variable is binary. You should select at least two models, one of which should be an ensemble model, and compare their performance.</a:t>
            </a:r>
          </a:p>
          <a:p>
            <a:pPr algn="l">
              <a:buFont typeface="Arial" panose="020B0604020202020204" pitchFamily="34" charset="0"/>
              <a:buChar char="•"/>
            </a:pPr>
            <a:r>
              <a:rPr lang="en-US" sz="2400" b="1" i="0" dirty="0">
                <a:effectLst/>
                <a:latin typeface="-apple-system"/>
              </a:rPr>
              <a:t>Train the models: </a:t>
            </a:r>
            <a:r>
              <a:rPr lang="en-US" sz="2400" b="0" i="0" dirty="0">
                <a:effectLst/>
                <a:latin typeface="-apple-system"/>
              </a:rPr>
              <a:t>Train the selected models on the training set.</a:t>
            </a:r>
          </a:p>
          <a:p>
            <a:pPr algn="l">
              <a:buFont typeface="Arial" panose="020B0604020202020204" pitchFamily="34" charset="0"/>
              <a:buChar char="•"/>
            </a:pPr>
            <a:r>
              <a:rPr lang="en-US" sz="2400" b="1" i="0" dirty="0">
                <a:effectLst/>
                <a:latin typeface="-apple-system"/>
              </a:rPr>
              <a:t>Model evaluation: </a:t>
            </a:r>
            <a:r>
              <a:rPr lang="en-US" sz="2400" b="0" i="0" dirty="0">
                <a:effectLst/>
                <a:latin typeface="-apple-system"/>
              </a:rPr>
              <a:t>Evaluate the trained models on the testing set using appropriate evaluation metrics, such as accuracy, precision, recall, F1-score, and ROC-AUC.</a:t>
            </a:r>
          </a:p>
          <a:p>
            <a:pPr algn="l">
              <a:buFont typeface="Arial" panose="020B0604020202020204" pitchFamily="34" charset="0"/>
              <a:buChar char="•"/>
            </a:pPr>
            <a:r>
              <a:rPr lang="en-US" sz="2400" b="1" i="0" dirty="0">
                <a:effectLst/>
                <a:latin typeface="-apple-system"/>
              </a:rPr>
              <a:t>Model comparison: </a:t>
            </a:r>
            <a:r>
              <a:rPr lang="en-US" sz="2400" b="0" i="0" dirty="0">
                <a:effectLst/>
                <a:latin typeface="-apple-system"/>
              </a:rPr>
              <a:t>Compare the performance of the selected models and choose the best-performing model based on the evaluation metrics. You can also perform additional analysis, such as model tuning and cross-validation, to improve the model's performance.</a:t>
            </a:r>
          </a:p>
        </p:txBody>
      </p:sp>
    </p:spTree>
    <p:extLst>
      <p:ext uri="{BB962C8B-B14F-4D97-AF65-F5344CB8AC3E}">
        <p14:creationId xmlns:p14="http://schemas.microsoft.com/office/powerpoint/2010/main" val="101734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apple-system"/>
              </a:rPr>
              <a:t>Multiple Linear Regression model </a:t>
            </a:r>
            <a:r>
              <a:rPr lang="en-US" sz="2400" b="0" i="0" dirty="0">
                <a:effectLst/>
                <a:latin typeface="-apple-system"/>
              </a:rPr>
              <a:t>with additional functions for data splitting, plotting coefficients, checking for interaction effects, cross-validation, and grid search</a:t>
            </a:r>
            <a:endParaRPr lang="en-US" sz="2800" b="0" i="0" dirty="0">
              <a:effectLst/>
              <a:latin typeface="-apple-system"/>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6" name="Content Placeholder 5">
            <a:extLst>
              <a:ext uri="{FF2B5EF4-FFF2-40B4-BE49-F238E27FC236}">
                <a16:creationId xmlns:a16="http://schemas.microsoft.com/office/drawing/2014/main" id="{A9A79B37-92E4-DEAE-47A8-A92FDC24650E}"/>
              </a:ext>
            </a:extLst>
          </p:cNvPr>
          <p:cNvPicPr>
            <a:picLocks noGrp="1" noChangeAspect="1"/>
          </p:cNvPicPr>
          <p:nvPr>
            <p:ph idx="1"/>
          </p:nvPr>
        </p:nvPicPr>
        <p:blipFill>
          <a:blip r:embed="rId2"/>
          <a:stretch>
            <a:fillRect/>
          </a:stretch>
        </p:blipFill>
        <p:spPr>
          <a:xfrm>
            <a:off x="3152280" y="1432266"/>
            <a:ext cx="5887439" cy="4553512"/>
          </a:xfrm>
        </p:spPr>
      </p:pic>
    </p:spTree>
    <p:extLst>
      <p:ext uri="{BB962C8B-B14F-4D97-AF65-F5344CB8AC3E}">
        <p14:creationId xmlns:p14="http://schemas.microsoft.com/office/powerpoint/2010/main" val="3011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apple-system"/>
              </a:rPr>
              <a:t>Multiple Linear Regression model </a:t>
            </a:r>
            <a:r>
              <a:rPr lang="en-US" sz="2400" b="0" i="0" dirty="0">
                <a:effectLst/>
                <a:latin typeface="-apple-system"/>
              </a:rPr>
              <a:t>with additional functions for data splitting, plotting coefficients, checking for interaction effects, cross-validation, and grid search</a:t>
            </a:r>
            <a:endParaRPr lang="en-US" sz="2800" b="0" i="0" dirty="0">
              <a:effectLst/>
              <a:latin typeface="-apple-system"/>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8" name="Content Placeholder 7">
            <a:extLst>
              <a:ext uri="{FF2B5EF4-FFF2-40B4-BE49-F238E27FC236}">
                <a16:creationId xmlns:a16="http://schemas.microsoft.com/office/drawing/2014/main" id="{BA5E0FCA-4B51-E9B8-4BA3-C87B43BEE24C}"/>
              </a:ext>
            </a:extLst>
          </p:cNvPr>
          <p:cNvPicPr>
            <a:picLocks noGrp="1" noChangeAspect="1"/>
          </p:cNvPicPr>
          <p:nvPr>
            <p:ph idx="1"/>
          </p:nvPr>
        </p:nvPicPr>
        <p:blipFill>
          <a:blip r:embed="rId2"/>
          <a:stretch>
            <a:fillRect/>
          </a:stretch>
        </p:blipFill>
        <p:spPr>
          <a:xfrm>
            <a:off x="1929226" y="1614990"/>
            <a:ext cx="8333546" cy="4374040"/>
          </a:xfrm>
        </p:spPr>
      </p:pic>
    </p:spTree>
    <p:extLst>
      <p:ext uri="{BB962C8B-B14F-4D97-AF65-F5344CB8AC3E}">
        <p14:creationId xmlns:p14="http://schemas.microsoft.com/office/powerpoint/2010/main" val="347974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BA0-3567-246F-4FDD-51E758631D1E}"/>
              </a:ext>
            </a:extLst>
          </p:cNvPr>
          <p:cNvSpPr>
            <a:spLocks noGrp="1"/>
          </p:cNvSpPr>
          <p:nvPr>
            <p:ph type="title"/>
          </p:nvPr>
        </p:nvSpPr>
        <p:spPr>
          <a:xfrm>
            <a:off x="1142999" y="278407"/>
            <a:ext cx="9905999" cy="1360898"/>
          </a:xfrm>
        </p:spPr>
        <p:txBody>
          <a:bodyPr/>
          <a:lstStyle/>
          <a:p>
            <a:r>
              <a:rPr lang="en-CA" b="1" i="0" dirty="0">
                <a:effectLst/>
                <a:latin typeface="Calibri" panose="020F0502020204030204" pitchFamily="34" charset="0"/>
                <a:ea typeface="Calibri" panose="020F0502020204030204" pitchFamily="34" charset="0"/>
                <a:cs typeface="Calibri" panose="020F0502020204030204" pitchFamily="34" charset="0"/>
              </a:rPr>
              <a:t>Supervised Learning - Project</a:t>
            </a: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F849BF-D375-2AA2-C0CA-47ECAEA5CC42}"/>
              </a:ext>
            </a:extLst>
          </p:cNvPr>
          <p:cNvSpPr>
            <a:spLocks noGrp="1"/>
          </p:cNvSpPr>
          <p:nvPr>
            <p:ph idx="1"/>
          </p:nvPr>
        </p:nvSpPr>
        <p:spPr>
          <a:xfrm>
            <a:off x="1142998" y="1645441"/>
            <a:ext cx="9905999" cy="3567118"/>
          </a:xfrm>
        </p:spPr>
        <p:txBody>
          <a:bodyPr>
            <a:normAutofit lnSpcReduction="10000"/>
          </a:bodyPr>
          <a:lstStyle/>
          <a:p>
            <a:r>
              <a:rPr lang="en-US" sz="2400" dirty="0">
                <a:solidFill>
                  <a:srgbClr val="E6EDF3"/>
                </a:solidFill>
                <a:latin typeface="Calibri" panose="020F0502020204030204" pitchFamily="34" charset="0"/>
                <a:ea typeface="Calibri" panose="020F0502020204030204" pitchFamily="34" charset="0"/>
                <a:cs typeface="Calibri" panose="020F0502020204030204" pitchFamily="34" charset="0"/>
              </a:rPr>
              <a:t>U</a:t>
            </a:r>
            <a:r>
              <a:rPr lang="en-US" sz="24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rPr>
              <a:t>se supervised learning techniques to build a machine learning model that can predict whether a patient has diabetes or not, based on certain diagnostic measurements. </a:t>
            </a:r>
          </a:p>
          <a:p>
            <a:r>
              <a:rPr lang="en-US" sz="24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rPr>
              <a:t>The project involves three main parts: </a:t>
            </a:r>
          </a:p>
          <a:p>
            <a:pPr marL="0" indent="0">
              <a:buNone/>
            </a:pPr>
            <a:r>
              <a:rPr lang="en-US" sz="2400" dirty="0">
                <a:solidFill>
                  <a:srgbClr val="E6EDF3"/>
                </a:solidFill>
                <a:latin typeface="Calibri" panose="020F0502020204030204" pitchFamily="34" charset="0"/>
                <a:ea typeface="Calibri" panose="020F0502020204030204" pitchFamily="34" charset="0"/>
                <a:cs typeface="Calibri" panose="020F0502020204030204" pitchFamily="34" charset="0"/>
              </a:rPr>
              <a:t>	* E</a:t>
            </a:r>
            <a:r>
              <a:rPr lang="en-US" sz="24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rPr>
              <a:t>xploratory data analysis</a:t>
            </a:r>
          </a:p>
          <a:p>
            <a:pPr marL="0" indent="0">
              <a:buNone/>
            </a:pPr>
            <a:r>
              <a:rPr lang="en-US" sz="2400" dirty="0">
                <a:solidFill>
                  <a:srgbClr val="E6EDF3"/>
                </a:solidFill>
                <a:latin typeface="Calibri" panose="020F0502020204030204" pitchFamily="34" charset="0"/>
                <a:ea typeface="Calibri" panose="020F0502020204030204" pitchFamily="34" charset="0"/>
                <a:cs typeface="Calibri" panose="020F0502020204030204" pitchFamily="34" charset="0"/>
              </a:rPr>
              <a:t>	* P</a:t>
            </a:r>
            <a:r>
              <a:rPr lang="en-US" sz="24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rPr>
              <a:t>reprocessing and feature engineering</a:t>
            </a:r>
          </a:p>
          <a:p>
            <a:pPr marL="0" indent="0">
              <a:buNone/>
            </a:pPr>
            <a:r>
              <a:rPr lang="en-US" sz="2400" dirty="0">
                <a:solidFill>
                  <a:srgbClr val="E6EDF3"/>
                </a:solidFill>
                <a:latin typeface="Calibri" panose="020F0502020204030204" pitchFamily="34" charset="0"/>
                <a:ea typeface="Calibri" panose="020F0502020204030204" pitchFamily="34" charset="0"/>
                <a:cs typeface="Calibri" panose="020F0502020204030204" pitchFamily="34" charset="0"/>
              </a:rPr>
              <a:t>	* T</a:t>
            </a:r>
            <a:r>
              <a:rPr lang="en-US" sz="24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rPr>
              <a:t>raining a machine learning model</a:t>
            </a:r>
            <a:endParaRPr lang="en-CA"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4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Random Forest Classifier </a:t>
            </a:r>
            <a:r>
              <a:rPr lang="en-US" sz="2400" i="0" dirty="0">
                <a:effectLst/>
                <a:latin typeface="Calibri" panose="020F0502020204030204" pitchFamily="34" charset="0"/>
                <a:ea typeface="Calibri" panose="020F0502020204030204" pitchFamily="34" charset="0"/>
                <a:cs typeface="Calibri" panose="020F0502020204030204" pitchFamily="34" charset="0"/>
              </a:rPr>
              <a:t>with Feature Importance, Probability distribution, Precision, Recall, F1-score, ROC-AUC, Classification Report, Confusion Matrix, and ROC curve</a:t>
            </a:r>
            <a:endParaRPr lang="en-US" sz="28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6" name="Content Placeholder 5">
            <a:extLst>
              <a:ext uri="{FF2B5EF4-FFF2-40B4-BE49-F238E27FC236}">
                <a16:creationId xmlns:a16="http://schemas.microsoft.com/office/drawing/2014/main" id="{36249069-686E-85FB-FA5F-3D3999A75B5B}"/>
              </a:ext>
            </a:extLst>
          </p:cNvPr>
          <p:cNvPicPr>
            <a:picLocks noGrp="1" noChangeAspect="1"/>
          </p:cNvPicPr>
          <p:nvPr>
            <p:ph idx="1"/>
          </p:nvPr>
        </p:nvPicPr>
        <p:blipFill>
          <a:blip r:embed="rId2"/>
          <a:stretch>
            <a:fillRect/>
          </a:stretch>
        </p:blipFill>
        <p:spPr>
          <a:xfrm>
            <a:off x="3247938" y="1560793"/>
            <a:ext cx="5696124" cy="4438539"/>
          </a:xfrm>
        </p:spPr>
      </p:pic>
    </p:spTree>
    <p:extLst>
      <p:ext uri="{BB962C8B-B14F-4D97-AF65-F5344CB8AC3E}">
        <p14:creationId xmlns:p14="http://schemas.microsoft.com/office/powerpoint/2010/main" val="407765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Random Forest Classifier </a:t>
            </a:r>
            <a:r>
              <a:rPr lang="en-US" sz="2400" i="0" dirty="0">
                <a:effectLst/>
                <a:latin typeface="Calibri" panose="020F0502020204030204" pitchFamily="34" charset="0"/>
                <a:ea typeface="Calibri" panose="020F0502020204030204" pitchFamily="34" charset="0"/>
                <a:cs typeface="Calibri" panose="020F0502020204030204" pitchFamily="34" charset="0"/>
              </a:rPr>
              <a:t>with Feature Importance, Probability distribution, Precision, Recall, F1-score, ROC-AUC, Classification Report, Confusion Matrix, and ROC curve</a:t>
            </a:r>
            <a:endParaRPr lang="en-US" sz="28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8" name="Content Placeholder 7">
            <a:extLst>
              <a:ext uri="{FF2B5EF4-FFF2-40B4-BE49-F238E27FC236}">
                <a16:creationId xmlns:a16="http://schemas.microsoft.com/office/drawing/2014/main" id="{6787DC71-1F47-1D3C-953D-1A39D373921D}"/>
              </a:ext>
            </a:extLst>
          </p:cNvPr>
          <p:cNvPicPr>
            <a:picLocks noGrp="1" noChangeAspect="1"/>
          </p:cNvPicPr>
          <p:nvPr>
            <p:ph idx="1"/>
          </p:nvPr>
        </p:nvPicPr>
        <p:blipFill>
          <a:blip r:embed="rId2"/>
          <a:stretch>
            <a:fillRect/>
          </a:stretch>
        </p:blipFill>
        <p:spPr>
          <a:xfrm>
            <a:off x="2950082" y="1604103"/>
            <a:ext cx="6291834" cy="4368310"/>
          </a:xfrm>
        </p:spPr>
      </p:pic>
    </p:spTree>
    <p:extLst>
      <p:ext uri="{BB962C8B-B14F-4D97-AF65-F5344CB8AC3E}">
        <p14:creationId xmlns:p14="http://schemas.microsoft.com/office/powerpoint/2010/main" val="334734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Random Forest Classifier </a:t>
            </a:r>
            <a:r>
              <a:rPr lang="en-US" sz="2400" i="0" dirty="0">
                <a:effectLst/>
                <a:latin typeface="Calibri" panose="020F0502020204030204" pitchFamily="34" charset="0"/>
                <a:ea typeface="Calibri" panose="020F0502020204030204" pitchFamily="34" charset="0"/>
                <a:cs typeface="Calibri" panose="020F0502020204030204" pitchFamily="34" charset="0"/>
              </a:rPr>
              <a:t>with Feature Importance, Probability distribution, Precision, Recall, F1-score, ROC-AUC, Classification Report, Confusion Matrix, and ROC curve</a:t>
            </a:r>
            <a:endParaRPr lang="en-US" sz="28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6" name="Content Placeholder 5">
            <a:extLst>
              <a:ext uri="{FF2B5EF4-FFF2-40B4-BE49-F238E27FC236}">
                <a16:creationId xmlns:a16="http://schemas.microsoft.com/office/drawing/2014/main" id="{1FA0A50B-3C52-DC36-6A2B-5287047F8DEF}"/>
              </a:ext>
            </a:extLst>
          </p:cNvPr>
          <p:cNvPicPr>
            <a:picLocks noGrp="1" noChangeAspect="1"/>
          </p:cNvPicPr>
          <p:nvPr>
            <p:ph idx="1"/>
          </p:nvPr>
        </p:nvPicPr>
        <p:blipFill>
          <a:blip r:embed="rId2"/>
          <a:stretch>
            <a:fillRect/>
          </a:stretch>
        </p:blipFill>
        <p:spPr>
          <a:xfrm>
            <a:off x="2562960" y="1625873"/>
            <a:ext cx="7066080" cy="4363516"/>
          </a:xfrm>
        </p:spPr>
      </p:pic>
    </p:spTree>
    <p:extLst>
      <p:ext uri="{BB962C8B-B14F-4D97-AF65-F5344CB8AC3E}">
        <p14:creationId xmlns:p14="http://schemas.microsoft.com/office/powerpoint/2010/main" val="382790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Random Forest Classifier </a:t>
            </a:r>
            <a:r>
              <a:rPr lang="en-US" sz="2400" i="0" dirty="0">
                <a:effectLst/>
                <a:latin typeface="Calibri" panose="020F0502020204030204" pitchFamily="34" charset="0"/>
                <a:ea typeface="Calibri" panose="020F0502020204030204" pitchFamily="34" charset="0"/>
                <a:cs typeface="Calibri" panose="020F0502020204030204" pitchFamily="34" charset="0"/>
              </a:rPr>
              <a:t>with Feature Importance, Probability distribution, Precision, Recall, F1-score, ROC-AUC, Classification Report, Confusion Matrix, and ROC curve</a:t>
            </a:r>
            <a:endParaRPr lang="en-US" sz="28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8" name="Content Placeholder 7">
            <a:extLst>
              <a:ext uri="{FF2B5EF4-FFF2-40B4-BE49-F238E27FC236}">
                <a16:creationId xmlns:a16="http://schemas.microsoft.com/office/drawing/2014/main" id="{59A181AB-2D49-5181-DA33-4038FAFEB3D8}"/>
              </a:ext>
            </a:extLst>
          </p:cNvPr>
          <p:cNvPicPr>
            <a:picLocks noGrp="1" noChangeAspect="1"/>
          </p:cNvPicPr>
          <p:nvPr>
            <p:ph idx="1"/>
          </p:nvPr>
        </p:nvPicPr>
        <p:blipFill>
          <a:blip r:embed="rId2"/>
          <a:stretch>
            <a:fillRect/>
          </a:stretch>
        </p:blipFill>
        <p:spPr>
          <a:xfrm>
            <a:off x="3245427" y="1575281"/>
            <a:ext cx="5701146" cy="4432726"/>
          </a:xfrm>
        </p:spPr>
      </p:pic>
    </p:spTree>
    <p:extLst>
      <p:ext uri="{BB962C8B-B14F-4D97-AF65-F5344CB8AC3E}">
        <p14:creationId xmlns:p14="http://schemas.microsoft.com/office/powerpoint/2010/main" val="1717701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1360899"/>
          </a:xfrm>
        </p:spPr>
        <p:txBody>
          <a:bodyPr>
            <a:norm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Random Forest Classifier </a:t>
            </a:r>
            <a:r>
              <a:rPr lang="en-US" sz="2400" i="0" dirty="0">
                <a:effectLst/>
                <a:latin typeface="Calibri" panose="020F0502020204030204" pitchFamily="34" charset="0"/>
                <a:ea typeface="Calibri" panose="020F0502020204030204" pitchFamily="34" charset="0"/>
                <a:cs typeface="Calibri" panose="020F0502020204030204" pitchFamily="34" charset="0"/>
              </a:rPr>
              <a:t>with Feature Importance, Probability distribution, Precision, Recall, F1-score, ROC-AUC, Classification Report, Confusion Matrix, and ROC curve</a:t>
            </a:r>
            <a:endParaRPr lang="en-US" sz="28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6" name="Content Placeholder 5">
            <a:extLst>
              <a:ext uri="{FF2B5EF4-FFF2-40B4-BE49-F238E27FC236}">
                <a16:creationId xmlns:a16="http://schemas.microsoft.com/office/drawing/2014/main" id="{95E7D074-2CC5-D5BB-C8F4-1DB2FCEF7DDE}"/>
              </a:ext>
            </a:extLst>
          </p:cNvPr>
          <p:cNvPicPr>
            <a:picLocks noGrp="1" noChangeAspect="1"/>
          </p:cNvPicPr>
          <p:nvPr>
            <p:ph idx="1"/>
          </p:nvPr>
        </p:nvPicPr>
        <p:blipFill>
          <a:blip r:embed="rId2"/>
          <a:stretch>
            <a:fillRect/>
          </a:stretch>
        </p:blipFill>
        <p:spPr>
          <a:xfrm>
            <a:off x="3473311" y="2194264"/>
            <a:ext cx="5245377" cy="2469472"/>
          </a:xfrm>
        </p:spPr>
      </p:pic>
    </p:spTree>
    <p:extLst>
      <p:ext uri="{BB962C8B-B14F-4D97-AF65-F5344CB8AC3E}">
        <p14:creationId xmlns:p14="http://schemas.microsoft.com/office/powerpoint/2010/main" val="337744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3298372" y="362947"/>
            <a:ext cx="5516114" cy="932453"/>
          </a:xfrm>
        </p:spPr>
        <p:txBody>
          <a:bodyPr>
            <a:normAutofit/>
          </a:bodyPr>
          <a:lstStyle/>
          <a:p>
            <a:pPr algn="ctr"/>
            <a:r>
              <a:rPr lang="en-US" sz="3200" b="1" i="0" dirty="0">
                <a:effectLst/>
                <a:latin typeface="Calibri" panose="020F0502020204030204" pitchFamily="34" charset="0"/>
                <a:ea typeface="Calibri" panose="020F0502020204030204" pitchFamily="34" charset="0"/>
                <a:cs typeface="Calibri" panose="020F0502020204030204" pitchFamily="34" charset="0"/>
              </a:rPr>
              <a:t>Training and Testing Results</a:t>
            </a:r>
            <a:endParaRPr lang="en-US" sz="360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6" name="Content Placeholder 5">
            <a:extLst>
              <a:ext uri="{FF2B5EF4-FFF2-40B4-BE49-F238E27FC236}">
                <a16:creationId xmlns:a16="http://schemas.microsoft.com/office/drawing/2014/main" id="{04C77C20-50D1-13FD-DFDF-0858BD55F9C7}"/>
              </a:ext>
            </a:extLst>
          </p:cNvPr>
          <p:cNvPicPr>
            <a:picLocks noGrp="1" noChangeAspect="1"/>
          </p:cNvPicPr>
          <p:nvPr>
            <p:ph idx="1"/>
          </p:nvPr>
        </p:nvPicPr>
        <p:blipFill>
          <a:blip r:embed="rId2"/>
          <a:stretch>
            <a:fillRect/>
          </a:stretch>
        </p:blipFill>
        <p:spPr>
          <a:xfrm>
            <a:off x="3377514" y="1866834"/>
            <a:ext cx="5436971" cy="3116960"/>
          </a:xfrm>
        </p:spPr>
      </p:pic>
    </p:spTree>
    <p:extLst>
      <p:ext uri="{BB962C8B-B14F-4D97-AF65-F5344CB8AC3E}">
        <p14:creationId xmlns:p14="http://schemas.microsoft.com/office/powerpoint/2010/main" val="281278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932453"/>
          </a:xfrm>
        </p:spPr>
        <p:txBody>
          <a:bodyPr>
            <a:normAutofit/>
          </a:bodyPr>
          <a:lstStyle/>
          <a:p>
            <a:pPr algn="l"/>
            <a:r>
              <a:rPr lang="en-CA" sz="4800" b="1" i="0" dirty="0">
                <a:effectLst/>
                <a:latin typeface="Calibri" panose="020F0502020204030204" pitchFamily="34" charset="0"/>
                <a:ea typeface="Calibri" panose="020F0502020204030204" pitchFamily="34" charset="0"/>
                <a:cs typeface="Calibri" panose="020F0502020204030204" pitchFamily="34" charset="0"/>
              </a:rPr>
              <a:t>Part IV: Conclusion</a:t>
            </a:r>
          </a:p>
        </p:txBody>
      </p:sp>
      <p:sp>
        <p:nvSpPr>
          <p:cNvPr id="4" name="Content Placeholder 3">
            <a:extLst>
              <a:ext uri="{FF2B5EF4-FFF2-40B4-BE49-F238E27FC236}">
                <a16:creationId xmlns:a16="http://schemas.microsoft.com/office/drawing/2014/main" id="{67BC7A13-CFF6-C2F2-A698-FF3525FEC447}"/>
              </a:ext>
            </a:extLst>
          </p:cNvPr>
          <p:cNvSpPr>
            <a:spLocks noGrp="1"/>
          </p:cNvSpPr>
          <p:nvPr>
            <p:ph idx="1"/>
          </p:nvPr>
        </p:nvSpPr>
        <p:spPr>
          <a:xfrm>
            <a:off x="1143000" y="1262743"/>
            <a:ext cx="9905999" cy="4942114"/>
          </a:xfrm>
        </p:spPr>
        <p:txBody>
          <a:bodyPr>
            <a:normAutofit fontScale="85000" lnSpcReduction="20000"/>
          </a:bodyPr>
          <a:lstStyle/>
          <a:p>
            <a:pPr algn="l"/>
            <a:r>
              <a:rPr lang="en-US" b="1" i="0" dirty="0">
                <a:effectLst/>
                <a:latin typeface="Calibri" panose="020F0502020204030204" pitchFamily="34" charset="0"/>
                <a:ea typeface="Calibri" panose="020F0502020204030204" pitchFamily="34" charset="0"/>
                <a:cs typeface="Calibri" panose="020F0502020204030204" pitchFamily="34" charset="0"/>
              </a:rPr>
              <a:t>Feature Importance:</a:t>
            </a:r>
            <a:r>
              <a:rPr lang="en-US" b="0" i="0" dirty="0">
                <a:effectLst/>
                <a:latin typeface="Calibri" panose="020F0502020204030204" pitchFamily="34" charset="0"/>
                <a:ea typeface="Calibri" panose="020F0502020204030204" pitchFamily="34" charset="0"/>
                <a:cs typeface="Calibri" panose="020F0502020204030204" pitchFamily="34" charset="0"/>
              </a:rPr>
              <a:t> The model identifies the top 5 features that have the most significant impact on predicting the outcome of diabetes. These features, in descending order of importance, are insulin, glucose, skin thickness, age, and BMI. These variables are crucial in predicting whether a person is likely to develop diabetes.</a:t>
            </a:r>
          </a:p>
          <a:p>
            <a:pPr algn="l"/>
            <a:r>
              <a:rPr lang="en-US" b="1" i="0" dirty="0">
                <a:effectLst/>
                <a:latin typeface="Calibri" panose="020F0502020204030204" pitchFamily="34" charset="0"/>
                <a:ea typeface="Calibri" panose="020F0502020204030204" pitchFamily="34" charset="0"/>
                <a:cs typeface="Calibri" panose="020F0502020204030204" pitchFamily="34" charset="0"/>
              </a:rPr>
              <a:t>Interaction Effects:</a:t>
            </a:r>
            <a:r>
              <a:rPr lang="en-US" b="0" i="0" dirty="0">
                <a:effectLst/>
                <a:latin typeface="Calibri" panose="020F0502020204030204" pitchFamily="34" charset="0"/>
                <a:ea typeface="Calibri" panose="020F0502020204030204" pitchFamily="34" charset="0"/>
                <a:cs typeface="Calibri" panose="020F0502020204030204" pitchFamily="34" charset="0"/>
              </a:rPr>
              <a:t> The model reveals significant interaction effects between certain predictor variables. Specifically, there are statistically significant interaction terms between the constant term, glucose, BMI, diabetes pedigree function, and age. This indicates that the relationship between these variables is not independent and can influence the outcome differently based on their interactions.</a:t>
            </a:r>
          </a:p>
          <a:p>
            <a:pPr algn="l"/>
            <a:r>
              <a:rPr lang="en-US" b="1" i="0" dirty="0">
                <a:effectLst/>
                <a:latin typeface="Calibri" panose="020F0502020204030204" pitchFamily="34" charset="0"/>
                <a:ea typeface="Calibri" panose="020F0502020204030204" pitchFamily="34" charset="0"/>
                <a:cs typeface="Calibri" panose="020F0502020204030204" pitchFamily="34" charset="0"/>
              </a:rPr>
              <a:t>Model Performance:</a:t>
            </a:r>
            <a:r>
              <a:rPr lang="en-US" b="0" i="0" dirty="0">
                <a:effectLst/>
                <a:latin typeface="Calibri" panose="020F0502020204030204" pitchFamily="34" charset="0"/>
                <a:ea typeface="Calibri" panose="020F0502020204030204" pitchFamily="34" charset="0"/>
                <a:cs typeface="Calibri" panose="020F0502020204030204" pitchFamily="34" charset="0"/>
              </a:rPr>
              <a:t> The Random Forest Classifier demonstrates strong performance with an accuracy of 94.16%. It achieves high precision (0.960) and recall (0.873) for the positive class (indicating diabetes). The F1-score, which balances precision and recall, is 0.914. The ROC-AUC score of 0.988 indicates that the model has excellent discrimination ability in distinguishing between the two classes.</a:t>
            </a:r>
          </a:p>
          <a:p>
            <a:pPr algn="l"/>
            <a:r>
              <a:rPr lang="en-US" b="1" i="0" dirty="0">
                <a:effectLst/>
                <a:latin typeface="Calibri" panose="020F0502020204030204" pitchFamily="34" charset="0"/>
                <a:ea typeface="Calibri" panose="020F0502020204030204" pitchFamily="34" charset="0"/>
                <a:cs typeface="Calibri" panose="020F0502020204030204" pitchFamily="34" charset="0"/>
              </a:rPr>
              <a:t>Overfitting:</a:t>
            </a:r>
            <a:r>
              <a:rPr lang="en-US" b="0" i="0" dirty="0">
                <a:effectLst/>
                <a:latin typeface="Calibri" panose="020F0502020204030204" pitchFamily="34" charset="0"/>
                <a:ea typeface="Calibri" panose="020F0502020204030204" pitchFamily="34" charset="0"/>
                <a:cs typeface="Calibri" panose="020F0502020204030204" pitchFamily="34" charset="0"/>
              </a:rPr>
              <a:t> There is evidence of potential overfitting, as the model achieves 100% accuracy on the training set but slightly lower accuracy (94.16%) on the testing set. The difference between training and testing set accuracy (5.84%) suggests that the model may perform slightly worse on unseen data. It is essential to consider regularization techniques or further fine-tuning of hyperparameters to reduce overfitting and improve generalization to new data.</a:t>
            </a:r>
          </a:p>
          <a:p>
            <a:endParaRPr lang="en-CA" dirty="0"/>
          </a:p>
        </p:txBody>
      </p:sp>
    </p:spTree>
    <p:extLst>
      <p:ext uri="{BB962C8B-B14F-4D97-AF65-F5344CB8AC3E}">
        <p14:creationId xmlns:p14="http://schemas.microsoft.com/office/powerpoint/2010/main" val="100364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AB4-6A1B-9FF4-52FB-FE6DBFA52F9B}"/>
              </a:ext>
            </a:extLst>
          </p:cNvPr>
          <p:cNvSpPr>
            <a:spLocks noGrp="1"/>
          </p:cNvSpPr>
          <p:nvPr>
            <p:ph type="title"/>
          </p:nvPr>
        </p:nvSpPr>
        <p:spPr>
          <a:xfrm>
            <a:off x="1143000" y="278407"/>
            <a:ext cx="9905999" cy="1360898"/>
          </a:xfrm>
        </p:spPr>
        <p:txBody>
          <a:bodyPr/>
          <a:lstStyle/>
          <a:p>
            <a:r>
              <a:rPr lang="en-US" b="1" i="0" dirty="0">
                <a:effectLst/>
                <a:latin typeface="Calibri" panose="020F0502020204030204" pitchFamily="34" charset="0"/>
                <a:ea typeface="Calibri" panose="020F0502020204030204" pitchFamily="34" charset="0"/>
                <a:cs typeface="Calibri" panose="020F0502020204030204" pitchFamily="34" charset="0"/>
              </a:rPr>
              <a:t>Part I : EDA - Exploratory Data Analysis</a:t>
            </a: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01D128E-3DD5-47F0-7BED-E629B290093D}"/>
              </a:ext>
            </a:extLst>
          </p:cNvPr>
          <p:cNvSpPr>
            <a:spLocks noGrp="1"/>
          </p:cNvSpPr>
          <p:nvPr>
            <p:ph idx="1"/>
          </p:nvPr>
        </p:nvSpPr>
        <p:spPr>
          <a:xfrm>
            <a:off x="1142999" y="1639305"/>
            <a:ext cx="9905999" cy="3567118"/>
          </a:xfrm>
        </p:spPr>
        <p:txBody>
          <a:bodyPr>
            <a:normAutofit/>
          </a:bodyPr>
          <a:lstStyle/>
          <a:p>
            <a:r>
              <a:rPr lang="en-US" sz="2800" b="0" i="0" dirty="0">
                <a:effectLst/>
                <a:latin typeface="-apple-system"/>
              </a:rPr>
              <a:t>For this task, you are required to conduct an exploratory data analysis on the diabetes dataset.</a:t>
            </a:r>
          </a:p>
          <a:p>
            <a:r>
              <a:rPr lang="en-US" sz="2400" b="0" i="0" dirty="0">
                <a:effectLst/>
                <a:latin typeface="-apple-system"/>
              </a:rPr>
              <a:t>You have the freedom to choose the visualizations you want to use</a:t>
            </a:r>
            <a:r>
              <a:rPr lang="en-US" sz="2800" dirty="0">
                <a:latin typeface="-apple-system"/>
              </a:rPr>
              <a:t>.</a:t>
            </a:r>
            <a:endParaRPr lang="en-CA"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57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050635" y="589213"/>
            <a:ext cx="10090727" cy="2203951"/>
          </a:xfrm>
        </p:spPr>
        <p:txBody>
          <a:bodyPr>
            <a:normAutofit fontScale="90000"/>
          </a:bodyPr>
          <a:lstStyle/>
          <a:p>
            <a:r>
              <a:rPr lang="en-US" sz="3200" b="1" i="0" dirty="0">
                <a:effectLst/>
                <a:latin typeface="Calibri" panose="020F0502020204030204" pitchFamily="34" charset="0"/>
                <a:ea typeface="Calibri" panose="020F0502020204030204" pitchFamily="34" charset="0"/>
                <a:cs typeface="Calibri" panose="020F0502020204030204" pitchFamily="34" charset="0"/>
              </a:rPr>
              <a:t>Q: Are there any missing values in the dataset?</a:t>
            </a:r>
            <a:br>
              <a:rPr lang="en-US" sz="3200" b="0" i="0" dirty="0">
                <a:effectLst/>
                <a:latin typeface="Calibri" panose="020F0502020204030204" pitchFamily="34" charset="0"/>
                <a:ea typeface="Calibri" panose="020F0502020204030204" pitchFamily="34" charset="0"/>
                <a:cs typeface="Calibri" panose="020F0502020204030204" pitchFamily="34" charset="0"/>
              </a:rPr>
            </a:br>
            <a:r>
              <a:rPr lang="en-US" sz="3100" i="0" dirty="0">
                <a:effectLst/>
                <a:latin typeface="Calibri" panose="020F0502020204030204" pitchFamily="34" charset="0"/>
                <a:ea typeface="Calibri" panose="020F0502020204030204" pitchFamily="34" charset="0"/>
                <a:cs typeface="Calibri" panose="020F0502020204030204" pitchFamily="34" charset="0"/>
              </a:rPr>
              <a:t>A: No, there are no missing values. However, Glucose, </a:t>
            </a:r>
            <a:r>
              <a:rPr lang="en-US" sz="3100" i="0" dirty="0" err="1">
                <a:effectLst/>
                <a:latin typeface="Calibri" panose="020F0502020204030204" pitchFamily="34" charset="0"/>
                <a:ea typeface="Calibri" panose="020F0502020204030204" pitchFamily="34" charset="0"/>
                <a:cs typeface="Calibri" panose="020F0502020204030204" pitchFamily="34" charset="0"/>
              </a:rPr>
              <a:t>BloodPressure</a:t>
            </a:r>
            <a:r>
              <a:rPr lang="en-US" sz="3100" i="0" dirty="0">
                <a:effectLst/>
                <a:latin typeface="Calibri" panose="020F0502020204030204" pitchFamily="34" charset="0"/>
                <a:ea typeface="Calibri" panose="020F0502020204030204" pitchFamily="34" charset="0"/>
                <a:cs typeface="Calibri" panose="020F0502020204030204" pitchFamily="34" charset="0"/>
              </a:rPr>
              <a:t>, </a:t>
            </a:r>
            <a:r>
              <a:rPr lang="en-US" sz="3100" i="0" dirty="0" err="1">
                <a:effectLst/>
                <a:latin typeface="Calibri" panose="020F0502020204030204" pitchFamily="34" charset="0"/>
                <a:ea typeface="Calibri" panose="020F0502020204030204" pitchFamily="34" charset="0"/>
                <a:cs typeface="Calibri" panose="020F0502020204030204" pitchFamily="34" charset="0"/>
              </a:rPr>
              <a:t>SkinThickness</a:t>
            </a:r>
            <a:r>
              <a:rPr lang="en-US" sz="3100" i="0" dirty="0">
                <a:effectLst/>
                <a:latin typeface="Calibri" panose="020F0502020204030204" pitchFamily="34" charset="0"/>
                <a:ea typeface="Calibri" panose="020F0502020204030204" pitchFamily="34" charset="0"/>
                <a:cs typeface="Calibri" panose="020F0502020204030204" pitchFamily="34" charset="0"/>
              </a:rPr>
              <a:t>, Insulin, BMI have 0 values, which is not physically possible. I replaced the Zeros with the mean of each column.</a:t>
            </a:r>
            <a:br>
              <a:rPr lang="en-US" sz="4000" i="0" dirty="0">
                <a:effectLst/>
                <a:latin typeface="-apple-system"/>
              </a:rPr>
            </a:b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8" name="Content Placeholder 7">
            <a:extLst>
              <a:ext uri="{FF2B5EF4-FFF2-40B4-BE49-F238E27FC236}">
                <a16:creationId xmlns:a16="http://schemas.microsoft.com/office/drawing/2014/main" id="{BAA034FF-9627-383D-23AE-4C464E387C3B}"/>
              </a:ext>
            </a:extLst>
          </p:cNvPr>
          <p:cNvPicPr>
            <a:picLocks noGrp="1" noChangeAspect="1"/>
          </p:cNvPicPr>
          <p:nvPr>
            <p:ph idx="1"/>
          </p:nvPr>
        </p:nvPicPr>
        <p:blipFill>
          <a:blip r:embed="rId2"/>
          <a:stretch>
            <a:fillRect/>
          </a:stretch>
        </p:blipFill>
        <p:spPr>
          <a:xfrm>
            <a:off x="3451276" y="2332038"/>
            <a:ext cx="5289447" cy="3567112"/>
          </a:xfrm>
        </p:spPr>
      </p:pic>
    </p:spTree>
    <p:extLst>
      <p:ext uri="{BB962C8B-B14F-4D97-AF65-F5344CB8AC3E}">
        <p14:creationId xmlns:p14="http://schemas.microsoft.com/office/powerpoint/2010/main" val="318309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9" name="Straight Connector 1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220383" y="221729"/>
            <a:ext cx="7559511" cy="6358951"/>
          </a:xfrm>
        </p:spPr>
        <p:txBody>
          <a:bodyPr vert="horz" lIns="91440" tIns="45720" rIns="91440" bIns="45720" rtlCol="0" anchor="t">
            <a:normAutofit fontScale="90000"/>
          </a:bodyPr>
          <a:lstStyle/>
          <a:p>
            <a:r>
              <a:rPr lang="en-US" sz="2700" b="1" i="0" dirty="0">
                <a:effectLst/>
                <a:latin typeface="Calibri" panose="020F0502020204030204" pitchFamily="34" charset="0"/>
                <a:ea typeface="Calibri" panose="020F0502020204030204" pitchFamily="34" charset="0"/>
                <a:cs typeface="Calibri" panose="020F0502020204030204" pitchFamily="34" charset="0"/>
              </a:rPr>
              <a:t>Q: How are the predictor variables related to the outcome variable?</a:t>
            </a:r>
            <a:br>
              <a:rPr lang="en-US" sz="2200" b="1"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A: Each predictor variable has a positive or negative relationship with the outcome variable.</a:t>
            </a:r>
            <a:br>
              <a:rPr lang="en-US" sz="2200" i="0" dirty="0">
                <a:effectLst/>
                <a:latin typeface="Calibri" panose="020F0502020204030204" pitchFamily="34" charset="0"/>
                <a:ea typeface="Calibri" panose="020F0502020204030204" pitchFamily="34" charset="0"/>
                <a:cs typeface="Calibri" panose="020F0502020204030204" pitchFamily="34" charset="0"/>
              </a:rPr>
            </a:b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700" b="1" i="0" dirty="0">
                <a:effectLst/>
                <a:latin typeface="Calibri" panose="020F0502020204030204" pitchFamily="34" charset="0"/>
                <a:ea typeface="Calibri" panose="020F0502020204030204" pitchFamily="34" charset="0"/>
                <a:cs typeface="Calibri" panose="020F0502020204030204" pitchFamily="34" charset="0"/>
              </a:rPr>
              <a:t>Q: What is the correlation between the predictor variables?</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A: There are several correlations between the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predictor variables, like Age, Pregnancy,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Insulin, etc.</a:t>
            </a:r>
            <a:br>
              <a:rPr lang="en-US" sz="2200" i="0" dirty="0">
                <a:effectLst/>
                <a:latin typeface="Calibri" panose="020F0502020204030204" pitchFamily="34" charset="0"/>
                <a:ea typeface="Calibri" panose="020F0502020204030204" pitchFamily="34" charset="0"/>
                <a:cs typeface="Calibri" panose="020F0502020204030204" pitchFamily="34" charset="0"/>
              </a:rPr>
            </a:b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700" b="1" i="0" dirty="0">
                <a:effectLst/>
                <a:latin typeface="Calibri" panose="020F0502020204030204" pitchFamily="34" charset="0"/>
                <a:ea typeface="Calibri" panose="020F0502020204030204" pitchFamily="34" charset="0"/>
                <a:cs typeface="Calibri" panose="020F0502020204030204" pitchFamily="34" charset="0"/>
              </a:rPr>
              <a:t>Q: How are the predictor variables </a:t>
            </a:r>
            <a:br>
              <a:rPr lang="en-US" sz="2700" b="1" i="0" dirty="0">
                <a:effectLst/>
                <a:latin typeface="Calibri" panose="020F0502020204030204" pitchFamily="34" charset="0"/>
                <a:ea typeface="Calibri" panose="020F0502020204030204" pitchFamily="34" charset="0"/>
                <a:cs typeface="Calibri" panose="020F0502020204030204" pitchFamily="34" charset="0"/>
              </a:rPr>
            </a:br>
            <a:r>
              <a:rPr lang="en-US" sz="2700" b="1" i="0" dirty="0">
                <a:effectLst/>
                <a:latin typeface="Calibri" panose="020F0502020204030204" pitchFamily="34" charset="0"/>
                <a:ea typeface="Calibri" panose="020F0502020204030204" pitchFamily="34" charset="0"/>
                <a:cs typeface="Calibri" panose="020F0502020204030204" pitchFamily="34" charset="0"/>
              </a:rPr>
              <a:t>related to each other?</a:t>
            </a:r>
            <a:br>
              <a:rPr lang="en-US" sz="2200" b="1"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Using a Correlation Matrix, we can see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there are several correlations among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predictors. For example: Age +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Pregnancies, Outcome + Glucose,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BMI + </a:t>
            </a:r>
            <a:r>
              <a:rPr lang="en-US" sz="2200" i="0" dirty="0" err="1">
                <a:effectLst/>
                <a:latin typeface="Calibri" panose="020F0502020204030204" pitchFamily="34" charset="0"/>
                <a:ea typeface="Calibri" panose="020F0502020204030204" pitchFamily="34" charset="0"/>
                <a:cs typeface="Calibri" panose="020F0502020204030204" pitchFamily="34" charset="0"/>
              </a:rPr>
              <a:t>SkinThickness</a:t>
            </a:r>
            <a:r>
              <a:rPr lang="en-US" sz="2200" i="0" dirty="0">
                <a:effectLst/>
                <a:latin typeface="Calibri" panose="020F0502020204030204" pitchFamily="34" charset="0"/>
                <a:ea typeface="Calibri" panose="020F0502020204030204" pitchFamily="34" charset="0"/>
                <a:cs typeface="Calibri" panose="020F0502020204030204" pitchFamily="34" charset="0"/>
              </a:rPr>
              <a:t>, and </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200" i="0" dirty="0">
                <a:effectLst/>
                <a:latin typeface="Calibri" panose="020F0502020204030204" pitchFamily="34" charset="0"/>
                <a:ea typeface="Calibri" panose="020F0502020204030204" pitchFamily="34" charset="0"/>
                <a:cs typeface="Calibri" panose="020F0502020204030204" pitchFamily="34" charset="0"/>
              </a:rPr>
              <a:t>Insulin + Glucose.</a:t>
            </a:r>
            <a:br>
              <a:rPr lang="en-US" sz="2200" i="0" dirty="0">
                <a:effectLst/>
                <a:latin typeface="Calibri" panose="020F0502020204030204" pitchFamily="34" charset="0"/>
                <a:ea typeface="Calibri" panose="020F0502020204030204" pitchFamily="34" charset="0"/>
                <a:cs typeface="Calibri" panose="020F0502020204030204" pitchFamily="34" charset="0"/>
              </a:rPr>
            </a:br>
            <a:br>
              <a:rPr lang="en-US" sz="2200" i="0" dirty="0">
                <a:effectLst/>
                <a:latin typeface="Calibri" panose="020F0502020204030204" pitchFamily="34" charset="0"/>
                <a:ea typeface="Calibri" panose="020F0502020204030204" pitchFamily="34" charset="0"/>
                <a:cs typeface="Calibri" panose="020F0502020204030204" pitchFamily="34" charset="0"/>
              </a:rPr>
            </a:br>
            <a:br>
              <a:rPr lang="en-US" sz="2200" i="0" cap="all" spc="300" dirty="0">
                <a:effectLst/>
                <a:latin typeface="Calibri" panose="020F0502020204030204" pitchFamily="34" charset="0"/>
                <a:ea typeface="Calibri" panose="020F0502020204030204" pitchFamily="34" charset="0"/>
                <a:cs typeface="Calibri" panose="020F0502020204030204" pitchFamily="34" charset="0"/>
              </a:rPr>
            </a:br>
            <a:endParaRPr lang="en-US" sz="2200" cap="all" spc="300" dirty="0">
              <a:latin typeface="Calibri" panose="020F0502020204030204" pitchFamily="34" charset="0"/>
              <a:ea typeface="Calibri" panose="020F0502020204030204" pitchFamily="34" charset="0"/>
              <a:cs typeface="Calibri" panose="020F0502020204030204" pitchFamily="34" charset="0"/>
            </a:endParaRPr>
          </a:p>
        </p:txBody>
      </p:sp>
      <p:pic>
        <p:nvPicPr>
          <p:cNvPr id="12" name="Content Placeholder 11" descr="A chart with a variety of colors&#10;&#10;Description automatically generated">
            <a:extLst>
              <a:ext uri="{FF2B5EF4-FFF2-40B4-BE49-F238E27FC236}">
                <a16:creationId xmlns:a16="http://schemas.microsoft.com/office/drawing/2014/main" id="{E507DDDC-C24B-6692-1559-E498155F7DB0}"/>
              </a:ext>
            </a:extLst>
          </p:cNvPr>
          <p:cNvPicPr>
            <a:picLocks noGrp="1" noChangeAspect="1"/>
          </p:cNvPicPr>
          <p:nvPr>
            <p:ph idx="1"/>
          </p:nvPr>
        </p:nvPicPr>
        <p:blipFill rotWithShape="1">
          <a:blip r:embed="rId2"/>
          <a:srcRect r="1" b="1717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3" name="Freeform: Shape 22">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spTree>
    <p:extLst>
      <p:ext uri="{BB962C8B-B14F-4D97-AF65-F5344CB8AC3E}">
        <p14:creationId xmlns:p14="http://schemas.microsoft.com/office/powerpoint/2010/main" val="157428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449705" y="179882"/>
            <a:ext cx="11272603" cy="5936105"/>
          </a:xfrm>
        </p:spPr>
        <p:txBody>
          <a:bodyPr>
            <a:noAutofit/>
          </a:bodyPr>
          <a:lstStyle/>
          <a:p>
            <a:r>
              <a:rPr lang="en-US" sz="2400" b="1" i="0" dirty="0">
                <a:effectLst/>
                <a:latin typeface="Calibri" panose="020F0502020204030204" pitchFamily="34" charset="0"/>
                <a:ea typeface="Calibri" panose="020F0502020204030204" pitchFamily="34" charset="0"/>
                <a:cs typeface="Calibri" panose="020F0502020204030204" pitchFamily="34" charset="0"/>
              </a:rPr>
              <a:t>Q: What is the distribution of each predictor variable?</a:t>
            </a:r>
            <a:br>
              <a:rPr lang="en-US" sz="2400" b="1"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A: </a:t>
            </a:r>
            <a:r>
              <a:rPr lang="en-US" sz="2200" i="0" dirty="0">
                <a:effectLst/>
                <a:latin typeface="Calibri" panose="020F0502020204030204" pitchFamily="34" charset="0"/>
                <a:ea typeface="Calibri" panose="020F0502020204030204" pitchFamily="34" charset="0"/>
                <a:cs typeface="Calibri" panose="020F0502020204030204" pitchFamily="34" charset="0"/>
              </a:rPr>
              <a:t>Using the describe() method, we can see the distribution of each predictor variable:</a:t>
            </a:r>
            <a:br>
              <a:rPr lang="en-US" sz="24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1. </a:t>
            </a:r>
            <a:r>
              <a:rPr lang="en-US" sz="2400" b="1" i="0" dirty="0">
                <a:effectLst/>
                <a:latin typeface="Calibri" panose="020F0502020204030204" pitchFamily="34" charset="0"/>
                <a:ea typeface="Calibri" panose="020F0502020204030204" pitchFamily="34" charset="0"/>
                <a:cs typeface="Calibri" panose="020F0502020204030204" pitchFamily="34" charset="0"/>
              </a:rPr>
              <a:t>Pregnancies: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Appears to be positively skewed, as the mean is slightly greater than the median.</a:t>
            </a:r>
            <a:br>
              <a:rPr lang="en-US" sz="24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2. </a:t>
            </a:r>
            <a:r>
              <a:rPr lang="en-US" sz="2400" b="1" i="0" dirty="0">
                <a:effectLst/>
                <a:latin typeface="Calibri" panose="020F0502020204030204" pitchFamily="34" charset="0"/>
                <a:ea typeface="Calibri" panose="020F0502020204030204" pitchFamily="34" charset="0"/>
                <a:cs typeface="Calibri" panose="020F0502020204030204" pitchFamily="34" charset="0"/>
              </a:rPr>
              <a:t>Glucose: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Approximately normally distributed, as the mean is close to the median.</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3. </a:t>
            </a:r>
            <a:r>
              <a:rPr lang="en-US" sz="2400" b="1" i="0" dirty="0" err="1">
                <a:effectLst/>
                <a:latin typeface="Calibri" panose="020F0502020204030204" pitchFamily="34" charset="0"/>
                <a:ea typeface="Calibri" panose="020F0502020204030204" pitchFamily="34" charset="0"/>
                <a:cs typeface="Calibri" panose="020F0502020204030204" pitchFamily="34" charset="0"/>
              </a:rPr>
              <a:t>BloodPressure</a:t>
            </a:r>
            <a:r>
              <a:rPr lang="en-US" sz="2400" b="1" i="0" dirty="0">
                <a:effectLst/>
                <a:latin typeface="Calibri" panose="020F0502020204030204" pitchFamily="34" charset="0"/>
                <a:ea typeface="Calibri" panose="020F0502020204030204" pitchFamily="34" charset="0"/>
                <a:cs typeface="Calibri" panose="020F0502020204030204" pitchFamily="34" charset="0"/>
              </a:rPr>
              <a:t>:</a:t>
            </a:r>
            <a:r>
              <a:rPr lang="en-US" sz="2400" i="0" dirty="0">
                <a:effectLst/>
                <a:latin typeface="Calibri" panose="020F0502020204030204" pitchFamily="34" charset="0"/>
                <a:ea typeface="Calibri" panose="020F0502020204030204" pitchFamily="34" charset="0"/>
                <a:cs typeface="Calibri" panose="020F0502020204030204" pitchFamily="34" charset="0"/>
              </a:rPr>
              <a:t>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Approximately normally distributed, as the mean is close to the median.</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4. </a:t>
            </a:r>
            <a:r>
              <a:rPr lang="en-US" sz="2400" b="1" i="0" dirty="0" err="1">
                <a:effectLst/>
                <a:latin typeface="Calibri" panose="020F0502020204030204" pitchFamily="34" charset="0"/>
                <a:ea typeface="Calibri" panose="020F0502020204030204" pitchFamily="34" charset="0"/>
                <a:cs typeface="Calibri" panose="020F0502020204030204" pitchFamily="34" charset="0"/>
              </a:rPr>
              <a:t>SkinThickness</a:t>
            </a:r>
            <a:r>
              <a:rPr lang="en-US" sz="2400" b="1" i="0" dirty="0">
                <a:effectLst/>
                <a:latin typeface="Calibri" panose="020F0502020204030204" pitchFamily="34" charset="0"/>
                <a:ea typeface="Calibri" panose="020F0502020204030204" pitchFamily="34" charset="0"/>
                <a:cs typeface="Calibri" panose="020F0502020204030204" pitchFamily="34" charset="0"/>
              </a:rPr>
              <a:t>:</a:t>
            </a:r>
            <a:r>
              <a:rPr lang="en-US" sz="2400" i="0" dirty="0">
                <a:effectLst/>
                <a:latin typeface="Calibri" panose="020F0502020204030204" pitchFamily="34" charset="0"/>
                <a:ea typeface="Calibri" panose="020F0502020204030204" pitchFamily="34" charset="0"/>
                <a:cs typeface="Calibri" panose="020F0502020204030204" pitchFamily="34" charset="0"/>
              </a:rPr>
              <a:t>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Appears to be positively skewed, as the mean is slightly greater than the median.</a:t>
            </a:r>
            <a:br>
              <a:rPr lang="en-US" sz="20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5. </a:t>
            </a:r>
            <a:r>
              <a:rPr lang="en-US" sz="2400" b="1" i="0" dirty="0">
                <a:effectLst/>
                <a:latin typeface="Calibri" panose="020F0502020204030204" pitchFamily="34" charset="0"/>
                <a:ea typeface="Calibri" panose="020F0502020204030204" pitchFamily="34" charset="0"/>
                <a:cs typeface="Calibri" panose="020F0502020204030204" pitchFamily="34" charset="0"/>
              </a:rPr>
              <a:t>Insulin: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Appears to be positively skewed, as the mean is slightly greater than the median.</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6</a:t>
            </a:r>
            <a:r>
              <a:rPr lang="en-US" sz="2400" b="1" i="0" dirty="0">
                <a:effectLst/>
                <a:latin typeface="Calibri" panose="020F0502020204030204" pitchFamily="34" charset="0"/>
                <a:ea typeface="Calibri" panose="020F0502020204030204" pitchFamily="34" charset="0"/>
                <a:cs typeface="Calibri" panose="020F0502020204030204" pitchFamily="34" charset="0"/>
              </a:rPr>
              <a:t>. BMI: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Approximately normally distributed, as the mean is close to the median.</a:t>
            </a:r>
            <a:br>
              <a:rPr lang="en-US" sz="22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7. </a:t>
            </a:r>
            <a:r>
              <a:rPr lang="en-US" sz="2400" b="1" i="0" dirty="0" err="1">
                <a:effectLst/>
                <a:latin typeface="Calibri" panose="020F0502020204030204" pitchFamily="34" charset="0"/>
                <a:ea typeface="Calibri" panose="020F0502020204030204" pitchFamily="34" charset="0"/>
                <a:cs typeface="Calibri" panose="020F0502020204030204" pitchFamily="34" charset="0"/>
              </a:rPr>
              <a:t>DiabetesPedigreeFunction</a:t>
            </a:r>
            <a:r>
              <a:rPr lang="en-US" sz="2400" b="1" i="0" dirty="0">
                <a:effectLst/>
                <a:latin typeface="Calibri" panose="020F0502020204030204" pitchFamily="34" charset="0"/>
                <a:ea typeface="Calibri" panose="020F0502020204030204" pitchFamily="34" charset="0"/>
                <a:cs typeface="Calibri" panose="020F0502020204030204" pitchFamily="34" charset="0"/>
              </a:rPr>
              <a:t>: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Appears to be positively skewed, as the mean is slightly greater than the median.</a:t>
            </a:r>
            <a:br>
              <a:rPr lang="en-US" sz="2400" i="0" dirty="0">
                <a:effectLst/>
                <a:latin typeface="Calibri" panose="020F0502020204030204" pitchFamily="34" charset="0"/>
                <a:ea typeface="Calibri" panose="020F0502020204030204" pitchFamily="34" charset="0"/>
                <a:cs typeface="Calibri" panose="020F0502020204030204" pitchFamily="34" charset="0"/>
              </a:rPr>
            </a:br>
            <a:r>
              <a:rPr lang="en-US" sz="2400" i="0" dirty="0">
                <a:effectLst/>
                <a:latin typeface="Calibri" panose="020F0502020204030204" pitchFamily="34" charset="0"/>
                <a:ea typeface="Calibri" panose="020F0502020204030204" pitchFamily="34" charset="0"/>
                <a:cs typeface="Calibri" panose="020F0502020204030204" pitchFamily="34" charset="0"/>
              </a:rPr>
              <a:t>8. </a:t>
            </a:r>
            <a:r>
              <a:rPr lang="en-US" sz="2400" b="1" i="0" dirty="0">
                <a:effectLst/>
                <a:latin typeface="Calibri" panose="020F0502020204030204" pitchFamily="34" charset="0"/>
                <a:ea typeface="Calibri" panose="020F0502020204030204" pitchFamily="34" charset="0"/>
                <a:cs typeface="Calibri" panose="020F0502020204030204" pitchFamily="34" charset="0"/>
              </a:rPr>
              <a:t>Age:</a:t>
            </a:r>
            <a:r>
              <a:rPr lang="en-US" sz="2400" i="0" dirty="0">
                <a:effectLst/>
                <a:latin typeface="Calibri" panose="020F0502020204030204" pitchFamily="34" charset="0"/>
                <a:ea typeface="Calibri" panose="020F0502020204030204" pitchFamily="34" charset="0"/>
                <a:cs typeface="Calibri" panose="020F0502020204030204" pitchFamily="34" charset="0"/>
              </a:rPr>
              <a:t> </a:t>
            </a:r>
            <a:r>
              <a:rPr lang="en-US" sz="2200" i="0" dirty="0">
                <a:effectLst/>
                <a:latin typeface="Calibri" panose="020F0502020204030204" pitchFamily="34" charset="0"/>
                <a:ea typeface="Calibri" panose="020F0502020204030204" pitchFamily="34" charset="0"/>
                <a:cs typeface="Calibri" panose="020F0502020204030204" pitchFamily="34" charset="0"/>
              </a:rPr>
              <a:t>Distribution: Appears to be positively skewed, as the mean is slightly greater than the median.</a:t>
            </a:r>
            <a:endParaRPr lang="en-CA" sz="2200"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spTree>
    <p:extLst>
      <p:ext uri="{BB962C8B-B14F-4D97-AF65-F5344CB8AC3E}">
        <p14:creationId xmlns:p14="http://schemas.microsoft.com/office/powerpoint/2010/main" val="197908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pic>
        <p:nvPicPr>
          <p:cNvPr id="9" name="Content Placeholder 8">
            <a:extLst>
              <a:ext uri="{FF2B5EF4-FFF2-40B4-BE49-F238E27FC236}">
                <a16:creationId xmlns:a16="http://schemas.microsoft.com/office/drawing/2014/main" id="{C9376C3E-0790-76D4-D209-3B128E5C8912}"/>
              </a:ext>
            </a:extLst>
          </p:cNvPr>
          <p:cNvPicPr>
            <a:picLocks noGrp="1" noChangeAspect="1"/>
          </p:cNvPicPr>
          <p:nvPr>
            <p:ph idx="1"/>
          </p:nvPr>
        </p:nvPicPr>
        <p:blipFill>
          <a:blip r:embed="rId2"/>
          <a:stretch>
            <a:fillRect/>
          </a:stretch>
        </p:blipFill>
        <p:spPr>
          <a:xfrm>
            <a:off x="1143000" y="1485437"/>
            <a:ext cx="9906000" cy="4462164"/>
          </a:xfrm>
        </p:spPr>
      </p:pic>
      <p:sp>
        <p:nvSpPr>
          <p:cNvPr id="12" name="TextBox 11">
            <a:extLst>
              <a:ext uri="{FF2B5EF4-FFF2-40B4-BE49-F238E27FC236}">
                <a16:creationId xmlns:a16="http://schemas.microsoft.com/office/drawing/2014/main" id="{E451F811-8CF7-1539-349C-ACFFECCB5922}"/>
              </a:ext>
            </a:extLst>
          </p:cNvPr>
          <p:cNvSpPr txBox="1"/>
          <p:nvPr/>
        </p:nvSpPr>
        <p:spPr>
          <a:xfrm>
            <a:off x="1143000" y="331253"/>
            <a:ext cx="5630772" cy="646331"/>
          </a:xfrm>
          <a:prstGeom prst="rect">
            <a:avLst/>
          </a:prstGeom>
          <a:noFill/>
        </p:spPr>
        <p:txBody>
          <a:bodyPr wrap="none" rtlCol="0">
            <a:spAutoFit/>
          </a:bodyPr>
          <a:lstStyle/>
          <a:p>
            <a:r>
              <a:rPr lang="en-US" sz="3600" i="0" dirty="0">
                <a:effectLst/>
                <a:latin typeface="Calibri" panose="020F0502020204030204" pitchFamily="34" charset="0"/>
                <a:ea typeface="Calibri" panose="020F0502020204030204" pitchFamily="34" charset="0"/>
                <a:cs typeface="Calibri" panose="020F0502020204030204" pitchFamily="34" charset="0"/>
              </a:rPr>
              <a:t>Using the describe() method:</a:t>
            </a:r>
            <a:endParaRPr lang="en-CA" sz="3600" dirty="0"/>
          </a:p>
        </p:txBody>
      </p:sp>
    </p:spTree>
    <p:extLst>
      <p:ext uri="{BB962C8B-B14F-4D97-AF65-F5344CB8AC3E}">
        <p14:creationId xmlns:p14="http://schemas.microsoft.com/office/powerpoint/2010/main" val="58108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E59-60F6-8435-A32A-5FFED902CF7B}"/>
              </a:ext>
            </a:extLst>
          </p:cNvPr>
          <p:cNvSpPr>
            <a:spLocks noGrp="1"/>
          </p:cNvSpPr>
          <p:nvPr>
            <p:ph type="title"/>
          </p:nvPr>
        </p:nvSpPr>
        <p:spPr>
          <a:xfrm>
            <a:off x="1143000" y="330290"/>
            <a:ext cx="9905999" cy="2203951"/>
          </a:xfrm>
        </p:spPr>
        <p:txBody>
          <a:bodyPr>
            <a:normAutofit fontScale="90000"/>
          </a:bodyPr>
          <a:lstStyle/>
          <a:p>
            <a:r>
              <a:rPr lang="en-US" sz="3600" b="1" i="0" dirty="0">
                <a:effectLst/>
                <a:latin typeface="Calibri" panose="020F0502020204030204" pitchFamily="34" charset="0"/>
                <a:ea typeface="Calibri" panose="020F0502020204030204" pitchFamily="34" charset="0"/>
                <a:cs typeface="Calibri" panose="020F0502020204030204" pitchFamily="34" charset="0"/>
              </a:rPr>
              <a:t>Q: Are there any outliers in the predictor variables?</a:t>
            </a:r>
            <a:br>
              <a:rPr lang="en-US" sz="3600" b="0" i="0" dirty="0">
                <a:effectLst/>
                <a:latin typeface="Calibri" panose="020F0502020204030204" pitchFamily="34" charset="0"/>
                <a:ea typeface="Calibri" panose="020F0502020204030204" pitchFamily="34" charset="0"/>
                <a:cs typeface="Calibri" panose="020F0502020204030204" pitchFamily="34" charset="0"/>
              </a:rPr>
            </a:br>
            <a:r>
              <a:rPr lang="en-US" sz="3600" b="0" i="0" dirty="0">
                <a:effectLst/>
                <a:latin typeface="Calibri" panose="020F0502020204030204" pitchFamily="34" charset="0"/>
                <a:ea typeface="Calibri" panose="020F0502020204030204" pitchFamily="34" charset="0"/>
                <a:cs typeface="Calibri" panose="020F0502020204030204" pitchFamily="34" charset="0"/>
              </a:rPr>
              <a:t>A: </a:t>
            </a:r>
            <a:r>
              <a:rPr lang="en-US" sz="3600" i="0" dirty="0">
                <a:effectLst/>
                <a:latin typeface="Calibri" panose="020F0502020204030204" pitchFamily="34" charset="0"/>
                <a:ea typeface="Calibri" panose="020F0502020204030204" pitchFamily="34" charset="0"/>
                <a:cs typeface="Calibri" panose="020F0502020204030204" pitchFamily="34" charset="0"/>
              </a:rPr>
              <a:t>Yes, there are outliers. Using Q-Q Plots, we can Insulin has the most outliers</a:t>
            </a:r>
            <a:r>
              <a:rPr lang="en-US" sz="4000" i="0" dirty="0">
                <a:effectLst/>
                <a:latin typeface="-apple-system"/>
              </a:rPr>
              <a:t>.</a:t>
            </a:r>
            <a:endParaRPr lang="en-CA"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183C2C4-2A4A-F1C3-520E-63EDADF4E93F}"/>
              </a:ext>
            </a:extLst>
          </p:cNvPr>
          <p:cNvPicPr>
            <a:picLocks noGrp="1" noChangeAspect="1"/>
          </p:cNvPicPr>
          <p:nvPr>
            <p:ph idx="1"/>
          </p:nvPr>
        </p:nvPicPr>
        <p:blipFill>
          <a:blip r:embed="rId2"/>
          <a:stretch>
            <a:fillRect/>
          </a:stretch>
        </p:blipFill>
        <p:spPr>
          <a:xfrm>
            <a:off x="1142999" y="2677311"/>
            <a:ext cx="9906000" cy="3292897"/>
          </a:xfrm>
        </p:spPr>
      </p:pic>
      <p:sp>
        <p:nvSpPr>
          <p:cNvPr id="7" name="Title 1">
            <a:extLst>
              <a:ext uri="{FF2B5EF4-FFF2-40B4-BE49-F238E27FC236}">
                <a16:creationId xmlns:a16="http://schemas.microsoft.com/office/drawing/2014/main" id="{3F97305E-3529-929E-515F-F91B852D6A15}"/>
              </a:ext>
            </a:extLst>
          </p:cNvPr>
          <p:cNvSpPr txBox="1">
            <a:spLocks/>
          </p:cNvSpPr>
          <p:nvPr/>
        </p:nvSpPr>
        <p:spPr>
          <a:xfrm>
            <a:off x="1235364" y="1432266"/>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l"/>
            <a:endParaRPr lang="en-US" sz="2400" i="0" dirty="0">
              <a:effectLst/>
              <a:latin typeface="-apple-system"/>
            </a:endParaRPr>
          </a:p>
        </p:txBody>
      </p:sp>
    </p:spTree>
    <p:extLst>
      <p:ext uri="{BB962C8B-B14F-4D97-AF65-F5344CB8AC3E}">
        <p14:creationId xmlns:p14="http://schemas.microsoft.com/office/powerpoint/2010/main" val="385213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81E59E-25A7-3931-0B78-EF46557E76CA}"/>
              </a:ext>
            </a:extLst>
          </p:cNvPr>
          <p:cNvSpPr txBox="1"/>
          <p:nvPr/>
        </p:nvSpPr>
        <p:spPr>
          <a:xfrm>
            <a:off x="1142999" y="2098623"/>
            <a:ext cx="184731" cy="369332"/>
          </a:xfrm>
          <a:prstGeom prst="rect">
            <a:avLst/>
          </a:prstGeom>
          <a:noFill/>
        </p:spPr>
        <p:txBody>
          <a:bodyPr wrap="none" rtlCol="0">
            <a:spAutoFit/>
          </a:bodyPr>
          <a:lstStyle/>
          <a:p>
            <a:endParaRPr lang="en-CA" dirty="0"/>
          </a:p>
        </p:txBody>
      </p:sp>
      <p:sp>
        <p:nvSpPr>
          <p:cNvPr id="4" name="Title 3">
            <a:extLst>
              <a:ext uri="{FF2B5EF4-FFF2-40B4-BE49-F238E27FC236}">
                <a16:creationId xmlns:a16="http://schemas.microsoft.com/office/drawing/2014/main" id="{ECA45A08-D8EA-1E9A-E97E-022D376A6924}"/>
              </a:ext>
            </a:extLst>
          </p:cNvPr>
          <p:cNvSpPr>
            <a:spLocks noGrp="1"/>
          </p:cNvSpPr>
          <p:nvPr>
            <p:ph type="title"/>
          </p:nvPr>
        </p:nvSpPr>
        <p:spPr/>
        <p:txBody>
          <a:bodyPr/>
          <a:lstStyle/>
          <a:p>
            <a:endParaRPr lang="en-CA" dirty="0"/>
          </a:p>
        </p:txBody>
      </p:sp>
      <p:pic>
        <p:nvPicPr>
          <p:cNvPr id="13" name="Content Placeholder 12">
            <a:extLst>
              <a:ext uri="{FF2B5EF4-FFF2-40B4-BE49-F238E27FC236}">
                <a16:creationId xmlns:a16="http://schemas.microsoft.com/office/drawing/2014/main" id="{7B3E9EB9-38AB-63D6-9CC5-4D2B0AF1DDFA}"/>
              </a:ext>
            </a:extLst>
          </p:cNvPr>
          <p:cNvPicPr>
            <a:picLocks noGrp="1" noChangeAspect="1"/>
          </p:cNvPicPr>
          <p:nvPr>
            <p:ph idx="1"/>
          </p:nvPr>
        </p:nvPicPr>
        <p:blipFill>
          <a:blip r:embed="rId2"/>
          <a:stretch>
            <a:fillRect/>
          </a:stretch>
        </p:blipFill>
        <p:spPr>
          <a:xfrm>
            <a:off x="1142999" y="3238126"/>
            <a:ext cx="9906000" cy="2746939"/>
          </a:xfrm>
        </p:spPr>
      </p:pic>
      <p:pic>
        <p:nvPicPr>
          <p:cNvPr id="16" name="Content Placeholder 12">
            <a:extLst>
              <a:ext uri="{FF2B5EF4-FFF2-40B4-BE49-F238E27FC236}">
                <a16:creationId xmlns:a16="http://schemas.microsoft.com/office/drawing/2014/main" id="{D833A318-74FE-61E8-39E9-C9607E40E4B8}"/>
              </a:ext>
            </a:extLst>
          </p:cNvPr>
          <p:cNvPicPr>
            <a:picLocks noChangeAspect="1"/>
          </p:cNvPicPr>
          <p:nvPr/>
        </p:nvPicPr>
        <p:blipFill>
          <a:blip r:embed="rId2"/>
          <a:stretch>
            <a:fillRect/>
          </a:stretch>
        </p:blipFill>
        <p:spPr>
          <a:xfrm>
            <a:off x="1142999" y="325387"/>
            <a:ext cx="9906000" cy="2746939"/>
          </a:xfrm>
          <a:prstGeom prst="rect">
            <a:avLst/>
          </a:prstGeom>
        </p:spPr>
      </p:pic>
    </p:spTree>
    <p:extLst>
      <p:ext uri="{BB962C8B-B14F-4D97-AF65-F5344CB8AC3E}">
        <p14:creationId xmlns:p14="http://schemas.microsoft.com/office/powerpoint/2010/main" val="2558444067"/>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157</TotalTime>
  <Words>1434</Words>
  <Application>Microsoft Office PowerPoint</Application>
  <PresentationFormat>Widescreen</PresentationFormat>
  <Paragraphs>45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-apple-system</vt:lpstr>
      <vt:lpstr>Arial</vt:lpstr>
      <vt:lpstr>Calibri</vt:lpstr>
      <vt:lpstr>Walbaum Display</vt:lpstr>
      <vt:lpstr>zeitung</vt:lpstr>
      <vt:lpstr>RegattaVTI</vt:lpstr>
      <vt:lpstr>Supervised Learning Project Diabetes Dataset  </vt:lpstr>
      <vt:lpstr>Supervised Learning - Project</vt:lpstr>
      <vt:lpstr>Part I : EDA - Exploratory Data Analysis</vt:lpstr>
      <vt:lpstr>Q: Are there any missing values in the dataset? A: No, there are no missing values. However, Glucose, BloodPressure, SkinThickness, Insulin, BMI have 0 values, which is not physically possible. I replaced the Zeros with the mean of each column. </vt:lpstr>
      <vt:lpstr>Q: How are the predictor variables related to the outcome variable? A: Each predictor variable has a positive or negative relationship with the outcome variable.  Q: What is the correlation between the predictor variables? A: There are several correlations between the  predictor variables, like Age, Pregnancy,  Insulin, etc.  Q: How are the predictor variables  related to each other? Using a Correlation Matrix, we can see  there are several correlations among  predictors. For example: Age +  Pregnancies, Outcome + Glucose,  BMI + SkinThickness, and  Insulin + Glucose.   </vt:lpstr>
      <vt:lpstr>Q: What is the distribution of each predictor variable? A: Using the describe() method, we can see the distribution of each predictor variable: 1. Pregnancies: Distribution: Appears to be positively skewed, as the mean is slightly greater than the median. 2. Glucose: Distribution: Approximately normally distributed, as the mean is close to the median. 3. BloodPressure: Distribution: Approximately normally distributed, as the mean is close to the median. 4. SkinThickness: Distribution: Appears to be positively skewed, as the mean is slightly greater than the median. 5. Insulin: Distribution: Appears to be positively skewed, as the mean is slightly greater than the median. 6. BMI: Distribution: Approximately normally distributed, as the mean is close to the median. 7. DiabetesPedigreeFunction: Distribution: Appears to be positively skewed, as the mean is slightly greater than the median. 8. Age: Distribution: Appears to be positively skewed, as the mean is slightly greater than the median.</vt:lpstr>
      <vt:lpstr>PowerPoint Presentation</vt:lpstr>
      <vt:lpstr>Q: Are there any outliers in the predictor variables? A: Yes, there are outliers. Using Q-Q Plots, we can Insulin has the most outliers.</vt:lpstr>
      <vt:lpstr>PowerPoint Presentation</vt:lpstr>
      <vt:lpstr>Q: Is there any interaction effect between the predictor variables? A: Using a Multiple Linear Regression model to analyze the relationship between multiple predictor variables and the target variable 'Outcome’.  These results indicate that the interaction between these predictor variables and possibly other predictors in the model significantly affects the outcome variable. Therefore, considering these interactions is crucial for interpreting the relationship between the predictors and the target variable accurately.</vt:lpstr>
      <vt:lpstr>PowerPoint Presentation</vt:lpstr>
      <vt:lpstr>Q: How does the distribution of the predictor variables differ for individuals with diabetes and without diabetes? A: Based on the box plots, we can see that there is more data variability in the data for individuals with diabetes.</vt:lpstr>
      <vt:lpstr>Part II : Preprocessing &amp; Feature Engineering</vt:lpstr>
      <vt:lpstr>Handling outliers: I used box plots to look for outliers, then used the IQR (Interquartile Range) method to perform outlier imputation.</vt:lpstr>
      <vt:lpstr>PowerPoint Presentation</vt:lpstr>
      <vt:lpstr>Feature Engineering: Feature Engineering is performed with Random Forest Module.</vt:lpstr>
      <vt:lpstr>Part III : Training ML Model</vt:lpstr>
      <vt:lpstr>Multiple Linear Regression model with additional functions for data splitting, plotting coefficients, checking for interaction effects, cross-validation, and grid search</vt:lpstr>
      <vt:lpstr>Multiple Linear Regression model with additional functions for data splitting, plotting coefficients, checking for interaction effects, cross-validation, and grid search</vt:lpstr>
      <vt:lpstr>Random Forest Classifier with Feature Importance, Probability distribution, Precision, Recall, F1-score, ROC-AUC, Classification Report, Confusion Matrix, and ROC curve</vt:lpstr>
      <vt:lpstr>Random Forest Classifier with Feature Importance, Probability distribution, Precision, Recall, F1-score, ROC-AUC, Classification Report, Confusion Matrix, and ROC curve</vt:lpstr>
      <vt:lpstr>Random Forest Classifier with Feature Importance, Probability distribution, Precision, Recall, F1-score, ROC-AUC, Classification Report, Confusion Matrix, and ROC curve</vt:lpstr>
      <vt:lpstr>Random Forest Classifier with Feature Importance, Probability distribution, Precision, Recall, F1-score, ROC-AUC, Classification Report, Confusion Matrix, and ROC curve</vt:lpstr>
      <vt:lpstr>Random Forest Classifier with Feature Importance, Probability distribution, Precision, Recall, F1-score, ROC-AUC, Classification Report, Confusion Matrix, and ROC curve</vt:lpstr>
      <vt:lpstr>Training and Testing Results</vt:lpstr>
      <vt:lpstr>Part IV: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Project Diabetes Dataset  </dc:title>
  <dc:creator>Garrett Leger</dc:creator>
  <cp:lastModifiedBy>Garrett Leger</cp:lastModifiedBy>
  <cp:revision>1</cp:revision>
  <dcterms:created xsi:type="dcterms:W3CDTF">2023-07-26T01:43:17Z</dcterms:created>
  <dcterms:modified xsi:type="dcterms:W3CDTF">2023-07-26T04:21:04Z</dcterms:modified>
</cp:coreProperties>
</file>