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7"/>
  </p:handoutMasterIdLst>
  <p:sldIdLst>
    <p:sldId id="293" r:id="rId2"/>
    <p:sldId id="294" r:id="rId3"/>
    <p:sldId id="297" r:id="rId4"/>
    <p:sldId id="295" r:id="rId5"/>
    <p:sldId id="296" r:id="rId6"/>
    <p:sldId id="298" r:id="rId7"/>
    <p:sldId id="300" r:id="rId8"/>
    <p:sldId id="301" r:id="rId9"/>
    <p:sldId id="306" r:id="rId10"/>
    <p:sldId id="302" r:id="rId11"/>
    <p:sldId id="303" r:id="rId12"/>
    <p:sldId id="304" r:id="rId13"/>
    <p:sldId id="305" r:id="rId14"/>
    <p:sldId id="292" r:id="rId15"/>
    <p:sldId id="277" r:id="rId1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122C6298-2A69-43FB-8A36-D46C44E8F2E3}" type="datetimeFigureOut">
              <a:rPr lang="en-US" smtClean="0"/>
              <a:t>12/3/2015</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D5401D56-3705-4311-BF78-C954CFF09752}" type="slidenum">
              <a:rPr lang="en-US" smtClean="0"/>
              <a:t>‹#›</a:t>
            </a:fld>
            <a:endParaRPr lang="en-US"/>
          </a:p>
        </p:txBody>
      </p:sp>
    </p:spTree>
    <p:extLst>
      <p:ext uri="{BB962C8B-B14F-4D97-AF65-F5344CB8AC3E}">
        <p14:creationId xmlns:p14="http://schemas.microsoft.com/office/powerpoint/2010/main" val="119617089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6AB29C-9933-4C34-AF77-D2AC4D49D815}" type="datetimeFigureOut">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55943-B5FB-477E-9FEB-EB2912766D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6AB29C-9933-4C34-AF77-D2AC4D49D815}" type="datetimeFigureOut">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55943-B5FB-477E-9FEB-EB2912766D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6AB29C-9933-4C34-AF77-D2AC4D49D815}" type="datetimeFigureOut">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55943-B5FB-477E-9FEB-EB2912766D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6AB29C-9933-4C34-AF77-D2AC4D49D815}" type="datetimeFigureOut">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55943-B5FB-477E-9FEB-EB2912766D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6AB29C-9933-4C34-AF77-D2AC4D49D815}" type="datetimeFigureOut">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55943-B5FB-477E-9FEB-EB2912766D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6AB29C-9933-4C34-AF77-D2AC4D49D815}" type="datetimeFigureOut">
              <a:rPr lang="en-US" smtClean="0"/>
              <a:pPr/>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55943-B5FB-477E-9FEB-EB2912766D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6AB29C-9933-4C34-AF77-D2AC4D49D815}" type="datetimeFigureOut">
              <a:rPr lang="en-US" smtClean="0"/>
              <a:pPr/>
              <a:t>12/3/2015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C55943-B5FB-477E-9FEB-EB2912766D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6AB29C-9933-4C34-AF77-D2AC4D49D815}" type="datetimeFigureOut">
              <a:rPr lang="en-US" smtClean="0"/>
              <a:pPr/>
              <a:t>12/3/2015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C55943-B5FB-477E-9FEB-EB2912766D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6AB29C-9933-4C34-AF77-D2AC4D49D815}" type="datetimeFigureOut">
              <a:rPr lang="en-US" smtClean="0"/>
              <a:pPr/>
              <a:t>12/3/2015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C55943-B5FB-477E-9FEB-EB2912766D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6AB29C-9933-4C34-AF77-D2AC4D49D815}" type="datetimeFigureOut">
              <a:rPr lang="en-US" smtClean="0"/>
              <a:pPr/>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55943-B5FB-477E-9FEB-EB2912766D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6AB29C-9933-4C34-AF77-D2AC4D49D815}" type="datetimeFigureOut">
              <a:rPr lang="en-US" smtClean="0"/>
              <a:pPr/>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55943-B5FB-477E-9FEB-EB2912766D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AB29C-9933-4C34-AF77-D2AC4D49D815}" type="datetimeFigureOut">
              <a:rPr lang="en-US" smtClean="0"/>
              <a:pPr/>
              <a:t>12/3/2015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55943-B5FB-477E-9FEB-EB2912766D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1.xml"/><Relationship Id="rId4" Type="http://schemas.openxmlformats.org/officeDocument/2006/relationships/image" Target="../media/image6.tmp"/></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itle_slide image.jpg"/>
          <p:cNvPicPr>
            <a:picLocks noChangeAspect="1"/>
          </p:cNvPicPr>
          <p:nvPr/>
        </p:nvPicPr>
        <p:blipFill>
          <a:blip r:embed="rId2"/>
          <a:stretch>
            <a:fillRect/>
          </a:stretch>
        </p:blipFill>
        <p:spPr>
          <a:xfrm>
            <a:off x="0" y="0"/>
            <a:ext cx="9138039" cy="6858000"/>
          </a:xfrm>
          <a:prstGeom prst="rect">
            <a:avLst/>
          </a:prstGeom>
        </p:spPr>
      </p:pic>
      <p:sp>
        <p:nvSpPr>
          <p:cNvPr id="8" name="Title 1"/>
          <p:cNvSpPr>
            <a:spLocks noGrp="1"/>
          </p:cNvSpPr>
          <p:nvPr>
            <p:ph type="ctrTitle"/>
          </p:nvPr>
        </p:nvSpPr>
        <p:spPr>
          <a:xfrm>
            <a:off x="685800" y="228601"/>
            <a:ext cx="7772400" cy="2362199"/>
          </a:xfrm>
        </p:spPr>
        <p:txBody>
          <a:bodyPr/>
          <a:lstStyle/>
          <a:p>
            <a:r>
              <a:rPr lang="en-US" dirty="0" smtClean="0">
                <a:solidFill>
                  <a:schemeClr val="bg1"/>
                </a:solidFill>
              </a:rPr>
              <a:t/>
            </a:r>
            <a:br>
              <a:rPr lang="en-US" dirty="0" smtClean="0">
                <a:solidFill>
                  <a:schemeClr val="bg1"/>
                </a:solidFill>
              </a:rPr>
            </a:br>
            <a:r>
              <a:rPr lang="en-US" dirty="0" smtClean="0">
                <a:solidFill>
                  <a:schemeClr val="bg1"/>
                </a:solidFill>
              </a:rPr>
              <a:t>				</a:t>
            </a:r>
            <a:endParaRPr lang="en-US" sz="3600" dirty="0">
              <a:solidFill>
                <a:schemeClr val="bg1"/>
              </a:solidFill>
            </a:endParaRPr>
          </a:p>
        </p:txBody>
      </p:sp>
      <p:sp>
        <p:nvSpPr>
          <p:cNvPr id="9" name="Subtitle 2"/>
          <p:cNvSpPr>
            <a:spLocks noGrp="1"/>
          </p:cNvSpPr>
          <p:nvPr>
            <p:ph type="subTitle" idx="1"/>
          </p:nvPr>
        </p:nvSpPr>
        <p:spPr>
          <a:xfrm>
            <a:off x="2667000" y="4648200"/>
            <a:ext cx="6400800" cy="2290465"/>
          </a:xfrm>
        </p:spPr>
        <p:txBody>
          <a:bodyPr>
            <a:normAutofit/>
          </a:bodyPr>
          <a:lstStyle/>
          <a:p>
            <a:pPr algn="r"/>
            <a:r>
              <a:rPr lang="en-US" b="1" dirty="0" smtClean="0">
                <a:solidFill>
                  <a:schemeClr val="bg1"/>
                </a:solidFill>
              </a:rPr>
              <a:t>Narayana</a:t>
            </a:r>
            <a:endParaRPr lang="en-US" b="1" dirty="0" smtClean="0">
              <a:solidFill>
                <a:schemeClr val="bg1"/>
              </a:solidFill>
            </a:endParaRPr>
          </a:p>
          <a:p>
            <a:pPr algn="r"/>
            <a:r>
              <a:rPr lang="en-US" b="1" dirty="0" err="1">
                <a:solidFill>
                  <a:schemeClr val="bg1"/>
                </a:solidFill>
              </a:rPr>
              <a:t>Degala</a:t>
            </a:r>
            <a:r>
              <a:rPr lang="en-US" b="1" dirty="0">
                <a:solidFill>
                  <a:schemeClr val="bg1"/>
                </a:solidFill>
              </a:rPr>
              <a:t> Sri </a:t>
            </a:r>
            <a:r>
              <a:rPr lang="en-US" b="1" dirty="0" smtClean="0">
                <a:solidFill>
                  <a:schemeClr val="bg1"/>
                </a:solidFill>
              </a:rPr>
              <a:t>Harsha</a:t>
            </a:r>
          </a:p>
          <a:p>
            <a:pPr algn="r"/>
            <a:r>
              <a:rPr lang="en-US" b="1" dirty="0" smtClean="0">
                <a:solidFill>
                  <a:schemeClr val="bg1"/>
                </a:solidFill>
              </a:rPr>
              <a:t>			</a:t>
            </a:r>
            <a:r>
              <a:rPr lang="en-US" b="1" dirty="0" err="1" smtClean="0">
                <a:solidFill>
                  <a:schemeClr val="bg1"/>
                </a:solidFill>
              </a:rPr>
              <a:t>Punniya</a:t>
            </a:r>
            <a:r>
              <a:rPr lang="en-US" b="1" dirty="0" smtClean="0">
                <a:solidFill>
                  <a:schemeClr val="bg1"/>
                </a:solidFill>
              </a:rPr>
              <a:t> </a:t>
            </a:r>
            <a:r>
              <a:rPr lang="en-US" b="1" dirty="0" err="1" smtClean="0">
                <a:solidFill>
                  <a:schemeClr val="bg1"/>
                </a:solidFill>
              </a:rPr>
              <a:t>Dharshan</a:t>
            </a:r>
            <a:endParaRPr lang="en-US" b="1" dirty="0" smtClean="0">
              <a:solidFill>
                <a:schemeClr val="bg1"/>
              </a:solidFill>
            </a:endParaRPr>
          </a:p>
        </p:txBody>
      </p:sp>
      <p:sp>
        <p:nvSpPr>
          <p:cNvPr id="2" name="TextBox 1"/>
          <p:cNvSpPr txBox="1"/>
          <p:nvPr/>
        </p:nvSpPr>
        <p:spPr>
          <a:xfrm>
            <a:off x="495299" y="5867400"/>
            <a:ext cx="2101461" cy="461665"/>
          </a:xfrm>
          <a:prstGeom prst="rect">
            <a:avLst/>
          </a:prstGeom>
          <a:noFill/>
        </p:spPr>
        <p:txBody>
          <a:bodyPr wrap="square" rtlCol="0">
            <a:spAutoFit/>
          </a:bodyPr>
          <a:lstStyle/>
          <a:p>
            <a:endParaRPr lang="en-US" sz="2400" dirty="0"/>
          </a:p>
        </p:txBody>
      </p:sp>
    </p:spTree>
    <p:extLst>
      <p:ext uri="{BB962C8B-B14F-4D97-AF65-F5344CB8AC3E}">
        <p14:creationId xmlns:p14="http://schemas.microsoft.com/office/powerpoint/2010/main" val="1456069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685800" y="228601"/>
            <a:ext cx="7772400" cy="2362199"/>
          </a:xfrm>
        </p:spPr>
        <p:txBody>
          <a:bodyPr/>
          <a:lstStyle/>
          <a:p>
            <a:r>
              <a:rPr lang="en-US" dirty="0" smtClean="0">
                <a:solidFill>
                  <a:schemeClr val="bg1"/>
                </a:solidFill>
              </a:rPr>
              <a:t/>
            </a:r>
            <a:br>
              <a:rPr lang="en-US" dirty="0" smtClean="0">
                <a:solidFill>
                  <a:schemeClr val="bg1"/>
                </a:solidFill>
              </a:rPr>
            </a:br>
            <a:r>
              <a:rPr lang="en-US" dirty="0" smtClean="0">
                <a:solidFill>
                  <a:schemeClr val="bg1"/>
                </a:solidFill>
              </a:rPr>
              <a:t>				</a:t>
            </a:r>
            <a:endParaRPr lang="en-US" sz="3600" dirty="0">
              <a:solidFill>
                <a:schemeClr val="bg1"/>
              </a:solidFill>
            </a:endParaRPr>
          </a:p>
        </p:txBody>
      </p:sp>
      <p:sp>
        <p:nvSpPr>
          <p:cNvPr id="9" name="Subtitle 2"/>
          <p:cNvSpPr>
            <a:spLocks noGrp="1"/>
          </p:cNvSpPr>
          <p:nvPr>
            <p:ph type="subTitle" idx="1"/>
          </p:nvPr>
        </p:nvSpPr>
        <p:spPr>
          <a:xfrm>
            <a:off x="990600" y="685800"/>
            <a:ext cx="7467600" cy="5867400"/>
          </a:xfrm>
        </p:spPr>
        <p:txBody>
          <a:bodyPr>
            <a:normAutofit/>
          </a:bodyPr>
          <a:lstStyle/>
          <a:p>
            <a:r>
              <a:rPr lang="en-US" b="1" dirty="0">
                <a:solidFill>
                  <a:schemeClr val="bg1"/>
                </a:solidFill>
              </a:rPr>
              <a:t>Identify patient </a:t>
            </a:r>
            <a:r>
              <a:rPr lang="en-US" b="1" dirty="0" smtClean="0">
                <a:solidFill>
                  <a:schemeClr val="bg1"/>
                </a:solidFill>
              </a:rPr>
              <a:t>population</a:t>
            </a:r>
            <a:endParaRPr lang="en-US" b="1" dirty="0">
              <a:solidFill>
                <a:schemeClr val="bg1"/>
              </a:solidFill>
            </a:endParaRPr>
          </a:p>
          <a:p>
            <a:pPr algn="l"/>
            <a:endParaRPr lang="en-US" dirty="0">
              <a:solidFill>
                <a:schemeClr val="tx1"/>
              </a:solidFill>
            </a:endParaRPr>
          </a:p>
          <a:p>
            <a:pPr algn="l"/>
            <a:endParaRPr lang="en-US" dirty="0">
              <a:solidFill>
                <a:schemeClr val="tx1"/>
              </a:solidFill>
            </a:endParaRPr>
          </a:p>
          <a:p>
            <a:pPr marL="457200" indent="-457200" algn="l">
              <a:buFont typeface="Arial" panose="020B0604020202020204" pitchFamily="34" charset="0"/>
              <a:buChar char="•"/>
            </a:pPr>
            <a:endParaRPr lang="en-US" dirty="0" smtClean="0">
              <a:solidFill>
                <a:schemeClr val="tx1"/>
              </a:solidFill>
            </a:endParaRPr>
          </a:p>
          <a:p>
            <a:pPr algn="l"/>
            <a:endParaRPr lang="en-US" dirty="0">
              <a:solidFill>
                <a:schemeClr val="tx1"/>
              </a:solidFill>
            </a:endParaRPr>
          </a:p>
          <a:p>
            <a:r>
              <a:rPr lang="en-US" dirty="0">
                <a:solidFill>
                  <a:schemeClr val="bg1"/>
                </a:solidFill>
              </a:rPr>
              <a:t> </a:t>
            </a:r>
          </a:p>
          <a:p>
            <a:endParaRPr lang="en-US" dirty="0">
              <a:solidFill>
                <a:schemeClr val="bg1"/>
              </a:solidFill>
            </a:endParaRPr>
          </a:p>
          <a:p>
            <a:endParaRPr lang="en-US" dirty="0">
              <a:solidFill>
                <a:schemeClr val="bg1"/>
              </a:solidFill>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787" y="1984885"/>
            <a:ext cx="6058425" cy="2888230"/>
          </a:xfrm>
          <a:prstGeom prst="rect">
            <a:avLst/>
          </a:prstGeom>
        </p:spPr>
      </p:pic>
    </p:spTree>
    <p:extLst>
      <p:ext uri="{BB962C8B-B14F-4D97-AF65-F5344CB8AC3E}">
        <p14:creationId xmlns:p14="http://schemas.microsoft.com/office/powerpoint/2010/main" val="2510338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685800" y="228601"/>
            <a:ext cx="7772400" cy="2362199"/>
          </a:xfrm>
        </p:spPr>
        <p:txBody>
          <a:bodyPr/>
          <a:lstStyle/>
          <a:p>
            <a:r>
              <a:rPr lang="en-US" dirty="0" smtClean="0">
                <a:solidFill>
                  <a:schemeClr val="bg1"/>
                </a:solidFill>
              </a:rPr>
              <a:t/>
            </a:r>
            <a:br>
              <a:rPr lang="en-US" dirty="0" smtClean="0">
                <a:solidFill>
                  <a:schemeClr val="bg1"/>
                </a:solidFill>
              </a:rPr>
            </a:br>
            <a:r>
              <a:rPr lang="en-US" dirty="0" smtClean="0">
                <a:solidFill>
                  <a:schemeClr val="bg1"/>
                </a:solidFill>
              </a:rPr>
              <a:t>				</a:t>
            </a:r>
            <a:endParaRPr lang="en-US" sz="3600" dirty="0">
              <a:solidFill>
                <a:schemeClr val="bg1"/>
              </a:solidFill>
            </a:endParaRPr>
          </a:p>
        </p:txBody>
      </p:sp>
      <p:sp>
        <p:nvSpPr>
          <p:cNvPr id="9" name="Subtitle 2"/>
          <p:cNvSpPr>
            <a:spLocks noGrp="1"/>
          </p:cNvSpPr>
          <p:nvPr>
            <p:ph type="subTitle" idx="1"/>
          </p:nvPr>
        </p:nvSpPr>
        <p:spPr>
          <a:xfrm>
            <a:off x="990600" y="685800"/>
            <a:ext cx="7467600" cy="5867400"/>
          </a:xfrm>
        </p:spPr>
        <p:txBody>
          <a:bodyPr>
            <a:normAutofit fontScale="70000" lnSpcReduction="20000"/>
          </a:bodyPr>
          <a:lstStyle/>
          <a:p>
            <a:r>
              <a:rPr lang="en-US" b="1" dirty="0">
                <a:solidFill>
                  <a:schemeClr val="bg1"/>
                </a:solidFill>
              </a:rPr>
              <a:t>Identify patient </a:t>
            </a:r>
            <a:r>
              <a:rPr lang="en-US" b="1" dirty="0" smtClean="0">
                <a:solidFill>
                  <a:schemeClr val="bg1"/>
                </a:solidFill>
              </a:rPr>
              <a:t>population</a:t>
            </a:r>
            <a:endParaRPr lang="en-US" b="1" dirty="0">
              <a:solidFill>
                <a:schemeClr val="bg1"/>
              </a:solidFill>
            </a:endParaRPr>
          </a:p>
          <a:p>
            <a:pPr algn="l"/>
            <a:endParaRPr lang="en-US" dirty="0">
              <a:solidFill>
                <a:schemeClr val="tx1"/>
              </a:solidFill>
            </a:endParaRPr>
          </a:p>
          <a:p>
            <a:pPr algn="l"/>
            <a:endParaRPr lang="en-US" dirty="0">
              <a:solidFill>
                <a:schemeClr val="tx1"/>
              </a:solidFill>
            </a:endParaRPr>
          </a:p>
          <a:p>
            <a:pPr marL="457200" indent="-457200" algn="l">
              <a:buFont typeface="Arial" panose="020B0604020202020204" pitchFamily="34" charset="0"/>
              <a:buChar char="•"/>
            </a:pPr>
            <a:endParaRPr lang="en-US" dirty="0" smtClean="0">
              <a:solidFill>
                <a:schemeClr val="tx1"/>
              </a:solidFill>
            </a:endParaRPr>
          </a:p>
          <a:p>
            <a:pPr algn="l"/>
            <a:r>
              <a:rPr lang="en-US" dirty="0">
                <a:solidFill>
                  <a:schemeClr val="tx1"/>
                </a:solidFill>
              </a:rPr>
              <a:t>By comparing the diagnosis codes there are none in top 15 that are gender biased.  However there are few diagnosis codes that are much lower in male than in female. Namely 5990,2449,7840. There are chances of being overlooked in these cases.</a:t>
            </a:r>
          </a:p>
          <a:p>
            <a:pPr algn="l"/>
            <a:r>
              <a:rPr lang="en-US" dirty="0">
                <a:solidFill>
                  <a:schemeClr val="tx1"/>
                </a:solidFill>
              </a:rPr>
              <a:t> </a:t>
            </a:r>
          </a:p>
          <a:p>
            <a:pPr algn="l"/>
            <a:r>
              <a:rPr lang="en-US" dirty="0">
                <a:solidFill>
                  <a:schemeClr val="tx1"/>
                </a:solidFill>
              </a:rPr>
              <a:t>5990: Urinary tract infection, site not specified it has only 31% male </a:t>
            </a:r>
          </a:p>
          <a:p>
            <a:pPr algn="l"/>
            <a:r>
              <a:rPr lang="en-US" dirty="0">
                <a:solidFill>
                  <a:schemeClr val="tx1"/>
                </a:solidFill>
              </a:rPr>
              <a:t>2449: Unspecified acquired hypothyroidism has only 28% male</a:t>
            </a:r>
          </a:p>
          <a:p>
            <a:pPr algn="l"/>
            <a:r>
              <a:rPr lang="en-US" dirty="0">
                <a:solidFill>
                  <a:schemeClr val="tx1"/>
                </a:solidFill>
              </a:rPr>
              <a:t>7840:Headache has 38% male</a:t>
            </a:r>
          </a:p>
          <a:p>
            <a:pPr algn="l"/>
            <a:endParaRPr lang="en-US" dirty="0">
              <a:solidFill>
                <a:schemeClr val="tx1"/>
              </a:solidFill>
            </a:endParaRPr>
          </a:p>
          <a:p>
            <a:pPr algn="l"/>
            <a:r>
              <a:rPr lang="en-US" dirty="0">
                <a:solidFill>
                  <a:schemeClr val="tx1"/>
                </a:solidFill>
              </a:rPr>
              <a:t> </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2574713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685800" y="228601"/>
            <a:ext cx="7772400" cy="2362199"/>
          </a:xfrm>
        </p:spPr>
        <p:txBody>
          <a:bodyPr/>
          <a:lstStyle/>
          <a:p>
            <a:r>
              <a:rPr lang="en-US" dirty="0" smtClean="0">
                <a:solidFill>
                  <a:schemeClr val="bg1"/>
                </a:solidFill>
              </a:rPr>
              <a:t/>
            </a:r>
            <a:br>
              <a:rPr lang="en-US" dirty="0" smtClean="0">
                <a:solidFill>
                  <a:schemeClr val="bg1"/>
                </a:solidFill>
              </a:rPr>
            </a:br>
            <a:r>
              <a:rPr lang="en-US" dirty="0" smtClean="0">
                <a:solidFill>
                  <a:schemeClr val="bg1"/>
                </a:solidFill>
              </a:rPr>
              <a:t>				</a:t>
            </a:r>
            <a:endParaRPr lang="en-US" sz="3600" dirty="0">
              <a:solidFill>
                <a:schemeClr val="bg1"/>
              </a:solidFill>
            </a:endParaRPr>
          </a:p>
        </p:txBody>
      </p:sp>
      <p:sp>
        <p:nvSpPr>
          <p:cNvPr id="9" name="Subtitle 2"/>
          <p:cNvSpPr>
            <a:spLocks noGrp="1"/>
          </p:cNvSpPr>
          <p:nvPr>
            <p:ph type="subTitle" idx="1"/>
          </p:nvPr>
        </p:nvSpPr>
        <p:spPr>
          <a:xfrm>
            <a:off x="990600" y="685800"/>
            <a:ext cx="7467600" cy="5867400"/>
          </a:xfrm>
        </p:spPr>
        <p:txBody>
          <a:bodyPr>
            <a:normAutofit fontScale="62500" lnSpcReduction="20000"/>
          </a:bodyPr>
          <a:lstStyle/>
          <a:p>
            <a:r>
              <a:rPr lang="en-US" b="1" dirty="0">
                <a:solidFill>
                  <a:schemeClr val="bg1"/>
                </a:solidFill>
              </a:rPr>
              <a:t>Identify patient </a:t>
            </a:r>
            <a:r>
              <a:rPr lang="en-US" b="1" dirty="0" smtClean="0">
                <a:solidFill>
                  <a:schemeClr val="bg1"/>
                </a:solidFill>
              </a:rPr>
              <a:t>population</a:t>
            </a:r>
            <a:endParaRPr lang="en-US" b="1" dirty="0">
              <a:solidFill>
                <a:schemeClr val="bg1"/>
              </a:solidFill>
            </a:endParaRPr>
          </a:p>
          <a:p>
            <a:pPr algn="l"/>
            <a:endParaRPr lang="en-US" dirty="0">
              <a:solidFill>
                <a:schemeClr val="tx1"/>
              </a:solidFill>
            </a:endParaRPr>
          </a:p>
          <a:p>
            <a:pPr algn="l"/>
            <a:endParaRPr lang="en-US" dirty="0">
              <a:solidFill>
                <a:schemeClr val="tx1"/>
              </a:solidFill>
            </a:endParaRPr>
          </a:p>
          <a:p>
            <a:pPr marL="457200" indent="-457200" algn="l">
              <a:buFont typeface="Arial" panose="020B0604020202020204" pitchFamily="34" charset="0"/>
              <a:buChar char="•"/>
            </a:pPr>
            <a:endParaRPr lang="en-US" dirty="0" smtClean="0">
              <a:solidFill>
                <a:schemeClr val="tx1"/>
              </a:solidFill>
            </a:endParaRPr>
          </a:p>
          <a:p>
            <a:pPr lvl="0" algn="l"/>
            <a:r>
              <a:rPr lang="en-US" dirty="0">
                <a:solidFill>
                  <a:schemeClr val="tx1"/>
                </a:solidFill>
              </a:rPr>
              <a:t>To improve the query performance we added index. We added index to the  tables total_diag1 and sid_implant1</a:t>
            </a:r>
          </a:p>
          <a:p>
            <a:pPr algn="l"/>
            <a:r>
              <a:rPr lang="en-US" dirty="0">
                <a:solidFill>
                  <a:schemeClr val="tx1"/>
                </a:solidFill>
              </a:rPr>
              <a:t>By writing complicated queries the run time is being increased and data is </a:t>
            </a:r>
            <a:r>
              <a:rPr lang="en-US" dirty="0" err="1">
                <a:solidFill>
                  <a:schemeClr val="tx1"/>
                </a:solidFill>
              </a:rPr>
              <a:t>squeued</a:t>
            </a:r>
            <a:r>
              <a:rPr lang="en-US" dirty="0">
                <a:solidFill>
                  <a:schemeClr val="tx1"/>
                </a:solidFill>
              </a:rPr>
              <a:t>, we created views(</a:t>
            </a:r>
            <a:r>
              <a:rPr lang="en-US" dirty="0" err="1">
                <a:solidFill>
                  <a:schemeClr val="tx1"/>
                </a:solidFill>
              </a:rPr>
              <a:t>Vsedd</a:t>
            </a:r>
            <a:r>
              <a:rPr lang="en-US" dirty="0">
                <a:solidFill>
                  <a:schemeClr val="tx1"/>
                </a:solidFill>
              </a:rPr>
              <a:t>) on the tables and limited the columns.</a:t>
            </a:r>
          </a:p>
          <a:p>
            <a:pPr algn="l"/>
            <a:r>
              <a:rPr lang="en-US" dirty="0">
                <a:solidFill>
                  <a:schemeClr val="tx1"/>
                </a:solidFill>
              </a:rPr>
              <a:t>The table total_diag1 is a combination of sedd_2009 and sedd_2010. If we load all data the query takes infinite time, we only joined few fields and loaded.</a:t>
            </a:r>
          </a:p>
          <a:p>
            <a:pPr algn="l"/>
            <a:r>
              <a:rPr lang="en-US" dirty="0">
                <a:solidFill>
                  <a:schemeClr val="tx1"/>
                </a:solidFill>
              </a:rPr>
              <a:t>We used union to collect data of all the 10 diagnosis codes. We eliminated he junk data by using the not null function</a:t>
            </a:r>
            <a:r>
              <a:rPr lang="en-US" dirty="0" smtClean="0">
                <a:solidFill>
                  <a:schemeClr val="tx1"/>
                </a:solidFill>
              </a:rPr>
              <a:t>.</a:t>
            </a:r>
          </a:p>
          <a:p>
            <a:pPr algn="l"/>
            <a:endParaRPr lang="en-US" dirty="0">
              <a:solidFill>
                <a:schemeClr val="tx1"/>
              </a:solidFill>
            </a:endParaRPr>
          </a:p>
          <a:p>
            <a:pPr algn="l"/>
            <a:r>
              <a:rPr lang="en-US" dirty="0">
                <a:solidFill>
                  <a:schemeClr val="tx1"/>
                </a:solidFill>
              </a:rPr>
              <a:t>The query performance was around 5000 seconds. It reduced to around 2000 seconds by adding indexes. PFB the screenshots.</a:t>
            </a:r>
          </a:p>
          <a:p>
            <a:pPr algn="l"/>
            <a:endParaRPr lang="en-US" dirty="0">
              <a:solidFill>
                <a:schemeClr val="tx1"/>
              </a:solidFill>
            </a:endParaRPr>
          </a:p>
          <a:p>
            <a:pPr algn="l"/>
            <a:r>
              <a:rPr lang="en-US" dirty="0">
                <a:solidFill>
                  <a:schemeClr val="tx1"/>
                </a:solidFill>
              </a:rPr>
              <a:t> The query performance was around 5000 seconds. It reduced to around 2000 seconds by adding indexes. PFB the screenshots.</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7706500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685800" y="228601"/>
            <a:ext cx="7772400" cy="2362199"/>
          </a:xfrm>
        </p:spPr>
        <p:txBody>
          <a:bodyPr/>
          <a:lstStyle/>
          <a:p>
            <a:r>
              <a:rPr lang="en-US" dirty="0" smtClean="0">
                <a:solidFill>
                  <a:schemeClr val="bg1"/>
                </a:solidFill>
              </a:rPr>
              <a:t/>
            </a:r>
            <a:br>
              <a:rPr lang="en-US" dirty="0" smtClean="0">
                <a:solidFill>
                  <a:schemeClr val="bg1"/>
                </a:solidFill>
              </a:rPr>
            </a:br>
            <a:r>
              <a:rPr lang="en-US" dirty="0" smtClean="0">
                <a:solidFill>
                  <a:schemeClr val="bg1"/>
                </a:solidFill>
              </a:rPr>
              <a:t>				</a:t>
            </a:r>
            <a:endParaRPr lang="en-US" sz="3600" dirty="0">
              <a:solidFill>
                <a:schemeClr val="bg1"/>
              </a:solidFill>
            </a:endParaRPr>
          </a:p>
        </p:txBody>
      </p:sp>
      <p:sp>
        <p:nvSpPr>
          <p:cNvPr id="9" name="Subtitle 2"/>
          <p:cNvSpPr>
            <a:spLocks noGrp="1"/>
          </p:cNvSpPr>
          <p:nvPr>
            <p:ph type="subTitle" idx="1"/>
          </p:nvPr>
        </p:nvSpPr>
        <p:spPr>
          <a:xfrm>
            <a:off x="990600" y="685800"/>
            <a:ext cx="7467600" cy="5867400"/>
          </a:xfrm>
        </p:spPr>
        <p:txBody>
          <a:bodyPr>
            <a:normAutofit/>
          </a:bodyPr>
          <a:lstStyle/>
          <a:p>
            <a:r>
              <a:rPr lang="en-US" b="1" dirty="0">
                <a:solidFill>
                  <a:schemeClr val="bg1"/>
                </a:solidFill>
              </a:rPr>
              <a:t>Identify patient </a:t>
            </a:r>
            <a:r>
              <a:rPr lang="en-US" b="1" dirty="0" smtClean="0">
                <a:solidFill>
                  <a:schemeClr val="bg1"/>
                </a:solidFill>
              </a:rPr>
              <a:t>population</a:t>
            </a:r>
            <a:endParaRPr lang="en-US" b="1" dirty="0">
              <a:solidFill>
                <a:schemeClr val="bg1"/>
              </a:solidFill>
            </a:endParaRPr>
          </a:p>
          <a:p>
            <a:pPr algn="l"/>
            <a:endParaRPr lang="en-US" dirty="0">
              <a:solidFill>
                <a:schemeClr val="tx1"/>
              </a:solidFill>
            </a:endParaRPr>
          </a:p>
          <a:p>
            <a:pPr algn="l"/>
            <a:endParaRPr lang="en-US" dirty="0">
              <a:solidFill>
                <a:schemeClr val="tx1"/>
              </a:solidFill>
            </a:endParaRPr>
          </a:p>
          <a:p>
            <a:pPr marL="457200" indent="-457200" algn="l">
              <a:buFont typeface="Arial" panose="020B0604020202020204" pitchFamily="34" charset="0"/>
              <a:buChar char="•"/>
            </a:pPr>
            <a:endParaRPr lang="en-US" dirty="0" smtClean="0">
              <a:solidFill>
                <a:schemeClr val="tx1"/>
              </a:solidFill>
            </a:endParaRPr>
          </a:p>
          <a:p>
            <a:endParaRPr lang="en-US" dirty="0">
              <a:solidFill>
                <a:schemeClr val="tx1"/>
              </a:solidFill>
            </a:endParaRPr>
          </a:p>
          <a:p>
            <a:endParaRPr lang="en-US" dirty="0">
              <a:solidFill>
                <a:schemeClr val="tx1"/>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32" y="1676400"/>
            <a:ext cx="2804403" cy="868755"/>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676400"/>
            <a:ext cx="2751058" cy="1097375"/>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3733800"/>
            <a:ext cx="2712955" cy="1097375"/>
          </a:xfrm>
          <a:prstGeom prst="rect">
            <a:avLst/>
          </a:prstGeom>
        </p:spPr>
      </p:pic>
    </p:spTree>
    <p:extLst>
      <p:ext uri="{BB962C8B-B14F-4D97-AF65-F5344CB8AC3E}">
        <p14:creationId xmlns:p14="http://schemas.microsoft.com/office/powerpoint/2010/main" val="768937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3962" y="1447800"/>
            <a:ext cx="6629400" cy="4862870"/>
          </a:xfrm>
          <a:prstGeom prst="rect">
            <a:avLst/>
          </a:prstGeom>
          <a:noFill/>
        </p:spPr>
        <p:txBody>
          <a:bodyPr wrap="square" rtlCol="0">
            <a:spAutoFit/>
          </a:bodyPr>
          <a:lstStyle/>
          <a:p>
            <a:pPr algn="ctr"/>
            <a:r>
              <a:rPr lang="en-US" sz="8000" dirty="0" smtClean="0">
                <a:solidFill>
                  <a:schemeClr val="bg1"/>
                </a:solidFill>
                <a:latin typeface="Comic Sans MS" panose="030F0702030302020204" pitchFamily="66" charset="0"/>
              </a:rPr>
              <a:t>Questions</a:t>
            </a:r>
          </a:p>
          <a:p>
            <a:pPr algn="ctr"/>
            <a:endParaRPr lang="en-US" sz="8000" dirty="0">
              <a:solidFill>
                <a:schemeClr val="bg1"/>
              </a:solidFill>
              <a:latin typeface="Comic Sans MS" panose="030F0702030302020204" pitchFamily="66" charset="0"/>
            </a:endParaRPr>
          </a:p>
          <a:p>
            <a:pPr algn="ctr"/>
            <a:r>
              <a:rPr lang="en-US" sz="15000" dirty="0" smtClean="0">
                <a:solidFill>
                  <a:schemeClr val="bg1"/>
                </a:solidFill>
                <a:latin typeface="Comic Sans MS" panose="030F0702030302020204" pitchFamily="66" charset="0"/>
              </a:rPr>
              <a:t>?</a:t>
            </a:r>
            <a:endParaRPr lang="en-US" sz="15000" dirty="0">
              <a:solidFill>
                <a:schemeClr val="bg1"/>
              </a:solidFill>
              <a:latin typeface="Comic Sans MS" panose="030F0702030302020204" pitchFamily="66" charset="0"/>
            </a:endParaRPr>
          </a:p>
        </p:txBody>
      </p:sp>
      <p:pic>
        <p:nvPicPr>
          <p:cNvPr id="3" name="Picture 2" descr="UNCC_Logo_whiteTPBG"/>
          <p:cNvPicPr>
            <a:picLocks noChangeAspect="1" noChangeArrowheads="1"/>
          </p:cNvPicPr>
          <p:nvPr/>
        </p:nvPicPr>
        <p:blipFill>
          <a:blip r:embed="rId2"/>
          <a:srcRect/>
          <a:stretch>
            <a:fillRect/>
          </a:stretch>
        </p:blipFill>
        <p:spPr bwMode="auto">
          <a:xfrm>
            <a:off x="6867525" y="5791994"/>
            <a:ext cx="1971675" cy="850900"/>
          </a:xfrm>
          <a:prstGeom prst="rect">
            <a:avLst/>
          </a:prstGeom>
          <a:noFill/>
        </p:spPr>
      </p:pic>
    </p:spTree>
    <p:extLst>
      <p:ext uri="{BB962C8B-B14F-4D97-AF65-F5344CB8AC3E}">
        <p14:creationId xmlns:p14="http://schemas.microsoft.com/office/powerpoint/2010/main" val="2299043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667000"/>
            <a:ext cx="6629400" cy="1323439"/>
          </a:xfrm>
          <a:prstGeom prst="rect">
            <a:avLst/>
          </a:prstGeom>
          <a:noFill/>
        </p:spPr>
        <p:txBody>
          <a:bodyPr wrap="square" rtlCol="0">
            <a:spAutoFit/>
          </a:bodyPr>
          <a:lstStyle/>
          <a:p>
            <a:r>
              <a:rPr lang="en-US" sz="8000" dirty="0" smtClean="0">
                <a:solidFill>
                  <a:schemeClr val="bg1"/>
                </a:solidFill>
                <a:latin typeface="Comic Sans MS" panose="030F0702030302020204" pitchFamily="66" charset="0"/>
              </a:rPr>
              <a:t>THANK YOU</a:t>
            </a:r>
            <a:endParaRPr lang="en-US" sz="8000" dirty="0">
              <a:solidFill>
                <a:schemeClr val="bg1"/>
              </a:solidFill>
              <a:latin typeface="Comic Sans MS" panose="030F0702030302020204" pitchFamily="66" charset="0"/>
            </a:endParaRPr>
          </a:p>
        </p:txBody>
      </p:sp>
      <p:pic>
        <p:nvPicPr>
          <p:cNvPr id="3" name="Picture 2" descr="UNCC_Logo_whiteTPBG"/>
          <p:cNvPicPr>
            <a:picLocks noChangeAspect="1" noChangeArrowheads="1"/>
          </p:cNvPicPr>
          <p:nvPr/>
        </p:nvPicPr>
        <p:blipFill>
          <a:blip r:embed="rId2"/>
          <a:srcRect/>
          <a:stretch>
            <a:fillRect/>
          </a:stretch>
        </p:blipFill>
        <p:spPr bwMode="auto">
          <a:xfrm>
            <a:off x="6867525" y="5791994"/>
            <a:ext cx="1971675" cy="850900"/>
          </a:xfrm>
          <a:prstGeom prst="rect">
            <a:avLst/>
          </a:prstGeom>
          <a:noFill/>
        </p:spPr>
      </p:pic>
    </p:spTree>
    <p:extLst>
      <p:ext uri="{BB962C8B-B14F-4D97-AF65-F5344CB8AC3E}">
        <p14:creationId xmlns:p14="http://schemas.microsoft.com/office/powerpoint/2010/main" val="3220834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685800" y="228601"/>
            <a:ext cx="7772400" cy="2362199"/>
          </a:xfrm>
        </p:spPr>
        <p:txBody>
          <a:bodyPr/>
          <a:lstStyle/>
          <a:p>
            <a:r>
              <a:rPr lang="en-US" dirty="0" smtClean="0">
                <a:solidFill>
                  <a:schemeClr val="bg1"/>
                </a:solidFill>
              </a:rPr>
              <a:t/>
            </a:r>
            <a:br>
              <a:rPr lang="en-US" dirty="0" smtClean="0">
                <a:solidFill>
                  <a:schemeClr val="bg1"/>
                </a:solidFill>
              </a:rPr>
            </a:br>
            <a:r>
              <a:rPr lang="en-US" dirty="0" smtClean="0">
                <a:solidFill>
                  <a:schemeClr val="bg1"/>
                </a:solidFill>
              </a:rPr>
              <a:t>				</a:t>
            </a:r>
            <a:endParaRPr lang="en-US" sz="3600" dirty="0">
              <a:solidFill>
                <a:schemeClr val="bg1"/>
              </a:solidFill>
            </a:endParaRPr>
          </a:p>
        </p:txBody>
      </p:sp>
      <p:sp>
        <p:nvSpPr>
          <p:cNvPr id="9" name="Subtitle 2"/>
          <p:cNvSpPr>
            <a:spLocks noGrp="1"/>
          </p:cNvSpPr>
          <p:nvPr>
            <p:ph type="subTitle" idx="1"/>
          </p:nvPr>
        </p:nvSpPr>
        <p:spPr>
          <a:xfrm>
            <a:off x="685800" y="685800"/>
            <a:ext cx="7772400" cy="1219200"/>
          </a:xfrm>
        </p:spPr>
        <p:txBody>
          <a:bodyPr>
            <a:normAutofit/>
          </a:bodyPr>
          <a:lstStyle/>
          <a:p>
            <a:r>
              <a:rPr lang="en-US" b="1" dirty="0">
                <a:solidFill>
                  <a:schemeClr val="bg1"/>
                </a:solidFill>
              </a:rPr>
              <a:t>Identify patient </a:t>
            </a:r>
            <a:r>
              <a:rPr lang="en-US" b="1" dirty="0" smtClean="0">
                <a:solidFill>
                  <a:schemeClr val="bg1"/>
                </a:solidFill>
              </a:rPr>
              <a:t>population</a:t>
            </a:r>
            <a:endParaRPr lang="en-US" b="1" dirty="0">
              <a:solidFill>
                <a:schemeClr val="bg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a:solidFill>
                <a:schemeClr val="bg1"/>
              </a:solidFill>
            </a:endParaRPr>
          </a:p>
        </p:txBody>
      </p:sp>
      <p:sp>
        <p:nvSpPr>
          <p:cNvPr id="4" name="Rectangle 3"/>
          <p:cNvSpPr/>
          <p:nvPr/>
        </p:nvSpPr>
        <p:spPr>
          <a:xfrm>
            <a:off x="1219200" y="1371600"/>
            <a:ext cx="7239000" cy="3139321"/>
          </a:xfrm>
          <a:prstGeom prst="rect">
            <a:avLst/>
          </a:prstGeom>
        </p:spPr>
        <p:txBody>
          <a:bodyPr wrap="square">
            <a:spAutoFit/>
          </a:bodyPr>
          <a:lstStyle/>
          <a:p>
            <a:endParaRPr lang="en-US" b="1" dirty="0">
              <a:solidFill>
                <a:schemeClr val="bg1"/>
              </a:solidFill>
            </a:endParaRPr>
          </a:p>
          <a:p>
            <a:r>
              <a:rPr lang="en-US" dirty="0"/>
              <a:t>We imported the data into my </a:t>
            </a:r>
            <a:r>
              <a:rPr lang="en-US" dirty="0" err="1"/>
              <a:t>sql</a:t>
            </a:r>
            <a:r>
              <a:rPr lang="en-US" dirty="0"/>
              <a:t> and queried on the selected diagnosis and procedural codes</a:t>
            </a:r>
            <a:r>
              <a:rPr lang="en-US" dirty="0" smtClean="0"/>
              <a:t>.</a:t>
            </a:r>
          </a:p>
          <a:p>
            <a:endParaRPr lang="en-US" dirty="0"/>
          </a:p>
          <a:p>
            <a:r>
              <a:rPr lang="en-US" dirty="0"/>
              <a:t>The medical center might want to maintain precision in the medical conditions. If the condition is heart block, it can be left artery block or right artery block or any other reason. The medical center would want to maintain one code for each. For example 4260 represents </a:t>
            </a:r>
            <a:r>
              <a:rPr lang="en-US" dirty="0" err="1"/>
              <a:t>Atriovent</a:t>
            </a:r>
            <a:r>
              <a:rPr lang="en-US" dirty="0"/>
              <a:t> block complete , 4262 represents Left bb </a:t>
            </a:r>
            <a:r>
              <a:rPr lang="en-US" dirty="0" err="1"/>
              <a:t>hemiblock</a:t>
            </a:r>
            <a:endParaRPr lang="en-US" dirty="0"/>
          </a:p>
          <a:p>
            <a:r>
              <a:rPr lang="en-US" dirty="0"/>
              <a:t> </a:t>
            </a:r>
          </a:p>
          <a:p>
            <a:endParaRPr lang="en-US" dirty="0"/>
          </a:p>
        </p:txBody>
      </p:sp>
    </p:spTree>
    <p:extLst>
      <p:ext uri="{BB962C8B-B14F-4D97-AF65-F5344CB8AC3E}">
        <p14:creationId xmlns:p14="http://schemas.microsoft.com/office/powerpoint/2010/main" val="2958358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685800" y="228601"/>
            <a:ext cx="7772400" cy="2362199"/>
          </a:xfrm>
        </p:spPr>
        <p:txBody>
          <a:bodyPr/>
          <a:lstStyle/>
          <a:p>
            <a:r>
              <a:rPr lang="en-US" dirty="0" smtClean="0">
                <a:solidFill>
                  <a:schemeClr val="bg1"/>
                </a:solidFill>
              </a:rPr>
              <a:t/>
            </a:r>
            <a:br>
              <a:rPr lang="en-US" dirty="0" smtClean="0">
                <a:solidFill>
                  <a:schemeClr val="bg1"/>
                </a:solidFill>
              </a:rPr>
            </a:br>
            <a:r>
              <a:rPr lang="en-US" dirty="0" smtClean="0">
                <a:solidFill>
                  <a:schemeClr val="bg1"/>
                </a:solidFill>
              </a:rPr>
              <a:t>				</a:t>
            </a:r>
            <a:endParaRPr lang="en-US" sz="3600" dirty="0">
              <a:solidFill>
                <a:schemeClr val="bg1"/>
              </a:solidFill>
            </a:endParaRPr>
          </a:p>
        </p:txBody>
      </p:sp>
      <p:sp>
        <p:nvSpPr>
          <p:cNvPr id="9" name="Subtitle 2"/>
          <p:cNvSpPr>
            <a:spLocks noGrp="1"/>
          </p:cNvSpPr>
          <p:nvPr>
            <p:ph type="subTitle" idx="1"/>
          </p:nvPr>
        </p:nvSpPr>
        <p:spPr>
          <a:xfrm>
            <a:off x="685800" y="685800"/>
            <a:ext cx="7772400" cy="1219200"/>
          </a:xfrm>
        </p:spPr>
        <p:txBody>
          <a:bodyPr>
            <a:normAutofit/>
          </a:bodyPr>
          <a:lstStyle/>
          <a:p>
            <a:r>
              <a:rPr lang="en-US" b="1" dirty="0">
                <a:solidFill>
                  <a:schemeClr val="bg1"/>
                </a:solidFill>
              </a:rPr>
              <a:t>Identify patient </a:t>
            </a:r>
            <a:r>
              <a:rPr lang="en-US" b="1" dirty="0" smtClean="0">
                <a:solidFill>
                  <a:schemeClr val="bg1"/>
                </a:solidFill>
              </a:rPr>
              <a:t>population</a:t>
            </a:r>
            <a:endParaRPr lang="en-US" b="1" dirty="0">
              <a:solidFill>
                <a:schemeClr val="bg1"/>
              </a:solidFill>
            </a:endParaRPr>
          </a:p>
          <a:p>
            <a:endParaRPr lang="en-US" dirty="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bg1"/>
              </a:solidFill>
            </a:endParaRPr>
          </a:p>
        </p:txBody>
      </p:sp>
      <p:sp>
        <p:nvSpPr>
          <p:cNvPr id="4" name="Rectangle 3"/>
          <p:cNvSpPr/>
          <p:nvPr/>
        </p:nvSpPr>
        <p:spPr>
          <a:xfrm>
            <a:off x="1219200" y="1371600"/>
            <a:ext cx="7162800" cy="4524315"/>
          </a:xfrm>
          <a:prstGeom prst="rect">
            <a:avLst/>
          </a:prstGeom>
        </p:spPr>
        <p:txBody>
          <a:bodyPr wrap="square">
            <a:spAutoFit/>
          </a:bodyPr>
          <a:lstStyle/>
          <a:p>
            <a:endParaRPr lang="en-US" dirty="0" smtClean="0"/>
          </a:p>
          <a:p>
            <a:r>
              <a:rPr lang="en-US" dirty="0" smtClean="0"/>
              <a:t>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smtClean="0"/>
              <a:t>patient </a:t>
            </a:r>
            <a:r>
              <a:rPr lang="en-US" dirty="0"/>
              <a:t>can visit the hospital with multiple health issues. We might want to maintain a single </a:t>
            </a:r>
            <a:r>
              <a:rPr lang="en-US" dirty="0" smtClean="0"/>
              <a:t>identification for </a:t>
            </a:r>
            <a:r>
              <a:rPr lang="en-US" dirty="0"/>
              <a:t>each issue rather than multiple records</a:t>
            </a:r>
            <a:r>
              <a:rPr lang="en-US" dirty="0" smtClean="0"/>
              <a:t>.</a:t>
            </a:r>
          </a:p>
          <a:p>
            <a:pPr marL="457200" indent="-457200">
              <a:buFont typeface="Arial" panose="020B0604020202020204" pitchFamily="34" charset="0"/>
              <a:buChar char="•"/>
            </a:pPr>
            <a:endParaRPr lang="en-US" dirty="0"/>
          </a:p>
          <a:p>
            <a:endParaRPr lang="en-US" dirty="0" smtClean="0"/>
          </a:p>
          <a:p>
            <a:endParaRPr lang="en-US" dirty="0"/>
          </a:p>
          <a:p>
            <a:r>
              <a:rPr lang="en-US" dirty="0" smtClean="0"/>
              <a:t>Rather </a:t>
            </a:r>
            <a:r>
              <a:rPr lang="en-US" dirty="0"/>
              <a:t>than putting all codes in a single cell.</a:t>
            </a:r>
          </a:p>
          <a:p>
            <a:r>
              <a:rPr lang="en-US" dirty="0"/>
              <a:t>In medical perspective we can maintain one as principal diagnosis and all other secondary diagnoses. The diagnoses can be shifted during processing</a:t>
            </a:r>
            <a:r>
              <a:rPr lang="en-US" dirty="0" smtClean="0"/>
              <a:t>. </a:t>
            </a:r>
            <a:r>
              <a:rPr lang="en-US" dirty="0"/>
              <a:t>This is the </a:t>
            </a:r>
            <a:r>
              <a:rPr lang="en-US" b="1" dirty="0"/>
              <a:t>first normalization </a:t>
            </a:r>
            <a:r>
              <a:rPr lang="en-US" dirty="0"/>
              <a:t>for the design. It will be easier to analyze the data as well. </a:t>
            </a:r>
          </a:p>
          <a:p>
            <a:pPr marL="457200" indent="-4572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849734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685800" y="228601"/>
            <a:ext cx="7772400" cy="2362199"/>
          </a:xfrm>
        </p:spPr>
        <p:txBody>
          <a:bodyPr/>
          <a:lstStyle/>
          <a:p>
            <a:r>
              <a:rPr lang="en-US" dirty="0" smtClean="0">
                <a:solidFill>
                  <a:schemeClr val="bg1"/>
                </a:solidFill>
              </a:rPr>
              <a:t/>
            </a:r>
            <a:br>
              <a:rPr lang="en-US" dirty="0" smtClean="0">
                <a:solidFill>
                  <a:schemeClr val="bg1"/>
                </a:solidFill>
              </a:rPr>
            </a:br>
            <a:r>
              <a:rPr lang="en-US" dirty="0" smtClean="0">
                <a:solidFill>
                  <a:schemeClr val="bg1"/>
                </a:solidFill>
              </a:rPr>
              <a:t>				</a:t>
            </a:r>
            <a:endParaRPr lang="en-US" sz="3600" dirty="0">
              <a:solidFill>
                <a:schemeClr val="bg1"/>
              </a:solidFill>
            </a:endParaRPr>
          </a:p>
        </p:txBody>
      </p:sp>
      <p:sp>
        <p:nvSpPr>
          <p:cNvPr id="9" name="Subtitle 2"/>
          <p:cNvSpPr>
            <a:spLocks noGrp="1"/>
          </p:cNvSpPr>
          <p:nvPr>
            <p:ph type="subTitle" idx="1"/>
          </p:nvPr>
        </p:nvSpPr>
        <p:spPr>
          <a:xfrm>
            <a:off x="990600" y="685800"/>
            <a:ext cx="7467600" cy="5867400"/>
          </a:xfrm>
        </p:spPr>
        <p:txBody>
          <a:bodyPr>
            <a:normAutofit fontScale="70000" lnSpcReduction="20000"/>
          </a:bodyPr>
          <a:lstStyle/>
          <a:p>
            <a:r>
              <a:rPr lang="en-US" b="1" dirty="0">
                <a:solidFill>
                  <a:schemeClr val="bg1"/>
                </a:solidFill>
              </a:rPr>
              <a:t>Identify patient </a:t>
            </a:r>
            <a:r>
              <a:rPr lang="en-US" b="1" dirty="0" smtClean="0">
                <a:solidFill>
                  <a:schemeClr val="bg1"/>
                </a:solidFill>
              </a:rPr>
              <a:t>population</a:t>
            </a:r>
            <a:endParaRPr lang="en-US" b="1" dirty="0">
              <a:solidFill>
                <a:schemeClr val="bg1"/>
              </a:solidFill>
            </a:endParaRPr>
          </a:p>
          <a:p>
            <a:endParaRPr lang="en-US" b="1" dirty="0" smtClean="0">
              <a:solidFill>
                <a:schemeClr val="bg1"/>
              </a:solidFill>
            </a:endParaRPr>
          </a:p>
          <a:p>
            <a:pPr marL="457200" indent="-457200">
              <a:buFont typeface="Arial" panose="020B0604020202020204" pitchFamily="34" charset="0"/>
              <a:buChar char="•"/>
            </a:pPr>
            <a:r>
              <a:rPr lang="en-US" dirty="0">
                <a:solidFill>
                  <a:schemeClr val="tx1"/>
                </a:solidFill>
              </a:rPr>
              <a:t>First we create temporary table with the defined diagnosis codes</a:t>
            </a:r>
            <a:r>
              <a:rPr lang="en-US" dirty="0" smtClean="0">
                <a:solidFill>
                  <a:schemeClr val="tx1"/>
                </a:solidFill>
              </a:rPr>
              <a:t>.</a:t>
            </a:r>
          </a:p>
          <a:p>
            <a:pPr marL="457200" indent="-457200">
              <a:buFont typeface="Arial" panose="020B0604020202020204" pitchFamily="34" charset="0"/>
              <a:buChar char="•"/>
            </a:pPr>
            <a:endParaRPr lang="en-US" dirty="0">
              <a:solidFill>
                <a:schemeClr val="tx1"/>
              </a:solidFill>
            </a:endParaRPr>
          </a:p>
          <a:p>
            <a:pPr marL="457200" indent="-457200">
              <a:buFont typeface="Arial" panose="020B0604020202020204" pitchFamily="34" charset="0"/>
              <a:buChar char="•"/>
            </a:pPr>
            <a:endParaRPr lang="en-US" dirty="0" smtClean="0">
              <a:solidFill>
                <a:schemeClr val="tx1"/>
              </a:solidFill>
            </a:endParaRPr>
          </a:p>
          <a:p>
            <a:pPr marL="457200" indent="-457200">
              <a:buFont typeface="Arial" panose="020B0604020202020204" pitchFamily="34" charset="0"/>
              <a:buChar char="•"/>
            </a:pPr>
            <a:endParaRPr lang="en-US" dirty="0">
              <a:solidFill>
                <a:schemeClr val="tx1"/>
              </a:solidFill>
            </a:endParaRPr>
          </a:p>
          <a:p>
            <a:pPr algn="l"/>
            <a:r>
              <a:rPr lang="en-US" dirty="0">
                <a:solidFill>
                  <a:schemeClr val="tx1"/>
                </a:solidFill>
              </a:rPr>
              <a:t>insert into </a:t>
            </a:r>
            <a:r>
              <a:rPr lang="en-US" dirty="0" err="1">
                <a:solidFill>
                  <a:schemeClr val="tx1"/>
                </a:solidFill>
              </a:rPr>
              <a:t>sid_test</a:t>
            </a:r>
            <a:r>
              <a:rPr lang="en-US" dirty="0">
                <a:solidFill>
                  <a:schemeClr val="tx1"/>
                </a:solidFill>
              </a:rPr>
              <a:t> </a:t>
            </a:r>
          </a:p>
          <a:p>
            <a:pPr algn="l"/>
            <a:r>
              <a:rPr lang="en-US" dirty="0">
                <a:solidFill>
                  <a:schemeClr val="tx1"/>
                </a:solidFill>
              </a:rPr>
              <a:t>(select * from </a:t>
            </a:r>
            <a:r>
              <a:rPr lang="en-US" dirty="0" err="1">
                <a:solidFill>
                  <a:schemeClr val="tx1"/>
                </a:solidFill>
              </a:rPr>
              <a:t>sid</a:t>
            </a:r>
            <a:r>
              <a:rPr lang="en-US" dirty="0">
                <a:solidFill>
                  <a:schemeClr val="tx1"/>
                </a:solidFill>
              </a:rPr>
              <a:t> where dx1 in ('4260', '4262' , '4263' , '4264' ,'4265' , '4266' , '4267' , '4268' , '4269' , '42789' ) )</a:t>
            </a:r>
          </a:p>
          <a:p>
            <a:pPr algn="l"/>
            <a:r>
              <a:rPr lang="en-US" dirty="0">
                <a:solidFill>
                  <a:schemeClr val="tx1"/>
                </a:solidFill>
              </a:rPr>
              <a:t>union distinct</a:t>
            </a:r>
          </a:p>
          <a:p>
            <a:pPr algn="l"/>
            <a:r>
              <a:rPr lang="en-US" dirty="0">
                <a:solidFill>
                  <a:schemeClr val="tx1"/>
                </a:solidFill>
              </a:rPr>
              <a:t>(select * from </a:t>
            </a:r>
            <a:r>
              <a:rPr lang="en-US" dirty="0" err="1">
                <a:solidFill>
                  <a:schemeClr val="tx1"/>
                </a:solidFill>
              </a:rPr>
              <a:t>sid</a:t>
            </a:r>
            <a:r>
              <a:rPr lang="en-US" dirty="0">
                <a:solidFill>
                  <a:schemeClr val="tx1"/>
                </a:solidFill>
              </a:rPr>
              <a:t> where dx2 in ('4260', '4262' , '4263' , '4264' ,'4265' , '4266' , '4267' , '4268' , '4269' , '42789' ) )</a:t>
            </a:r>
          </a:p>
          <a:p>
            <a:pPr algn="l"/>
            <a:r>
              <a:rPr lang="en-US" dirty="0">
                <a:solidFill>
                  <a:schemeClr val="tx1"/>
                </a:solidFill>
              </a:rPr>
              <a:t>union distinct</a:t>
            </a:r>
          </a:p>
          <a:p>
            <a:pPr marL="457200" indent="-457200" algn="l">
              <a:buFont typeface="Arial" panose="020B0604020202020204" pitchFamily="34" charset="0"/>
              <a:buChar char="•"/>
            </a:pPr>
            <a:endParaRPr lang="en-US" dirty="0" smtClean="0">
              <a:solidFill>
                <a:schemeClr val="tx1"/>
              </a:solidFill>
            </a:endParaRPr>
          </a:p>
          <a:p>
            <a:pPr algn="l"/>
            <a:endParaRPr lang="en-US" dirty="0" smtClean="0">
              <a:solidFill>
                <a:schemeClr val="tx1"/>
              </a:solidFill>
            </a:endParaRPr>
          </a:p>
          <a:p>
            <a:endParaRPr lang="en-US" dirty="0">
              <a:solidFill>
                <a:schemeClr val="tx1"/>
              </a:solidFill>
            </a:endParaRPr>
          </a:p>
          <a:p>
            <a:r>
              <a:rPr lang="en-US" dirty="0">
                <a:solidFill>
                  <a:schemeClr val="bg1"/>
                </a:solidFill>
              </a:rPr>
              <a:t> </a:t>
            </a:r>
          </a:p>
          <a:p>
            <a:endParaRPr lang="en-US" dirty="0">
              <a:solidFill>
                <a:schemeClr val="bg1"/>
              </a:solidFill>
            </a:endParaRPr>
          </a:p>
        </p:txBody>
      </p:sp>
    </p:spTree>
    <p:extLst>
      <p:ext uri="{BB962C8B-B14F-4D97-AF65-F5344CB8AC3E}">
        <p14:creationId xmlns:p14="http://schemas.microsoft.com/office/powerpoint/2010/main" val="2398839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685800" y="228601"/>
            <a:ext cx="7772400" cy="2362199"/>
          </a:xfrm>
        </p:spPr>
        <p:txBody>
          <a:bodyPr/>
          <a:lstStyle/>
          <a:p>
            <a:r>
              <a:rPr lang="en-US" dirty="0" smtClean="0">
                <a:solidFill>
                  <a:schemeClr val="bg1"/>
                </a:solidFill>
              </a:rPr>
              <a:t/>
            </a:r>
            <a:br>
              <a:rPr lang="en-US" dirty="0" smtClean="0">
                <a:solidFill>
                  <a:schemeClr val="bg1"/>
                </a:solidFill>
              </a:rPr>
            </a:br>
            <a:r>
              <a:rPr lang="en-US" dirty="0" smtClean="0">
                <a:solidFill>
                  <a:schemeClr val="bg1"/>
                </a:solidFill>
              </a:rPr>
              <a:t>				</a:t>
            </a:r>
            <a:endParaRPr lang="en-US" sz="3600" dirty="0">
              <a:solidFill>
                <a:schemeClr val="bg1"/>
              </a:solidFill>
            </a:endParaRPr>
          </a:p>
        </p:txBody>
      </p:sp>
      <p:sp>
        <p:nvSpPr>
          <p:cNvPr id="9" name="Subtitle 2"/>
          <p:cNvSpPr>
            <a:spLocks noGrp="1"/>
          </p:cNvSpPr>
          <p:nvPr>
            <p:ph type="subTitle" idx="1"/>
          </p:nvPr>
        </p:nvSpPr>
        <p:spPr>
          <a:xfrm>
            <a:off x="990600" y="685800"/>
            <a:ext cx="7467600" cy="5867400"/>
          </a:xfrm>
        </p:spPr>
        <p:txBody>
          <a:bodyPr>
            <a:normAutofit fontScale="92500" lnSpcReduction="20000"/>
          </a:bodyPr>
          <a:lstStyle/>
          <a:p>
            <a:r>
              <a:rPr lang="en-US" b="1" dirty="0">
                <a:solidFill>
                  <a:schemeClr val="bg1"/>
                </a:solidFill>
              </a:rPr>
              <a:t>Identify patient </a:t>
            </a:r>
            <a:r>
              <a:rPr lang="en-US" b="1" dirty="0" smtClean="0">
                <a:solidFill>
                  <a:schemeClr val="bg1"/>
                </a:solidFill>
              </a:rPr>
              <a:t>population</a:t>
            </a:r>
            <a:endParaRPr lang="en-US" b="1" dirty="0">
              <a:solidFill>
                <a:schemeClr val="bg1"/>
              </a:solidFill>
            </a:endParaRPr>
          </a:p>
          <a:p>
            <a:endParaRPr lang="en-US" b="1" dirty="0" smtClean="0">
              <a:solidFill>
                <a:schemeClr val="bg1"/>
              </a:solidFill>
            </a:endParaRPr>
          </a:p>
          <a:p>
            <a:pPr marL="457200" indent="-457200">
              <a:buFont typeface="Arial" panose="020B0604020202020204" pitchFamily="34" charset="0"/>
              <a:buChar char="•"/>
            </a:pPr>
            <a:endParaRPr lang="en-US" dirty="0">
              <a:solidFill>
                <a:schemeClr val="tx1"/>
              </a:solidFill>
            </a:endParaRPr>
          </a:p>
          <a:p>
            <a:pPr marL="457200" indent="-457200" algn="l">
              <a:buFont typeface="Arial" panose="020B0604020202020204" pitchFamily="34" charset="0"/>
              <a:buChar char="•"/>
            </a:pPr>
            <a:endParaRPr lang="en-US" dirty="0" smtClean="0">
              <a:solidFill>
                <a:schemeClr val="tx1"/>
              </a:solidFill>
            </a:endParaRPr>
          </a:p>
          <a:p>
            <a:pPr algn="l"/>
            <a:r>
              <a:rPr lang="en-US" dirty="0" smtClean="0">
                <a:solidFill>
                  <a:schemeClr val="tx1"/>
                </a:solidFill>
              </a:rPr>
              <a:t>Similarly on </a:t>
            </a:r>
            <a:r>
              <a:rPr lang="en-US" dirty="0">
                <a:solidFill>
                  <a:schemeClr val="tx1"/>
                </a:solidFill>
              </a:rPr>
              <a:t>the procedural code</a:t>
            </a:r>
          </a:p>
          <a:p>
            <a:pPr algn="l"/>
            <a:r>
              <a:rPr lang="en-US" dirty="0">
                <a:solidFill>
                  <a:schemeClr val="tx1"/>
                </a:solidFill>
              </a:rPr>
              <a:t>Create table </a:t>
            </a:r>
            <a:r>
              <a:rPr lang="en-US" dirty="0" err="1">
                <a:solidFill>
                  <a:schemeClr val="tx1"/>
                </a:solidFill>
              </a:rPr>
              <a:t>sid_implant</a:t>
            </a:r>
            <a:endParaRPr lang="en-US" dirty="0">
              <a:solidFill>
                <a:schemeClr val="tx1"/>
              </a:solidFill>
            </a:endParaRPr>
          </a:p>
          <a:p>
            <a:pPr algn="l"/>
            <a:r>
              <a:rPr lang="en-US" dirty="0">
                <a:solidFill>
                  <a:schemeClr val="tx1"/>
                </a:solidFill>
              </a:rPr>
              <a:t>(select * from </a:t>
            </a:r>
            <a:r>
              <a:rPr lang="en-US" dirty="0" err="1">
                <a:solidFill>
                  <a:schemeClr val="tx1"/>
                </a:solidFill>
              </a:rPr>
              <a:t>sid_test</a:t>
            </a:r>
            <a:r>
              <a:rPr lang="en-US" dirty="0">
                <a:solidFill>
                  <a:schemeClr val="tx1"/>
                </a:solidFill>
              </a:rPr>
              <a:t> where pr1 in (‘3782’,’3783’,’3781’) )</a:t>
            </a:r>
          </a:p>
          <a:p>
            <a:pPr algn="l"/>
            <a:r>
              <a:rPr lang="en-US" dirty="0">
                <a:solidFill>
                  <a:schemeClr val="tx1"/>
                </a:solidFill>
              </a:rPr>
              <a:t>union distinct</a:t>
            </a:r>
          </a:p>
          <a:p>
            <a:pPr algn="l"/>
            <a:r>
              <a:rPr lang="en-US" dirty="0">
                <a:solidFill>
                  <a:schemeClr val="tx1"/>
                </a:solidFill>
              </a:rPr>
              <a:t>(select * from </a:t>
            </a:r>
            <a:r>
              <a:rPr lang="en-US" dirty="0" err="1">
                <a:solidFill>
                  <a:schemeClr val="tx1"/>
                </a:solidFill>
              </a:rPr>
              <a:t>sid_test</a:t>
            </a:r>
            <a:r>
              <a:rPr lang="en-US" dirty="0">
                <a:solidFill>
                  <a:schemeClr val="tx1"/>
                </a:solidFill>
              </a:rPr>
              <a:t> where pr2 in (‘3782’,’3783’,’3781’) )</a:t>
            </a:r>
          </a:p>
          <a:p>
            <a:pPr algn="l"/>
            <a:endParaRPr lang="en-US" dirty="0">
              <a:solidFill>
                <a:schemeClr val="tx1"/>
              </a:solidFill>
            </a:endParaRPr>
          </a:p>
          <a:p>
            <a:r>
              <a:rPr lang="en-US" dirty="0">
                <a:solidFill>
                  <a:schemeClr val="bg1"/>
                </a:solidFill>
              </a:rPr>
              <a:t> </a:t>
            </a:r>
          </a:p>
          <a:p>
            <a:endParaRPr lang="en-US" dirty="0">
              <a:solidFill>
                <a:schemeClr val="bg1"/>
              </a:solidFill>
            </a:endParaRPr>
          </a:p>
        </p:txBody>
      </p:sp>
    </p:spTree>
    <p:extLst>
      <p:ext uri="{BB962C8B-B14F-4D97-AF65-F5344CB8AC3E}">
        <p14:creationId xmlns:p14="http://schemas.microsoft.com/office/powerpoint/2010/main" val="3371830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685800" y="228601"/>
            <a:ext cx="7772400" cy="2362199"/>
          </a:xfrm>
        </p:spPr>
        <p:txBody>
          <a:bodyPr/>
          <a:lstStyle/>
          <a:p>
            <a:r>
              <a:rPr lang="en-US" dirty="0" smtClean="0">
                <a:solidFill>
                  <a:schemeClr val="bg1"/>
                </a:solidFill>
              </a:rPr>
              <a:t/>
            </a:r>
            <a:br>
              <a:rPr lang="en-US" dirty="0" smtClean="0">
                <a:solidFill>
                  <a:schemeClr val="bg1"/>
                </a:solidFill>
              </a:rPr>
            </a:br>
            <a:r>
              <a:rPr lang="en-US" dirty="0" smtClean="0">
                <a:solidFill>
                  <a:schemeClr val="bg1"/>
                </a:solidFill>
              </a:rPr>
              <a:t>				</a:t>
            </a:r>
            <a:endParaRPr lang="en-US" sz="3600" dirty="0">
              <a:solidFill>
                <a:schemeClr val="bg1"/>
              </a:solidFill>
            </a:endParaRPr>
          </a:p>
        </p:txBody>
      </p:sp>
      <p:sp>
        <p:nvSpPr>
          <p:cNvPr id="9" name="Subtitle 2"/>
          <p:cNvSpPr>
            <a:spLocks noGrp="1"/>
          </p:cNvSpPr>
          <p:nvPr>
            <p:ph type="subTitle" idx="1"/>
          </p:nvPr>
        </p:nvSpPr>
        <p:spPr>
          <a:xfrm>
            <a:off x="990600" y="685800"/>
            <a:ext cx="7467600" cy="5867400"/>
          </a:xfrm>
        </p:spPr>
        <p:txBody>
          <a:bodyPr>
            <a:normAutofit fontScale="92500" lnSpcReduction="20000"/>
          </a:bodyPr>
          <a:lstStyle/>
          <a:p>
            <a:r>
              <a:rPr lang="en-US" b="1" dirty="0">
                <a:solidFill>
                  <a:schemeClr val="bg1"/>
                </a:solidFill>
              </a:rPr>
              <a:t>Identify patient </a:t>
            </a:r>
            <a:r>
              <a:rPr lang="en-US" b="1" dirty="0" smtClean="0">
                <a:solidFill>
                  <a:schemeClr val="bg1"/>
                </a:solidFill>
              </a:rPr>
              <a:t>population</a:t>
            </a:r>
            <a:endParaRPr lang="en-US" b="1" dirty="0">
              <a:solidFill>
                <a:schemeClr val="bg1"/>
              </a:solidFill>
            </a:endParaRPr>
          </a:p>
          <a:p>
            <a:endParaRPr lang="en-US" b="1" dirty="0" smtClean="0">
              <a:solidFill>
                <a:schemeClr val="bg1"/>
              </a:solidFill>
            </a:endParaRPr>
          </a:p>
          <a:p>
            <a:pPr marL="457200" indent="-457200">
              <a:buFont typeface="Arial" panose="020B0604020202020204" pitchFamily="34" charset="0"/>
              <a:buChar char="•"/>
            </a:pPr>
            <a:endParaRPr lang="en-US" dirty="0">
              <a:solidFill>
                <a:schemeClr val="tx1"/>
              </a:solidFill>
            </a:endParaRPr>
          </a:p>
          <a:p>
            <a:pPr marL="457200" indent="-457200" algn="l">
              <a:buFont typeface="Arial" panose="020B0604020202020204" pitchFamily="34" charset="0"/>
              <a:buChar char="•"/>
            </a:pPr>
            <a:r>
              <a:rPr lang="en-US" dirty="0">
                <a:solidFill>
                  <a:schemeClr val="tx1"/>
                </a:solidFill>
              </a:rPr>
              <a:t>When the patient visits the hospital, the days difference between the joining date and start date is calculated and stored as the </a:t>
            </a:r>
            <a:r>
              <a:rPr lang="en-US" dirty="0" err="1">
                <a:solidFill>
                  <a:schemeClr val="tx1"/>
                </a:solidFill>
              </a:rPr>
              <a:t>DaysToEvent</a:t>
            </a:r>
            <a:r>
              <a:rPr lang="en-US" dirty="0" smtClean="0">
                <a:solidFill>
                  <a:schemeClr val="tx1"/>
                </a:solidFill>
              </a:rPr>
              <a:t>.</a:t>
            </a:r>
          </a:p>
          <a:p>
            <a:pPr marL="457200" indent="-457200" algn="l">
              <a:buFont typeface="Arial" panose="020B0604020202020204" pitchFamily="34" charset="0"/>
              <a:buChar char="•"/>
            </a:pPr>
            <a:r>
              <a:rPr lang="en-US" dirty="0" smtClean="0">
                <a:solidFill>
                  <a:schemeClr val="tx1"/>
                </a:solidFill>
              </a:rPr>
              <a:t>For faster response, date is converted into numeric form.</a:t>
            </a:r>
          </a:p>
          <a:p>
            <a:pPr algn="l"/>
            <a:endParaRPr lang="en-US" dirty="0">
              <a:solidFill>
                <a:schemeClr val="tx1"/>
              </a:solidFill>
            </a:endParaRPr>
          </a:p>
          <a:p>
            <a:pPr marL="457200" indent="-457200" algn="l">
              <a:buFont typeface="Arial" panose="020B0604020202020204" pitchFamily="34" charset="0"/>
              <a:buChar char="•"/>
            </a:pPr>
            <a:endParaRPr lang="en-US" dirty="0" smtClean="0">
              <a:solidFill>
                <a:schemeClr val="tx1"/>
              </a:solidFill>
            </a:endParaRPr>
          </a:p>
          <a:p>
            <a:pPr algn="l"/>
            <a:endParaRPr lang="en-US" dirty="0">
              <a:solidFill>
                <a:schemeClr val="tx1"/>
              </a:solidFill>
            </a:endParaRPr>
          </a:p>
          <a:p>
            <a:r>
              <a:rPr lang="en-US" dirty="0">
                <a:solidFill>
                  <a:schemeClr val="bg1"/>
                </a:solidFill>
              </a:rPr>
              <a:t> </a:t>
            </a:r>
          </a:p>
          <a:p>
            <a:endParaRPr lang="en-US" dirty="0">
              <a:solidFill>
                <a:schemeClr val="bg1"/>
              </a:solidFill>
            </a:endParaRPr>
          </a:p>
        </p:txBody>
      </p:sp>
    </p:spTree>
    <p:extLst>
      <p:ext uri="{BB962C8B-B14F-4D97-AF65-F5344CB8AC3E}">
        <p14:creationId xmlns:p14="http://schemas.microsoft.com/office/powerpoint/2010/main" val="2992657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685800" y="228601"/>
            <a:ext cx="7772400" cy="2362199"/>
          </a:xfrm>
        </p:spPr>
        <p:txBody>
          <a:bodyPr/>
          <a:lstStyle/>
          <a:p>
            <a:r>
              <a:rPr lang="en-US" dirty="0" smtClean="0">
                <a:solidFill>
                  <a:schemeClr val="bg1"/>
                </a:solidFill>
              </a:rPr>
              <a:t/>
            </a:r>
            <a:br>
              <a:rPr lang="en-US" dirty="0" smtClean="0">
                <a:solidFill>
                  <a:schemeClr val="bg1"/>
                </a:solidFill>
              </a:rPr>
            </a:br>
            <a:r>
              <a:rPr lang="en-US" dirty="0" smtClean="0">
                <a:solidFill>
                  <a:schemeClr val="bg1"/>
                </a:solidFill>
              </a:rPr>
              <a:t>				</a:t>
            </a:r>
            <a:endParaRPr lang="en-US" sz="3600" dirty="0">
              <a:solidFill>
                <a:schemeClr val="bg1"/>
              </a:solidFill>
            </a:endParaRPr>
          </a:p>
        </p:txBody>
      </p:sp>
      <p:sp>
        <p:nvSpPr>
          <p:cNvPr id="9" name="Subtitle 2"/>
          <p:cNvSpPr>
            <a:spLocks noGrp="1"/>
          </p:cNvSpPr>
          <p:nvPr>
            <p:ph type="subTitle" idx="1"/>
          </p:nvPr>
        </p:nvSpPr>
        <p:spPr>
          <a:xfrm>
            <a:off x="990600" y="685800"/>
            <a:ext cx="7467600" cy="5867400"/>
          </a:xfrm>
        </p:spPr>
        <p:txBody>
          <a:bodyPr>
            <a:normAutofit fontScale="47500" lnSpcReduction="20000"/>
          </a:bodyPr>
          <a:lstStyle/>
          <a:p>
            <a:r>
              <a:rPr lang="en-US" b="1" dirty="0">
                <a:solidFill>
                  <a:schemeClr val="bg1"/>
                </a:solidFill>
              </a:rPr>
              <a:t>Identify patient </a:t>
            </a:r>
            <a:r>
              <a:rPr lang="en-US" b="1" dirty="0" smtClean="0">
                <a:solidFill>
                  <a:schemeClr val="bg1"/>
                </a:solidFill>
              </a:rPr>
              <a:t>population</a:t>
            </a:r>
            <a:endParaRPr lang="en-US" b="1" dirty="0">
              <a:solidFill>
                <a:schemeClr val="bg1"/>
              </a:solidFill>
            </a:endParaRPr>
          </a:p>
          <a:p>
            <a:endParaRPr lang="en-US" b="1" dirty="0" smtClean="0">
              <a:solidFill>
                <a:schemeClr val="bg1"/>
              </a:solidFill>
            </a:endParaRPr>
          </a:p>
          <a:p>
            <a:pPr algn="l"/>
            <a:r>
              <a:rPr lang="en-US" dirty="0">
                <a:solidFill>
                  <a:schemeClr val="tx1"/>
                </a:solidFill>
              </a:rPr>
              <a:t>We stored the resources with pacemaker implantation </a:t>
            </a:r>
            <a:r>
              <a:rPr lang="en-US" dirty="0" err="1">
                <a:solidFill>
                  <a:schemeClr val="tx1"/>
                </a:solidFill>
              </a:rPr>
              <a:t>ie</a:t>
            </a:r>
            <a:r>
              <a:rPr lang="en-US" dirty="0">
                <a:solidFill>
                  <a:schemeClr val="tx1"/>
                </a:solidFill>
              </a:rPr>
              <a:t> with the procedural codes ‘3782’,’3783’,’3781’ in a table </a:t>
            </a:r>
          </a:p>
          <a:p>
            <a:pPr algn="l"/>
            <a:r>
              <a:rPr lang="en-US" dirty="0">
                <a:solidFill>
                  <a:schemeClr val="tx1"/>
                </a:solidFill>
              </a:rPr>
              <a:t>sid_implant1 </a:t>
            </a:r>
          </a:p>
          <a:p>
            <a:pPr algn="l"/>
            <a:r>
              <a:rPr lang="en-US" dirty="0">
                <a:solidFill>
                  <a:schemeClr val="tx1"/>
                </a:solidFill>
              </a:rPr>
              <a:t> </a:t>
            </a:r>
          </a:p>
          <a:p>
            <a:pPr algn="l"/>
            <a:r>
              <a:rPr lang="en-US" dirty="0">
                <a:solidFill>
                  <a:schemeClr val="tx1"/>
                </a:solidFill>
              </a:rPr>
              <a:t>create table sedd_total_diag1 (</a:t>
            </a:r>
          </a:p>
          <a:p>
            <a:pPr algn="l"/>
            <a:r>
              <a:rPr lang="en-US" dirty="0">
                <a:solidFill>
                  <a:schemeClr val="tx1"/>
                </a:solidFill>
              </a:rPr>
              <a:t>select </a:t>
            </a:r>
            <a:r>
              <a:rPr lang="en-US" dirty="0" err="1">
                <a:solidFill>
                  <a:schemeClr val="tx1"/>
                </a:solidFill>
              </a:rPr>
              <a:t>VISITlink</a:t>
            </a:r>
            <a:r>
              <a:rPr lang="en-US" dirty="0">
                <a:solidFill>
                  <a:schemeClr val="tx1"/>
                </a:solidFill>
              </a:rPr>
              <a:t> , </a:t>
            </a:r>
            <a:r>
              <a:rPr lang="en-US" dirty="0" err="1">
                <a:solidFill>
                  <a:schemeClr val="tx1"/>
                </a:solidFill>
              </a:rPr>
              <a:t>DaysToEvent</a:t>
            </a:r>
            <a:r>
              <a:rPr lang="en-US" dirty="0">
                <a:solidFill>
                  <a:schemeClr val="tx1"/>
                </a:solidFill>
              </a:rPr>
              <a:t> , FEMALE , key1 , Race, dx1,dx2,dx3,dx4,dx5,dx6,dx7,dx8,dx9,dx10  from sedd_2009)</a:t>
            </a:r>
          </a:p>
          <a:p>
            <a:pPr algn="l"/>
            <a:r>
              <a:rPr lang="en-US" dirty="0">
                <a:solidFill>
                  <a:schemeClr val="tx1"/>
                </a:solidFill>
              </a:rPr>
              <a:t>union</a:t>
            </a:r>
          </a:p>
          <a:p>
            <a:pPr algn="l"/>
            <a:r>
              <a:rPr lang="en-US" dirty="0">
                <a:solidFill>
                  <a:schemeClr val="tx1"/>
                </a:solidFill>
              </a:rPr>
              <a:t>(select </a:t>
            </a:r>
            <a:r>
              <a:rPr lang="en-US" dirty="0" err="1">
                <a:solidFill>
                  <a:schemeClr val="tx1"/>
                </a:solidFill>
              </a:rPr>
              <a:t>VISITlink</a:t>
            </a:r>
            <a:r>
              <a:rPr lang="en-US" dirty="0">
                <a:solidFill>
                  <a:schemeClr val="tx1"/>
                </a:solidFill>
              </a:rPr>
              <a:t> , </a:t>
            </a:r>
            <a:r>
              <a:rPr lang="en-US" dirty="0" err="1">
                <a:solidFill>
                  <a:schemeClr val="tx1"/>
                </a:solidFill>
              </a:rPr>
              <a:t>DaysToEvent</a:t>
            </a:r>
            <a:r>
              <a:rPr lang="en-US" dirty="0">
                <a:solidFill>
                  <a:schemeClr val="tx1"/>
                </a:solidFill>
              </a:rPr>
              <a:t> , FEMALE , key1 , Race ,dx1,dx2,dx3,dx4,dx5,dx6,dx7,dx8,dx9,dx10 from sedd_2010 ) ;</a:t>
            </a:r>
          </a:p>
          <a:p>
            <a:pPr algn="l"/>
            <a:endParaRPr lang="en-US" dirty="0" smtClean="0">
              <a:solidFill>
                <a:schemeClr val="tx1"/>
              </a:solidFill>
            </a:endParaRPr>
          </a:p>
          <a:p>
            <a:pPr algn="l"/>
            <a:r>
              <a:rPr lang="en-US" dirty="0">
                <a:solidFill>
                  <a:schemeClr val="tx1"/>
                </a:solidFill>
              </a:rPr>
              <a:t>create view </a:t>
            </a:r>
            <a:r>
              <a:rPr lang="en-US" dirty="0" err="1">
                <a:solidFill>
                  <a:schemeClr val="tx1"/>
                </a:solidFill>
              </a:rPr>
              <a:t>Vsedd</a:t>
            </a:r>
            <a:r>
              <a:rPr lang="en-US" dirty="0">
                <a:solidFill>
                  <a:schemeClr val="tx1"/>
                </a:solidFill>
              </a:rPr>
              <a:t> as</a:t>
            </a:r>
          </a:p>
          <a:p>
            <a:pPr algn="l"/>
            <a:r>
              <a:rPr lang="en-US" dirty="0">
                <a:solidFill>
                  <a:schemeClr val="tx1"/>
                </a:solidFill>
              </a:rPr>
              <a:t>select </a:t>
            </a:r>
            <a:r>
              <a:rPr lang="en-US" dirty="0" err="1">
                <a:solidFill>
                  <a:schemeClr val="tx1"/>
                </a:solidFill>
              </a:rPr>
              <a:t>a.visitlink</a:t>
            </a:r>
            <a:r>
              <a:rPr lang="en-US" dirty="0">
                <a:solidFill>
                  <a:schemeClr val="tx1"/>
                </a:solidFill>
              </a:rPr>
              <a:t>  ,  max(</a:t>
            </a:r>
            <a:r>
              <a:rPr lang="en-US" dirty="0" err="1">
                <a:solidFill>
                  <a:schemeClr val="tx1"/>
                </a:solidFill>
              </a:rPr>
              <a:t>a.DaysToEvent</a:t>
            </a:r>
            <a:r>
              <a:rPr lang="en-US" dirty="0">
                <a:solidFill>
                  <a:schemeClr val="tx1"/>
                </a:solidFill>
              </a:rPr>
              <a:t>) as days</a:t>
            </a:r>
          </a:p>
          <a:p>
            <a:pPr algn="l"/>
            <a:r>
              <a:rPr lang="en-US" dirty="0">
                <a:solidFill>
                  <a:schemeClr val="tx1"/>
                </a:solidFill>
              </a:rPr>
              <a:t>from sedd_total_diag1 a , sid_implant1 b</a:t>
            </a:r>
          </a:p>
          <a:p>
            <a:pPr algn="l"/>
            <a:r>
              <a:rPr lang="en-US" dirty="0">
                <a:solidFill>
                  <a:schemeClr val="tx1"/>
                </a:solidFill>
              </a:rPr>
              <a:t>where </a:t>
            </a:r>
            <a:r>
              <a:rPr lang="en-US" dirty="0" err="1">
                <a:solidFill>
                  <a:schemeClr val="tx1"/>
                </a:solidFill>
              </a:rPr>
              <a:t>a.visitlink</a:t>
            </a:r>
            <a:r>
              <a:rPr lang="en-US" dirty="0">
                <a:solidFill>
                  <a:schemeClr val="tx1"/>
                </a:solidFill>
              </a:rPr>
              <a:t> = </a:t>
            </a:r>
            <a:r>
              <a:rPr lang="en-US" dirty="0" err="1">
                <a:solidFill>
                  <a:schemeClr val="tx1"/>
                </a:solidFill>
              </a:rPr>
              <a:t>b.visitlink</a:t>
            </a:r>
            <a:endParaRPr lang="en-US" dirty="0">
              <a:solidFill>
                <a:schemeClr val="tx1"/>
              </a:solidFill>
            </a:endParaRPr>
          </a:p>
          <a:p>
            <a:pPr algn="l"/>
            <a:r>
              <a:rPr lang="en-US" dirty="0">
                <a:solidFill>
                  <a:schemeClr val="tx1"/>
                </a:solidFill>
              </a:rPr>
              <a:t>and </a:t>
            </a:r>
            <a:r>
              <a:rPr lang="en-US" dirty="0" err="1">
                <a:solidFill>
                  <a:schemeClr val="tx1"/>
                </a:solidFill>
              </a:rPr>
              <a:t>a.DaysToEvent</a:t>
            </a:r>
            <a:r>
              <a:rPr lang="en-US" dirty="0">
                <a:solidFill>
                  <a:schemeClr val="tx1"/>
                </a:solidFill>
              </a:rPr>
              <a:t> &lt; </a:t>
            </a:r>
            <a:r>
              <a:rPr lang="en-US" dirty="0" err="1">
                <a:solidFill>
                  <a:schemeClr val="tx1"/>
                </a:solidFill>
              </a:rPr>
              <a:t>b.DaysToEvent</a:t>
            </a:r>
            <a:endParaRPr lang="en-US" dirty="0">
              <a:solidFill>
                <a:schemeClr val="tx1"/>
              </a:solidFill>
            </a:endParaRPr>
          </a:p>
          <a:p>
            <a:pPr algn="l"/>
            <a:r>
              <a:rPr lang="en-US" dirty="0">
                <a:solidFill>
                  <a:schemeClr val="tx1"/>
                </a:solidFill>
              </a:rPr>
              <a:t>group by 1 ;</a:t>
            </a:r>
          </a:p>
          <a:p>
            <a:pPr algn="l"/>
            <a:endParaRPr lang="en-US" dirty="0">
              <a:solidFill>
                <a:schemeClr val="tx1"/>
              </a:solidFill>
            </a:endParaRPr>
          </a:p>
          <a:p>
            <a:pPr algn="l"/>
            <a:endParaRPr lang="en-US" dirty="0">
              <a:solidFill>
                <a:schemeClr val="tx1"/>
              </a:solidFill>
            </a:endParaRPr>
          </a:p>
          <a:p>
            <a:pPr marL="457200" indent="-457200" algn="l">
              <a:buFont typeface="Arial" panose="020B0604020202020204" pitchFamily="34" charset="0"/>
              <a:buChar char="•"/>
            </a:pPr>
            <a:endParaRPr lang="en-US" dirty="0" smtClean="0">
              <a:solidFill>
                <a:schemeClr val="tx1"/>
              </a:solidFill>
            </a:endParaRPr>
          </a:p>
          <a:p>
            <a:pPr algn="l"/>
            <a:endParaRPr lang="en-US" dirty="0">
              <a:solidFill>
                <a:schemeClr val="tx1"/>
              </a:solidFill>
            </a:endParaRPr>
          </a:p>
          <a:p>
            <a:r>
              <a:rPr lang="en-US" dirty="0">
                <a:solidFill>
                  <a:schemeClr val="bg1"/>
                </a:solidFill>
              </a:rPr>
              <a:t> </a:t>
            </a:r>
          </a:p>
          <a:p>
            <a:endParaRPr lang="en-US" dirty="0">
              <a:solidFill>
                <a:schemeClr val="bg1"/>
              </a:solidFill>
            </a:endParaRPr>
          </a:p>
        </p:txBody>
      </p:sp>
    </p:spTree>
    <p:extLst>
      <p:ext uri="{BB962C8B-B14F-4D97-AF65-F5344CB8AC3E}">
        <p14:creationId xmlns:p14="http://schemas.microsoft.com/office/powerpoint/2010/main" val="1705471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685800" y="228601"/>
            <a:ext cx="7772400" cy="2362199"/>
          </a:xfrm>
        </p:spPr>
        <p:txBody>
          <a:bodyPr/>
          <a:lstStyle/>
          <a:p>
            <a:r>
              <a:rPr lang="en-US" dirty="0" smtClean="0">
                <a:solidFill>
                  <a:schemeClr val="bg1"/>
                </a:solidFill>
              </a:rPr>
              <a:t/>
            </a:r>
            <a:br>
              <a:rPr lang="en-US" dirty="0" smtClean="0">
                <a:solidFill>
                  <a:schemeClr val="bg1"/>
                </a:solidFill>
              </a:rPr>
            </a:br>
            <a:r>
              <a:rPr lang="en-US" dirty="0" smtClean="0">
                <a:solidFill>
                  <a:schemeClr val="bg1"/>
                </a:solidFill>
              </a:rPr>
              <a:t>				</a:t>
            </a:r>
            <a:endParaRPr lang="en-US" sz="3600" dirty="0">
              <a:solidFill>
                <a:schemeClr val="bg1"/>
              </a:solidFill>
            </a:endParaRPr>
          </a:p>
        </p:txBody>
      </p:sp>
      <p:sp>
        <p:nvSpPr>
          <p:cNvPr id="9" name="Subtitle 2"/>
          <p:cNvSpPr>
            <a:spLocks noGrp="1"/>
          </p:cNvSpPr>
          <p:nvPr>
            <p:ph type="subTitle" idx="1"/>
          </p:nvPr>
        </p:nvSpPr>
        <p:spPr>
          <a:xfrm>
            <a:off x="990600" y="685800"/>
            <a:ext cx="7467600" cy="5867400"/>
          </a:xfrm>
        </p:spPr>
        <p:txBody>
          <a:bodyPr>
            <a:normAutofit fontScale="70000" lnSpcReduction="20000"/>
          </a:bodyPr>
          <a:lstStyle/>
          <a:p>
            <a:r>
              <a:rPr lang="en-US" b="1" dirty="0">
                <a:solidFill>
                  <a:schemeClr val="bg1"/>
                </a:solidFill>
              </a:rPr>
              <a:t>Identify patient </a:t>
            </a:r>
            <a:r>
              <a:rPr lang="en-US" b="1" dirty="0" smtClean="0">
                <a:solidFill>
                  <a:schemeClr val="bg1"/>
                </a:solidFill>
              </a:rPr>
              <a:t>population</a:t>
            </a:r>
            <a:endParaRPr lang="en-US" b="1" dirty="0">
              <a:solidFill>
                <a:schemeClr val="bg1"/>
              </a:solidFill>
            </a:endParaRPr>
          </a:p>
          <a:p>
            <a:endParaRPr lang="en-US" b="1" dirty="0" smtClean="0">
              <a:solidFill>
                <a:schemeClr val="bg1"/>
              </a:solidFill>
            </a:endParaRPr>
          </a:p>
          <a:p>
            <a:pPr algn="l"/>
            <a:r>
              <a:rPr lang="en-US" dirty="0">
                <a:solidFill>
                  <a:schemeClr val="tx1"/>
                </a:solidFill>
              </a:rPr>
              <a:t>T</a:t>
            </a:r>
            <a:r>
              <a:rPr lang="en-US" dirty="0" smtClean="0">
                <a:solidFill>
                  <a:schemeClr val="tx1"/>
                </a:solidFill>
              </a:rPr>
              <a:t>he </a:t>
            </a:r>
            <a:r>
              <a:rPr lang="en-US" dirty="0" err="1">
                <a:solidFill>
                  <a:schemeClr val="tx1"/>
                </a:solidFill>
              </a:rPr>
              <a:t>sql</a:t>
            </a:r>
            <a:r>
              <a:rPr lang="en-US" dirty="0">
                <a:solidFill>
                  <a:schemeClr val="tx1"/>
                </a:solidFill>
              </a:rPr>
              <a:t> for the population of the two criterion </a:t>
            </a:r>
          </a:p>
          <a:p>
            <a:pPr algn="l"/>
            <a:r>
              <a:rPr lang="en-US" dirty="0">
                <a:solidFill>
                  <a:schemeClr val="tx1"/>
                </a:solidFill>
              </a:rPr>
              <a:t>select female , race , count(*) </a:t>
            </a:r>
          </a:p>
          <a:p>
            <a:pPr algn="l"/>
            <a:r>
              <a:rPr lang="en-US" dirty="0">
                <a:solidFill>
                  <a:schemeClr val="tx1"/>
                </a:solidFill>
              </a:rPr>
              <a:t>from </a:t>
            </a:r>
            <a:r>
              <a:rPr lang="en-US" dirty="0" err="1">
                <a:solidFill>
                  <a:schemeClr val="tx1"/>
                </a:solidFill>
              </a:rPr>
              <a:t>sid_implant</a:t>
            </a:r>
            <a:r>
              <a:rPr lang="en-US" dirty="0">
                <a:solidFill>
                  <a:schemeClr val="tx1"/>
                </a:solidFill>
              </a:rPr>
              <a:t> a ,</a:t>
            </a:r>
          </a:p>
          <a:p>
            <a:pPr algn="l"/>
            <a:r>
              <a:rPr lang="en-US" dirty="0">
                <a:solidFill>
                  <a:schemeClr val="tx1"/>
                </a:solidFill>
              </a:rPr>
              <a:t>(SELECT </a:t>
            </a:r>
            <a:r>
              <a:rPr lang="en-US" dirty="0" err="1">
                <a:solidFill>
                  <a:schemeClr val="tx1"/>
                </a:solidFill>
              </a:rPr>
              <a:t>a.VISITlink</a:t>
            </a:r>
            <a:r>
              <a:rPr lang="en-US" dirty="0">
                <a:solidFill>
                  <a:schemeClr val="tx1"/>
                </a:solidFill>
              </a:rPr>
              <a:t> as link , (</a:t>
            </a:r>
            <a:r>
              <a:rPr lang="en-US" dirty="0" err="1">
                <a:solidFill>
                  <a:schemeClr val="tx1"/>
                </a:solidFill>
              </a:rPr>
              <a:t>a.DaysToEvent</a:t>
            </a:r>
            <a:r>
              <a:rPr lang="en-US" dirty="0">
                <a:solidFill>
                  <a:schemeClr val="tx1"/>
                </a:solidFill>
              </a:rPr>
              <a:t> - </a:t>
            </a:r>
            <a:r>
              <a:rPr lang="en-US" dirty="0" err="1">
                <a:solidFill>
                  <a:schemeClr val="tx1"/>
                </a:solidFill>
              </a:rPr>
              <a:t>b.days</a:t>
            </a:r>
            <a:r>
              <a:rPr lang="en-US" dirty="0">
                <a:solidFill>
                  <a:schemeClr val="tx1"/>
                </a:solidFill>
              </a:rPr>
              <a:t>) as  days</a:t>
            </a:r>
          </a:p>
          <a:p>
            <a:pPr algn="l"/>
            <a:r>
              <a:rPr lang="en-US" dirty="0">
                <a:solidFill>
                  <a:schemeClr val="tx1"/>
                </a:solidFill>
              </a:rPr>
              <a:t>     FROM </a:t>
            </a:r>
          </a:p>
          <a:p>
            <a:pPr algn="l"/>
            <a:r>
              <a:rPr lang="en-US" dirty="0">
                <a:solidFill>
                  <a:schemeClr val="tx1"/>
                </a:solidFill>
              </a:rPr>
              <a:t>     </a:t>
            </a:r>
            <a:r>
              <a:rPr lang="en-US" dirty="0" err="1">
                <a:solidFill>
                  <a:schemeClr val="tx1"/>
                </a:solidFill>
              </a:rPr>
              <a:t>sid_implant</a:t>
            </a:r>
            <a:r>
              <a:rPr lang="en-US" dirty="0">
                <a:solidFill>
                  <a:schemeClr val="tx1"/>
                </a:solidFill>
              </a:rPr>
              <a:t> a , </a:t>
            </a:r>
            <a:r>
              <a:rPr lang="en-US" dirty="0" err="1">
                <a:solidFill>
                  <a:schemeClr val="tx1"/>
                </a:solidFill>
              </a:rPr>
              <a:t>Vsedd</a:t>
            </a:r>
            <a:r>
              <a:rPr lang="en-US" dirty="0">
                <a:solidFill>
                  <a:schemeClr val="tx1"/>
                </a:solidFill>
              </a:rPr>
              <a:t> b</a:t>
            </a:r>
          </a:p>
          <a:p>
            <a:pPr algn="l"/>
            <a:r>
              <a:rPr lang="en-US" dirty="0">
                <a:solidFill>
                  <a:schemeClr val="tx1"/>
                </a:solidFill>
              </a:rPr>
              <a:t>     where </a:t>
            </a:r>
            <a:r>
              <a:rPr lang="en-US" dirty="0" err="1">
                <a:solidFill>
                  <a:schemeClr val="tx1"/>
                </a:solidFill>
              </a:rPr>
              <a:t>a.VISITlink</a:t>
            </a:r>
            <a:r>
              <a:rPr lang="en-US" dirty="0">
                <a:solidFill>
                  <a:schemeClr val="tx1"/>
                </a:solidFill>
              </a:rPr>
              <a:t> = </a:t>
            </a:r>
            <a:r>
              <a:rPr lang="en-US" dirty="0" err="1">
                <a:solidFill>
                  <a:schemeClr val="tx1"/>
                </a:solidFill>
              </a:rPr>
              <a:t>b.VISITlink</a:t>
            </a:r>
            <a:r>
              <a:rPr lang="en-US" dirty="0">
                <a:solidFill>
                  <a:schemeClr val="tx1"/>
                </a:solidFill>
              </a:rPr>
              <a:t> ) b</a:t>
            </a:r>
          </a:p>
          <a:p>
            <a:pPr algn="l"/>
            <a:r>
              <a:rPr lang="en-US" dirty="0">
                <a:solidFill>
                  <a:schemeClr val="tx1"/>
                </a:solidFill>
              </a:rPr>
              <a:t>     where </a:t>
            </a:r>
            <a:r>
              <a:rPr lang="en-US" dirty="0" err="1">
                <a:solidFill>
                  <a:schemeClr val="tx1"/>
                </a:solidFill>
              </a:rPr>
              <a:t>a.visitlink</a:t>
            </a:r>
            <a:r>
              <a:rPr lang="en-US" dirty="0">
                <a:solidFill>
                  <a:schemeClr val="tx1"/>
                </a:solidFill>
              </a:rPr>
              <a:t> = </a:t>
            </a:r>
            <a:r>
              <a:rPr lang="en-US" dirty="0" err="1">
                <a:solidFill>
                  <a:schemeClr val="tx1"/>
                </a:solidFill>
              </a:rPr>
              <a:t>b.link</a:t>
            </a:r>
            <a:r>
              <a:rPr lang="en-US" dirty="0">
                <a:solidFill>
                  <a:schemeClr val="tx1"/>
                </a:solidFill>
              </a:rPr>
              <a:t> </a:t>
            </a:r>
          </a:p>
          <a:p>
            <a:pPr algn="l"/>
            <a:r>
              <a:rPr lang="en-US" dirty="0">
                <a:solidFill>
                  <a:schemeClr val="tx1"/>
                </a:solidFill>
              </a:rPr>
              <a:t>     and </a:t>
            </a:r>
            <a:r>
              <a:rPr lang="en-US" dirty="0" err="1">
                <a:solidFill>
                  <a:schemeClr val="tx1"/>
                </a:solidFill>
              </a:rPr>
              <a:t>b.days</a:t>
            </a:r>
            <a:r>
              <a:rPr lang="en-US" dirty="0">
                <a:solidFill>
                  <a:schemeClr val="tx1"/>
                </a:solidFill>
              </a:rPr>
              <a:t> &lt; 365</a:t>
            </a:r>
          </a:p>
          <a:p>
            <a:pPr algn="l"/>
            <a:r>
              <a:rPr lang="en-US" dirty="0">
                <a:solidFill>
                  <a:schemeClr val="tx1"/>
                </a:solidFill>
              </a:rPr>
              <a:t>     group by 1,2</a:t>
            </a:r>
          </a:p>
          <a:p>
            <a:pPr algn="l"/>
            <a:endParaRPr lang="en-US" dirty="0">
              <a:solidFill>
                <a:schemeClr val="tx1"/>
              </a:solidFill>
            </a:endParaRPr>
          </a:p>
          <a:p>
            <a:pPr algn="l"/>
            <a:endParaRPr lang="en-US" dirty="0">
              <a:solidFill>
                <a:schemeClr val="tx1"/>
              </a:solidFill>
            </a:endParaRPr>
          </a:p>
          <a:p>
            <a:pPr marL="457200" indent="-457200" algn="l">
              <a:buFont typeface="Arial" panose="020B0604020202020204" pitchFamily="34" charset="0"/>
              <a:buChar char="•"/>
            </a:pPr>
            <a:endParaRPr lang="en-US" dirty="0" smtClean="0">
              <a:solidFill>
                <a:schemeClr val="tx1"/>
              </a:solidFill>
            </a:endParaRPr>
          </a:p>
          <a:p>
            <a:pPr algn="l"/>
            <a:endParaRPr lang="en-US" dirty="0">
              <a:solidFill>
                <a:schemeClr val="tx1"/>
              </a:solidFill>
            </a:endParaRPr>
          </a:p>
          <a:p>
            <a:r>
              <a:rPr lang="en-US" dirty="0">
                <a:solidFill>
                  <a:schemeClr val="bg1"/>
                </a:solidFill>
              </a:rPr>
              <a:t> </a:t>
            </a:r>
          </a:p>
          <a:p>
            <a:endParaRPr lang="en-US" dirty="0">
              <a:solidFill>
                <a:schemeClr val="bg1"/>
              </a:solidFill>
            </a:endParaRPr>
          </a:p>
        </p:txBody>
      </p:sp>
    </p:spTree>
    <p:extLst>
      <p:ext uri="{BB962C8B-B14F-4D97-AF65-F5344CB8AC3E}">
        <p14:creationId xmlns:p14="http://schemas.microsoft.com/office/powerpoint/2010/main" val="2630765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685800" y="228601"/>
            <a:ext cx="7772400" cy="2362199"/>
          </a:xfrm>
        </p:spPr>
        <p:txBody>
          <a:bodyPr/>
          <a:lstStyle/>
          <a:p>
            <a:r>
              <a:rPr lang="en-US" dirty="0" smtClean="0">
                <a:solidFill>
                  <a:schemeClr val="bg1"/>
                </a:solidFill>
              </a:rPr>
              <a:t/>
            </a:r>
            <a:br>
              <a:rPr lang="en-US" dirty="0" smtClean="0">
                <a:solidFill>
                  <a:schemeClr val="bg1"/>
                </a:solidFill>
              </a:rPr>
            </a:br>
            <a:r>
              <a:rPr lang="en-US" dirty="0" smtClean="0">
                <a:solidFill>
                  <a:schemeClr val="bg1"/>
                </a:solidFill>
              </a:rPr>
              <a:t>				</a:t>
            </a:r>
            <a:endParaRPr lang="en-US" sz="3600" dirty="0">
              <a:solidFill>
                <a:schemeClr val="bg1"/>
              </a:solidFill>
            </a:endParaRPr>
          </a:p>
        </p:txBody>
      </p:sp>
      <p:sp>
        <p:nvSpPr>
          <p:cNvPr id="9" name="Subtitle 2"/>
          <p:cNvSpPr>
            <a:spLocks noGrp="1"/>
          </p:cNvSpPr>
          <p:nvPr>
            <p:ph type="subTitle" idx="1"/>
          </p:nvPr>
        </p:nvSpPr>
        <p:spPr>
          <a:xfrm>
            <a:off x="990600" y="685800"/>
            <a:ext cx="7467600" cy="5867400"/>
          </a:xfrm>
        </p:spPr>
        <p:txBody>
          <a:bodyPr>
            <a:normAutofit fontScale="55000" lnSpcReduction="20000"/>
          </a:bodyPr>
          <a:lstStyle/>
          <a:p>
            <a:r>
              <a:rPr lang="en-US" b="1" dirty="0">
                <a:solidFill>
                  <a:schemeClr val="bg1"/>
                </a:solidFill>
              </a:rPr>
              <a:t>Identify patient </a:t>
            </a:r>
            <a:r>
              <a:rPr lang="en-US" b="1" dirty="0" smtClean="0">
                <a:solidFill>
                  <a:schemeClr val="bg1"/>
                </a:solidFill>
              </a:rPr>
              <a:t>population</a:t>
            </a:r>
            <a:endParaRPr lang="en-US" b="1" dirty="0">
              <a:solidFill>
                <a:schemeClr val="bg1"/>
              </a:solidFill>
            </a:endParaRPr>
          </a:p>
          <a:p>
            <a:pPr algn="l"/>
            <a:r>
              <a:rPr lang="en-US" dirty="0" smtClean="0">
                <a:solidFill>
                  <a:schemeClr val="tx1"/>
                </a:solidFill>
              </a:rPr>
              <a:t>We grouped diagnosis  code with the gender</a:t>
            </a:r>
          </a:p>
          <a:p>
            <a:pPr algn="l"/>
            <a:endParaRPr lang="en-US" dirty="0" smtClean="0">
              <a:solidFill>
                <a:schemeClr val="tx1"/>
              </a:solidFill>
            </a:endParaRPr>
          </a:p>
          <a:p>
            <a:pPr algn="l"/>
            <a:r>
              <a:rPr lang="en-US" dirty="0" smtClean="0">
                <a:solidFill>
                  <a:schemeClr val="tx1"/>
                </a:solidFill>
              </a:rPr>
              <a:t>create </a:t>
            </a:r>
            <a:r>
              <a:rPr lang="en-US" dirty="0">
                <a:solidFill>
                  <a:schemeClr val="tx1"/>
                </a:solidFill>
              </a:rPr>
              <a:t>table </a:t>
            </a:r>
            <a:r>
              <a:rPr lang="en-US" dirty="0" err="1">
                <a:solidFill>
                  <a:schemeClr val="tx1"/>
                </a:solidFill>
              </a:rPr>
              <a:t>sedd_diag</a:t>
            </a:r>
            <a:r>
              <a:rPr lang="en-US" dirty="0">
                <a:solidFill>
                  <a:schemeClr val="tx1"/>
                </a:solidFill>
              </a:rPr>
              <a:t/>
            </a:r>
            <a:br>
              <a:rPr lang="en-US" dirty="0">
                <a:solidFill>
                  <a:schemeClr val="tx1"/>
                </a:solidFill>
              </a:rPr>
            </a:br>
            <a:r>
              <a:rPr lang="en-US" dirty="0">
                <a:solidFill>
                  <a:schemeClr val="tx1"/>
                </a:solidFill>
              </a:rPr>
              <a:t>select a.dx1, </a:t>
            </a:r>
            <a:r>
              <a:rPr lang="en-US" dirty="0" err="1">
                <a:solidFill>
                  <a:schemeClr val="tx1"/>
                </a:solidFill>
              </a:rPr>
              <a:t>a.female</a:t>
            </a:r>
            <a:r>
              <a:rPr lang="en-US" dirty="0">
                <a:solidFill>
                  <a:schemeClr val="tx1"/>
                </a:solidFill>
              </a:rPr>
              <a:t>, count(*) from</a:t>
            </a:r>
            <a:br>
              <a:rPr lang="en-US" dirty="0">
                <a:solidFill>
                  <a:schemeClr val="tx1"/>
                </a:solidFill>
              </a:rPr>
            </a:br>
            <a:r>
              <a:rPr lang="en-US" dirty="0" err="1">
                <a:solidFill>
                  <a:schemeClr val="tx1"/>
                </a:solidFill>
              </a:rPr>
              <a:t>sedd_total_diag</a:t>
            </a:r>
            <a:r>
              <a:rPr lang="en-US" dirty="0">
                <a:solidFill>
                  <a:schemeClr val="tx1"/>
                </a:solidFill>
              </a:rPr>
              <a:t> a, sid_implant1 b</a:t>
            </a:r>
            <a:br>
              <a:rPr lang="en-US" dirty="0">
                <a:solidFill>
                  <a:schemeClr val="tx1"/>
                </a:solidFill>
              </a:rPr>
            </a:br>
            <a:r>
              <a:rPr lang="en-US" dirty="0">
                <a:solidFill>
                  <a:schemeClr val="tx1"/>
                </a:solidFill>
              </a:rPr>
              <a:t> where </a:t>
            </a:r>
            <a:r>
              <a:rPr lang="en-US" dirty="0" err="1">
                <a:solidFill>
                  <a:schemeClr val="tx1"/>
                </a:solidFill>
              </a:rPr>
              <a:t>a.VISITlink</a:t>
            </a:r>
            <a:r>
              <a:rPr lang="en-US" dirty="0">
                <a:solidFill>
                  <a:schemeClr val="tx1"/>
                </a:solidFill>
              </a:rPr>
              <a:t> = </a:t>
            </a:r>
            <a:r>
              <a:rPr lang="en-US" dirty="0" err="1">
                <a:solidFill>
                  <a:schemeClr val="tx1"/>
                </a:solidFill>
              </a:rPr>
              <a:t>b.VISITlink</a:t>
            </a:r>
            <a:r>
              <a:rPr lang="en-US" dirty="0">
                <a:solidFill>
                  <a:schemeClr val="tx1"/>
                </a:solidFill>
              </a:rPr>
              <a:t/>
            </a:r>
            <a:br>
              <a:rPr lang="en-US" dirty="0">
                <a:solidFill>
                  <a:schemeClr val="tx1"/>
                </a:solidFill>
              </a:rPr>
            </a:br>
            <a:r>
              <a:rPr lang="en-US" dirty="0">
                <a:solidFill>
                  <a:schemeClr val="tx1"/>
                </a:solidFill>
              </a:rPr>
              <a:t> and </a:t>
            </a:r>
            <a:r>
              <a:rPr lang="en-US" dirty="0" err="1">
                <a:solidFill>
                  <a:schemeClr val="tx1"/>
                </a:solidFill>
              </a:rPr>
              <a:t>a.DaysToEvent</a:t>
            </a:r>
            <a:r>
              <a:rPr lang="en-US" dirty="0">
                <a:solidFill>
                  <a:schemeClr val="tx1"/>
                </a:solidFill>
              </a:rPr>
              <a:t> &lt; </a:t>
            </a:r>
            <a:r>
              <a:rPr lang="en-US" dirty="0" err="1">
                <a:solidFill>
                  <a:schemeClr val="tx1"/>
                </a:solidFill>
              </a:rPr>
              <a:t>b.DaysToEvent</a:t>
            </a:r>
            <a:r>
              <a:rPr lang="en-US" dirty="0">
                <a:solidFill>
                  <a:schemeClr val="tx1"/>
                </a:solidFill>
              </a:rPr>
              <a:t> </a:t>
            </a:r>
            <a:br>
              <a:rPr lang="en-US" dirty="0">
                <a:solidFill>
                  <a:schemeClr val="tx1"/>
                </a:solidFill>
              </a:rPr>
            </a:br>
            <a:r>
              <a:rPr lang="en-US" dirty="0">
                <a:solidFill>
                  <a:schemeClr val="tx1"/>
                </a:solidFill>
              </a:rPr>
              <a:t> and a.dx1 is not null group by 1 ,</a:t>
            </a:r>
            <a:r>
              <a:rPr lang="en-US" dirty="0" smtClean="0">
                <a:solidFill>
                  <a:schemeClr val="tx1"/>
                </a:solidFill>
              </a:rPr>
              <a:t>2</a:t>
            </a:r>
          </a:p>
          <a:p>
            <a:pPr algn="l"/>
            <a:r>
              <a:rPr lang="en-US" dirty="0" smtClean="0">
                <a:solidFill>
                  <a:schemeClr val="tx1"/>
                </a:solidFill>
              </a:rPr>
              <a:t>Union</a:t>
            </a:r>
          </a:p>
          <a:p>
            <a:pPr algn="l"/>
            <a:r>
              <a:rPr lang="en-US" dirty="0" smtClean="0">
                <a:solidFill>
                  <a:schemeClr val="tx1"/>
                </a:solidFill>
              </a:rPr>
              <a:t>DX2</a:t>
            </a:r>
          </a:p>
          <a:p>
            <a:pPr algn="l"/>
            <a:r>
              <a:rPr lang="en-US" dirty="0" smtClean="0">
                <a:solidFill>
                  <a:schemeClr val="tx1"/>
                </a:solidFill>
              </a:rPr>
              <a:t>Union</a:t>
            </a:r>
          </a:p>
          <a:p>
            <a:pPr algn="l"/>
            <a:r>
              <a:rPr lang="en-US" dirty="0" smtClean="0">
                <a:solidFill>
                  <a:schemeClr val="tx1"/>
                </a:solidFill>
              </a:rPr>
              <a:t>D3</a:t>
            </a:r>
            <a:r>
              <a:rPr lang="en-US" dirty="0">
                <a:solidFill>
                  <a:schemeClr val="tx1"/>
                </a:solidFill>
              </a:rPr>
              <a:t/>
            </a:r>
            <a:br>
              <a:rPr lang="en-US" dirty="0">
                <a:solidFill>
                  <a:schemeClr val="tx1"/>
                </a:solidFill>
              </a:rPr>
            </a:br>
            <a:endParaRPr lang="en-US" dirty="0" smtClean="0">
              <a:solidFill>
                <a:schemeClr val="tx1"/>
              </a:solidFill>
            </a:endParaRPr>
          </a:p>
          <a:p>
            <a:pPr algn="l"/>
            <a:endParaRPr lang="en-US" dirty="0">
              <a:solidFill>
                <a:schemeClr val="tx1"/>
              </a:solidFill>
            </a:endParaRPr>
          </a:p>
          <a:p>
            <a:pPr algn="l"/>
            <a:r>
              <a:rPr lang="en-US" sz="3100" dirty="0">
                <a:solidFill>
                  <a:schemeClr val="tx1"/>
                </a:solidFill>
              </a:rPr>
              <a:t>Select DX, sum(count(*)) from </a:t>
            </a:r>
            <a:r>
              <a:rPr lang="en-US" sz="3100" dirty="0" err="1">
                <a:solidFill>
                  <a:schemeClr val="tx1"/>
                </a:solidFill>
              </a:rPr>
              <a:t>sedd_diag</a:t>
            </a:r>
            <a:r>
              <a:rPr lang="en-US" sz="3100" dirty="0">
                <a:solidFill>
                  <a:schemeClr val="tx1"/>
                </a:solidFill>
              </a:rPr>
              <a:t> group by 1 order by 2</a:t>
            </a:r>
          </a:p>
          <a:p>
            <a:pPr algn="l"/>
            <a:endParaRPr lang="en-US" dirty="0">
              <a:solidFill>
                <a:schemeClr val="tx1"/>
              </a:solidFill>
            </a:endParaRPr>
          </a:p>
          <a:p>
            <a:pPr algn="l"/>
            <a:endParaRPr lang="en-US" dirty="0">
              <a:solidFill>
                <a:schemeClr val="tx1"/>
              </a:solidFill>
            </a:endParaRPr>
          </a:p>
          <a:p>
            <a:pPr marL="457200" indent="-457200" algn="l">
              <a:buFont typeface="Arial" panose="020B0604020202020204" pitchFamily="34" charset="0"/>
              <a:buChar char="•"/>
            </a:pPr>
            <a:endParaRPr lang="en-US" dirty="0" smtClean="0">
              <a:solidFill>
                <a:schemeClr val="tx1"/>
              </a:solidFill>
            </a:endParaRPr>
          </a:p>
          <a:p>
            <a:pPr algn="l"/>
            <a:endParaRPr lang="en-US" dirty="0">
              <a:solidFill>
                <a:schemeClr val="tx1"/>
              </a:solidFill>
            </a:endParaRPr>
          </a:p>
          <a:p>
            <a:r>
              <a:rPr lang="en-US" dirty="0">
                <a:solidFill>
                  <a:schemeClr val="bg1"/>
                </a:solidFill>
              </a:rPr>
              <a:t> </a:t>
            </a:r>
          </a:p>
          <a:p>
            <a:endParaRPr lang="en-US" dirty="0">
              <a:solidFill>
                <a:schemeClr val="bg1"/>
              </a:solidFill>
            </a:endParaRPr>
          </a:p>
        </p:txBody>
      </p:sp>
    </p:spTree>
    <p:extLst>
      <p:ext uri="{BB962C8B-B14F-4D97-AF65-F5344CB8AC3E}">
        <p14:creationId xmlns:p14="http://schemas.microsoft.com/office/powerpoint/2010/main" val="840076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UNCCharlotte-template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UNCCharlotte-template01</Template>
  <TotalTime>1501</TotalTime>
  <Words>592</Words>
  <Application>Microsoft Office PowerPoint</Application>
  <PresentationFormat>On-screen Show (4:3)</PresentationFormat>
  <Paragraphs>161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Comic Sans MS</vt:lpstr>
      <vt:lpstr>UNCCharlotte-template01</vt:lpstr>
      <vt:lpstr>     </vt:lpstr>
      <vt:lpstr>     </vt:lpstr>
      <vt:lpstr>     </vt:lpstr>
      <vt:lpstr>     </vt:lpstr>
      <vt:lpstr>     </vt:lpstr>
      <vt:lpstr>     </vt:lpstr>
      <vt:lpstr>     </vt:lpstr>
      <vt:lpstr>     </vt:lpstr>
      <vt:lpstr>     </vt:lpstr>
      <vt:lpstr>     </vt:lpstr>
      <vt:lpstr>     </vt:lpstr>
      <vt:lpstr>     </vt:lpstr>
      <vt:lpstr>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Analytics</dc:title>
  <dc:creator>Harsha</dc:creator>
  <cp:lastModifiedBy>laxmi narayana atluri</cp:lastModifiedBy>
  <cp:revision>60</cp:revision>
  <dcterms:created xsi:type="dcterms:W3CDTF">2015-10-02T17:37:49Z</dcterms:created>
  <dcterms:modified xsi:type="dcterms:W3CDTF">2015-12-04T00:50:31Z</dcterms:modified>
</cp:coreProperties>
</file>