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14" r:id="rId2"/>
    <p:sldId id="315" r:id="rId3"/>
    <p:sldId id="316" r:id="rId4"/>
    <p:sldId id="324" r:id="rId5"/>
    <p:sldId id="320" r:id="rId6"/>
    <p:sldId id="319" r:id="rId7"/>
    <p:sldId id="321" r:id="rId8"/>
    <p:sldId id="318" r:id="rId9"/>
    <p:sldId id="323" r:id="rId10"/>
    <p:sldId id="317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C53D07"/>
    <a:srgbClr val="3FCDFF"/>
    <a:srgbClr val="555659"/>
    <a:srgbClr val="00A5FF"/>
    <a:srgbClr val="831353"/>
    <a:srgbClr val="EC881D"/>
    <a:srgbClr val="EC7E1D"/>
    <a:srgbClr val="931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87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822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636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B1F5B-D2BD-4D0B-A296-FADA9EF43A0C}" type="datetimeFigureOut">
              <a:rPr lang="en-US" smtClean="0"/>
              <a:pPr/>
              <a:t>8/24/2016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F529F-DA9D-4F17-8A0A-26466F7D72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35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Optimizing website design: https://blog.crazyegg.com/2013/12/11/speed-up-your-website/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F529F-DA9D-4F17-8A0A-26466F7D724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77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76" r="6191" b="11481"/>
          <a:stretch/>
        </p:blipFill>
        <p:spPr>
          <a:xfrm>
            <a:off x="4156866" y="745066"/>
            <a:ext cx="4842250" cy="39773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9733" y="1792817"/>
            <a:ext cx="3200400" cy="1102519"/>
          </a:xfrm>
        </p:spPr>
        <p:txBody>
          <a:bodyPr>
            <a:noAutofit/>
          </a:bodyPr>
          <a:lstStyle>
            <a:lvl1pPr>
              <a:lnSpc>
                <a:spcPts val="3200"/>
              </a:lnSpc>
              <a:defRPr sz="3000">
                <a:solidFill>
                  <a:srgbClr val="555659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29733" y="3240617"/>
            <a:ext cx="3886200" cy="457200"/>
          </a:xfrm>
        </p:spPr>
        <p:txBody>
          <a:bodyPr>
            <a:normAutofit/>
          </a:bodyPr>
          <a:lstStyle>
            <a:lvl1pPr marL="0" indent="0" algn="l">
              <a:buNone/>
              <a:defRPr sz="1800" i="0">
                <a:solidFill>
                  <a:srgbClr val="00A2FF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Presenter Name(s)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829733" y="3621617"/>
            <a:ext cx="3886200" cy="381000"/>
          </a:xfrm>
        </p:spPr>
        <p:txBody>
          <a:bodyPr>
            <a:normAutofit/>
          </a:bodyPr>
          <a:lstStyle>
            <a:lvl1pPr>
              <a:defRPr sz="1400" i="1">
                <a:solidFill>
                  <a:srgbClr val="555659"/>
                </a:solidFill>
              </a:defRPr>
            </a:lvl1pPr>
          </a:lstStyle>
          <a:p>
            <a:pPr lvl="0"/>
            <a:r>
              <a:rPr lang="en-US" dirty="0"/>
              <a:t>Title, Company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616021" y="4552950"/>
            <a:ext cx="2116137" cy="0"/>
          </a:xfrm>
          <a:prstGeom prst="line">
            <a:avLst/>
          </a:prstGeom>
          <a:ln w="63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152400" y="744538"/>
            <a:ext cx="8839200" cy="0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 userDrawn="1"/>
        </p:nvSpPr>
        <p:spPr>
          <a:xfrm>
            <a:off x="152400" y="133350"/>
            <a:ext cx="8839200" cy="4876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152400" y="4722384"/>
            <a:ext cx="8839200" cy="1588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 userDrawn="1"/>
        </p:nvSpPr>
        <p:spPr>
          <a:xfrm>
            <a:off x="304799" y="4746514"/>
            <a:ext cx="24976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  <a:cs typeface="Century Gothic"/>
              </a:rPr>
              <a:t>#TDPARTNERS16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6146799" y="4746514"/>
            <a:ext cx="26246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  <a:cs typeface="Century Gothic"/>
              </a:rPr>
              <a:t>GEORGIA WORLD CONGRESS CENTER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30" y="233680"/>
            <a:ext cx="1108458" cy="419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249" y="346994"/>
            <a:ext cx="3509058" cy="25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18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57"/>
          <a:stretch/>
        </p:blipFill>
        <p:spPr>
          <a:xfrm>
            <a:off x="4374368" y="749300"/>
            <a:ext cx="4617232" cy="39693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9733" y="1792817"/>
            <a:ext cx="3200400" cy="1102519"/>
          </a:xfrm>
        </p:spPr>
        <p:txBody>
          <a:bodyPr>
            <a:noAutofit/>
          </a:bodyPr>
          <a:lstStyle>
            <a:lvl1pPr>
              <a:lnSpc>
                <a:spcPts val="3200"/>
              </a:lnSpc>
              <a:defRPr sz="3000">
                <a:solidFill>
                  <a:srgbClr val="555659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29733" y="3240617"/>
            <a:ext cx="3886200" cy="457200"/>
          </a:xfrm>
        </p:spPr>
        <p:txBody>
          <a:bodyPr>
            <a:normAutofit/>
          </a:bodyPr>
          <a:lstStyle>
            <a:lvl1pPr marL="0" indent="0" algn="l">
              <a:buNone/>
              <a:defRPr sz="1800" i="0">
                <a:solidFill>
                  <a:srgbClr val="00A2FF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Presenter Name(s)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829733" y="3621617"/>
            <a:ext cx="3886200" cy="381000"/>
          </a:xfrm>
        </p:spPr>
        <p:txBody>
          <a:bodyPr>
            <a:normAutofit/>
          </a:bodyPr>
          <a:lstStyle>
            <a:lvl1pPr>
              <a:defRPr sz="1400" i="1">
                <a:solidFill>
                  <a:srgbClr val="555659"/>
                </a:solidFill>
              </a:defRPr>
            </a:lvl1pPr>
          </a:lstStyle>
          <a:p>
            <a:pPr lvl="0"/>
            <a:r>
              <a:rPr lang="en-US" dirty="0"/>
              <a:t>Title, Company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616021" y="4552950"/>
            <a:ext cx="2116137" cy="0"/>
          </a:xfrm>
          <a:prstGeom prst="line">
            <a:avLst/>
          </a:prstGeom>
          <a:ln w="63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152400" y="744538"/>
            <a:ext cx="8843433" cy="1588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 userDrawn="1"/>
        </p:nvSpPr>
        <p:spPr>
          <a:xfrm>
            <a:off x="152400" y="133350"/>
            <a:ext cx="8839200" cy="4876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304799" y="4746514"/>
            <a:ext cx="24976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  <a:cs typeface="Century Gothic"/>
              </a:rPr>
              <a:t>#TDPARTNERS16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6146799" y="4746514"/>
            <a:ext cx="26246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  <a:cs typeface="Century Gothic"/>
              </a:rPr>
              <a:t>GEORGIA WORLD CONGRESS CENTER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30" y="233680"/>
            <a:ext cx="1108458" cy="419350"/>
          </a:xfrm>
          <a:prstGeom prst="rect">
            <a:avLst/>
          </a:prstGeom>
        </p:spPr>
      </p:pic>
      <p:cxnSp>
        <p:nvCxnSpPr>
          <p:cNvPr id="22" name="Straight Connector 21"/>
          <p:cNvCxnSpPr/>
          <p:nvPr userDrawn="1"/>
        </p:nvCxnSpPr>
        <p:spPr>
          <a:xfrm>
            <a:off x="152400" y="4717098"/>
            <a:ext cx="8839200" cy="1588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249" y="346994"/>
            <a:ext cx="3509058" cy="25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18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1" r="8590" b="5474"/>
          <a:stretch/>
        </p:blipFill>
        <p:spPr>
          <a:xfrm>
            <a:off x="2684680" y="747688"/>
            <a:ext cx="6305700" cy="39694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152400" y="744538"/>
            <a:ext cx="8843433" cy="1588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>
            <a:off x="152400" y="133350"/>
            <a:ext cx="8839200" cy="4876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52400" y="4717098"/>
            <a:ext cx="8839200" cy="1588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304799" y="4746514"/>
            <a:ext cx="24976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  <a:cs typeface="Century Gothic"/>
              </a:rPr>
              <a:t>#TDPARTNERS16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6146799" y="4746514"/>
            <a:ext cx="26246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  <a:cs typeface="Century Gothic"/>
              </a:rPr>
              <a:t>GEORGIA WORLD CONGRESS CENTER</a:t>
            </a:r>
          </a:p>
        </p:txBody>
      </p:sp>
      <p:sp>
        <p:nvSpPr>
          <p:cNvPr id="24" name="Title 1"/>
          <p:cNvSpPr>
            <a:spLocks noGrp="1"/>
          </p:cNvSpPr>
          <p:nvPr>
            <p:ph type="ctrTitle" hasCustomPrompt="1"/>
          </p:nvPr>
        </p:nvSpPr>
        <p:spPr>
          <a:xfrm>
            <a:off x="829733" y="1792817"/>
            <a:ext cx="3200400" cy="1102519"/>
          </a:xfrm>
        </p:spPr>
        <p:txBody>
          <a:bodyPr>
            <a:noAutofit/>
          </a:bodyPr>
          <a:lstStyle>
            <a:lvl1pPr>
              <a:lnSpc>
                <a:spcPts val="3200"/>
              </a:lnSpc>
              <a:defRPr sz="3000">
                <a:solidFill>
                  <a:srgbClr val="555659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29733" y="3240617"/>
            <a:ext cx="3886200" cy="457200"/>
          </a:xfrm>
        </p:spPr>
        <p:txBody>
          <a:bodyPr>
            <a:normAutofit/>
          </a:bodyPr>
          <a:lstStyle>
            <a:lvl1pPr marL="0" indent="0" algn="l">
              <a:buNone/>
              <a:defRPr sz="1800" i="0">
                <a:solidFill>
                  <a:srgbClr val="00A2FF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Presenter Name(s)</a:t>
            </a:r>
          </a:p>
        </p:txBody>
      </p:sp>
      <p:sp>
        <p:nvSpPr>
          <p:cNvPr id="2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829733" y="3621617"/>
            <a:ext cx="3886200" cy="381000"/>
          </a:xfrm>
        </p:spPr>
        <p:txBody>
          <a:bodyPr>
            <a:normAutofit/>
          </a:bodyPr>
          <a:lstStyle>
            <a:lvl1pPr>
              <a:defRPr sz="1400" i="1">
                <a:solidFill>
                  <a:srgbClr val="555659"/>
                </a:solidFill>
              </a:defRPr>
            </a:lvl1pPr>
          </a:lstStyle>
          <a:p>
            <a:pPr lvl="0"/>
            <a:r>
              <a:rPr lang="en-US" dirty="0"/>
              <a:t>Title, Company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30" y="233680"/>
            <a:ext cx="1108458" cy="4193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249" y="346994"/>
            <a:ext cx="3509058" cy="25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96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41" r="43"/>
          <a:stretch/>
        </p:blipFill>
        <p:spPr>
          <a:xfrm>
            <a:off x="4264760" y="746125"/>
            <a:ext cx="4731073" cy="3973409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152400" y="744538"/>
            <a:ext cx="8843433" cy="1588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>
            <a:off x="152400" y="133350"/>
            <a:ext cx="8839200" cy="4876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52400" y="4717098"/>
            <a:ext cx="8839200" cy="1588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304799" y="4746514"/>
            <a:ext cx="24976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  <a:cs typeface="Century Gothic"/>
              </a:rPr>
              <a:t>#TDPARTNERS16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6146799" y="4746514"/>
            <a:ext cx="26246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  <a:cs typeface="Century Gothic"/>
              </a:rPr>
              <a:t>GEORGIA WORLD CONGRESS CENTER</a:t>
            </a:r>
          </a:p>
        </p:txBody>
      </p:sp>
      <p:sp>
        <p:nvSpPr>
          <p:cNvPr id="22" name="Title 1"/>
          <p:cNvSpPr>
            <a:spLocks noGrp="1"/>
          </p:cNvSpPr>
          <p:nvPr>
            <p:ph type="ctrTitle" hasCustomPrompt="1"/>
          </p:nvPr>
        </p:nvSpPr>
        <p:spPr>
          <a:xfrm>
            <a:off x="829733" y="1792817"/>
            <a:ext cx="3200400" cy="1102519"/>
          </a:xfrm>
        </p:spPr>
        <p:txBody>
          <a:bodyPr>
            <a:noAutofit/>
          </a:bodyPr>
          <a:lstStyle>
            <a:lvl1pPr>
              <a:lnSpc>
                <a:spcPts val="3200"/>
              </a:lnSpc>
              <a:defRPr sz="3000" baseline="0">
                <a:solidFill>
                  <a:srgbClr val="555659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29733" y="3240617"/>
            <a:ext cx="3886200" cy="457200"/>
          </a:xfrm>
        </p:spPr>
        <p:txBody>
          <a:bodyPr>
            <a:normAutofit/>
          </a:bodyPr>
          <a:lstStyle>
            <a:lvl1pPr marL="0" indent="0" algn="l">
              <a:buNone/>
              <a:defRPr sz="1800" i="0">
                <a:solidFill>
                  <a:srgbClr val="00A2FF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Presenter Name(s)</a:t>
            </a:r>
          </a:p>
        </p:txBody>
      </p:sp>
      <p:sp>
        <p:nvSpPr>
          <p:cNvPr id="24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829733" y="3621617"/>
            <a:ext cx="3886200" cy="381000"/>
          </a:xfrm>
        </p:spPr>
        <p:txBody>
          <a:bodyPr>
            <a:normAutofit/>
          </a:bodyPr>
          <a:lstStyle>
            <a:lvl1pPr>
              <a:defRPr sz="1400" i="1">
                <a:solidFill>
                  <a:srgbClr val="555659"/>
                </a:solidFill>
              </a:defRPr>
            </a:lvl1pPr>
          </a:lstStyle>
          <a:p>
            <a:pPr lvl="0"/>
            <a:r>
              <a:rPr lang="en-US" dirty="0"/>
              <a:t>Title, Company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30" y="233680"/>
            <a:ext cx="1108458" cy="4193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249" y="346994"/>
            <a:ext cx="3509058" cy="25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97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272" y="744538"/>
            <a:ext cx="2442003" cy="3974148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159026" y="133350"/>
            <a:ext cx="8832574" cy="620859"/>
          </a:xfrm>
          <a:prstGeom prst="rect">
            <a:avLst/>
          </a:prstGeom>
          <a:solidFill>
            <a:srgbClr val="00A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2" descr="D:\PAR PPT 2016\ PPT_images\Data_Changes_Everything_Reversed_RG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799" y="4840218"/>
            <a:ext cx="1581913" cy="112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/>
          <p:nvPr userDrawn="1"/>
        </p:nvCxnSpPr>
        <p:spPr>
          <a:xfrm>
            <a:off x="152400" y="744538"/>
            <a:ext cx="8839200" cy="1588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 userDrawn="1"/>
        </p:nvSpPr>
        <p:spPr>
          <a:xfrm>
            <a:off x="152400" y="133350"/>
            <a:ext cx="8839200" cy="4876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52400" y="4717098"/>
            <a:ext cx="8839200" cy="1588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409650" y="1047750"/>
            <a:ext cx="7057949" cy="3505200"/>
          </a:xfrm>
          <a:noFill/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5FF"/>
              </a:buClr>
              <a:buSzTx/>
              <a:buFont typeface="Arial" panose="020B0604020202020204" pitchFamily="34" charset="0"/>
              <a:buChar char="•"/>
              <a:tabLst/>
              <a:defRPr sz="2400" baseline="0">
                <a:solidFill>
                  <a:srgbClr val="555659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2400">
                <a:latin typeface="Century Gothic" panose="020B050202020202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2400">
                <a:latin typeface="Century Gothic" panose="020B0502020202020204" pitchFamily="34" charset="0"/>
              </a:defRPr>
            </a:lvl3pPr>
            <a:lvl4pPr marL="1657350" indent="-285750">
              <a:buFont typeface="Arial" panose="020B0604020202020204" pitchFamily="34" charset="0"/>
              <a:buChar char="•"/>
              <a:defRPr sz="2400">
                <a:latin typeface="Century Gothic" panose="020B0502020202020204" pitchFamily="34" charset="0"/>
              </a:defRPr>
            </a:lvl4pPr>
            <a:lvl5pPr marL="2057400" indent="-228600">
              <a:buFont typeface="Arial" panose="020B0604020202020204" pitchFamily="34" charset="0"/>
              <a:buChar char="•"/>
              <a:defRPr sz="18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90525" y="144463"/>
            <a:ext cx="7096125" cy="779462"/>
          </a:xfrm>
          <a:noFill/>
        </p:spPr>
        <p:txBody>
          <a:bodyPr>
            <a:normAutofit/>
          </a:bodyPr>
          <a:lstStyle>
            <a:lvl1pPr>
              <a:defRPr sz="3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Agenda / Category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1000" y="4736783"/>
            <a:ext cx="381000" cy="273844"/>
          </a:xfrm>
        </p:spPr>
        <p:txBody>
          <a:bodyPr/>
          <a:lstStyle>
            <a:lvl1pPr algn="l">
              <a:defRPr>
                <a:latin typeface="Century Gothic"/>
                <a:cs typeface="Century Gothic"/>
              </a:defRPr>
            </a:lvl1pPr>
          </a:lstStyle>
          <a:p>
            <a:fld id="{33C03519-A234-4869-838D-6A7843B81F3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087" y="229101"/>
            <a:ext cx="1120563" cy="4239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168" y="4792673"/>
            <a:ext cx="1999272" cy="14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20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133350"/>
            <a:ext cx="7086600" cy="716756"/>
          </a:xfrm>
        </p:spPr>
        <p:txBody>
          <a:bodyPr anchor="t">
            <a:noAutofit/>
          </a:bodyPr>
          <a:lstStyle>
            <a:lvl1pPr algn="l">
              <a:defRPr sz="3000" b="0" cap="none" baseline="0">
                <a:solidFill>
                  <a:srgbClr val="00A5FF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1000" y="4736783"/>
            <a:ext cx="381000" cy="273844"/>
          </a:xfrm>
        </p:spPr>
        <p:txBody>
          <a:bodyPr/>
          <a:lstStyle>
            <a:lvl1pPr algn="l">
              <a:defRPr>
                <a:latin typeface="Century Gothic"/>
                <a:cs typeface="Century Gothic"/>
              </a:defRPr>
            </a:lvl1pPr>
          </a:lstStyle>
          <a:p>
            <a:fld id="{33C03519-A234-4869-838D-6A7843B81F3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52400" y="744538"/>
            <a:ext cx="8839200" cy="1588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402336" y="1047750"/>
            <a:ext cx="7065264" cy="3505200"/>
          </a:xfrm>
        </p:spPr>
        <p:txBody>
          <a:bodyPr/>
          <a:lstStyle>
            <a:lvl1pPr>
              <a:defRPr>
                <a:solidFill>
                  <a:srgbClr val="555659"/>
                </a:solidFill>
              </a:defRPr>
            </a:lvl1pPr>
            <a:lvl2pPr marL="742950" indent="-285750">
              <a:buClr>
                <a:srgbClr val="00A5FF"/>
              </a:buClr>
              <a:buFont typeface="Arial" panose="020B0604020202020204" pitchFamily="34" charset="0"/>
              <a:buChar char="•"/>
              <a:defRPr sz="1800">
                <a:solidFill>
                  <a:srgbClr val="555659"/>
                </a:solidFill>
                <a:latin typeface="Century Gothic" panose="020B0502020202020204" pitchFamily="34" charset="0"/>
              </a:defRPr>
            </a:lvl2pPr>
            <a:lvl3pPr marL="1200150" indent="-285750">
              <a:buClr>
                <a:srgbClr val="00A5FF"/>
              </a:buClr>
              <a:buFont typeface="Arial" panose="020B0604020202020204" pitchFamily="34" charset="0"/>
              <a:buChar char="•"/>
              <a:defRPr sz="1800">
                <a:solidFill>
                  <a:srgbClr val="555659"/>
                </a:solidFill>
                <a:latin typeface="Century Gothic" panose="020B0502020202020204" pitchFamily="34" charset="0"/>
              </a:defRPr>
            </a:lvl3pPr>
            <a:lvl4pPr marL="1657350" indent="-285750">
              <a:buClr>
                <a:srgbClr val="00A5FF"/>
              </a:buClr>
              <a:buFont typeface="Arial" panose="020B0604020202020204" pitchFamily="34" charset="0"/>
              <a:buChar char="•"/>
              <a:defRPr sz="1800">
                <a:solidFill>
                  <a:srgbClr val="555659"/>
                </a:solidFill>
                <a:latin typeface="Century Gothic" panose="020B0502020202020204" pitchFamily="34" charset="0"/>
              </a:defRPr>
            </a:lvl4pPr>
            <a:lvl5pPr marL="2057400" indent="-228600">
              <a:buFont typeface="Arial" panose="020B0604020202020204" pitchFamily="34" charset="0"/>
              <a:buChar char="•"/>
              <a:defRPr sz="18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text 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2"/>
            <a:r>
              <a:rPr lang="en-US" dirty="0"/>
              <a:t>Fourth level</a:t>
            </a:r>
          </a:p>
          <a:p>
            <a:pPr lvl="3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52400" y="133350"/>
            <a:ext cx="8839200" cy="4876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152400" y="4717098"/>
            <a:ext cx="8839200" cy="1588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795" y="233680"/>
            <a:ext cx="1108458" cy="4193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168" y="4792673"/>
            <a:ext cx="1999272" cy="14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49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272" y="744538"/>
            <a:ext cx="2442003" cy="397414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381000" y="133350"/>
            <a:ext cx="723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555659"/>
                </a:solidFill>
                <a:latin typeface="Century Gothic" panose="020B0502020202020204" pitchFamily="34" charset="0"/>
              </a:rPr>
              <a:t>Thank You</a:t>
            </a:r>
          </a:p>
        </p:txBody>
      </p:sp>
      <p:sp>
        <p:nvSpPr>
          <p:cNvPr id="24" name="TextBox 11"/>
          <p:cNvSpPr txBox="1">
            <a:spLocks noChangeArrowheads="1"/>
          </p:cNvSpPr>
          <p:nvPr userDrawn="1"/>
        </p:nvSpPr>
        <p:spPr bwMode="auto">
          <a:xfrm>
            <a:off x="381000" y="1352550"/>
            <a:ext cx="6705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pitchFamily="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pitchFamily="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pitchFamily="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pitchFamily="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pitchFamily="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pitchFamily="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pitchFamily="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pitchFamily="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pitchFamily="3" charset="-128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en-US" altLang="en-US" sz="1600" b="0" dirty="0">
                <a:solidFill>
                  <a:srgbClr val="00A2FF"/>
                </a:solidFill>
                <a:latin typeface="Century Gothic" panose="020B0502020202020204" pitchFamily="34" charset="0"/>
                <a:cs typeface="Arial" charset="0"/>
              </a:rPr>
              <a:t>Questions/Comments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en-US" sz="1400" dirty="0">
                <a:solidFill>
                  <a:srgbClr val="7F7F7F"/>
                </a:solidFill>
                <a:latin typeface="Century Gothic" panose="020B0502020202020204" pitchFamily="34" charset="0"/>
                <a:cs typeface="Arial" charset="0"/>
              </a:rPr>
              <a:t>Email: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en-US" sz="1600" b="0" dirty="0">
                <a:solidFill>
                  <a:srgbClr val="00A2FF"/>
                </a:solidFill>
                <a:latin typeface="Century Gothic" panose="020B0502020202020204" pitchFamily="34" charset="0"/>
                <a:cs typeface="Arial" charset="0"/>
              </a:rPr>
              <a:t>Follow Me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en-US" sz="1400" dirty="0">
                <a:solidFill>
                  <a:srgbClr val="7F7F7F"/>
                </a:solidFill>
                <a:latin typeface="Century Gothic" panose="020B0502020202020204" pitchFamily="34" charset="0"/>
                <a:cs typeface="Arial" charset="0"/>
              </a:rPr>
              <a:t>Twitter @</a:t>
            </a:r>
          </a:p>
          <a:p>
            <a:pPr eaLnBrk="1" hangingPunct="1">
              <a:spcAft>
                <a:spcPts val="600"/>
              </a:spcAft>
              <a:defRPr/>
            </a:pPr>
            <a:endParaRPr lang="en-US" altLang="en-US" sz="1400" dirty="0">
              <a:solidFill>
                <a:srgbClr val="7F7F7F"/>
              </a:solidFill>
              <a:cs typeface="Arial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en-US" altLang="en-US" sz="1400" dirty="0">
              <a:solidFill>
                <a:srgbClr val="7F7F7F"/>
              </a:solidFill>
              <a:cs typeface="Arial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en-US" sz="1600" b="0" dirty="0">
                <a:solidFill>
                  <a:srgbClr val="00A2FF"/>
                </a:solidFill>
                <a:latin typeface="Century Gothic" panose="020B0502020202020204" pitchFamily="34" charset="0"/>
                <a:cs typeface="Arial" charset="0"/>
              </a:rPr>
              <a:t>Rate This Session # 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en-US" sz="1400" dirty="0">
                <a:solidFill>
                  <a:srgbClr val="7F7F7F"/>
                </a:solidFill>
                <a:latin typeface="Century Gothic" panose="020B0502020202020204" pitchFamily="34" charset="0"/>
                <a:cs typeface="Arial" charset="0"/>
              </a:rPr>
              <a:t>with the PARTNERS Mobile App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en-US" sz="1600" b="0" dirty="0">
                <a:solidFill>
                  <a:srgbClr val="00A2FF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Remember To Share Your Virtual Passes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1016000" y="1697038"/>
            <a:ext cx="4703313" cy="417512"/>
          </a:xfrm>
        </p:spPr>
        <p:txBody>
          <a:bodyPr>
            <a:normAutofit/>
          </a:bodyPr>
          <a:lstStyle>
            <a:lvl1pPr>
              <a:defRPr sz="1400">
                <a:solidFill>
                  <a:srgbClr val="555659"/>
                </a:solidFill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1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1244600" y="2266950"/>
            <a:ext cx="4699000" cy="417512"/>
          </a:xfrm>
        </p:spPr>
        <p:txBody>
          <a:bodyPr>
            <a:normAutofit/>
          </a:bodyPr>
          <a:lstStyle>
            <a:lvl1pPr>
              <a:defRPr sz="1400">
                <a:solidFill>
                  <a:srgbClr val="555659"/>
                </a:solidFill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286000" y="3181350"/>
            <a:ext cx="2514600" cy="304800"/>
          </a:xfrm>
        </p:spPr>
        <p:txBody>
          <a:bodyPr>
            <a:normAutofit/>
          </a:bodyPr>
          <a:lstStyle>
            <a:lvl1pPr>
              <a:defRPr sz="1400">
                <a:solidFill>
                  <a:srgbClr val="555659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1000" y="4736783"/>
            <a:ext cx="381000" cy="273844"/>
          </a:xfrm>
        </p:spPr>
        <p:txBody>
          <a:bodyPr/>
          <a:lstStyle>
            <a:lvl1pPr algn="l">
              <a:defRPr>
                <a:latin typeface="Century Gothic"/>
                <a:cs typeface="Century Gothic"/>
              </a:defRPr>
            </a:lvl1pPr>
          </a:lstStyle>
          <a:p>
            <a:fld id="{33C03519-A234-4869-838D-6A7843B81F3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52400" y="744538"/>
            <a:ext cx="8839200" cy="1588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>
            <a:off x="152400" y="133350"/>
            <a:ext cx="8839200" cy="4876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152400" y="4717098"/>
            <a:ext cx="8839200" cy="1588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795" y="233680"/>
            <a:ext cx="1108458" cy="4193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168" y="4792673"/>
            <a:ext cx="1999272" cy="14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92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90750"/>
            <a:ext cx="3810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57550"/>
            <a:ext cx="4191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Presenter Name</a:t>
            </a:r>
          </a:p>
          <a:p>
            <a:pPr lvl="0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231AAAEB-55C1-465C-955E-306B1074B604}" type="datetime1">
              <a:rPr lang="en-US" smtClean="0"/>
              <a:t>8/24/2016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partners.teradata.com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03519-A234-4869-838D-6A7843B81F3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5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1" r:id="rId2"/>
    <p:sldLayoutId id="2147483663" r:id="rId3"/>
    <p:sldLayoutId id="2147483666" r:id="rId4"/>
    <p:sldLayoutId id="2147483669" r:id="rId5"/>
    <p:sldLayoutId id="2147483668" r:id="rId6"/>
    <p:sldLayoutId id="2147483652" r:id="rId7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800" i="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1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9.png"/><Relationship Id="rId7" Type="http://schemas.openxmlformats.org/officeDocument/2006/relationships/image" Target="../media/image1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6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6432" y="1947598"/>
            <a:ext cx="3886200" cy="1102519"/>
          </a:xfrm>
        </p:spPr>
        <p:txBody>
          <a:bodyPr/>
          <a:lstStyle/>
          <a:p>
            <a:r>
              <a:rPr lang="en-US" dirty="0"/>
              <a:t>Marketing Analytics using Social Media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453910" y="3899806"/>
            <a:ext cx="6999436" cy="688641"/>
          </a:xfrm>
        </p:spPr>
        <p:txBody>
          <a:bodyPr>
            <a:normAutofit/>
          </a:bodyPr>
          <a:lstStyle/>
          <a:p>
            <a:pPr algn="ctr"/>
            <a:r>
              <a:rPr lang="en-US" sz="1200" dirty="0" smtClean="0"/>
              <a:t>Vrushali Sawant, Sri Harsha </a:t>
            </a:r>
            <a:r>
              <a:rPr lang="en-US" sz="1200" dirty="0" err="1" smtClean="0"/>
              <a:t>Degala</a:t>
            </a:r>
            <a:r>
              <a:rPr lang="en-US" sz="1200" dirty="0" smtClean="0"/>
              <a:t>, </a:t>
            </a:r>
            <a:r>
              <a:rPr lang="en-US" sz="1200" dirty="0" err="1" smtClean="0"/>
              <a:t>Laxmi</a:t>
            </a:r>
            <a:r>
              <a:rPr lang="en-US" sz="1200" dirty="0" smtClean="0"/>
              <a:t> Narayana </a:t>
            </a:r>
            <a:r>
              <a:rPr lang="en-US" sz="1200" dirty="0" err="1" smtClean="0"/>
              <a:t>Atluri</a:t>
            </a:r>
            <a:r>
              <a:rPr lang="en-US" sz="1200" dirty="0"/>
              <a:t>, Freddy Cabrera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113157" y="1212610"/>
            <a:ext cx="2952750" cy="666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945" y="3171503"/>
            <a:ext cx="1091863" cy="46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72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vsawant@uncc.edu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vrushuuu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D5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3519-A234-4869-838D-6A7843B81F3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22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en-US" dirty="0"/>
              <a:t>Project Goals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3519-A234-4869-838D-6A7843B81F3B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071228"/>
              </p:ext>
            </p:extLst>
          </p:nvPr>
        </p:nvGraphicFramePr>
        <p:xfrm>
          <a:off x="320488" y="1047750"/>
          <a:ext cx="6355848" cy="3221642"/>
        </p:xfrm>
        <a:graphic>
          <a:graphicData uri="http://schemas.openxmlformats.org/drawingml/2006/table">
            <a:tbl>
              <a:tblPr firstRow="1" bandRow="1">
                <a:effectLst/>
                <a:tableStyleId>{BDBED569-4797-4DF1-A0F4-6AAB3CD982D8}</a:tableStyleId>
              </a:tblPr>
              <a:tblGrid>
                <a:gridCol w="18117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661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4687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3105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681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Technique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Tools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Source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21599">
                <a:tc>
                  <a:txBody>
                    <a:bodyPr/>
                    <a:lstStyle/>
                    <a:p>
                      <a:r>
                        <a:rPr lang="en-US" sz="1400" dirty="0"/>
                        <a:t>Trends in social media 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Visual Analytics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Tableau,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65928">
                <a:tc>
                  <a:txBody>
                    <a:bodyPr/>
                    <a:lstStyle/>
                    <a:p>
                      <a:r>
                        <a:rPr lang="en-US" sz="1400" dirty="0"/>
                        <a:t>Cause effect relationship between social media awareness and registrations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Text clustering, Text Topic modeling, Linear Regression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SAS Enterprise Guide, SAS Enterprise Miner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165928">
                <a:tc>
                  <a:txBody>
                    <a:bodyPr/>
                    <a:lstStyle/>
                    <a:p>
                      <a:r>
                        <a:rPr lang="en-US" sz="1400" dirty="0"/>
                        <a:t>Cause effect relationship between marketing / branding activities on donations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Time Series analysis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Base SAS, SAS Enterprise Guide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Donor Perfect data</a:t>
                      </a:r>
                    </a:p>
                    <a:p>
                      <a:endParaRPr lang="en-US" sz="1400" dirty="0"/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049" y="1515939"/>
            <a:ext cx="374834" cy="3232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208" y="1522158"/>
            <a:ext cx="357926" cy="33620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9756" y="1515939"/>
            <a:ext cx="285269" cy="32320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3021" y="2259356"/>
            <a:ext cx="338737" cy="34031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9196" y="2253223"/>
            <a:ext cx="340114" cy="35257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5272" y="3439279"/>
            <a:ext cx="299862" cy="30125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713" y="3439280"/>
            <a:ext cx="355040" cy="30613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645" y="3439279"/>
            <a:ext cx="340549" cy="31988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0129" y="3834758"/>
            <a:ext cx="300458" cy="34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34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dirty="0"/>
              <a:t>Trends in Hire Heroes Social Media Activity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3519-A234-4869-838D-6A7843B81F3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43" y="777744"/>
            <a:ext cx="3923230" cy="215954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011" y="773608"/>
            <a:ext cx="3820715" cy="216781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1074018" y="2910457"/>
            <a:ext cx="1753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/>
              <a:t>Twitter data weekly trend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16368" y="2937285"/>
            <a:ext cx="1756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/>
              <a:t>LinkedIn data weekly trend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401" y="3132599"/>
            <a:ext cx="1545052" cy="143349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3" name="TextBox 22"/>
          <p:cNvSpPr txBox="1"/>
          <p:nvPr/>
        </p:nvSpPr>
        <p:spPr>
          <a:xfrm>
            <a:off x="1026920" y="4522604"/>
            <a:ext cx="1753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/>
              <a:t>Twitter data: </a:t>
            </a:r>
            <a:r>
              <a:rPr lang="en-US" sz="1100" b="1" i="1" dirty="0" err="1"/>
              <a:t>WordCloud</a:t>
            </a:r>
            <a:endParaRPr lang="en-US" sz="1100" b="1" i="1" dirty="0"/>
          </a:p>
        </p:txBody>
      </p:sp>
      <p:sp>
        <p:nvSpPr>
          <p:cNvPr id="11" name="Rounded Rectangle 10"/>
          <p:cNvSpPr/>
          <p:nvPr/>
        </p:nvSpPr>
        <p:spPr>
          <a:xfrm>
            <a:off x="4797011" y="3285600"/>
            <a:ext cx="3327333" cy="109562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Social Media Interactions -&gt; More on Patriotic days/ Holidays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            -&gt; Campaigns related to registrations and professional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2291" y="3776388"/>
            <a:ext cx="183356" cy="1722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6626" y="3776387"/>
            <a:ext cx="199742" cy="17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58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Trends in Hire Heroes </a:t>
            </a:r>
            <a:r>
              <a:rPr lang="en-US" sz="2800" dirty="0" smtClean="0"/>
              <a:t>Website Activity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3519-A234-4869-838D-6A7843B81F3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76" y="787144"/>
            <a:ext cx="4177842" cy="233308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1049864" y="3114940"/>
            <a:ext cx="25506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/>
              <a:t>Google analytics session weekly trend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85422" y="2853330"/>
            <a:ext cx="25506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/>
              <a:t>Google analytics: Browser Specific Data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578820" y="3479212"/>
            <a:ext cx="6186950" cy="116019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The Average Page Load time is 11.46s ranging between 40s to 2 mins during special days 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Load time         trend since 2012 to 2016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/get-registered page has 2</a:t>
            </a:r>
            <a:r>
              <a:rPr lang="en-US" sz="1200" baseline="30000" dirty="0">
                <a:solidFill>
                  <a:schemeClr val="tx1"/>
                </a:solidFill>
              </a:rPr>
              <a:t>nd</a:t>
            </a:r>
            <a:r>
              <a:rPr lang="en-US" sz="1200" dirty="0">
                <a:solidFill>
                  <a:schemeClr val="tx1"/>
                </a:solidFill>
              </a:rPr>
              <a:t> highest entrances but it has a bounce rate of 91%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73% of sessions last for &lt;10s, 14% lasts 1min to 10 mins</a:t>
            </a:r>
          </a:p>
        </p:txBody>
      </p:sp>
      <p:sp>
        <p:nvSpPr>
          <p:cNvPr id="10" name="Up Arrow 9"/>
          <p:cNvSpPr/>
          <p:nvPr/>
        </p:nvSpPr>
        <p:spPr>
          <a:xfrm>
            <a:off x="2592956" y="3833521"/>
            <a:ext cx="164386" cy="164387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163352"/>
              </p:ext>
            </p:extLst>
          </p:nvPr>
        </p:nvGraphicFramePr>
        <p:xfrm>
          <a:off x="4533061" y="1044095"/>
          <a:ext cx="4435706" cy="180642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{BC89EF96-8CEA-46FF-86C4-4CE0E7609802}</a:tableStyleId>
              </a:tblPr>
              <a:tblGrid>
                <a:gridCol w="7338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3275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7085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9973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98550"/>
              </a:tblGrid>
              <a:tr h="43406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Browser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New</a:t>
                      </a:r>
                      <a:r>
                        <a:rPr lang="en-US" sz="1200" baseline="0" dirty="0" smtClean="0"/>
                        <a:t> Users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Pages/Session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Average Load Time</a:t>
                      </a:r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Bounce Rate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458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1.56M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2.43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11.07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0.34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7461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1.49M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3.89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5.73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0.15</a:t>
                      </a:r>
                      <a:endParaRPr lang="en-US" sz="12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179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800K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2.68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8.82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0.26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5387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534K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2.87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8.02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0.21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072" y="1539719"/>
            <a:ext cx="235829" cy="235829"/>
          </a:xfrm>
          <a:prstGeom prst="rect">
            <a:avLst/>
          </a:prstGeom>
        </p:spPr>
      </p:pic>
      <p:pic>
        <p:nvPicPr>
          <p:cNvPr id="15" name="Picture 8" descr="Image result for safari brows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169" y="2217014"/>
            <a:ext cx="255563" cy="25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9661" y="2560283"/>
            <a:ext cx="243646" cy="24364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5162" y="1873383"/>
            <a:ext cx="274739" cy="27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97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028" y="133350"/>
            <a:ext cx="7302043" cy="716756"/>
          </a:xfrm>
        </p:spPr>
        <p:txBody>
          <a:bodyPr/>
          <a:lstStyle/>
          <a:p>
            <a:pPr algn="ctr"/>
            <a:r>
              <a:rPr lang="en-US" sz="2400" dirty="0"/>
              <a:t>Cause </a:t>
            </a:r>
            <a:r>
              <a:rPr lang="en-US" sz="2400" dirty="0" smtClean="0"/>
              <a:t>Effect</a:t>
            </a:r>
            <a:r>
              <a:rPr lang="en-US" sz="2400" dirty="0"/>
              <a:t>: Social </a:t>
            </a:r>
            <a:r>
              <a:rPr lang="en-US" sz="2400" dirty="0" smtClean="0"/>
              <a:t>Media </a:t>
            </a:r>
            <a:r>
              <a:rPr lang="en-US" sz="2400" dirty="0"/>
              <a:t>on </a:t>
            </a:r>
            <a:r>
              <a:rPr lang="en-US" sz="2400" dirty="0" smtClean="0"/>
              <a:t>Registrations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3519-A234-4869-838D-6A7843B81F3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980" y="974626"/>
            <a:ext cx="2051087" cy="159613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2078" y="969133"/>
            <a:ext cx="2062674" cy="163581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701312" y="824468"/>
            <a:ext cx="2187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Dependent variable: </a:t>
            </a:r>
            <a:r>
              <a:rPr lang="en-US" sz="1200" dirty="0"/>
              <a:t>log(Clicks)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31018" y="2581570"/>
            <a:ext cx="18720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/>
              <a:t>Residual vs Predicted plot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82374" y="2600546"/>
            <a:ext cx="18720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/>
              <a:t>Observed vs Predicted plot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74689" y="2983076"/>
            <a:ext cx="3947318" cy="1554744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    data where campaign value is “Registration” is used for analysis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Model shows that social media does have an effect on registration and explains about 50% of variation in the data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     retweets,      likes,      likes are significant with 0.05 p-value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648912" y="2973183"/>
            <a:ext cx="3910375" cy="1564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Residual vs Predicted plot above shows random distribution of error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Dependent variable against the predicted values show that the predicted value was closer to actual values indicating accuracy of model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9126" y="2677250"/>
            <a:ext cx="18117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1" i="1"/>
            </a:lvl1pPr>
          </a:lstStyle>
          <a:p>
            <a:r>
              <a:rPr lang="en-US" dirty="0"/>
              <a:t>Linear Regression output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0916" y="4537815"/>
            <a:ext cx="88363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/>
              <a:t>Note: Assumption that a person who clicks the link related to registration on </a:t>
            </a:r>
            <a:r>
              <a:rPr lang="en-US" sz="800" i="1" dirty="0" err="1"/>
              <a:t>Hubspot</a:t>
            </a:r>
            <a:r>
              <a:rPr lang="en-US" sz="800" i="1" dirty="0"/>
              <a:t> is likely to register on Hire Heroes website. Not  allowed to use Salesforce for Registrant  data 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748" y="4158690"/>
            <a:ext cx="179327" cy="18016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062" y="4159628"/>
            <a:ext cx="218175" cy="18812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0010" y="4163504"/>
            <a:ext cx="196150" cy="18424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748" y="3098355"/>
            <a:ext cx="175003" cy="181417"/>
          </a:xfrm>
          <a:prstGeom prst="rect">
            <a:avLst/>
          </a:prstGeom>
        </p:spPr>
      </p:pic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914565"/>
              </p:ext>
            </p:extLst>
          </p:nvPr>
        </p:nvGraphicFramePr>
        <p:xfrm>
          <a:off x="823751" y="1101467"/>
          <a:ext cx="1941454" cy="10972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{BC89EF96-8CEA-46FF-86C4-4CE0E7609802}</a:tableStyleId>
              </a:tblPr>
              <a:tblGrid>
                <a:gridCol w="10495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919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199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Parameter</a:t>
                      </a:r>
                      <a:endParaRPr 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Estimate</a:t>
                      </a:r>
                      <a:endParaRPr 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6742">
                <a:tc>
                  <a:txBody>
                    <a:bodyPr/>
                    <a:lstStyle/>
                    <a:p>
                      <a:pPr algn="l"/>
                      <a:r>
                        <a:rPr lang="en-US" sz="800" baseline="0" dirty="0" smtClean="0"/>
                        <a:t>       Retweets</a:t>
                      </a:r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0.06970</a:t>
                      </a:r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6742"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       likes</a:t>
                      </a:r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0.014</a:t>
                      </a:r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76742"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       likes</a:t>
                      </a:r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0.05083</a:t>
                      </a:r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76742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R-Square Value: 0.49</a:t>
                      </a:r>
                      <a:endParaRPr lang="en-US" sz="8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237" y="1372562"/>
            <a:ext cx="154737" cy="13342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745" y="1586881"/>
            <a:ext cx="142419" cy="14308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745" y="1806280"/>
            <a:ext cx="150540" cy="141405"/>
          </a:xfrm>
          <a:prstGeom prst="rect">
            <a:avLst/>
          </a:prstGeom>
        </p:spPr>
      </p:pic>
      <p:sp>
        <p:nvSpPr>
          <p:cNvPr id="28" name="Up Arrow 27"/>
          <p:cNvSpPr/>
          <p:nvPr/>
        </p:nvSpPr>
        <p:spPr>
          <a:xfrm>
            <a:off x="2021497" y="1585340"/>
            <a:ext cx="173175" cy="146164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Up Arrow 28"/>
          <p:cNvSpPr/>
          <p:nvPr/>
        </p:nvSpPr>
        <p:spPr>
          <a:xfrm>
            <a:off x="2016588" y="1797396"/>
            <a:ext cx="173175" cy="146164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Up Arrow 29"/>
          <p:cNvSpPr/>
          <p:nvPr/>
        </p:nvSpPr>
        <p:spPr>
          <a:xfrm>
            <a:off x="2032985" y="1378462"/>
            <a:ext cx="173175" cy="146164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2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823" y="107038"/>
            <a:ext cx="8078296" cy="716756"/>
          </a:xfrm>
        </p:spPr>
        <p:txBody>
          <a:bodyPr/>
          <a:lstStyle/>
          <a:p>
            <a:pPr algn="ctr"/>
            <a:r>
              <a:rPr lang="en-US" sz="2000" dirty="0"/>
              <a:t>Cause </a:t>
            </a:r>
            <a:r>
              <a:rPr lang="en-US" sz="2000" dirty="0" smtClean="0"/>
              <a:t>Effect</a:t>
            </a:r>
            <a:r>
              <a:rPr lang="en-US" sz="2000" dirty="0"/>
              <a:t>: Facebook </a:t>
            </a:r>
            <a:r>
              <a:rPr lang="en-US" sz="2000" dirty="0" smtClean="0"/>
              <a:t>Campaign </a:t>
            </a:r>
            <a:r>
              <a:rPr lang="en-US" sz="2000" dirty="0"/>
              <a:t>on Registrations &amp;       Donations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3519-A234-4869-838D-6A7843B81F3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1177" y="2268023"/>
            <a:ext cx="38918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/>
              <a:t>Process Flow for Facebook Post data 2014-16 analysis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0916" y="4554907"/>
            <a:ext cx="88363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/>
              <a:t>Note: Assumption that a person who clicks the link on Facebook is likely to register or donate on Hire Heroes website. Not allowed to use Salesforce for Registrant  data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36823" y="2944843"/>
            <a:ext cx="4273532" cy="144872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Text clustering: </a:t>
            </a:r>
            <a:r>
              <a:rPr lang="en-US" sz="1200" dirty="0">
                <a:solidFill>
                  <a:schemeClr val="tx1"/>
                </a:solidFill>
              </a:rPr>
              <a:t>Donations and Registrations clusters were formed using text clustering of post data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Text topic: </a:t>
            </a:r>
            <a:r>
              <a:rPr lang="en-US" sz="1200" dirty="0">
                <a:solidFill>
                  <a:schemeClr val="tx1"/>
                </a:solidFill>
              </a:rPr>
              <a:t>The terms from clusters were used to generate user topics for Donations and Registrations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Variable Selection: </a:t>
            </a:r>
            <a:r>
              <a:rPr lang="en-US" sz="1200" dirty="0">
                <a:solidFill>
                  <a:schemeClr val="tx1"/>
                </a:solidFill>
              </a:rPr>
              <a:t>14 variables were selected using R-squared criterion in SAS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05701" y="708824"/>
            <a:ext cx="2474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Dependent variable: </a:t>
            </a:r>
            <a:r>
              <a:rPr lang="en-US" sz="1200" dirty="0"/>
              <a:t>Lifetime clicks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890977" y="2998654"/>
            <a:ext cx="3791551" cy="142780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Our model explains ~85% of variation in the data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Our analysis </a:t>
            </a:r>
            <a:r>
              <a:rPr lang="en-US" sz="1200" dirty="0" smtClean="0">
                <a:solidFill>
                  <a:schemeClr val="tx1"/>
                </a:solidFill>
              </a:rPr>
              <a:t>reveals </a:t>
            </a:r>
            <a:r>
              <a:rPr lang="en-US" sz="1200" dirty="0">
                <a:solidFill>
                  <a:schemeClr val="tx1"/>
                </a:solidFill>
              </a:rPr>
              <a:t>that          is having a positive impact on </a:t>
            </a:r>
            <a:r>
              <a:rPr lang="en-US" sz="1200" dirty="0" smtClean="0">
                <a:solidFill>
                  <a:schemeClr val="tx1"/>
                </a:solidFill>
              </a:rPr>
              <a:t>creating awareness about </a:t>
            </a:r>
            <a:r>
              <a:rPr lang="en-US" sz="1200" b="1" dirty="0" smtClean="0">
                <a:solidFill>
                  <a:schemeClr val="tx1"/>
                </a:solidFill>
              </a:rPr>
              <a:t>donations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rather than registrations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70207" y="2693090"/>
            <a:ext cx="35123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/>
              <a:t>Parameter estimates and Linear regression output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367" y="3447146"/>
            <a:ext cx="204156" cy="205105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50843" y="903341"/>
            <a:ext cx="672380" cy="365679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8" name="Rounded Rectangle 17"/>
          <p:cNvSpPr/>
          <p:nvPr/>
        </p:nvSpPr>
        <p:spPr>
          <a:xfrm>
            <a:off x="1629684" y="1322256"/>
            <a:ext cx="595046" cy="316223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Text Filter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059101" y="948778"/>
            <a:ext cx="654146" cy="348156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Text parsing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953434" y="1654759"/>
            <a:ext cx="621417" cy="334960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Text Topic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442614" y="2022740"/>
            <a:ext cx="900768" cy="326252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Regression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717451" y="1653507"/>
            <a:ext cx="725163" cy="278242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Variable selection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2373589" y="1305855"/>
            <a:ext cx="599957" cy="332624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Text Cluster</a:t>
            </a:r>
          </a:p>
        </p:txBody>
      </p:sp>
      <p:cxnSp>
        <p:nvCxnSpPr>
          <p:cNvPr id="29" name="Elbow Connector 28"/>
          <p:cNvCxnSpPr>
            <a:stCxn id="19" idx="3"/>
            <a:endCxn id="18" idx="0"/>
          </p:cNvCxnSpPr>
          <p:nvPr/>
        </p:nvCxnSpPr>
        <p:spPr>
          <a:xfrm>
            <a:off x="1713247" y="1122856"/>
            <a:ext cx="213960" cy="1994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>
            <a:off x="2969857" y="1410735"/>
            <a:ext cx="318190" cy="2319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>
            <a:off x="4435236" y="1794359"/>
            <a:ext cx="318190" cy="2319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85" y="990178"/>
            <a:ext cx="197630" cy="198550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>
            <a:off x="2224730" y="1441557"/>
            <a:ext cx="148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910242" y="1122856"/>
            <a:ext cx="148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574851" y="1794359"/>
            <a:ext cx="148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17714"/>
              </p:ext>
            </p:extLst>
          </p:nvPr>
        </p:nvGraphicFramePr>
        <p:xfrm>
          <a:off x="6172455" y="970777"/>
          <a:ext cx="1941454" cy="1737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{BC89EF96-8CEA-46FF-86C4-4CE0E7609802}</a:tableStyleId>
              </a:tblPr>
              <a:tblGrid>
                <a:gridCol w="10495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919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3522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Parameter</a:t>
                      </a:r>
                      <a:endParaRPr 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Estimate</a:t>
                      </a:r>
                      <a:endParaRPr 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5825"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Donations</a:t>
                      </a:r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1.1903</a:t>
                      </a:r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5825"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Post Consumers</a:t>
                      </a:r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0.6482</a:t>
                      </a:r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5825"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Post Consumptions</a:t>
                      </a:r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0.3719</a:t>
                      </a:r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5825"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Talking about post</a:t>
                      </a:r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0.3189</a:t>
                      </a:r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05825"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Total reach</a:t>
                      </a:r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0.005</a:t>
                      </a:r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05825"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Engaged Users</a:t>
                      </a:r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-0.2923</a:t>
                      </a:r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0582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/>
                        <a:t>R-Square Value: 0.8538</a:t>
                      </a:r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Up Arrow 7"/>
          <p:cNvSpPr/>
          <p:nvPr/>
        </p:nvSpPr>
        <p:spPr>
          <a:xfrm>
            <a:off x="7299667" y="1256965"/>
            <a:ext cx="173175" cy="146164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Up Arrow 30"/>
          <p:cNvSpPr/>
          <p:nvPr/>
        </p:nvSpPr>
        <p:spPr>
          <a:xfrm>
            <a:off x="7310793" y="1464408"/>
            <a:ext cx="173175" cy="146164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31"/>
          <p:cNvSpPr/>
          <p:nvPr/>
        </p:nvSpPr>
        <p:spPr>
          <a:xfrm>
            <a:off x="7299667" y="1674145"/>
            <a:ext cx="173175" cy="146164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Up Arrow 35"/>
          <p:cNvSpPr/>
          <p:nvPr/>
        </p:nvSpPr>
        <p:spPr>
          <a:xfrm>
            <a:off x="7302906" y="1883425"/>
            <a:ext cx="173175" cy="146164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Up Arrow 36"/>
          <p:cNvSpPr/>
          <p:nvPr/>
        </p:nvSpPr>
        <p:spPr>
          <a:xfrm>
            <a:off x="7299666" y="2103490"/>
            <a:ext cx="173175" cy="146164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7299666" y="2320402"/>
            <a:ext cx="193187" cy="150970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5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6285"/>
            <a:ext cx="7086600" cy="716756"/>
          </a:xfrm>
        </p:spPr>
        <p:txBody>
          <a:bodyPr/>
          <a:lstStyle/>
          <a:p>
            <a:pPr algn="ctr"/>
            <a:r>
              <a:rPr lang="en-US" sz="2000" dirty="0"/>
              <a:t>Cause effect relationship between marketing / branding activities on donations 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3519-A234-4869-838D-6A7843B81F3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" name="Picture 3" descr="img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416" y="2692023"/>
            <a:ext cx="2402992" cy="180224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796" y="815401"/>
            <a:ext cx="2325531" cy="160028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7408" y="803041"/>
            <a:ext cx="2316056" cy="162500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3841345" y="4474220"/>
            <a:ext cx="2729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/>
              <a:t>Amount donated: 6 Month Moving Average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07408" y="2397318"/>
            <a:ext cx="2391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/>
              <a:t>6 Month Moving Average Page Views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86496" y="2400682"/>
            <a:ext cx="22388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/>
              <a:t>6 Month Moving Average Social All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0587" y="3131881"/>
            <a:ext cx="22388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/>
              <a:t>Attributes of Integrated dataset 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10679" y="3556391"/>
            <a:ext cx="3099294" cy="917829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/>
                </a:solidFill>
              </a:rPr>
              <a:t>Linking datasets: </a:t>
            </a:r>
            <a:r>
              <a:rPr lang="en-US" sz="1100" dirty="0">
                <a:solidFill>
                  <a:schemeClr val="tx1"/>
                </a:solidFill>
              </a:rPr>
              <a:t>Date variable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/>
                </a:solidFill>
              </a:rPr>
              <a:t>Consolidated New Attributes: </a:t>
            </a:r>
            <a:r>
              <a:rPr lang="en-US" sz="1100" dirty="0">
                <a:solidFill>
                  <a:schemeClr val="tx1"/>
                </a:solidFill>
              </a:rPr>
              <a:t>Aggregating       </a:t>
            </a:r>
          </a:p>
          <a:p>
            <a:pPr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                           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to create Social Media variables </a:t>
            </a:r>
            <a:endParaRPr lang="en-US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633857" y="3069838"/>
            <a:ext cx="2227271" cy="139511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/>
                </a:solidFill>
              </a:rPr>
              <a:t>6 month moving average </a:t>
            </a:r>
            <a:r>
              <a:rPr lang="en-US" sz="1100" dirty="0">
                <a:solidFill>
                  <a:schemeClr val="tx1"/>
                </a:solidFill>
              </a:rPr>
              <a:t>to correct for potential seasonal fluctuations in the dataset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/>
                </a:solidFill>
              </a:rPr>
              <a:t>Log Transformations </a:t>
            </a:r>
            <a:r>
              <a:rPr lang="en-US" sz="1100" dirty="0">
                <a:solidFill>
                  <a:schemeClr val="tx1"/>
                </a:solidFill>
              </a:rPr>
              <a:t>for 6 month moving average to deal with </a:t>
            </a:r>
            <a:r>
              <a:rPr lang="en-US" sz="1100" b="1" dirty="0">
                <a:solidFill>
                  <a:schemeClr val="tx1"/>
                </a:solidFill>
              </a:rPr>
              <a:t>outliers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984" y="4113857"/>
            <a:ext cx="197971" cy="19889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153" y="4115595"/>
            <a:ext cx="218175" cy="18812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2665" y="4123141"/>
            <a:ext cx="192243" cy="180577"/>
          </a:xfrm>
          <a:prstGeom prst="rect">
            <a:avLst/>
          </a:prstGeom>
        </p:spPr>
      </p:pic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944336"/>
              </p:ext>
            </p:extLst>
          </p:nvPr>
        </p:nvGraphicFramePr>
        <p:xfrm>
          <a:off x="295103" y="815401"/>
          <a:ext cx="3394464" cy="23164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2605"/>
                <a:gridCol w="2801859"/>
              </a:tblGrid>
              <a:tr h="39159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Data Source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Attributes</a:t>
                      </a:r>
                      <a:endParaRPr lang="en-US" sz="1000" dirty="0"/>
                    </a:p>
                  </a:txBody>
                  <a:tcPr anchor="ctr"/>
                </a:tc>
              </a:tr>
              <a:tr h="391592"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/>
                        <a:t>Post                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Date, Shares, Comments, Likes, Total Reach/Impressions/Engaged Users</a:t>
                      </a:r>
                      <a:endParaRPr lang="en-US" sz="1000" dirty="0"/>
                    </a:p>
                  </a:txBody>
                  <a:tcPr/>
                </a:tc>
              </a:tr>
              <a:tr h="326174">
                <a:tc>
                  <a:txBody>
                    <a:bodyPr/>
                    <a:lstStyle/>
                    <a:p>
                      <a:pPr algn="r"/>
                      <a:r>
                        <a:rPr lang="en-US" sz="1000" dirty="0" smtClean="0"/>
                        <a:t>     Page 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Date,</a:t>
                      </a:r>
                      <a:r>
                        <a:rPr lang="en-US" sz="1000" baseline="0" dirty="0" smtClean="0"/>
                        <a:t> Page New Likes, Page </a:t>
                      </a:r>
                      <a:r>
                        <a:rPr lang="en-US" sz="1000" baseline="0" dirty="0" err="1" smtClean="0"/>
                        <a:t>Unlikes</a:t>
                      </a:r>
                      <a:r>
                        <a:rPr lang="en-US" sz="1000" baseline="0" dirty="0" smtClean="0"/>
                        <a:t>, Page Engagements</a:t>
                      </a:r>
                      <a:endParaRPr lang="en-US" sz="1000" dirty="0"/>
                    </a:p>
                  </a:txBody>
                  <a:tcPr/>
                </a:tc>
              </a:tr>
              <a:tr h="2409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     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Date, Likes, Comments, Shares, Clicks,</a:t>
                      </a:r>
                      <a:r>
                        <a:rPr lang="en-US" sz="1000" baseline="0" dirty="0" smtClean="0"/>
                        <a:t> Impressions</a:t>
                      </a:r>
                      <a:endParaRPr lang="en-US" sz="1000" dirty="0"/>
                    </a:p>
                  </a:txBody>
                  <a:tcPr/>
                </a:tc>
              </a:tr>
              <a:tr h="240980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Date, Likes, Comments, Shares, Clicks,</a:t>
                      </a:r>
                      <a:r>
                        <a:rPr lang="en-US" sz="1000" baseline="0" dirty="0" smtClean="0"/>
                        <a:t> Impressions</a:t>
                      </a:r>
                      <a:endParaRPr lang="en-US" sz="1000" dirty="0"/>
                    </a:p>
                  </a:txBody>
                  <a:tcPr/>
                </a:tc>
              </a:tr>
              <a:tr h="240980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Date, Page Views</a:t>
                      </a:r>
                      <a:endParaRPr lang="en-US" sz="1000" dirty="0"/>
                    </a:p>
                  </a:txBody>
                  <a:tcPr/>
                </a:tc>
              </a:tr>
              <a:tr h="39159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Donor Perfect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Date, Amount Donated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154" y="2033092"/>
            <a:ext cx="218175" cy="18812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154" y="2272853"/>
            <a:ext cx="205395" cy="19293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202" y="1301843"/>
            <a:ext cx="197971" cy="19889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694" y="1696225"/>
            <a:ext cx="197971" cy="19889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5699" y="2505021"/>
            <a:ext cx="194888" cy="22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55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79561"/>
            <a:ext cx="7086600" cy="716756"/>
          </a:xfrm>
        </p:spPr>
        <p:txBody>
          <a:bodyPr/>
          <a:lstStyle/>
          <a:p>
            <a:pPr algn="ctr"/>
            <a:r>
              <a:rPr lang="en-US" sz="2000" dirty="0"/>
              <a:t>Cause effect relationship between marketing / branding activities on donations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3519-A234-4869-838D-6A7843B81F3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13645" y="2738207"/>
            <a:ext cx="4375447" cy="18029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The model shows that                   </a:t>
            </a:r>
            <a:r>
              <a:rPr lang="en-US" sz="1200" b="1" dirty="0" smtClean="0">
                <a:solidFill>
                  <a:schemeClr val="tx1"/>
                </a:solidFill>
              </a:rPr>
              <a:t>did not significantly </a:t>
            </a:r>
            <a:r>
              <a:rPr lang="en-US" sz="1200" b="1" dirty="0">
                <a:solidFill>
                  <a:schemeClr val="tx1"/>
                </a:solidFill>
              </a:rPr>
              <a:t>help </a:t>
            </a:r>
            <a:r>
              <a:rPr lang="en-US" sz="1200" dirty="0">
                <a:solidFill>
                  <a:schemeClr val="tx1"/>
                </a:solidFill>
              </a:rPr>
              <a:t>bring in more donations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1%      </a:t>
            </a:r>
            <a:r>
              <a:rPr lang="en-US" sz="1200" dirty="0">
                <a:solidFill>
                  <a:schemeClr val="tx1"/>
                </a:solidFill>
              </a:rPr>
              <a:t>in social media interaction leads to a </a:t>
            </a:r>
            <a:r>
              <a:rPr lang="en-US" sz="1200" b="1" dirty="0" smtClean="0">
                <a:solidFill>
                  <a:schemeClr val="tx1"/>
                </a:solidFill>
              </a:rPr>
              <a:t>0.02</a:t>
            </a:r>
            <a:r>
              <a:rPr lang="en-US" sz="1200" b="1" dirty="0">
                <a:solidFill>
                  <a:schemeClr val="tx1"/>
                </a:solidFill>
              </a:rPr>
              <a:t>%      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in </a:t>
            </a:r>
            <a:r>
              <a:rPr lang="en-US" sz="1200" dirty="0">
                <a:solidFill>
                  <a:schemeClr val="tx1"/>
                </a:solidFill>
              </a:rPr>
              <a:t>the </a:t>
            </a:r>
            <a:r>
              <a:rPr lang="en-US" sz="1200" dirty="0" smtClean="0">
                <a:solidFill>
                  <a:schemeClr val="tx1"/>
                </a:solidFill>
              </a:rPr>
              <a:t>6 month moving average in donations</a:t>
            </a:r>
            <a:endParaRPr lang="en-US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Model explains 75% of the variability in Average amount donated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Auto regressive term </a:t>
            </a:r>
            <a:r>
              <a:rPr lang="en-US" sz="1200" dirty="0">
                <a:solidFill>
                  <a:schemeClr val="tx1"/>
                </a:solidFill>
              </a:rPr>
              <a:t>(Lag_ln_Average), helps us to capture effect of channels other than social media on donations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7598" y="1984704"/>
            <a:ext cx="26673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/>
              <a:t>Time Series multi linear regression output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639" y="833022"/>
            <a:ext cx="2123922" cy="157728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085" y="870579"/>
            <a:ext cx="2042179" cy="150094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7" name="Rounded Rectangle 16"/>
          <p:cNvSpPr/>
          <p:nvPr/>
        </p:nvSpPr>
        <p:spPr>
          <a:xfrm>
            <a:off x="4819566" y="2754104"/>
            <a:ext cx="4101982" cy="1280718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Residual vs Predicted plot above shows random distribution of error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Dependent variable against the predicted values show that the predicted value was closer to actual values indicating accuracy of model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Up Arrow 12"/>
          <p:cNvSpPr/>
          <p:nvPr/>
        </p:nvSpPr>
        <p:spPr>
          <a:xfrm>
            <a:off x="3822549" y="3246969"/>
            <a:ext cx="123087" cy="147494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89859" y="2429119"/>
            <a:ext cx="18720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/>
              <a:t>Residual vs Predicted plot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41215" y="2448095"/>
            <a:ext cx="18720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/>
              <a:t>Observed vs Predicted plot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5110" y="2875870"/>
            <a:ext cx="186887" cy="17554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7006" y="2879850"/>
            <a:ext cx="210314" cy="18134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5890" y="2879850"/>
            <a:ext cx="170772" cy="171566"/>
          </a:xfrm>
          <a:prstGeom prst="rect">
            <a:avLst/>
          </a:prstGeom>
        </p:spPr>
      </p:pic>
      <p:sp>
        <p:nvSpPr>
          <p:cNvPr id="19" name="Up Arrow 18"/>
          <p:cNvSpPr/>
          <p:nvPr/>
        </p:nvSpPr>
        <p:spPr>
          <a:xfrm>
            <a:off x="915084" y="3259878"/>
            <a:ext cx="123087" cy="147494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571765"/>
              </p:ext>
            </p:extLst>
          </p:nvPr>
        </p:nvGraphicFramePr>
        <p:xfrm>
          <a:off x="933364" y="1110932"/>
          <a:ext cx="2435824" cy="8839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{BC89EF96-8CEA-46FF-86C4-4CE0E7609802}</a:tableStyleId>
              </a:tblPr>
              <a:tblGrid>
                <a:gridCol w="17056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302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3522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Parameter</a:t>
                      </a:r>
                      <a:endParaRPr 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Estimate</a:t>
                      </a:r>
                      <a:endParaRPr lang="en-US" sz="1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5825">
                <a:tc>
                  <a:txBody>
                    <a:bodyPr/>
                    <a:lstStyle/>
                    <a:p>
                      <a:pPr algn="l"/>
                      <a:r>
                        <a:rPr lang="en-US" sz="800" dirty="0" err="1" smtClean="0"/>
                        <a:t>Log_Average_Social</a:t>
                      </a:r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0.02797</a:t>
                      </a:r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5825">
                <a:tc>
                  <a:txBody>
                    <a:bodyPr/>
                    <a:lstStyle/>
                    <a:p>
                      <a:pPr algn="l"/>
                      <a:r>
                        <a:rPr lang="en-US" sz="800" dirty="0" err="1" smtClean="0"/>
                        <a:t>Lag_Log_Average_Amount_Donated</a:t>
                      </a:r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0.65208</a:t>
                      </a:r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582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/>
                        <a:t>R-Square Value: 0.7538</a:t>
                      </a:r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482038" y="821810"/>
            <a:ext cx="38386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 smtClean="0"/>
              <a:t>Dependent Variable: </a:t>
            </a:r>
            <a:r>
              <a:rPr lang="en-US" sz="1100" i="1" dirty="0" smtClean="0"/>
              <a:t>Log(6-Month Average Donated Amount)</a:t>
            </a:r>
            <a:endParaRPr lang="en-US" sz="1100" i="1" dirty="0"/>
          </a:p>
        </p:txBody>
      </p:sp>
      <p:sp>
        <p:nvSpPr>
          <p:cNvPr id="25" name="Up Arrow 24"/>
          <p:cNvSpPr/>
          <p:nvPr/>
        </p:nvSpPr>
        <p:spPr>
          <a:xfrm>
            <a:off x="2681997" y="1393508"/>
            <a:ext cx="173175" cy="146164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 Arrow 25"/>
          <p:cNvSpPr/>
          <p:nvPr/>
        </p:nvSpPr>
        <p:spPr>
          <a:xfrm>
            <a:off x="2681997" y="1607375"/>
            <a:ext cx="173175" cy="146164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1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3519-A234-4869-838D-6A7843B81F3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02336" y="1047750"/>
            <a:ext cx="8531155" cy="3450508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          can be used to drive more “Registrations”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    can be used for generating awareness about “Donations”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Run “Donation Campaigns</a:t>
            </a:r>
            <a:r>
              <a:rPr lang="en-US" dirty="0">
                <a:solidFill>
                  <a:schemeClr val="tx1"/>
                </a:solidFill>
              </a:rPr>
              <a:t>” independent of Social </a:t>
            </a:r>
            <a:r>
              <a:rPr lang="en-US" dirty="0" smtClean="0">
                <a:solidFill>
                  <a:schemeClr val="tx1"/>
                </a:solidFill>
              </a:rPr>
              <a:t>Media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Scalable Cloud Services to host </a:t>
            </a:r>
            <a:r>
              <a:rPr lang="en-US" dirty="0" smtClean="0">
                <a:solidFill>
                  <a:schemeClr val="tx1"/>
                </a:solidFill>
              </a:rPr>
              <a:t>                            website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Improve         browser specific website code for more efficiency</a:t>
            </a:r>
          </a:p>
          <a:p>
            <a:pPr>
              <a:lnSpc>
                <a:spcPct val="11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Redesign </a:t>
            </a:r>
            <a:r>
              <a:rPr lang="en-US" dirty="0" smtClean="0">
                <a:solidFill>
                  <a:schemeClr val="tx1"/>
                </a:solidFill>
              </a:rPr>
              <a:t>“/</a:t>
            </a:r>
            <a:r>
              <a:rPr lang="en-US" dirty="0">
                <a:solidFill>
                  <a:schemeClr val="tx1"/>
                </a:solidFill>
              </a:rPr>
              <a:t>get-registered </a:t>
            </a:r>
            <a:r>
              <a:rPr lang="en-US" dirty="0" smtClean="0">
                <a:solidFill>
                  <a:schemeClr val="tx1"/>
                </a:solidFill>
              </a:rPr>
              <a:t>page” to reduce Bounce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071490"/>
            <a:ext cx="284869" cy="2675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206" y="1071490"/>
            <a:ext cx="310327" cy="2675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431" y="1623646"/>
            <a:ext cx="303438" cy="304849"/>
          </a:xfrm>
          <a:prstGeom prst="rect">
            <a:avLst/>
          </a:prstGeom>
        </p:spPr>
      </p:pic>
      <p:pic>
        <p:nvPicPr>
          <p:cNvPr id="10" name="Picture 2" descr="http://images.techhive.com/images/article/2014/09/chrome-logo-100437066-larg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769" y="3350893"/>
            <a:ext cx="469373" cy="312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/>
          <p:nvPr/>
        </p:nvPicPr>
        <p:blipFill>
          <a:blip r:embed="rId7"/>
          <a:stretch>
            <a:fillRect/>
          </a:stretch>
        </p:blipFill>
        <p:spPr>
          <a:xfrm>
            <a:off x="4132652" y="2773004"/>
            <a:ext cx="1610308" cy="29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2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6TDPAR012_PPT_Template_16x9_F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2829</TotalTime>
  <Words>871</Words>
  <Application>Microsoft Office PowerPoint</Application>
  <PresentationFormat>On-screen Show (16:9)</PresentationFormat>
  <Paragraphs>173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ヒラギノ角ゴ Pro W3</vt:lpstr>
      <vt:lpstr>16TDPAR012_PPT_Template_16x9_F12</vt:lpstr>
      <vt:lpstr>Marketing Analytics using Social Media</vt:lpstr>
      <vt:lpstr>PowerPoint Presentation</vt:lpstr>
      <vt:lpstr>Trends in Hire Heroes Social Media Activity</vt:lpstr>
      <vt:lpstr>Trends in Hire Heroes Website Activity</vt:lpstr>
      <vt:lpstr>Cause Effect: Social Media on Registrations</vt:lpstr>
      <vt:lpstr>Cause Effect: Facebook Campaign on Registrations &amp;       Donations</vt:lpstr>
      <vt:lpstr>Cause effect relationship between marketing / branding activities on donations  </vt:lpstr>
      <vt:lpstr>Cause effect relationship between marketing / branding activities on donations</vt:lpstr>
      <vt:lpstr>Recommendations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Wilson</dc:creator>
  <cp:lastModifiedBy>Vrushali Sawant</cp:lastModifiedBy>
  <cp:revision>216</cp:revision>
  <dcterms:created xsi:type="dcterms:W3CDTF">2016-03-09T15:51:42Z</dcterms:created>
  <dcterms:modified xsi:type="dcterms:W3CDTF">2016-08-24T14:02:11Z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https://connections.teradata.com</vt:lpwstr>
  </property>
  <property fmtid="{D5CDD505-2E9C-101B-9397-08002B2CF9AE}" pid="3" name="Jive_LatestUserAccountName">
    <vt:lpwstr>SB151006</vt:lpwstr>
  </property>
  <property fmtid="{D5CDD505-2E9C-101B-9397-08002B2CF9AE}" pid="4" name="Offisync_ServerID">
    <vt:lpwstr>1dce6eef-79fd-4fcd-a721-ba4027c7d858</vt:lpwstr>
  </property>
  <property fmtid="{D5CDD505-2E9C-101B-9397-08002B2CF9AE}" pid="5" name="Jive_VersionGuid">
    <vt:lpwstr>8dfc1f35-9903-4665-8512-1b1bc5efdec9</vt:lpwstr>
  </property>
  <property fmtid="{D5CDD505-2E9C-101B-9397-08002B2CF9AE}" pid="6" name="Offisync_UniqueId">
    <vt:lpwstr>111255</vt:lpwstr>
  </property>
  <property fmtid="{D5CDD505-2E9C-101B-9397-08002B2CF9AE}" pid="7" name="Offisync_UpdateToken">
    <vt:lpwstr>4</vt:lpwstr>
  </property>
</Properties>
</file>