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  <p:embeddedFont>
      <p:font typeface="Nunito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niel Pulido Galvez"/>
  <p:cmAuthor clrIdx="1" id="1" initials="" lastIdx="4" name="Simón Helmuth Oliva Stark"/>
  <p:cmAuthor clrIdx="2" id="2" initials="" lastIdx="2" name="Joel Cardona Saus"/>
  <p:cmAuthor clrIdx="3" id="3" initials="" lastIdx="1" name="David Latorre Romer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3474C9-11E1-44ED-9A53-FBDDA66F566F}">
  <a:tblStyle styleId="{A63474C9-11E1-44ED-9A53-FBDDA66F56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FBEB704-DE35-442B-BD70-999AC63098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Light-bold.fntdata"/><Relationship Id="rId20" Type="http://schemas.openxmlformats.org/officeDocument/2006/relationships/slide" Target="slides/slide13.xml"/><Relationship Id="rId42" Type="http://schemas.openxmlformats.org/officeDocument/2006/relationships/font" Target="fonts/NunitoLight-boldItalic.fntdata"/><Relationship Id="rId41" Type="http://schemas.openxmlformats.org/officeDocument/2006/relationships/font" Target="fonts/NunitoLight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Nunito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Nunito-italic.fntdata"/><Relationship Id="rId12" Type="http://schemas.openxmlformats.org/officeDocument/2006/relationships/slide" Target="slides/slide5.xml"/><Relationship Id="rId34" Type="http://schemas.openxmlformats.org/officeDocument/2006/relationships/font" Target="fonts/Nunito-bold.fntdata"/><Relationship Id="rId15" Type="http://schemas.openxmlformats.org/officeDocument/2006/relationships/slide" Target="slides/slide8.xml"/><Relationship Id="rId37" Type="http://schemas.openxmlformats.org/officeDocument/2006/relationships/font" Target="fonts/MavenPro-regular.fntdata"/><Relationship Id="rId14" Type="http://schemas.openxmlformats.org/officeDocument/2006/relationships/slide" Target="slides/slide7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0.xml"/><Relationship Id="rId39" Type="http://schemas.openxmlformats.org/officeDocument/2006/relationships/font" Target="fonts/NunitoLight-regular.fntdata"/><Relationship Id="rId16" Type="http://schemas.openxmlformats.org/officeDocument/2006/relationships/slide" Target="slides/slide9.xml"/><Relationship Id="rId38" Type="http://schemas.openxmlformats.org/officeDocument/2006/relationships/font" Target="fonts/MavenPr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20T12:50:11.677">
    <p:pos x="2804" y="1149"/>
    <p:text>No se si es la paraula mes adecuada pero no se un altre ara xD</p:text>
  </p:cm>
  <p:cm authorId="1" idx="1" dt="2022-10-20T12:50:11.677">
    <p:pos x="2804" y="1149"/>
    <p:text>propitiate(?) XD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2-10-20T07:35:53.357">
    <p:pos x="6000" y="0"/>
    <p:text>pa mi xdxd</p:text>
  </p:cm>
  <p:cm authorId="1" idx="2" dt="2022-10-19T18:18:03.057">
    <p:pos x="6000" y="0"/>
    <p:text>Hay alguna con un poco  más de calidad?</p:text>
  </p:cm>
  <p:cm authorId="2" idx="2" dt="2022-10-20T07:35:53.357">
    <p:pos x="6000" y="0"/>
    <p:text>no xddd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2-10-19T22:22:02.544">
    <p:pos x="3722" y="1390"/>
    <p:text>Els pie charts tampoc és que hagin millorat massa eh XD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4" dt="2022-10-19T19:36:49.081">
    <p:pos x="563" y="663"/>
    <p:text>Això creieu que serà llegible?</p:text>
  </p:cm>
  <p:cm authorId="3" idx="1" dt="2022-10-19T19:36:49.081">
    <p:pos x="563" y="663"/>
    <p:text>lo unic que sa de veure es que hi ha moltes a baix, i poques a dalt (i que a dalt hi ha Barcelones)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6f3b68760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6f3b68760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6ec0f10846_5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6ec0f10846_5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6df19b853a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6df19b853a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6ec0f10846_5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6ec0f10846_5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ec0f10846_5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ec0f10846_5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6ec0f10846_5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6ec0f10846_5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6df19b853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6df19b853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df19b853a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6df19b853a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6ec0f10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6ec0f10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6df19b853a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6df19b853a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df19b853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df19b853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6fbbe75e5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6fbbe75e5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df19b853a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df19b853a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6df19b853a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6df19b853a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6df19b853a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6df19b853a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6df19b853a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6df19b853a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6df19b853a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6df19b853a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df19b853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df19b85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df19b853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df19b853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df19b853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df19b853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df19b853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6df19b853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df19b853a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6df19b853a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6ec0f10846_5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6ec0f10846_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df19b853a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df19b853a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4.xml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Relationship Id="rId4" Type="http://schemas.openxmlformats.org/officeDocument/2006/relationships/image" Target="../media/image20.jp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30.jp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nalisi.transparenciacatalunya.cat/Transport/Accidents-de-tr-nsit-amb-morts-o-ferits-greus-a-Ca/rmgc-ncpb" TargetMode="External"/><Relationship Id="rId4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751975"/>
            <a:ext cx="6886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Catalonian Road Accidents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2010-21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385050"/>
            <a:ext cx="42555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MARINA ALAPONT VIDAL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DANIEL PULIDO  GÁLVEZ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SIMÓN HELMUTH OLIVA STARK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JOEL CARDONA SAUS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DAVID LATORRE ROMERO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824000" y="4291425"/>
            <a:ext cx="252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Presentation: 21/10/2022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PCA: Specifications</a:t>
            </a:r>
            <a:endParaRPr/>
          </a:p>
        </p:txBody>
      </p:sp>
      <p:pic>
        <p:nvPicPr>
          <p:cNvPr id="363" name="Google Shape;363;p22"/>
          <p:cNvPicPr preferRelativeResize="0"/>
          <p:nvPr/>
        </p:nvPicPr>
        <p:blipFill rotWithShape="1">
          <a:blip r:embed="rId3">
            <a:alphaModFix/>
          </a:blip>
          <a:srcRect b="3799" l="2253" r="2272" t="3307"/>
          <a:stretch/>
        </p:blipFill>
        <p:spPr>
          <a:xfrm>
            <a:off x="306150" y="1296075"/>
            <a:ext cx="6151852" cy="35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 txBox="1"/>
          <p:nvPr/>
        </p:nvSpPr>
        <p:spPr>
          <a:xfrm>
            <a:off x="6194650" y="1597875"/>
            <a:ext cx="3072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latin typeface="Nunito"/>
                <a:ea typeface="Nunito"/>
                <a:cs typeface="Nunito"/>
                <a:sym typeface="Nunito"/>
              </a:rPr>
              <a:t>Criteria: keep 80% of the inertia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latin typeface="Nunito"/>
                <a:ea typeface="Nunito"/>
                <a:cs typeface="Nunito"/>
                <a:sym typeface="Nunito"/>
              </a:rPr>
              <a:t>Selected dimensions: 1 to 4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587" y="1162325"/>
            <a:ext cx="6740725" cy="399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PCA: Specifications (2)</a:t>
            </a:r>
            <a:endParaRPr/>
          </a:p>
        </p:txBody>
      </p:sp>
      <p:sp>
        <p:nvSpPr>
          <p:cNvPr id="371" name="Google Shape;371;p23"/>
          <p:cNvSpPr txBox="1"/>
          <p:nvPr/>
        </p:nvSpPr>
        <p:spPr>
          <a:xfrm>
            <a:off x="346975" y="2667025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QUALITY</a:t>
            </a:r>
            <a:r>
              <a:rPr lang="ca">
                <a:latin typeface="Nunito"/>
                <a:ea typeface="Nunito"/>
                <a:cs typeface="Nunito"/>
                <a:sym typeface="Nunito"/>
              </a:rPr>
              <a:t> -&gt; ^2 cosine of </a:t>
            </a:r>
            <a:r>
              <a:rPr b="1" lang="ca">
                <a:latin typeface="Nunito"/>
                <a:ea typeface="Nunito"/>
                <a:cs typeface="Nunito"/>
                <a:sym typeface="Nunito"/>
              </a:rPr>
              <a:t>correlation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2" name="Google Shape;372;p23"/>
          <p:cNvCxnSpPr/>
          <p:nvPr/>
        </p:nvCxnSpPr>
        <p:spPr>
          <a:xfrm>
            <a:off x="974925" y="3067225"/>
            <a:ext cx="422100" cy="7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23"/>
          <p:cNvSpPr txBox="1"/>
          <p:nvPr/>
        </p:nvSpPr>
        <p:spPr>
          <a:xfrm>
            <a:off x="1377175" y="3780600"/>
            <a:ext cx="7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Nunito"/>
                <a:ea typeface="Nunito"/>
                <a:cs typeface="Nunito"/>
                <a:sym typeface="Nunito"/>
              </a:rPr>
              <a:t>[0, 1]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4" name="Google Shape;374;p23"/>
          <p:cNvCxnSpPr/>
          <p:nvPr/>
        </p:nvCxnSpPr>
        <p:spPr>
          <a:xfrm flipH="1" rot="10800000">
            <a:off x="7186700" y="952775"/>
            <a:ext cx="142200" cy="3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23"/>
          <p:cNvSpPr/>
          <p:nvPr/>
        </p:nvSpPr>
        <p:spPr>
          <a:xfrm>
            <a:off x="7328904" y="598579"/>
            <a:ext cx="370800" cy="3882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PCA: First Factorial Plane</a:t>
            </a:r>
            <a:endParaRPr/>
          </a:p>
        </p:txBody>
      </p:sp>
      <p:pic>
        <p:nvPicPr>
          <p:cNvPr id="381" name="Google Shape;3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325" y="1078700"/>
            <a:ext cx="6734749" cy="40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900" y="1053600"/>
            <a:ext cx="7717575" cy="4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PCA: First Factorial Plane (2)</a:t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358650" y="651200"/>
            <a:ext cx="953700" cy="8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000" y="1179050"/>
            <a:ext cx="6752175" cy="4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6"/>
          <p:cNvSpPr txBox="1"/>
          <p:nvPr>
            <p:ph type="title"/>
          </p:nvPr>
        </p:nvSpPr>
        <p:spPr>
          <a:xfrm>
            <a:off x="1266450" y="602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PCA: Conclusions (1)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/>
          <p:nvPr/>
        </p:nvSpPr>
        <p:spPr>
          <a:xfrm>
            <a:off x="358650" y="651200"/>
            <a:ext cx="953700" cy="8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8875"/>
            <a:ext cx="5360125" cy="31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875" y="-100875"/>
            <a:ext cx="5064801" cy="30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7"/>
          <p:cNvSpPr txBox="1"/>
          <p:nvPr>
            <p:ph type="title"/>
          </p:nvPr>
        </p:nvSpPr>
        <p:spPr>
          <a:xfrm>
            <a:off x="426000" y="695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600"/>
              <a:t>PCA: Conclusions (2)</a:t>
            </a:r>
            <a:endParaRPr sz="2600"/>
          </a:p>
        </p:txBody>
      </p:sp>
      <p:cxnSp>
        <p:nvCxnSpPr>
          <p:cNvPr id="403" name="Google Shape;403;p27"/>
          <p:cNvCxnSpPr/>
          <p:nvPr/>
        </p:nvCxnSpPr>
        <p:spPr>
          <a:xfrm flipH="1" rot="10800000">
            <a:off x="2241150" y="1277350"/>
            <a:ext cx="3825000" cy="208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7"/>
          <p:cNvCxnSpPr/>
          <p:nvPr/>
        </p:nvCxnSpPr>
        <p:spPr>
          <a:xfrm flipH="1" rot="10800000">
            <a:off x="2091775" y="1684575"/>
            <a:ext cx="3828600" cy="21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</a:t>
            </a:r>
            <a:r>
              <a:rPr lang="ca"/>
              <a:t>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process</a:t>
            </a:r>
            <a:endParaRPr/>
          </a:p>
        </p:txBody>
      </p:sp>
      <p:sp>
        <p:nvSpPr>
          <p:cNvPr id="410" name="Google Shape;410;p28"/>
          <p:cNvSpPr txBox="1"/>
          <p:nvPr>
            <p:ph idx="1" type="body"/>
          </p:nvPr>
        </p:nvSpPr>
        <p:spPr>
          <a:xfrm>
            <a:off x="660900" y="2057325"/>
            <a:ext cx="38190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sz="1400"/>
              <a:t>Date decomposed into Year and Month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sz="1400"/>
              <a:t>Ward’s D2 method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sz="1400"/>
              <a:t>Gower mixed distance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sz="1400"/>
              <a:t>Minimize inter-class inertia loss</a:t>
            </a:r>
            <a:endParaRPr sz="1400"/>
          </a:p>
        </p:txBody>
      </p:sp>
      <p:pic>
        <p:nvPicPr>
          <p:cNvPr id="411" name="Google Shape;4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9150"/>
            <a:ext cx="4490100" cy="504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Cluster Number Discussion</a:t>
            </a:r>
            <a:endParaRPr/>
          </a:p>
        </p:txBody>
      </p:sp>
      <p:grpSp>
        <p:nvGrpSpPr>
          <p:cNvPr id="417" name="Google Shape;417;p29"/>
          <p:cNvGrpSpPr/>
          <p:nvPr/>
        </p:nvGrpSpPr>
        <p:grpSpPr>
          <a:xfrm>
            <a:off x="4128550" y="1597870"/>
            <a:ext cx="4545374" cy="2283407"/>
            <a:chOff x="4128550" y="1597870"/>
            <a:chExt cx="4545374" cy="2283407"/>
          </a:xfrm>
        </p:grpSpPr>
        <p:pic>
          <p:nvPicPr>
            <p:cNvPr id="418" name="Google Shape;41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8550" y="1597870"/>
              <a:ext cx="4545374" cy="156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63925" y="3240277"/>
              <a:ext cx="4474624" cy="64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Google Shape;420;p29"/>
          <p:cNvSpPr txBox="1"/>
          <p:nvPr/>
        </p:nvSpPr>
        <p:spPr>
          <a:xfrm>
            <a:off x="778250" y="2277875"/>
            <a:ext cx="2440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ca" sz="1600">
                <a:latin typeface="Nunito"/>
                <a:ea typeface="Nunito"/>
                <a:cs typeface="Nunito"/>
                <a:sym typeface="Nunito"/>
              </a:rPr>
              <a:t>KPI’s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ca" sz="1600">
                <a:latin typeface="Nunito"/>
                <a:ea typeface="Nunito"/>
                <a:cs typeface="Nunito"/>
                <a:sym typeface="Nunito"/>
              </a:rPr>
              <a:t>PCA results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ca" sz="1600">
                <a:latin typeface="Nunito"/>
                <a:ea typeface="Nunito"/>
                <a:cs typeface="Nunito"/>
                <a:sym typeface="Nunito"/>
              </a:rPr>
              <a:t>Expert’s opinion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29"/>
          <p:cNvSpPr txBox="1"/>
          <p:nvPr/>
        </p:nvSpPr>
        <p:spPr>
          <a:xfrm>
            <a:off x="778250" y="4209600"/>
            <a:ext cx="78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Nunito"/>
                <a:ea typeface="Nunito"/>
                <a:cs typeface="Nunito"/>
                <a:sym typeface="Nunito"/>
              </a:rPr>
              <a:t>Number of clusters = 2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Class Interpretation Tools</a:t>
            </a:r>
            <a:endParaRPr/>
          </a:p>
        </p:txBody>
      </p:sp>
      <p:pic>
        <p:nvPicPr>
          <p:cNvPr id="427" name="Google Shape;427;p30"/>
          <p:cNvPicPr preferRelativeResize="0"/>
          <p:nvPr/>
        </p:nvPicPr>
        <p:blipFill rotWithShape="1">
          <a:blip r:embed="rId3">
            <a:alphaModFix/>
          </a:blip>
          <a:srcRect b="5378" l="0" r="0" t="2675"/>
          <a:stretch/>
        </p:blipFill>
        <p:spPr>
          <a:xfrm>
            <a:off x="257025" y="1552250"/>
            <a:ext cx="4457182" cy="267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2550" y="1552250"/>
            <a:ext cx="4294874" cy="28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0"/>
          <p:cNvSpPr txBox="1"/>
          <p:nvPr/>
        </p:nvSpPr>
        <p:spPr>
          <a:xfrm>
            <a:off x="3428550" y="4439325"/>
            <a:ext cx="278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latin typeface="Nunito"/>
                <a:ea typeface="Nunito"/>
                <a:cs typeface="Nunito"/>
                <a:sym typeface="Nunito"/>
              </a:rPr>
              <a:t>Profiling plots + statistics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</a:t>
            </a:r>
            <a:r>
              <a:rPr lang="ca"/>
              <a:t>rofiling graphs or numerical information about our clusters to be highlighted</a:t>
            </a:r>
            <a:endParaRPr/>
          </a:p>
        </p:txBody>
      </p:sp>
      <p:pic>
        <p:nvPicPr>
          <p:cNvPr id="435" name="Google Shape;4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962514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500" y="1597875"/>
            <a:ext cx="3570525" cy="233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314" y="4082049"/>
            <a:ext cx="3724286" cy="76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Outline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785325" y="2127725"/>
            <a:ext cx="40320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ca" sz="1600"/>
              <a:t>Goals </a:t>
            </a:r>
            <a:r>
              <a:rPr lang="ca" sz="1600"/>
              <a:t>and Database overview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ca" sz="1600"/>
              <a:t>Data Mining</a:t>
            </a:r>
            <a:r>
              <a:rPr lang="ca" sz="1600"/>
              <a:t> process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ca" sz="1600"/>
              <a:t>Descriptive analysis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ca" sz="1600"/>
              <a:t>Preprocessing</a:t>
            </a:r>
            <a:endParaRPr sz="1600"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5274300" y="2127725"/>
            <a:ext cx="35133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 5.    </a:t>
            </a:r>
            <a:r>
              <a:rPr lang="ca" sz="1600"/>
              <a:t>PCA and Clustering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/>
              <a:t> 6.    Profiling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/>
              <a:t> 7.    Conclusions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600"/>
              <a:t> 8.    Task Scheduling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</a:t>
            </a:r>
            <a:r>
              <a:rPr lang="ca"/>
              <a:t>rofiling graphs or numerical information about our clusters to be highlighted</a:t>
            </a:r>
            <a:endParaRPr/>
          </a:p>
        </p:txBody>
      </p:sp>
      <p:pic>
        <p:nvPicPr>
          <p:cNvPr id="443" name="Google Shape;443;p32"/>
          <p:cNvPicPr preferRelativeResize="0"/>
          <p:nvPr/>
        </p:nvPicPr>
        <p:blipFill rotWithShape="1">
          <a:blip r:embed="rId3">
            <a:alphaModFix/>
          </a:blip>
          <a:srcRect b="0" l="0" r="0" t="2837"/>
          <a:stretch/>
        </p:blipFill>
        <p:spPr>
          <a:xfrm>
            <a:off x="254450" y="1597875"/>
            <a:ext cx="4644124" cy="294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2"/>
          <p:cNvPicPr preferRelativeResize="0"/>
          <p:nvPr/>
        </p:nvPicPr>
        <p:blipFill rotWithShape="1">
          <a:blip r:embed="rId4">
            <a:alphaModFix/>
          </a:blip>
          <a:srcRect b="4388" l="0" r="0" t="0"/>
          <a:stretch/>
        </p:blipFill>
        <p:spPr>
          <a:xfrm>
            <a:off x="5022050" y="1628150"/>
            <a:ext cx="3837901" cy="239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949" y="4054799"/>
            <a:ext cx="30861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Final Class Profiling</a:t>
            </a:r>
            <a:endParaRPr/>
          </a:p>
        </p:txBody>
      </p:sp>
      <p:sp>
        <p:nvSpPr>
          <p:cNvPr id="451" name="Google Shape;451;p33"/>
          <p:cNvSpPr txBox="1"/>
          <p:nvPr>
            <p:ph idx="1" type="body"/>
          </p:nvPr>
        </p:nvSpPr>
        <p:spPr>
          <a:xfrm>
            <a:off x="702050" y="1597875"/>
            <a:ext cx="3703500" cy="3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CLUSTER 1: 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/>
              <a:t>Urban zones	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/>
              <a:t>Run overs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/>
              <a:t>↓ mortality					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/>
              <a:t>↓ minor injured victims			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/>
              <a:t>↑ number of pedestrians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2" name="Google Shape;452;p33"/>
          <p:cNvSpPr txBox="1"/>
          <p:nvPr/>
        </p:nvSpPr>
        <p:spPr>
          <a:xfrm>
            <a:off x="4809050" y="1597875"/>
            <a:ext cx="39441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CLUSTER 2:  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Road zones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Unknown exits from the road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↑  mortality		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↑ minor injured victims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↓ number of pedestrians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PCA and Clustering Conclusions</a:t>
            </a:r>
            <a:endParaRPr/>
          </a:p>
        </p:txBody>
      </p:sp>
      <p:sp>
        <p:nvSpPr>
          <p:cNvPr id="458" name="Google Shape;458;p34"/>
          <p:cNvSpPr txBox="1"/>
          <p:nvPr/>
        </p:nvSpPr>
        <p:spPr>
          <a:xfrm>
            <a:off x="507600" y="1718250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➔"/>
            </a:pPr>
            <a:r>
              <a:rPr b="1" lang="ca">
                <a:latin typeface="Nunito"/>
                <a:ea typeface="Nunito"/>
                <a:cs typeface="Nunito"/>
                <a:sym typeface="Nunito"/>
              </a:rPr>
              <a:t>SIMILAR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9" name="Google Shape;4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00" y="2062425"/>
            <a:ext cx="5050549" cy="29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4"/>
          <p:cNvSpPr/>
          <p:nvPr/>
        </p:nvSpPr>
        <p:spPr>
          <a:xfrm rot="-1301339">
            <a:off x="460638" y="3443684"/>
            <a:ext cx="2100831" cy="627614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4"/>
          <p:cNvSpPr/>
          <p:nvPr/>
        </p:nvSpPr>
        <p:spPr>
          <a:xfrm rot="-1372">
            <a:off x="554995" y="3822322"/>
            <a:ext cx="3006300" cy="6276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2" name="Google Shape;462;p34"/>
          <p:cNvGraphicFramePr/>
          <p:nvPr/>
        </p:nvGraphicFramePr>
        <p:xfrm>
          <a:off x="5318175" y="146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{A63474C9-11E1-44ED-9A53-FBDDA66F566F}</a:tableStyleId>
              </a:tblPr>
              <a:tblGrid>
                <a:gridCol w="1844300"/>
                <a:gridCol w="1844300"/>
              </a:tblGrid>
              <a:tr h="38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1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2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so s. accidents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serious accidents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low speeds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speeds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urban roads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rural roads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populated regions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rural regions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so many un. imp.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many un. implicated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3" name="Google Shape;463;p34"/>
          <p:cNvSpPr txBox="1"/>
          <p:nvPr/>
        </p:nvSpPr>
        <p:spPr>
          <a:xfrm>
            <a:off x="5885650" y="4481350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similar conclusions on PCA!</a:t>
            </a:r>
            <a:endParaRPr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64" name="Google Shape;464;p34"/>
          <p:cNvCxnSpPr/>
          <p:nvPr/>
        </p:nvCxnSpPr>
        <p:spPr>
          <a:xfrm>
            <a:off x="7190425" y="3958450"/>
            <a:ext cx="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General Conclusions</a:t>
            </a:r>
            <a:endParaRPr/>
          </a:p>
        </p:txBody>
      </p:sp>
      <p:sp>
        <p:nvSpPr>
          <p:cNvPr id="470" name="Google Shape;470;p35"/>
          <p:cNvSpPr txBox="1"/>
          <p:nvPr/>
        </p:nvSpPr>
        <p:spPr>
          <a:xfrm>
            <a:off x="582300" y="1531525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Urban, populated, low speeds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1" name="Google Shape;471;p35"/>
          <p:cNvCxnSpPr/>
          <p:nvPr/>
        </p:nvCxnSpPr>
        <p:spPr>
          <a:xfrm flipH="1" rot="10800000">
            <a:off x="3507300" y="1731675"/>
            <a:ext cx="1064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5"/>
          <p:cNvSpPr txBox="1"/>
          <p:nvPr/>
        </p:nvSpPr>
        <p:spPr>
          <a:xfrm>
            <a:off x="4854750" y="1531525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focus </a:t>
            </a:r>
            <a:r>
              <a:rPr b="1" lang="ca">
                <a:latin typeface="Nunito"/>
                <a:ea typeface="Nunito"/>
                <a:cs typeface="Nunito"/>
                <a:sym typeface="Nunito"/>
              </a:rPr>
              <a:t>protect pedestrians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794450" y="2165775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rural roads, high speed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4" name="Google Shape;474;p35"/>
          <p:cNvCxnSpPr/>
          <p:nvPr/>
        </p:nvCxnSpPr>
        <p:spPr>
          <a:xfrm flipH="1" rot="10800000">
            <a:off x="3507300" y="2300213"/>
            <a:ext cx="1064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35"/>
          <p:cNvSpPr txBox="1"/>
          <p:nvPr/>
        </p:nvSpPr>
        <p:spPr>
          <a:xfrm>
            <a:off x="4805450" y="2052438"/>
            <a:ext cx="33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most dangerous, most units implicated.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Nunito"/>
                <a:ea typeface="Nunito"/>
                <a:cs typeface="Nunito"/>
                <a:sym typeface="Nunito"/>
              </a:rPr>
              <a:t>More sector radars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1085125" y="2741400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car, bicycle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7" name="Google Shape;477;p35"/>
          <p:cNvCxnSpPr/>
          <p:nvPr/>
        </p:nvCxnSpPr>
        <p:spPr>
          <a:xfrm flipH="1" rot="10800000">
            <a:off x="3462650" y="2940150"/>
            <a:ext cx="1064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35"/>
          <p:cNvSpPr txBox="1"/>
          <p:nvPr/>
        </p:nvSpPr>
        <p:spPr>
          <a:xfrm>
            <a:off x="4950300" y="2788750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Nunito"/>
                <a:ea typeface="Nunito"/>
                <a:cs typeface="Nunito"/>
                <a:sym typeface="Nunito"/>
              </a:rPr>
              <a:t>Increase distance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1116275" y="3367613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icy surface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0" name="Google Shape;480;p35"/>
          <p:cNvCxnSpPr/>
          <p:nvPr/>
        </p:nvCxnSpPr>
        <p:spPr>
          <a:xfrm flipH="1" rot="10800000">
            <a:off x="3507300" y="3580075"/>
            <a:ext cx="1064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35"/>
          <p:cNvSpPr txBox="1"/>
          <p:nvPr/>
        </p:nvSpPr>
        <p:spPr>
          <a:xfrm>
            <a:off x="4931725" y="3401175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Very mortal. Extreme safety measures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2" name="Google Shape;482;p35"/>
          <p:cNvSpPr txBox="1"/>
          <p:nvPr/>
        </p:nvSpPr>
        <p:spPr>
          <a:xfrm>
            <a:off x="938125" y="3965550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snowy surface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3" name="Google Shape;483;p35"/>
          <p:cNvCxnSpPr/>
          <p:nvPr/>
        </p:nvCxnSpPr>
        <p:spPr>
          <a:xfrm flipH="1" rot="10800000">
            <a:off x="3462650" y="4164300"/>
            <a:ext cx="1064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35"/>
          <p:cNvSpPr txBox="1"/>
          <p:nvPr/>
        </p:nvSpPr>
        <p:spPr>
          <a:xfrm>
            <a:off x="4931725" y="3965550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Related with Runovers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5" name="Google Shape;485;p35"/>
          <p:cNvSpPr txBox="1"/>
          <p:nvPr/>
        </p:nvSpPr>
        <p:spPr>
          <a:xfrm>
            <a:off x="611300" y="4563475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Wet, </a:t>
            </a:r>
            <a:r>
              <a:rPr lang="ca">
                <a:latin typeface="Nunito"/>
                <a:ea typeface="Nunito"/>
                <a:cs typeface="Nunito"/>
                <a:sym typeface="Nunito"/>
              </a:rPr>
              <a:t>slippery, flooded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6" name="Google Shape;486;p35"/>
          <p:cNvSpPr txBox="1"/>
          <p:nvPr/>
        </p:nvSpPr>
        <p:spPr>
          <a:xfrm>
            <a:off x="4620575" y="4566575"/>
            <a:ext cx="46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Related with Rollowers, hitting obstacles, road exits.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7" name="Google Shape;487;p35"/>
          <p:cNvCxnSpPr/>
          <p:nvPr/>
        </p:nvCxnSpPr>
        <p:spPr>
          <a:xfrm flipH="1" rot="10800000">
            <a:off x="3462650" y="4801325"/>
            <a:ext cx="1064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Task Scheduling</a:t>
            </a:r>
            <a:endParaRPr/>
          </a:p>
        </p:txBody>
      </p:sp>
      <p:pic>
        <p:nvPicPr>
          <p:cNvPr id="493" name="Google Shape;4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75" y="2162250"/>
            <a:ext cx="4322251" cy="16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41500"/>
            <a:ext cx="4429746" cy="17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6"/>
          <p:cNvSpPr txBox="1"/>
          <p:nvPr/>
        </p:nvSpPr>
        <p:spPr>
          <a:xfrm>
            <a:off x="104075" y="1762050"/>
            <a:ext cx="43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Original Gantt Chart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6" name="Google Shape;496;p36"/>
          <p:cNvSpPr txBox="1"/>
          <p:nvPr/>
        </p:nvSpPr>
        <p:spPr>
          <a:xfrm>
            <a:off x="4537325" y="1762050"/>
            <a:ext cx="44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Final Gantt Chart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7"/>
          <p:cNvSpPr txBox="1"/>
          <p:nvPr>
            <p:ph type="ctrTitle"/>
          </p:nvPr>
        </p:nvSpPr>
        <p:spPr>
          <a:xfrm>
            <a:off x="870600" y="1381050"/>
            <a:ext cx="6886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6400"/>
              <a:t>THANKS</a:t>
            </a:r>
            <a:endParaRPr sz="6400"/>
          </a:p>
        </p:txBody>
      </p:sp>
      <p:sp>
        <p:nvSpPr>
          <p:cNvPr id="502" name="Google Shape;502;p37"/>
          <p:cNvSpPr txBox="1"/>
          <p:nvPr>
            <p:ph idx="1" type="subTitle"/>
          </p:nvPr>
        </p:nvSpPr>
        <p:spPr>
          <a:xfrm>
            <a:off x="2185950" y="2571750"/>
            <a:ext cx="42555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200"/>
              <a:t>Any </a:t>
            </a:r>
            <a:r>
              <a:rPr lang="ca" sz="3200"/>
              <a:t>questions</a:t>
            </a:r>
            <a:r>
              <a:rPr lang="ca" sz="3200"/>
              <a:t>?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</a:t>
            </a:r>
            <a:r>
              <a:rPr lang="ca"/>
              <a:t>pics and Goals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4452000" y="1825125"/>
            <a:ext cx="4632300" cy="27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What kinds of situations </a:t>
            </a:r>
            <a:r>
              <a:rPr lang="ca" sz="1600"/>
              <a:t>facilitate </a:t>
            </a:r>
            <a:r>
              <a:rPr lang="ca" sz="1600"/>
              <a:t>accidents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Help the society studying accidents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Accidents affects everyone</a:t>
            </a:r>
            <a:endParaRPr sz="1600"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227700" y="1795075"/>
            <a:ext cx="42243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2964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3350"/>
              <a:t>Factors that can affect accidents</a:t>
            </a:r>
            <a:endParaRPr sz="3350"/>
          </a:p>
          <a:p>
            <a:pPr indent="-32964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 sz="3350"/>
              <a:t>Velocity</a:t>
            </a:r>
            <a:endParaRPr sz="3350"/>
          </a:p>
          <a:p>
            <a:pPr indent="-32964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 sz="3350"/>
              <a:t>Weather</a:t>
            </a:r>
            <a:endParaRPr sz="3350"/>
          </a:p>
          <a:p>
            <a:pPr indent="-32964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 sz="3350"/>
              <a:t>State of the road</a:t>
            </a:r>
            <a:endParaRPr sz="3350"/>
          </a:p>
          <a:p>
            <a:pPr indent="-32964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3350"/>
              <a:t>Consequences of the accident</a:t>
            </a:r>
            <a:endParaRPr sz="3350"/>
          </a:p>
          <a:p>
            <a:pPr indent="-32964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 sz="3350"/>
              <a:t>Number of injuries</a:t>
            </a:r>
            <a:endParaRPr sz="3350"/>
          </a:p>
          <a:p>
            <a:pPr indent="-32964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 sz="3350"/>
              <a:t>Entities involved</a:t>
            </a:r>
            <a:endParaRPr sz="335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4" name="Google Shape;294;p15"/>
          <p:cNvSpPr txBox="1"/>
          <p:nvPr/>
        </p:nvSpPr>
        <p:spPr>
          <a:xfrm>
            <a:off x="4466100" y="1378675"/>
            <a:ext cx="46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000">
                <a:latin typeface="Nunito"/>
                <a:ea typeface="Nunito"/>
                <a:cs typeface="Nunito"/>
                <a:sym typeface="Nunito"/>
              </a:rPr>
              <a:t>Goals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749700" y="1378675"/>
            <a:ext cx="370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000">
                <a:latin typeface="Nunito"/>
                <a:ea typeface="Nunito"/>
                <a:cs typeface="Nunito"/>
                <a:sym typeface="Nunito"/>
              </a:rPr>
              <a:t>Topics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Database Overview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705225" y="3831213"/>
            <a:ext cx="7030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ca" sz="1402"/>
              <a:t>Data Source: </a:t>
            </a:r>
            <a:r>
              <a:rPr lang="ca" sz="1217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https://analisi.transparenciacatalunya.cat/Transport/Accidents-de-tr-nsit-amb-morts-o-ferits-greus-a-Ca/rmgc-ncpb</a:t>
            </a:r>
            <a:endParaRPr sz="1402"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4">
            <a:alphaModFix amt="49000"/>
          </a:blip>
          <a:stretch>
            <a:fillRect/>
          </a:stretch>
        </p:blipFill>
        <p:spPr>
          <a:xfrm>
            <a:off x="7735725" y="3957825"/>
            <a:ext cx="598574" cy="59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/>
        </p:nvSpPr>
        <p:spPr>
          <a:xfrm>
            <a:off x="969525" y="1694100"/>
            <a:ext cx="27453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latin typeface="Nunito"/>
                <a:ea typeface="Nunito"/>
                <a:cs typeface="Nunito"/>
                <a:sym typeface="Nunito"/>
              </a:rPr>
              <a:t>ORIGINAL DIMENSIONS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ca" sz="1600">
                <a:latin typeface="Nunito"/>
                <a:ea typeface="Nunito"/>
                <a:cs typeface="Nunito"/>
                <a:sym typeface="Nunito"/>
              </a:rPr>
              <a:t>21.161 individuals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ca" sz="1600">
                <a:latin typeface="Nunito"/>
                <a:ea typeface="Nunito"/>
                <a:cs typeface="Nunito"/>
                <a:sym typeface="Nunito"/>
              </a:rPr>
              <a:t>58 features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4448850" y="1724025"/>
            <a:ext cx="30000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latin typeface="Nunito"/>
                <a:ea typeface="Nunito"/>
                <a:cs typeface="Nunito"/>
                <a:sym typeface="Nunito"/>
              </a:rPr>
              <a:t>AFTER DATA SELECTION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ca" sz="1600">
                <a:latin typeface="Nunito"/>
                <a:ea typeface="Nunito"/>
                <a:cs typeface="Nunito"/>
                <a:sym typeface="Nunito"/>
              </a:rPr>
              <a:t>5.000 individuals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ca" sz="1600">
                <a:latin typeface="Nunito"/>
                <a:ea typeface="Nunito"/>
                <a:cs typeface="Nunito"/>
                <a:sym typeface="Nunito"/>
              </a:rPr>
              <a:t>23 features:</a:t>
            </a:r>
            <a:r>
              <a:rPr lang="ca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7 numerical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11 categorical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ca">
                <a:latin typeface="Nunito"/>
                <a:ea typeface="Nunito"/>
                <a:cs typeface="Nunito"/>
                <a:sym typeface="Nunito"/>
              </a:rPr>
              <a:t>5 boolean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Mining Process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50" y="1760149"/>
            <a:ext cx="8151901" cy="22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Descriptive Analysis 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25" y="1409350"/>
            <a:ext cx="3752725" cy="24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388" y="1458950"/>
            <a:ext cx="3194093" cy="242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5075" y="3972854"/>
            <a:ext cx="2426725" cy="9575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18"/>
          <p:cNvGrpSpPr/>
          <p:nvPr/>
        </p:nvGrpSpPr>
        <p:grpSpPr>
          <a:xfrm>
            <a:off x="1173421" y="3977147"/>
            <a:ext cx="2426732" cy="948919"/>
            <a:chOff x="1974050" y="1186975"/>
            <a:chExt cx="3236075" cy="1333500"/>
          </a:xfrm>
        </p:grpSpPr>
        <p:pic>
          <p:nvPicPr>
            <p:cNvPr id="320" name="Google Shape;320;p18"/>
            <p:cNvPicPr preferRelativeResize="0"/>
            <p:nvPr/>
          </p:nvPicPr>
          <p:blipFill rotWithShape="1">
            <a:blip r:embed="rId6">
              <a:alphaModFix/>
            </a:blip>
            <a:srcRect b="0" l="4614" r="46709" t="0"/>
            <a:stretch/>
          </p:blipFill>
          <p:spPr>
            <a:xfrm>
              <a:off x="1974050" y="1186975"/>
              <a:ext cx="3236075" cy="66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8"/>
            <p:cNvPicPr preferRelativeResize="0"/>
            <p:nvPr/>
          </p:nvPicPr>
          <p:blipFill rotWithShape="1">
            <a:blip r:embed="rId6">
              <a:alphaModFix/>
            </a:blip>
            <a:srcRect b="0" l="52817" r="1409" t="0"/>
            <a:stretch/>
          </p:blipFill>
          <p:spPr>
            <a:xfrm>
              <a:off x="2070450" y="1853725"/>
              <a:ext cx="3043275" cy="6667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2" name="Google Shape;322;p18"/>
          <p:cNvCxnSpPr/>
          <p:nvPr/>
        </p:nvCxnSpPr>
        <p:spPr>
          <a:xfrm flipH="1" rot="10800000">
            <a:off x="4727525" y="1458950"/>
            <a:ext cx="19500" cy="330960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Preprocessing Steps (1)</a:t>
            </a:r>
            <a:endParaRPr/>
          </a:p>
        </p:txBody>
      </p:sp>
      <p:sp>
        <p:nvSpPr>
          <p:cNvPr id="328" name="Google Shape;328;p19"/>
          <p:cNvSpPr txBox="1"/>
          <p:nvPr/>
        </p:nvSpPr>
        <p:spPr>
          <a:xfrm>
            <a:off x="507600" y="1718250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➔"/>
            </a:pPr>
            <a:r>
              <a:rPr b="1" lang="ca">
                <a:latin typeface="Nunito"/>
                <a:ea typeface="Nunito"/>
                <a:cs typeface="Nunito"/>
                <a:sym typeface="Nunito"/>
              </a:rPr>
              <a:t>Factorization</a:t>
            </a:r>
            <a:r>
              <a:rPr lang="ca">
                <a:latin typeface="Nunito"/>
                <a:ea typeface="Nunito"/>
                <a:cs typeface="Nunito"/>
                <a:sym typeface="Nunito"/>
              </a:rPr>
              <a:t>, levels, sorting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447725" y="1718250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➔"/>
            </a:pPr>
            <a:r>
              <a:rPr b="1" lang="ca">
                <a:latin typeface="Nunito"/>
                <a:ea typeface="Nunito"/>
                <a:cs typeface="Nunito"/>
                <a:sym typeface="Nunito"/>
              </a:rPr>
              <a:t>Renaming</a:t>
            </a:r>
            <a:r>
              <a:rPr lang="ca">
                <a:latin typeface="Nunito"/>
                <a:ea typeface="Nunito"/>
                <a:cs typeface="Nunito"/>
                <a:sym typeface="Nunito"/>
              </a:rPr>
              <a:t>: Variables, levels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30" name="Google Shape;330;p19"/>
          <p:cNvGraphicFramePr/>
          <p:nvPr/>
        </p:nvGraphicFramePr>
        <p:xfrm>
          <a:off x="2363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{A63474C9-11E1-44ED-9A53-FBDDA66F566F}</a:tableStyleId>
              </a:tblPr>
              <a:tblGrid>
                <a:gridCol w="118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 strike="sngStrike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Character</a:t>
                      </a:r>
                      <a:endParaRPr sz="1300" strike="sngStrike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Factor </a:t>
                      </a:r>
                      <a:r>
                        <a:rPr lang="ca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-&gt; 17</a:t>
                      </a:r>
                      <a:endParaRPr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Date </a:t>
                      </a:r>
                      <a:r>
                        <a:rPr lang="ca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-&gt; 1</a:t>
                      </a:r>
                      <a:endParaRPr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Integer </a:t>
                      </a:r>
                      <a:r>
                        <a:rPr lang="ca"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-&gt; 7</a:t>
                      </a:r>
                      <a:endParaRPr>
                        <a:latin typeface="Nunito Light"/>
                        <a:ea typeface="Nunito Light"/>
                        <a:cs typeface="Nunito Light"/>
                        <a:sym typeface="Nunito Light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331" name="Google Shape;3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275" y="3056875"/>
            <a:ext cx="3403375" cy="18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6801" y="2142225"/>
            <a:ext cx="3139300" cy="18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/>
          <p:nvPr/>
        </p:nvSpPr>
        <p:spPr>
          <a:xfrm>
            <a:off x="4071450" y="3156324"/>
            <a:ext cx="724200" cy="5589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3036538" y="3171274"/>
            <a:ext cx="724200" cy="5589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2049688" y="3186274"/>
            <a:ext cx="724200" cy="5589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7658" y="4141375"/>
            <a:ext cx="468292" cy="4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9387" y="4190625"/>
            <a:ext cx="481150" cy="4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2100" y="4158502"/>
            <a:ext cx="514975" cy="48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19"/>
          <p:cNvCxnSpPr/>
          <p:nvPr/>
        </p:nvCxnSpPr>
        <p:spPr>
          <a:xfrm flipH="1">
            <a:off x="5256425" y="1464975"/>
            <a:ext cx="16500" cy="3526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40" name="Google Shape;340;p19"/>
          <p:cNvPicPr preferRelativeResize="0"/>
          <p:nvPr/>
        </p:nvPicPr>
        <p:blipFill rotWithShape="1">
          <a:blip r:embed="rId7">
            <a:alphaModFix/>
          </a:blip>
          <a:srcRect b="12565" l="0" r="0" t="11556"/>
          <a:stretch/>
        </p:blipFill>
        <p:spPr>
          <a:xfrm>
            <a:off x="5909250" y="2207225"/>
            <a:ext cx="2345378" cy="11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9"/>
          <p:cNvSpPr/>
          <p:nvPr/>
        </p:nvSpPr>
        <p:spPr>
          <a:xfrm>
            <a:off x="6513356" y="2325981"/>
            <a:ext cx="1076700" cy="8643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"/>
          <p:cNvSpPr txBox="1"/>
          <p:nvPr/>
        </p:nvSpPr>
        <p:spPr>
          <a:xfrm>
            <a:off x="6308238" y="4621875"/>
            <a:ext cx="15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 strike="sngStrik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Catalan</a:t>
            </a:r>
            <a:r>
              <a:rPr b="1" lang="ca" sz="1200">
                <a:latin typeface="Nunito"/>
                <a:ea typeface="Nunito"/>
                <a:cs typeface="Nunito"/>
                <a:sym typeface="Nunito"/>
              </a:rPr>
              <a:t> -&gt;</a:t>
            </a:r>
            <a:r>
              <a:rPr b="1" lang="ca" sz="12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 English</a:t>
            </a:r>
            <a:endParaRPr sz="1200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43" name="Google Shape;343;p19"/>
          <p:cNvGraphicFramePr/>
          <p:nvPr/>
        </p:nvGraphicFramePr>
        <p:xfrm>
          <a:off x="5827050" y="343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{A63474C9-11E1-44ED-9A53-FBDDA66F566F}</a:tableStyleId>
              </a:tblPr>
              <a:tblGrid>
                <a:gridCol w="254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 strike="sngStrike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D_INFLUIT_CIRCULACIO</a:t>
                      </a:r>
                      <a:r>
                        <a:rPr lang="ca" sz="10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-&gt; </a:t>
                      </a:r>
                      <a:r>
                        <a:rPr lang="ca" sz="1000">
                          <a:solidFill>
                            <a:srgbClr val="38761D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TrafficInf</a:t>
                      </a:r>
                      <a:endParaRPr sz="1000">
                        <a:solidFill>
                          <a:srgbClr val="38761D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 strike="sngStrike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D_INFLUIT_ESTAT_CLIMA</a:t>
                      </a: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-&gt; </a:t>
                      </a:r>
                      <a:r>
                        <a:rPr lang="ca" sz="1000">
                          <a:solidFill>
                            <a:srgbClr val="38761D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WeatherInf</a:t>
                      </a:r>
                      <a:endParaRPr sz="1000">
                        <a:solidFill>
                          <a:srgbClr val="38761D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5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etc…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Preprocessing Steps (2)</a:t>
            </a:r>
            <a:endParaRPr/>
          </a:p>
        </p:txBody>
      </p:sp>
      <p:sp>
        <p:nvSpPr>
          <p:cNvPr id="349" name="Google Shape;349;p20"/>
          <p:cNvSpPr txBox="1"/>
          <p:nvPr/>
        </p:nvSpPr>
        <p:spPr>
          <a:xfrm>
            <a:off x="507600" y="1718250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➔"/>
            </a:pPr>
            <a:r>
              <a:rPr b="1" lang="ca">
                <a:latin typeface="Nunito"/>
                <a:ea typeface="Nunito"/>
                <a:cs typeface="Nunito"/>
                <a:sym typeface="Nunito"/>
              </a:rPr>
              <a:t>MISSINGS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795225" y="2975750"/>
            <a:ext cx="25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Nunito"/>
                <a:ea typeface="Nunito"/>
                <a:cs typeface="Nunito"/>
                <a:sym typeface="Nunito"/>
              </a:rPr>
              <a:t>Random, </a:t>
            </a:r>
            <a:r>
              <a:rPr lang="ca">
                <a:latin typeface="Nunito"/>
                <a:ea typeface="Nunito"/>
                <a:cs typeface="Nunito"/>
                <a:sym typeface="Nunito"/>
              </a:rPr>
              <a:t>no pattern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51" name="Google Shape;351;p20"/>
          <p:cNvGraphicFramePr/>
          <p:nvPr/>
        </p:nvGraphicFramePr>
        <p:xfrm>
          <a:off x="3809425" y="199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{4FBEB704-DE35-442B-BD70-999AC6309828}</a:tableStyleId>
              </a:tblPr>
              <a:tblGrid>
                <a:gridCol w="2226900"/>
                <a:gridCol w="2226900"/>
              </a:tblGrid>
              <a:tr h="2768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 name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Proportion of missing values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2627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Vel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18,56%</a:t>
                      </a:r>
                      <a:endParaRPr b="1" sz="1000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2627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Escaped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0,82%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2627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Weather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0,02%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2627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TrafficInf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0,02%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2627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WeatherInf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0,02%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2627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LightInf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0,02%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2627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VisionInf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6,68%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2627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Surface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0,02%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PCA</a:t>
            </a:r>
            <a:r>
              <a:rPr lang="ca"/>
              <a:t>:</a:t>
            </a:r>
            <a:r>
              <a:rPr lang="ca"/>
              <a:t> Specifications</a:t>
            </a:r>
            <a:endParaRPr/>
          </a:p>
        </p:txBody>
      </p:sp>
      <p:pic>
        <p:nvPicPr>
          <p:cNvPr id="357" name="Google Shape;357;p21"/>
          <p:cNvPicPr preferRelativeResize="0"/>
          <p:nvPr/>
        </p:nvPicPr>
        <p:blipFill rotWithShape="1">
          <a:blip r:embed="rId3">
            <a:alphaModFix/>
          </a:blip>
          <a:srcRect b="3272" l="2244" r="2244" t="2953"/>
          <a:stretch/>
        </p:blipFill>
        <p:spPr>
          <a:xfrm>
            <a:off x="1478450" y="1285900"/>
            <a:ext cx="6187100" cy="360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