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  <p:sldMasterId id="2147483996" r:id="rId2"/>
  </p:sldMasterIdLst>
  <p:notesMasterIdLst>
    <p:notesMasterId r:id="rId71"/>
  </p:notesMasterIdLst>
  <p:sldIdLst>
    <p:sldId id="2371" r:id="rId3"/>
    <p:sldId id="2372" r:id="rId4"/>
    <p:sldId id="2206" r:id="rId5"/>
    <p:sldId id="2207" r:id="rId6"/>
    <p:sldId id="2208" r:id="rId7"/>
    <p:sldId id="2209" r:id="rId8"/>
    <p:sldId id="2210" r:id="rId9"/>
    <p:sldId id="2211" r:id="rId10"/>
    <p:sldId id="2067" r:id="rId11"/>
    <p:sldId id="2068" r:id="rId12"/>
    <p:sldId id="3263" r:id="rId13"/>
    <p:sldId id="3264" r:id="rId14"/>
    <p:sldId id="2000" r:id="rId15"/>
    <p:sldId id="1913" r:id="rId16"/>
    <p:sldId id="1914" r:id="rId17"/>
    <p:sldId id="1915" r:id="rId18"/>
    <p:sldId id="1916" r:id="rId19"/>
    <p:sldId id="1917" r:id="rId20"/>
    <p:sldId id="1918" r:id="rId21"/>
    <p:sldId id="1919" r:id="rId22"/>
    <p:sldId id="1920" r:id="rId23"/>
    <p:sldId id="1921" r:id="rId24"/>
    <p:sldId id="1922" r:id="rId25"/>
    <p:sldId id="1923" r:id="rId26"/>
    <p:sldId id="2014" r:id="rId27"/>
    <p:sldId id="2015" r:id="rId28"/>
    <p:sldId id="2016" r:id="rId29"/>
    <p:sldId id="2010" r:id="rId30"/>
    <p:sldId id="1931" r:id="rId31"/>
    <p:sldId id="1932" r:id="rId32"/>
    <p:sldId id="1933" r:id="rId33"/>
    <p:sldId id="3268" r:id="rId34"/>
    <p:sldId id="3269" r:id="rId35"/>
    <p:sldId id="1934" r:id="rId36"/>
    <p:sldId id="1935" r:id="rId37"/>
    <p:sldId id="3270" r:id="rId38"/>
    <p:sldId id="3271" r:id="rId39"/>
    <p:sldId id="3272" r:id="rId40"/>
    <p:sldId id="3273" r:id="rId41"/>
    <p:sldId id="3274" r:id="rId42"/>
    <p:sldId id="3275" r:id="rId43"/>
    <p:sldId id="3276" r:id="rId44"/>
    <p:sldId id="3277" r:id="rId45"/>
    <p:sldId id="2012" r:id="rId46"/>
    <p:sldId id="2009" r:id="rId47"/>
    <p:sldId id="3265" r:id="rId48"/>
    <p:sldId id="3266" r:id="rId49"/>
    <p:sldId id="2072" r:id="rId50"/>
    <p:sldId id="2071" r:id="rId51"/>
    <p:sldId id="2070" r:id="rId52"/>
    <p:sldId id="3267" r:id="rId53"/>
    <p:sldId id="2018" r:id="rId54"/>
    <p:sldId id="2019" r:id="rId55"/>
    <p:sldId id="2020" r:id="rId56"/>
    <p:sldId id="2021" r:id="rId57"/>
    <p:sldId id="2022" r:id="rId58"/>
    <p:sldId id="2023" r:id="rId59"/>
    <p:sldId id="2296" r:id="rId60"/>
    <p:sldId id="2297" r:id="rId61"/>
    <p:sldId id="2294" r:id="rId62"/>
    <p:sldId id="2028" r:id="rId63"/>
    <p:sldId id="2032" r:id="rId64"/>
    <p:sldId id="2029" r:id="rId65"/>
    <p:sldId id="2027" r:id="rId66"/>
    <p:sldId id="2008" r:id="rId67"/>
    <p:sldId id="2033" r:id="rId68"/>
    <p:sldId id="2034" r:id="rId69"/>
    <p:sldId id="2035" r:id="rId70"/>
  </p:sldIdLst>
  <p:sldSz cx="9737725" cy="6858000"/>
  <p:notesSz cx="6858000" cy="9144000"/>
  <p:defaultTextStyle>
    <a:defPPr>
      <a:defRPr lang="en-US"/>
    </a:defPPr>
    <a:lvl1pPr marL="0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1pPr>
    <a:lvl2pPr marL="423270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2pPr>
    <a:lvl3pPr marL="846541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3pPr>
    <a:lvl4pPr marL="1269811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4pPr>
    <a:lvl5pPr marL="1693082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5pPr>
    <a:lvl6pPr marL="2116352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6pPr>
    <a:lvl7pPr marL="2539622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7pPr>
    <a:lvl8pPr marL="2962893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8pPr>
    <a:lvl9pPr marL="3386164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5C4E"/>
    <a:srgbClr val="7F0000"/>
    <a:srgbClr val="A44291"/>
    <a:srgbClr val="405C40"/>
    <a:srgbClr val="D7D200"/>
    <a:srgbClr val="E79E00"/>
    <a:srgbClr val="7F3232"/>
    <a:srgbClr val="7F2828"/>
    <a:srgbClr val="7F1E1E"/>
    <a:srgbClr val="7F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1300" y="56"/>
      </p:cViewPr>
      <p:guideLst>
        <p:guide orient="horz" pos="2160"/>
        <p:guide pos="30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D558E-8742-4BFA-AD8A-F33C97E8B945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8250" y="1143000"/>
            <a:ext cx="4381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E9357-523C-40C5-B7CE-88AC67A9F1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6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1pPr>
    <a:lvl2pPr marL="423270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2pPr>
    <a:lvl3pPr marL="846541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3pPr>
    <a:lvl4pPr marL="1269811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4pPr>
    <a:lvl5pPr marL="1693082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5pPr>
    <a:lvl6pPr marL="2116352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6pPr>
    <a:lvl7pPr marL="2539622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7pPr>
    <a:lvl8pPr marL="2962893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8pPr>
    <a:lvl9pPr marL="3386164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43F3EF-120F-43A2-8C64-62F53CEC1D39}" type="slidenum">
              <a:rPr lang="he-IL" altLang="en-US">
                <a:solidFill>
                  <a:prstClr val="black"/>
                </a:solidFill>
              </a:rPr>
              <a:pPr/>
              <a:t>14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790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43F3EF-120F-43A2-8C64-62F53CEC1D39}" type="slidenum">
              <a:rPr lang="he-IL" altLang="en-US">
                <a:solidFill>
                  <a:prstClr val="black"/>
                </a:solidFill>
              </a:rPr>
              <a:pPr/>
              <a:t>15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9794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43F3EF-120F-43A2-8C64-62F53CEC1D39}" type="slidenum">
              <a:rPr lang="he-IL" altLang="en-US">
                <a:solidFill>
                  <a:prstClr val="black"/>
                </a:solidFill>
              </a:rPr>
              <a:pPr/>
              <a:t>16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984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43F3EF-120F-43A2-8C64-62F53CEC1D39}" type="slidenum">
              <a:rPr lang="he-IL" altLang="en-US">
                <a:solidFill>
                  <a:prstClr val="black"/>
                </a:solidFill>
              </a:rPr>
              <a:pPr/>
              <a:t>17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152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43F3EF-120F-43A2-8C64-62F53CEC1D39}" type="slidenum">
              <a:rPr lang="he-IL" altLang="en-US">
                <a:solidFill>
                  <a:prstClr val="black"/>
                </a:solidFill>
              </a:rPr>
              <a:pPr/>
              <a:t>18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384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43F3EF-120F-43A2-8C64-62F53CEC1D39}" type="slidenum">
              <a:rPr lang="he-IL" altLang="en-US">
                <a:solidFill>
                  <a:prstClr val="black"/>
                </a:solidFill>
              </a:rPr>
              <a:pPr/>
              <a:t>25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055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330" y="3124200"/>
            <a:ext cx="8277066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0659" y="4191000"/>
            <a:ext cx="6654112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30329" y="6248400"/>
            <a:ext cx="2028693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Linux+ Guide to Linux Certification, Second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7056" y="6248400"/>
            <a:ext cx="3083613" cy="457200"/>
          </a:xfrm>
        </p:spPr>
        <p:txBody>
          <a:bodyPr/>
          <a:lstStyle>
            <a:lvl1pPr algn="ctr"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8703" y="6248400"/>
            <a:ext cx="2028693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BD07A6F-49B2-46CC-8694-7874204663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89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54E59-0785-479E-97CA-D3C26E97C4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65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277" y="381000"/>
            <a:ext cx="2150414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8034" y="381000"/>
            <a:ext cx="6288947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385D-0273-440B-8A17-C776D5F97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143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330" y="3124200"/>
            <a:ext cx="8277066" cy="838200"/>
          </a:xfrm>
        </p:spPr>
        <p:txBody>
          <a:bodyPr/>
          <a:lstStyle>
            <a:lvl1pPr>
              <a:defRPr sz="43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0659" y="4191000"/>
            <a:ext cx="6654112" cy="990600"/>
          </a:xfrm>
        </p:spPr>
        <p:txBody>
          <a:bodyPr/>
          <a:lstStyle>
            <a:lvl1pPr marL="0" indent="0" algn="ctr">
              <a:buFontTx/>
              <a:buNone/>
              <a:defRPr sz="4299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30329" y="6248400"/>
            <a:ext cx="2028693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 defTabSz="84655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Linux+ Guide to Linux Certification, Second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7056" y="6248400"/>
            <a:ext cx="3083613" cy="457200"/>
          </a:xfrm>
        </p:spPr>
        <p:txBody>
          <a:bodyPr/>
          <a:lstStyle>
            <a:lvl1pPr algn="ctr"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8703" y="6248400"/>
            <a:ext cx="2028693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BD07A6F-49B2-46CC-8694-7874204663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04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5687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213" y="4406901"/>
            <a:ext cx="8277066" cy="1362075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213" y="2906714"/>
            <a:ext cx="8277066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0" indent="0">
              <a:buNone/>
              <a:defRPr sz="1800"/>
            </a:lvl2pPr>
            <a:lvl3pPr marL="914360" indent="0">
              <a:buNone/>
              <a:defRPr sz="1600"/>
            </a:lvl3pPr>
            <a:lvl4pPr marL="1371540" indent="0">
              <a:buNone/>
              <a:defRPr sz="1400"/>
            </a:lvl4pPr>
            <a:lvl5pPr marL="1828721" indent="0">
              <a:buNone/>
              <a:defRPr sz="1400"/>
            </a:lvl5pPr>
            <a:lvl6pPr marL="2285901" indent="0">
              <a:buNone/>
              <a:defRPr sz="1400"/>
            </a:lvl6pPr>
            <a:lvl7pPr marL="2743081" indent="0">
              <a:buNone/>
              <a:defRPr sz="1400"/>
            </a:lvl7pPr>
            <a:lvl8pPr marL="3200261" indent="0">
              <a:buNone/>
              <a:defRPr sz="1400"/>
            </a:lvl8pPr>
            <a:lvl9pPr marL="365744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51563-9516-4805-BE0A-0F87CCE5B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4977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034" y="1676400"/>
            <a:ext cx="421968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0010" y="1676400"/>
            <a:ext cx="421968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43D5-2C6B-4F34-8BE0-B2269FA1D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435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6" y="274638"/>
            <a:ext cx="876395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886" y="1535113"/>
            <a:ext cx="430251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60" indent="0">
              <a:buNone/>
              <a:defRPr sz="1800" b="1"/>
            </a:lvl3pPr>
            <a:lvl4pPr marL="1371540" indent="0">
              <a:buNone/>
              <a:defRPr sz="1600" b="1"/>
            </a:lvl4pPr>
            <a:lvl5pPr marL="1828721" indent="0">
              <a:buNone/>
              <a:defRPr sz="1600" b="1"/>
            </a:lvl5pPr>
            <a:lvl6pPr marL="2285901" indent="0">
              <a:buNone/>
              <a:defRPr sz="1600" b="1"/>
            </a:lvl6pPr>
            <a:lvl7pPr marL="2743081" indent="0">
              <a:buNone/>
              <a:defRPr sz="1600" b="1"/>
            </a:lvl7pPr>
            <a:lvl8pPr marL="3200261" indent="0">
              <a:buNone/>
              <a:defRPr sz="1600" b="1"/>
            </a:lvl8pPr>
            <a:lvl9pPr marL="365744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86" y="2174875"/>
            <a:ext cx="430251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630" y="1535113"/>
            <a:ext cx="430420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60" indent="0">
              <a:buNone/>
              <a:defRPr sz="1800" b="1"/>
            </a:lvl3pPr>
            <a:lvl4pPr marL="1371540" indent="0">
              <a:buNone/>
              <a:defRPr sz="1600" b="1"/>
            </a:lvl4pPr>
            <a:lvl5pPr marL="1828721" indent="0">
              <a:buNone/>
              <a:defRPr sz="1600" b="1"/>
            </a:lvl5pPr>
            <a:lvl6pPr marL="2285901" indent="0">
              <a:buNone/>
              <a:defRPr sz="1600" b="1"/>
            </a:lvl6pPr>
            <a:lvl7pPr marL="2743081" indent="0">
              <a:buNone/>
              <a:defRPr sz="1600" b="1"/>
            </a:lvl7pPr>
            <a:lvl8pPr marL="3200261" indent="0">
              <a:buNone/>
              <a:defRPr sz="1600" b="1"/>
            </a:lvl8pPr>
            <a:lvl9pPr marL="365744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630" y="2174875"/>
            <a:ext cx="430420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A570E-81C1-4C02-A389-471327DFF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411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92C82-554D-4A9F-B6FC-AEA270041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022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EB730-830B-4C2E-9CAC-497C9C0C7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1001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273050"/>
            <a:ext cx="320364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7180" y="273051"/>
            <a:ext cx="544365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87" y="1435101"/>
            <a:ext cx="320364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0" indent="0">
              <a:buNone/>
              <a:defRPr sz="1200"/>
            </a:lvl2pPr>
            <a:lvl3pPr marL="914360" indent="0">
              <a:buNone/>
              <a:defRPr sz="1000"/>
            </a:lvl3pPr>
            <a:lvl4pPr marL="1371540" indent="0">
              <a:buNone/>
              <a:defRPr sz="900"/>
            </a:lvl4pPr>
            <a:lvl5pPr marL="1828721" indent="0">
              <a:buNone/>
              <a:defRPr sz="900"/>
            </a:lvl5pPr>
            <a:lvl6pPr marL="2285901" indent="0">
              <a:buNone/>
              <a:defRPr sz="900"/>
            </a:lvl6pPr>
            <a:lvl7pPr marL="2743081" indent="0">
              <a:buNone/>
              <a:defRPr sz="900"/>
            </a:lvl7pPr>
            <a:lvl8pPr marL="3200261" indent="0">
              <a:buNone/>
              <a:defRPr sz="900"/>
            </a:lvl8pPr>
            <a:lvl9pPr marL="365744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C2BE9-C3A0-4A31-B6F8-4D3141C1F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077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4069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662" y="4800600"/>
            <a:ext cx="584263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8662" y="612776"/>
            <a:ext cx="584263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0" indent="0">
              <a:buNone/>
              <a:defRPr sz="2800"/>
            </a:lvl2pPr>
            <a:lvl3pPr marL="914360" indent="0">
              <a:buNone/>
              <a:defRPr sz="2400"/>
            </a:lvl3pPr>
            <a:lvl4pPr marL="1371540" indent="0">
              <a:buNone/>
              <a:defRPr sz="2000"/>
            </a:lvl4pPr>
            <a:lvl5pPr marL="1828721" indent="0">
              <a:buNone/>
              <a:defRPr sz="2000"/>
            </a:lvl5pPr>
            <a:lvl6pPr marL="2285901" indent="0">
              <a:buNone/>
              <a:defRPr sz="2000"/>
            </a:lvl6pPr>
            <a:lvl7pPr marL="2743081" indent="0">
              <a:buNone/>
              <a:defRPr sz="2000"/>
            </a:lvl7pPr>
            <a:lvl8pPr marL="3200261" indent="0">
              <a:buNone/>
              <a:defRPr sz="2000"/>
            </a:lvl8pPr>
            <a:lvl9pPr marL="365744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8662" y="5367338"/>
            <a:ext cx="584263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0" indent="0">
              <a:buNone/>
              <a:defRPr sz="1200"/>
            </a:lvl2pPr>
            <a:lvl3pPr marL="914360" indent="0">
              <a:buNone/>
              <a:defRPr sz="1000"/>
            </a:lvl3pPr>
            <a:lvl4pPr marL="1371540" indent="0">
              <a:buNone/>
              <a:defRPr sz="900"/>
            </a:lvl4pPr>
            <a:lvl5pPr marL="1828721" indent="0">
              <a:buNone/>
              <a:defRPr sz="900"/>
            </a:lvl5pPr>
            <a:lvl6pPr marL="2285901" indent="0">
              <a:buNone/>
              <a:defRPr sz="900"/>
            </a:lvl6pPr>
            <a:lvl7pPr marL="2743081" indent="0">
              <a:buNone/>
              <a:defRPr sz="900"/>
            </a:lvl7pPr>
            <a:lvl8pPr marL="3200261" indent="0">
              <a:buNone/>
              <a:defRPr sz="900"/>
            </a:lvl8pPr>
            <a:lvl9pPr marL="365744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5D563-7C76-4E75-87F1-430831F83A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4360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54E59-0785-479E-97CA-D3C26E97C4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58446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277" y="381000"/>
            <a:ext cx="2150414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8035" y="381000"/>
            <a:ext cx="6288947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385D-0273-440B-8A17-C776D5F97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731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213" y="4406901"/>
            <a:ext cx="8277066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213" y="2906713"/>
            <a:ext cx="8277066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51563-9516-4805-BE0A-0F87CCE5B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080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034" y="1676400"/>
            <a:ext cx="421968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0010" y="1676400"/>
            <a:ext cx="421968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43D5-2C6B-4F34-8BE0-B2269FA1D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40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6" y="274638"/>
            <a:ext cx="876395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886" y="1535113"/>
            <a:ext cx="4302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86" y="2174875"/>
            <a:ext cx="4302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629" y="1535113"/>
            <a:ext cx="430421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629" y="2174875"/>
            <a:ext cx="4304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A570E-81C1-4C02-A389-471327DFF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17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92C82-554D-4A9F-B6FC-AEA270041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47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EB730-830B-4C2E-9CAC-497C9C0C7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843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273050"/>
            <a:ext cx="320364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7180" y="273051"/>
            <a:ext cx="544365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87" y="1435101"/>
            <a:ext cx="320364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C2BE9-C3A0-4A31-B6F8-4D3141C1F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863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662" y="4800600"/>
            <a:ext cx="584263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8662" y="612775"/>
            <a:ext cx="584263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8662" y="5367338"/>
            <a:ext cx="584263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5D563-7C76-4E75-87F1-430831F83A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49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8034" y="381000"/>
            <a:ext cx="860165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8034" y="1295400"/>
            <a:ext cx="860165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8034" y="6324600"/>
            <a:ext cx="624837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8703" y="6324600"/>
            <a:ext cx="21909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CBAB90-F380-4A7C-A3EC-C9AFA9EB0263}" type="slidenum">
              <a:rPr lang="en-US" altLang="en-US" smtClean="0"/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96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D2DB9"/>
        </a:buClr>
        <a:buFont typeface="Wingdings" pitchFamily="2" charset="2"/>
        <a:buChar char="§"/>
        <a:defRPr sz="2600">
          <a:solidFill>
            <a:srgbClr val="222222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8034" y="381000"/>
            <a:ext cx="860165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8034" y="1295401"/>
            <a:ext cx="860165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8034" y="6324601"/>
            <a:ext cx="624837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defTabSz="84655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8703" y="6324601"/>
            <a:ext cx="21909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defTabSz="846552" fontAlgn="base">
              <a:spcBef>
                <a:spcPct val="0"/>
              </a:spcBef>
              <a:spcAft>
                <a:spcPct val="0"/>
              </a:spcAft>
              <a:defRPr/>
            </a:pPr>
            <a:fld id="{EECBAB90-F380-4A7C-A3EC-C9AFA9EB0263}" type="slidenum">
              <a:rPr lang="en-US" altLang="en-US" smtClean="0"/>
              <a:pPr defTabSz="846552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582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45718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36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54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721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885" indent="-342885" algn="l" rtl="0" eaLnBrk="0" fontAlgn="base" hangingPunct="0">
        <a:spcBef>
          <a:spcPct val="20000"/>
        </a:spcBef>
        <a:spcAft>
          <a:spcPct val="0"/>
        </a:spcAft>
        <a:buClr>
          <a:srgbClr val="2D2DB9"/>
        </a:buClr>
        <a:buFont typeface="Wingdings" pitchFamily="2" charset="2"/>
        <a:buChar char="§"/>
        <a:defRPr sz="2600">
          <a:solidFill>
            <a:srgbClr val="222222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917" indent="-285738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itchFamily="34" charset="-128"/>
        </a:defRPr>
      </a:lvl2pPr>
      <a:lvl3pPr marL="1142950" indent="-22859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itchFamily="34" charset="-128"/>
        </a:defRPr>
      </a:lvl3pPr>
      <a:lvl4pPr marL="1600131" indent="-22859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itchFamily="34" charset="-128"/>
        </a:defRPr>
      </a:lvl4pPr>
      <a:lvl5pPr marL="2057311" indent="-22859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MS PGothic" pitchFamily="34" charset="-128"/>
        </a:defRPr>
      </a:lvl5pPr>
      <a:lvl6pPr marL="2514490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671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8851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032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ollections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stable/user/whatisnumpy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2" y="762000"/>
            <a:ext cx="9220200" cy="6019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rgbClr val="FF0000"/>
                </a:solidFill>
              </a:rPr>
              <a:t>Lesson #4: The filter may save computation: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from x import prime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[</a:t>
            </a:r>
            <a:r>
              <a:rPr lang="en-US" altLang="zh-TW" sz="2400" dirty="0">
                <a:solidFill>
                  <a:srgbClr val="CC3399"/>
                </a:solidFill>
                <a:latin typeface="Lucida Console" panose="020B0609040504020204" pitchFamily="49" charset="0"/>
              </a:rPr>
              <a:t>2*x+1</a:t>
            </a:r>
            <a:r>
              <a:rPr lang="en-US" altLang="zh-TW" sz="2400" dirty="0">
                <a:latin typeface="Lucida Console" panose="020B0609040504020204" pitchFamily="49" charset="0"/>
              </a:rPr>
              <a:t> for x in range(15) 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if prime</a:t>
            </a:r>
            <a:r>
              <a:rPr lang="en-US" altLang="zh-TW" sz="2400" dirty="0">
                <a:latin typeface="Lucida Console" panose="020B0609040504020204" pitchFamily="49" charset="0"/>
              </a:rPr>
              <a:t> (</a:t>
            </a:r>
            <a:r>
              <a:rPr lang="en-US" altLang="zh-TW" sz="2400" dirty="0">
                <a:solidFill>
                  <a:srgbClr val="CC3399"/>
                </a:solidFill>
                <a:latin typeface="Lucida Console" panose="020B0609040504020204" pitchFamily="49" charset="0"/>
              </a:rPr>
              <a:t>2*x+1</a:t>
            </a:r>
            <a:r>
              <a:rPr lang="en-US" altLang="zh-TW" sz="2400" dirty="0">
                <a:latin typeface="Lucida Console" panose="020B0609040504020204" pitchFamily="49" charset="0"/>
              </a:rPr>
              <a:t>)]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[3, 5, 7, 11, 13, 17, 19, 23, 29]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/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list(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filter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prime</a:t>
            </a:r>
            <a:r>
              <a:rPr lang="en-US" altLang="zh-TW" sz="2400" dirty="0">
                <a:latin typeface="Lucida Console" panose="020B0609040504020204" pitchFamily="49" charset="0"/>
              </a:rPr>
              <a:t>,[</a:t>
            </a:r>
            <a:r>
              <a:rPr lang="en-US" altLang="zh-TW" sz="2400" dirty="0">
                <a:solidFill>
                  <a:srgbClr val="CC3399"/>
                </a:solidFill>
                <a:latin typeface="Lucida Console" panose="020B0609040504020204" pitchFamily="49" charset="0"/>
              </a:rPr>
              <a:t>2*x+1</a:t>
            </a:r>
            <a:r>
              <a:rPr lang="en-US" altLang="zh-TW" sz="2400" dirty="0">
                <a:latin typeface="Lucida Console" panose="020B0609040504020204" pitchFamily="49" charset="0"/>
              </a:rPr>
              <a:t> for x in range(15)]))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[3, 5, 7, 11, 13, 17, 19, 23, 29] </a:t>
            </a:r>
          </a:p>
          <a:p>
            <a:pPr marL="0" indent="0">
              <a:buNone/>
            </a:pPr>
            <a:endParaRPr lang="en-US" altLang="zh-TW" sz="6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rgbClr val="FF0000"/>
                </a:solidFill>
              </a:rPr>
              <a:t>Notice that the comprehension required the “</a:t>
            </a:r>
            <a:r>
              <a:rPr lang="en-US" altLang="zh-TW" sz="3200" dirty="0">
                <a:solidFill>
                  <a:srgbClr val="CC3399"/>
                </a:solidFill>
              </a:rPr>
              <a:t>2*x+1</a:t>
            </a:r>
            <a:r>
              <a:rPr lang="en-US" altLang="zh-TW" sz="3200" dirty="0">
                <a:solidFill>
                  <a:srgbClr val="FF0000"/>
                </a:solidFill>
              </a:rPr>
              <a:t>” to be typed twice.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FF0000"/>
                </a:solidFill>
              </a:rPr>
              <a:t>This also means that it is </a:t>
            </a:r>
            <a:r>
              <a:rPr lang="en-US" altLang="zh-TW" sz="3200" i="1" dirty="0">
                <a:solidFill>
                  <a:srgbClr val="FF0000"/>
                </a:solidFill>
              </a:rPr>
              <a:t>calculated</a:t>
            </a:r>
            <a:r>
              <a:rPr lang="en-US" altLang="zh-TW" sz="3200" dirty="0">
                <a:solidFill>
                  <a:srgbClr val="FF0000"/>
                </a:solidFill>
              </a:rPr>
              <a:t> twice. 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339933"/>
                </a:solidFill>
              </a:rPr>
              <a:t>If “</a:t>
            </a:r>
            <a:r>
              <a:rPr lang="en-US" altLang="zh-TW" sz="3200" dirty="0">
                <a:solidFill>
                  <a:srgbClr val="CC3399"/>
                </a:solidFill>
              </a:rPr>
              <a:t>2*x+1</a:t>
            </a:r>
            <a:r>
              <a:rPr lang="en-US" altLang="zh-TW" sz="3200" dirty="0">
                <a:solidFill>
                  <a:srgbClr val="339933"/>
                </a:solidFill>
              </a:rPr>
              <a:t>” were replaced with something more complex (</a:t>
            </a:r>
            <a:r>
              <a:rPr lang="en-US" altLang="zh-TW" sz="3200" dirty="0" err="1">
                <a:solidFill>
                  <a:srgbClr val="339933"/>
                </a:solidFill>
              </a:rPr>
              <a:t>eg</a:t>
            </a:r>
            <a:r>
              <a:rPr lang="en-US" altLang="zh-TW" sz="3200" dirty="0">
                <a:solidFill>
                  <a:srgbClr val="339933"/>
                </a:solidFill>
              </a:rPr>
              <a:t>: </a:t>
            </a:r>
            <a:r>
              <a:rPr lang="en-US" altLang="zh-TW" sz="3200" dirty="0" err="1">
                <a:solidFill>
                  <a:srgbClr val="CC3399"/>
                </a:solidFill>
              </a:rPr>
              <a:t>sqrt</a:t>
            </a:r>
            <a:r>
              <a:rPr lang="en-US" altLang="zh-TW" sz="3200" dirty="0">
                <a:solidFill>
                  <a:srgbClr val="CC3399"/>
                </a:solidFill>
              </a:rPr>
              <a:t>(</a:t>
            </a:r>
            <a:r>
              <a:rPr lang="en-US" altLang="zh-TW" sz="3200" dirty="0" err="1">
                <a:solidFill>
                  <a:srgbClr val="CC3399"/>
                </a:solidFill>
              </a:rPr>
              <a:t>sqrt</a:t>
            </a:r>
            <a:r>
              <a:rPr lang="en-US" altLang="zh-TW" sz="3200" dirty="0">
                <a:solidFill>
                  <a:srgbClr val="CC3399"/>
                </a:solidFill>
              </a:rPr>
              <a:t>(</a:t>
            </a:r>
            <a:r>
              <a:rPr lang="en-US" altLang="zh-TW" sz="3200" dirty="0" err="1">
                <a:solidFill>
                  <a:srgbClr val="CC3399"/>
                </a:solidFill>
              </a:rPr>
              <a:t>sqrt</a:t>
            </a:r>
            <a:r>
              <a:rPr lang="en-US" altLang="zh-TW" sz="3200" dirty="0">
                <a:solidFill>
                  <a:srgbClr val="CC3399"/>
                </a:solidFill>
              </a:rPr>
              <a:t>(x)))</a:t>
            </a:r>
            <a:r>
              <a:rPr lang="en-US" altLang="zh-TW" sz="3200" dirty="0">
                <a:solidFill>
                  <a:srgbClr val="339933"/>
                </a:solidFill>
              </a:rPr>
              <a:t>), then the cost of calculating twice could be significant for long lists.</a:t>
            </a:r>
            <a:endParaRPr lang="en-US" altLang="zh-TW" sz="3200" dirty="0">
              <a:solidFill>
                <a:srgbClr val="339933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96862" y="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/>
            <a:r>
              <a:rPr lang="en-US" altLang="zh-TW" sz="4400" kern="0" spc="560" dirty="0">
                <a:latin typeface="Elephant" panose="02020904090505020303" pitchFamily="18" charset="0"/>
              </a:rPr>
              <a:t>f</a:t>
            </a:r>
            <a:r>
              <a:rPr lang="en-US" altLang="zh-TW" sz="4400" kern="0" dirty="0">
                <a:latin typeface="Elephant" panose="02020904090505020303" pitchFamily="18" charset="0"/>
              </a:rPr>
              <a:t>ilter vs comprehension-if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F53E9EC7-115A-49F5-9782-5EE008887BAA}"/>
              </a:ext>
            </a:extLst>
          </p:cNvPr>
          <p:cNvSpPr/>
          <p:nvPr/>
        </p:nvSpPr>
        <p:spPr bwMode="auto">
          <a:xfrm>
            <a:off x="4811712" y="3143250"/>
            <a:ext cx="4572000" cy="2057400"/>
          </a:xfrm>
          <a:prstGeom prst="wedgeRoundRectCallout">
            <a:avLst>
              <a:gd name="adj1" fmla="val 19655"/>
              <a:gd name="adj2" fmla="val -9413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Next week we’ll learn about the “assignment expression.”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That allows the computation to only be performed once.  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08EF330A-7440-4AD1-9139-1942C6D77AC1}"/>
              </a:ext>
            </a:extLst>
          </p:cNvPr>
          <p:cNvSpPr>
            <a:spLocks noChangeAspect="1"/>
          </p:cNvSpPr>
          <p:nvPr/>
        </p:nvSpPr>
        <p:spPr bwMode="auto">
          <a:xfrm rot="2700000" flipH="1">
            <a:off x="8051200" y="208666"/>
            <a:ext cx="2275049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>
                <a:solidFill>
                  <a:srgbClr val="000000"/>
                </a:solidFill>
                <a:ea typeface="新細明體" charset="-120"/>
              </a:rPr>
              <a:t>from </a:t>
            </a:r>
            <a:br>
              <a:rPr lang="en-US" sz="2592" spc="-100" dirty="0">
                <a:solidFill>
                  <a:srgbClr val="000000"/>
                </a:solidFill>
                <a:ea typeface="新細明體" charset="-120"/>
              </a:rPr>
            </a:br>
            <a:r>
              <a:rPr lang="en-US" sz="2592" spc="-100" dirty="0">
                <a:solidFill>
                  <a:srgbClr val="FFFF00"/>
                </a:solidFill>
                <a:ea typeface="新細明體" charset="-120"/>
              </a:rPr>
              <a:t>..</a:t>
            </a:r>
            <a:r>
              <a:rPr lang="en-US" sz="2592" spc="-100" dirty="0">
                <a:solidFill>
                  <a:srgbClr val="000000"/>
                </a:solidFill>
                <a:ea typeface="新細明體" charset="-120"/>
              </a:rPr>
              <a:t>last week…</a:t>
            </a:r>
            <a:endParaRPr lang="en-US" sz="3024" dirty="0">
              <a:solidFill>
                <a:srgbClr val="000000"/>
              </a:solidFill>
              <a:ea typeface="新細明體" charset="-12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C400-4000-415D-8477-84C7751CF084}"/>
              </a:ext>
            </a:extLst>
          </p:cNvPr>
          <p:cNvSpPr/>
          <p:nvPr/>
        </p:nvSpPr>
        <p:spPr>
          <a:xfrm>
            <a:off x="298131" y="2632101"/>
            <a:ext cx="627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149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09330" y="1271587"/>
            <a:ext cx="9598577" cy="558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from timer import timer; from time import sleep</a:t>
            </a:r>
          </a:p>
          <a:p>
            <a:pPr marL="0" marR="0" lvl="0" indent="0" algn="l" defTabSz="914400" rtl="0" eaLnBrk="0" fontAlgn="base" latinLnBrk="0" hangingPunct="0">
              <a:lnSpc>
                <a:spcPct val="9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timer(); sleep(2); timer("STOP")</a:t>
            </a:r>
          </a:p>
          <a:p>
            <a:pPr marL="0" marR="0" lvl="0" indent="0" algn="l" defTabSz="914400" rtl="0" eaLnBrk="0" fontAlgn="base" latinLnBrk="0" hangingPunct="0">
              <a:lnSpc>
                <a:spcPct val="9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2,000,052 </a:t>
            </a:r>
            <a:r>
              <a:rPr kumimoji="0" lang="en-US" sz="2400" b="0" i="0" u="none" strike="noStrike" kern="0" cap="none" spc="-10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usec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</a:t>
            </a:r>
            <a:r>
              <a:rPr kumimoji="0" lang="en-US" sz="2400" b="0" i="0" u="none" strike="noStrike" kern="0" cap="none" spc="-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def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f(x): sleep(1); return x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timer(); f(None); timer("STOP")</a:t>
            </a:r>
          </a:p>
          <a:p>
            <a:pPr marL="0" marR="0" lvl="0" indent="0" algn="l" defTabSz="914400" rtl="0" eaLnBrk="0" fontAlgn="base" latinLnBrk="0" hangingPunct="0">
              <a:lnSpc>
                <a:spcPct val="9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1,000,126 </a:t>
            </a:r>
            <a:r>
              <a:rPr kumimoji="0" lang="en-US" sz="2400" b="0" i="0" u="none" strike="noStrike" kern="0" cap="none" spc="-10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usec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from 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x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import prime</a:t>
            </a:r>
            <a:endParaRPr kumimoji="0" lang="en-US" sz="2400" b="0" i="0" u="none" strike="noStrike" kern="0" cap="none" spc="-18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timer();[2*f(x)+1 for x in range(15) </a:t>
            </a:r>
          </a:p>
          <a:p>
            <a:pPr marL="0" lvl="0" indent="0" defTabSz="914400">
              <a:lnSpc>
                <a:spcPct val="92000"/>
              </a:lnSpc>
              <a:spcBef>
                <a:spcPts val="0"/>
              </a:spcBef>
              <a:buNone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 </a:t>
            </a:r>
            <a:r>
              <a:rPr lang="en-US" sz="2400" kern="0" spc="-100" dirty="0">
                <a:solidFill>
                  <a:schemeClr val="bg1"/>
                </a:solidFill>
                <a:latin typeface="Lucida Console" panose="020B0609040504020204" pitchFamily="49" charset="0"/>
              </a:rPr>
              <a:t> .. .. ..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if prime(2*f(x)+1)]; timer("STOP")</a:t>
            </a:r>
          </a:p>
          <a:p>
            <a:pPr marL="0" marR="0" lvl="0" indent="0" algn="l" defTabSz="914400" rtl="0" eaLnBrk="0" fontAlgn="base" latinLnBrk="0" hangingPunct="0">
              <a:lnSpc>
                <a:spcPct val="9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[1, 3, 5, 7, 11, 13, 17, 19, 23, 29]</a:t>
            </a:r>
          </a:p>
          <a:p>
            <a:pPr marL="0" marR="0" lvl="0" indent="0" algn="l" defTabSz="914400" rtl="0" eaLnBrk="0" fontAlgn="base" latinLnBrk="0" hangingPunct="0">
              <a:lnSpc>
                <a:spcPct val="9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25,036,369 </a:t>
            </a:r>
            <a:r>
              <a:rPr kumimoji="0" lang="en-US" sz="2400" b="0" i="0" u="none" strike="noStrike" kern="0" cap="none" spc="-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usec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timer();[y for x in range(15)</a:t>
            </a:r>
          </a:p>
          <a:p>
            <a:pPr marL="0" marR="0" lvl="0" indent="0" algn="l" defTabSz="914400" rtl="0" eaLnBrk="0" fontAlgn="base" latinLnBrk="0" hangingPunct="0">
              <a:lnSpc>
                <a:spcPct val="9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 .. ..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if prime(y:=2*f(x)+1)]; timer("STOP")</a:t>
            </a:r>
          </a:p>
          <a:p>
            <a:pPr marL="0" marR="0" lvl="0" indent="0" algn="l" defTabSz="914400" rtl="0" eaLnBrk="0" fontAlgn="base" latinLnBrk="0" hangingPunct="0">
              <a:lnSpc>
                <a:spcPct val="9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[1, 3, 5, 7, 11, 13, 17, 19, 23, 29]</a:t>
            </a:r>
          </a:p>
          <a:p>
            <a:pPr marL="0" marR="0" lvl="0" indent="0" algn="l" defTabSz="914400" rtl="0" eaLnBrk="0" fontAlgn="base" latinLnBrk="0" hangingPunct="0">
              <a:lnSpc>
                <a:spcPct val="9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15,030,192 </a:t>
            </a:r>
            <a:r>
              <a:rPr kumimoji="0" lang="en-US" sz="2400" b="0" i="0" u="none" strike="noStrike" kern="0" cap="none" spc="-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usec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6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 It was 10 seconds faster without the recompute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626943"/>
            <a:ext cx="9737725" cy="800100"/>
          </a:xfrm>
          <a:prstGeom prst="rect">
            <a:avLst/>
          </a:prstGeom>
        </p:spPr>
        <p:txBody>
          <a:bodyPr vert="horz" lIns="91440" tIns="0" rIns="91440" bIns="9144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79561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Can Save Time: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1711"/>
            <a:ext cx="9737725" cy="800100"/>
          </a:xfrm>
          <a:prstGeom prst="rect">
            <a:avLst/>
          </a:prstGeom>
        </p:spPr>
        <p:txBody>
          <a:bodyPr vert="horz" lIns="91440" tIns="0" rIns="91440" bIns="9144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79561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Expression Assignments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9331" y="1271587"/>
            <a:ext cx="862220" cy="491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9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8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9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-10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16354" y="2580739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281351" y="2909962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16354" y="2873238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50795" y="3583148"/>
            <a:ext cx="0" cy="33832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16354" y="3553105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112119" y="3926696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16354" y="3885264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537743" y="4259314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6354" y="4229325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052933" y="1269508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16354" y="1274986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32183" y="1604503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16354" y="1590931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00581" y="2259517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16354" y="2245945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923133" y="5283154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16354" y="5251324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505319" y="5601466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16354" y="5577901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16354" y="6525151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197406" y="6530232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1571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3612"/>
    </mc:Choice>
    <mc:Fallback xmlns="">
      <p:transition spd="slow" advTm="4136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901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901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301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801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1"/>
                            </p:stCondLst>
                            <p:childTnLst>
                              <p:par>
                                <p:cTn id="1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101"/>
                            </p:stCondLst>
                            <p:childTnLst>
                              <p:par>
                                <p:cTn id="1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701"/>
                            </p:stCondLst>
                            <p:childTnLst>
                              <p:par>
                                <p:cTn id="1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4" presetClass="entr" presetSubtype="10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4" presetClass="entr" presetSubtype="10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4" presetClass="entr" presetSubtype="10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5500"/>
                            </p:stCondLst>
                            <p:childTnLst>
                              <p:par>
                                <p:cTn id="1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401"/>
                            </p:stCondLst>
                            <p:childTnLst>
                              <p:par>
                                <p:cTn id="2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4001"/>
                            </p:stCondLst>
                            <p:childTnLst>
                              <p:par>
                                <p:cTn id="2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4" presetClass="entr" presetSubtype="1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4" presetClass="entr" presetSubtype="1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5500"/>
                            </p:stCondLst>
                            <p:childTnLst>
                              <p:par>
                                <p:cTn id="2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5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6000"/>
                            </p:stCondLst>
                            <p:childTnLst>
                              <p:par>
                                <p:cTn id="2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3901"/>
                            </p:stCondLst>
                            <p:childTnLst>
                              <p:par>
                                <p:cTn id="2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>
              <a:lnSpc>
                <a:spcPct val="86000"/>
              </a:lnSpc>
            </a:pPr>
            <a:endParaRPr lang="en-US" altLang="zh-TW" sz="2100" dirty="0">
              <a:solidFill>
                <a:srgbClr val="909066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86000"/>
              </a:lnSpc>
            </a:pP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Without arguments, equivalent to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600" dirty="0">
                <a:solidFill>
                  <a:srgbClr val="237E19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locals()</a:t>
            </a: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</a:p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</a:rPr>
              <a:t>With an argument, equivalent to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err="1">
                <a:solidFill>
                  <a:srgbClr val="7F0000"/>
                </a:solidFill>
                <a:latin typeface="Consolas" panose="020B0609020204030204" pitchFamily="49" charset="0"/>
              </a:rPr>
              <a:t>object.__dict</a:t>
            </a:r>
            <a:r>
              <a:rPr lang="en-US" altLang="zh-TW" sz="2600" dirty="0">
                <a:solidFill>
                  <a:srgbClr val="7F0000"/>
                </a:solidFill>
                <a:latin typeface="Consolas" panose="020B0609020204030204" pitchFamily="49" charset="0"/>
              </a:rPr>
              <a:t>__</a:t>
            </a: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6000"/>
              </a:lnSpc>
            </a:pPr>
            <a:r>
              <a:rPr lang="en-US" altLang="zh-TW" sz="260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_.pop(</a:t>
            </a:r>
            <a:r>
              <a:rPr lang="en-US" sz="2600" b="1" spc="-40" dirty="0">
                <a:solidFill>
                  <a:srgbClr val="7F7F00"/>
                </a:solidFill>
                <a:latin typeface="Consolas" panose="020B0609020204030204" pitchFamily="49" charset="0"/>
              </a:rPr>
              <a:t>10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),_.pop(</a:t>
            </a:r>
            <a:r>
              <a:rPr lang="en-US" sz="2600" b="1" spc="-40" dirty="0">
                <a:solidFill>
                  <a:srgbClr val="237E19"/>
                </a:solidFill>
                <a:latin typeface="Consolas" panose="020B0609020204030204" pitchFamily="49" charset="0"/>
              </a:rPr>
              <a:t>13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),_.pop(</a:t>
            </a:r>
            <a:r>
              <a:rPr lang="en-US" sz="2600" b="1" spc="-40" dirty="0">
                <a:solidFill>
                  <a:srgbClr val="7F7F7F"/>
                </a:solidFill>
                <a:latin typeface="Consolas" panose="020B0609020204030204" pitchFamily="49" charset="0"/>
              </a:rPr>
              <a:t>-1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('</a:t>
            </a:r>
            <a:r>
              <a:rPr lang="en-US" altLang="zh-TW" sz="2600" dirty="0" err="1">
                <a:solidFill>
                  <a:srgbClr val="7F7F00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rgbClr val="237E19"/>
                </a:solidFill>
                <a:latin typeface="Consolas" panose="020B0609020204030204" pitchFamily="49" charset="0"/>
              </a:rPr>
              <a:t>locals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', 'vars')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7F0000"/>
                </a:solidFill>
                <a:latin typeface="Consolas" panose="020B0609020204030204" pitchFamily="49" charset="0"/>
              </a:rPr>
              <a:t>builtinsWeWillCoverL8R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'bytes', 'classmethod', 'compile',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'eval', 'exec', 'filter',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'object', '</a:t>
            </a:r>
            <a:r>
              <a:rPr lang="en-US" altLang="zh-TW" sz="2598" b="1" dirty="0">
                <a:solidFill>
                  <a:srgbClr val="7F7F7F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598" spc="-100" dirty="0">
                <a:solidFill>
                  <a:srgbClr val="7F7F7F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598" spc="-100" dirty="0">
                <a:solidFill>
                  <a:srgbClr val="7F7F7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'super’] 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_.remove("open");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 builtinsWeWillCoverL8R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'bytes',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'compile',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'eval', 'exec', 'filter',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'object',</a:t>
            </a:r>
            <a:r>
              <a:rPr lang="en-US" altLang="zh-TW" sz="2598" spc="-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598" spc="-1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'super'] </a:t>
            </a:r>
          </a:p>
          <a:p>
            <a:pPr>
              <a:lnSpc>
                <a:spcPct val="86000"/>
              </a:lnSpc>
            </a:pPr>
            <a:endParaRPr lang="en-US" altLang="zh-TW" sz="2600" kern="0" spc="-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err="1">
                <a:solidFill>
                  <a:srgbClr val="0070C0"/>
                </a:solidFill>
              </a:rPr>
              <a:t>Builtins</a:t>
            </a:r>
            <a:r>
              <a:rPr lang="en-US" altLang="en-US" sz="4200" spc="-100" dirty="0">
                <a:solidFill>
                  <a:srgbClr val="0070C0"/>
                </a:solidFill>
              </a:rPr>
              <a:t> We Will Cover Later…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6998" y="6363481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C0DFB0-E89E-4497-B728-412725F991F8}"/>
              </a:ext>
            </a:extLst>
          </p:cNvPr>
          <p:cNvSpPr/>
          <p:nvPr/>
        </p:nvSpPr>
        <p:spPr bwMode="auto">
          <a:xfrm>
            <a:off x="9440727" y="3314700"/>
            <a:ext cx="400185" cy="10858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5672C7-80C5-46BB-A6A7-6E7A2894D1A4}"/>
              </a:ext>
            </a:extLst>
          </p:cNvPr>
          <p:cNvCxnSpPr/>
          <p:nvPr/>
        </p:nvCxnSpPr>
        <p:spPr>
          <a:xfrm>
            <a:off x="1058862" y="6454002"/>
            <a:ext cx="0" cy="32918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rapezoid 7">
            <a:extLst>
              <a:ext uri="{FF2B5EF4-FFF2-40B4-BE49-F238E27FC236}">
                <a16:creationId xmlns:a16="http://schemas.microsoft.com/office/drawing/2014/main" id="{72F9B2B0-7E5B-452D-B641-183A1C83C7B2}"/>
              </a:ext>
            </a:extLst>
          </p:cNvPr>
          <p:cNvSpPr>
            <a:spLocks noChangeAspect="1"/>
          </p:cNvSpPr>
          <p:nvPr/>
        </p:nvSpPr>
        <p:spPr bwMode="auto">
          <a:xfrm rot="2700000" flipH="1">
            <a:off x="7720547" y="341995"/>
            <a:ext cx="2652162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>
                <a:solidFill>
                  <a:srgbClr val="000000"/>
                </a:solidFill>
                <a:ea typeface="新細明體" charset="-120"/>
              </a:rPr>
              <a:t>Lecture 9</a:t>
            </a:r>
            <a:br>
              <a:rPr lang="en-US" sz="2592" spc="-100" dirty="0">
                <a:solidFill>
                  <a:srgbClr val="000000"/>
                </a:solidFill>
                <a:ea typeface="新細明體" charset="-120"/>
              </a:rPr>
            </a:br>
            <a:r>
              <a:rPr lang="en-US" sz="2592" spc="-100" dirty="0">
                <a:solidFill>
                  <a:srgbClr val="000000"/>
                </a:solidFill>
                <a:ea typeface="新細明體" charset="-120"/>
              </a:rPr>
              <a:t>Slide 40</a:t>
            </a:r>
            <a:endParaRPr lang="en-US" sz="3024" dirty="0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438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>
              <a:lnSpc>
                <a:spcPct val="86000"/>
              </a:lnSpc>
            </a:pPr>
            <a:endParaRPr lang="en-US" altLang="zh-TW" sz="2100" dirty="0">
              <a:solidFill>
                <a:srgbClr val="909066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86000"/>
              </a:lnSpc>
            </a:pP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Without arguments, equivalent to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600" dirty="0">
                <a:solidFill>
                  <a:srgbClr val="237E19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locals()</a:t>
            </a: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</a:p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</a:rPr>
              <a:t>With an argument, equivalent to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err="1">
                <a:solidFill>
                  <a:srgbClr val="7F0000"/>
                </a:solidFill>
                <a:latin typeface="Consolas" panose="020B0609020204030204" pitchFamily="49" charset="0"/>
              </a:rPr>
              <a:t>object.__dict</a:t>
            </a:r>
            <a:r>
              <a:rPr lang="en-US" altLang="zh-TW" sz="2600" dirty="0">
                <a:solidFill>
                  <a:srgbClr val="7F0000"/>
                </a:solidFill>
                <a:latin typeface="Consolas" panose="020B0609020204030204" pitchFamily="49" charset="0"/>
              </a:rPr>
              <a:t>__</a:t>
            </a: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6000"/>
              </a:lnSpc>
            </a:pPr>
            <a:r>
              <a:rPr lang="en-US" altLang="zh-TW" sz="260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_.pop(</a:t>
            </a:r>
            <a:r>
              <a:rPr lang="en-US" sz="2600" b="1" spc="-40" dirty="0">
                <a:solidFill>
                  <a:srgbClr val="7F7F00"/>
                </a:solidFill>
                <a:latin typeface="Consolas" panose="020B0609020204030204" pitchFamily="49" charset="0"/>
              </a:rPr>
              <a:t>10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),_.pop(</a:t>
            </a:r>
            <a:r>
              <a:rPr lang="en-US" sz="2600" b="1" spc="-40" dirty="0">
                <a:solidFill>
                  <a:srgbClr val="237E19"/>
                </a:solidFill>
                <a:latin typeface="Consolas" panose="020B0609020204030204" pitchFamily="49" charset="0"/>
              </a:rPr>
              <a:t>13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),_.pop(</a:t>
            </a:r>
            <a:r>
              <a:rPr lang="en-US" sz="2600" b="1" spc="-40" dirty="0">
                <a:solidFill>
                  <a:srgbClr val="7F7F7F"/>
                </a:solidFill>
                <a:latin typeface="Consolas" panose="020B0609020204030204" pitchFamily="49" charset="0"/>
              </a:rPr>
              <a:t>-1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('</a:t>
            </a:r>
            <a:r>
              <a:rPr lang="en-US" altLang="zh-TW" sz="2600" dirty="0" err="1">
                <a:solidFill>
                  <a:srgbClr val="7F7F00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rgbClr val="237E19"/>
                </a:solidFill>
                <a:latin typeface="Consolas" panose="020B0609020204030204" pitchFamily="49" charset="0"/>
              </a:rPr>
              <a:t>locals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', 'vars')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7F0000"/>
                </a:solidFill>
                <a:latin typeface="Consolas" panose="020B0609020204030204" pitchFamily="49" charset="0"/>
              </a:rPr>
              <a:t>builtinsWeWillCoverL8R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'bytes', 'classmethod', 'compile',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'eval', 'exec', 'filter',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'object', '</a:t>
            </a:r>
            <a:r>
              <a:rPr lang="en-US" altLang="zh-TW" sz="2598" b="1" dirty="0">
                <a:solidFill>
                  <a:srgbClr val="7F7F7F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598" spc="-100" dirty="0">
                <a:solidFill>
                  <a:srgbClr val="7F7F7F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598" spc="-100" dirty="0">
                <a:solidFill>
                  <a:srgbClr val="7F7F7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'super’] 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_.remove("open");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 builtinsWeWillCoverL8R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'bytes',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'compile',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'eval', 'exec', '</a:t>
            </a:r>
            <a:r>
              <a:rPr lang="en-US" altLang="zh-TW" sz="2598" b="1" dirty="0">
                <a:solidFill>
                  <a:srgbClr val="00B0F0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b="1" dirty="0">
                <a:solidFill>
                  <a:srgbClr val="00B0F0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'object',</a:t>
            </a:r>
            <a:r>
              <a:rPr lang="en-US" altLang="zh-TW" sz="2598" spc="-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598" spc="-1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'super'] </a:t>
            </a:r>
          </a:p>
          <a:p>
            <a:pPr>
              <a:lnSpc>
                <a:spcPct val="86000"/>
              </a:lnSpc>
            </a:pPr>
            <a:endParaRPr lang="en-US" altLang="zh-TW" sz="2600" kern="0" spc="-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err="1">
                <a:solidFill>
                  <a:srgbClr val="0070C0"/>
                </a:solidFill>
              </a:rPr>
              <a:t>Builtins</a:t>
            </a:r>
            <a:r>
              <a:rPr lang="en-US" altLang="en-US" sz="4200" spc="-100" dirty="0">
                <a:solidFill>
                  <a:srgbClr val="0070C0"/>
                </a:solidFill>
              </a:rPr>
              <a:t> We Will Cover Later…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6998" y="6363481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C0DFB0-E89E-4497-B728-412725F991F8}"/>
              </a:ext>
            </a:extLst>
          </p:cNvPr>
          <p:cNvSpPr/>
          <p:nvPr/>
        </p:nvSpPr>
        <p:spPr bwMode="auto">
          <a:xfrm>
            <a:off x="9440727" y="3314700"/>
            <a:ext cx="400185" cy="10858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5672C7-80C5-46BB-A6A7-6E7A2894D1A4}"/>
              </a:ext>
            </a:extLst>
          </p:cNvPr>
          <p:cNvCxnSpPr/>
          <p:nvPr/>
        </p:nvCxnSpPr>
        <p:spPr>
          <a:xfrm>
            <a:off x="1058862" y="6454002"/>
            <a:ext cx="0" cy="32918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9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lvl="0"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9D9D9D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 print(</a:t>
            </a:r>
            <a:r>
              <a:rPr lang="en-US" altLang="zh-TW" sz="26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600" spc="-200" dirty="0" err="1">
                <a:solidFill>
                  <a:srgbClr val="FFFFFF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dirty="0" err="1">
                <a:solidFill>
                  <a:srgbClr val="FFFFFF"/>
                </a:solidFill>
                <a:latin typeface="Consolas" panose="020B0609020204030204" pitchFamily="49" charset="0"/>
              </a:rPr>
              <a:t>_doc</a:t>
            </a:r>
            <a:r>
              <a:rPr lang="en-US" altLang="zh-TW" sz="2600" spc="-200" dirty="0">
                <a:solidFill>
                  <a:srgbClr val="FFFFFF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_[:54]+</a:t>
            </a:r>
            <a:r>
              <a:rPr lang="en-US" altLang="zh-TW" sz="2600" dirty="0" err="1">
                <a:solidFill>
                  <a:srgbClr val="FFFFFF"/>
                </a:solidFill>
                <a:latin typeface="Consolas" panose="020B0609020204030204" pitchFamily="49" charset="0"/>
              </a:rPr>
              <a:t>filter.</a:t>
            </a:r>
            <a:r>
              <a:rPr lang="en-US" altLang="zh-TW" sz="2600" spc="-200" dirty="0" err="1">
                <a:solidFill>
                  <a:srgbClr val="FFFFFF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dirty="0" err="1">
                <a:solidFill>
                  <a:srgbClr val="FFFFFF"/>
                </a:solidFill>
                <a:latin typeface="Consolas" panose="020B0609020204030204" pitchFamily="49" charset="0"/>
              </a:rPr>
              <a:t>_doc</a:t>
            </a:r>
            <a:r>
              <a:rPr lang="en-US" altLang="zh-TW" sz="2600" spc="-200" dirty="0">
                <a:solidFill>
                  <a:srgbClr val="FFFFFF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_[88:])</a:t>
            </a:r>
          </a:p>
          <a:p>
            <a:pPr lvl="0" defTabSz="914400">
              <a:lnSpc>
                <a:spcPct val="84000"/>
              </a:lnSpc>
            </a:pPr>
            <a:r>
              <a:rPr lang="en-US" altLang="zh-TW" sz="2600" spc="-50" dirty="0">
                <a:solidFill>
                  <a:srgbClr val="FF9933"/>
                </a:solidFill>
                <a:latin typeface="Consolas" panose="020B0609020204030204" pitchFamily="49" charset="0"/>
              </a:rPr>
              <a:t>filter(function or None,</a:t>
            </a:r>
            <a:r>
              <a:rPr lang="en-US" altLang="zh-TW" sz="2400" spc="-5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 err="1">
                <a:solidFill>
                  <a:srgbClr val="FF9933"/>
                </a:solidFill>
                <a:latin typeface="Consolas" panose="020B0609020204030204" pitchFamily="49" charset="0"/>
              </a:rPr>
              <a:t>itera</a:t>
            </a:r>
            <a:r>
              <a:rPr lang="en-US" altLang="zh-TW" sz="2600" spc="-100" dirty="0" err="1">
                <a:solidFill>
                  <a:srgbClr val="FF9933"/>
                </a:solidFill>
                <a:latin typeface="Consolas" panose="020B0609020204030204" pitchFamily="49" charset="0"/>
              </a:rPr>
              <a:t>bl</a:t>
            </a:r>
            <a:r>
              <a:rPr lang="en-US" altLang="zh-TW" sz="2600" spc="-200" dirty="0" err="1">
                <a:solidFill>
                  <a:srgbClr val="FF9933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200" dirty="0">
                <a:solidFill>
                  <a:srgbClr val="FF9933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spc="-2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60" dirty="0">
                <a:solidFill>
                  <a:srgbClr val="FF9933"/>
                </a:solidFill>
                <a:latin typeface="Consolas" panose="020B0609020204030204" pitchFamily="49" charset="0"/>
              </a:rPr>
              <a:t>--&gt;</a:t>
            </a:r>
            <a:r>
              <a:rPr lang="en-US" altLang="zh-TW" sz="2000" spc="-16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FF9933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400" spc="-5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FF9933"/>
                </a:solidFill>
                <a:latin typeface="Consolas" panose="020B0609020204030204" pitchFamily="49" charset="0"/>
              </a:rPr>
              <a:t>object</a:t>
            </a:r>
          </a:p>
          <a:p>
            <a:pPr lvl="0" defTabSz="914400">
              <a:lnSpc>
                <a:spcPct val="84000"/>
              </a:lnSpc>
            </a:pPr>
            <a:endParaRPr lang="en-US" altLang="zh-TW" sz="2000" dirty="0">
              <a:solidFill>
                <a:srgbClr val="FF9933"/>
              </a:solidFill>
              <a:latin typeface="Consolas" panose="020B0609020204030204" pitchFamily="49" charset="0"/>
            </a:endParaRPr>
          </a:p>
          <a:p>
            <a:pPr lvl="0" defTabSz="914400">
              <a:lnSpc>
                <a:spcPct val="84000"/>
              </a:lnSpc>
            </a:pPr>
            <a:r>
              <a:rPr lang="en-US" altLang="zh-TW" sz="2600" spc="-40" dirty="0">
                <a:solidFill>
                  <a:srgbClr val="FF9933"/>
                </a:solidFill>
                <a:latin typeface="Consolas" panose="020B0609020204030204" pitchFamily="49" charset="0"/>
              </a:rPr>
              <a:t>items</a:t>
            </a:r>
            <a:r>
              <a:rPr lang="en-US" altLang="zh-TW" sz="2400" spc="-4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40" dirty="0">
                <a:solidFill>
                  <a:srgbClr val="FF9933"/>
                </a:solidFill>
                <a:latin typeface="Consolas" panose="020B0609020204030204" pitchFamily="49" charset="0"/>
              </a:rPr>
              <a:t>of</a:t>
            </a:r>
            <a:r>
              <a:rPr lang="en-US" altLang="zh-TW" sz="2400" spc="-4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40" dirty="0" err="1">
                <a:solidFill>
                  <a:srgbClr val="FF9933"/>
                </a:solidFill>
                <a:latin typeface="Consolas" panose="020B0609020204030204" pitchFamily="49" charset="0"/>
              </a:rPr>
              <a:t>itera</a:t>
            </a:r>
            <a:r>
              <a:rPr lang="en-US" altLang="zh-TW" sz="2600" spc="-80" dirty="0" err="1">
                <a:solidFill>
                  <a:srgbClr val="FF9933"/>
                </a:solidFill>
                <a:latin typeface="Consolas" panose="020B0609020204030204" pitchFamily="49" charset="0"/>
              </a:rPr>
              <a:t>bl</a:t>
            </a:r>
            <a:r>
              <a:rPr lang="en-US" altLang="zh-TW" sz="2600" spc="-40" dirty="0" err="1">
                <a:solidFill>
                  <a:srgbClr val="FF9933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400" spc="-4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4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w</a:t>
            </a:r>
            <a:r>
              <a:rPr lang="en-US" altLang="zh-TW" sz="2600" spc="-50" dirty="0">
                <a:solidFill>
                  <a:srgbClr val="FF9933"/>
                </a:solidFill>
                <a:latin typeface="Consolas" panose="020B0609020204030204" pitchFamily="49" charset="0"/>
              </a:rPr>
              <a:t>hi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ch</a:t>
            </a:r>
            <a:r>
              <a:rPr lang="en-US" altLang="zh-TW" sz="24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funct</a:t>
            </a:r>
            <a:r>
              <a:rPr lang="en-US" altLang="zh-TW" sz="2600" spc="-100" dirty="0">
                <a:solidFill>
                  <a:srgbClr val="FF9933"/>
                </a:solidFill>
                <a:latin typeface="Consolas" panose="020B0609020204030204" pitchFamily="49" charset="0"/>
              </a:rPr>
              <a:t>ion(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ite</a:t>
            </a:r>
            <a:r>
              <a:rPr lang="en-US" altLang="zh-TW" sz="2600" spc="-100" dirty="0">
                <a:solidFill>
                  <a:srgbClr val="FF9933"/>
                </a:solidFill>
                <a:latin typeface="Consolas" panose="020B0609020204030204" pitchFamily="49" charset="0"/>
              </a:rPr>
              <a:t>m)</a:t>
            </a:r>
            <a:r>
              <a:rPr lang="en-US" altLang="zh-TW" sz="2400" spc="-1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FF9933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s true. </a:t>
            </a:r>
            <a:r>
              <a:rPr lang="en-US" altLang="zh-TW" sz="2600" spc="-100" dirty="0">
                <a:solidFill>
                  <a:srgbClr val="FF9933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20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funct</a:t>
            </a:r>
            <a:r>
              <a:rPr lang="en-US" altLang="zh-TW" sz="2600" spc="-20" dirty="0">
                <a:solidFill>
                  <a:srgbClr val="FF9933"/>
                </a:solidFill>
                <a:latin typeface="Consolas" panose="020B0609020204030204" pitchFamily="49" charset="0"/>
              </a:rPr>
              <a:t>ion</a:t>
            </a:r>
            <a:r>
              <a:rPr lang="en-US" altLang="zh-TW" sz="2000" spc="-2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20" dirty="0">
                <a:solidFill>
                  <a:srgbClr val="FF9933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spc="-2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20" dirty="0">
                <a:solidFill>
                  <a:srgbClr val="FF9933"/>
                </a:solidFill>
                <a:latin typeface="Consolas" panose="020B0609020204030204" pitchFamily="49" charset="0"/>
              </a:rPr>
              <a:t>Non</a:t>
            </a:r>
            <a:r>
              <a:rPr lang="en-US" altLang="zh-TW" sz="2600" spc="-300" dirty="0">
                <a:solidFill>
                  <a:srgbClr val="FF9933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20" dirty="0">
                <a:solidFill>
                  <a:srgbClr val="FF9933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2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20" dirty="0">
                <a:solidFill>
                  <a:srgbClr val="FF9933"/>
                </a:solidFill>
                <a:latin typeface="Consolas" panose="020B0609020204030204" pitchFamily="49" charset="0"/>
              </a:rPr>
              <a:t>he</a:t>
            </a:r>
            <a:r>
              <a:rPr lang="en-US" altLang="zh-TW" sz="2400" spc="-2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20" dirty="0">
                <a:solidFill>
                  <a:srgbClr val="FF9933"/>
                </a:solidFill>
                <a:latin typeface="Consolas" panose="020B0609020204030204" pitchFamily="49" charset="0"/>
              </a:rPr>
              <a:t>it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ems</a:t>
            </a:r>
            <a:r>
              <a:rPr lang="en-US" altLang="zh-TW" sz="20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20" dirty="0">
                <a:solidFill>
                  <a:srgbClr val="FF9933"/>
                </a:solidFill>
                <a:latin typeface="Consolas" panose="020B0609020204030204" pitchFamily="49" charset="0"/>
              </a:rPr>
              <a:t>hat</a:t>
            </a:r>
            <a:r>
              <a:rPr lang="en-US" altLang="zh-TW" sz="2000" spc="-2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20" dirty="0">
                <a:solidFill>
                  <a:srgbClr val="FF9933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re</a:t>
            </a:r>
            <a:r>
              <a:rPr lang="en-US" altLang="zh-TW" sz="20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tru</a:t>
            </a:r>
            <a:r>
              <a:rPr lang="en-US" altLang="zh-TW" sz="2600" spc="-300" dirty="0">
                <a:solidFill>
                  <a:srgbClr val="FF9933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200" dirty="0">
                <a:solidFill>
                  <a:srgbClr val="FF9933"/>
                </a:solidFill>
                <a:latin typeface="Consolas" panose="020B0609020204030204" pitchFamily="49" charset="0"/>
              </a:rPr>
              <a:t>.</a:t>
            </a:r>
          </a:p>
          <a:p>
            <a:pPr lvl="0" defTabSz="914400">
              <a:lnSpc>
                <a:spcPct val="84000"/>
              </a:lnSpc>
            </a:pPr>
            <a:r>
              <a:rPr lang="en-US" altLang="zh-TW" sz="2600" spc="-100" dirty="0">
                <a:solidFill>
                  <a:srgbClr val="9D9D9D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100" dirty="0">
                <a:solidFill>
                  <a:srgbClr val="FFCC99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spc="-100" dirty="0" err="1">
                <a:solidFill>
                  <a:srgbClr val="00B0F0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__[:38]+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map.__doc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__[60:])</a:t>
            </a:r>
          </a:p>
          <a:p>
            <a:pPr lvl="0" defTabSz="914400">
              <a:lnSpc>
                <a:spcPct val="84000"/>
              </a:lnSpc>
            </a:pPr>
            <a:r>
              <a:rPr lang="en-US" altLang="zh-TW" sz="2600" spc="-100" dirty="0">
                <a:solidFill>
                  <a:srgbClr val="FF9933"/>
                </a:solidFill>
                <a:latin typeface="Consolas" panose="020B0609020204030204" pitchFamily="49" charset="0"/>
              </a:rPr>
              <a:t>map(</a:t>
            </a:r>
            <a:r>
              <a:rPr lang="en-US" altLang="zh-TW" sz="2600" spc="-100" dirty="0" err="1">
                <a:solidFill>
                  <a:srgbClr val="FF9933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sz="2600" spc="-100" dirty="0">
                <a:solidFill>
                  <a:srgbClr val="FF9933"/>
                </a:solidFill>
                <a:latin typeface="Consolas" panose="020B0609020204030204" pitchFamily="49" charset="0"/>
              </a:rPr>
              <a:t>, *</a:t>
            </a:r>
            <a:r>
              <a:rPr lang="en-US" altLang="zh-TW" sz="2600" spc="-100" dirty="0" err="1">
                <a:solidFill>
                  <a:srgbClr val="FF9933"/>
                </a:solidFill>
                <a:latin typeface="Consolas" panose="020B0609020204030204" pitchFamily="49" charset="0"/>
              </a:rPr>
              <a:t>iterables</a:t>
            </a:r>
            <a:r>
              <a:rPr lang="en-US" altLang="zh-TW" sz="2600" spc="-100" dirty="0">
                <a:solidFill>
                  <a:srgbClr val="FF9933"/>
                </a:solidFill>
                <a:latin typeface="Consolas" panose="020B0609020204030204" pitchFamily="49" charset="0"/>
              </a:rPr>
              <a:t>) --&gt; map object</a:t>
            </a:r>
          </a:p>
          <a:p>
            <a:pPr lvl="0" defTabSz="914400">
              <a:lnSpc>
                <a:spcPct val="84000"/>
              </a:lnSpc>
            </a:pPr>
            <a:endParaRPr lang="en-US" altLang="zh-TW" sz="2600" spc="-100" dirty="0">
              <a:solidFill>
                <a:srgbClr val="FF9933"/>
              </a:solidFill>
              <a:latin typeface="Consolas" panose="020B0609020204030204" pitchFamily="49" charset="0"/>
            </a:endParaRPr>
          </a:p>
          <a:p>
            <a:pPr lvl="0" defTabSz="914400">
              <a:lnSpc>
                <a:spcPct val="84000"/>
              </a:lnSpc>
            </a:pPr>
            <a:r>
              <a:rPr lang="en-US" altLang="zh-TW" sz="2600" spc="-100" dirty="0">
                <a:solidFill>
                  <a:srgbClr val="FF9933"/>
                </a:solidFill>
                <a:latin typeface="Consolas" panose="020B0609020204030204" pitchFamily="49" charset="0"/>
              </a:rPr>
              <a:t>computes</a:t>
            </a:r>
            <a:r>
              <a:rPr lang="en-US" altLang="zh-TW" sz="2400" spc="-1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FF9933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1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FF9933"/>
                </a:solidFill>
                <a:latin typeface="Consolas" panose="020B0609020204030204" pitchFamily="49" charset="0"/>
              </a:rPr>
              <a:t>funct</a:t>
            </a:r>
            <a:r>
              <a:rPr lang="en-US" altLang="zh-TW" sz="2600" spc="-200" dirty="0">
                <a:solidFill>
                  <a:srgbClr val="FF9933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spc="-100" dirty="0">
                <a:solidFill>
                  <a:srgbClr val="FF9933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2400" spc="-1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FF9933"/>
                </a:solidFill>
                <a:latin typeface="Consolas" panose="020B0609020204030204" pitchFamily="49" charset="0"/>
              </a:rPr>
              <a:t>using</a:t>
            </a:r>
            <a:r>
              <a:rPr lang="en-US" altLang="zh-TW" sz="2400" spc="-1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FF9933"/>
                </a:solidFill>
                <a:latin typeface="Consolas" panose="020B0609020204030204" pitchFamily="49" charset="0"/>
              </a:rPr>
              <a:t>arguments</a:t>
            </a:r>
            <a:r>
              <a:rPr lang="en-US" altLang="zh-TW" sz="2400" spc="-1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FF9933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sz="2400" spc="-1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FF9933"/>
                </a:solidFill>
                <a:latin typeface="Consolas" panose="020B0609020204030204" pitchFamily="49" charset="0"/>
              </a:rPr>
              <a:t>each</a:t>
            </a:r>
            <a:r>
              <a:rPr lang="en-US" altLang="zh-TW" sz="2400" spc="-1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200" dirty="0">
                <a:solidFill>
                  <a:srgbClr val="FF9933"/>
                </a:solidFill>
                <a:latin typeface="Consolas" panose="020B0609020204030204" pitchFamily="49" charset="0"/>
              </a:rPr>
              <a:t>o</a:t>
            </a:r>
            <a:r>
              <a:rPr lang="en-US" altLang="zh-TW" sz="2600" spc="-100" dirty="0">
                <a:solidFill>
                  <a:srgbClr val="FF9933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2400" spc="-1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FF9933"/>
                </a:solidFill>
                <a:latin typeface="Consolas" panose="020B0609020204030204" pitchFamily="49" charset="0"/>
              </a:rPr>
              <a:t>the</a:t>
            </a:r>
          </a:p>
          <a:p>
            <a:pPr lvl="0" defTabSz="914400">
              <a:lnSpc>
                <a:spcPct val="84000"/>
              </a:lnSpc>
            </a:pPr>
            <a:r>
              <a:rPr lang="en-US" altLang="zh-TW" sz="2600" spc="-180" dirty="0" err="1">
                <a:solidFill>
                  <a:srgbClr val="FF9933"/>
                </a:solidFill>
                <a:latin typeface="Consolas" panose="020B0609020204030204" pitchFamily="49" charset="0"/>
              </a:rPr>
              <a:t>iterables</a:t>
            </a:r>
            <a:r>
              <a:rPr lang="en-US" altLang="zh-TW" sz="2600" spc="-180" dirty="0">
                <a:solidFill>
                  <a:srgbClr val="FF9933"/>
                </a:solidFill>
                <a:latin typeface="Consolas" panose="020B0609020204030204" pitchFamily="49" charset="0"/>
              </a:rPr>
              <a:t>. Stops when the shortest </a:t>
            </a:r>
            <a:r>
              <a:rPr lang="en-US" altLang="zh-TW" sz="2600" spc="-180" dirty="0" err="1">
                <a:solidFill>
                  <a:srgbClr val="FF9933"/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spc="-180" dirty="0">
                <a:solidFill>
                  <a:srgbClr val="FF9933"/>
                </a:solidFill>
                <a:latin typeface="Consolas" panose="020B0609020204030204" pitchFamily="49" charset="0"/>
              </a:rPr>
              <a:t> is exhausted.</a:t>
            </a:r>
          </a:p>
          <a:p>
            <a:pPr lvl="0" defTabSz="914400">
              <a:lnSpc>
                <a:spcPct val="84000"/>
              </a:lnSpc>
            </a:pPr>
            <a:endParaRPr lang="en-US" altLang="zh-TW" sz="2600" spc="-200" dirty="0">
              <a:solidFill>
                <a:srgbClr val="FFCC99"/>
              </a:solidFill>
              <a:latin typeface="Consolas" panose="020B0609020204030204" pitchFamily="49" charset="0"/>
            </a:endParaRPr>
          </a:p>
          <a:p>
            <a:pPr lvl="0" defTabSz="914400">
              <a:lnSpc>
                <a:spcPct val="84000"/>
              </a:lnSpc>
            </a:pPr>
            <a:endParaRPr lang="en-US" altLang="zh-TW" sz="2600" spc="-200" dirty="0">
              <a:solidFill>
                <a:srgbClr val="FFCC99"/>
              </a:solidFill>
              <a:latin typeface="Consolas" panose="020B0609020204030204" pitchFamily="49" charset="0"/>
            </a:endParaRPr>
          </a:p>
          <a:p>
            <a:pPr lvl="0" defTabSz="914400">
              <a:lnSpc>
                <a:spcPct val="84000"/>
              </a:lnSpc>
            </a:pPr>
            <a:endParaRPr lang="en-US" altLang="zh-TW" sz="2600" spc="-200" dirty="0">
              <a:solidFill>
                <a:srgbClr val="FFCC99"/>
              </a:solidFill>
              <a:latin typeface="Consolas" panose="020B0609020204030204" pitchFamily="49" charset="0"/>
            </a:endParaRPr>
          </a:p>
          <a:p>
            <a:pPr lvl="0" defTabSz="914400">
              <a:lnSpc>
                <a:spcPct val="84000"/>
              </a:lnSpc>
            </a:pPr>
            <a:endParaRPr lang="en-US" altLang="zh-TW" sz="2600" spc="-200" dirty="0">
              <a:solidFill>
                <a:srgbClr val="FFCC99"/>
              </a:solidFill>
              <a:latin typeface="Consolas" panose="020B0609020204030204" pitchFamily="49" charset="0"/>
            </a:endParaRPr>
          </a:p>
          <a:p>
            <a:pPr lvl="0" defTabSz="914400">
              <a:lnSpc>
                <a:spcPct val="84000"/>
              </a:lnSpc>
            </a:pPr>
            <a:endParaRPr lang="en-US" altLang="zh-TW" sz="2600" spc="-200" dirty="0">
              <a:solidFill>
                <a:srgbClr val="FFCC99"/>
              </a:solidFill>
              <a:latin typeface="Consolas" panose="020B0609020204030204" pitchFamily="49" charset="0"/>
            </a:endParaRPr>
          </a:p>
          <a:p>
            <a:pPr lvl="0" defTabSz="914400">
              <a:lnSpc>
                <a:spcPct val="84000"/>
              </a:lnSpc>
            </a:pPr>
            <a:endParaRPr lang="en-US" altLang="zh-TW" sz="2600" spc="-200" dirty="0">
              <a:solidFill>
                <a:srgbClr val="FFCC99"/>
              </a:solidFill>
              <a:latin typeface="Consolas" panose="020B0609020204030204" pitchFamily="49" charset="0"/>
            </a:endParaRPr>
          </a:p>
          <a:p>
            <a:pPr lvl="0" defTabSz="914400">
              <a:lnSpc>
                <a:spcPct val="84000"/>
              </a:lnSpc>
            </a:pPr>
            <a:endParaRPr lang="en-US" altLang="zh-TW" sz="2600" spc="-200" dirty="0">
              <a:solidFill>
                <a:srgbClr val="FFCC99"/>
              </a:solidFill>
              <a:latin typeface="Consolas" panose="020B0609020204030204" pitchFamily="49" charset="0"/>
            </a:endParaRPr>
          </a:p>
          <a:p>
            <a:pPr lvl="0" defTabSz="914400">
              <a:lnSpc>
                <a:spcPct val="84000"/>
              </a:lnSpc>
            </a:pPr>
            <a:endParaRPr lang="en-US" altLang="zh-TW" sz="2600" spc="-200" dirty="0">
              <a:solidFill>
                <a:srgbClr val="FFCC99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2D2DB9"/>
                </a:solidFill>
              </a:rPr>
              <a:t>Comparing filter</a:t>
            </a:r>
            <a:r>
              <a:rPr lang="en-US" altLang="en-US" sz="4200" spc="-100" dirty="0">
                <a:solidFill>
                  <a:srgbClr val="2D2DB9"/>
                </a:solidFill>
                <a:latin typeface="Arial Black" panose="020B0A04020102020204" pitchFamily="34" charset="0"/>
              </a:rPr>
              <a:t>()</a:t>
            </a:r>
            <a:r>
              <a:rPr lang="en-US" altLang="en-US" sz="4200" spc="-100" dirty="0">
                <a:solidFill>
                  <a:srgbClr val="2D2DB9"/>
                </a:solidFill>
              </a:rPr>
              <a:t> and map</a:t>
            </a:r>
            <a:r>
              <a:rPr lang="en-US" altLang="en-US" sz="4200" spc="-100" dirty="0">
                <a:solidFill>
                  <a:srgbClr val="2D2DB9"/>
                </a:solidFill>
                <a:latin typeface="Arial Black" panose="020B0A04020102020204" pitchFamily="34" charset="0"/>
              </a:rPr>
              <a:t>()</a:t>
            </a:r>
            <a:endParaRPr lang="en-US" altLang="en-US" sz="4200" spc="-200" dirty="0">
              <a:solidFill>
                <a:srgbClr val="2D2DB9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4105" y="3985727"/>
            <a:ext cx="732893" cy="46037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sz="2600" spc="-1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039812" y="4066765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7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01662" y="762000"/>
            <a:ext cx="84963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FFFFFF"/>
                </a:solidFill>
                <a:latin typeface="Times New Roman" pitchFamily="18" charset="0"/>
              </a:rPr>
              <a:t>Your typical mathematical function is written as: </a:t>
            </a:r>
            <a:r>
              <a:rPr lang="en-US" altLang="en-US" sz="2800" b="1" dirty="0">
                <a:solidFill>
                  <a:srgbClr val="FFFFFF"/>
                </a:solidFill>
                <a:latin typeface="Times New Roman" pitchFamily="18" charset="0"/>
              </a:rPr>
              <a:t>y = f(x)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FFFFFF"/>
                </a:solidFill>
                <a:latin typeface="Times New Roman" pitchFamily="18" charset="0"/>
              </a:rPr>
              <a:t>But what is f(</a:t>
            </a:r>
            <a:r>
              <a:rPr lang="en-US" altLang="en-US" sz="8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altLang="en-US" sz="2800" dirty="0">
                <a:solidFill>
                  <a:srgbClr val="FFFFFF"/>
                </a:solidFill>
                <a:latin typeface="Times New Roman" pitchFamily="18" charset="0"/>
              </a:rPr>
              <a:t>)? Any function. Perhaps sin(). In that case, we write: </a:t>
            </a:r>
            <a:r>
              <a:rPr lang="en-US" altLang="en-US" sz="2800" b="1" dirty="0">
                <a:solidFill>
                  <a:srgbClr val="FFFFFF"/>
                </a:solidFill>
                <a:latin typeface="Times New Roman" pitchFamily="18" charset="0"/>
              </a:rPr>
              <a:t>y = sin(x)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FFFFFF"/>
                </a:solidFill>
                <a:latin typeface="Times New Roman" pitchFamily="18" charset="0"/>
              </a:rPr>
              <a:t>Here the sine function maps a value, x, to a new value, y.  For example: y=sin(0</a:t>
            </a:r>
            <a:r>
              <a:rPr lang="en-US" altLang="en-US" sz="2800" dirty="0">
                <a:solidFill>
                  <a:srgbClr val="FFFFFF"/>
                </a:solidFill>
                <a:latin typeface="Times New Roman" pitchFamily="18" charset="0"/>
                <a:sym typeface="Symbol" panose="05050102010706020507" pitchFamily="18" charset="2"/>
              </a:rPr>
              <a:t></a:t>
            </a:r>
            <a:r>
              <a:rPr lang="en-US" altLang="en-US" sz="2800" dirty="0">
                <a:solidFill>
                  <a:srgbClr val="FFFFFF"/>
                </a:solidFill>
                <a:latin typeface="Times New Roman" pitchFamily="18" charset="0"/>
              </a:rPr>
              <a:t>) </a:t>
            </a:r>
            <a:r>
              <a:rPr lang="en-US" altLang="en-US" sz="2800" dirty="0">
                <a:solidFill>
                  <a:srgbClr val="FFFFFF"/>
                </a:solidFill>
                <a:latin typeface="Times New Roman" pitchFamily="18" charset="0"/>
                <a:sym typeface="Symbol" panose="05050102010706020507" pitchFamily="18" charset="2"/>
              </a:rPr>
              <a:t> y=0</a:t>
            </a:r>
            <a:r>
              <a:rPr lang="en-US" altLang="en-US" sz="2800" dirty="0">
                <a:solidFill>
                  <a:srgbClr val="FFFFFF"/>
                </a:solidFill>
                <a:latin typeface="Times New Roman" pitchFamily="18" charset="0"/>
              </a:rPr>
              <a:t>,  or  y=sin(90</a:t>
            </a:r>
            <a:r>
              <a:rPr lang="en-US" altLang="en-US" sz="2800" dirty="0">
                <a:solidFill>
                  <a:srgbClr val="FFFFFF"/>
                </a:solidFill>
                <a:latin typeface="Times New Roman" pitchFamily="18" charset="0"/>
                <a:sym typeface="Symbol" panose="05050102010706020507" pitchFamily="18" charset="2"/>
              </a:rPr>
              <a:t></a:t>
            </a:r>
            <a:r>
              <a:rPr lang="en-US" altLang="en-US" sz="2800" dirty="0">
                <a:solidFill>
                  <a:srgbClr val="FFFFFF"/>
                </a:solidFill>
                <a:latin typeface="Times New Roman" pitchFamily="18" charset="0"/>
              </a:rPr>
              <a:t>) </a:t>
            </a:r>
            <a:r>
              <a:rPr lang="en-US" altLang="en-US" sz="2800" dirty="0">
                <a:solidFill>
                  <a:srgbClr val="FFFFFF"/>
                </a:solidFill>
                <a:latin typeface="Times New Roman" pitchFamily="18" charset="0"/>
                <a:sym typeface="Symbol" panose="05050102010706020507" pitchFamily="18" charset="2"/>
              </a:rPr>
              <a:t> y=1</a:t>
            </a:r>
            <a:r>
              <a:rPr lang="en-US" altLang="en-US" sz="2800" dirty="0">
                <a:solidFill>
                  <a:srgbClr val="FFFFFF"/>
                </a:solidFill>
                <a:latin typeface="Times New Roman" pitchFamily="18" charset="0"/>
              </a:rPr>
              <a:t>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3333CC"/>
                </a:solidFill>
                <a:latin typeface="Times New Roman" pitchFamily="18" charset="0"/>
              </a:rPr>
              <a:t>You can look at an x value, move your finger vertically to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3333CC"/>
                </a:solidFill>
                <a:latin typeface="Times New Roman" pitchFamily="18" charset="0"/>
              </a:rPr>
              <a:t>intersect the line, then horizontally to find the mapped-to value.</a:t>
            </a:r>
          </a:p>
        </p:txBody>
      </p:sp>
      <p:sp>
        <p:nvSpPr>
          <p:cNvPr id="163847" name="Text Box 7"/>
          <p:cNvSpPr txBox="1">
            <a:spLocks noChangeArrowheads="1"/>
          </p:cNvSpPr>
          <p:nvPr/>
        </p:nvSpPr>
        <p:spPr bwMode="auto">
          <a:xfrm>
            <a:off x="601662" y="762000"/>
            <a:ext cx="84963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</a:rPr>
              <a:t>Your typical mathematical function is written as: </a:t>
            </a:r>
            <a:r>
              <a:rPr lang="en-US" altLang="en-US" sz="2800" b="1" dirty="0">
                <a:solidFill>
                  <a:srgbClr val="3333CC"/>
                </a:solidFill>
                <a:latin typeface="Times New Roman" pitchFamily="18" charset="0"/>
              </a:rPr>
              <a:t>y = f(x)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</a:rPr>
              <a:t>But what is f(</a:t>
            </a:r>
            <a:r>
              <a:rPr lang="en-US" altLang="en-US" sz="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</a:rPr>
              <a:t>)? Any function. Perhaps sin(). In that case, we write: </a:t>
            </a:r>
            <a:r>
              <a:rPr lang="en-US" altLang="en-US" sz="2800" b="1" dirty="0">
                <a:solidFill>
                  <a:srgbClr val="3333CC"/>
                </a:solidFill>
                <a:latin typeface="Times New Roman" pitchFamily="18" charset="0"/>
              </a:rPr>
              <a:t>y = sin(x)</a:t>
            </a:r>
            <a:r>
              <a:rPr lang="en-US" altLang="en-US" sz="2800" dirty="0">
                <a:solidFill>
                  <a:srgbClr val="3333CC"/>
                </a:solidFill>
                <a:latin typeface="Times New Roman" pitchFamily="18" charset="0"/>
              </a:rPr>
              <a:t>.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</a:rPr>
              <a:t>Here the sine function </a:t>
            </a:r>
            <a:r>
              <a:rPr lang="en-US" altLang="en-US" sz="2800" b="1" dirty="0">
                <a:solidFill>
                  <a:srgbClr val="2D2DB9"/>
                </a:solidFill>
                <a:latin typeface="Times New Roman" pitchFamily="18" charset="0"/>
              </a:rPr>
              <a:t>maps</a:t>
            </a: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</a:rPr>
              <a:t> a value, x, to a new value, y.  For example: </a:t>
            </a:r>
            <a:r>
              <a:rPr lang="en-US" altLang="en-US" sz="2800" dirty="0">
                <a:solidFill>
                  <a:srgbClr val="FF0000"/>
                </a:solidFill>
                <a:latin typeface="Times New Roman" pitchFamily="18" charset="0"/>
              </a:rPr>
              <a:t>if x=90</a:t>
            </a:r>
            <a:r>
              <a:rPr lang="en-US" altLang="en-US" sz="2800" dirty="0">
                <a:solidFill>
                  <a:srgbClr val="FF0000"/>
                </a:solidFill>
                <a:latin typeface="Times New Roman" pitchFamily="18" charset="0"/>
                <a:sym typeface="Symbol" panose="05050102010706020507" pitchFamily="18" charset="2"/>
              </a:rPr>
              <a:t></a:t>
            </a:r>
            <a:r>
              <a:rPr lang="en-US" altLang="en-US" sz="2800" dirty="0">
                <a:solidFill>
                  <a:srgbClr val="FF0000"/>
                </a:solidFill>
                <a:latin typeface="Times New Roman" pitchFamily="18" charset="0"/>
              </a:rPr>
              <a:t>, then y=sin(90</a:t>
            </a:r>
            <a:r>
              <a:rPr lang="en-US" altLang="en-US" sz="2800" dirty="0">
                <a:solidFill>
                  <a:srgbClr val="FF0000"/>
                </a:solidFill>
                <a:latin typeface="Times New Roman" pitchFamily="18" charset="0"/>
                <a:sym typeface="Symbol" panose="05050102010706020507" pitchFamily="18" charset="2"/>
              </a:rPr>
              <a:t></a:t>
            </a:r>
            <a:r>
              <a:rPr lang="en-US" altLang="en-US" sz="2800" dirty="0">
                <a:solidFill>
                  <a:srgbClr val="FF0000"/>
                </a:solidFill>
                <a:latin typeface="Times New Roman" pitchFamily="18" charset="0"/>
              </a:rPr>
              <a:t>) </a:t>
            </a:r>
            <a:r>
              <a:rPr lang="en-US" altLang="en-US" sz="2800" dirty="0">
                <a:solidFill>
                  <a:srgbClr val="FF0000"/>
                </a:solidFill>
                <a:latin typeface="Times New Roman" pitchFamily="18" charset="0"/>
                <a:sym typeface="Symbol" panose="05050102010706020507" pitchFamily="18" charset="2"/>
              </a:rPr>
              <a:t> y=1</a:t>
            </a: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3333CC"/>
                </a:solidFill>
                <a:latin typeface="Times New Roman" pitchFamily="18" charset="0"/>
              </a:rPr>
              <a:t>You can look at an x value,</a:t>
            </a:r>
            <a:r>
              <a:rPr lang="en-US" altLang="en-US" sz="28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3333CC"/>
                </a:solidFill>
                <a:latin typeface="Times New Roman" pitchFamily="18" charset="0"/>
              </a:rPr>
              <a:t>intersect the line,</a:t>
            </a: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2" y="0"/>
            <a:ext cx="9144000" cy="762000"/>
          </a:xfrm>
        </p:spPr>
        <p:txBody>
          <a:bodyPr/>
          <a:lstStyle/>
          <a:p>
            <a:r>
              <a:rPr lang="en-US" altLang="en-US" sz="4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mapping is a concept from math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76441" y="4191000"/>
            <a:ext cx="4578493" cy="27739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97262" y="5909424"/>
            <a:ext cx="498854" cy="533401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 bwMode="auto">
          <a:xfrm>
            <a:off x="3985128" y="4668644"/>
            <a:ext cx="0" cy="11887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3433762" y="4123372"/>
            <a:ext cx="0" cy="10972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97262" y="4668727"/>
            <a:ext cx="498854" cy="533401"/>
          </a:xfrm>
          <a:prstGeom prst="rect">
            <a:avLst/>
          </a:prstGeom>
        </p:spPr>
      </p:pic>
      <p:sp>
        <p:nvSpPr>
          <p:cNvPr id="10" name="Trapezoid 9">
            <a:extLst>
              <a:ext uri="{FF2B5EF4-FFF2-40B4-BE49-F238E27FC236}">
                <a16:creationId xmlns:a16="http://schemas.microsoft.com/office/drawing/2014/main" id="{81E8B6D5-9A6A-46FD-B782-1F7EE8016825}"/>
              </a:ext>
            </a:extLst>
          </p:cNvPr>
          <p:cNvSpPr>
            <a:spLocks noChangeAspect="1"/>
          </p:cNvSpPr>
          <p:nvPr/>
        </p:nvSpPr>
        <p:spPr bwMode="auto">
          <a:xfrm rot="2700000" flipH="1">
            <a:off x="7720547" y="308945"/>
            <a:ext cx="2652162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>
                <a:solidFill>
                  <a:srgbClr val="000000"/>
                </a:solidFill>
                <a:ea typeface="新細明體" charset="-120"/>
              </a:rPr>
              <a:t>From</a:t>
            </a:r>
            <a:br>
              <a:rPr lang="en-US" sz="2592" spc="-100" dirty="0">
                <a:solidFill>
                  <a:srgbClr val="000000"/>
                </a:solidFill>
                <a:ea typeface="新細明體" charset="-120"/>
              </a:rPr>
            </a:br>
            <a:r>
              <a:rPr lang="en-US" sz="2592" spc="-100" dirty="0">
                <a:solidFill>
                  <a:srgbClr val="000000"/>
                </a:solidFill>
                <a:ea typeface="新細明體" charset="-120"/>
              </a:rPr>
              <a:t>Lecture 5</a:t>
            </a:r>
            <a:endParaRPr lang="en-US" sz="3024" dirty="0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30858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3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3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3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3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638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0" presetID="64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6296E-6 L 0.00017 -0.18194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9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89045E-7 4.07407E-6 L -0.12341 4.07407E-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79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76441" y="4191000"/>
            <a:ext cx="4578493" cy="2773920"/>
          </a:xfrm>
          <a:prstGeom prst="rect">
            <a:avLst/>
          </a:prstGeom>
        </p:spPr>
      </p:pic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601662" y="762001"/>
            <a:ext cx="8496300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FF0000"/>
                </a:solidFill>
                <a:latin typeface="Times New Roman" pitchFamily="18" charset="0"/>
              </a:rPr>
              <a:t>sin(90</a:t>
            </a:r>
            <a:r>
              <a:rPr lang="en-US" altLang="en-US" sz="3200" dirty="0">
                <a:solidFill>
                  <a:srgbClr val="FF0000"/>
                </a:solidFill>
                <a:latin typeface="Times New Roman" pitchFamily="18" charset="0"/>
                <a:sym typeface="Symbol" panose="05050102010706020507" pitchFamily="18" charset="2"/>
              </a:rPr>
              <a:t></a:t>
            </a:r>
            <a:r>
              <a:rPr lang="en-US" altLang="en-US" sz="3200" dirty="0">
                <a:solidFill>
                  <a:srgbClr val="FF0000"/>
                </a:solidFill>
                <a:latin typeface="Times New Roman" pitchFamily="18" charset="0"/>
              </a:rPr>
              <a:t>)=1 is a mapping for just one value.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FF0000"/>
                </a:solidFill>
                <a:latin typeface="Times New Roman" pitchFamily="18" charset="0"/>
              </a:rPr>
              <a:t>But what is the mapping, for all values?</a:t>
            </a:r>
          </a:p>
          <a:p>
            <a:pPr defTabSz="914400" eaLnBrk="0" fontAlgn="base" hangingPunct="0">
              <a:spcAft>
                <a:spcPct val="0"/>
              </a:spcAft>
            </a:pPr>
            <a:r>
              <a:rPr lang="en-US" altLang="en-US" sz="3200" dirty="0">
                <a:solidFill>
                  <a:srgbClr val="FF0000"/>
                </a:solidFill>
                <a:latin typeface="Times New Roman" pitchFamily="18" charset="0"/>
              </a:rPr>
              <a:t>That would be the set of all mappings.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en-US" sz="2800" dirty="0">
              <a:solidFill>
                <a:srgbClr val="FF0000"/>
              </a:solidFill>
              <a:latin typeface="Lucida Console" panose="020B0609040504020204" pitchFamily="49" charset="0"/>
              <a:cs typeface="Lucida Sans Unicode" panose="020B0602030504020204" pitchFamily="34" charset="0"/>
              <a:sym typeface="Symbol" panose="05050102010706020507" pitchFamily="18" charset="2"/>
            </a:endParaRP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2" y="0"/>
            <a:ext cx="9144000" cy="762000"/>
          </a:xfrm>
        </p:spPr>
        <p:txBody>
          <a:bodyPr/>
          <a:lstStyle/>
          <a:p>
            <a:r>
              <a:rPr lang="en-US" altLang="en-US" sz="4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mapping is a concept from math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3985128" y="4668644"/>
            <a:ext cx="0" cy="11887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3433762" y="4123372"/>
            <a:ext cx="0" cy="10972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719" y="4187952"/>
            <a:ext cx="4578493" cy="2773920"/>
          </a:xfrm>
          <a:prstGeom prst="rect">
            <a:avLst/>
          </a:prstGeom>
        </p:spPr>
      </p:pic>
      <p:sp>
        <p:nvSpPr>
          <p:cNvPr id="8" name="Trapezoid 7">
            <a:extLst>
              <a:ext uri="{FF2B5EF4-FFF2-40B4-BE49-F238E27FC236}">
                <a16:creationId xmlns:a16="http://schemas.microsoft.com/office/drawing/2014/main" id="{B25B42B8-7618-4552-8EC7-7A71227674B4}"/>
              </a:ext>
            </a:extLst>
          </p:cNvPr>
          <p:cNvSpPr>
            <a:spLocks noChangeAspect="1"/>
          </p:cNvSpPr>
          <p:nvPr/>
        </p:nvSpPr>
        <p:spPr bwMode="auto">
          <a:xfrm rot="2700000" flipH="1">
            <a:off x="7720547" y="308945"/>
            <a:ext cx="2652162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>
                <a:solidFill>
                  <a:srgbClr val="000000"/>
                </a:solidFill>
                <a:ea typeface="新細明體" charset="-120"/>
              </a:rPr>
              <a:t>From</a:t>
            </a:r>
            <a:br>
              <a:rPr lang="en-US" sz="2592" spc="-100" dirty="0">
                <a:solidFill>
                  <a:srgbClr val="000000"/>
                </a:solidFill>
                <a:ea typeface="新細明體" charset="-120"/>
              </a:rPr>
            </a:br>
            <a:r>
              <a:rPr lang="en-US" sz="2592" spc="-100" dirty="0">
                <a:solidFill>
                  <a:srgbClr val="000000"/>
                </a:solidFill>
                <a:ea typeface="新細明體" charset="-120"/>
              </a:rPr>
              <a:t>Lecture 5</a:t>
            </a:r>
            <a:endParaRPr lang="en-US" sz="3024" dirty="0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679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719" y="4187952"/>
            <a:ext cx="4578493" cy="2773920"/>
          </a:xfrm>
          <a:prstGeom prst="rect">
            <a:avLst/>
          </a:prstGeom>
        </p:spPr>
      </p:pic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601662" y="762000"/>
            <a:ext cx="8496300" cy="32008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0000"/>
                </a:solidFill>
                <a:latin typeface="Times New Roman" pitchFamily="18" charset="0"/>
              </a:rPr>
              <a:t>sin(90</a:t>
            </a:r>
            <a:r>
              <a:rPr lang="en-US" altLang="en-US" sz="3200" dirty="0">
                <a:solidFill>
                  <a:srgbClr val="000000"/>
                </a:solidFill>
                <a:latin typeface="Times New Roman" pitchFamily="18" charset="0"/>
                <a:sym typeface="Symbol" panose="05050102010706020507" pitchFamily="18" charset="2"/>
              </a:rPr>
              <a:t></a:t>
            </a:r>
            <a:r>
              <a:rPr lang="en-US" altLang="en-US" sz="3200" dirty="0">
                <a:solidFill>
                  <a:srgbClr val="000000"/>
                </a:solidFill>
                <a:latin typeface="Times New Roman" pitchFamily="18" charset="0"/>
              </a:rPr>
              <a:t>)=1 is a mapping for just one value.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0000"/>
                </a:solidFill>
                <a:latin typeface="Times New Roman" pitchFamily="18" charset="0"/>
              </a:rPr>
              <a:t>But what is the mapping, for all values?</a:t>
            </a:r>
          </a:p>
          <a:p>
            <a:pPr defTabSz="914400" eaLnBrk="0" fontAlgn="base" hangingPunct="0">
              <a:spcAft>
                <a:spcPct val="0"/>
              </a:spcAft>
            </a:pPr>
            <a:r>
              <a:rPr lang="en-US" altLang="en-US" sz="3200" dirty="0">
                <a:solidFill>
                  <a:srgbClr val="000000"/>
                </a:solidFill>
                <a:latin typeface="Times New Roman" pitchFamily="18" charset="0"/>
              </a:rPr>
              <a:t>That would be the set of all mappings.</a:t>
            </a:r>
          </a:p>
          <a:p>
            <a:pPr defTabSz="914400" eaLnBrk="0" fontAlgn="base" hangingPunct="0">
              <a:lnSpc>
                <a:spcPct val="99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FF0000"/>
                </a:solidFill>
                <a:latin typeface="Times New Roman" pitchFamily="18" charset="0"/>
              </a:rPr>
              <a:t>Think of it as a look-up table: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en-US" sz="2800" dirty="0">
              <a:solidFill>
                <a:srgbClr val="FF0000"/>
              </a:solidFill>
              <a:latin typeface="Lucida Console" panose="020B0609040504020204" pitchFamily="49" charset="0"/>
              <a:cs typeface="Lucida Sans Unicode" panose="020B0602030504020204" pitchFamily="34" charset="0"/>
              <a:sym typeface="Symbol" panose="05050102010706020507" pitchFamily="18" charset="2"/>
            </a:endParaRP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2" y="0"/>
            <a:ext cx="9144000" cy="762000"/>
          </a:xfrm>
        </p:spPr>
        <p:txBody>
          <a:bodyPr/>
          <a:lstStyle/>
          <a:p>
            <a:r>
              <a:rPr lang="en-US" altLang="en-US" sz="4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mapping is a concept from math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6116184" y="2731770"/>
            <a:ext cx="3162300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70C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 0</a:t>
            </a:r>
            <a:r>
              <a:rPr lang="en-US" altLang="en-US" sz="2800" dirty="0">
                <a:solidFill>
                  <a:srgbClr val="0070C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</a:t>
            </a: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 → </a:t>
            </a:r>
            <a:r>
              <a:rPr lang="en-US" altLang="en-US" sz="2800" dirty="0">
                <a:solidFill>
                  <a:srgbClr val="339933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0.00000</a:t>
            </a:r>
            <a:endParaRPr lang="en-US" altLang="en-US" sz="2800" dirty="0">
              <a:solidFill>
                <a:srgbClr val="339933"/>
              </a:solidFill>
              <a:latin typeface="Lucida Console" panose="020B0609040504020204" pitchFamily="49" charset="0"/>
              <a:cs typeface="Lucida Sans Unicode" panose="020B0602030504020204" pitchFamily="34" charset="0"/>
            </a:endParaRPr>
          </a:p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en-US" altLang="en-US" sz="2800" dirty="0">
                <a:solidFill>
                  <a:srgbClr val="0070C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10</a:t>
            </a:r>
            <a:r>
              <a:rPr lang="en-US" altLang="en-US" sz="2800" dirty="0">
                <a:solidFill>
                  <a:srgbClr val="0070C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</a:t>
            </a: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 → </a:t>
            </a:r>
            <a:r>
              <a:rPr lang="en-US" altLang="en-US" sz="2800" dirty="0">
                <a:solidFill>
                  <a:srgbClr val="339933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0.17365</a:t>
            </a:r>
          </a:p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en-US" altLang="en-US" sz="2800" dirty="0">
                <a:solidFill>
                  <a:srgbClr val="0070C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20</a:t>
            </a:r>
            <a:r>
              <a:rPr lang="en-US" altLang="en-US" sz="2800" dirty="0">
                <a:solidFill>
                  <a:srgbClr val="0070C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</a:t>
            </a: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 → </a:t>
            </a:r>
            <a:r>
              <a:rPr lang="en-US" altLang="en-US" sz="2800" dirty="0">
                <a:solidFill>
                  <a:srgbClr val="339933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0.34202</a:t>
            </a:r>
          </a:p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en-US" altLang="en-US" sz="2800" dirty="0">
                <a:solidFill>
                  <a:srgbClr val="0070C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30</a:t>
            </a:r>
            <a:r>
              <a:rPr lang="en-US" altLang="en-US" sz="2800" dirty="0">
                <a:solidFill>
                  <a:srgbClr val="0070C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</a:t>
            </a: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 → </a:t>
            </a:r>
            <a:r>
              <a:rPr lang="en-US" altLang="en-US" sz="2800" dirty="0">
                <a:solidFill>
                  <a:srgbClr val="339933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0.50000</a:t>
            </a:r>
          </a:p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en-US" altLang="en-US" sz="2800" dirty="0">
                <a:solidFill>
                  <a:srgbClr val="0070C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40</a:t>
            </a:r>
            <a:r>
              <a:rPr lang="en-US" altLang="en-US" sz="2800" dirty="0">
                <a:solidFill>
                  <a:srgbClr val="0070C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</a:t>
            </a: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 → </a:t>
            </a:r>
            <a:r>
              <a:rPr lang="en-US" altLang="en-US" sz="2800" dirty="0">
                <a:solidFill>
                  <a:srgbClr val="339933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0.64279</a:t>
            </a:r>
          </a:p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en-US" altLang="en-US" sz="2800" dirty="0">
                <a:solidFill>
                  <a:srgbClr val="0070C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...</a:t>
            </a:r>
            <a:r>
              <a:rPr lang="en-US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→  </a:t>
            </a:r>
            <a:r>
              <a:rPr lang="en-US" altLang="en-US" sz="2400" dirty="0">
                <a:solidFill>
                  <a:srgbClr val="339933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olidFill>
                  <a:srgbClr val="339933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...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01662" y="2706624"/>
            <a:ext cx="5638800" cy="270843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0000"/>
                </a:solidFill>
                <a:latin typeface="Times New Roman" pitchFamily="18" charset="0"/>
              </a:rPr>
              <a:t>Think of it as a look-up table: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FF0000"/>
                </a:solidFill>
                <a:latin typeface="Times New Roman" pitchFamily="18" charset="0"/>
              </a:rPr>
              <a:t>Q:How to make a table like this?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339933"/>
                </a:solidFill>
                <a:latin typeface="Times New Roman" pitchFamily="18" charset="0"/>
              </a:rPr>
              <a:t>A:With map()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en-US" sz="2800" dirty="0">
              <a:solidFill>
                <a:srgbClr val="FF0000"/>
              </a:solidFill>
              <a:latin typeface="Lucida Console" panose="020B0609040504020204" pitchFamily="49" charset="0"/>
              <a:cs typeface="Lucida Sans Unicode" panose="020B0602030504020204" pitchFamily="34" charset="0"/>
              <a:sym typeface="Symbol" panose="05050102010706020507" pitchFamily="18" charset="2"/>
            </a:endParaRP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8BD3EDAA-1875-475C-BCD9-11E09DF3C15B}"/>
              </a:ext>
            </a:extLst>
          </p:cNvPr>
          <p:cNvSpPr>
            <a:spLocks noChangeAspect="1"/>
          </p:cNvSpPr>
          <p:nvPr/>
        </p:nvSpPr>
        <p:spPr bwMode="auto">
          <a:xfrm rot="2700000" flipH="1">
            <a:off x="7720547" y="308945"/>
            <a:ext cx="2652162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>
                <a:solidFill>
                  <a:srgbClr val="000000"/>
                </a:solidFill>
                <a:ea typeface="新細明體" charset="-120"/>
              </a:rPr>
              <a:t>From</a:t>
            </a:r>
            <a:br>
              <a:rPr lang="en-US" sz="2592" spc="-100" dirty="0">
                <a:solidFill>
                  <a:srgbClr val="000000"/>
                </a:solidFill>
                <a:ea typeface="新細明體" charset="-120"/>
              </a:rPr>
            </a:br>
            <a:r>
              <a:rPr lang="en-US" sz="2592" spc="-100" dirty="0">
                <a:solidFill>
                  <a:srgbClr val="000000"/>
                </a:solidFill>
                <a:ea typeface="新細明體" charset="-120"/>
              </a:rPr>
              <a:t>Lecture 5</a:t>
            </a:r>
            <a:endParaRPr lang="en-US" sz="3024" dirty="0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16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allAtOnce" animBg="1"/>
      <p:bldP spid="1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2" y="0"/>
            <a:ext cx="9144000" cy="762000"/>
          </a:xfrm>
        </p:spPr>
        <p:txBody>
          <a:bodyPr/>
          <a:lstStyle/>
          <a:p>
            <a:r>
              <a:rPr lang="en-US" altLang="en-US" sz="4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mapping is a concept from math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01662" y="954024"/>
            <a:ext cx="8676822" cy="2708434"/>
            <a:chOff x="304800" y="2706624"/>
            <a:chExt cx="8676822" cy="2708434"/>
          </a:xfrm>
        </p:grpSpPr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5819322" y="2731769"/>
              <a:ext cx="3162300" cy="2212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defTabSz="9144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 0</a:t>
              </a: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800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800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0.00000</a:t>
              </a:r>
              <a:endParaRPr lang="en-US" altLang="en-US" sz="2800" dirty="0">
                <a:solidFill>
                  <a:srgbClr val="339933"/>
                </a:solidFill>
                <a:latin typeface="Lucida Console" panose="020B0609040504020204" pitchFamily="49" charset="0"/>
                <a:cs typeface="Lucida Sans Unicode" panose="020B0602030504020204" pitchFamily="34" charset="0"/>
              </a:endParaRPr>
            </a:p>
            <a:p>
              <a:pPr defTabSz="914400" eaLnBrk="0" fontAlgn="base" hangingPunct="0">
                <a:lnSpc>
                  <a:spcPct val="85000"/>
                </a:lnSpc>
                <a:spcAft>
                  <a:spcPct val="0"/>
                </a:spcAft>
              </a:pP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10</a:t>
              </a: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800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800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0.17365</a:t>
              </a:r>
            </a:p>
            <a:p>
              <a:pPr defTabSz="914400" eaLnBrk="0" fontAlgn="base" hangingPunct="0">
                <a:lnSpc>
                  <a:spcPct val="85000"/>
                </a:lnSpc>
                <a:spcAft>
                  <a:spcPct val="0"/>
                </a:spcAft>
              </a:pP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20</a:t>
              </a: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800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800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0.34202</a:t>
              </a:r>
            </a:p>
            <a:p>
              <a:pPr defTabSz="914400" eaLnBrk="0" fontAlgn="base" hangingPunct="0">
                <a:lnSpc>
                  <a:spcPct val="85000"/>
                </a:lnSpc>
                <a:spcAft>
                  <a:spcPct val="0"/>
                </a:spcAft>
              </a:pP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30</a:t>
              </a: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800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800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0.50000</a:t>
              </a:r>
            </a:p>
            <a:p>
              <a:pPr defTabSz="914400" eaLnBrk="0" fontAlgn="base" hangingPunct="0">
                <a:lnSpc>
                  <a:spcPct val="85000"/>
                </a:lnSpc>
                <a:spcAft>
                  <a:spcPct val="0"/>
                </a:spcAft>
              </a:pP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40</a:t>
              </a: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800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800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0.64279</a:t>
              </a:r>
            </a:p>
            <a:p>
              <a:pPr defTabSz="914400" eaLnBrk="0" fontAlgn="base" hangingPunct="0">
                <a:lnSpc>
                  <a:spcPct val="67000"/>
                </a:lnSpc>
                <a:spcAft>
                  <a:spcPct val="0"/>
                </a:spcAft>
              </a:pP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...</a:t>
              </a:r>
              <a:r>
                <a:rPr lang="en-US" altLang="en-US" sz="1800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</a:t>
              </a:r>
              <a:r>
                <a:rPr lang="en-US" altLang="en-US" sz="2800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  </a:t>
              </a:r>
              <a:r>
                <a:rPr lang="en-US" altLang="en-US" sz="2800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...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304800" y="2706624"/>
              <a:ext cx="5638800" cy="27084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3200" dirty="0">
                  <a:solidFill>
                    <a:srgbClr val="000000"/>
                  </a:solidFill>
                  <a:latin typeface="Times New Roman" pitchFamily="18" charset="0"/>
                </a:rPr>
                <a:t>Think of it as a look-up table:</a:t>
              </a:r>
            </a:p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3200" dirty="0">
                  <a:solidFill>
                    <a:srgbClr val="FF0000"/>
                  </a:solidFill>
                  <a:latin typeface="Times New Roman" pitchFamily="18" charset="0"/>
                </a:rPr>
                <a:t>Q:How to make a table like this?</a:t>
              </a:r>
            </a:p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3200" dirty="0">
                  <a:solidFill>
                    <a:srgbClr val="339933"/>
                  </a:solidFill>
                  <a:latin typeface="Times New Roman" pitchFamily="18" charset="0"/>
                </a:rPr>
                <a:t>A:With map()</a:t>
              </a:r>
            </a:p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altLang="en-US" sz="2800" dirty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endParaRPr>
            </a:p>
          </p:txBody>
        </p:sp>
      </p:grp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601662" y="3124200"/>
            <a:ext cx="8839200" cy="37610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FF0000"/>
                </a:solidFill>
                <a:latin typeface="Times New Roman" pitchFamily="18" charset="0"/>
              </a:rPr>
              <a:t>The sin(</a:t>
            </a:r>
            <a:r>
              <a:rPr lang="en-US" altLang="en-US" sz="8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Times New Roman" pitchFamily="18" charset="0"/>
              </a:rPr>
              <a:t>) function takes one number and returns another one number. </a:t>
            </a:r>
            <a:r>
              <a:rPr lang="en-US" altLang="en-US" sz="2800" u="sng" dirty="0">
                <a:solidFill>
                  <a:srgbClr val="FF0000"/>
                </a:solidFill>
                <a:latin typeface="Times New Roman" pitchFamily="18" charset="0"/>
              </a:rPr>
              <a:t>One</a:t>
            </a:r>
            <a:r>
              <a:rPr lang="en-US" altLang="en-US" sz="2800" dirty="0">
                <a:solidFill>
                  <a:srgbClr val="FF0000"/>
                </a:solidFill>
                <a:latin typeface="Times New Roman" pitchFamily="18" charset="0"/>
              </a:rPr>
              <a:t> number. So it cannot understand a list: </a:t>
            </a:r>
          </a:p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 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from math import </a:t>
            </a:r>
            <a:r>
              <a:rPr lang="en-US" altLang="en-US" sz="240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sin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radians</a:t>
            </a:r>
          </a:p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 </a:t>
            </a:r>
            <a:r>
              <a:rPr lang="en-US" altLang="en-US" sz="2400" b="1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sin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([0,</a:t>
            </a:r>
            <a:r>
              <a:rPr lang="en-US" altLang="en-US" sz="240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radians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(10), </a:t>
            </a:r>
            <a:r>
              <a:rPr lang="en-US" altLang="en-US" sz="240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radians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(20)])</a:t>
            </a:r>
          </a:p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FFCCCC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Traceback</a:t>
            </a:r>
            <a:r>
              <a:rPr lang="en-US" altLang="en-US" sz="2400" dirty="0">
                <a:solidFill>
                  <a:srgbClr val="FFCCCC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(most recent call last):</a:t>
            </a:r>
          </a:p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CCCC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File "&lt;</a:t>
            </a:r>
            <a:r>
              <a:rPr lang="en-US" altLang="en-US" sz="2400" dirty="0" err="1">
                <a:solidFill>
                  <a:srgbClr val="FFCCCC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stdin</a:t>
            </a:r>
            <a:r>
              <a:rPr lang="en-US" altLang="en-US" sz="2400" dirty="0">
                <a:solidFill>
                  <a:srgbClr val="FFCCCC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&gt;", line 1, in &lt;module&gt;</a:t>
            </a:r>
          </a:p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FFCCCC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TypeError</a:t>
            </a:r>
            <a:r>
              <a:rPr lang="en-US" altLang="en-US" sz="2400" dirty="0">
                <a:solidFill>
                  <a:srgbClr val="FFCCCC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must be real number, not list</a:t>
            </a:r>
          </a:p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 </a:t>
            </a:r>
            <a:r>
              <a:rPr lang="en-US" altLang="en-US" sz="2400" dirty="0">
                <a:solidFill>
                  <a:srgbClr val="3333CC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# Use map() to apply a mapping to a list:</a:t>
            </a:r>
          </a:p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map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2400" b="1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sin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,[0,</a:t>
            </a:r>
            <a:r>
              <a:rPr lang="en-US" altLang="en-US" sz="240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radians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(10), </a:t>
            </a:r>
            <a:r>
              <a:rPr lang="en-US" altLang="en-US" sz="240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radians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(20)])</a:t>
            </a:r>
          </a:p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[0.0, 0.17364817766693033, 0.3420201433256687]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01662" y="2706624"/>
            <a:ext cx="8676822" cy="2708434"/>
            <a:chOff x="304800" y="2706624"/>
            <a:chExt cx="8676822" cy="2708434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5819322" y="2731769"/>
              <a:ext cx="3162300" cy="23330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defTabSz="914400" eaLnBrk="0" fontAlgn="base" hangingPunct="0">
                <a:lnSpc>
                  <a:spcPct val="88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 0</a:t>
              </a: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800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800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0.00000</a:t>
              </a:r>
              <a:endParaRPr lang="en-US" altLang="en-US" sz="2800" dirty="0">
                <a:solidFill>
                  <a:srgbClr val="339933"/>
                </a:solidFill>
                <a:latin typeface="Lucida Console" panose="020B0609040504020204" pitchFamily="49" charset="0"/>
                <a:cs typeface="Lucida Sans Unicode" panose="020B0602030504020204" pitchFamily="34" charset="0"/>
              </a:endParaRPr>
            </a:p>
            <a:p>
              <a:pPr defTabSz="914400" eaLnBrk="0" fontAlgn="base" hangingPunct="0">
                <a:lnSpc>
                  <a:spcPct val="88000"/>
                </a:lnSpc>
                <a:spcAft>
                  <a:spcPct val="0"/>
                </a:spcAft>
              </a:pP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10</a:t>
              </a: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800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800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0.17365</a:t>
              </a:r>
            </a:p>
            <a:p>
              <a:pPr defTabSz="914400" eaLnBrk="0" fontAlgn="base" hangingPunct="0">
                <a:lnSpc>
                  <a:spcPct val="88000"/>
                </a:lnSpc>
                <a:spcAft>
                  <a:spcPct val="0"/>
                </a:spcAft>
              </a:pP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20</a:t>
              </a: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800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800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0.34202</a:t>
              </a:r>
            </a:p>
            <a:p>
              <a:pPr defTabSz="914400" eaLnBrk="0" fontAlgn="base" hangingPunct="0">
                <a:lnSpc>
                  <a:spcPct val="88000"/>
                </a:lnSpc>
                <a:spcAft>
                  <a:spcPct val="0"/>
                </a:spcAft>
              </a:pP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30</a:t>
              </a: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800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800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0.50000</a:t>
              </a:r>
            </a:p>
            <a:p>
              <a:pPr defTabSz="914400" eaLnBrk="0" fontAlgn="base" hangingPunct="0">
                <a:lnSpc>
                  <a:spcPct val="88000"/>
                </a:lnSpc>
                <a:spcAft>
                  <a:spcPct val="0"/>
                </a:spcAft>
              </a:pP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40</a:t>
              </a: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800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800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0.64279</a:t>
              </a:r>
            </a:p>
            <a:p>
              <a:pPr defTabSz="914400" eaLnBrk="0" fontAlgn="base" hangingPunct="0">
                <a:lnSpc>
                  <a:spcPct val="80000"/>
                </a:lnSpc>
                <a:spcAft>
                  <a:spcPct val="0"/>
                </a:spcAft>
              </a:pP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...</a:t>
              </a:r>
              <a:r>
                <a:rPr lang="en-US" altLang="en-US" sz="1800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</a:t>
              </a:r>
              <a:r>
                <a:rPr lang="en-US" altLang="en-US" sz="2800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→  </a:t>
              </a:r>
              <a:r>
                <a:rPr lang="en-US" altLang="en-US" sz="2400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</a:t>
              </a:r>
              <a:r>
                <a:rPr lang="en-US" altLang="en-US" sz="2800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...</a:t>
              </a: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304800" y="2706624"/>
              <a:ext cx="5638800" cy="27084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3200" dirty="0">
                  <a:solidFill>
                    <a:srgbClr val="000000"/>
                  </a:solidFill>
                  <a:latin typeface="Times New Roman" pitchFamily="18" charset="0"/>
                </a:rPr>
                <a:t>Think of it as a look-up table:</a:t>
              </a:r>
            </a:p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3200" dirty="0">
                  <a:solidFill>
                    <a:srgbClr val="FF0000"/>
                  </a:solidFill>
                  <a:latin typeface="Times New Roman" pitchFamily="18" charset="0"/>
                </a:rPr>
                <a:t>Q:How to make a table like this?</a:t>
              </a:r>
            </a:p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3200" dirty="0">
                  <a:solidFill>
                    <a:srgbClr val="339933"/>
                  </a:solidFill>
                  <a:latin typeface="Times New Roman" pitchFamily="18" charset="0"/>
                </a:rPr>
                <a:t>A:With map()</a:t>
              </a:r>
            </a:p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altLang="en-US" sz="2800" dirty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6899223" y="2743200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→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FE6D0A9D-1214-488A-B013-D0136AD8C44A}"/>
              </a:ext>
            </a:extLst>
          </p:cNvPr>
          <p:cNvSpPr>
            <a:spLocks noChangeAspect="1"/>
          </p:cNvSpPr>
          <p:nvPr/>
        </p:nvSpPr>
        <p:spPr bwMode="auto">
          <a:xfrm rot="2700000" flipH="1">
            <a:off x="7720547" y="308945"/>
            <a:ext cx="2652162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>
                <a:solidFill>
                  <a:srgbClr val="000000"/>
                </a:solidFill>
                <a:ea typeface="新細明體" charset="-120"/>
              </a:rPr>
              <a:t>From</a:t>
            </a:r>
            <a:br>
              <a:rPr lang="en-US" sz="2592" spc="-100" dirty="0">
                <a:solidFill>
                  <a:srgbClr val="000000"/>
                </a:solidFill>
                <a:ea typeface="新細明體" charset="-120"/>
              </a:rPr>
            </a:br>
            <a:r>
              <a:rPr lang="en-US" sz="2592" spc="-100" dirty="0">
                <a:solidFill>
                  <a:srgbClr val="000000"/>
                </a:solidFill>
                <a:ea typeface="新細明體" charset="-120"/>
              </a:rPr>
              <a:t>Lecture 5</a:t>
            </a:r>
            <a:endParaRPr lang="en-US" sz="3024" dirty="0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40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4089E-6 3.7037E-7 L -0.00066 -0.2606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" y="-1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01662" y="3124200"/>
            <a:ext cx="8839200" cy="37610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2800" dirty="0">
                <a:solidFill>
                  <a:srgbClr val="FFFFFF"/>
                </a:solidFill>
                <a:latin typeface="Times New Roman" pitchFamily="18" charset="0"/>
              </a:rPr>
            </a:br>
            <a:endParaRPr lang="en-US" altLang="en-US" sz="2800" dirty="0">
              <a:solidFill>
                <a:srgbClr val="FFFFFF"/>
              </a:solidFill>
              <a:latin typeface="Times New Roman" pitchFamily="18" charset="0"/>
            </a:endParaRPr>
          </a:p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FFFFFF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FFFFFF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FFFFFF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FF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\</a:t>
            </a:r>
          </a:p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FFFFFF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 </a:t>
            </a:r>
            <a:r>
              <a:rPr lang="en-US" altLang="en-US" sz="2400" dirty="0">
                <a:solidFill>
                  <a:srgbClr val="3333CC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# Use map() to apply a mapping to a list:</a:t>
            </a:r>
            <a:endParaRPr lang="en-US" altLang="en-US" sz="2400" dirty="0">
              <a:solidFill>
                <a:srgbClr val="FFFFFF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map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2400" b="1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sin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,[0,</a:t>
            </a:r>
            <a:r>
              <a:rPr lang="en-US" altLang="en-US" sz="240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radians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(10), </a:t>
            </a:r>
            <a:r>
              <a:rPr lang="en-US" altLang="en-US" sz="240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radians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(20)])</a:t>
            </a:r>
          </a:p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[0.0, 0.17364817766693033, 0.3420201433256687] 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601662" y="3124201"/>
            <a:ext cx="8991600" cy="387798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 </a:t>
            </a:r>
            <a:r>
              <a:rPr lang="en-US" altLang="en-US" sz="2400" dirty="0">
                <a:solidFill>
                  <a:srgbClr val="3333CC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# Use map() to apply a mapping to a list:</a:t>
            </a:r>
            <a:endParaRPr lang="en-US" altLang="en-US" sz="2400" dirty="0">
              <a:solidFill>
                <a:srgbClr val="FFFFFF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map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2400" b="1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sin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,[0,</a:t>
            </a:r>
            <a:r>
              <a:rPr lang="en-US" altLang="en-US" sz="240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radians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(10), </a:t>
            </a:r>
            <a:r>
              <a:rPr lang="en-US" altLang="en-US" sz="240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radians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(20)])</a:t>
            </a:r>
          </a:p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[0.0, 0.17364817766693033, 0.3420201433256687] </a:t>
            </a:r>
          </a:p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#Can you ever have too many maps(), really?</a:t>
            </a:r>
          </a:p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spc="-1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r>
              <a:rPr lang="en-US" altLang="en-US" sz="1600" spc="-1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 spc="-1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dic</a:t>
            </a:r>
            <a:r>
              <a:rPr lang="en-US" altLang="en-US" sz="2400" spc="-5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</a:t>
            </a:r>
            <a:r>
              <a:rPr lang="en-US" altLang="en-US" sz="2400" spc="-5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2400" spc="-5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zip</a:t>
            </a:r>
            <a:r>
              <a:rPr lang="en-US" altLang="en-US" sz="2400" spc="-5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2400" spc="-1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range</a:t>
            </a:r>
            <a:r>
              <a:rPr lang="en-US" altLang="en-US" sz="2400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2400" spc="-2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0</a:t>
            </a:r>
            <a:r>
              <a:rPr lang="en-US" altLang="en-US" sz="2400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,9</a:t>
            </a:r>
            <a:r>
              <a:rPr lang="en-US" altLang="en-US" sz="2400" spc="-2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</a:t>
            </a:r>
            <a:r>
              <a:rPr lang="en-US" altLang="en-US" sz="2400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,10</a:t>
            </a:r>
            <a:r>
              <a:rPr lang="en-US" altLang="en-US" sz="2400" spc="-2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)</a:t>
            </a:r>
            <a:r>
              <a:rPr lang="en-US" altLang="en-US" sz="2400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</a:t>
            </a:r>
            <a:r>
              <a:rPr lang="en-US" altLang="en-US" sz="2400" b="1" spc="-1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map</a:t>
            </a:r>
            <a:r>
              <a:rPr lang="en-US" altLang="en-US" sz="2400" spc="-1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2400" b="1" spc="-1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lambda</a:t>
            </a:r>
            <a:r>
              <a:rPr lang="en-US" altLang="en-US" sz="2000" b="1" spc="-20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 b="1" spc="-30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x</a:t>
            </a:r>
            <a:r>
              <a:rPr lang="en-US" altLang="en-US" sz="2400" spc="-3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</a:t>
            </a:r>
            <a:r>
              <a:rPr lang="en-US" altLang="en-US" sz="2400" spc="-2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x</a:t>
            </a:r>
            <a:r>
              <a:rPr lang="en-US" altLang="en-US" sz="2400" spc="-1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/10000</a:t>
            </a:r>
            <a:r>
              <a:rPr lang="en-US" altLang="en-US" sz="2400" spc="-3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0</a:t>
            </a:r>
            <a:r>
              <a:rPr lang="en-US" altLang="en-US" sz="2400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lang="en-US" altLang="en-US" sz="2400" spc="-1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...</a:t>
            </a:r>
            <a:r>
              <a:rPr lang="en-US" altLang="en-US" sz="2400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 b="1" spc="-1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map</a:t>
            </a:r>
            <a:r>
              <a:rPr lang="en-US" altLang="en-US" sz="2400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2400" b="1" spc="-1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round</a:t>
            </a:r>
            <a:r>
              <a:rPr lang="en-US" altLang="en-US" sz="2400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spc="-1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map</a:t>
            </a:r>
            <a:r>
              <a:rPr lang="en-US" altLang="en-US" sz="2400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2400" b="1" spc="-1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lambda x</a:t>
            </a:r>
            <a:r>
              <a:rPr lang="en-US" altLang="en-US" sz="2400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 100000*x,(</a:t>
            </a:r>
            <a:r>
              <a:rPr lang="en-US" altLang="en-US" sz="2400" b="1" spc="-1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map</a:t>
            </a:r>
            <a:r>
              <a:rPr lang="en-US" altLang="en-US" sz="2400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2400" b="1" spc="-1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sin</a:t>
            </a:r>
            <a:r>
              <a:rPr lang="en-US" altLang="en-US" sz="2400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lang="en-US" altLang="en-US" sz="2400" spc="-1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... </a:t>
            </a:r>
            <a:r>
              <a:rPr lang="en-US" altLang="en-US" sz="2400" b="1" spc="-1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map</a:t>
            </a:r>
            <a:r>
              <a:rPr lang="en-US" altLang="en-US" sz="2400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2400" b="1" spc="-1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radians</a:t>
            </a:r>
            <a:r>
              <a:rPr lang="en-US" altLang="en-US" sz="2400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lang="en-US" altLang="en-US" sz="2400" spc="-1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range</a:t>
            </a:r>
            <a:r>
              <a:rPr lang="en-US" altLang="en-US" sz="2400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(0,91,10)))))))))</a:t>
            </a:r>
          </a:p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spc="-4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{0: 0.0, 10: 0.17365, 20: 0.34202, 30: 0.5, 40: 0.64279, 50: 0.76604, 60: 0.86603, 70: 0.93969, 80: 0.98481, 90: 1.0}</a:t>
            </a:r>
          </a:p>
          <a:p>
            <a:pPr defTabSz="91440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spc="-4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2" y="0"/>
            <a:ext cx="9144000" cy="762000"/>
          </a:xfrm>
        </p:spPr>
        <p:txBody>
          <a:bodyPr/>
          <a:lstStyle/>
          <a:p>
            <a:r>
              <a:rPr lang="en-US" altLang="en-US" sz="4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mapping is a concept from math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01662" y="954024"/>
            <a:ext cx="8676822" cy="2708434"/>
            <a:chOff x="304800" y="2706624"/>
            <a:chExt cx="8676822" cy="2708434"/>
          </a:xfrm>
        </p:grpSpPr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5819322" y="2731769"/>
              <a:ext cx="3162300" cy="221227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defTabSz="9144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 0</a:t>
              </a: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800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800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0.00000</a:t>
              </a:r>
              <a:endParaRPr lang="en-US" altLang="en-US" sz="2800" dirty="0">
                <a:solidFill>
                  <a:srgbClr val="339933"/>
                </a:solidFill>
                <a:latin typeface="Lucida Console" panose="020B0609040504020204" pitchFamily="49" charset="0"/>
                <a:cs typeface="Lucida Sans Unicode" panose="020B0602030504020204" pitchFamily="34" charset="0"/>
              </a:endParaRPr>
            </a:p>
            <a:p>
              <a:pPr defTabSz="914400" eaLnBrk="0" fontAlgn="base" hangingPunct="0">
                <a:lnSpc>
                  <a:spcPct val="85000"/>
                </a:lnSpc>
                <a:spcAft>
                  <a:spcPct val="0"/>
                </a:spcAft>
              </a:pP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10</a:t>
              </a: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800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800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0.17365</a:t>
              </a:r>
            </a:p>
            <a:p>
              <a:pPr defTabSz="914400" eaLnBrk="0" fontAlgn="base" hangingPunct="0">
                <a:lnSpc>
                  <a:spcPct val="85000"/>
                </a:lnSpc>
                <a:spcAft>
                  <a:spcPct val="0"/>
                </a:spcAft>
              </a:pP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20</a:t>
              </a: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800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800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0.34202</a:t>
              </a:r>
            </a:p>
            <a:p>
              <a:pPr defTabSz="914400" eaLnBrk="0" fontAlgn="base" hangingPunct="0">
                <a:lnSpc>
                  <a:spcPct val="85000"/>
                </a:lnSpc>
                <a:spcAft>
                  <a:spcPct val="0"/>
                </a:spcAft>
              </a:pP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30</a:t>
              </a: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800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800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0.50000</a:t>
              </a:r>
            </a:p>
            <a:p>
              <a:pPr defTabSz="914400" eaLnBrk="0" fontAlgn="base" hangingPunct="0">
                <a:lnSpc>
                  <a:spcPct val="85000"/>
                </a:lnSpc>
                <a:spcAft>
                  <a:spcPct val="0"/>
                </a:spcAft>
              </a:pP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40</a:t>
              </a: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800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800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0.64279</a:t>
              </a:r>
            </a:p>
            <a:p>
              <a:pPr defTabSz="914400" eaLnBrk="0" fontAlgn="base" hangingPunct="0">
                <a:lnSpc>
                  <a:spcPct val="67000"/>
                </a:lnSpc>
                <a:spcAft>
                  <a:spcPct val="0"/>
                </a:spcAft>
              </a:pP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...</a:t>
              </a:r>
              <a:r>
                <a:rPr lang="en-US" altLang="en-US" sz="1800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</a:t>
              </a:r>
              <a:r>
                <a:rPr lang="en-US" altLang="en-US" sz="2800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  </a:t>
              </a:r>
              <a:r>
                <a:rPr lang="en-US" altLang="en-US" sz="2800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...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304800" y="2706624"/>
              <a:ext cx="5638800" cy="27084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3200" dirty="0">
                  <a:solidFill>
                    <a:srgbClr val="000000"/>
                  </a:solidFill>
                  <a:latin typeface="Times New Roman" pitchFamily="18" charset="0"/>
                </a:rPr>
                <a:t>Think of it as a look-up table:</a:t>
              </a:r>
            </a:p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3200" dirty="0">
                  <a:solidFill>
                    <a:srgbClr val="FF0000"/>
                  </a:solidFill>
                  <a:latin typeface="Times New Roman" pitchFamily="18" charset="0"/>
                </a:rPr>
                <a:t>Q:How to make a table like this?</a:t>
              </a:r>
            </a:p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3200" dirty="0">
                  <a:solidFill>
                    <a:srgbClr val="339933"/>
                  </a:solidFill>
                  <a:latin typeface="Times New Roman" pitchFamily="18" charset="0"/>
                </a:rPr>
                <a:t>A:With map()</a:t>
              </a:r>
            </a:p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altLang="en-US" sz="2800" dirty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6899223" y="2743200"/>
            <a:ext cx="40107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→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384B2EFD-D1F6-42A1-A7FF-26FA465105E8}"/>
              </a:ext>
            </a:extLst>
          </p:cNvPr>
          <p:cNvSpPr>
            <a:spLocks noChangeAspect="1"/>
          </p:cNvSpPr>
          <p:nvPr/>
        </p:nvSpPr>
        <p:spPr bwMode="auto">
          <a:xfrm rot="2700000" flipH="1">
            <a:off x="7720547" y="308945"/>
            <a:ext cx="2652162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>
                <a:solidFill>
                  <a:srgbClr val="000000"/>
                </a:solidFill>
                <a:ea typeface="新細明體" charset="-120"/>
              </a:rPr>
              <a:t>From</a:t>
            </a:r>
            <a:br>
              <a:rPr lang="en-US" sz="2592" spc="-100" dirty="0">
                <a:solidFill>
                  <a:srgbClr val="000000"/>
                </a:solidFill>
                <a:ea typeface="新細明體" charset="-120"/>
              </a:rPr>
            </a:br>
            <a:r>
              <a:rPr lang="en-US" sz="2592" spc="-100" dirty="0">
                <a:solidFill>
                  <a:srgbClr val="000000"/>
                </a:solidFill>
                <a:ea typeface="新細明體" charset="-120"/>
              </a:rPr>
              <a:t>Lecture 5</a:t>
            </a:r>
            <a:endParaRPr lang="en-US" sz="3024" dirty="0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765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7 L 0.00069 -0.3777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20662" y="0"/>
            <a:ext cx="9296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/>
            <a:r>
              <a:rPr lang="en-US" altLang="zh-TW" b="1" kern="0" spc="-140" dirty="0"/>
              <a:t>map</a:t>
            </a:r>
            <a:r>
              <a:rPr lang="en-US" altLang="zh-TW" sz="3200" b="1" kern="0" spc="-140" dirty="0"/>
              <a:t> </a:t>
            </a:r>
            <a:r>
              <a:rPr lang="en-US" altLang="zh-TW" b="1" kern="0" spc="-140" dirty="0"/>
              <a:t>applies</a:t>
            </a:r>
            <a:r>
              <a:rPr lang="en-US" altLang="zh-TW" sz="3200" b="1" kern="0" spc="-140" dirty="0"/>
              <a:t> </a:t>
            </a:r>
            <a:r>
              <a:rPr lang="en-US" altLang="zh-TW" b="1" kern="0" spc="-140" dirty="0"/>
              <a:t>a given</a:t>
            </a:r>
            <a:r>
              <a:rPr lang="en-US" altLang="zh-TW" sz="3200" b="1" kern="0" spc="-140" dirty="0"/>
              <a:t> </a:t>
            </a:r>
            <a:r>
              <a:rPr lang="en-US" altLang="zh-TW" b="1" kern="0" spc="-140" dirty="0"/>
              <a:t>function</a:t>
            </a:r>
            <a:r>
              <a:rPr lang="en-US" altLang="zh-TW" sz="3200" b="1" kern="0" spc="-140" dirty="0"/>
              <a:t> </a:t>
            </a:r>
            <a:r>
              <a:rPr lang="en-US" altLang="zh-TW" b="1" kern="0" spc="-140" dirty="0"/>
              <a:t>to</a:t>
            </a:r>
            <a:r>
              <a:rPr lang="en-US" altLang="zh-TW" sz="3200" b="1" kern="0" spc="-140" dirty="0"/>
              <a:t> </a:t>
            </a:r>
            <a:r>
              <a:rPr lang="en-US" altLang="zh-TW" b="1" kern="0" spc="-140" dirty="0"/>
              <a:t>each</a:t>
            </a:r>
            <a:r>
              <a:rPr lang="en-US" altLang="zh-TW" sz="3200" b="1" kern="0" spc="-140" dirty="0"/>
              <a:t> </a:t>
            </a:r>
            <a:r>
              <a:rPr lang="en-US" altLang="zh-TW" b="1" kern="0" spc="-140" dirty="0"/>
              <a:t>element</a:t>
            </a:r>
            <a:endParaRPr lang="en-US" altLang="zh-TW" b="1" kern="0" spc="-140" dirty="0">
              <a:latin typeface="Arial Narrow" panose="020B0606020202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96862" y="609600"/>
            <a:ext cx="92202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914400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000" kern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from math import </a:t>
            </a:r>
            <a:r>
              <a:rPr lang="en-US" altLang="zh-TW" sz="2400" kern="0" dirty="0">
                <a:solidFill>
                  <a:srgbClr val="66CCFF"/>
                </a:solidFill>
                <a:latin typeface="Lucida Console" panose="020B0609040504020204" pitchFamily="49" charset="0"/>
              </a:rPr>
              <a:t>factorial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gamma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altLang="zh-TW" sz="2400" kern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kern="0" dirty="0">
                <a:solidFill>
                  <a:srgbClr val="66CCFF"/>
                </a:solidFill>
                <a:latin typeface="Lucida Console" panose="020B0609040504020204" pitchFamily="49" charset="0"/>
              </a:rPr>
              <a:t>factorial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(range(0,10)) </a:t>
            </a:r>
            <a:r>
              <a:rPr lang="en-US" altLang="zh-TW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#This won’t work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altLang="zh-TW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altLang="zh-TW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altLang="zh-TW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TypeError:</a:t>
            </a:r>
            <a:r>
              <a:rPr lang="en-US" altLang="zh-TW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an</a:t>
            </a:r>
            <a:r>
              <a:rPr lang="en-US" altLang="zh-TW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integer is required (got type range)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altLang="zh-TW" sz="2400" kern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list(</a:t>
            </a:r>
            <a:r>
              <a:rPr lang="en-US" altLang="zh-TW" sz="2400" b="1" kern="0" dirty="0">
                <a:solidFill>
                  <a:srgbClr val="3333CC"/>
                </a:solidFill>
                <a:latin typeface="Lucida Console" panose="020B0609040504020204" pitchFamily="49" charset="0"/>
              </a:rPr>
              <a:t>map(</a:t>
            </a:r>
            <a:r>
              <a:rPr lang="en-US" altLang="zh-TW" sz="2400" kern="0" dirty="0" err="1">
                <a:solidFill>
                  <a:srgbClr val="66CCFF"/>
                </a:solidFill>
                <a:latin typeface="Lucida Console" panose="020B0609040504020204" pitchFamily="49" charset="0"/>
              </a:rPr>
              <a:t>factorial</a:t>
            </a:r>
            <a:r>
              <a:rPr lang="en-US" altLang="zh-TW" sz="240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,range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(0,10)</a:t>
            </a:r>
            <a:r>
              <a:rPr lang="en-US" altLang="zh-TW" sz="2400" b="1" kern="0" dirty="0">
                <a:solidFill>
                  <a:srgbClr val="3333CC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#map fixes it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6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24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120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720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5040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40320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362880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altLang="zh-TW" sz="2400" kern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gamma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(range(1,11))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#This generalizes factorial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altLang="zh-TW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altLang="zh-TW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altLang="zh-TW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must be real number, not range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altLang="zh-TW" sz="2400" kern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list(</a:t>
            </a:r>
            <a:r>
              <a:rPr lang="en-US" altLang="zh-TW" sz="2400" b="1" kern="0" dirty="0">
                <a:solidFill>
                  <a:srgbClr val="3333CC"/>
                </a:solidFill>
                <a:latin typeface="Lucida Console" panose="020B0609040504020204" pitchFamily="49" charset="0"/>
              </a:rPr>
              <a:t>map(</a:t>
            </a:r>
            <a:r>
              <a:rPr lang="en-US" altLang="zh-TW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gamma</a:t>
            </a:r>
            <a:r>
              <a:rPr lang="en-US" altLang="zh-TW" sz="240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,range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(1,11)</a:t>
            </a:r>
            <a:r>
              <a:rPr lang="en-US" altLang="zh-TW" sz="2400" b="1" kern="0" dirty="0">
                <a:solidFill>
                  <a:srgbClr val="3333CC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#But it needs map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1.0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1.0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2.0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6.0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24.0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120.0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720.0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5040.0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40320.0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362880.0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altLang="zh-TW" sz="2400" kern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list(</a:t>
            </a:r>
            <a:r>
              <a:rPr lang="en-US" altLang="zh-TW" sz="2400" b="1" kern="0" dirty="0">
                <a:solidFill>
                  <a:srgbClr val="3333CC"/>
                </a:solidFill>
                <a:latin typeface="Lucida Console" panose="020B0609040504020204" pitchFamily="49" charset="0"/>
              </a:rPr>
              <a:t>map(</a:t>
            </a:r>
            <a:r>
              <a:rPr lang="en-US" altLang="zh-TW" sz="240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int,</a:t>
            </a:r>
            <a:r>
              <a:rPr lang="en-US" altLang="zh-TW" sz="2400" b="1" kern="0" dirty="0" err="1">
                <a:solidFill>
                  <a:srgbClr val="3333CC"/>
                </a:solidFill>
                <a:latin typeface="Lucida Console" panose="020B0609040504020204" pitchFamily="49" charset="0"/>
              </a:rPr>
              <a:t>map</a:t>
            </a:r>
            <a:r>
              <a:rPr lang="en-US" altLang="zh-TW" sz="2400" b="1" kern="0" dirty="0">
                <a:solidFill>
                  <a:srgbClr val="3333CC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gamma</a:t>
            </a:r>
            <a:r>
              <a:rPr lang="en-US" altLang="zh-TW" sz="240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,range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(1,11)</a:t>
            </a:r>
            <a:r>
              <a:rPr lang="en-US" altLang="zh-TW" sz="2400" b="1" kern="0" dirty="0">
                <a:solidFill>
                  <a:srgbClr val="3333CC"/>
                </a:solidFill>
                <a:latin typeface="Lucida Console" panose="020B0609040504020204" pitchFamily="49" charset="0"/>
              </a:rPr>
              <a:t>))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#cleaner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1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2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6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24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120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720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5040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40320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362880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96862" y="1014048"/>
            <a:ext cx="851452" cy="3575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0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ea typeface="MS PGothic" pitchFamily="34" charset="-128"/>
                <a:cs typeface="Times New Roman" panose="02020603050405020304" pitchFamily="18" charset="0"/>
              </a:rPr>
              <a:t>&gt;&gt;&gt;</a:t>
            </a:r>
            <a:endParaRPr lang="zh-TW" altLang="en-US" sz="2600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  <a:ea typeface="MS PGothic" pitchFamily="34" charset="-128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96862" y="3225338"/>
            <a:ext cx="851452" cy="3422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0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ea typeface="MS PGothic" pitchFamily="34" charset="-128"/>
                <a:cs typeface="Times New Roman" panose="02020603050405020304" pitchFamily="18" charset="0"/>
              </a:rPr>
              <a:t>&gt;&gt;&gt;</a:t>
            </a:r>
            <a:endParaRPr lang="zh-TW" altLang="en-US" sz="2600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  <a:ea typeface="MS PGothic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96862" y="4688378"/>
            <a:ext cx="851452" cy="3408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0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ea typeface="MS PGothic" pitchFamily="34" charset="-128"/>
                <a:cs typeface="Times New Roman" panose="02020603050405020304" pitchFamily="18" charset="0"/>
              </a:rPr>
              <a:t>&gt;&gt;&gt;</a:t>
            </a:r>
            <a:endParaRPr lang="zh-TW" altLang="en-US" sz="2600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  <a:ea typeface="MS PGothic" pitchFamily="34" charset="-128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96862" y="5777346"/>
            <a:ext cx="851452" cy="35685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0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ea typeface="MS PGothic" pitchFamily="34" charset="-128"/>
                <a:cs typeface="Times New Roman" panose="02020603050405020304" pitchFamily="18" charset="0"/>
              </a:rPr>
              <a:t>&gt;&gt;&gt;</a:t>
            </a:r>
            <a:endParaRPr lang="zh-TW" altLang="en-US" sz="2600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  <a:ea typeface="MS PGothic" pitchFamily="34" charset="-128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96862" y="2478413"/>
            <a:ext cx="851452" cy="3575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0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ea typeface="MS PGothic" pitchFamily="34" charset="-128"/>
                <a:cs typeface="Times New Roman" panose="02020603050405020304" pitchFamily="18" charset="0"/>
              </a:rPr>
              <a:t>&gt;&gt;&gt;</a:t>
            </a:r>
            <a:endParaRPr lang="zh-TW" altLang="en-US" sz="2600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  <a:ea typeface="MS PGothic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3219774" y="1956816"/>
            <a:ext cx="2643617" cy="2944368"/>
          </a:xfrm>
          <a:prstGeom prst="wedgeRoundRectCallout">
            <a:avLst>
              <a:gd name="adj1" fmla="val 18335"/>
              <a:gd name="adj2" fmla="val -84195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ts val="1200"/>
              </a:spcAft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effectLst/>
                <a:cs typeface="Times New Roman" panose="02020603050405020304" pitchFamily="18" charset="0"/>
              </a:rPr>
              <a:t>The math module has</a:t>
            </a:r>
            <a:r>
              <a:rPr kumimoji="0" lang="en-US" sz="2800" b="0" i="0" u="none" strike="noStrike" cap="none" normalizeH="0" dirty="0">
                <a:ln>
                  <a:noFill/>
                </a:ln>
                <a:effectLst/>
                <a:cs typeface="Times New Roman" panose="02020603050405020304" pitchFamily="18" charset="0"/>
              </a:rPr>
              <a:t> the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effectLst/>
                <a:cs typeface="Times New Roman" panose="02020603050405020304" pitchFamily="18" charset="0"/>
              </a:rPr>
              <a:t> </a:t>
            </a:r>
            <a:r>
              <a:rPr lang="en-US" sz="2800" dirty="0">
                <a:cs typeface="Times New Roman" panose="02020603050405020304" pitchFamily="18" charset="0"/>
              </a:rPr>
              <a:t>"</a:t>
            </a:r>
            <a:r>
              <a:rPr lang="en-US" sz="28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n!</a:t>
            </a:r>
            <a:r>
              <a:rPr lang="en-US" sz="2800" dirty="0">
                <a:cs typeface="Times New Roman" panose="02020603050405020304" pitchFamily="18" charset="0"/>
              </a:rPr>
              <a:t>" (</a:t>
            </a:r>
            <a:r>
              <a:rPr lang="en-US" sz="2800" dirty="0">
                <a:solidFill>
                  <a:schemeClr val="accent2"/>
                </a:solidFill>
                <a:cs typeface="Times New Roman" panose="02020603050405020304" pitchFamily="18" charset="0"/>
              </a:rPr>
              <a:t>f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cs typeface="Times New Roman" panose="02020603050405020304" pitchFamily="18" charset="0"/>
              </a:rPr>
              <a:t>actorial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cs typeface="Times New Roman" panose="02020603050405020304" pitchFamily="18" charset="0"/>
              </a:rPr>
            </a:br>
            <a:r>
              <a:rPr lang="zh-TW" altLang="en-US" sz="2800" dirty="0">
                <a:solidFill>
                  <a:schemeClr val="accent2"/>
                </a:solidFill>
                <a:cs typeface="Times New Roman" panose="02020603050405020304" pitchFamily="18" charset="0"/>
              </a:rPr>
              <a:t> 階乘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effectLst/>
                <a:cs typeface="Times New Roman" panose="02020603050405020304" pitchFamily="18" charset="0"/>
              </a:rPr>
              <a:t>) function</a:t>
            </a:r>
            <a:r>
              <a:rPr kumimoji="0" lang="en-US" sz="2800" b="0" i="0" u="none" strike="noStrike" cap="none" normalizeH="0" dirty="0">
                <a:ln>
                  <a:noFill/>
                </a:ln>
                <a:effectLst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5872477" y="1959077"/>
            <a:ext cx="3406987" cy="2939846"/>
          </a:xfrm>
          <a:prstGeom prst="wedgeRoundRectCallout">
            <a:avLst>
              <a:gd name="adj1" fmla="val -23358"/>
              <a:gd name="adj2" fmla="val -81890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ts val="600"/>
              </a:spcAft>
            </a:pPr>
            <a:r>
              <a:rPr lang="en-US" sz="2800" baseline="0" dirty="0">
                <a:cs typeface="Times New Roman" panose="02020603050405020304" pitchFamily="18" charset="0"/>
              </a:rPr>
              <a:t>It also has </a:t>
            </a:r>
            <a:r>
              <a:rPr lang="en-US" sz="2800" dirty="0">
                <a:cs typeface="Times New Roman" panose="02020603050405020304" pitchFamily="18" charset="0"/>
              </a:rPr>
              <a:t>the "</a:t>
            </a:r>
            <a:r>
              <a:rPr lang="en-US" sz="2800" b="1" dirty="0">
                <a:solidFill>
                  <a:srgbClr val="006600"/>
                </a:solidFill>
                <a:sym typeface="Symbol" panose="05050102010706020507" pitchFamily="18" charset="2"/>
              </a:rPr>
              <a:t></a:t>
            </a:r>
            <a:r>
              <a:rPr lang="en-US" sz="2800" dirty="0">
                <a:cs typeface="Times New Roman" panose="02020603050405020304" pitchFamily="18" charset="0"/>
              </a:rPr>
              <a:t>" </a:t>
            </a:r>
            <a:r>
              <a:rPr lang="el-GR" sz="2800" dirty="0"/>
              <a:t>(</a:t>
            </a:r>
            <a:r>
              <a:rPr lang="en-US" sz="2800" dirty="0">
                <a:solidFill>
                  <a:srgbClr val="006600"/>
                </a:solidFill>
              </a:rPr>
              <a:t>gamma</a:t>
            </a:r>
            <a:r>
              <a:rPr lang="en-US" sz="2800" dirty="0"/>
              <a:t>) function. </a:t>
            </a:r>
          </a:p>
          <a:p>
            <a:pPr algn="ctr" defTabSz="914400" fontAlgn="base">
              <a:spcBef>
                <a:spcPct val="0"/>
              </a:spcBef>
              <a:spcAft>
                <a:spcPts val="1200"/>
              </a:spcAft>
            </a:pPr>
            <a:r>
              <a:rPr lang="en-US" sz="2800" dirty="0"/>
              <a:t>This relates to factorial by the formula: </a:t>
            </a:r>
            <a:br>
              <a:rPr lang="en-US" sz="2800" dirty="0"/>
            </a:br>
            <a:r>
              <a:rPr lang="en-US" sz="2800" b="1" dirty="0">
                <a:solidFill>
                  <a:schemeClr val="accent6"/>
                </a:solidFill>
              </a:rPr>
              <a:t>n! = </a:t>
            </a:r>
            <a:r>
              <a:rPr lang="en-US" sz="2800" b="1" dirty="0">
                <a:solidFill>
                  <a:srgbClr val="006600"/>
                </a:solidFill>
                <a:sym typeface="Symbol" panose="05050102010706020507" pitchFamily="18" charset="2"/>
              </a:rPr>
              <a:t></a:t>
            </a:r>
            <a:r>
              <a:rPr lang="el-GR" sz="2800" b="1" dirty="0">
                <a:solidFill>
                  <a:schemeClr val="accent6"/>
                </a:solidFill>
              </a:rPr>
              <a:t>(</a:t>
            </a:r>
            <a:r>
              <a:rPr lang="en-US" sz="2800" b="1" dirty="0">
                <a:solidFill>
                  <a:schemeClr val="accent6"/>
                </a:solidFill>
              </a:rPr>
              <a:t>n + 1)</a:t>
            </a:r>
          </a:p>
        </p:txBody>
      </p:sp>
    </p:spTree>
    <p:extLst>
      <p:ext uri="{BB962C8B-B14F-4D97-AF65-F5344CB8AC3E}">
        <p14:creationId xmlns:p14="http://schemas.microsoft.com/office/powerpoint/2010/main" val="347926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3" grpId="0" animBg="1"/>
      <p:bldP spid="3" grpId="1" animBg="1"/>
      <p:bldP spid="13" grpId="0" animBg="1"/>
      <p:bldP spid="1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2" y="762000"/>
            <a:ext cx="9220200" cy="6019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rgbClr val="FF0000"/>
                </a:solidFill>
              </a:rPr>
              <a:t>So now, this week, </a:t>
            </a:r>
            <a:r>
              <a:rPr lang="en-US" altLang="zh-TW" sz="3200" b="1" dirty="0">
                <a:solidFill>
                  <a:srgbClr val="FF0000"/>
                </a:solidFill>
              </a:rPr>
              <a:t>expression assignment</a:t>
            </a:r>
            <a:r>
              <a:rPr lang="en-US" altLang="zh-TW" sz="32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from x import prime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[</a:t>
            </a:r>
            <a:r>
              <a:rPr lang="en-US" altLang="zh-TW" sz="2400" dirty="0">
                <a:solidFill>
                  <a:srgbClr val="CC3399"/>
                </a:solidFill>
                <a:latin typeface="Lucida Console" panose="020B0609040504020204" pitchFamily="49" charset="0"/>
              </a:rPr>
              <a:t>2*x+1</a:t>
            </a:r>
            <a:r>
              <a:rPr lang="en-US" altLang="zh-TW" sz="2400" dirty="0">
                <a:latin typeface="Lucida Console" panose="020B0609040504020204" pitchFamily="49" charset="0"/>
              </a:rPr>
              <a:t> for x in range(15) 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if prime</a:t>
            </a:r>
            <a:r>
              <a:rPr lang="en-US" altLang="zh-TW" sz="2400" dirty="0">
                <a:latin typeface="Lucida Console" panose="020B0609040504020204" pitchFamily="49" charset="0"/>
              </a:rPr>
              <a:t> (</a:t>
            </a:r>
            <a:r>
              <a:rPr lang="en-US" altLang="zh-TW" sz="2400" dirty="0">
                <a:solidFill>
                  <a:srgbClr val="CC3399"/>
                </a:solidFill>
                <a:latin typeface="Lucida Console" panose="020B0609040504020204" pitchFamily="49" charset="0"/>
              </a:rPr>
              <a:t>2*x+1</a:t>
            </a:r>
            <a:r>
              <a:rPr lang="en-US" altLang="zh-TW" sz="2400" dirty="0">
                <a:latin typeface="Lucida Console" panose="020B0609040504020204" pitchFamily="49" charset="0"/>
              </a:rPr>
              <a:t>)]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[3, 5, 7, 11, 13, 17, 19, 23, 29]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b="1" dirty="0">
                <a:latin typeface="Lucida Console" panose="020B0609040504020204" pitchFamily="49" charset="0"/>
              </a:rPr>
              <a:t>[</a:t>
            </a:r>
            <a:r>
              <a:rPr lang="en-US" altLang="zh-TW" sz="2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400" b="1" dirty="0">
                <a:latin typeface="Lucida Console" panose="020B0609040504020204" pitchFamily="49" charset="0"/>
              </a:rPr>
              <a:t> </a:t>
            </a:r>
            <a:r>
              <a:rPr lang="en-US" altLang="zh-TW" sz="900" b="1" dirty="0">
                <a:latin typeface="Lucida Console" panose="020B0609040504020204" pitchFamily="49" charset="0"/>
              </a:rPr>
              <a:t> </a:t>
            </a:r>
            <a:r>
              <a:rPr lang="en-US" altLang="zh-TW" sz="2400" b="1" dirty="0">
                <a:latin typeface="Lucida Console" panose="020B0609040504020204" pitchFamily="49" charset="0"/>
              </a:rPr>
              <a:t>for x in range(15) 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if prime</a:t>
            </a:r>
            <a:r>
              <a:rPr lang="en-US" altLang="zh-TW" sz="2400" b="1" dirty="0">
                <a:latin typeface="Lucida Console" panose="020B0609040504020204" pitchFamily="49" charset="0"/>
              </a:rPr>
              <a:t> (</a:t>
            </a:r>
            <a:r>
              <a:rPr lang="en-US" altLang="zh-TW" sz="2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y:=</a:t>
            </a:r>
            <a:r>
              <a:rPr lang="en-US" altLang="zh-TW" sz="2400" b="1" dirty="0">
                <a:solidFill>
                  <a:srgbClr val="CC3399"/>
                </a:solidFill>
                <a:latin typeface="Lucida Console" panose="020B0609040504020204" pitchFamily="49" charset="0"/>
              </a:rPr>
              <a:t>2*x+1</a:t>
            </a:r>
            <a:r>
              <a:rPr lang="en-US" altLang="zh-TW" sz="2400" b="1" dirty="0">
                <a:latin typeface="Lucida Console" panose="020B0609040504020204" pitchFamily="49" charset="0"/>
              </a:rPr>
              <a:t>)]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[3, 5, 7, 11, 13, 17, 19, 23, 29]</a:t>
            </a:r>
          </a:p>
          <a:p>
            <a:pPr marL="0" indent="0">
              <a:buNone/>
            </a:pPr>
            <a:endParaRPr lang="en-US" altLang="zh-TW" sz="6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rgbClr val="FF0000"/>
                </a:solidFill>
              </a:rPr>
              <a:t>Now the comprehension doesn’t calculate twice.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96862" y="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/>
            <a:r>
              <a:rPr lang="en-US" altLang="zh-TW" sz="4400" kern="0" spc="560" dirty="0">
                <a:latin typeface="Elephant" panose="02020904090505020303" pitchFamily="18" charset="0"/>
              </a:rPr>
              <a:t>f</a:t>
            </a:r>
            <a:r>
              <a:rPr lang="en-US" altLang="zh-TW" sz="4400" kern="0" dirty="0">
                <a:latin typeface="Elephant" panose="02020904090505020303" pitchFamily="18" charset="0"/>
              </a:rPr>
              <a:t>ilter vs comprehension-if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9C31E5-ABD0-4CEA-B05F-0D329F216819}"/>
              </a:ext>
            </a:extLst>
          </p:cNvPr>
          <p:cNvCxnSpPr>
            <a:cxnSpLocks/>
          </p:cNvCxnSpPr>
          <p:nvPr/>
        </p:nvCxnSpPr>
        <p:spPr bwMode="auto">
          <a:xfrm>
            <a:off x="6124353" y="1244009"/>
            <a:ext cx="1116419" cy="152045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6DEACF2-ACF0-465C-B0CF-88984D5FE412}"/>
              </a:ext>
            </a:extLst>
          </p:cNvPr>
          <p:cNvSpPr/>
          <p:nvPr/>
        </p:nvSpPr>
        <p:spPr>
          <a:xfrm>
            <a:off x="298131" y="2632101"/>
            <a:ext cx="627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endParaRPr lang="en-US" sz="2000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F739DF1-457E-4D0B-BDF3-DF805668377E}"/>
              </a:ext>
            </a:extLst>
          </p:cNvPr>
          <p:cNvSpPr/>
          <p:nvPr/>
        </p:nvSpPr>
        <p:spPr bwMode="auto">
          <a:xfrm rot="20552011">
            <a:off x="1079006" y="-95439"/>
            <a:ext cx="8791835" cy="3394008"/>
          </a:xfrm>
          <a:prstGeom prst="arc">
            <a:avLst>
              <a:gd name="adj1" fmla="val 3652792"/>
              <a:gd name="adj2" fmla="val 10758139"/>
            </a:avLst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16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2" y="762000"/>
            <a:ext cx="8991600" cy="6096000"/>
          </a:xfrm>
        </p:spPr>
        <p:txBody>
          <a:bodyPr/>
          <a:lstStyle/>
          <a:p>
            <a:r>
              <a:rPr lang="en-US" sz="3200" dirty="0"/>
              <a:t>map() can be applied to more than one list. </a:t>
            </a:r>
          </a:p>
          <a:p>
            <a:pPr lvl="1"/>
            <a:r>
              <a:rPr lang="en-US" sz="3200" dirty="0"/>
              <a:t>The lists have to have the same length. </a:t>
            </a:r>
          </a:p>
          <a:p>
            <a:pPr lvl="1"/>
            <a:r>
              <a:rPr lang="en-US" sz="3200" dirty="0"/>
              <a:t>The meaning is f(</a:t>
            </a:r>
            <a:r>
              <a:rPr lang="en-US" sz="3200" dirty="0" err="1"/>
              <a:t>x,y</a:t>
            </a:r>
            <a:r>
              <a:rPr lang="en-US" sz="3200" dirty="0"/>
              <a:t>) or f(</a:t>
            </a:r>
            <a:r>
              <a:rPr lang="en-US" sz="3200" dirty="0" err="1"/>
              <a:t>x,y,z</a:t>
            </a:r>
            <a:r>
              <a:rPr lang="en-US" sz="3200" dirty="0"/>
              <a:t>), etc.</a:t>
            </a:r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a=[1,2,3]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  <a:r>
              <a:rPr 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b=[10,20,30]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c=[100,200,300]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list(map(lambda </a:t>
            </a:r>
            <a:r>
              <a:rPr 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sz="24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  <a:r>
              <a:rPr 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+</a:t>
            </a:r>
            <a:r>
              <a:rPr lang="en-US" sz="24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sz="24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[</a:t>
            </a:r>
            <a:r>
              <a:rPr lang="en-US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1</a:t>
            </a:r>
            <a:r>
              <a:rPr lang="en-US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2</a:t>
            </a:r>
            <a:r>
              <a:rPr lang="en-US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3</a:t>
            </a:r>
            <a:r>
              <a:rPr lang="en-US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3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list(map(lambda </a:t>
            </a:r>
            <a:r>
              <a:rPr 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sz="24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z</a:t>
            </a: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  <a:r>
              <a:rPr 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+</a:t>
            </a:r>
            <a:r>
              <a:rPr lang="en-US" sz="24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+</a:t>
            </a:r>
            <a:r>
              <a:rPr lang="en-US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z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sz="24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b</a:t>
            </a: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c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))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[</a:t>
            </a:r>
            <a:r>
              <a:rPr lang="en-US" sz="2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</a:t>
            </a:r>
            <a:r>
              <a:rPr lang="en-US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1</a:t>
            </a:r>
            <a:r>
              <a:rPr lang="en-US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2</a:t>
            </a:r>
            <a:r>
              <a:rPr lang="en-US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2</a:t>
            </a:r>
            <a:r>
              <a:rPr lang="en-US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3</a:t>
            </a:r>
            <a:r>
              <a:rPr lang="en-US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3</a:t>
            </a:r>
            <a:r>
              <a:rPr lang="en-US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3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list(map(lambda </a:t>
            </a:r>
            <a:r>
              <a:rPr 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sz="24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z</a:t>
            </a: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  <a:r>
              <a:rPr 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+</a:t>
            </a:r>
            <a:r>
              <a:rPr lang="en-US" sz="24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-</a:t>
            </a:r>
            <a:r>
              <a:rPr lang="en-US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z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sz="24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b</a:t>
            </a: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c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[</a:t>
            </a:r>
            <a:r>
              <a:rPr lang="en-US" sz="24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-89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-178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-267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&gt;&gt;&gt;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0262" y="76200"/>
            <a:ext cx="8077200" cy="609600"/>
          </a:xfrm>
        </p:spPr>
        <p:txBody>
          <a:bodyPr/>
          <a:lstStyle/>
          <a:p>
            <a:r>
              <a:rPr lang="en-US" sz="4000" b="1" dirty="0"/>
              <a:t>A map/</a:t>
            </a:r>
            <a:r>
              <a:rPr lang="en-US" sz="4000" b="1" dirty="0" err="1"/>
              <a:t>lamda</a:t>
            </a:r>
            <a:r>
              <a:rPr lang="en-US" sz="4000" b="1" dirty="0"/>
              <a:t> multi-list example: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95636" y="2477729"/>
            <a:ext cx="1484004" cy="337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457200" lvl="1" indent="0" defTabSz="914400">
              <a:buFontTx/>
              <a:buNone/>
            </a:pPr>
            <a:endParaRPr lang="en-US" sz="1800" kern="0" dirty="0"/>
          </a:p>
          <a:p>
            <a:pPr marL="0" indent="0" defTabSz="914400"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&gt;&gt;&gt;</a:t>
            </a:r>
            <a:r>
              <a:rPr 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 defTabSz="914400"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&gt;&gt;&gt;</a:t>
            </a:r>
            <a:r>
              <a:rPr lang="en-US" sz="16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 defTabSz="914400"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US" sz="16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endParaRPr 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 defTabSz="914400"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 </a:t>
            </a:r>
          </a:p>
          <a:p>
            <a:pPr marL="0" indent="0" defTabSz="914400"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</a:p>
          <a:p>
            <a:pPr marL="0" indent="0" defTabSz="914400"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&gt;&gt;&gt;</a:t>
            </a:r>
            <a:r>
              <a:rPr lang="en-US" sz="16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 defTabSz="914400"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 defTabSz="914400"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101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62" y="0"/>
            <a:ext cx="8077200" cy="762000"/>
          </a:xfrm>
        </p:spPr>
        <p:txBody>
          <a:bodyPr/>
          <a:lstStyle/>
          <a:p>
            <a:r>
              <a:rPr lang="en-US" sz="4000" b="1" dirty="0"/>
              <a:t>Another map(</a:t>
            </a:r>
            <a:r>
              <a:rPr lang="en-US" sz="1200" b="1" dirty="0"/>
              <a:t> </a:t>
            </a:r>
            <a:r>
              <a:rPr lang="en-US" sz="4000" b="1" dirty="0"/>
              <a:t>)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62" y="609600"/>
            <a:ext cx="8610600" cy="6248400"/>
          </a:xfrm>
        </p:spPr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 cat test.py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>
                <a:latin typeface="Lucida Console" panose="020B0609040504020204" pitchFamily="49" charset="0"/>
              </a:rPr>
              <a:t>def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fahrenheit</a:t>
            </a:r>
            <a:r>
              <a:rPr lang="en-US" dirty="0">
                <a:latin typeface="Lucida Console" panose="020B0609040504020204" pitchFamily="49" charset="0"/>
              </a:rPr>
              <a:t>(T): </a:t>
            </a:r>
            <a:r>
              <a:rPr lang="en-US" dirty="0">
                <a:solidFill>
                  <a:srgbClr val="FF99CC"/>
                </a:solidFill>
                <a:latin typeface="Lucida Console" panose="020B0609040504020204" pitchFamily="49" charset="0"/>
              </a:rPr>
              <a:t># (</a:t>
            </a:r>
            <a:r>
              <a:rPr lang="zh-TW" altLang="en-US" dirty="0">
                <a:solidFill>
                  <a:srgbClr val="FF99CC"/>
                </a:solidFill>
                <a:latin typeface="Lucida Console" panose="020B0609040504020204" pitchFamily="49" charset="0"/>
              </a:rPr>
              <a:t>華氏度</a:t>
            </a:r>
            <a:r>
              <a:rPr lang="en-US" altLang="zh-TW" dirty="0">
                <a:solidFill>
                  <a:srgbClr val="FF99CC"/>
                </a:solidFill>
                <a:latin typeface="Lucida Console" panose="020B0609040504020204" pitchFamily="49" charset="0"/>
              </a:rPr>
              <a:t>)</a:t>
            </a:r>
            <a:endParaRPr lang="en-US" dirty="0">
              <a:solidFill>
                <a:srgbClr val="FF99CC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return ((float(9)/5)*T + 32)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>
                <a:latin typeface="Lucida Console" panose="020B0609040504020204" pitchFamily="49" charset="0"/>
              </a:rPr>
              <a:t>def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celsius</a:t>
            </a:r>
            <a:r>
              <a:rPr lang="en-US" dirty="0">
                <a:latin typeface="Lucida Console" panose="020B0609040504020204" pitchFamily="49" charset="0"/>
              </a:rPr>
              <a:t>(T):    </a:t>
            </a:r>
            <a:r>
              <a:rPr lang="en-US" dirty="0">
                <a:solidFill>
                  <a:srgbClr val="FF99CC"/>
                </a:solidFill>
                <a:latin typeface="Lucida Console" panose="020B0609040504020204" pitchFamily="49" charset="0"/>
              </a:rPr>
              <a:t># (</a:t>
            </a:r>
            <a:r>
              <a:rPr lang="zh-TW" altLang="en-US" dirty="0">
                <a:solidFill>
                  <a:srgbClr val="FF99CC"/>
                </a:solidFill>
                <a:latin typeface="Lucida Console" panose="020B0609040504020204" pitchFamily="49" charset="0"/>
              </a:rPr>
              <a:t>攝氏溫度</a:t>
            </a:r>
            <a:r>
              <a:rPr lang="en-US" dirty="0">
                <a:solidFill>
                  <a:srgbClr val="FF99CC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return (float(5)/9)*(T-32)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temp = (36.5, 37, 37.5,39)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F = map(</a:t>
            </a:r>
            <a:r>
              <a:rPr lang="en-US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fahrenheit</a:t>
            </a:r>
            <a:r>
              <a:rPr 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, temp);       print(F)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b="1" dirty="0">
                <a:solidFill>
                  <a:srgbClr val="339933"/>
                </a:solidFill>
                <a:latin typeface="Lucida Console" panose="020B0609040504020204" pitchFamily="49" charset="0"/>
              </a:rPr>
              <a:t>F = list(F);                     print(F)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b="1" dirty="0">
                <a:solidFill>
                  <a:srgbClr val="66CCFF"/>
                </a:solidFill>
                <a:latin typeface="Lucida Console" panose="020B0609040504020204" pitchFamily="49" charset="0"/>
              </a:rPr>
              <a:t>C = list(map(</a:t>
            </a:r>
            <a:r>
              <a:rPr lang="en-US" b="1" dirty="0" err="1">
                <a:solidFill>
                  <a:srgbClr val="66CCFF"/>
                </a:solidFill>
                <a:latin typeface="Lucida Console" panose="020B0609040504020204" pitchFamily="49" charset="0"/>
              </a:rPr>
              <a:t>celsius</a:t>
            </a:r>
            <a:r>
              <a:rPr lang="en-US" b="1" dirty="0">
                <a:solidFill>
                  <a:srgbClr val="66CCFF"/>
                </a:solidFill>
                <a:latin typeface="Lucida Console" panose="020B0609040504020204" pitchFamily="49" charset="0"/>
              </a:rPr>
              <a:t>, F));       print(C)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 python3 test.py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&lt;map object at 0x6ffffc8be48&gt;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b="1" dirty="0">
                <a:solidFill>
                  <a:srgbClr val="339933"/>
                </a:solidFill>
                <a:latin typeface="Lucida Console" panose="020B0609040504020204" pitchFamily="49" charset="0"/>
              </a:rPr>
              <a:t>[97.7, 98.60000000000001, 99.5, 102.2]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b="1" dirty="0">
                <a:solidFill>
                  <a:srgbClr val="66CCFF"/>
                </a:solidFill>
                <a:latin typeface="Lucida Console" panose="020B0609040504020204" pitchFamily="49" charset="0"/>
              </a:rPr>
              <a:t>[36.5, 37.00000000000001, 37.5, 39.0]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20756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62" y="0"/>
            <a:ext cx="8077200" cy="762000"/>
          </a:xfrm>
        </p:spPr>
        <p:txBody>
          <a:bodyPr/>
          <a:lstStyle/>
          <a:p>
            <a:r>
              <a:rPr lang="en-US" sz="4000" b="1" dirty="0"/>
              <a:t>A map(</a:t>
            </a:r>
            <a:r>
              <a:rPr lang="en-US" sz="1200" b="1" dirty="0"/>
              <a:t> </a:t>
            </a:r>
            <a:r>
              <a:rPr lang="en-US" sz="4000" b="1" dirty="0"/>
              <a:t>) example with lambda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61" y="914400"/>
            <a:ext cx="8920463" cy="57912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By using lambda, we wouldn't have had to create the functions </a:t>
            </a:r>
            <a:r>
              <a:rPr lang="en-US" sz="3200" dirty="0" err="1"/>
              <a:t>fahrenheit</a:t>
            </a:r>
            <a:r>
              <a:rPr lang="en-US" sz="3200" dirty="0"/>
              <a:t>() and </a:t>
            </a:r>
            <a:r>
              <a:rPr lang="en-US" sz="3200" dirty="0" err="1"/>
              <a:t>celsius</a:t>
            </a:r>
            <a:r>
              <a:rPr lang="en-US" sz="3200" dirty="0"/>
              <a:t>() 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c = [39.2, 36.5, 37.3, 37.8]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 f = map(lambda x:(float(9)/5)*x+ 32,c)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 f=[*f]; f</a:t>
            </a:r>
          </a:p>
          <a:p>
            <a:pPr marL="0" indent="0">
              <a:buNone/>
            </a:pPr>
            <a:r>
              <a:rPr lang="en-US" dirty="0">
                <a:solidFill>
                  <a:srgbClr val="2D2DB9"/>
                </a:solidFill>
                <a:latin typeface="Lucida Console" panose="020B0609040504020204" pitchFamily="49" charset="0"/>
              </a:rPr>
              <a:t>[102.56, 97.7, 99.14, 100.03999999999999]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c2= map(lambda x:(float(5)/9)*(x-32),f)</a:t>
            </a:r>
            <a:b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 [*c2]</a:t>
            </a:r>
          </a:p>
          <a:p>
            <a:pPr marL="0" indent="0">
              <a:buNone/>
            </a:pPr>
            <a:r>
              <a:rPr lang="en-US" dirty="0">
                <a:solidFill>
                  <a:srgbClr val="2D2DB9"/>
                </a:solidFill>
                <a:latin typeface="Lucida Console" panose="020B0609040504020204" pitchFamily="49" charset="0"/>
              </a:rPr>
              <a:t>[39.2, 36.5, 37.300000000000004, 37.8]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&gt;&gt;&gt; </a:t>
            </a:r>
          </a:p>
        </p:txBody>
      </p:sp>
      <p:sp>
        <p:nvSpPr>
          <p:cNvPr id="4" name="Rectangle 3"/>
          <p:cNvSpPr/>
          <p:nvPr/>
        </p:nvSpPr>
        <p:spPr>
          <a:xfrm>
            <a:off x="529154" y="2918987"/>
            <a:ext cx="7857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600" dirty="0"/>
          </a:p>
        </p:txBody>
      </p:sp>
      <p:sp>
        <p:nvSpPr>
          <p:cNvPr id="5" name="Rectangle 4"/>
          <p:cNvSpPr/>
          <p:nvPr/>
        </p:nvSpPr>
        <p:spPr>
          <a:xfrm>
            <a:off x="529154" y="4320457"/>
            <a:ext cx="7857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126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96862" y="-1524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/>
            <a:r>
              <a:rPr lang="en-US" altLang="zh-TW" kern="0" dirty="0"/>
              <a:t>Different types of programming languages: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96862" y="533400"/>
            <a:ext cx="9144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914400">
              <a:lnSpc>
                <a:spcPct val="87000"/>
              </a:lnSpc>
              <a:spcBef>
                <a:spcPts val="600"/>
              </a:spcBef>
            </a:pPr>
            <a:r>
              <a:rPr lang="en-US" altLang="zh-TW" spc="40" dirty="0">
                <a:solidFill>
                  <a:srgbClr val="3333CC"/>
                </a:solidFill>
              </a:rPr>
              <a:t>Procedural languages</a:t>
            </a:r>
            <a:r>
              <a:rPr lang="en-US" altLang="zh-TW" spc="40" dirty="0"/>
              <a:t> like </a:t>
            </a:r>
            <a:r>
              <a:rPr lang="en-US" altLang="zh-TW" b="1" spc="40" dirty="0">
                <a:solidFill>
                  <a:srgbClr val="3333CC"/>
                </a:solidFill>
              </a:rPr>
              <a:t>C</a:t>
            </a:r>
            <a:r>
              <a:rPr lang="en-US" altLang="zh-TW" spc="40" dirty="0"/>
              <a:t> </a:t>
            </a:r>
            <a:r>
              <a:rPr lang="en-US" altLang="zh-TW" spc="40" dirty="0">
                <a:solidFill>
                  <a:srgbClr val="FFFFFF"/>
                </a:solidFill>
              </a:rPr>
              <a:t>let their functions/procedure have side effects (</a:t>
            </a:r>
            <a:r>
              <a:rPr lang="en-US" altLang="zh-TW" spc="40" dirty="0" err="1">
                <a:solidFill>
                  <a:srgbClr val="FFFFFF"/>
                </a:solidFill>
              </a:rPr>
              <a:t>eg</a:t>
            </a:r>
            <a:r>
              <a:rPr lang="en-US" altLang="zh-TW" spc="40" dirty="0">
                <a:solidFill>
                  <a:srgbClr val="FFFFFF"/>
                </a:solidFill>
              </a:rPr>
              <a:t>, printing inside a function).</a:t>
            </a:r>
          </a:p>
          <a:p>
            <a:pPr defTabSz="914400">
              <a:lnSpc>
                <a:spcPct val="87000"/>
              </a:lnSpc>
              <a:spcBef>
                <a:spcPts val="1200"/>
              </a:spcBef>
            </a:pPr>
            <a:r>
              <a:rPr lang="en-US" altLang="zh-TW" spc="50" dirty="0">
                <a:solidFill>
                  <a:srgbClr val="3333CC"/>
                </a:solidFill>
              </a:rPr>
              <a:t>Declarative languages</a:t>
            </a:r>
            <a:r>
              <a:rPr lang="en-US" altLang="zh-TW" spc="50" dirty="0"/>
              <a:t> </a:t>
            </a:r>
            <a:r>
              <a:rPr lang="en-US" altLang="zh-TW" spc="120" dirty="0"/>
              <a:t>li</a:t>
            </a:r>
            <a:r>
              <a:rPr lang="en-US" altLang="zh-TW" spc="50" dirty="0"/>
              <a:t>ke </a:t>
            </a:r>
            <a:r>
              <a:rPr lang="en-US" altLang="zh-TW" b="1" spc="50" dirty="0">
                <a:solidFill>
                  <a:srgbClr val="3333CC"/>
                </a:solidFill>
              </a:rPr>
              <a:t>SQL</a:t>
            </a:r>
            <a:r>
              <a:rPr lang="en-US" altLang="zh-TW" spc="50" dirty="0"/>
              <a:t> </a:t>
            </a:r>
            <a:r>
              <a:rPr lang="en-US" altLang="zh-TW" spc="70" dirty="0">
                <a:solidFill>
                  <a:schemeClr val="bg1"/>
                </a:solidFill>
              </a:rPr>
              <a:t>a</a:t>
            </a:r>
            <a:r>
              <a:rPr lang="en-US" altLang="zh-TW" spc="100" dirty="0">
                <a:solidFill>
                  <a:schemeClr val="bg1"/>
                </a:solidFill>
              </a:rPr>
              <a:t>r</a:t>
            </a:r>
            <a:r>
              <a:rPr lang="en-US" altLang="zh-TW" spc="50" dirty="0">
                <a:solidFill>
                  <a:schemeClr val="bg1"/>
                </a:solidFill>
              </a:rPr>
              <a:t>e used for </a:t>
            </a:r>
            <a:r>
              <a:rPr lang="en-US" altLang="zh-TW" spc="60" dirty="0">
                <a:solidFill>
                  <a:schemeClr val="bg1"/>
                </a:solidFill>
              </a:rPr>
              <a:t>database</a:t>
            </a:r>
            <a:r>
              <a:rPr lang="en-US" altLang="zh-TW" spc="50" dirty="0">
                <a:solidFill>
                  <a:schemeClr val="bg1"/>
                </a:solidFill>
              </a:rPr>
              <a:t>s</a:t>
            </a:r>
            <a:r>
              <a:rPr lang="en-US" altLang="zh-TW" spc="50" dirty="0">
                <a:solidFill>
                  <a:srgbClr val="FFFFFF"/>
                </a:solidFill>
              </a:rPr>
              <a:t>. </a:t>
            </a:r>
            <a:r>
              <a:rPr lang="en-US" altLang="zh-TW" spc="40" dirty="0">
                <a:solidFill>
                  <a:srgbClr val="FFFFFF"/>
                </a:solidFill>
              </a:rPr>
              <a:t>You write a description of the problem to be solved, and </a:t>
            </a:r>
            <a:r>
              <a:rPr lang="en-US" altLang="zh-TW" dirty="0">
                <a:solidFill>
                  <a:srgbClr val="FFFFFF"/>
                </a:solidFill>
              </a:rPr>
              <a:t>the computer figures out how to perform the </a:t>
            </a:r>
            <a:r>
              <a:rPr lang="en-US" altLang="zh-TW" spc="40" dirty="0">
                <a:solidFill>
                  <a:srgbClr val="FFFFFF"/>
                </a:solidFill>
              </a:rPr>
              <a:t>computation.</a:t>
            </a:r>
          </a:p>
          <a:p>
            <a:pPr defTabSz="914400">
              <a:lnSpc>
                <a:spcPct val="87000"/>
              </a:lnSpc>
              <a:spcBef>
                <a:spcPts val="1200"/>
              </a:spcBef>
            </a:pPr>
            <a:r>
              <a:rPr lang="en-US" altLang="zh-TW" spc="10" dirty="0">
                <a:solidFill>
                  <a:srgbClr val="3333CC"/>
                </a:solidFill>
              </a:rPr>
              <a:t>Object-oriented</a:t>
            </a:r>
            <a:r>
              <a:rPr lang="en-US" altLang="zh-TW" sz="2000" spc="10" dirty="0">
                <a:solidFill>
                  <a:srgbClr val="3333CC"/>
                </a:solidFill>
              </a:rPr>
              <a:t> </a:t>
            </a:r>
            <a:r>
              <a:rPr lang="en-US" altLang="zh-TW" spc="10" dirty="0">
                <a:solidFill>
                  <a:srgbClr val="3333CC"/>
                </a:solidFill>
              </a:rPr>
              <a:t>languages</a:t>
            </a:r>
            <a:r>
              <a:rPr lang="en-US" altLang="zh-TW" sz="2000" spc="10" dirty="0"/>
              <a:t> </a:t>
            </a:r>
            <a:r>
              <a:rPr lang="en-US" altLang="zh-TW" spc="10" dirty="0"/>
              <a:t>like</a:t>
            </a:r>
            <a:r>
              <a:rPr lang="en-US" altLang="zh-TW" sz="2000" spc="10" dirty="0"/>
              <a:t> </a:t>
            </a:r>
            <a:r>
              <a:rPr lang="en-US" altLang="zh-TW" b="1" spc="10" dirty="0">
                <a:solidFill>
                  <a:srgbClr val="3333CC"/>
                </a:solidFill>
              </a:rPr>
              <a:t>Java</a:t>
            </a:r>
            <a:r>
              <a:rPr lang="en-US" altLang="zh-TW" sz="2000" spc="10" dirty="0"/>
              <a:t> </a:t>
            </a:r>
            <a:r>
              <a:rPr lang="en-US" altLang="zh-TW" spc="10" dirty="0">
                <a:solidFill>
                  <a:srgbClr val="FFFFFF"/>
                </a:solidFill>
              </a:rPr>
              <a:t>manipulate</a:t>
            </a:r>
            <a:r>
              <a:rPr lang="en-US" altLang="zh-TW" sz="2000" spc="10" dirty="0">
                <a:solidFill>
                  <a:srgbClr val="FFFFFF"/>
                </a:solidFill>
              </a:rPr>
              <a:t> </a:t>
            </a:r>
            <a:r>
              <a:rPr lang="en-US" altLang="zh-TW" spc="10" dirty="0">
                <a:solidFill>
                  <a:srgbClr val="FFFFFF"/>
                </a:solidFill>
              </a:rPr>
              <a:t>collections </a:t>
            </a:r>
            <a:r>
              <a:rPr lang="en-US" altLang="zh-TW" spc="40" dirty="0">
                <a:solidFill>
                  <a:srgbClr val="FFFFFF"/>
                </a:solidFill>
              </a:rPr>
              <a:t>of objects. Objects have an internal state with methods that query or modify this state. </a:t>
            </a:r>
            <a:br>
              <a:rPr lang="en-US" altLang="zh-TW" spc="40" dirty="0">
                <a:solidFill>
                  <a:srgbClr val="FFFFFF"/>
                </a:solidFill>
              </a:rPr>
            </a:br>
            <a:r>
              <a:rPr lang="en-US" altLang="zh-TW" b="1" spc="40" dirty="0">
                <a:solidFill>
                  <a:srgbClr val="FFFFFF"/>
                </a:solidFill>
              </a:rPr>
              <a:t>C++</a:t>
            </a:r>
            <a:r>
              <a:rPr lang="en-US" altLang="zh-TW" spc="40" dirty="0">
                <a:solidFill>
                  <a:srgbClr val="FFFFFF"/>
                </a:solidFill>
              </a:rPr>
              <a:t> and </a:t>
            </a:r>
            <a:r>
              <a:rPr lang="en-US" altLang="zh-TW" b="1" spc="40" dirty="0">
                <a:solidFill>
                  <a:srgbClr val="FFFFFF"/>
                </a:solidFill>
              </a:rPr>
              <a:t>Python</a:t>
            </a:r>
            <a:r>
              <a:rPr lang="en-US" altLang="zh-TW" spc="40" dirty="0">
                <a:solidFill>
                  <a:srgbClr val="FFFFFF"/>
                </a:solidFill>
              </a:rPr>
              <a:t> are languages that </a:t>
            </a:r>
            <a:r>
              <a:rPr lang="en-US" altLang="zh-TW" b="1" spc="40" dirty="0">
                <a:solidFill>
                  <a:srgbClr val="FFFFFF"/>
                </a:solidFill>
              </a:rPr>
              <a:t>support OOP</a:t>
            </a:r>
            <a:r>
              <a:rPr lang="en-US" altLang="zh-TW" spc="40" dirty="0">
                <a:solidFill>
                  <a:srgbClr val="FFFFFF"/>
                </a:solidFill>
              </a:rPr>
              <a:t>, </a:t>
            </a:r>
            <a:r>
              <a:rPr lang="en-US" altLang="zh-TW" b="1" spc="40" dirty="0">
                <a:solidFill>
                  <a:srgbClr val="FFFFFF"/>
                </a:solidFill>
              </a:rPr>
              <a:t>but don’t force the use</a:t>
            </a:r>
            <a:r>
              <a:rPr lang="en-US" altLang="zh-TW" spc="40" dirty="0">
                <a:solidFill>
                  <a:srgbClr val="FFFFFF"/>
                </a:solidFill>
              </a:rPr>
              <a:t> of object-oriented features.</a:t>
            </a:r>
          </a:p>
          <a:p>
            <a:pPr defTabSz="914400">
              <a:lnSpc>
                <a:spcPct val="87000"/>
              </a:lnSpc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</a:rPr>
              <a:t>In </a:t>
            </a:r>
            <a:r>
              <a:rPr lang="en-US" altLang="zh-TW" dirty="0">
                <a:solidFill>
                  <a:srgbClr val="3333CC"/>
                </a:solidFill>
              </a:rPr>
              <a:t>functional programming languages</a:t>
            </a:r>
            <a:r>
              <a:rPr lang="en-US" altLang="zh-TW" dirty="0"/>
              <a:t> like </a:t>
            </a:r>
            <a:r>
              <a:rPr lang="en-US" altLang="zh-TW" b="1" dirty="0">
                <a:solidFill>
                  <a:srgbClr val="3333CC"/>
                </a:solidFill>
              </a:rPr>
              <a:t>ML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FFFFFF"/>
                </a:solidFill>
              </a:rPr>
              <a:t>everything is </a:t>
            </a:r>
            <a:r>
              <a:rPr lang="en-US" altLang="zh-TW" spc="-10" dirty="0">
                <a:solidFill>
                  <a:srgbClr val="FFFFFF"/>
                </a:solidFill>
              </a:rPr>
              <a:t>a function </a:t>
            </a:r>
            <a:r>
              <a:rPr lang="en-US" altLang="zh-TW" spc="40" dirty="0" err="1">
                <a:solidFill>
                  <a:srgbClr val="FFFFFF"/>
                </a:solidFill>
              </a:rPr>
              <a:t>Function</a:t>
            </a:r>
            <a:r>
              <a:rPr lang="en-US" altLang="zh-TW" spc="40" dirty="0">
                <a:solidFill>
                  <a:srgbClr val="FFFFFF"/>
                </a:solidFill>
              </a:rPr>
              <a:t> bodies have only a return statement with no side effects. Computation is achieved by nesting calls of calls of calls of functions.</a:t>
            </a:r>
            <a:br>
              <a:rPr lang="en-US" altLang="zh-TW" spc="40" dirty="0">
                <a:solidFill>
                  <a:srgbClr val="FFFFFF"/>
                </a:solidFill>
              </a:rPr>
            </a:br>
            <a:r>
              <a:rPr lang="en-US" altLang="zh-TW" spc="40" dirty="0">
                <a:solidFill>
                  <a:srgbClr val="FFFFFF"/>
                </a:solidFill>
              </a:rPr>
              <a:t>In </a:t>
            </a:r>
            <a:r>
              <a:rPr lang="en-US" altLang="zh-TW" b="1" spc="40" dirty="0">
                <a:solidFill>
                  <a:srgbClr val="FFFFFF"/>
                </a:solidFill>
              </a:rPr>
              <a:t>Python</a:t>
            </a:r>
            <a:r>
              <a:rPr lang="en-US" altLang="zh-TW" spc="40" dirty="0">
                <a:solidFill>
                  <a:srgbClr val="FFFFFF"/>
                </a:solidFill>
              </a:rPr>
              <a:t> everything is an object, even functions. So, in </a:t>
            </a:r>
            <a:r>
              <a:rPr lang="en-US" altLang="zh-TW" dirty="0">
                <a:solidFill>
                  <a:srgbClr val="FFFFFF"/>
                </a:solidFill>
              </a:rPr>
              <a:t>many cases, most things can be functions. Python doesn’t </a:t>
            </a:r>
            <a:r>
              <a:rPr lang="en-US" altLang="zh-TW" spc="40" dirty="0">
                <a:solidFill>
                  <a:srgbClr val="FFFFFF"/>
                </a:solidFill>
              </a:rPr>
              <a:t>require functional programming, but it </a:t>
            </a:r>
            <a:r>
              <a:rPr lang="en-US" altLang="zh-TW" b="1" spc="40" dirty="0">
                <a:solidFill>
                  <a:srgbClr val="FFFFFF"/>
                </a:solidFill>
              </a:rPr>
              <a:t>supports its use</a:t>
            </a:r>
            <a:r>
              <a:rPr lang="en-US" altLang="zh-TW" spc="40" dirty="0">
                <a:solidFill>
                  <a:srgbClr val="FFFFFF"/>
                </a:solidFill>
              </a:rPr>
              <a:t>.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</a:pPr>
            <a:endParaRPr lang="en-GB" altLang="en-US" sz="2800" kern="0" spc="40" dirty="0">
              <a:solidFill>
                <a:srgbClr val="FFFFFF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96862" y="533400"/>
            <a:ext cx="9144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914400">
              <a:lnSpc>
                <a:spcPct val="87000"/>
              </a:lnSpc>
              <a:spcBef>
                <a:spcPts val="600"/>
              </a:spcBef>
            </a:pPr>
            <a:r>
              <a:rPr lang="en-US" altLang="zh-TW" spc="40" dirty="0">
                <a:solidFill>
                  <a:srgbClr val="3333CC"/>
                </a:solidFill>
              </a:rPr>
              <a:t>Procedural languages</a:t>
            </a:r>
            <a:r>
              <a:rPr lang="en-US" altLang="zh-TW" spc="40" dirty="0"/>
              <a:t> like </a:t>
            </a:r>
            <a:r>
              <a:rPr lang="en-US" altLang="zh-TW" b="1" spc="40" dirty="0">
                <a:solidFill>
                  <a:srgbClr val="3333CC"/>
                </a:solidFill>
              </a:rPr>
              <a:t>C</a:t>
            </a:r>
            <a:r>
              <a:rPr lang="en-US" altLang="zh-TW" spc="40" dirty="0"/>
              <a:t> let their functions/procedure have </a:t>
            </a:r>
            <a:r>
              <a:rPr lang="en-US" altLang="zh-TW" spc="40" dirty="0">
                <a:solidFill>
                  <a:srgbClr val="FF0000"/>
                </a:solidFill>
              </a:rPr>
              <a:t>side effects</a:t>
            </a:r>
            <a:r>
              <a:rPr lang="en-US" altLang="zh-TW" spc="40" dirty="0"/>
              <a:t> (</a:t>
            </a:r>
            <a:r>
              <a:rPr lang="en-US" altLang="zh-TW" spc="40" dirty="0" err="1"/>
              <a:t>eg</a:t>
            </a:r>
            <a:r>
              <a:rPr lang="en-US" altLang="zh-TW" spc="40" dirty="0"/>
              <a:t>, printing inside a “function”).</a:t>
            </a:r>
          </a:p>
          <a:p>
            <a:pPr defTabSz="914400">
              <a:lnSpc>
                <a:spcPct val="87000"/>
              </a:lnSpc>
              <a:spcBef>
                <a:spcPts val="1200"/>
              </a:spcBef>
            </a:pPr>
            <a:r>
              <a:rPr lang="en-US" altLang="zh-TW" spc="50" dirty="0">
                <a:solidFill>
                  <a:srgbClr val="3333CC"/>
                </a:solidFill>
              </a:rPr>
              <a:t>Declarative languages</a:t>
            </a:r>
            <a:r>
              <a:rPr lang="en-US" altLang="zh-TW" spc="50" dirty="0"/>
              <a:t> </a:t>
            </a:r>
            <a:r>
              <a:rPr lang="en-US" altLang="zh-TW" spc="120" dirty="0"/>
              <a:t>li</a:t>
            </a:r>
            <a:r>
              <a:rPr lang="en-US" altLang="zh-TW" spc="50" dirty="0"/>
              <a:t>ke </a:t>
            </a:r>
            <a:r>
              <a:rPr lang="en-US" altLang="zh-TW" b="1" spc="50" dirty="0">
                <a:solidFill>
                  <a:srgbClr val="3333CC"/>
                </a:solidFill>
              </a:rPr>
              <a:t>SQL</a:t>
            </a:r>
            <a:r>
              <a:rPr lang="en-US" altLang="zh-TW" spc="50" dirty="0"/>
              <a:t> </a:t>
            </a:r>
            <a:r>
              <a:rPr lang="en-US" altLang="zh-TW" spc="70" dirty="0"/>
              <a:t>a</a:t>
            </a:r>
            <a:r>
              <a:rPr lang="en-US" altLang="zh-TW" spc="100" dirty="0"/>
              <a:t>r</a:t>
            </a:r>
            <a:r>
              <a:rPr lang="en-US" altLang="zh-TW" spc="50" dirty="0"/>
              <a:t>e used for </a:t>
            </a:r>
            <a:r>
              <a:rPr lang="en-US" altLang="zh-TW" spc="60" dirty="0">
                <a:solidFill>
                  <a:srgbClr val="FF0000"/>
                </a:solidFill>
              </a:rPr>
              <a:t>database</a:t>
            </a:r>
            <a:r>
              <a:rPr lang="en-US" altLang="zh-TW" spc="50" dirty="0">
                <a:solidFill>
                  <a:srgbClr val="FF0000"/>
                </a:solidFill>
              </a:rPr>
              <a:t>s</a:t>
            </a:r>
            <a:r>
              <a:rPr lang="en-US" altLang="zh-TW" spc="50" dirty="0"/>
              <a:t>. You </a:t>
            </a:r>
            <a:r>
              <a:rPr lang="en-US" altLang="zh-TW" spc="60" dirty="0"/>
              <a:t>write</a:t>
            </a:r>
            <a:r>
              <a:rPr lang="en-US" altLang="zh-TW" spc="50" dirty="0"/>
              <a:t> a des</a:t>
            </a:r>
            <a:r>
              <a:rPr lang="en-US" altLang="zh-TW" spc="120" dirty="0"/>
              <a:t>c</a:t>
            </a:r>
            <a:r>
              <a:rPr lang="en-US" altLang="zh-TW" spc="150" dirty="0"/>
              <a:t>r</a:t>
            </a:r>
            <a:r>
              <a:rPr lang="en-US" altLang="zh-TW" spc="50" dirty="0"/>
              <a:t>ip</a:t>
            </a:r>
            <a:r>
              <a:rPr lang="en-US" altLang="zh-TW" spc="200" dirty="0"/>
              <a:t>t</a:t>
            </a:r>
            <a:r>
              <a:rPr lang="en-US" altLang="zh-TW" spc="50" dirty="0"/>
              <a:t>ion of </a:t>
            </a:r>
            <a:r>
              <a:rPr lang="en-US" altLang="zh-TW" spc="120" dirty="0"/>
              <a:t>t</a:t>
            </a:r>
            <a:r>
              <a:rPr lang="en-US" altLang="zh-TW" spc="50" dirty="0"/>
              <a:t>he problem </a:t>
            </a:r>
            <a:r>
              <a:rPr lang="en-US" altLang="zh-TW" spc="120" dirty="0"/>
              <a:t>t</a:t>
            </a:r>
            <a:r>
              <a:rPr lang="en-US" altLang="zh-TW" spc="50" dirty="0"/>
              <a:t>o be solved, and </a:t>
            </a:r>
            <a:r>
              <a:rPr lang="en-US" altLang="zh-TW" spc="100" dirty="0"/>
              <a:t>t</a:t>
            </a:r>
            <a:r>
              <a:rPr lang="en-US" altLang="zh-TW" dirty="0"/>
              <a:t>he computer figures out how to perform </a:t>
            </a:r>
            <a:r>
              <a:rPr lang="en-US" altLang="zh-TW" spc="100" dirty="0"/>
              <a:t>t</a:t>
            </a:r>
            <a:r>
              <a:rPr lang="en-US" altLang="zh-TW" dirty="0"/>
              <a:t>he computation.</a:t>
            </a:r>
          </a:p>
          <a:p>
            <a:pPr defTabSz="914400">
              <a:lnSpc>
                <a:spcPct val="87000"/>
              </a:lnSpc>
              <a:spcBef>
                <a:spcPts val="1200"/>
              </a:spcBef>
            </a:pPr>
            <a:r>
              <a:rPr lang="en-US" altLang="zh-TW" spc="10" dirty="0">
                <a:solidFill>
                  <a:srgbClr val="3333CC"/>
                </a:solidFill>
              </a:rPr>
              <a:t>Object-oriented</a:t>
            </a:r>
            <a:r>
              <a:rPr lang="en-US" altLang="zh-TW" sz="2000" spc="10" dirty="0">
                <a:solidFill>
                  <a:srgbClr val="3333CC"/>
                </a:solidFill>
              </a:rPr>
              <a:t> </a:t>
            </a:r>
            <a:r>
              <a:rPr lang="en-US" altLang="zh-TW" spc="10" dirty="0">
                <a:solidFill>
                  <a:srgbClr val="3333CC"/>
                </a:solidFill>
              </a:rPr>
              <a:t>languages</a:t>
            </a:r>
            <a:r>
              <a:rPr lang="en-US" altLang="zh-TW" sz="2000" spc="10" dirty="0"/>
              <a:t> </a:t>
            </a:r>
            <a:r>
              <a:rPr lang="en-US" altLang="zh-TW" spc="10" dirty="0"/>
              <a:t>like</a:t>
            </a:r>
            <a:r>
              <a:rPr lang="en-US" altLang="zh-TW" sz="2000" spc="10" dirty="0"/>
              <a:t> </a:t>
            </a:r>
            <a:r>
              <a:rPr lang="en-US" altLang="zh-TW" b="1" spc="10" dirty="0">
                <a:solidFill>
                  <a:srgbClr val="3333CC"/>
                </a:solidFill>
              </a:rPr>
              <a:t>Java</a:t>
            </a:r>
            <a:r>
              <a:rPr lang="en-US" altLang="zh-TW" sz="2000" spc="10" dirty="0"/>
              <a:t> </a:t>
            </a:r>
            <a:r>
              <a:rPr lang="en-US" altLang="zh-TW" spc="10" dirty="0"/>
              <a:t>manipulate</a:t>
            </a:r>
            <a:r>
              <a:rPr lang="en-US" altLang="zh-TW" sz="2000" spc="10" dirty="0"/>
              <a:t> </a:t>
            </a:r>
            <a:r>
              <a:rPr lang="en-US" altLang="zh-TW" spc="10" dirty="0"/>
              <a:t>collections</a:t>
            </a:r>
            <a:r>
              <a:rPr lang="en-US" altLang="zh-TW" spc="40" dirty="0"/>
              <a:t> </a:t>
            </a:r>
            <a:r>
              <a:rPr lang="en-US" altLang="zh-TW" spc="-10" dirty="0"/>
              <a:t>of </a:t>
            </a:r>
            <a:r>
              <a:rPr lang="en-US" altLang="zh-TW" spc="-10" dirty="0">
                <a:solidFill>
                  <a:srgbClr val="FF0000"/>
                </a:solidFill>
              </a:rPr>
              <a:t>objects</a:t>
            </a:r>
            <a:r>
              <a:rPr lang="en-US" altLang="zh-TW" spc="-10" dirty="0"/>
              <a:t>. Objects have an internal state with methods that </a:t>
            </a:r>
            <a:r>
              <a:rPr lang="en-US" altLang="zh-TW" spc="40" dirty="0"/>
              <a:t>query or modify this state. </a:t>
            </a:r>
            <a:br>
              <a:rPr lang="en-US" altLang="zh-TW" spc="40" dirty="0"/>
            </a:br>
            <a:r>
              <a:rPr lang="en-US" altLang="zh-TW" b="1" spc="60" dirty="0">
                <a:solidFill>
                  <a:srgbClr val="CC3399"/>
                </a:solidFill>
              </a:rPr>
              <a:t>C++</a:t>
            </a:r>
            <a:r>
              <a:rPr lang="en-US" altLang="zh-TW" spc="60" dirty="0"/>
              <a:t> and </a:t>
            </a:r>
            <a:r>
              <a:rPr lang="en-US" altLang="zh-TW" b="1" spc="90" dirty="0">
                <a:solidFill>
                  <a:srgbClr val="CC3399"/>
                </a:solidFill>
              </a:rPr>
              <a:t>Py</a:t>
            </a:r>
            <a:r>
              <a:rPr lang="en-US" altLang="zh-TW" b="1" spc="180" dirty="0">
                <a:solidFill>
                  <a:srgbClr val="CC3399"/>
                </a:solidFill>
              </a:rPr>
              <a:t>t</a:t>
            </a:r>
            <a:r>
              <a:rPr lang="en-US" altLang="zh-TW" b="1" spc="60" dirty="0">
                <a:solidFill>
                  <a:srgbClr val="CC3399"/>
                </a:solidFill>
              </a:rPr>
              <a:t>hon</a:t>
            </a:r>
            <a:r>
              <a:rPr lang="en-US" altLang="zh-TW" spc="60" dirty="0"/>
              <a:t> are languages that </a:t>
            </a:r>
            <a:r>
              <a:rPr lang="en-US" altLang="zh-TW" b="1" spc="60" dirty="0">
                <a:solidFill>
                  <a:srgbClr val="CC3399"/>
                </a:solidFill>
              </a:rPr>
              <a:t>support OOP</a:t>
            </a:r>
            <a:r>
              <a:rPr lang="en-US" altLang="zh-TW" spc="60" dirty="0"/>
              <a:t>, </a:t>
            </a:r>
            <a:r>
              <a:rPr lang="en-US" altLang="zh-TW" b="1" spc="60" dirty="0">
                <a:solidFill>
                  <a:srgbClr val="CC3399"/>
                </a:solidFill>
              </a:rPr>
              <a:t>but </a:t>
            </a:r>
            <a:r>
              <a:rPr lang="en-US" altLang="zh-TW" b="1" spc="40" dirty="0">
                <a:solidFill>
                  <a:srgbClr val="CC3399"/>
                </a:solidFill>
              </a:rPr>
              <a:t>don’t force the use</a:t>
            </a:r>
            <a:r>
              <a:rPr lang="en-US" altLang="zh-TW" spc="40" dirty="0"/>
              <a:t> of object-oriented features.</a:t>
            </a:r>
          </a:p>
          <a:p>
            <a:pPr defTabSz="914400">
              <a:lnSpc>
                <a:spcPct val="87000"/>
              </a:lnSpc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</a:rPr>
              <a:t>In </a:t>
            </a:r>
            <a:r>
              <a:rPr lang="en-US" altLang="zh-TW" dirty="0">
                <a:solidFill>
                  <a:srgbClr val="3333CC"/>
                </a:solidFill>
              </a:rPr>
              <a:t>functional programming languages</a:t>
            </a:r>
            <a:r>
              <a:rPr lang="en-US" altLang="zh-TW" dirty="0"/>
              <a:t> like </a:t>
            </a:r>
            <a:r>
              <a:rPr lang="en-US" altLang="zh-TW" b="1" dirty="0">
                <a:solidFill>
                  <a:srgbClr val="3333CC"/>
                </a:solidFill>
              </a:rPr>
              <a:t>ML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everything is </a:t>
            </a:r>
            <a:r>
              <a:rPr lang="en-US" altLang="zh-TW" spc="40" dirty="0">
                <a:solidFill>
                  <a:srgbClr val="FF0000"/>
                </a:solidFill>
              </a:rPr>
              <a:t>a function.</a:t>
            </a:r>
            <a:r>
              <a:rPr lang="en-US" altLang="zh-TW" spc="40" dirty="0">
                <a:solidFill>
                  <a:srgbClr val="000000"/>
                </a:solidFill>
              </a:rPr>
              <a:t> </a:t>
            </a:r>
            <a:r>
              <a:rPr lang="en-US" altLang="zh-TW" spc="40" dirty="0" err="1"/>
              <a:t>Function</a:t>
            </a:r>
            <a:r>
              <a:rPr lang="en-US" altLang="zh-TW" spc="40" dirty="0"/>
              <a:t> bodies have only a return statement with no side effects. Computation is achieved by nesting calls of calls of calls of functions.</a:t>
            </a:r>
            <a:br>
              <a:rPr lang="en-US" altLang="zh-TW" spc="40" dirty="0"/>
            </a:br>
            <a:r>
              <a:rPr lang="en-US" altLang="zh-TW" spc="40" dirty="0"/>
              <a:t>In </a:t>
            </a:r>
            <a:r>
              <a:rPr lang="en-US" altLang="zh-TW" b="1" spc="40" dirty="0">
                <a:solidFill>
                  <a:srgbClr val="CC3399"/>
                </a:solidFill>
              </a:rPr>
              <a:t>Python</a:t>
            </a:r>
            <a:r>
              <a:rPr lang="en-US" altLang="zh-TW" spc="40" dirty="0"/>
              <a:t> everything is an object, even functions. So, in </a:t>
            </a:r>
            <a:r>
              <a:rPr lang="en-US" altLang="zh-TW" dirty="0"/>
              <a:t>many cases, most things can be functions. Python doesn’t </a:t>
            </a:r>
            <a:r>
              <a:rPr lang="en-US" altLang="zh-TW" spc="40" dirty="0"/>
              <a:t>require functional programming, but it </a:t>
            </a:r>
            <a:r>
              <a:rPr lang="en-US" altLang="zh-TW" b="1" spc="40" dirty="0">
                <a:solidFill>
                  <a:srgbClr val="CC3399"/>
                </a:solidFill>
              </a:rPr>
              <a:t>supports its use</a:t>
            </a:r>
            <a:r>
              <a:rPr lang="en-US" altLang="zh-TW" spc="4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559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" y="665018"/>
            <a:ext cx="9518074" cy="619298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3000" dirty="0">
                <a:solidFill>
                  <a:schemeClr val="accent2"/>
                </a:solidFill>
                <a:latin typeface="Lucida Console" pitchFamily="49" charset="0"/>
              </a:rPr>
              <a:t>map(</a:t>
            </a:r>
            <a:r>
              <a:rPr lang="en-US" altLang="en-US" sz="3000" i="1" dirty="0">
                <a:solidFill>
                  <a:schemeClr val="accent2"/>
                </a:solidFill>
                <a:latin typeface="Lucida Console" pitchFamily="49" charset="0"/>
              </a:rPr>
              <a:t>function, sequence)</a:t>
            </a:r>
          </a:p>
          <a:p>
            <a:pPr marL="623888" lvl="1" indent="-2778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800" dirty="0"/>
              <a:t>Apply the function to each item in the sequence.</a:t>
            </a:r>
          </a:p>
          <a:p>
            <a:pPr marL="623888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800" dirty="0"/>
              <a:t> </a:t>
            </a:r>
            <a:r>
              <a:rPr lang="en-US" altLang="en-US" dirty="0"/>
              <a:t>For multi-value functions, give multiple sequences. </a:t>
            </a:r>
            <a:endParaRPr lang="en-US" altLang="en-US" sz="2800" dirty="0"/>
          </a:p>
          <a:p>
            <a:pPr marL="623888" lvl="1" indent="-2778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800" dirty="0"/>
              <a:t>Return sequence of values returned by the function. 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en-US" sz="3000" dirty="0">
                <a:solidFill>
                  <a:schemeClr val="accent2"/>
                </a:solidFill>
                <a:latin typeface="Lucida Console" pitchFamily="49" charset="0"/>
              </a:rPr>
              <a:t>filter(</a:t>
            </a:r>
            <a:r>
              <a:rPr lang="en-US" altLang="en-US" sz="3000" i="1" dirty="0">
                <a:solidFill>
                  <a:schemeClr val="accent2"/>
                </a:solidFill>
                <a:latin typeface="Lucida Console" pitchFamily="49" charset="0"/>
              </a:rPr>
              <a:t>function, sequence</a:t>
            </a:r>
            <a:r>
              <a:rPr lang="en-US" altLang="en-US" sz="3000" dirty="0">
                <a:solidFill>
                  <a:schemeClr val="accent2"/>
                </a:solidFill>
                <a:latin typeface="Lucida Console" pitchFamily="49" charset="0"/>
              </a:rPr>
              <a:t>)</a:t>
            </a:r>
          </a:p>
          <a:p>
            <a:pPr marL="623888" lvl="1" indent="-2778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800" dirty="0"/>
              <a:t>Apply the function to each item in the sequence.</a:t>
            </a:r>
          </a:p>
          <a:p>
            <a:pPr marL="623888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800" dirty="0"/>
              <a:t> </a:t>
            </a:r>
            <a:r>
              <a:rPr lang="en-US" altLang="en-US" dirty="0"/>
              <a:t>The function's result is treated as a boolean.</a:t>
            </a:r>
            <a:endParaRPr lang="en-US" altLang="en-US" sz="2600" dirty="0"/>
          </a:p>
          <a:p>
            <a:pPr marL="623888" lvl="1" indent="-2778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800" dirty="0"/>
              <a:t>Return those items that pass the boolean filter.</a:t>
            </a:r>
            <a:endParaRPr lang="en-US" altLang="en-US" sz="2800" dirty="0">
              <a:solidFill>
                <a:schemeClr val="tx1"/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en-US" sz="3000" dirty="0" err="1">
                <a:solidFill>
                  <a:schemeClr val="accent2"/>
                </a:solidFill>
                <a:latin typeface="Lucida Console" pitchFamily="49" charset="0"/>
              </a:rPr>
              <a:t>functools.reduce</a:t>
            </a:r>
            <a:r>
              <a:rPr lang="en-US" altLang="en-US" sz="3000" dirty="0">
                <a:solidFill>
                  <a:schemeClr val="accent2"/>
                </a:solidFill>
                <a:latin typeface="Lucida Console" pitchFamily="49" charset="0"/>
              </a:rPr>
              <a:t>(</a:t>
            </a:r>
            <a:r>
              <a:rPr lang="en-US" altLang="en-US" sz="3000" i="1" dirty="0">
                <a:solidFill>
                  <a:schemeClr val="accent2"/>
                </a:solidFill>
                <a:latin typeface="Lucida Console" pitchFamily="49" charset="0"/>
              </a:rPr>
              <a:t>function, sequence</a:t>
            </a:r>
            <a:r>
              <a:rPr lang="en-US" altLang="en-US" sz="3000" dirty="0">
                <a:solidFill>
                  <a:schemeClr val="accent2"/>
                </a:solidFill>
                <a:latin typeface="Lucida Console" pitchFamily="49" charset="0"/>
              </a:rPr>
              <a:t>)</a:t>
            </a:r>
          </a:p>
          <a:p>
            <a:pPr marL="623888" lvl="1" indent="-2778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800" dirty="0"/>
              <a:t>Apply the function to each item in the sequence.</a:t>
            </a:r>
          </a:p>
          <a:p>
            <a:pPr marL="914400" lvl="1" indent="-2905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dirty="0"/>
              <a:t>The function must take 2 arguments &amp; retur</a:t>
            </a:r>
            <a:r>
              <a:rPr lang="en-US" altLang="en-US" spc="-50" dirty="0"/>
              <a:t>n 1 value</a:t>
            </a:r>
            <a:r>
              <a:rPr lang="en-US" altLang="en-US" dirty="0"/>
              <a:t>.</a:t>
            </a:r>
          </a:p>
          <a:p>
            <a:pPr marL="914400" lvl="1" indent="-346075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dirty="0"/>
              <a:t>That returned value then becomes the first argument to the function on the next iteration (the second argument is the  next item in the sequence).</a:t>
            </a:r>
          </a:p>
          <a:p>
            <a:pPr marL="623888" lvl="1" indent="-2778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800" dirty="0"/>
              <a:t>Return 1 value, the final value returned by the function.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96862" y="-1524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/>
            <a:r>
              <a:rPr lang="en-US" altLang="zh-TW" kern="0" dirty="0"/>
              <a:t>Core functional programming tools</a:t>
            </a:r>
          </a:p>
        </p:txBody>
      </p:sp>
    </p:spTree>
    <p:extLst>
      <p:ext uri="{BB962C8B-B14F-4D97-AF65-F5344CB8AC3E}">
        <p14:creationId xmlns:p14="http://schemas.microsoft.com/office/powerpoint/2010/main" val="223434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9" name="Rectangle 9"/>
          <p:cNvSpPr>
            <a:spLocks noChangeArrowheads="1"/>
          </p:cNvSpPr>
          <p:nvPr/>
        </p:nvSpPr>
        <p:spPr bwMode="auto">
          <a:xfrm>
            <a:off x="639761" y="2194560"/>
            <a:ext cx="8907463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solidFill>
                  <a:srgbClr val="FF33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400" dirty="0">
                <a:solidFill>
                  <a:srgbClr val="FF3300"/>
                </a:solidFill>
                <a:latin typeface="Lucida Console" panose="020B0609040504020204" pitchFamily="49" charset="0"/>
              </a:rPr>
              <a:t> star(</a:t>
            </a:r>
            <a:r>
              <a:rPr lang="en-US" altLang="en-US" sz="2400" dirty="0" err="1">
                <a:solidFill>
                  <a:srgbClr val="FF3300"/>
                </a:solidFill>
                <a:latin typeface="Lucida Console" panose="020B0609040504020204" pitchFamily="49" charset="0"/>
              </a:rPr>
              <a:t>x,y</a:t>
            </a:r>
            <a:r>
              <a:rPr lang="en-US" altLang="en-US" sz="2400" dirty="0">
                <a:solidFill>
                  <a:srgbClr val="FF3300"/>
                </a:solidFill>
                <a:latin typeface="Lucida Console" panose="020B0609040504020204" pitchFamily="49" charset="0"/>
              </a:rPr>
              <a:t>): return x*y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sz="2400" dirty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list(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map(</a:t>
            </a:r>
            <a:r>
              <a:rPr lang="en-US" altLang="en-US" sz="2400" dirty="0">
                <a:solidFill>
                  <a:srgbClr val="FF33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star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solidFill>
                  <a:srgbClr val="9966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"ABCDEFGHI"</a:t>
            </a:r>
            <a:r>
              <a:rPr lang="en-US" altLang="en-US" sz="24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solidFill>
                  <a:srgbClr val="9966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range(5)</a:t>
            </a:r>
            <a:r>
              <a:rPr lang="en-US" altLang="en-US" sz="24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)</a:t>
            </a: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['', 'B', 'CC', 'DDD', 'EEEE']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print (</a:t>
            </a:r>
            <a:r>
              <a:rPr lang="en-US" altLang="en-US" sz="240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map.__doc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__)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map(</a:t>
            </a:r>
            <a:r>
              <a:rPr lang="en-US" altLang="en-US" sz="2400" dirty="0" err="1">
                <a:solidFill>
                  <a:srgbClr val="FF33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func</a:t>
            </a:r>
            <a:r>
              <a:rPr lang="en-US" altLang="en-US" sz="24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solidFill>
                  <a:srgbClr val="9966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*</a:t>
            </a:r>
            <a:r>
              <a:rPr lang="en-US" altLang="en-US" sz="2400" dirty="0" err="1">
                <a:solidFill>
                  <a:srgbClr val="9966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iterables</a:t>
            </a:r>
            <a:r>
              <a:rPr lang="en-US" altLang="en-US" sz="24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)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--&gt; map object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414A8B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Make an iterator that computes the function using arguments from each of the </a:t>
            </a:r>
            <a:r>
              <a:rPr lang="en-US" altLang="en-US" sz="2400" dirty="0" err="1">
                <a:solidFill>
                  <a:srgbClr val="414A8B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iterables</a:t>
            </a:r>
            <a:r>
              <a:rPr lang="en-US" altLang="en-US" sz="2400" dirty="0">
                <a:solidFill>
                  <a:srgbClr val="414A8B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  Stops when the shortest </a:t>
            </a:r>
            <a:r>
              <a:rPr lang="en-US" altLang="en-US" sz="2400" dirty="0" err="1">
                <a:solidFill>
                  <a:srgbClr val="414A8B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iterable</a:t>
            </a:r>
            <a:r>
              <a:rPr lang="en-US" altLang="en-US" sz="2400" dirty="0">
                <a:solidFill>
                  <a:srgbClr val="414A8B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is exhausted.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82880" y="182880"/>
            <a:ext cx="9518074" cy="1640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3000" kern="0" dirty="0">
                <a:solidFill>
                  <a:schemeClr val="accent2"/>
                </a:solidFill>
                <a:latin typeface="Lucida Console" pitchFamily="49" charset="0"/>
              </a:rPr>
              <a:t>map(</a:t>
            </a:r>
            <a:r>
              <a:rPr lang="en-US" altLang="en-US" sz="3000" i="1" kern="0" dirty="0">
                <a:solidFill>
                  <a:srgbClr val="FF3300"/>
                </a:solidFill>
                <a:latin typeface="Lucida Console" pitchFamily="49" charset="0"/>
              </a:rPr>
              <a:t>function</a:t>
            </a:r>
            <a:r>
              <a:rPr lang="en-US" altLang="en-US" sz="3000" i="1" kern="0" dirty="0">
                <a:solidFill>
                  <a:schemeClr val="accent2"/>
                </a:solidFill>
                <a:latin typeface="Lucida Console" pitchFamily="49" charset="0"/>
              </a:rPr>
              <a:t>, </a:t>
            </a:r>
            <a:r>
              <a:rPr lang="en-US" altLang="en-US" sz="3000" i="1" kern="0" dirty="0">
                <a:solidFill>
                  <a:srgbClr val="9966FF"/>
                </a:solidFill>
                <a:latin typeface="Lucida Console" pitchFamily="49" charset="0"/>
              </a:rPr>
              <a:t>sequence(s)</a:t>
            </a:r>
            <a:r>
              <a:rPr lang="en-US" altLang="en-US" sz="3000" i="1" kern="0" dirty="0">
                <a:solidFill>
                  <a:schemeClr val="accent2"/>
                </a:solidFill>
                <a:latin typeface="Lucida Console" pitchFamily="49" charset="0"/>
              </a:rPr>
              <a:t>)</a:t>
            </a:r>
          </a:p>
          <a:p>
            <a:pPr marL="623888" lvl="1" indent="-277813" defTabSz="9144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en-US" sz="2800" kern="0" dirty="0"/>
              <a:t>Apply the function to each item in the sequence.</a:t>
            </a:r>
          </a:p>
          <a:p>
            <a:pPr marL="623888" lvl="1" indent="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800" kern="0" dirty="0"/>
              <a:t> </a:t>
            </a:r>
            <a:r>
              <a:rPr lang="en-US" altLang="en-US" kern="0" dirty="0"/>
              <a:t>For multi-value functions, give multiple sequences. </a:t>
            </a:r>
            <a:endParaRPr lang="en-US" altLang="en-US" sz="2800" kern="0" dirty="0"/>
          </a:p>
          <a:p>
            <a:pPr marL="623888" lvl="1" indent="-277813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800" kern="0" dirty="0"/>
              <a:t>Return sequence of values returned by the function. </a:t>
            </a:r>
          </a:p>
        </p:txBody>
      </p:sp>
    </p:spTree>
    <p:extLst>
      <p:ext uri="{BB962C8B-B14F-4D97-AF65-F5344CB8AC3E}">
        <p14:creationId xmlns:p14="http://schemas.microsoft.com/office/powerpoint/2010/main" val="4266151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" y="182880"/>
            <a:ext cx="9518074" cy="181148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en-US" sz="3000" dirty="0">
                <a:solidFill>
                  <a:schemeClr val="accent2"/>
                </a:solidFill>
                <a:latin typeface="Lucida Console" pitchFamily="49" charset="0"/>
              </a:rPr>
              <a:t>filter(</a:t>
            </a:r>
            <a:r>
              <a:rPr lang="en-US" altLang="en-US" sz="3000" i="1" dirty="0">
                <a:solidFill>
                  <a:srgbClr val="FF3300"/>
                </a:solidFill>
                <a:latin typeface="Lucida Console" pitchFamily="49" charset="0"/>
              </a:rPr>
              <a:t>function</a:t>
            </a:r>
            <a:r>
              <a:rPr lang="en-US" altLang="en-US" sz="3000" i="1" dirty="0">
                <a:solidFill>
                  <a:schemeClr val="accent2"/>
                </a:solidFill>
                <a:latin typeface="Lucida Console" pitchFamily="49" charset="0"/>
              </a:rPr>
              <a:t>, </a:t>
            </a:r>
            <a:r>
              <a:rPr lang="en-US" altLang="en-US" sz="3000" i="1" dirty="0">
                <a:solidFill>
                  <a:srgbClr val="9966FF"/>
                </a:solidFill>
                <a:latin typeface="Lucida Console" pitchFamily="49" charset="0"/>
              </a:rPr>
              <a:t>sequence</a:t>
            </a:r>
            <a:r>
              <a:rPr lang="en-US" altLang="en-US" sz="3000" dirty="0">
                <a:solidFill>
                  <a:schemeClr val="accent2"/>
                </a:solidFill>
                <a:latin typeface="Lucida Console" pitchFamily="49" charset="0"/>
              </a:rPr>
              <a:t>)</a:t>
            </a:r>
          </a:p>
          <a:p>
            <a:pPr marL="623888" lvl="1" indent="-277813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en-US" sz="2800" dirty="0"/>
              <a:t>Apply the function to each item in the sequence.</a:t>
            </a:r>
          </a:p>
          <a:p>
            <a:pPr marL="623888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800" dirty="0"/>
              <a:t> </a:t>
            </a:r>
            <a:r>
              <a:rPr lang="en-US" altLang="en-US" dirty="0"/>
              <a:t>The function's result is treated as a boolean.</a:t>
            </a:r>
            <a:endParaRPr lang="en-US" altLang="en-US" sz="2600" dirty="0"/>
          </a:p>
          <a:p>
            <a:pPr marL="623888" lvl="1" indent="-2778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800" dirty="0"/>
              <a:t>Return those items that pass the boolean filter.</a:t>
            </a:r>
            <a:endParaRPr lang="en-US" altLang="en-US" sz="28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39761" y="2194560"/>
            <a:ext cx="8907463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solidFill>
                  <a:srgbClr val="FF33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400" dirty="0">
                <a:solidFill>
                  <a:srgbClr val="FF3300"/>
                </a:solidFill>
                <a:latin typeface="Lucida Console" panose="020B0609040504020204" pitchFamily="49" charset="0"/>
              </a:rPr>
              <a:t> even(x): return ((x%2 == 0)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sz="2400" dirty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list(</a:t>
            </a:r>
            <a:r>
              <a:rPr lang="en-US" altLang="en-US" sz="24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filter(</a:t>
            </a:r>
            <a:r>
              <a:rPr lang="en-US" altLang="en-US" sz="2400" dirty="0">
                <a:solidFill>
                  <a:srgbClr val="FF33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even</a:t>
            </a:r>
            <a:r>
              <a:rPr lang="en-US" altLang="en-US" sz="24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solidFill>
                  <a:srgbClr val="9966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range(10)</a:t>
            </a:r>
            <a:r>
              <a:rPr lang="en-US" altLang="en-US" sz="24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)</a:t>
            </a: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[0,2,4,6,8]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print (print (</a:t>
            </a:r>
            <a:r>
              <a:rPr lang="en-US" altLang="en-US" sz="240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filter.__doc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__)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spc="-1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filter(</a:t>
            </a:r>
            <a:r>
              <a:rPr lang="en-US" altLang="en-US" sz="2400" spc="-100" dirty="0">
                <a:solidFill>
                  <a:srgbClr val="FF33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spc="-100" dirty="0">
                <a:solidFill>
                  <a:srgbClr val="FF33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 spc="-1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or</a:t>
            </a:r>
            <a:r>
              <a:rPr lang="en-US" altLang="en-US" sz="2000" spc="-100" dirty="0">
                <a:solidFill>
                  <a:srgbClr val="FF33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 spc="-100" dirty="0">
                <a:solidFill>
                  <a:srgbClr val="FF33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None</a:t>
            </a:r>
            <a:r>
              <a:rPr lang="en-US" altLang="en-US" sz="2400" spc="-1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</a:t>
            </a:r>
            <a:r>
              <a:rPr lang="en-US" altLang="en-US" sz="1800" spc="-1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 spc="-100" dirty="0" err="1">
                <a:solidFill>
                  <a:srgbClr val="9966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itera</a:t>
            </a:r>
            <a:r>
              <a:rPr lang="en-US" altLang="en-US" sz="2400" spc="-200" dirty="0" err="1">
                <a:solidFill>
                  <a:srgbClr val="9966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ble</a:t>
            </a:r>
            <a:r>
              <a:rPr lang="en-US" altLang="en-US" sz="2400" spc="-2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)</a:t>
            </a:r>
            <a:r>
              <a:rPr lang="en-US" altLang="en-US" sz="2000" spc="-2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 spc="-2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--&gt;</a:t>
            </a:r>
            <a:r>
              <a:rPr lang="en-US" altLang="en-US" sz="2000" spc="-2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 spc="-1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filter object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spc="-100" dirty="0">
              <a:solidFill>
                <a:srgbClr val="414A8B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spc="-100" dirty="0">
                <a:solidFill>
                  <a:srgbClr val="414A8B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Return an iterator yielding those items</a:t>
            </a:r>
            <a:r>
              <a:rPr lang="en-US" altLang="en-US" sz="2000" spc="-100" dirty="0">
                <a:solidFill>
                  <a:srgbClr val="414A8B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 spc="-100" dirty="0">
                <a:solidFill>
                  <a:srgbClr val="414A8B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of</a:t>
            </a:r>
            <a:r>
              <a:rPr lang="en-US" altLang="en-US" sz="2000" spc="-100" dirty="0">
                <a:solidFill>
                  <a:srgbClr val="414A8B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 spc="-100" dirty="0" err="1">
                <a:solidFill>
                  <a:srgbClr val="414A8B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iterable</a:t>
            </a:r>
            <a:r>
              <a:rPr lang="en-US" altLang="en-US" sz="2400" spc="-100" dirty="0">
                <a:solidFill>
                  <a:srgbClr val="414A8B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for which function(item) is true. If function is None, return the items that are true.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138736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39761" y="2527014"/>
            <a:ext cx="8907463" cy="433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r>
              <a:rPr lang="en-US" altLang="en-US" sz="22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from functools import </a:t>
            </a:r>
            <a:r>
              <a:rPr lang="en-US" altLang="en-US" sz="22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reduce</a:t>
            </a:r>
            <a:endParaRPr lang="en-US" altLang="en-US" sz="2200" dirty="0">
              <a:solidFill>
                <a:srgbClr val="00B05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r>
              <a:rPr lang="en-US" altLang="en-US" sz="22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reduce(</a:t>
            </a:r>
            <a:r>
              <a:rPr lang="en-US" altLang="en-US" sz="2200" dirty="0">
                <a:solidFill>
                  <a:srgbClr val="FF33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lambda </a:t>
            </a:r>
            <a:r>
              <a:rPr lang="en-US" altLang="en-US" sz="2200" dirty="0" err="1">
                <a:solidFill>
                  <a:srgbClr val="FF33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x,y</a:t>
            </a:r>
            <a:r>
              <a:rPr lang="en-US" altLang="en-US" sz="2200" dirty="0">
                <a:solidFill>
                  <a:srgbClr val="FF33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sz="2200" dirty="0" err="1">
                <a:solidFill>
                  <a:srgbClr val="FF33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x+y</a:t>
            </a:r>
            <a:r>
              <a:rPr lang="en-US" altLang="en-US" sz="22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lang="en-US" altLang="en-US" sz="2200" dirty="0">
                <a:solidFill>
                  <a:srgbClr val="9966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range(10)</a:t>
            </a:r>
            <a:r>
              <a:rPr lang="en-US" altLang="en-US" sz="22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)</a:t>
            </a:r>
            <a:endParaRPr lang="en-US" altLang="en-US" sz="2200" dirty="0">
              <a:solidFill>
                <a:srgbClr val="00B05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45</a:t>
            </a:r>
          </a:p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r>
              <a:rPr lang="en-US" altLang="en-US" sz="22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reduce(</a:t>
            </a:r>
            <a:r>
              <a:rPr lang="en-US" altLang="en-US" sz="2200" dirty="0">
                <a:solidFill>
                  <a:srgbClr val="FF33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lambda </a:t>
            </a:r>
            <a:r>
              <a:rPr lang="en-US" altLang="en-US" sz="2200" dirty="0" err="1">
                <a:solidFill>
                  <a:srgbClr val="FF33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x,y</a:t>
            </a:r>
            <a:r>
              <a:rPr lang="en-US" altLang="en-US" sz="2200" dirty="0">
                <a:solidFill>
                  <a:srgbClr val="FF33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sz="2200" dirty="0" err="1">
                <a:solidFill>
                  <a:srgbClr val="FF33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x+y</a:t>
            </a:r>
            <a:r>
              <a:rPr lang="en-US" altLang="en-US" sz="22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lang="en-US" altLang="en-US" sz="2200" dirty="0">
                <a:solidFill>
                  <a:srgbClr val="9966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map(</a:t>
            </a:r>
            <a:r>
              <a:rPr lang="en-US" altLang="en-US" sz="2200" dirty="0" err="1">
                <a:solidFill>
                  <a:srgbClr val="9966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str,range</a:t>
            </a:r>
            <a:r>
              <a:rPr lang="en-US" altLang="en-US" sz="2200" dirty="0">
                <a:solidFill>
                  <a:srgbClr val="9966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(10))</a:t>
            </a:r>
            <a:r>
              <a:rPr lang="en-US" altLang="en-US" sz="22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)</a:t>
            </a:r>
            <a:endParaRPr lang="en-US" altLang="en-US" sz="2200" dirty="0">
              <a:solidFill>
                <a:srgbClr val="00B05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'0123456789'</a:t>
            </a:r>
            <a:endParaRPr lang="en-US" altLang="en-US" sz="22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r>
              <a:rPr lang="en-US" altLang="en-US" sz="22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print(</a:t>
            </a:r>
            <a:r>
              <a:rPr lang="en-US" altLang="en-US" sz="220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reduc</a:t>
            </a:r>
            <a:r>
              <a:rPr lang="en-US" altLang="en-US" sz="2200" spc="-20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e._</a:t>
            </a:r>
            <a:r>
              <a:rPr lang="en-US" altLang="en-US" sz="220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_doc</a:t>
            </a:r>
            <a:r>
              <a:rPr lang="en-US" altLang="en-US" sz="2200" spc="-2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_</a:t>
            </a:r>
            <a:r>
              <a:rPr lang="en-US" altLang="en-US" sz="22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_</a:t>
            </a:r>
            <a:r>
              <a:rPr lang="en-US" altLang="en-US" sz="2200" spc="-2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[:</a:t>
            </a:r>
            <a:r>
              <a:rPr lang="en-US" altLang="en-US" sz="22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46]+</a:t>
            </a:r>
            <a:r>
              <a:rPr lang="en-US" altLang="en-US" sz="220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reduc</a:t>
            </a:r>
            <a:r>
              <a:rPr lang="en-US" altLang="en-US" sz="2200" spc="-20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e._</a:t>
            </a:r>
            <a:r>
              <a:rPr lang="en-US" altLang="en-US" sz="220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_doc</a:t>
            </a:r>
            <a:r>
              <a:rPr lang="en-US" altLang="en-US" sz="22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__</a:t>
            </a:r>
            <a:r>
              <a:rPr lang="en-US" altLang="en-US" sz="2200" spc="-2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</a:t>
            </a:r>
            <a:r>
              <a:rPr lang="en-US" altLang="en-US" sz="22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4</a:t>
            </a:r>
            <a:r>
              <a:rPr lang="en-US" altLang="en-US" sz="2200" spc="-2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7:</a:t>
            </a:r>
            <a:r>
              <a:rPr lang="en-US" altLang="en-US" sz="22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])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spc="-1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reduce(</a:t>
            </a:r>
            <a:r>
              <a:rPr lang="en-US" altLang="en-US" sz="2200" spc="-100" dirty="0">
                <a:solidFill>
                  <a:srgbClr val="FF33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en-US" sz="2200" spc="-1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lang="en-US" altLang="en-US" sz="2200" spc="-100" dirty="0">
                <a:solidFill>
                  <a:srgbClr val="9966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sequence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[</a:t>
            </a:r>
            <a:r>
              <a:rPr lang="en-US" altLang="en-US" sz="2200" spc="-1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initial]</a:t>
            </a:r>
            <a:r>
              <a:rPr lang="en-US" altLang="en-US" sz="2200" spc="-2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)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-&gt; value</a:t>
            </a:r>
            <a:endParaRPr lang="en-US" altLang="en-US" sz="1400" spc="-100" dirty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spc="-100" dirty="0">
                <a:solidFill>
                  <a:srgbClr val="414A8B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Apply</a:t>
            </a:r>
            <a:r>
              <a:rPr lang="en-US" altLang="en-US" sz="2000" spc="-100" dirty="0">
                <a:solidFill>
                  <a:srgbClr val="414A8B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200" spc="-100" dirty="0">
                <a:solidFill>
                  <a:srgbClr val="414A8B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</a:t>
            </a:r>
            <a:r>
              <a:rPr lang="en-US" altLang="en-US" sz="2000" spc="-100" dirty="0">
                <a:solidFill>
                  <a:srgbClr val="414A8B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200" spc="-100" dirty="0">
                <a:solidFill>
                  <a:srgbClr val="414A8B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spc="-100" dirty="0">
                <a:solidFill>
                  <a:srgbClr val="414A8B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200" spc="-100" dirty="0">
                <a:solidFill>
                  <a:srgbClr val="414A8B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of</a:t>
            </a:r>
            <a:r>
              <a:rPr lang="en-US" altLang="en-US" sz="2000" spc="-100" dirty="0">
                <a:solidFill>
                  <a:srgbClr val="414A8B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200" spc="-100" dirty="0">
                <a:solidFill>
                  <a:srgbClr val="414A8B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2</a:t>
            </a:r>
            <a:r>
              <a:rPr lang="en-US" altLang="en-US" sz="2000" spc="-100" dirty="0">
                <a:solidFill>
                  <a:srgbClr val="414A8B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200" spc="-100" dirty="0">
                <a:solidFill>
                  <a:srgbClr val="414A8B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arguments</a:t>
            </a:r>
            <a:r>
              <a:rPr lang="en-US" altLang="en-US" sz="2000" spc="-100" dirty="0">
                <a:solidFill>
                  <a:srgbClr val="414A8B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200" spc="-100" dirty="0">
                <a:solidFill>
                  <a:srgbClr val="414A8B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cumulativ</a:t>
            </a:r>
            <a:r>
              <a:rPr lang="en-US" altLang="en-US" sz="2200" spc="-150" dirty="0">
                <a:solidFill>
                  <a:srgbClr val="414A8B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el</a:t>
            </a:r>
            <a:r>
              <a:rPr lang="en-US" altLang="en-US" sz="2200" spc="-100" dirty="0">
                <a:solidFill>
                  <a:srgbClr val="414A8B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y</a:t>
            </a:r>
            <a:r>
              <a:rPr lang="en-US" altLang="en-US" sz="2000" spc="-100" dirty="0">
                <a:solidFill>
                  <a:srgbClr val="414A8B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200" spc="-100" dirty="0">
                <a:solidFill>
                  <a:srgbClr val="414A8B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to</a:t>
            </a:r>
            <a:r>
              <a:rPr lang="en-US" altLang="en-US" sz="2000" spc="-100" dirty="0">
                <a:solidFill>
                  <a:srgbClr val="414A8B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200" spc="-100" dirty="0">
                <a:solidFill>
                  <a:srgbClr val="414A8B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the</a:t>
            </a:r>
            <a:r>
              <a:rPr lang="en-US" altLang="en-US" sz="2000" spc="-100" dirty="0">
                <a:solidFill>
                  <a:srgbClr val="414A8B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200" spc="-100" dirty="0">
                <a:solidFill>
                  <a:srgbClr val="414A8B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items of a sequence, from left to right, so as to reduce the sequence to a single value. For example, reduce(lambda x, y: </a:t>
            </a:r>
            <a:r>
              <a:rPr lang="en-US" altLang="en-US" sz="2200" spc="-100" dirty="0" err="1">
                <a:solidFill>
                  <a:srgbClr val="414A8B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x+</a:t>
            </a:r>
            <a:r>
              <a:rPr lang="en-US" altLang="en-US" sz="2200" spc="-130" dirty="0" err="1">
                <a:solidFill>
                  <a:srgbClr val="414A8B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y</a:t>
            </a:r>
            <a:r>
              <a:rPr lang="en-US" altLang="en-US" sz="2200" spc="-130" dirty="0">
                <a:solidFill>
                  <a:srgbClr val="414A8B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[1,</a:t>
            </a:r>
            <a:r>
              <a:rPr lang="en-US" altLang="en-US" sz="2000" spc="-130" dirty="0">
                <a:solidFill>
                  <a:srgbClr val="414A8B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200" spc="-130" dirty="0">
                <a:solidFill>
                  <a:srgbClr val="414A8B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2,</a:t>
            </a:r>
            <a:r>
              <a:rPr lang="en-US" altLang="en-US" sz="2000" spc="-130" dirty="0">
                <a:solidFill>
                  <a:srgbClr val="414A8B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200" spc="-130" dirty="0">
                <a:solidFill>
                  <a:srgbClr val="414A8B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3,</a:t>
            </a:r>
            <a:r>
              <a:rPr lang="en-US" altLang="en-US" sz="2000" spc="-130" dirty="0">
                <a:solidFill>
                  <a:srgbClr val="414A8B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200" spc="-130" dirty="0">
                <a:solidFill>
                  <a:srgbClr val="414A8B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4,</a:t>
            </a:r>
            <a:r>
              <a:rPr lang="en-US" altLang="en-US" sz="2000" spc="-130" dirty="0">
                <a:solidFill>
                  <a:srgbClr val="414A8B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200" spc="-100" dirty="0">
                <a:solidFill>
                  <a:srgbClr val="414A8B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5]) calculates ((((1+2)+3)+4)+5</a:t>
            </a:r>
            <a:r>
              <a:rPr lang="en-US" altLang="en-US" sz="2200" spc="-300" dirty="0">
                <a:solidFill>
                  <a:srgbClr val="414A8B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)</a:t>
            </a:r>
            <a:r>
              <a:rPr lang="en-US" altLang="en-US" sz="2200" spc="-100" dirty="0">
                <a:solidFill>
                  <a:srgbClr val="414A8B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  If initial is present, it is placed before the items of the sequence in the calculation, and serves as a default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2880" y="182880"/>
            <a:ext cx="9518074" cy="2223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en-US" sz="3000" kern="0" dirty="0" err="1">
                <a:solidFill>
                  <a:schemeClr val="accent2"/>
                </a:solidFill>
                <a:latin typeface="Lucida Console" pitchFamily="49" charset="0"/>
              </a:rPr>
              <a:t>functools.reduce</a:t>
            </a:r>
            <a:r>
              <a:rPr lang="en-US" altLang="en-US" sz="3000" dirty="0">
                <a:solidFill>
                  <a:schemeClr val="accent2"/>
                </a:solidFill>
                <a:latin typeface="Lucida Console" pitchFamily="49" charset="0"/>
              </a:rPr>
              <a:t>(</a:t>
            </a:r>
            <a:r>
              <a:rPr lang="en-US" altLang="en-US" sz="3000" i="1" dirty="0">
                <a:solidFill>
                  <a:srgbClr val="FF3300"/>
                </a:solidFill>
                <a:latin typeface="Lucida Console" pitchFamily="49" charset="0"/>
              </a:rPr>
              <a:t>function</a:t>
            </a:r>
            <a:r>
              <a:rPr lang="en-US" altLang="en-US" sz="3000" i="1" dirty="0">
                <a:solidFill>
                  <a:schemeClr val="accent2"/>
                </a:solidFill>
                <a:latin typeface="Lucida Console" pitchFamily="49" charset="0"/>
              </a:rPr>
              <a:t>, </a:t>
            </a:r>
            <a:r>
              <a:rPr lang="en-US" altLang="en-US" sz="3000" i="1" dirty="0">
                <a:solidFill>
                  <a:srgbClr val="9966FF"/>
                </a:solidFill>
                <a:latin typeface="Lucida Console" pitchFamily="49" charset="0"/>
              </a:rPr>
              <a:t>sequence</a:t>
            </a:r>
            <a:r>
              <a:rPr lang="en-US" altLang="en-US" sz="3000" dirty="0">
                <a:solidFill>
                  <a:schemeClr val="accent2"/>
                </a:solidFill>
                <a:latin typeface="Lucida Console" pitchFamily="49" charset="0"/>
              </a:rPr>
              <a:t>)</a:t>
            </a:r>
            <a:endParaRPr lang="en-US" altLang="en-US" sz="3000" kern="0" dirty="0">
              <a:solidFill>
                <a:schemeClr val="accent2"/>
              </a:solidFill>
              <a:latin typeface="Lucida Console" pitchFamily="49" charset="0"/>
            </a:endParaRPr>
          </a:p>
          <a:p>
            <a:pPr marL="623888" lvl="1" indent="-277813" defTabSz="9144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en-US" sz="2800" kern="0" dirty="0"/>
              <a:t>Apply the function to each item in the sequence.</a:t>
            </a:r>
          </a:p>
          <a:p>
            <a:pPr marL="914400" lvl="1" indent="-290513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kern="0" dirty="0"/>
              <a:t>The function must take 2 arguments &amp; retur</a:t>
            </a:r>
            <a:r>
              <a:rPr lang="en-US" altLang="en-US" kern="0" spc="-50" dirty="0"/>
              <a:t>n 1 value</a:t>
            </a:r>
            <a:r>
              <a:rPr lang="en-US" altLang="en-US" kern="0" dirty="0"/>
              <a:t>.</a:t>
            </a:r>
          </a:p>
          <a:p>
            <a:pPr marL="914400" lvl="1" indent="-346075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kern="0" dirty="0"/>
              <a:t>That returned value becomes the 1</a:t>
            </a:r>
            <a:r>
              <a:rPr lang="en-US" altLang="en-US" kern="0" baseline="30000" dirty="0"/>
              <a:t>st</a:t>
            </a:r>
            <a:r>
              <a:rPr lang="en-US" altLang="en-US" kern="0" dirty="0"/>
              <a:t> argument to the function on the next iteration (2</a:t>
            </a:r>
            <a:r>
              <a:rPr lang="en-US" altLang="en-US" kern="0" baseline="30000" dirty="0"/>
              <a:t>nd</a:t>
            </a:r>
            <a:r>
              <a:rPr lang="en-US" altLang="en-US" kern="0" dirty="0"/>
              <a:t> argument is the next sequence item).</a:t>
            </a:r>
          </a:p>
          <a:p>
            <a:pPr marL="623888" lvl="1" indent="-277813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800" kern="0" dirty="0"/>
              <a:t>Return 1 value, the final value returned by the function.</a:t>
            </a:r>
          </a:p>
        </p:txBody>
      </p:sp>
    </p:spTree>
    <p:extLst>
      <p:ext uri="{BB962C8B-B14F-4D97-AF65-F5344CB8AC3E}">
        <p14:creationId xmlns:p14="http://schemas.microsoft.com/office/powerpoint/2010/main" val="3177600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62" y="960120"/>
            <a:ext cx="893938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accent2"/>
                </a:solidFill>
              </a:rPr>
              <a:t>Calculating the sum of numbers from 1 to 100: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reduce(lambda x, y: </a:t>
            </a:r>
            <a:r>
              <a:rPr lang="en-US" altLang="zh-TW" dirty="0" err="1">
                <a:latin typeface="Lucida Console" panose="020B0609040504020204" pitchFamily="49" charset="0"/>
              </a:rPr>
              <a:t>x+y</a:t>
            </a:r>
            <a:r>
              <a:rPr lang="en-US" altLang="zh-TW" dirty="0">
                <a:latin typeface="Lucida Console" panose="020B0609040504020204" pitchFamily="49" charset="0"/>
              </a:rPr>
              <a:t>, range(1,101))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5050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sum(range(1,101)) 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#Could’ve used sum()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5050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/>
                </a:solidFill>
              </a:rPr>
              <a:t>Determining the maximum of a list of numerical values by using reduce: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f = lambda </a:t>
            </a:r>
            <a:r>
              <a:rPr lang="en-US" altLang="zh-TW" dirty="0" err="1">
                <a:latin typeface="Lucida Console" panose="020B0609040504020204" pitchFamily="49" charset="0"/>
              </a:rPr>
              <a:t>a,b</a:t>
            </a:r>
            <a:r>
              <a:rPr lang="en-US" altLang="zh-TW" dirty="0">
                <a:latin typeface="Lucida Console" panose="020B0609040504020204" pitchFamily="49" charset="0"/>
              </a:rPr>
              <a:t>:</a:t>
            </a:r>
            <a:r>
              <a:rPr lang="en-US" altLang="zh-TW" dirty="0">
                <a:solidFill>
                  <a:schemeClr val="tx1"/>
                </a:solidFill>
                <a:latin typeface="Lucida Console" panose="020B0609040504020204" pitchFamily="49" charset="0"/>
              </a:rPr>
              <a:t> a if (a &gt; b) else b</a:t>
            </a:r>
            <a:endParaRPr 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solidFill>
                  <a:schemeClr val="tx1"/>
                </a:solidFill>
                <a:latin typeface="Lucida Console" panose="020B0609040504020204" pitchFamily="49" charset="0"/>
              </a:rPr>
              <a:t> reduce(f, [47,11,42,102,13])</a:t>
            </a:r>
            <a:endParaRPr 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102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>
                <a:latin typeface="Lucida Console" panose="020B0609040504020204" pitchFamily="49" charset="0"/>
              </a:rPr>
              <a:t> max([47,11,42,102,13])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#could’ve used max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102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" y="0"/>
            <a:ext cx="973772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/>
            <a:r>
              <a:rPr lang="en-US" altLang="en-US" sz="4000" b="1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reduce + lambda examples</a:t>
            </a:r>
          </a:p>
        </p:txBody>
      </p:sp>
      <p:sp>
        <p:nvSpPr>
          <p:cNvPr id="6" name="圓角矩形圖說文字 4"/>
          <p:cNvSpPr/>
          <p:nvPr/>
        </p:nvSpPr>
        <p:spPr bwMode="auto">
          <a:xfrm>
            <a:off x="1678041" y="4066312"/>
            <a:ext cx="1911927" cy="1783080"/>
          </a:xfrm>
          <a:prstGeom prst="wedgeRoundRectCallout">
            <a:avLst>
              <a:gd name="adj1" fmla="val -41614"/>
              <a:gd name="adj2" fmla="val -117856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But wait. sum() only works on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numbers.</a:t>
            </a:r>
            <a:endParaRPr lang="zh-TW" altLang="en-US" sz="28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" name="圓角矩形圖說文字 4"/>
          <p:cNvSpPr/>
          <p:nvPr/>
        </p:nvSpPr>
        <p:spPr bwMode="auto">
          <a:xfrm>
            <a:off x="3620848" y="4066309"/>
            <a:ext cx="1744145" cy="1783080"/>
          </a:xfrm>
          <a:prstGeom prst="wedgeRoundRectCallout">
            <a:avLst>
              <a:gd name="adj1" fmla="val -76056"/>
              <a:gd name="adj2" fmla="val -116156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Luckily, this was a number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sequence.</a:t>
            </a:r>
            <a:endParaRPr lang="zh-TW" altLang="en-US" sz="28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" name="圓角矩形圖說文字 4"/>
          <p:cNvSpPr/>
          <p:nvPr/>
        </p:nvSpPr>
        <p:spPr bwMode="auto">
          <a:xfrm>
            <a:off x="5380373" y="4066312"/>
            <a:ext cx="3032624" cy="1783080"/>
          </a:xfrm>
          <a:prstGeom prst="wedgeRoundRectCallout">
            <a:avLst>
              <a:gd name="adj1" fmla="val -139051"/>
              <a:gd name="adj2" fmla="val -172861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But this version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would work on 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strings too. </a:t>
            </a:r>
            <a:r>
              <a:rPr lang="en-US" altLang="zh-TW" sz="2800" dirty="0" err="1">
                <a:solidFill>
                  <a:srgbClr val="000000"/>
                </a:solidFill>
                <a:latin typeface="Times New Roman" charset="0"/>
              </a:rPr>
              <a:t>Eg</a:t>
            </a:r>
            <a:b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</a:b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reduce(…, ['H', '</a:t>
            </a:r>
            <a:r>
              <a:rPr lang="en-US" altLang="zh-TW" sz="2800" dirty="0" err="1">
                <a:solidFill>
                  <a:srgbClr val="000000"/>
                </a:solidFill>
                <a:latin typeface="Times New Roman" charset="0"/>
              </a:rPr>
              <a:t>i</a:t>
            </a: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'])</a:t>
            </a:r>
            <a:endParaRPr lang="zh-TW" altLang="en-US" sz="28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1891" y="1531782"/>
            <a:ext cx="785793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6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>
              <a:spcBef>
                <a:spcPts val="600"/>
              </a:spcBef>
            </a:pPr>
            <a:endParaRPr lang="en-US" sz="26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>
              <a:spcBef>
                <a:spcPts val="600"/>
              </a:spcBef>
            </a:pPr>
            <a:endParaRPr lang="en-US" sz="26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1893" y="4490179"/>
            <a:ext cx="785793" cy="19236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6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6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>
              <a:spcBef>
                <a:spcPts val="600"/>
              </a:spcBef>
            </a:pPr>
            <a:endParaRPr lang="en-US" sz="26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4" name="圓角矩形圖說文字 4"/>
          <p:cNvSpPr/>
          <p:nvPr/>
        </p:nvSpPr>
        <p:spPr bwMode="auto">
          <a:xfrm>
            <a:off x="666549" y="4066311"/>
            <a:ext cx="982147" cy="1783080"/>
          </a:xfrm>
          <a:prstGeom prst="wedgeRoundRectCallout">
            <a:avLst>
              <a:gd name="adj1" fmla="val -18660"/>
              <a:gd name="adj2" fmla="val -8941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See,</a:t>
            </a:r>
            <a:b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</a:b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 sum()</a:t>
            </a:r>
            <a:b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</a:b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also</a:t>
            </a:r>
            <a:b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</a:b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works.</a:t>
            </a:r>
            <a:endParaRPr lang="zh-TW" altLang="en-US" sz="28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69586" y="836908"/>
            <a:ext cx="8460361" cy="2980443"/>
          </a:xfrm>
          <a:prstGeom prst="wedgeRoundRectCallout">
            <a:avLst>
              <a:gd name="adj1" fmla="val 21607"/>
              <a:gd name="adj2" fmla="val 77888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3333CC"/>
                </a:solidFill>
                <a:latin typeface="Times New Roman" charset="0"/>
              </a:rPr>
              <a:t>Remember this syntax?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3333CC"/>
                </a:solidFill>
                <a:latin typeface="Times New Roman" charset="0"/>
              </a:rPr>
              <a:t>It isn't Functional Programming, </a:t>
            </a:r>
            <a:r>
              <a:rPr lang="en-US" altLang="zh-TW" sz="3200" i="1" dirty="0">
                <a:solidFill>
                  <a:srgbClr val="3333CC"/>
                </a:solidFill>
                <a:latin typeface="Times New Roman" charset="0"/>
              </a:rPr>
              <a:t>per se </a:t>
            </a:r>
            <a:r>
              <a:rPr lang="en-US" altLang="zh-TW" sz="3200" dirty="0">
                <a:solidFill>
                  <a:srgbClr val="3333CC"/>
                </a:solidFill>
                <a:latin typeface="Times New Roman" charset="0"/>
              </a:rPr>
              <a:t>(</a:t>
            </a:r>
            <a:r>
              <a:rPr lang="zh-TW" altLang="en-US" sz="2800" dirty="0">
                <a:solidFill>
                  <a:srgbClr val="3333CC"/>
                </a:solidFill>
                <a:latin typeface="Times New Roman" charset="0"/>
              </a:rPr>
              <a:t>本身</a:t>
            </a:r>
            <a:r>
              <a:rPr lang="en-US" altLang="zh-TW" sz="3200" dirty="0">
                <a:solidFill>
                  <a:srgbClr val="3333CC"/>
                </a:solidFill>
                <a:latin typeface="Times New Roman" charset="0"/>
              </a:rPr>
              <a:t>). But it is often used in functional programming, because it avoids an if/else statement – and a purely functional program would only have function calls and returns (thus: no if statements).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573127" y="0"/>
            <a:ext cx="8460361" cy="3969751"/>
          </a:xfrm>
          <a:prstGeom prst="wedgeRoundRectCallout">
            <a:avLst>
              <a:gd name="adj1" fmla="val -21760"/>
              <a:gd name="adj2" fmla="val 66435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3333CC"/>
                </a:solidFill>
                <a:latin typeface="Times New Roman" charset="0"/>
              </a:rPr>
              <a:t>Q: Why not define a function instead?</a:t>
            </a: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</a:pPr>
            <a:r>
              <a:rPr lang="en-US" altLang="zh-TW" sz="26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lang="en-US" altLang="zh-TW" sz="26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600" kern="0" dirty="0" err="1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def</a:t>
            </a:r>
            <a:r>
              <a:rPr lang="en-US" altLang="zh-TW" sz="26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 f(</a:t>
            </a:r>
            <a:r>
              <a:rPr lang="en-US" altLang="zh-TW" sz="2600" kern="0" dirty="0" err="1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a,b</a:t>
            </a:r>
            <a:r>
              <a:rPr lang="en-US" altLang="zh-TW" sz="26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) return</a:t>
            </a:r>
            <a:r>
              <a:rPr lang="en-US" altLang="zh-TW" sz="26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 a if (a&gt;b) else b</a:t>
            </a:r>
            <a:endParaRPr lang="en-US" altLang="zh-TW" sz="3200" dirty="0">
              <a:solidFill>
                <a:srgbClr val="3333CC"/>
              </a:solidFill>
              <a:latin typeface="Times New Roman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3333CC"/>
                </a:solidFill>
                <a:latin typeface="Times New Roman" charset="0"/>
              </a:rPr>
              <a:t>A: Yes, that is better programming style. A </a:t>
            </a:r>
            <a:r>
              <a:rPr lang="en-US" altLang="zh-TW" sz="3200" dirty="0" err="1">
                <a:solidFill>
                  <a:srgbClr val="3333CC"/>
                </a:solidFill>
                <a:latin typeface="Times New Roman" charset="0"/>
              </a:rPr>
              <a:t>lamba</a:t>
            </a:r>
            <a:r>
              <a:rPr lang="en-US" altLang="zh-TW" sz="3200" dirty="0">
                <a:solidFill>
                  <a:srgbClr val="3333CC"/>
                </a:solidFill>
                <a:latin typeface="Times New Roman" charset="0"/>
              </a:rPr>
              <a:t> is for when you don't want to give the function a name, because it is only needed one time. </a:t>
            </a:r>
            <a:br>
              <a:rPr lang="en-US" altLang="zh-TW" sz="3200" dirty="0">
                <a:solidFill>
                  <a:srgbClr val="3333CC"/>
                </a:solidFill>
                <a:latin typeface="Times New Roman" charset="0"/>
              </a:rPr>
            </a:br>
            <a:r>
              <a:rPr lang="en-US" altLang="zh-TW" sz="3200" dirty="0">
                <a:solidFill>
                  <a:srgbClr val="3333CC"/>
                </a:solidFill>
                <a:latin typeface="Times New Roman" charset="0"/>
              </a:rPr>
              <a:t>In this example, we named the </a:t>
            </a:r>
            <a:r>
              <a:rPr lang="en-US" altLang="zh-TW" sz="3200" dirty="0" err="1">
                <a:solidFill>
                  <a:srgbClr val="3333CC"/>
                </a:solidFill>
                <a:latin typeface="Times New Roman" charset="0"/>
              </a:rPr>
              <a:t>lamda</a:t>
            </a:r>
            <a:r>
              <a:rPr lang="en-US" altLang="zh-TW" sz="3200" dirty="0">
                <a:solidFill>
                  <a:srgbClr val="3333CC"/>
                </a:solidFill>
                <a:latin typeface="Times New Roman" charset="0"/>
              </a:rPr>
              <a:t> as f, which is odd. (I only did it to teach you that it works.)</a:t>
            </a:r>
          </a:p>
        </p:txBody>
      </p:sp>
    </p:spTree>
    <p:extLst>
      <p:ext uri="{BB962C8B-B14F-4D97-AF65-F5344CB8AC3E}">
        <p14:creationId xmlns:p14="http://schemas.microsoft.com/office/powerpoint/2010/main" val="395851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3" dur="1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7" grpId="0" animBg="1"/>
      <p:bldP spid="7" grpId="1" animBg="1"/>
      <p:bldP spid="4" grpId="0" animBg="1"/>
      <p:bldP spid="4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737725" cy="762000"/>
          </a:xfrm>
        </p:spPr>
        <p:txBody>
          <a:bodyPr/>
          <a:lstStyle/>
          <a:p>
            <a:r>
              <a:rPr lang="en-US" sz="4000" b="1" dirty="0"/>
              <a:t>A very complex functional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2" y="685800"/>
            <a:ext cx="9144000" cy="61722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cat functionalExample.py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import random, functools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grammar=dict(S=[['NP','VP']],NP=[['Art','N']], VP=[['V','NP']],Art=['the','a'],N=['boy','ball','girl','table'],V=['hit','heard','saw','liked'])</a:t>
            </a:r>
            <a:endParaRPr lang="zh-TW" altLang="en-US" sz="240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rgbClr val="CC3399"/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CC3399"/>
                </a:solidFill>
                <a:latin typeface="Lucida Console" panose="020B0609040504020204" pitchFamily="49" charset="0"/>
              </a:rPr>
              <a:t>gen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phrase</a:t>
            </a:r>
            <a:r>
              <a:rPr lang="en-US" altLang="zh-TW" sz="2400" dirty="0">
                <a:latin typeface="Lucida Console" panose="020B0609040504020204" pitchFamily="49" charset="0"/>
              </a:rPr>
              <a:t>):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isinstance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phrase</a:t>
            </a:r>
            <a:r>
              <a:rPr lang="en-US" altLang="zh-TW" sz="2400" dirty="0" err="1">
                <a:latin typeface="Lucida Console" panose="020B0609040504020204" pitchFamily="49" charset="0"/>
              </a:rPr>
              <a:t>,list</a:t>
            </a:r>
            <a:r>
              <a:rPr lang="en-US" altLang="zh-TW" sz="2400" dirty="0">
                <a:latin typeface="Lucida Console" panose="020B0609040504020204" pitchFamily="49" charset="0"/>
              </a:rPr>
              <a:t>) </a:t>
            </a:r>
            <a:r>
              <a:rPr lang="en-US" altLang="zh-TW" sz="2400" dirty="0">
                <a:solidFill>
                  <a:srgbClr val="FFCCCC"/>
                </a:solidFill>
                <a:latin typeface="Lucida Console" panose="020B0609040504020204" pitchFamily="49" charset="0"/>
              </a:rPr>
              <a:t>and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mend</a:t>
            </a:r>
            <a:r>
              <a:rPr lang="en-US" altLang="zh-TW" sz="2400" dirty="0">
                <a:latin typeface="Lucida Console" panose="020B0609040504020204" pitchFamily="49" charset="0"/>
              </a:rPr>
              <a:t>(gen, 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phrase</a:t>
            </a:r>
            <a:r>
              <a:rPr lang="en-US" altLang="zh-TW" sz="2400" dirty="0">
                <a:latin typeface="Lucida Console" panose="020B0609040504020204" pitchFamily="49" charset="0"/>
              </a:rPr>
              <a:t>) </a:t>
            </a:r>
            <a:r>
              <a:rPr lang="en-US" altLang="zh-TW" sz="2400" dirty="0">
                <a:solidFill>
                  <a:srgbClr val="FFCCCC"/>
                </a:solidFill>
                <a:latin typeface="Lucida Console" panose="020B0609040504020204" pitchFamily="49" charset="0"/>
              </a:rPr>
              <a:t>or</a:t>
            </a:r>
            <a:r>
              <a:rPr lang="en-US" altLang="zh-TW" sz="2400" dirty="0">
                <a:latin typeface="Lucida Console" panose="020B0609040504020204" pitchFamily="49" charset="0"/>
              </a:rPr>
              <a:t> (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phrase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CCCC"/>
                </a:solidFill>
                <a:latin typeface="Lucida Console" panose="020B0609040504020204" pitchFamily="49" charset="0"/>
              </a:rPr>
              <a:t>in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grammar</a:t>
            </a:r>
            <a:r>
              <a:rPr lang="en-US" altLang="zh-TW" sz="2400" dirty="0">
                <a:latin typeface="Lucida Console" panose="020B0609040504020204" pitchFamily="49" charset="0"/>
              </a:rPr>
              <a:t>) </a:t>
            </a:r>
            <a:r>
              <a:rPr lang="en-US" altLang="zh-TW" sz="2400" dirty="0">
                <a:solidFill>
                  <a:srgbClr val="FFCCCC"/>
                </a:solidFill>
                <a:latin typeface="Lucida Console" panose="020B0609040504020204" pitchFamily="49" charset="0"/>
              </a:rPr>
              <a:t>and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gen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random.choice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grammar</a:t>
            </a:r>
            <a:r>
              <a:rPr lang="en-US" altLang="zh-TW" sz="2400" dirty="0">
                <a:latin typeface="Lucida Console" panose="020B0609040504020204" pitchFamily="49" charset="0"/>
              </a:rPr>
              <a:t>[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phrase</a:t>
            </a:r>
            <a:r>
              <a:rPr lang="en-US" altLang="zh-TW" sz="2400" dirty="0">
                <a:latin typeface="Lucida Console" panose="020B0609040504020204" pitchFamily="49" charset="0"/>
              </a:rPr>
              <a:t>])) </a:t>
            </a:r>
            <a:r>
              <a:rPr lang="en-US" altLang="zh-TW" sz="2400" dirty="0">
                <a:solidFill>
                  <a:srgbClr val="FFCCCC"/>
                </a:solidFill>
                <a:latin typeface="Lucida Console" panose="020B0609040504020204" pitchFamily="49" charset="0"/>
              </a:rPr>
              <a:t>or</a:t>
            </a:r>
            <a:r>
              <a:rPr lang="en-US" altLang="zh-TW" sz="2400" dirty="0">
                <a:latin typeface="Lucida Console" panose="020B0609040504020204" pitchFamily="49" charset="0"/>
              </a:rPr>
              <a:t> [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phrase</a:t>
            </a:r>
            <a:r>
              <a:rPr lang="en-US" altLang="zh-TW" sz="2400" dirty="0">
                <a:latin typeface="Lucida Console" panose="020B0609040504020204" pitchFamily="49" charset="0"/>
              </a:rPr>
              <a:t>]</a:t>
            </a:r>
            <a:endParaRPr lang="zh-TW" alt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rgbClr val="CC3399"/>
                </a:solidFill>
                <a:latin typeface="Lucida Console" panose="020B0609040504020204" pitchFamily="49" charset="0"/>
              </a:rPr>
              <a:t>def mend</a:t>
            </a:r>
            <a:r>
              <a:rPr lang="en-US" altLang="zh-TW" sz="2400" dirty="0">
                <a:latin typeface="Lucida Console" panose="020B0609040504020204" pitchFamily="49" charset="0"/>
              </a:rPr>
              <a:t>(fn, args): 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zh-TW" sz="2400" dirty="0">
                <a:latin typeface="Lucida Console" panose="020B0609040504020204" pitchFamily="49" charset="0"/>
              </a:rPr>
              <a:t> [item for res in </a:t>
            </a:r>
            <a:r>
              <a:rPr lang="en-U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map</a:t>
            </a:r>
            <a:r>
              <a:rPr lang="en-US" altLang="zh-TW" sz="2400" dirty="0">
                <a:latin typeface="Lucida Console" panose="020B0609040504020204" pitchFamily="49" charset="0"/>
              </a:rPr>
              <a:t>(fn, args) for item in res]</a:t>
            </a:r>
            <a:endParaRPr lang="zh-TW" alt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r>
              <a:rPr lang="es-E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print</a:t>
            </a:r>
            <a:r>
              <a:rPr lang="es-ES" altLang="zh-TW" sz="2400" dirty="0">
                <a:latin typeface="Lucida Console" panose="020B0609040504020204" pitchFamily="49" charset="0"/>
              </a:rPr>
              <a:t>(</a:t>
            </a:r>
            <a:r>
              <a:rPr lang="es-E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functools.reduce</a:t>
            </a:r>
            <a:r>
              <a:rPr lang="es-ES" altLang="zh-TW" sz="2400" dirty="0">
                <a:latin typeface="Lucida Console" panose="020B0609040504020204" pitchFamily="49" charset="0"/>
              </a:rPr>
              <a:t>(lambda </a:t>
            </a:r>
            <a:r>
              <a:rPr lang="es-ES" altLang="zh-TW" sz="2400" dirty="0" err="1">
                <a:latin typeface="Lucida Console" panose="020B0609040504020204" pitchFamily="49" charset="0"/>
              </a:rPr>
              <a:t>x,y</a:t>
            </a:r>
            <a:r>
              <a:rPr lang="es-ES" altLang="zh-TW" sz="2400" dirty="0">
                <a:latin typeface="Lucida Console" panose="020B0609040504020204" pitchFamily="49" charset="0"/>
              </a:rPr>
              <a:t>: x+" "+y, </a:t>
            </a:r>
            <a:r>
              <a:rPr lang="es-E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gen</a:t>
            </a:r>
            <a:r>
              <a:rPr lang="es-ES" altLang="zh-TW" sz="2400" dirty="0">
                <a:latin typeface="Lucida Console" panose="020B0609040504020204" pitchFamily="49" charset="0"/>
              </a:rPr>
              <a:t>('S'))</a:t>
            </a:r>
            <a:r>
              <a:rPr lang="es-E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.capitalize</a:t>
            </a:r>
            <a:r>
              <a:rPr lang="es-ES" altLang="zh-TW" sz="2400" dirty="0">
                <a:latin typeface="Lucida Console" panose="020B0609040504020204" pitchFamily="49" charset="0"/>
              </a:rPr>
              <a:t>()+".")</a:t>
            </a:r>
            <a:endParaRPr lang="zh-TW" alt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altLang="zh-TW" sz="20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python3 functionalExample.py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 ball hit the ball.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python3 functionalExample.py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The boy liked the table.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ACDF14-A3E2-480B-ABDF-585579C62137}"/>
              </a:ext>
            </a:extLst>
          </p:cNvPr>
          <p:cNvSpPr/>
          <p:nvPr/>
        </p:nvSpPr>
        <p:spPr>
          <a:xfrm>
            <a:off x="449262" y="5111871"/>
            <a:ext cx="370614" cy="1389163"/>
          </a:xfrm>
          <a:prstGeom prst="rect">
            <a:avLst/>
          </a:prstGeom>
        </p:spPr>
        <p:txBody>
          <a:bodyPr wrap="none" tIns="54864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endParaRPr lang="en-US" sz="19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BB5C09-B903-4FB9-93C8-4AA7DB711A4D}"/>
              </a:ext>
            </a:extLst>
          </p:cNvPr>
          <p:cNvCxnSpPr/>
          <p:nvPr/>
        </p:nvCxnSpPr>
        <p:spPr>
          <a:xfrm>
            <a:off x="883376" y="686440"/>
            <a:ext cx="0" cy="31089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30BC72-9E33-4057-AC9C-DFB40C077BD0}"/>
              </a:ext>
            </a:extLst>
          </p:cNvPr>
          <p:cNvCxnSpPr/>
          <p:nvPr/>
        </p:nvCxnSpPr>
        <p:spPr>
          <a:xfrm>
            <a:off x="5435655" y="708205"/>
            <a:ext cx="0" cy="31089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B8510E-0909-4449-B6AE-B9733A3FAA7B}"/>
              </a:ext>
            </a:extLst>
          </p:cNvPr>
          <p:cNvCxnSpPr/>
          <p:nvPr/>
        </p:nvCxnSpPr>
        <p:spPr>
          <a:xfrm>
            <a:off x="877596" y="5163383"/>
            <a:ext cx="0" cy="31089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632831-7FF3-4B0B-82EF-6F58429C9FC2}"/>
              </a:ext>
            </a:extLst>
          </p:cNvPr>
          <p:cNvCxnSpPr/>
          <p:nvPr/>
        </p:nvCxnSpPr>
        <p:spPr>
          <a:xfrm>
            <a:off x="6136344" y="5189563"/>
            <a:ext cx="0" cy="31089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2E5B59-DA85-4F81-B568-796204ADBE85}"/>
              </a:ext>
            </a:extLst>
          </p:cNvPr>
          <p:cNvCxnSpPr/>
          <p:nvPr/>
        </p:nvCxnSpPr>
        <p:spPr>
          <a:xfrm>
            <a:off x="877596" y="5824613"/>
            <a:ext cx="0" cy="31089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38DAA7-12CC-4D09-8EDA-22DFB60DE564}"/>
              </a:ext>
            </a:extLst>
          </p:cNvPr>
          <p:cNvCxnSpPr/>
          <p:nvPr/>
        </p:nvCxnSpPr>
        <p:spPr>
          <a:xfrm>
            <a:off x="6136344" y="5850792"/>
            <a:ext cx="0" cy="31089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088CDA-DAC3-476A-BFFC-5DBE3240A90C}"/>
              </a:ext>
            </a:extLst>
          </p:cNvPr>
          <p:cNvCxnSpPr/>
          <p:nvPr/>
        </p:nvCxnSpPr>
        <p:spPr>
          <a:xfrm>
            <a:off x="877596" y="6469951"/>
            <a:ext cx="0" cy="31089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BD1028C-AA61-47B0-B74E-3ED3983D978A}"/>
              </a:ext>
            </a:extLst>
          </p:cNvPr>
          <p:cNvSpPr/>
          <p:nvPr/>
        </p:nvSpPr>
        <p:spPr>
          <a:xfrm>
            <a:off x="449262" y="632820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396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301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5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701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701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09330" y="642944"/>
            <a:ext cx="9598577" cy="621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   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from random import </a:t>
            </a:r>
            <a:r>
              <a:rPr lang="en-US" sz="2400" kern="0" spc="-1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randrange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as Rn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   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Ns=range(10)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   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en-US" sz="2400" kern="0" spc="-100" dirty="0">
                <a:solidFill>
                  <a:srgbClr val="3333CC"/>
                </a:solidFill>
                <a:latin typeface="Lucida Console" panose="020B0609040504020204" pitchFamily="49" charset="0"/>
              </a:rPr>
              <a:t>x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for x in Ns if Rn(9)&lt;5]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#Which iterations match?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3333CC"/>
                </a:solidFill>
                <a:latin typeface="Lucida Console" panose="020B0609040504020204" pitchFamily="49" charset="0"/>
              </a:rPr>
              <a:t>[0, 2, 6]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  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[</a:t>
            </a:r>
            <a:r>
              <a:rPr lang="en-US" sz="2400" kern="0" spc="-100" dirty="0">
                <a:solidFill>
                  <a:srgbClr val="3333CC"/>
                </a:solidFill>
                <a:latin typeface="Lucida Console" panose="020B0609040504020204" pitchFamily="49" charset="0"/>
              </a:rPr>
              <a:t>x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for x in Ns if Rn(9)&lt;5]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#Which iterations match?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3333CC"/>
                </a:solidFill>
                <a:latin typeface="Lucida Console" panose="020B0609040504020204" pitchFamily="49" charset="0"/>
              </a:rPr>
              <a:t>[1, 2, 3, 5, 7]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 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 #But how to get those values? This won't work: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   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en-US" sz="24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Rn(9)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for x in Ns if Rn(9)&lt;5]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#This gives #s &gt;= 5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[7, 2, 7, 0, 8, 5]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  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#The problem is the expression value became lost.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  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#Use an "</a:t>
            </a:r>
            <a:r>
              <a:rPr lang="en-US" sz="2400" kern="0" spc="-50" dirty="0">
                <a:solidFill>
                  <a:srgbClr val="FF7C80"/>
                </a:solidFill>
                <a:latin typeface="Lucida Console" panose="020B0609040504020204" pitchFamily="49" charset="0"/>
              </a:rPr>
              <a:t>ex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p</a:t>
            </a:r>
            <a:r>
              <a:rPr lang="en-US" sz="2400" kern="0" spc="-50" dirty="0">
                <a:solidFill>
                  <a:srgbClr val="FF7C80"/>
                </a:solidFill>
                <a:latin typeface="Lucida Console" panose="020B0609040504020204" pitchFamily="49" charset="0"/>
              </a:rPr>
              <a:t>re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ss</a:t>
            </a:r>
            <a:r>
              <a:rPr lang="en-US" sz="2400" kern="0" spc="-200" dirty="0">
                <a:solidFill>
                  <a:srgbClr val="FF7C80"/>
                </a:solidFill>
                <a:latin typeface="Lucida Console" panose="020B0609040504020204" pitchFamily="49" charset="0"/>
              </a:rPr>
              <a:t>i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on assignment" to keep it: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   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en-US" sz="2400" b="1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for x in Ns if (</a:t>
            </a:r>
            <a:r>
              <a:rPr lang="en-US" sz="2400" b="1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y:=</a:t>
            </a:r>
            <a:r>
              <a:rPr lang="en-US" sz="2400" b="1" kern="0" spc="-1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Rn</a:t>
            </a:r>
            <a:r>
              <a:rPr lang="en-US" sz="2400" b="1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(9)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)&lt;5]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1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[0, 1, 3, 1]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   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en-US" sz="2400" b="1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for x in Ns if (</a:t>
            </a:r>
            <a:r>
              <a:rPr lang="en-US" sz="2400" b="1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y:=</a:t>
            </a:r>
            <a:r>
              <a:rPr lang="en-US" sz="2400" b="1" kern="0" spc="-1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Rn</a:t>
            </a:r>
            <a:r>
              <a:rPr lang="en-US" sz="2400" b="1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(9)&lt;5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)]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#Saves</a:t>
            </a:r>
            <a:r>
              <a:rPr lang="en-US" sz="20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the</a:t>
            </a:r>
            <a:r>
              <a:rPr lang="en-US" sz="20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&lt;</a:t>
            </a:r>
            <a:r>
              <a:rPr lang="en-US" sz="20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 </a:t>
            </a:r>
            <a:r>
              <a:rPr lang="en-US" sz="2400" kern="0" spc="-100" dirty="0" err="1">
                <a:solidFill>
                  <a:srgbClr val="FF7C80"/>
                </a:solidFill>
                <a:latin typeface="Lucida Console" panose="020B0609040504020204" pitchFamily="49" charset="0"/>
              </a:rPr>
              <a:t>exprsn</a:t>
            </a:r>
            <a:endParaRPr lang="en-US" sz="2400" kern="0" spc="-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1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[True, True, True]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   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en-US" sz="2400" b="1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for x in Ns if </a:t>
            </a:r>
            <a:r>
              <a:rPr lang="en-US" sz="2400" b="1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y:=Rn(9)&lt;5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]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# We needed the (</a:t>
            </a:r>
            <a:r>
              <a:rPr lang="en-US" sz="20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09330" y="642944"/>
            <a:ext cx="844827" cy="5377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sz="2400" kern="0" spc="-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sz="2400" kern="0" spc="-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sz="2400" kern="0" spc="-100" dirty="0">
              <a:solidFill>
                <a:srgbClr val="FF7C8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2400" kern="0" spc="-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sz="2400" kern="0" spc="-100" dirty="0">
              <a:solidFill>
                <a:srgbClr val="FF7C8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2400" kern="0" spc="-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sz="2400" kern="0" spc="-100" dirty="0">
              <a:solidFill>
                <a:srgbClr val="FF7C8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sz="2400" kern="0" spc="-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2400" kern="0" spc="-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sz="2400" kern="0" spc="-100" dirty="0">
              <a:solidFill>
                <a:srgbClr val="FF7C8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sz="2400" kern="0" spc="-100" dirty="0">
              <a:solidFill>
                <a:srgbClr val="FF7C8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sz="2400" kern="0" spc="-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2400" kern="0" spc="-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sz="2400" kern="0" spc="-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2400" kern="0" spc="-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sz="2400" kern="0" spc="-100" dirty="0">
              <a:solidFill>
                <a:srgbClr val="FF7C8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711"/>
            <a:ext cx="9737725" cy="800100"/>
          </a:xfrm>
          <a:prstGeom prst="rect">
            <a:avLst/>
          </a:prstGeom>
        </p:spPr>
        <p:txBody>
          <a:bodyPr vert="horz" lIns="91440" tIns="0" rIns="91440" bIns="9144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4400" dirty="0">
                <a:solidFill>
                  <a:srgbClr val="2D2DB9"/>
                </a:solidFill>
              </a:rPr>
              <a:t>Expression Assignments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543022" y="1948228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16354" y="1934754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836411" y="2603931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16354" y="2590359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384915" y="2938241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16354" y="2924375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256135" y="4275100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16354" y="4249282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790405" y="628485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6354" y="633963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19680" y="974586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16354" y="949908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533594" y="1278932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16354" y="1274885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439667" y="4898983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16354" y="4894879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325013" y="5582419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16354" y="5559616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354489" y="3593551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16354" y="3579979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355246" y="3914063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16354" y="3900491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ular Callout 1"/>
          <p:cNvSpPr/>
          <p:nvPr/>
        </p:nvSpPr>
        <p:spPr bwMode="auto">
          <a:xfrm>
            <a:off x="4212778" y="709293"/>
            <a:ext cx="5181599" cy="2077453"/>
          </a:xfrm>
          <a:prstGeom prst="wedgeRoundRectCallout">
            <a:avLst>
              <a:gd name="adj1" fmla="val -81019"/>
              <a:gd name="adj2" fmla="val 77352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What this output means is that 6 of the random numbers were </a:t>
            </a:r>
            <a:r>
              <a:rPr lang="en-US" sz="2800" dirty="0">
                <a:solidFill>
                  <a:srgbClr val="000000"/>
                </a:solidFill>
                <a:latin typeface="Palatino Linotype" panose="02040502050505030304" pitchFamily="18" charset="0"/>
              </a:rPr>
              <a:t>&lt;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 5.</a:t>
            </a:r>
            <a:br>
              <a:rPr lang="en-US" sz="2800" dirty="0">
                <a:solidFill>
                  <a:srgbClr val="000000"/>
                </a:solidFill>
                <a:latin typeface="Times New Roman" charset="0"/>
              </a:rPr>
            </a:b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For each of those, a new random number was generated. Some of those new numbers are 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sym typeface="Symbol" panose="05050102010706020507" pitchFamily="18" charset="2"/>
              </a:rPr>
              <a:t> 5.</a:t>
            </a:r>
            <a:endParaRPr lang="en-US" sz="28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2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801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01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101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101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701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801"/>
                            </p:stCondLst>
                            <p:childTnLst>
                              <p:par>
                                <p:cTn id="1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01"/>
                            </p:stCondLst>
                            <p:childTnLst>
                              <p:par>
                                <p:cTn id="1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3601"/>
                            </p:stCondLst>
                            <p:childTnLst>
                              <p:par>
                                <p:cTn id="1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401"/>
                            </p:stCondLst>
                            <p:childTnLst>
                              <p:par>
                                <p:cTn id="2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4001"/>
                            </p:stCondLst>
                            <p:childTnLst>
                              <p:par>
                                <p:cTn id="2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2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3601"/>
                            </p:stCondLst>
                            <p:childTnLst>
                              <p:par>
                                <p:cTn id="2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2" y="685800"/>
            <a:ext cx="9144000" cy="61722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cat functionalExample.py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import random, functools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grammar=dict(S=[['NP','VP']],NP=[['Art','N']], VP=[['V','NP']],Art=['the','a'],N=['boy','ball','girl','table'],V=['hit','heard','saw','liked'])</a:t>
            </a:r>
            <a:endParaRPr lang="zh-TW" altLang="en-US" sz="240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rgbClr val="CC3399"/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CC3399"/>
                </a:solidFill>
                <a:latin typeface="Lucida Console" panose="020B0609040504020204" pitchFamily="49" charset="0"/>
              </a:rPr>
              <a:t>gen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phrase</a:t>
            </a:r>
            <a:r>
              <a:rPr lang="en-US" altLang="zh-TW" sz="2400" dirty="0">
                <a:latin typeface="Lucida Console" panose="020B0609040504020204" pitchFamily="49" charset="0"/>
              </a:rPr>
              <a:t>):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isinstance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phrase</a:t>
            </a:r>
            <a:r>
              <a:rPr lang="en-US" altLang="zh-TW" sz="2400" dirty="0" err="1">
                <a:latin typeface="Lucida Console" panose="020B0609040504020204" pitchFamily="49" charset="0"/>
              </a:rPr>
              <a:t>,list</a:t>
            </a:r>
            <a:r>
              <a:rPr lang="en-US" altLang="zh-TW" sz="2400" dirty="0">
                <a:latin typeface="Lucida Console" panose="020B0609040504020204" pitchFamily="49" charset="0"/>
              </a:rPr>
              <a:t>) </a:t>
            </a:r>
            <a:r>
              <a:rPr lang="en-US" altLang="zh-TW" sz="2400" dirty="0">
                <a:solidFill>
                  <a:srgbClr val="FFCCCC"/>
                </a:solidFill>
                <a:latin typeface="Lucida Console" panose="020B0609040504020204" pitchFamily="49" charset="0"/>
              </a:rPr>
              <a:t>and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mend</a:t>
            </a:r>
            <a:r>
              <a:rPr lang="en-US" altLang="zh-TW" sz="2400" dirty="0">
                <a:latin typeface="Lucida Console" panose="020B0609040504020204" pitchFamily="49" charset="0"/>
              </a:rPr>
              <a:t>(gen, 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phrase</a:t>
            </a:r>
            <a:r>
              <a:rPr lang="en-US" altLang="zh-TW" sz="2400" dirty="0">
                <a:latin typeface="Lucida Console" panose="020B0609040504020204" pitchFamily="49" charset="0"/>
              </a:rPr>
              <a:t>) </a:t>
            </a:r>
            <a:r>
              <a:rPr lang="en-US" altLang="zh-TW" sz="2400" dirty="0">
                <a:solidFill>
                  <a:srgbClr val="FFCCCC"/>
                </a:solidFill>
                <a:latin typeface="Lucida Console" panose="020B0609040504020204" pitchFamily="49" charset="0"/>
              </a:rPr>
              <a:t>or</a:t>
            </a:r>
            <a:r>
              <a:rPr lang="en-US" altLang="zh-TW" sz="2400" dirty="0">
                <a:latin typeface="Lucida Console" panose="020B0609040504020204" pitchFamily="49" charset="0"/>
              </a:rPr>
              <a:t> (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phrase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CCCC"/>
                </a:solidFill>
                <a:latin typeface="Lucida Console" panose="020B0609040504020204" pitchFamily="49" charset="0"/>
              </a:rPr>
              <a:t>in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grammar</a:t>
            </a:r>
            <a:r>
              <a:rPr lang="en-US" altLang="zh-TW" sz="2400" dirty="0">
                <a:latin typeface="Lucida Console" panose="020B0609040504020204" pitchFamily="49" charset="0"/>
              </a:rPr>
              <a:t>) </a:t>
            </a:r>
            <a:r>
              <a:rPr lang="en-US" altLang="zh-TW" sz="2400" dirty="0">
                <a:solidFill>
                  <a:srgbClr val="FFCCCC"/>
                </a:solidFill>
                <a:latin typeface="Lucida Console" panose="020B0609040504020204" pitchFamily="49" charset="0"/>
              </a:rPr>
              <a:t>and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gen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random.choice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grammar</a:t>
            </a:r>
            <a:r>
              <a:rPr lang="en-US" altLang="zh-TW" sz="2400" dirty="0">
                <a:latin typeface="Lucida Console" panose="020B0609040504020204" pitchFamily="49" charset="0"/>
              </a:rPr>
              <a:t>[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phrase</a:t>
            </a:r>
            <a:r>
              <a:rPr lang="en-US" altLang="zh-TW" sz="2400" dirty="0">
                <a:latin typeface="Lucida Console" panose="020B0609040504020204" pitchFamily="49" charset="0"/>
              </a:rPr>
              <a:t>])) </a:t>
            </a:r>
            <a:r>
              <a:rPr lang="en-US" altLang="zh-TW" sz="2400" dirty="0">
                <a:solidFill>
                  <a:srgbClr val="FFCCCC"/>
                </a:solidFill>
                <a:latin typeface="Lucida Console" panose="020B0609040504020204" pitchFamily="49" charset="0"/>
              </a:rPr>
              <a:t>or</a:t>
            </a:r>
            <a:r>
              <a:rPr lang="en-US" altLang="zh-TW" sz="2400" dirty="0">
                <a:latin typeface="Lucida Console" panose="020B0609040504020204" pitchFamily="49" charset="0"/>
              </a:rPr>
              <a:t> [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phrase</a:t>
            </a:r>
            <a:r>
              <a:rPr lang="en-US" altLang="zh-TW" sz="2400" dirty="0">
                <a:latin typeface="Lucida Console" panose="020B0609040504020204" pitchFamily="49" charset="0"/>
              </a:rPr>
              <a:t>]</a:t>
            </a:r>
            <a:endParaRPr lang="zh-TW" alt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rgbClr val="CC3399"/>
                </a:solidFill>
                <a:latin typeface="Lucida Console" panose="020B0609040504020204" pitchFamily="49" charset="0"/>
              </a:rPr>
              <a:t>def mend</a:t>
            </a:r>
            <a:r>
              <a:rPr lang="en-US" altLang="zh-TW" sz="2400" dirty="0">
                <a:latin typeface="Lucida Console" panose="020B0609040504020204" pitchFamily="49" charset="0"/>
              </a:rPr>
              <a:t>(fn, args): 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zh-TW" sz="2400" dirty="0">
                <a:latin typeface="Lucida Console" panose="020B0609040504020204" pitchFamily="49" charset="0"/>
              </a:rPr>
              <a:t> [item for res in </a:t>
            </a:r>
            <a:r>
              <a:rPr lang="en-U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map</a:t>
            </a:r>
            <a:r>
              <a:rPr lang="en-US" altLang="zh-TW" sz="2400" dirty="0">
                <a:latin typeface="Lucida Console" panose="020B0609040504020204" pitchFamily="49" charset="0"/>
              </a:rPr>
              <a:t>(fn, args) for item in res]</a:t>
            </a:r>
            <a:endParaRPr lang="zh-TW" alt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r>
              <a:rPr lang="es-E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print</a:t>
            </a:r>
            <a:r>
              <a:rPr lang="es-ES" altLang="zh-TW" sz="2400" dirty="0">
                <a:latin typeface="Lucida Console" panose="020B0609040504020204" pitchFamily="49" charset="0"/>
              </a:rPr>
              <a:t>(</a:t>
            </a:r>
            <a:r>
              <a:rPr lang="es-E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functools.reduce</a:t>
            </a:r>
            <a:r>
              <a:rPr lang="es-ES" altLang="zh-TW" sz="2400" dirty="0">
                <a:latin typeface="Lucida Console" panose="020B0609040504020204" pitchFamily="49" charset="0"/>
              </a:rPr>
              <a:t>(lambda </a:t>
            </a:r>
            <a:r>
              <a:rPr lang="es-ES" altLang="zh-TW" sz="2400" dirty="0" err="1">
                <a:latin typeface="Lucida Console" panose="020B0609040504020204" pitchFamily="49" charset="0"/>
              </a:rPr>
              <a:t>x,y</a:t>
            </a:r>
            <a:r>
              <a:rPr lang="es-ES" altLang="zh-TW" sz="2400" dirty="0">
                <a:latin typeface="Lucida Console" panose="020B0609040504020204" pitchFamily="49" charset="0"/>
              </a:rPr>
              <a:t>: x+" "+y, </a:t>
            </a:r>
            <a:r>
              <a:rPr lang="es-E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gen</a:t>
            </a:r>
            <a:r>
              <a:rPr lang="es-ES" altLang="zh-TW" sz="2400" dirty="0">
                <a:latin typeface="Lucida Console" panose="020B0609040504020204" pitchFamily="49" charset="0"/>
              </a:rPr>
              <a:t>('S'))</a:t>
            </a:r>
            <a:r>
              <a:rPr lang="es-E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.capitalize</a:t>
            </a:r>
            <a:r>
              <a:rPr lang="es-ES" altLang="zh-TW" sz="2400" dirty="0">
                <a:latin typeface="Lucida Console" panose="020B0609040504020204" pitchFamily="49" charset="0"/>
              </a:rPr>
              <a:t>()+".")</a:t>
            </a:r>
            <a:endParaRPr lang="zh-TW" alt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altLang="zh-TW" sz="20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python3 functionalExample.py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 ball hit the ball.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python3 functionalExample.py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The boy liked the table.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zh-TW" altLang="en-US" sz="24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09A60A-D75E-4526-BEF2-9CC894A7C94D}"/>
              </a:ext>
            </a:extLst>
          </p:cNvPr>
          <p:cNvSpPr/>
          <p:nvPr/>
        </p:nvSpPr>
        <p:spPr>
          <a:xfrm>
            <a:off x="449262" y="5111871"/>
            <a:ext cx="370614" cy="1410707"/>
          </a:xfrm>
          <a:prstGeom prst="rect">
            <a:avLst/>
          </a:prstGeom>
        </p:spPr>
        <p:txBody>
          <a:bodyPr wrap="none" tIns="54864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endParaRPr lang="en-US" sz="19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01662" y="4953000"/>
            <a:ext cx="8915400" cy="18288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Note: There are 2 functions (</a:t>
            </a:r>
            <a:r>
              <a:rPr lang="en-US" altLang="zh-TW" sz="2800" dirty="0">
                <a:solidFill>
                  <a:srgbClr val="CC3399"/>
                </a:solidFill>
                <a:latin typeface="Times New Roman" charset="0"/>
              </a:rPr>
              <a:t>gen</a:t>
            </a: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 &amp; </a:t>
            </a:r>
            <a:r>
              <a:rPr lang="en-US" altLang="zh-TW" sz="2800" dirty="0">
                <a:solidFill>
                  <a:srgbClr val="CC3399"/>
                </a:solidFill>
                <a:latin typeface="Times New Roman" charset="0"/>
              </a:rPr>
              <a:t>mend</a:t>
            </a: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) plus the top-level (</a:t>
            </a:r>
            <a:r>
              <a:rPr lang="en-US" altLang="zh-TW" sz="2800" dirty="0" err="1">
                <a:solidFill>
                  <a:srgbClr val="000000"/>
                </a:solidFill>
                <a:latin typeface="Times New Roman" charset="0"/>
              </a:rPr>
              <a:t>ie</a:t>
            </a: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, </a:t>
            </a:r>
            <a:r>
              <a:rPr lang="en-US" altLang="zh-TW" sz="2800" dirty="0">
                <a:solidFill>
                  <a:srgbClr val="CC3399"/>
                </a:solidFill>
                <a:latin typeface="Times New Roman" charset="0"/>
              </a:rPr>
              <a:t>__main__</a:t>
            </a: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).  </a:t>
            </a:r>
            <a:r>
              <a:rPr lang="en-US" altLang="zh-TW" sz="2800" dirty="0">
                <a:solidFill>
                  <a:srgbClr val="FFC000"/>
                </a:solidFill>
                <a:latin typeface="Times New Roman" charset="0"/>
              </a:rPr>
              <a:t>Ignoring definitions, there are only three statements: two returns and one print. That is how functional programming works: the only statements are call and return.</a:t>
            </a:r>
            <a:endParaRPr lang="zh-TW" altLang="en-US" sz="2800" dirty="0">
              <a:solidFill>
                <a:srgbClr val="FFC000"/>
              </a:solidFill>
              <a:latin typeface="Times New Roman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1947747" y="3754245"/>
            <a:ext cx="4073409" cy="141063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 flipV="1">
            <a:off x="1665249" y="2691161"/>
            <a:ext cx="3303330" cy="241424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2" name="Title 1"/>
          <p:cNvSpPr txBox="1">
            <a:spLocks/>
          </p:cNvSpPr>
          <p:nvPr/>
        </p:nvSpPr>
        <p:spPr bwMode="auto">
          <a:xfrm>
            <a:off x="-1" y="0"/>
            <a:ext cx="9737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/>
            <a:r>
              <a:rPr lang="en-US" sz="4000" b="1" kern="0"/>
              <a:t>A very complex functional program</a:t>
            </a:r>
            <a:endParaRPr lang="en-US" sz="4000" b="1" kern="0" dirty="0"/>
          </a:p>
        </p:txBody>
      </p:sp>
    </p:spTree>
    <p:extLst>
      <p:ext uri="{BB962C8B-B14F-4D97-AF65-F5344CB8AC3E}">
        <p14:creationId xmlns:p14="http://schemas.microsoft.com/office/powerpoint/2010/main" val="404348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2" y="685800"/>
            <a:ext cx="9144000" cy="61722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cat functionalExample.py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import random, functools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grammar=dict(S=[['NP','VP']],NP=[['Art','N']], VP=[['V','NP']],Art=['the','a'],N=['boy','ball','girl','table'],V=['hit','heard','saw','liked'])</a:t>
            </a:r>
            <a:endParaRPr lang="zh-TW" altLang="en-US" sz="240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rgbClr val="CC3399"/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CC3399"/>
                </a:solidFill>
                <a:latin typeface="Lucida Console" panose="020B0609040504020204" pitchFamily="49" charset="0"/>
              </a:rPr>
              <a:t>gen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phrase</a:t>
            </a:r>
            <a:r>
              <a:rPr lang="en-US" altLang="zh-TW" sz="2400" dirty="0">
                <a:latin typeface="Lucida Console" panose="020B0609040504020204" pitchFamily="49" charset="0"/>
              </a:rPr>
              <a:t>):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isinstance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phrase</a:t>
            </a:r>
            <a:r>
              <a:rPr lang="en-US" altLang="zh-TW" sz="2400" dirty="0">
                <a:latin typeface="Lucida Console" panose="020B0609040504020204" pitchFamily="49" charset="0"/>
              </a:rPr>
              <a:t>,list) </a:t>
            </a:r>
            <a:r>
              <a:rPr lang="en-US" altLang="zh-TW" sz="2400" dirty="0">
                <a:solidFill>
                  <a:srgbClr val="FFCCCC"/>
                </a:solidFill>
                <a:latin typeface="Lucida Console" panose="020B0609040504020204" pitchFamily="49" charset="0"/>
              </a:rPr>
              <a:t>and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mend</a:t>
            </a:r>
            <a:r>
              <a:rPr lang="en-US" altLang="zh-TW" sz="2400" dirty="0">
                <a:latin typeface="Lucida Console" panose="020B0609040504020204" pitchFamily="49" charset="0"/>
              </a:rPr>
              <a:t>(gen, 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phrase</a:t>
            </a:r>
            <a:r>
              <a:rPr lang="en-US" altLang="zh-TW" sz="2400" dirty="0">
                <a:latin typeface="Lucida Console" panose="020B0609040504020204" pitchFamily="49" charset="0"/>
              </a:rPr>
              <a:t>) </a:t>
            </a:r>
            <a:r>
              <a:rPr lang="en-US" altLang="zh-TW" sz="2400" dirty="0">
                <a:solidFill>
                  <a:srgbClr val="FFCCCC"/>
                </a:solidFill>
                <a:latin typeface="Lucida Console" panose="020B0609040504020204" pitchFamily="49" charset="0"/>
              </a:rPr>
              <a:t>or</a:t>
            </a:r>
            <a:r>
              <a:rPr lang="en-US" altLang="zh-TW" sz="2400" dirty="0">
                <a:latin typeface="Lucida Console" panose="020B0609040504020204" pitchFamily="49" charset="0"/>
              </a:rPr>
              <a:t> (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phrase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CCCC"/>
                </a:solidFill>
                <a:latin typeface="Lucida Console" panose="020B0609040504020204" pitchFamily="49" charset="0"/>
              </a:rPr>
              <a:t>in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grammar</a:t>
            </a:r>
            <a:r>
              <a:rPr lang="en-US" altLang="zh-TW" sz="2400" dirty="0">
                <a:latin typeface="Lucida Console" panose="020B0609040504020204" pitchFamily="49" charset="0"/>
              </a:rPr>
              <a:t>) </a:t>
            </a:r>
            <a:r>
              <a:rPr lang="en-US" altLang="zh-TW" sz="2400" dirty="0">
                <a:solidFill>
                  <a:srgbClr val="FFCCCC"/>
                </a:solidFill>
                <a:latin typeface="Lucida Console" panose="020B0609040504020204" pitchFamily="49" charset="0"/>
              </a:rPr>
              <a:t>and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gen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random.choice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grammar</a:t>
            </a:r>
            <a:r>
              <a:rPr lang="en-US" altLang="zh-TW" sz="2400" dirty="0">
                <a:latin typeface="Lucida Console" panose="020B0609040504020204" pitchFamily="49" charset="0"/>
              </a:rPr>
              <a:t>[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phrase</a:t>
            </a:r>
            <a:r>
              <a:rPr lang="en-US" altLang="zh-TW" sz="2400" dirty="0">
                <a:latin typeface="Lucida Console" panose="020B0609040504020204" pitchFamily="49" charset="0"/>
              </a:rPr>
              <a:t>])) </a:t>
            </a:r>
            <a:r>
              <a:rPr lang="en-US" altLang="zh-TW" sz="2400" dirty="0">
                <a:solidFill>
                  <a:srgbClr val="FFCCCC"/>
                </a:solidFill>
                <a:latin typeface="Lucida Console" panose="020B0609040504020204" pitchFamily="49" charset="0"/>
              </a:rPr>
              <a:t>or</a:t>
            </a:r>
            <a:r>
              <a:rPr lang="en-US" altLang="zh-TW" sz="2400" dirty="0">
                <a:latin typeface="Lucida Console" panose="020B0609040504020204" pitchFamily="49" charset="0"/>
              </a:rPr>
              <a:t> [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phrase</a:t>
            </a:r>
            <a:r>
              <a:rPr lang="en-US" altLang="zh-TW" sz="2400" dirty="0">
                <a:latin typeface="Lucida Console" panose="020B0609040504020204" pitchFamily="49" charset="0"/>
              </a:rPr>
              <a:t>]</a:t>
            </a:r>
            <a:endParaRPr lang="zh-TW" alt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rgbClr val="CC3399"/>
                </a:solidFill>
                <a:latin typeface="Lucida Console" panose="020B0609040504020204" pitchFamily="49" charset="0"/>
              </a:rPr>
              <a:t>def mend</a:t>
            </a:r>
            <a:r>
              <a:rPr lang="en-US" altLang="zh-TW" sz="2400" dirty="0">
                <a:latin typeface="Lucida Console" panose="020B0609040504020204" pitchFamily="49" charset="0"/>
              </a:rPr>
              <a:t>(fn, args): 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zh-TW" sz="2400" dirty="0">
                <a:latin typeface="Lucida Console" panose="020B0609040504020204" pitchFamily="49" charset="0"/>
              </a:rPr>
              <a:t> [item for res in </a:t>
            </a:r>
            <a:r>
              <a:rPr lang="en-U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map</a:t>
            </a:r>
            <a:r>
              <a:rPr lang="en-US" altLang="zh-TW" sz="2400" dirty="0">
                <a:latin typeface="Lucida Console" panose="020B0609040504020204" pitchFamily="49" charset="0"/>
              </a:rPr>
              <a:t>(fn, args) for item in res]</a:t>
            </a:r>
            <a:endParaRPr lang="zh-TW" alt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r>
              <a:rPr lang="es-E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print</a:t>
            </a:r>
            <a:r>
              <a:rPr lang="es-ES" altLang="zh-TW" sz="2400" dirty="0">
                <a:latin typeface="Lucida Console" panose="020B0609040504020204" pitchFamily="49" charset="0"/>
              </a:rPr>
              <a:t>(</a:t>
            </a:r>
            <a:r>
              <a:rPr lang="es-E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functools.reduce</a:t>
            </a:r>
            <a:r>
              <a:rPr lang="es-ES" altLang="zh-TW" sz="2400" dirty="0">
                <a:latin typeface="Lucida Console" panose="020B0609040504020204" pitchFamily="49" charset="0"/>
              </a:rPr>
              <a:t>(lambda x,y: x+" "+y, </a:t>
            </a:r>
            <a:r>
              <a:rPr lang="es-E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gen</a:t>
            </a:r>
            <a:r>
              <a:rPr lang="es-ES" altLang="zh-TW" sz="2400" dirty="0">
                <a:latin typeface="Lucida Console" panose="020B0609040504020204" pitchFamily="49" charset="0"/>
              </a:rPr>
              <a:t>('S'))</a:t>
            </a:r>
            <a:r>
              <a:rPr lang="es-E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.capitalize</a:t>
            </a:r>
            <a:r>
              <a:rPr lang="es-ES" altLang="zh-TW" sz="2400" dirty="0">
                <a:latin typeface="Lucida Console" panose="020B0609040504020204" pitchFamily="49" charset="0"/>
              </a:rPr>
              <a:t>()+".")</a:t>
            </a:r>
            <a:endParaRPr lang="zh-TW" alt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altLang="zh-TW" sz="20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python3 functionalExample.py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 ball hit the ball.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python3 functionalExample.py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The boy liked the table.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zh-TW" altLang="en-US" sz="24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F1A2E5-76C1-4BF0-814E-0249D6816674}"/>
              </a:ext>
            </a:extLst>
          </p:cNvPr>
          <p:cNvSpPr/>
          <p:nvPr/>
        </p:nvSpPr>
        <p:spPr>
          <a:xfrm>
            <a:off x="449262" y="5111871"/>
            <a:ext cx="370614" cy="1410707"/>
          </a:xfrm>
          <a:prstGeom prst="rect">
            <a:avLst/>
          </a:prstGeom>
        </p:spPr>
        <p:txBody>
          <a:bodyPr wrap="none" tIns="54864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endParaRPr lang="en-US" sz="19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01662" y="4953000"/>
            <a:ext cx="8915400" cy="18288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Note: There are 2 functions (</a:t>
            </a:r>
            <a:r>
              <a:rPr lang="en-US" altLang="zh-TW" sz="2800" dirty="0">
                <a:solidFill>
                  <a:srgbClr val="CC3399"/>
                </a:solidFill>
                <a:latin typeface="Times New Roman" charset="0"/>
              </a:rPr>
              <a:t>gen</a:t>
            </a: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 &amp; </a:t>
            </a:r>
            <a:r>
              <a:rPr lang="en-US" altLang="zh-TW" sz="2800" dirty="0">
                <a:solidFill>
                  <a:srgbClr val="CC3399"/>
                </a:solidFill>
                <a:latin typeface="Times New Roman" charset="0"/>
              </a:rPr>
              <a:t>mend</a:t>
            </a: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) plus the top-level (</a:t>
            </a:r>
            <a:r>
              <a:rPr lang="en-US" altLang="zh-TW" sz="2800" dirty="0" err="1">
                <a:solidFill>
                  <a:srgbClr val="000000"/>
                </a:solidFill>
                <a:latin typeface="Times New Roman" charset="0"/>
              </a:rPr>
              <a:t>ie</a:t>
            </a: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, </a:t>
            </a:r>
            <a:r>
              <a:rPr lang="en-US" altLang="zh-TW" sz="2800" dirty="0">
                <a:solidFill>
                  <a:srgbClr val="CC3399"/>
                </a:solidFill>
                <a:latin typeface="Times New Roman" charset="0"/>
              </a:rPr>
              <a:t>__main__</a:t>
            </a: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).  Ignoring definitions, there are only three statements: two </a:t>
            </a:r>
            <a:r>
              <a:rPr lang="en-US" altLang="zh-TW" sz="2800" dirty="0">
                <a:solidFill>
                  <a:srgbClr val="FF0000"/>
                </a:solidFill>
                <a:latin typeface="Times New Roman" charset="0"/>
              </a:rPr>
              <a:t>returns</a:t>
            </a: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 and one </a:t>
            </a:r>
            <a:r>
              <a:rPr lang="en-US" altLang="zh-TW" sz="2800" dirty="0">
                <a:solidFill>
                  <a:srgbClr val="FF0000"/>
                </a:solidFill>
                <a:latin typeface="Times New Roman" charset="0"/>
              </a:rPr>
              <a:t>print</a:t>
            </a: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. That is how functional programming works: the only statements are call and return.</a:t>
            </a:r>
            <a:endParaRPr lang="zh-TW" altLang="en-US" sz="2800" dirty="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1135062" y="4572000"/>
            <a:ext cx="609600" cy="9906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 flipV="1">
            <a:off x="4868863" y="3733800"/>
            <a:ext cx="1219200" cy="13716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3878263" y="5410200"/>
            <a:ext cx="2209800" cy="6096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3749377" y="5410200"/>
            <a:ext cx="1271886" cy="6096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 flipV="1">
            <a:off x="3749377" y="2668066"/>
            <a:ext cx="1219200" cy="243733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2" name="Title 1"/>
          <p:cNvSpPr txBox="1">
            <a:spLocks/>
          </p:cNvSpPr>
          <p:nvPr/>
        </p:nvSpPr>
        <p:spPr bwMode="auto">
          <a:xfrm>
            <a:off x="-1" y="0"/>
            <a:ext cx="9737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/>
            <a:r>
              <a:rPr lang="en-US" sz="4000" b="1" kern="0"/>
              <a:t>A very complex functional program</a:t>
            </a:r>
            <a:endParaRPr lang="en-US" sz="4000" b="1" kern="0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1947747" y="3754245"/>
            <a:ext cx="4073409" cy="141063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 flipV="1">
            <a:off x="1665249" y="2691161"/>
            <a:ext cx="3303330" cy="241424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" name="Rectangle 1"/>
          <p:cNvSpPr/>
          <p:nvPr/>
        </p:nvSpPr>
        <p:spPr bwMode="auto">
          <a:xfrm>
            <a:off x="6103434" y="5910146"/>
            <a:ext cx="3315629" cy="364274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61639" y="6337609"/>
            <a:ext cx="8723971" cy="364274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4" name="Arc 3"/>
          <p:cNvSpPr/>
          <p:nvPr/>
        </p:nvSpPr>
        <p:spPr bwMode="auto">
          <a:xfrm rot="557865" flipV="1">
            <a:off x="1872326" y="5014343"/>
            <a:ext cx="3754102" cy="1703983"/>
          </a:xfrm>
          <a:prstGeom prst="arc">
            <a:avLst>
              <a:gd name="adj1" fmla="val 11235453"/>
              <a:gd name="adj2" fmla="val 21589208"/>
            </a:avLst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68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2" y="685800"/>
            <a:ext cx="9144000" cy="61722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cat functionalExampleNoReturn.py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import random, functools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grammar=dict(S=[['NP','VP']],NP=[['Art','N']], VP=[['V','NP']],Art=['the','a'],N=['boy','ball','girl','table'],V=['hit','heard','saw','liked'])</a:t>
            </a:r>
            <a:endParaRPr lang="zh-TW" altLang="en-US" sz="240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rgbClr val="CC3399"/>
                </a:solidFill>
                <a:latin typeface="Lucida Console" panose="020B0609040504020204" pitchFamily="49" charset="0"/>
              </a:rPr>
              <a:t>gen=lambda 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phrase</a:t>
            </a:r>
            <a:r>
              <a:rPr lang="en-US" altLang="zh-TW" sz="2400" dirty="0">
                <a:latin typeface="Lucida Console" panose="020B0609040504020204" pitchFamily="49" charset="0"/>
              </a:rPr>
              <a:t>: </a:t>
            </a:r>
            <a:r>
              <a:rPr lang="en-U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isinstance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phrase</a:t>
            </a:r>
            <a:r>
              <a:rPr lang="en-US" altLang="zh-TW" sz="2400" dirty="0" err="1">
                <a:latin typeface="Lucida Console" panose="020B0609040504020204" pitchFamily="49" charset="0"/>
              </a:rPr>
              <a:t>,list</a:t>
            </a:r>
            <a:r>
              <a:rPr lang="en-US" altLang="zh-TW" sz="2400" dirty="0">
                <a:latin typeface="Lucida Console" panose="020B0609040504020204" pitchFamily="49" charset="0"/>
              </a:rPr>
              <a:t>)    </a:t>
            </a:r>
            <a:r>
              <a:rPr lang="en-US" altLang="zh-TW" sz="2400" dirty="0">
                <a:solidFill>
                  <a:srgbClr val="FFCCCC"/>
                </a:solidFill>
                <a:latin typeface="Lucida Console" panose="020B0609040504020204" pitchFamily="49" charset="0"/>
              </a:rPr>
              <a:t>and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mend</a:t>
            </a:r>
            <a:r>
              <a:rPr lang="en-US" altLang="zh-TW" sz="2400" dirty="0">
                <a:latin typeface="Lucida Console" panose="020B0609040504020204" pitchFamily="49" charset="0"/>
              </a:rPr>
              <a:t>(gen, 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phrase</a:t>
            </a:r>
            <a:r>
              <a:rPr lang="en-US" altLang="zh-TW" sz="2400" dirty="0">
                <a:latin typeface="Lucida Console" panose="020B0609040504020204" pitchFamily="49" charset="0"/>
              </a:rPr>
              <a:t>) </a:t>
            </a:r>
            <a:r>
              <a:rPr lang="en-US" altLang="zh-TW" sz="2400" dirty="0">
                <a:solidFill>
                  <a:srgbClr val="FFCCCC"/>
                </a:solidFill>
                <a:latin typeface="Lucida Console" panose="020B0609040504020204" pitchFamily="49" charset="0"/>
              </a:rPr>
              <a:t>or</a:t>
            </a:r>
            <a:r>
              <a:rPr lang="en-US" altLang="zh-TW" sz="2400" dirty="0">
                <a:latin typeface="Lucida Console" panose="020B0609040504020204" pitchFamily="49" charset="0"/>
              </a:rPr>
              <a:t> (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phrase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CCCC"/>
                </a:solidFill>
                <a:latin typeface="Lucida Console" panose="020B0609040504020204" pitchFamily="49" charset="0"/>
              </a:rPr>
              <a:t>in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grammar</a:t>
            </a:r>
            <a:r>
              <a:rPr lang="en-US" altLang="zh-TW" sz="2400" dirty="0">
                <a:latin typeface="Lucida Console" panose="020B0609040504020204" pitchFamily="49" charset="0"/>
              </a:rPr>
              <a:t>) </a:t>
            </a:r>
            <a:r>
              <a:rPr lang="en-US" altLang="zh-TW" sz="2400" dirty="0">
                <a:solidFill>
                  <a:srgbClr val="FFCCCC"/>
                </a:solidFill>
                <a:latin typeface="Lucida Console" panose="020B0609040504020204" pitchFamily="49" charset="0"/>
              </a:rPr>
              <a:t>and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gen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random.choice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grammar</a:t>
            </a:r>
            <a:r>
              <a:rPr lang="en-US" altLang="zh-TW" sz="2400" dirty="0">
                <a:latin typeface="Lucida Console" panose="020B0609040504020204" pitchFamily="49" charset="0"/>
              </a:rPr>
              <a:t>[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phrase</a:t>
            </a:r>
            <a:r>
              <a:rPr lang="en-US" altLang="zh-TW" sz="2400" dirty="0">
                <a:latin typeface="Lucida Console" panose="020B0609040504020204" pitchFamily="49" charset="0"/>
              </a:rPr>
              <a:t>])) </a:t>
            </a:r>
            <a:r>
              <a:rPr lang="en-US" altLang="zh-TW" sz="2400" dirty="0">
                <a:solidFill>
                  <a:srgbClr val="FFCCCC"/>
                </a:solidFill>
                <a:latin typeface="Lucida Console" panose="020B0609040504020204" pitchFamily="49" charset="0"/>
              </a:rPr>
              <a:t>or</a:t>
            </a:r>
            <a:r>
              <a:rPr lang="en-US" altLang="zh-TW" sz="2400" dirty="0">
                <a:latin typeface="Lucida Console" panose="020B0609040504020204" pitchFamily="49" charset="0"/>
              </a:rPr>
              <a:t> [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phrase</a:t>
            </a:r>
            <a:r>
              <a:rPr lang="en-US" altLang="zh-TW" sz="2400" dirty="0">
                <a:latin typeface="Lucida Console" panose="020B0609040504020204" pitchFamily="49" charset="0"/>
              </a:rPr>
              <a:t>]</a:t>
            </a:r>
            <a:endParaRPr lang="zh-TW" alt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rgbClr val="CC3399"/>
                </a:solidFill>
                <a:latin typeface="Lucida Console" panose="020B0609040504020204" pitchFamily="49" charset="0"/>
              </a:rPr>
              <a:t>mend=lambda </a:t>
            </a:r>
            <a:r>
              <a:rPr lang="en-US" altLang="zh-TW" sz="2400" dirty="0">
                <a:latin typeface="Lucida Console" panose="020B0609040504020204" pitchFamily="49" charset="0"/>
              </a:rPr>
              <a:t>fn, args: [item for res in     </a:t>
            </a:r>
            <a:r>
              <a:rPr lang="en-U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map</a:t>
            </a:r>
            <a:r>
              <a:rPr lang="en-US" altLang="zh-TW" sz="2400" dirty="0">
                <a:latin typeface="Lucida Console" panose="020B0609040504020204" pitchFamily="49" charset="0"/>
              </a:rPr>
              <a:t>(fn, args) for item in res]</a:t>
            </a:r>
            <a:endParaRPr lang="zh-TW" alt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r>
              <a:rPr lang="es-E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print</a:t>
            </a:r>
            <a:r>
              <a:rPr lang="es-ES" altLang="zh-TW" sz="2400" dirty="0">
                <a:latin typeface="Lucida Console" panose="020B0609040504020204" pitchFamily="49" charset="0"/>
              </a:rPr>
              <a:t>(</a:t>
            </a:r>
            <a:r>
              <a:rPr lang="es-E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functools.reduce</a:t>
            </a:r>
            <a:r>
              <a:rPr lang="es-ES" altLang="zh-TW" sz="2400" dirty="0">
                <a:latin typeface="Lucida Console" panose="020B0609040504020204" pitchFamily="49" charset="0"/>
              </a:rPr>
              <a:t>(lambda x,y: x+" "+y, </a:t>
            </a:r>
            <a:r>
              <a:rPr lang="es-E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gen</a:t>
            </a:r>
            <a:r>
              <a:rPr lang="es-ES" altLang="zh-TW" sz="2400" dirty="0">
                <a:latin typeface="Lucida Console" panose="020B0609040504020204" pitchFamily="49" charset="0"/>
              </a:rPr>
              <a:t>('S'))</a:t>
            </a:r>
            <a:r>
              <a:rPr lang="es-E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.capitalize</a:t>
            </a:r>
            <a:r>
              <a:rPr lang="es-ES" altLang="zh-TW" sz="2400" dirty="0">
                <a:latin typeface="Lucida Console" panose="020B0609040504020204" pitchFamily="49" charset="0"/>
              </a:rPr>
              <a:t>()+".")</a:t>
            </a:r>
            <a:endParaRPr lang="zh-TW" alt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altLang="zh-TW" sz="20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python3 functionalExampleNoReturn.py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 ball hit the girl.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python3 functionalExampleNoReturn.py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The boy saw the boy.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zh-TW" altLang="en-US" sz="24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75EF6-8621-4539-B066-288205C796BB}"/>
              </a:ext>
            </a:extLst>
          </p:cNvPr>
          <p:cNvSpPr/>
          <p:nvPr/>
        </p:nvSpPr>
        <p:spPr>
          <a:xfrm>
            <a:off x="449262" y="5111871"/>
            <a:ext cx="370614" cy="1410707"/>
          </a:xfrm>
          <a:prstGeom prst="rect">
            <a:avLst/>
          </a:prstGeom>
        </p:spPr>
        <p:txBody>
          <a:bodyPr wrap="none" tIns="54864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endParaRPr lang="en-US" sz="19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-1" y="0"/>
            <a:ext cx="9737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/>
            <a:r>
              <a:rPr lang="en-US" sz="4000" b="1" kern="0"/>
              <a:t>A very complex functional program</a:t>
            </a:r>
            <a:endParaRPr lang="en-US" sz="4000" b="1" kern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96694B-BB01-4D6E-AF18-289A813CDA33}"/>
              </a:ext>
            </a:extLst>
          </p:cNvPr>
          <p:cNvSpPr/>
          <p:nvPr/>
        </p:nvSpPr>
        <p:spPr bwMode="auto">
          <a:xfrm>
            <a:off x="601662" y="4953000"/>
            <a:ext cx="8915400" cy="18288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In fact, this new version, functionalExampleNoReturn.py, doesn’t even have return statements…</a:t>
            </a:r>
            <a:endParaRPr lang="zh-TW" altLang="en-US" sz="28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0ECA4F-E292-4768-B88D-D80A4DC96E17}"/>
              </a:ext>
            </a:extLst>
          </p:cNvPr>
          <p:cNvSpPr/>
          <p:nvPr/>
        </p:nvSpPr>
        <p:spPr bwMode="auto">
          <a:xfrm>
            <a:off x="460692" y="3451860"/>
            <a:ext cx="2145348" cy="40005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4C60E1-4992-469F-AA3D-D550F28FD5E6}"/>
              </a:ext>
            </a:extLst>
          </p:cNvPr>
          <p:cNvSpPr/>
          <p:nvPr/>
        </p:nvSpPr>
        <p:spPr bwMode="auto">
          <a:xfrm>
            <a:off x="380682" y="2377440"/>
            <a:ext cx="2145348" cy="40005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793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2" y="685800"/>
            <a:ext cx="9144000" cy="61722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cat functionalExample1line.py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00" dirty="0">
                <a:latin typeface="Lucida Console" panose="020B0609040504020204" pitchFamily="49" charset="0"/>
              </a:rPr>
              <a:t>from random import cho</a:t>
            </a:r>
            <a:r>
              <a:rPr lang="en-US" altLang="zh-TW" sz="2200" spc="-190" dirty="0">
                <a:latin typeface="Lucida Console" panose="020B0609040504020204" pitchFamily="49" charset="0"/>
              </a:rPr>
              <a:t>i</a:t>
            </a:r>
            <a:r>
              <a:rPr lang="en-US" altLang="zh-TW" sz="2200" dirty="0">
                <a:latin typeface="Lucida Console" panose="020B0609040504020204" pitchFamily="49" charset="0"/>
              </a:rPr>
              <a:t>ce;from</a:t>
            </a:r>
            <a:r>
              <a:rPr lang="en-US" altLang="zh-TW" sz="2000" dirty="0">
                <a:latin typeface="Lucida Console" panose="020B0609040504020204" pitchFamily="49" charset="0"/>
              </a:rPr>
              <a:t> </a:t>
            </a:r>
            <a:r>
              <a:rPr lang="en-US" altLang="zh-TW" sz="2200" dirty="0">
                <a:latin typeface="Lucida Console" panose="020B0609040504020204" pitchFamily="49" charset="0"/>
              </a:rPr>
              <a:t>functo</a:t>
            </a:r>
            <a:r>
              <a:rPr lang="en-US" altLang="zh-TW" sz="2200" spc="-190" dirty="0">
                <a:latin typeface="Lucida Console" panose="020B0609040504020204" pitchFamily="49" charset="0"/>
              </a:rPr>
              <a:t>ol</a:t>
            </a:r>
            <a:r>
              <a:rPr lang="en-US" altLang="zh-TW" sz="2200" dirty="0">
                <a:latin typeface="Lucida Console" panose="020B0609040504020204" pitchFamily="49" charset="0"/>
              </a:rPr>
              <a:t>s</a:t>
            </a:r>
            <a:r>
              <a:rPr lang="en-US" altLang="zh-TW" sz="2000" dirty="0">
                <a:latin typeface="Lucida Console" panose="020B0609040504020204" pitchFamily="49" charset="0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</a:rPr>
              <a:t>i</a:t>
            </a:r>
            <a:r>
              <a:rPr lang="en-US" altLang="zh-TW" sz="2200" dirty="0">
                <a:latin typeface="Lucida Console" panose="020B0609040504020204" pitchFamily="49" charset="0"/>
              </a:rPr>
              <a:t>mp</a:t>
            </a:r>
            <a:r>
              <a:rPr lang="en-US" altLang="zh-TW" sz="2200" spc="-100" dirty="0">
                <a:latin typeface="Lucida Console" panose="020B0609040504020204" pitchFamily="49" charset="0"/>
              </a:rPr>
              <a:t>o</a:t>
            </a:r>
            <a:r>
              <a:rPr lang="en-US" altLang="zh-TW" sz="2200" dirty="0">
                <a:latin typeface="Lucida Console" panose="020B0609040504020204" pitchFamily="49" charset="0"/>
              </a:rPr>
              <a:t>rt</a:t>
            </a:r>
            <a:r>
              <a:rPr lang="en-US" altLang="zh-TW" sz="2000" dirty="0">
                <a:latin typeface="Lucida Console" panose="020B0609040504020204" pitchFamily="49" charset="0"/>
              </a:rPr>
              <a:t> </a:t>
            </a:r>
            <a:r>
              <a:rPr lang="en-US" altLang="zh-TW" sz="2200" dirty="0">
                <a:latin typeface="Lucida Console" panose="020B0609040504020204" pitchFamily="49" charset="0"/>
              </a:rPr>
              <a:t>red</a:t>
            </a:r>
            <a:r>
              <a:rPr lang="en-US" altLang="zh-TW" sz="2200" spc="-100" dirty="0">
                <a:latin typeface="Lucida Console" panose="020B0609040504020204" pitchFamily="49" charset="0"/>
              </a:rPr>
              <a:t>u</a:t>
            </a:r>
            <a:r>
              <a:rPr lang="en-US" altLang="zh-TW" sz="2200" dirty="0">
                <a:latin typeface="Lucida Console" panose="020B0609040504020204" pitchFamily="49" charset="0"/>
              </a:rPr>
              <a:t>ce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00" dirty="0">
                <a:solidFill>
                  <a:srgbClr val="FF0000"/>
                </a:solidFill>
                <a:latin typeface="Lucida Console" panose="020B0609040504020204" pitchFamily="49" charset="0"/>
              </a:rPr>
              <a:t>pr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00" dirty="0">
                <a:solidFill>
                  <a:srgbClr val="FF0000"/>
                </a:solidFill>
                <a:latin typeface="Lucida Console" panose="020B0609040504020204" pitchFamily="49" charset="0"/>
              </a:rPr>
              <a:t>n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2200" spc="-100" dirty="0">
                <a:latin typeface="Lucida Console" panose="020B0609040504020204" pitchFamily="49" charset="0"/>
              </a:rPr>
              <a:t>(</a:t>
            </a:r>
            <a:r>
              <a:rPr lang="en-US" altLang="zh-TW" sz="2200" dirty="0">
                <a:solidFill>
                  <a:srgbClr val="FF0000"/>
                </a:solidFill>
                <a:latin typeface="Lucida Console" panose="020B0609040504020204" pitchFamily="49" charset="0"/>
              </a:rPr>
              <a:t>reduc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00" spc="-100" dirty="0">
                <a:latin typeface="Lucida Console" panose="020B0609040504020204" pitchFamily="49" charset="0"/>
              </a:rPr>
              <a:t>(</a:t>
            </a:r>
            <a:r>
              <a:rPr lang="en-US" altLang="zh-TW" sz="2200" dirty="0">
                <a:solidFill>
                  <a:srgbClr val="FF0000"/>
                </a:solidFill>
                <a:latin typeface="Lucida Console" panose="020B0609040504020204" pitchFamily="49" charset="0"/>
              </a:rPr>
              <a:t>lambda</a:t>
            </a:r>
            <a:r>
              <a:rPr lang="en-US" altLang="zh-TW" sz="1800" dirty="0">
                <a:latin typeface="Lucida Console" panose="020B0609040504020204" pitchFamily="49" charset="0"/>
              </a:rPr>
              <a:t> </a:t>
            </a:r>
            <a:r>
              <a:rPr lang="en-US" altLang="zh-TW" sz="2200" spc="-200" dirty="0">
                <a:solidFill>
                  <a:srgbClr val="00B05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200" spc="-200" dirty="0">
                <a:latin typeface="Lucida Console" panose="020B0609040504020204" pitchFamily="49" charset="0"/>
              </a:rPr>
              <a:t>,</a:t>
            </a:r>
            <a:r>
              <a:rPr lang="en-US" altLang="zh-TW" sz="2200" dirty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200" dirty="0">
                <a:latin typeface="Lucida Console" panose="020B0609040504020204" pitchFamily="49" charset="0"/>
              </a:rPr>
              <a:t>:</a:t>
            </a:r>
            <a:r>
              <a:rPr lang="en-US" altLang="zh-TW" sz="2200" dirty="0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200" spc="-200" dirty="0">
                <a:latin typeface="Lucida Console" panose="020B0609040504020204" pitchFamily="49" charset="0"/>
              </a:rPr>
              <a:t>+</a:t>
            </a:r>
            <a:r>
              <a:rPr lang="en-US" altLang="zh-TW" sz="2200" spc="-300" dirty="0">
                <a:latin typeface="Lucida Console" panose="020B0609040504020204" pitchFamily="49" charset="0"/>
              </a:rPr>
              <a:t>'</a:t>
            </a:r>
            <a:r>
              <a:rPr lang="en-US" altLang="zh-TW" sz="2000" spc="-300" dirty="0">
                <a:latin typeface="Lucida Console" panose="020B0609040504020204" pitchFamily="49" charset="0"/>
              </a:rPr>
              <a:t> </a:t>
            </a:r>
            <a:r>
              <a:rPr lang="en-US" altLang="zh-TW" sz="2200" spc="-200" dirty="0">
                <a:latin typeface="Lucida Console" panose="020B0609040504020204" pitchFamily="49" charset="0"/>
              </a:rPr>
              <a:t>'</a:t>
            </a:r>
            <a:r>
              <a:rPr lang="en-US" altLang="zh-TW" sz="2200" dirty="0">
                <a:latin typeface="Lucida Console" panose="020B0609040504020204" pitchFamily="49" charset="0"/>
              </a:rPr>
              <a:t>+</a:t>
            </a:r>
            <a:r>
              <a:rPr lang="en-US" altLang="zh-TW" sz="2200" spc="-300" dirty="0">
                <a:solidFill>
                  <a:srgbClr val="00B0F0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200" spc="-300" dirty="0">
                <a:latin typeface="Lucida Console" panose="020B0609040504020204" pitchFamily="49" charset="0"/>
              </a:rPr>
              <a:t>,</a:t>
            </a:r>
            <a:r>
              <a:rPr lang="en-US" altLang="zh-TW" sz="2200" dirty="0">
                <a:latin typeface="Lucida Console" panose="020B0609040504020204" pitchFamily="49" charset="0"/>
              </a:rPr>
              <a:t>(</a:t>
            </a:r>
            <a:r>
              <a:rPr lang="en-US" altLang="zh-TW" sz="2200" dirty="0">
                <a:solidFill>
                  <a:srgbClr val="FF0000"/>
                </a:solidFill>
                <a:latin typeface="Lucida Console" panose="020B0609040504020204" pitchFamily="49" charset="0"/>
              </a:rPr>
              <a:t>lambda</a:t>
            </a:r>
            <a:r>
              <a:rPr lang="en-US" altLang="zh-TW" sz="2000" dirty="0">
                <a:latin typeface="Lucida Console" panose="020B0609040504020204" pitchFamily="49" charset="0"/>
              </a:rPr>
              <a:t> </a:t>
            </a:r>
            <a:r>
              <a:rPr lang="en-US" altLang="zh-TW" sz="2200" spc="-300" dirty="0">
                <a:solidFill>
                  <a:srgbClr val="00B050"/>
                </a:solidFill>
                <a:latin typeface="Lucida Console" panose="020B0609040504020204" pitchFamily="49" charset="0"/>
              </a:rPr>
              <a:t>f</a:t>
            </a:r>
            <a:r>
              <a:rPr lang="en-US" altLang="zh-TW" sz="2200" spc="-300" dirty="0">
                <a:latin typeface="Lucida Console" panose="020B0609040504020204" pitchFamily="49" charset="0"/>
              </a:rPr>
              <a:t>:</a:t>
            </a:r>
            <a:r>
              <a:rPr lang="en-US" altLang="zh-TW" sz="2200" dirty="0">
                <a:latin typeface="Lucida Console" panose="020B0609040504020204" pitchFamily="49" charset="0"/>
              </a:rPr>
              <a:t>(</a:t>
            </a:r>
            <a:r>
              <a:rPr lang="en-US" altLang="zh-TW" sz="2200" dirty="0">
                <a:solidFill>
                  <a:srgbClr val="FF0000"/>
                </a:solidFill>
                <a:latin typeface="Lucida Console" panose="020B0609040504020204" pitchFamily="49" charset="0"/>
              </a:rPr>
              <a:t>lambda</a:t>
            </a:r>
            <a:r>
              <a:rPr lang="en-US" altLang="zh-TW" sz="1800" dirty="0">
                <a:latin typeface="Lucida Console" panose="020B0609040504020204" pitchFamily="49" charset="0"/>
              </a:rPr>
              <a:t> </a:t>
            </a:r>
            <a:r>
              <a:rPr lang="en-US" altLang="zh-TW" sz="2200" spc="-200" dirty="0">
                <a:solidFill>
                  <a:srgbClr val="00B05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200" spc="-200" dirty="0">
                <a:latin typeface="Lucida Console" panose="020B0609040504020204" pitchFamily="49" charset="0"/>
              </a:rPr>
              <a:t>:</a:t>
            </a:r>
            <a:r>
              <a:rPr lang="en-US" altLang="zh-TW" sz="2200" spc="-200" dirty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200" spc="-200" dirty="0">
                <a:latin typeface="Lucida Console" panose="020B0609040504020204" pitchFamily="49" charset="0"/>
              </a:rPr>
              <a:t>(</a:t>
            </a:r>
            <a:r>
              <a:rPr lang="en-US" altLang="zh-TW" sz="2200" spc="-200" dirty="0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200" spc="-200" dirty="0">
                <a:latin typeface="Lucida Console" panose="020B0609040504020204" pitchFamily="49" charset="0"/>
              </a:rPr>
              <a:t>)</a:t>
            </a:r>
            <a:r>
              <a:rPr lang="en-US" altLang="zh-TW" sz="2200" dirty="0">
                <a:latin typeface="Lucida Console" panose="020B0609040504020204" pitchFamily="49" charset="0"/>
              </a:rPr>
              <a:t>) (</a:t>
            </a:r>
            <a:r>
              <a:rPr lang="en-US" altLang="zh-TW" sz="2200" dirty="0">
                <a:solidFill>
                  <a:srgbClr val="FF0000"/>
                </a:solidFill>
                <a:latin typeface="Lucida Console" panose="020B0609040504020204" pitchFamily="49" charset="0"/>
              </a:rPr>
              <a:t>lambda</a:t>
            </a:r>
            <a:r>
              <a:rPr lang="en-US" altLang="zh-TW" sz="2200" dirty="0">
                <a:latin typeface="Lucida Console" panose="020B0609040504020204" pitchFamily="49" charset="0"/>
              </a:rPr>
              <a:t> </a:t>
            </a:r>
            <a:r>
              <a:rPr lang="en-US" altLang="zh-TW" sz="2200" dirty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200" dirty="0">
                <a:latin typeface="Lucida Console" panose="020B0609040504020204" pitchFamily="49" charset="0"/>
              </a:rPr>
              <a:t>:</a:t>
            </a:r>
            <a:r>
              <a:rPr lang="en-US" altLang="zh-TW" sz="2200" dirty="0">
                <a:solidFill>
                  <a:srgbClr val="FF0000"/>
                </a:solidFill>
                <a:latin typeface="Lucida Console" panose="020B0609040504020204" pitchFamily="49" charset="0"/>
              </a:rPr>
              <a:t>f</a:t>
            </a:r>
            <a:r>
              <a:rPr lang="en-US" altLang="zh-TW" sz="2200" dirty="0">
                <a:latin typeface="Lucida Console" panose="020B0609040504020204" pitchFamily="49" charset="0"/>
              </a:rPr>
              <a:t>(</a:t>
            </a:r>
            <a:r>
              <a:rPr lang="en-US" altLang="zh-TW" sz="2200" dirty="0">
                <a:solidFill>
                  <a:srgbClr val="FF0000"/>
                </a:solidFill>
                <a:latin typeface="Lucida Console" panose="020B0609040504020204" pitchFamily="49" charset="0"/>
              </a:rPr>
              <a:t>lambda</a:t>
            </a:r>
            <a:r>
              <a:rPr lang="en-US" altLang="zh-TW" sz="2200" dirty="0">
                <a:latin typeface="Lucida Console" panose="020B0609040504020204" pitchFamily="49" charset="0"/>
              </a:rPr>
              <a:t> </a:t>
            </a:r>
            <a:r>
              <a:rPr lang="en-US" altLang="zh-TW" sz="2200" dirty="0">
                <a:solidFill>
                  <a:srgbClr val="00B05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200" spc="-200" dirty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200" dirty="0">
                <a:latin typeface="Lucida Console" panose="020B0609040504020204" pitchFamily="49" charset="0"/>
              </a:rPr>
              <a:t>: </a:t>
            </a:r>
            <a:r>
              <a:rPr lang="en-US" altLang="zh-TW" sz="2200" dirty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200" dirty="0">
                <a:latin typeface="Lucida Console" panose="020B0609040504020204" pitchFamily="49" charset="0"/>
              </a:rPr>
              <a:t>(</a:t>
            </a:r>
            <a:r>
              <a:rPr lang="en-US" altLang="zh-TW" sz="2200" dirty="0">
                <a:solidFill>
                  <a:srgbClr val="00B0F0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200" dirty="0">
                <a:latin typeface="Lucida Console" panose="020B0609040504020204" pitchFamily="49" charset="0"/>
              </a:rPr>
              <a:t>)(</a:t>
            </a:r>
            <a:r>
              <a:rPr lang="en-US" altLang="zh-TW" sz="2200" dirty="0">
                <a:solidFill>
                  <a:srgbClr val="00B0F0"/>
                </a:solidFill>
                <a:latin typeface="Lucida Console" panose="020B0609040504020204" pitchFamily="49" charset="0"/>
              </a:rPr>
              <a:t>*a</a:t>
            </a:r>
            <a:r>
              <a:rPr lang="en-US" altLang="zh-TW" sz="2200" spc="-100" dirty="0">
                <a:latin typeface="Lucida Console" panose="020B0609040504020204" pitchFamily="49" charset="0"/>
              </a:rPr>
              <a:t>)))</a:t>
            </a:r>
            <a:r>
              <a:rPr lang="en-US" altLang="zh-TW" sz="2200" dirty="0">
                <a:latin typeface="Lucida Console" panose="020B0609040504020204" pitchFamily="49" charset="0"/>
              </a:rPr>
              <a:t>)(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00" dirty="0">
                <a:solidFill>
                  <a:srgbClr val="FF0000"/>
                </a:solidFill>
                <a:latin typeface="Lucida Console" panose="020B0609040504020204" pitchFamily="49" charset="0"/>
              </a:rPr>
              <a:t>ambda</a:t>
            </a:r>
            <a:r>
              <a:rPr lang="en-US" altLang="zh-TW" sz="2200" dirty="0">
                <a:latin typeface="Lucida Console" panose="020B0609040504020204" pitchFamily="49" charset="0"/>
              </a:rPr>
              <a:t> </a:t>
            </a:r>
            <a:r>
              <a:rPr lang="en-US" altLang="zh-TW" sz="2200" dirty="0">
                <a:solidFill>
                  <a:srgbClr val="00B050"/>
                </a:solidFill>
                <a:latin typeface="Lucida Console" panose="020B0609040504020204" pitchFamily="49" charset="0"/>
              </a:rPr>
              <a:t>g</a:t>
            </a:r>
            <a:r>
              <a:rPr lang="en-US" altLang="zh-TW" sz="2200" spc="-200" dirty="0">
                <a:latin typeface="Lucida Console" panose="020B0609040504020204" pitchFamily="49" charset="0"/>
              </a:rPr>
              <a:t>: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00" dirty="0">
                <a:solidFill>
                  <a:srgbClr val="FF0000"/>
                </a:solidFill>
                <a:latin typeface="Lucida Console" panose="020B0609040504020204" pitchFamily="49" charset="0"/>
              </a:rPr>
              <a:t>ambda</a:t>
            </a:r>
            <a:r>
              <a:rPr lang="en-US" altLang="zh-TW" sz="2200" dirty="0">
                <a:latin typeface="Lucida Console" panose="020B0609040504020204" pitchFamily="49" charset="0"/>
              </a:rPr>
              <a:t> </a:t>
            </a:r>
            <a:r>
              <a:rPr lang="en-US" altLang="zh-TW" sz="2200" dirty="0">
                <a:solidFill>
                  <a:srgbClr val="00B050"/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200" spc="-200" dirty="0">
                <a:solidFill>
                  <a:srgbClr val="00B050"/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200" dirty="0">
                <a:latin typeface="Lucida Console" panose="020B0609040504020204" pitchFamily="49" charset="0"/>
              </a:rPr>
              <a:t>: </a:t>
            </a:r>
            <a:r>
              <a:rPr lang="en-US" altLang="zh-TW" sz="2200" dirty="0">
                <a:solidFill>
                  <a:srgbClr val="FF0000"/>
                </a:solidFill>
                <a:latin typeface="Lucida Console" panose="020B0609040504020204" pitchFamily="49" charset="0"/>
              </a:rPr>
              <a:t>isinstance</a:t>
            </a:r>
            <a:r>
              <a:rPr lang="en-US" altLang="zh-TW" sz="2200" spc="-100" dirty="0">
                <a:latin typeface="Lucida Console" panose="020B0609040504020204" pitchFamily="49" charset="0"/>
              </a:rPr>
              <a:t>(</a:t>
            </a:r>
            <a:r>
              <a:rPr lang="en-US" altLang="zh-TW" sz="2200" dirty="0">
                <a:solidFill>
                  <a:srgbClr val="00B0F0"/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200" spc="-100" dirty="0">
                <a:solidFill>
                  <a:srgbClr val="00B0F0"/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200" spc="-100" dirty="0">
                <a:latin typeface="Lucida Console" panose="020B0609040504020204" pitchFamily="49" charset="0"/>
              </a:rPr>
              <a:t>,</a:t>
            </a:r>
            <a:r>
              <a:rPr lang="en-US" altLang="zh-TW" sz="2200" spc="-100" dirty="0">
                <a:solidFill>
                  <a:srgbClr val="FFC000"/>
                </a:solidFill>
                <a:latin typeface="Lucida Console" panose="020B0609040504020204" pitchFamily="49" charset="0"/>
              </a:rPr>
              <a:t>li</a:t>
            </a:r>
            <a:r>
              <a:rPr lang="en-US" altLang="zh-TW" sz="2200" dirty="0">
                <a:solidFill>
                  <a:srgbClr val="FFC00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200" spc="-100" dirty="0">
                <a:solidFill>
                  <a:srgbClr val="FFC000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2200" dirty="0">
                <a:latin typeface="Lucida Console" panose="020B0609040504020204" pitchFamily="49" charset="0"/>
              </a:rPr>
              <a:t>)and</a:t>
            </a:r>
            <a:r>
              <a:rPr lang="en-US" altLang="zh-TW" sz="2200" spc="-100" dirty="0">
                <a:latin typeface="Lucida Console" panose="020B0609040504020204" pitchFamily="49" charset="0"/>
              </a:rPr>
              <a:t>(</a:t>
            </a:r>
            <a:r>
              <a:rPr lang="en-US" altLang="zh-TW" sz="2200" dirty="0">
                <a:latin typeface="Lucida Console" panose="020B0609040504020204" pitchFamily="49" charset="0"/>
              </a:rPr>
              <a:t>(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00" dirty="0">
                <a:solidFill>
                  <a:srgbClr val="FF0000"/>
                </a:solidFill>
                <a:latin typeface="Lucida Console" panose="020B0609040504020204" pitchFamily="49" charset="0"/>
              </a:rPr>
              <a:t>ambd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200" spc="-100" dirty="0">
                <a:latin typeface="Lucida Console" panose="020B0609040504020204" pitchFamily="49" charset="0"/>
              </a:rPr>
              <a:t> </a:t>
            </a:r>
            <a:r>
              <a:rPr lang="en-US" altLang="zh-TW" sz="2200" dirty="0">
                <a:solidFill>
                  <a:srgbClr val="00B050"/>
                </a:solidFill>
                <a:latin typeface="Lucida Console" panose="020B0609040504020204" pitchFamily="49" charset="0"/>
              </a:rPr>
              <a:t>f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n</a:t>
            </a:r>
            <a:r>
              <a:rPr lang="en-US" altLang="zh-TW" sz="2200" spc="-100" dirty="0">
                <a:latin typeface="Lucida Console" panose="020B0609040504020204" pitchFamily="49" charset="0"/>
              </a:rPr>
              <a:t>,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200" spc="-100" dirty="0">
                <a:latin typeface="Lucida Console" panose="020B0609040504020204" pitchFamily="49" charset="0"/>
              </a:rPr>
              <a:t>:[</a:t>
            </a:r>
            <a:r>
              <a:rPr lang="en-US" altLang="zh-TW" sz="2200" spc="-100" dirty="0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00" dirty="0">
                <a:solidFill>
                  <a:srgbClr val="00B0F0"/>
                </a:solidFill>
                <a:latin typeface="Lucida Console" panose="020B0609040504020204" pitchFamily="49" charset="0"/>
              </a:rPr>
              <a:t>tem</a:t>
            </a:r>
            <a:r>
              <a:rPr lang="en-US" altLang="zh-TW" sz="2200" dirty="0">
                <a:latin typeface="Lucida Console" panose="020B0609040504020204" pitchFamily="49" charset="0"/>
              </a:rPr>
              <a:t> f</a:t>
            </a:r>
            <a:r>
              <a:rPr lang="en-US" altLang="zh-TW" sz="2200" spc="-100" dirty="0">
                <a:latin typeface="Lucida Console" panose="020B0609040504020204" pitchFamily="49" charset="0"/>
              </a:rPr>
              <a:t>or </a:t>
            </a:r>
            <a:r>
              <a:rPr lang="en-US" altLang="zh-TW" sz="2200" spc="-100" dirty="0">
                <a:solidFill>
                  <a:srgbClr val="00B0F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00" spc="-100" dirty="0">
                <a:latin typeface="Lucida Console" panose="020B0609040504020204" pitchFamily="49" charset="0"/>
              </a:rPr>
              <a:t> in </a:t>
            </a:r>
            <a:r>
              <a:rPr lang="en-US" altLang="zh-TW" sz="2200" dirty="0">
                <a:solidFill>
                  <a:srgbClr val="FF0000"/>
                </a:solidFill>
                <a:latin typeface="Lucida Console" panose="020B0609040504020204" pitchFamily="49" charset="0"/>
              </a:rPr>
              <a:t>ma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200" dirty="0">
                <a:latin typeface="Lucida Console" panose="020B0609040504020204" pitchFamily="49" charset="0"/>
              </a:rPr>
              <a:t>(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00" dirty="0">
                <a:solidFill>
                  <a:srgbClr val="FFC000"/>
                </a:solidFill>
                <a:latin typeface="Lucida Console" panose="020B0609040504020204" pitchFamily="49" charset="0"/>
              </a:rPr>
              <a:t>f</a:t>
            </a:r>
            <a:r>
              <a:rPr lang="en-US" altLang="zh-TW" sz="2200" spc="-100" dirty="0">
                <a:solidFill>
                  <a:srgbClr val="FFC000"/>
                </a:solidFill>
                <a:latin typeface="Lucida Console" panose="020B0609040504020204" pitchFamily="49" charset="0"/>
              </a:rPr>
              <a:t>n</a:t>
            </a:r>
            <a:r>
              <a:rPr lang="en-US" altLang="zh-TW" sz="2200" spc="-100" dirty="0">
                <a:latin typeface="Lucida Console" panose="020B0609040504020204" pitchFamily="49" charset="0"/>
              </a:rPr>
              <a:t>,</a:t>
            </a:r>
            <a:r>
              <a:rPr lang="en-US" altLang="zh-TW" sz="2200" dirty="0">
                <a:solidFill>
                  <a:srgbClr val="FFC00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200" dirty="0">
                <a:latin typeface="Lucida Console" panose="020B0609040504020204" pitchFamily="49" charset="0"/>
              </a:rPr>
              <a:t>)for</a:t>
            </a:r>
            <a:r>
              <a:rPr lang="en-US" altLang="zh-TW" sz="2200" spc="-200" dirty="0">
                <a:latin typeface="Lucida Console" panose="020B0609040504020204" pitchFamily="49" charset="0"/>
              </a:rPr>
              <a:t> </a:t>
            </a:r>
            <a:r>
              <a:rPr lang="en-US" altLang="zh-TW" sz="2200" spc="-200" dirty="0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00" dirty="0">
                <a:solidFill>
                  <a:srgbClr val="00B0F0"/>
                </a:solidFill>
                <a:latin typeface="Lucida Console" panose="020B0609040504020204" pitchFamily="49" charset="0"/>
              </a:rPr>
              <a:t>tem</a:t>
            </a:r>
            <a:r>
              <a:rPr lang="en-US" altLang="zh-TW" sz="2200" spc="-200" dirty="0">
                <a:latin typeface="Lucida Console" panose="020B0609040504020204" pitchFamily="49" charset="0"/>
              </a:rPr>
              <a:t> in </a:t>
            </a:r>
            <a:r>
              <a:rPr lang="en-US" altLang="zh-TW" sz="2200" dirty="0">
                <a:solidFill>
                  <a:srgbClr val="00B0F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00" spc="-200" dirty="0">
                <a:latin typeface="Lucida Console" panose="020B0609040504020204" pitchFamily="49" charset="0"/>
              </a:rPr>
              <a:t>])(</a:t>
            </a:r>
            <a:r>
              <a:rPr lang="en-US" altLang="zh-TW" sz="2200" spc="-200" dirty="0">
                <a:solidFill>
                  <a:srgbClr val="00B0F0"/>
                </a:solidFill>
                <a:latin typeface="Lucida Console" panose="020B0609040504020204" pitchFamily="49" charset="0"/>
              </a:rPr>
              <a:t>g</a:t>
            </a:r>
            <a:r>
              <a:rPr lang="en-US" altLang="zh-TW" sz="2200" spc="-200" dirty="0">
                <a:latin typeface="Lucida Console" panose="020B0609040504020204" pitchFamily="49" charset="0"/>
              </a:rPr>
              <a:t>,</a:t>
            </a:r>
            <a:r>
              <a:rPr lang="en-US" altLang="zh-TW" sz="2200" dirty="0">
                <a:solidFill>
                  <a:srgbClr val="00B0F0"/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200" spc="-200" dirty="0">
                <a:solidFill>
                  <a:srgbClr val="00B0F0"/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200" spc="-200" dirty="0">
                <a:latin typeface="Lucida Console" panose="020B0609040504020204" pitchFamily="49" charset="0"/>
              </a:rPr>
              <a:t>)</a:t>
            </a:r>
            <a:r>
              <a:rPr lang="en-US" altLang="zh-TW" sz="2200" dirty="0">
                <a:latin typeface="Lucida Console" panose="020B0609040504020204" pitchFamily="49" charset="0"/>
              </a:rPr>
              <a:t>)or(</a:t>
            </a:r>
            <a:r>
              <a:rPr lang="en-US" altLang="zh-TW" sz="2200" dirty="0">
                <a:solidFill>
                  <a:srgbClr val="00B0F0"/>
                </a:solidFill>
                <a:latin typeface="Lucida Console" panose="020B0609040504020204" pitchFamily="49" charset="0"/>
              </a:rPr>
              <a:t>ph</a:t>
            </a:r>
            <a:r>
              <a:rPr lang="en-US" altLang="zh-TW" sz="2200" spc="-200" dirty="0">
                <a:latin typeface="Lucida Console" panose="020B0609040504020204" pitchFamily="49" charset="0"/>
              </a:rPr>
              <a:t> i</a:t>
            </a:r>
            <a:r>
              <a:rPr lang="en-US" altLang="zh-TW" sz="2200" dirty="0">
                <a:latin typeface="Lucida Console" panose="020B0609040504020204" pitchFamily="49" charset="0"/>
              </a:rPr>
              <a:t>n </a:t>
            </a:r>
            <a:r>
              <a:rPr lang="en-US" altLang="zh-TW" sz="2200" spc="-100" dirty="0">
                <a:solidFill>
                  <a:srgbClr val="FFC000"/>
                </a:solidFill>
                <a:latin typeface="Lucida Console" panose="020B0609040504020204" pitchFamily="49" charset="0"/>
              </a:rPr>
              <a:t>{'S':[['NP','VP']], 'NP':[['</a:t>
            </a:r>
            <a:r>
              <a:rPr lang="en-US" altLang="zh-TW" sz="2200" spc="-1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Art','N</a:t>
            </a:r>
            <a:r>
              <a:rPr lang="en-US" altLang="zh-TW" sz="2200" spc="-100" dirty="0">
                <a:solidFill>
                  <a:srgbClr val="FFC000"/>
                </a:solidFill>
                <a:latin typeface="Lucida Console" panose="020B0609040504020204" pitchFamily="49" charset="0"/>
              </a:rPr>
              <a:t>']],'VP':[['V','NP']],'Art':['</a:t>
            </a:r>
            <a:r>
              <a:rPr lang="en-US" altLang="zh-TW" sz="2200" spc="-1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the','a</a:t>
            </a:r>
            <a:r>
              <a:rPr lang="en-US" altLang="zh-TW" sz="2200" spc="-100" dirty="0">
                <a:solidFill>
                  <a:srgbClr val="FFC000"/>
                </a:solidFill>
                <a:latin typeface="Lucida Console" panose="020B0609040504020204" pitchFamily="49" charset="0"/>
              </a:rPr>
              <a:t>'], 'N</a:t>
            </a:r>
            <a:r>
              <a:rPr lang="en-US" altLang="zh-TW" sz="2200" spc="-300" dirty="0">
                <a:solidFill>
                  <a:srgbClr val="FFC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00" spc="-100" dirty="0">
                <a:solidFill>
                  <a:srgbClr val="FFC000"/>
                </a:solidFill>
                <a:latin typeface="Lucida Console" panose="020B0609040504020204" pitchFamily="49" charset="0"/>
              </a:rPr>
              <a:t>:['</a:t>
            </a:r>
            <a:r>
              <a:rPr lang="en-US" altLang="zh-TW" sz="2200" spc="-1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ta</a:t>
            </a:r>
            <a:r>
              <a:rPr lang="en-US" altLang="zh-TW" sz="2200" spc="-2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ble</a:t>
            </a:r>
            <a:r>
              <a:rPr lang="en-US" altLang="zh-TW" sz="2200" spc="-3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',</a:t>
            </a:r>
            <a:r>
              <a:rPr lang="en-US" altLang="zh-TW" sz="2200" spc="-1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'ball</a:t>
            </a:r>
            <a:r>
              <a:rPr lang="en-US" altLang="zh-TW" sz="2200" spc="-3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',</a:t>
            </a:r>
            <a:r>
              <a:rPr lang="en-US" altLang="zh-TW" sz="2200" spc="-300" err="1">
                <a:solidFill>
                  <a:srgbClr val="FFC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00" spc="-100" err="1">
                <a:solidFill>
                  <a:srgbClr val="FFC000"/>
                </a:solidFill>
                <a:latin typeface="Lucida Console" panose="020B0609040504020204" pitchFamily="49" charset="0"/>
              </a:rPr>
              <a:t>gir</a:t>
            </a:r>
            <a:r>
              <a:rPr lang="en-US" altLang="zh-TW" sz="2200" spc="-200" err="1">
                <a:solidFill>
                  <a:srgbClr val="FFC0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00" spc="-300">
                <a:solidFill>
                  <a:srgbClr val="FFC000"/>
                </a:solidFill>
                <a:latin typeface="Lucida Console" panose="020B0609040504020204" pitchFamily="49" charset="0"/>
              </a:rPr>
              <a:t>',</a:t>
            </a:r>
            <a:r>
              <a:rPr lang="en-US" altLang="zh-TW" sz="2200" spc="-100">
                <a:solidFill>
                  <a:srgbClr val="FFC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00" spc="-200">
                <a:solidFill>
                  <a:srgbClr val="FFC000"/>
                </a:solidFill>
                <a:latin typeface="Lucida Console" panose="020B0609040504020204" pitchFamily="49" charset="0"/>
              </a:rPr>
              <a:t>boy</a:t>
            </a:r>
            <a:r>
              <a:rPr lang="en-US" altLang="zh-TW" sz="2200" spc="-100" dirty="0">
                <a:solidFill>
                  <a:srgbClr val="FFC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00" spc="-300" dirty="0">
                <a:solidFill>
                  <a:srgbClr val="FFC000"/>
                </a:solidFill>
                <a:latin typeface="Lucida Console" panose="020B0609040504020204" pitchFamily="49" charset="0"/>
              </a:rPr>
              <a:t>],</a:t>
            </a:r>
            <a:r>
              <a:rPr lang="en-US" altLang="zh-TW" sz="2200" spc="-100" dirty="0">
                <a:solidFill>
                  <a:srgbClr val="FFC000"/>
                </a:solidFill>
                <a:latin typeface="Lucida Console" panose="020B0609040504020204" pitchFamily="49" charset="0"/>
              </a:rPr>
              <a:t>'V</a:t>
            </a:r>
            <a:r>
              <a:rPr lang="en-US" altLang="zh-TW" sz="2200" spc="-300" dirty="0">
                <a:solidFill>
                  <a:srgbClr val="FFC000"/>
                </a:solidFill>
                <a:latin typeface="Lucida Console" panose="020B0609040504020204" pitchFamily="49" charset="0"/>
              </a:rPr>
              <a:t>':</a:t>
            </a:r>
            <a:r>
              <a:rPr lang="en-US" altLang="zh-TW" sz="2200" spc="-100" dirty="0">
                <a:solidFill>
                  <a:srgbClr val="FFC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200" spc="-200" dirty="0">
                <a:solidFill>
                  <a:srgbClr val="FFC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00" spc="-1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liked</a:t>
            </a:r>
            <a:r>
              <a:rPr lang="en-US" altLang="zh-TW" sz="2200" spc="-3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',</a:t>
            </a:r>
            <a:r>
              <a:rPr lang="en-US" altLang="zh-TW" sz="2200" spc="-1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'heard</a:t>
            </a:r>
            <a:r>
              <a:rPr lang="en-US" altLang="zh-TW" sz="2200" spc="-3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','</a:t>
            </a:r>
            <a:r>
              <a:rPr lang="en-US" altLang="zh-TW" sz="2200" spc="-1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saw</a:t>
            </a:r>
            <a:r>
              <a:rPr lang="en-US" altLang="zh-TW" sz="2200" spc="-300" dirty="0">
                <a:solidFill>
                  <a:srgbClr val="FFC000"/>
                </a:solidFill>
                <a:latin typeface="Lucida Console" panose="020B0609040504020204" pitchFamily="49" charset="0"/>
              </a:rPr>
              <a:t>',</a:t>
            </a:r>
            <a:r>
              <a:rPr lang="en-US" altLang="zh-TW" sz="2200" spc="-100" dirty="0">
                <a:solidFill>
                  <a:srgbClr val="FFC000"/>
                </a:solidFill>
                <a:latin typeface="Lucida Console" panose="020B0609040504020204" pitchFamily="49" charset="0"/>
              </a:rPr>
              <a:t> 'hit']}</a:t>
            </a:r>
            <a:r>
              <a:rPr lang="en-US" altLang="zh-TW" sz="2200" dirty="0">
                <a:latin typeface="Lucida Console" panose="020B0609040504020204" pitchFamily="49" charset="0"/>
              </a:rPr>
              <a:t>)a</a:t>
            </a:r>
            <a:r>
              <a:rPr lang="en-US" altLang="zh-TW" sz="2200" spc="-100" dirty="0">
                <a:latin typeface="Lucida Console" panose="020B0609040504020204" pitchFamily="49" charset="0"/>
              </a:rPr>
              <a:t>nd </a:t>
            </a:r>
            <a:r>
              <a:rPr lang="en-US" altLang="zh-TW" sz="2200" dirty="0">
                <a:solidFill>
                  <a:srgbClr val="FF0000"/>
                </a:solidFill>
                <a:latin typeface="Lucida Console" panose="020B0609040504020204" pitchFamily="49" charset="0"/>
              </a:rPr>
              <a:t>g</a:t>
            </a:r>
            <a:r>
              <a:rPr lang="en-US" altLang="zh-TW" sz="2200" spc="-300" dirty="0">
                <a:latin typeface="Lucida Console" panose="020B0609040504020204" pitchFamily="49" charset="0"/>
              </a:rPr>
              <a:t>(</a:t>
            </a:r>
            <a:r>
              <a:rPr lang="en-US" altLang="zh-TW" sz="2200" dirty="0">
                <a:solidFill>
                  <a:srgbClr val="FF0000"/>
                </a:solidFill>
                <a:latin typeface="Lucida Console" panose="020B0609040504020204" pitchFamily="49" charset="0"/>
              </a:rPr>
              <a:t>ch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oi</a:t>
            </a:r>
            <a:r>
              <a:rPr lang="en-US" altLang="zh-TW" sz="2200" dirty="0">
                <a:solidFill>
                  <a:srgbClr val="FF0000"/>
                </a:solidFill>
                <a:latin typeface="Lucida Console" panose="020B0609040504020204" pitchFamily="49" charset="0"/>
              </a:rPr>
              <a:t>ce</a:t>
            </a:r>
            <a:r>
              <a:rPr lang="en-US" altLang="zh-TW" sz="2200" spc="-100" dirty="0">
                <a:latin typeface="Lucida Console" panose="020B0609040504020204" pitchFamily="49" charset="0"/>
              </a:rPr>
              <a:t>(</a:t>
            </a:r>
            <a:r>
              <a:rPr lang="en-US" altLang="zh-TW" sz="2200" spc="-300" dirty="0">
                <a:solidFill>
                  <a:srgbClr val="FFC000"/>
                </a:solidFill>
                <a:latin typeface="Lucida Console" panose="020B0609040504020204" pitchFamily="49" charset="0"/>
              </a:rPr>
              <a:t>{'S'</a:t>
            </a:r>
            <a:r>
              <a:rPr lang="en-US" altLang="zh-TW" sz="2200" spc="-100" dirty="0">
                <a:solidFill>
                  <a:srgbClr val="FFC000"/>
                </a:solidFill>
                <a:latin typeface="Lucida Console" panose="020B0609040504020204" pitchFamily="49" charset="0"/>
              </a:rPr>
              <a:t>:[</a:t>
            </a:r>
            <a:r>
              <a:rPr lang="en-US" altLang="zh-TW" sz="2200" spc="-300" dirty="0">
                <a:solidFill>
                  <a:srgbClr val="FFC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200" spc="-100" dirty="0">
                <a:solidFill>
                  <a:srgbClr val="FFC000"/>
                </a:solidFill>
                <a:latin typeface="Lucida Console" panose="020B0609040504020204" pitchFamily="49" charset="0"/>
              </a:rPr>
              <a:t>'NP</a:t>
            </a:r>
            <a:r>
              <a:rPr lang="en-US" altLang="zh-TW" sz="2200" spc="-300" dirty="0">
                <a:solidFill>
                  <a:srgbClr val="FFC000"/>
                </a:solidFill>
                <a:latin typeface="Lucida Console" panose="020B0609040504020204" pitchFamily="49" charset="0"/>
              </a:rPr>
              <a:t>',</a:t>
            </a:r>
            <a:r>
              <a:rPr lang="en-US" altLang="zh-TW" sz="2200" spc="-100" dirty="0">
                <a:solidFill>
                  <a:srgbClr val="FFC000"/>
                </a:solidFill>
                <a:latin typeface="Lucida Console" panose="020B0609040504020204" pitchFamily="49" charset="0"/>
              </a:rPr>
              <a:t>'V</a:t>
            </a:r>
            <a:r>
              <a:rPr lang="en-US" altLang="zh-TW" sz="2200" spc="-300" dirty="0">
                <a:solidFill>
                  <a:srgbClr val="FFC000"/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200" spc="-100" dirty="0">
                <a:solidFill>
                  <a:srgbClr val="FFC000"/>
                </a:solidFill>
                <a:latin typeface="Lucida Console" panose="020B0609040504020204" pitchFamily="49" charset="0"/>
              </a:rPr>
              <a:t>']</a:t>
            </a:r>
            <a:r>
              <a:rPr lang="en-US" altLang="zh-TW" sz="2200" spc="-300" dirty="0">
                <a:solidFill>
                  <a:srgbClr val="FFC000"/>
                </a:solidFill>
                <a:latin typeface="Lucida Console" panose="020B0609040504020204" pitchFamily="49" charset="0"/>
              </a:rPr>
              <a:t>],</a:t>
            </a:r>
            <a:r>
              <a:rPr lang="en-US" altLang="zh-TW" sz="2200" spc="-100" dirty="0">
                <a:solidFill>
                  <a:srgbClr val="FFC000"/>
                </a:solidFill>
                <a:latin typeface="Lucida Console" panose="020B0609040504020204" pitchFamily="49" charset="0"/>
              </a:rPr>
              <a:t>'NP</a:t>
            </a:r>
            <a:r>
              <a:rPr lang="en-US" altLang="zh-TW" sz="2200" spc="-300" dirty="0">
                <a:solidFill>
                  <a:srgbClr val="FFC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00" spc="-100" dirty="0">
                <a:solidFill>
                  <a:srgbClr val="FFC000"/>
                </a:solidFill>
                <a:latin typeface="Lucida Console" panose="020B0609040504020204" pitchFamily="49" charset="0"/>
              </a:rPr>
              <a:t>:[[</a:t>
            </a:r>
            <a:r>
              <a:rPr lang="en-US" altLang="zh-TW" sz="2200" spc="-300" dirty="0">
                <a:solidFill>
                  <a:srgbClr val="FFC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00" spc="-1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Ar</a:t>
            </a:r>
            <a:r>
              <a:rPr lang="en-US" altLang="zh-TW" sz="2200" spc="-3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t','</a:t>
            </a:r>
            <a:r>
              <a:rPr lang="en-US" altLang="zh-TW" sz="2200" spc="-1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N</a:t>
            </a:r>
            <a:r>
              <a:rPr lang="en-US" altLang="zh-TW" sz="2200" spc="-100" dirty="0">
                <a:solidFill>
                  <a:srgbClr val="FFC000"/>
                </a:solidFill>
                <a:latin typeface="Lucida Console" panose="020B0609040504020204" pitchFamily="49" charset="0"/>
              </a:rPr>
              <a:t>']], 'VP':[['V','NP']],'Art':['</a:t>
            </a:r>
            <a:r>
              <a:rPr lang="en-US" altLang="zh-TW" sz="2200" spc="-1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the','a</a:t>
            </a:r>
            <a:r>
              <a:rPr lang="en-US" altLang="zh-TW" sz="2200" spc="-100" dirty="0">
                <a:solidFill>
                  <a:srgbClr val="FFC000"/>
                </a:solidFill>
                <a:latin typeface="Lucida Console" panose="020B0609040504020204" pitchFamily="49" charset="0"/>
              </a:rPr>
              <a:t>'],'N':['</a:t>
            </a:r>
            <a:r>
              <a:rPr lang="en-US" altLang="zh-TW" sz="2200" spc="-1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table','ball</a:t>
            </a:r>
            <a:r>
              <a:rPr lang="en-US" altLang="zh-TW" sz="2200" spc="-100" dirty="0">
                <a:solidFill>
                  <a:srgbClr val="FFC000"/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00" spc="-1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girl','boy</a:t>
            </a:r>
            <a:r>
              <a:rPr lang="en-US" altLang="zh-TW" sz="2200" spc="-100" dirty="0">
                <a:solidFill>
                  <a:srgbClr val="FFC000"/>
                </a:solidFill>
                <a:latin typeface="Lucida Console" panose="020B0609040504020204" pitchFamily="49" charset="0"/>
              </a:rPr>
              <a:t>'],'V':['</a:t>
            </a:r>
            <a:r>
              <a:rPr lang="en-US" altLang="zh-TW" sz="2200" spc="-1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liked','heard','saw','hit</a:t>
            </a:r>
            <a:r>
              <a:rPr lang="en-US" altLang="zh-TW" sz="2200" spc="-100" dirty="0">
                <a:solidFill>
                  <a:srgbClr val="FFC000"/>
                </a:solidFill>
                <a:latin typeface="Lucida Console" panose="020B0609040504020204" pitchFamily="49" charset="0"/>
              </a:rPr>
              <a:t>']}</a:t>
            </a:r>
            <a:r>
              <a:rPr lang="en-US" altLang="zh-TW" sz="2200" dirty="0">
                <a:latin typeface="Lucida Console" panose="020B0609040504020204" pitchFamily="49" charset="0"/>
              </a:rPr>
              <a:t>[</a:t>
            </a:r>
            <a:r>
              <a:rPr lang="en-US" altLang="zh-TW" sz="22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ph</a:t>
            </a:r>
            <a:r>
              <a:rPr lang="en-US" altLang="zh-TW" sz="2200" dirty="0">
                <a:latin typeface="Lucida Console" panose="020B0609040504020204" pitchFamily="49" charset="0"/>
              </a:rPr>
              <a:t>]))or</a:t>
            </a:r>
            <a:r>
              <a:rPr lang="en-US" altLang="zh-TW" sz="2200" spc="-100" dirty="0">
                <a:latin typeface="Lucida Console" panose="020B0609040504020204" pitchFamily="49" charset="0"/>
              </a:rPr>
              <a:t> </a:t>
            </a:r>
            <a:r>
              <a:rPr lang="en-US" altLang="zh-TW" sz="2200" dirty="0">
                <a:latin typeface="Lucida Console" panose="020B0609040504020204" pitchFamily="49" charset="0"/>
              </a:rPr>
              <a:t>[</a:t>
            </a:r>
            <a:r>
              <a:rPr lang="en-US" altLang="zh-TW" sz="2200" dirty="0">
                <a:solidFill>
                  <a:srgbClr val="00B0F0"/>
                </a:solidFill>
                <a:latin typeface="Lucida Console" panose="020B0609040504020204" pitchFamily="49" charset="0"/>
              </a:rPr>
              <a:t>ph</a:t>
            </a:r>
            <a:r>
              <a:rPr lang="en-US" altLang="zh-TW" sz="2200" dirty="0">
                <a:latin typeface="Lucida Console" panose="020B0609040504020204" pitchFamily="49" charset="0"/>
              </a:rPr>
              <a:t>])(</a:t>
            </a:r>
            <a:r>
              <a:rPr lang="en-US" altLang="zh-TW" sz="2200" dirty="0">
                <a:solidFill>
                  <a:srgbClr val="FFC000"/>
                </a:solidFill>
                <a:latin typeface="Lucida Console" panose="020B0609040504020204" pitchFamily="49" charset="0"/>
              </a:rPr>
              <a:t>'S'</a:t>
            </a:r>
            <a:r>
              <a:rPr lang="en-US" altLang="zh-TW" sz="2200" dirty="0">
                <a:latin typeface="Lucida Console" panose="020B0609040504020204" pitchFamily="49" charset="0"/>
              </a:rPr>
              <a:t>)).</a:t>
            </a:r>
            <a:r>
              <a:rPr lang="en-US" altLang="zh-TW" sz="2200" dirty="0">
                <a:solidFill>
                  <a:srgbClr val="FF0000"/>
                </a:solidFill>
                <a:latin typeface="Lucida Console" panose="020B0609040504020204" pitchFamily="49" charset="0"/>
              </a:rPr>
              <a:t>capitalize</a:t>
            </a:r>
            <a:r>
              <a:rPr lang="en-US" altLang="zh-TW" sz="2200" dirty="0">
                <a:latin typeface="Lucida Console" panose="020B0609040504020204" pitchFamily="49" charset="0"/>
              </a:rPr>
              <a:t>()+".")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python3 functionalExample1line.py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The table saw the ball.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zh-TW" altLang="en-US" sz="24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-1" y="0"/>
            <a:ext cx="9737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/>
            <a:r>
              <a:rPr lang="en-US" sz="4000" b="1" kern="0"/>
              <a:t>A very complex functional program</a:t>
            </a:r>
            <a:endParaRPr lang="en-US" sz="4000" b="1" kern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D9DA41-18D7-4B45-9C95-D78952524D65}"/>
              </a:ext>
            </a:extLst>
          </p:cNvPr>
          <p:cNvSpPr/>
          <p:nvPr/>
        </p:nvSpPr>
        <p:spPr bwMode="auto">
          <a:xfrm>
            <a:off x="601662" y="4953000"/>
            <a:ext cx="8915400" cy="18288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And this version is true functional programming.</a:t>
            </a:r>
            <a:b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</a:b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Aside from the import line, the rest of the code is literally one long line with no statements. Even I don’t understand it. The point: Python does support functional programming. </a:t>
            </a:r>
          </a:p>
        </p:txBody>
      </p:sp>
    </p:spTree>
    <p:extLst>
      <p:ext uri="{BB962C8B-B14F-4D97-AF65-F5344CB8AC3E}">
        <p14:creationId xmlns:p14="http://schemas.microsoft.com/office/powerpoint/2010/main" val="9225221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241762"/>
              </p:ext>
            </p:extLst>
          </p:nvPr>
        </p:nvGraphicFramePr>
        <p:xfrm>
          <a:off x="296862" y="0"/>
          <a:ext cx="9144000" cy="6865076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69915696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3161817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30118774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6374828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293103044"/>
                    </a:ext>
                  </a:extLst>
                </a:gridCol>
              </a:tblGrid>
              <a:tr h="549396">
                <a:tc gridSpan="5">
                  <a:txBody>
                    <a:bodyPr/>
                    <a:lstStyle/>
                    <a:p>
                      <a:pPr algn="ctr"/>
                      <a:r>
                        <a:rPr lang="en-US" sz="3200" u="none" baseline="0" dirty="0">
                          <a:solidFill>
                            <a:srgbClr val="2D2DB9"/>
                          </a:solidFill>
                          <a:effectLst/>
                        </a:rPr>
                        <a:t>The built-in functions:</a:t>
                      </a:r>
                      <a:endParaRPr lang="en-US" sz="3200" u="none" dirty="0">
                        <a:solidFill>
                          <a:srgbClr val="2D2DB9"/>
                        </a:solidFill>
                        <a:effectLst/>
                      </a:endParaRPr>
                    </a:p>
                  </a:txBody>
                  <a:tcPr marL="0" marR="0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400"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400"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792" marR="68792" marT="34396" marB="34396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408680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abs()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dict()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help()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min()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setattr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374572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all()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dir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hex()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next()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slice()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19644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any()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divmod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object()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sorted()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622858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ascii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enumerate()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input()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oct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staticmethod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307146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bin()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eval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open()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str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83927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bool()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exec()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isinstance()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ord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sum()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265699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bytearray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filter()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issubclass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pow()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super()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656525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bytes()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float()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iter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print()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tuple()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08257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callable()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format()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len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property()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type()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321485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chr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frozenset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list()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range()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vars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680871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classmethod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getattr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locals()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repr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zip()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40373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compile()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globals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map()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reversed()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__import__()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309716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complex()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hasattr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max()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round()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u="non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964495"/>
                  </a:ext>
                </a:extLst>
              </a:tr>
              <a:tr h="54939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delattr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hash()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memoryview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set()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u="non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0946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349624" y="636494"/>
            <a:ext cx="9052912" cy="6158006"/>
            <a:chOff x="349624" y="636494"/>
            <a:chExt cx="9052912" cy="6158006"/>
          </a:xfrm>
        </p:grpSpPr>
        <p:sp>
          <p:nvSpPr>
            <p:cNvPr id="5" name="Rectangle 4"/>
            <p:cNvSpPr/>
            <p:nvPr/>
          </p:nvSpPr>
          <p:spPr bwMode="auto">
            <a:xfrm>
              <a:off x="7649526" y="6471770"/>
              <a:ext cx="1661297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649526" y="4643723"/>
              <a:ext cx="1661297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649526" y="3738284"/>
              <a:ext cx="1661297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649526" y="4186518"/>
              <a:ext cx="1661297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649526" y="3299011"/>
              <a:ext cx="1661297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649526" y="2420479"/>
              <a:ext cx="1753010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649526" y="1981206"/>
              <a:ext cx="1753010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7649526" y="1075767"/>
              <a:ext cx="1753010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649526" y="636494"/>
              <a:ext cx="1753010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7649526" y="5523347"/>
              <a:ext cx="1661297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649526" y="5967270"/>
              <a:ext cx="1661297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4026682" y="5082996"/>
              <a:ext cx="1661297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026682" y="6471770"/>
              <a:ext cx="1661297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026682" y="4643723"/>
              <a:ext cx="1661297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026682" y="4186518"/>
              <a:ext cx="1661297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026682" y="3299011"/>
              <a:ext cx="1661297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4026682" y="2420479"/>
              <a:ext cx="878541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026682" y="2868713"/>
              <a:ext cx="1605679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026682" y="1981206"/>
              <a:ext cx="878541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4026682" y="1075767"/>
              <a:ext cx="878541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026682" y="1524001"/>
              <a:ext cx="878541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026682" y="636494"/>
              <a:ext cx="878541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167412" y="5082996"/>
              <a:ext cx="1661297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167412" y="6471770"/>
              <a:ext cx="1661297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167412" y="4643723"/>
              <a:ext cx="1661297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167412" y="3738284"/>
              <a:ext cx="1661297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2167412" y="4186518"/>
              <a:ext cx="1661297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2167412" y="2420479"/>
              <a:ext cx="1753010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167412" y="2868713"/>
              <a:ext cx="1753010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2167412" y="1981206"/>
              <a:ext cx="1753010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167412" y="1075767"/>
              <a:ext cx="1753010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167412" y="1524001"/>
              <a:ext cx="1753010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167412" y="636494"/>
              <a:ext cx="1753010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167412" y="5523347"/>
              <a:ext cx="1661297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167412" y="5967270"/>
              <a:ext cx="1661297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49624" y="5082996"/>
              <a:ext cx="1661297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349624" y="6471770"/>
              <a:ext cx="1661297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49624" y="4643723"/>
              <a:ext cx="1661297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349624" y="3738284"/>
              <a:ext cx="1661297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49624" y="4186518"/>
              <a:ext cx="1661297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349624" y="3299011"/>
              <a:ext cx="1661297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49624" y="2420479"/>
              <a:ext cx="878541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349624" y="2868713"/>
              <a:ext cx="878541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49624" y="1981206"/>
              <a:ext cx="878541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349624" y="636494"/>
              <a:ext cx="878541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349624" y="5523347"/>
              <a:ext cx="1661297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349624" y="5967270"/>
              <a:ext cx="1661297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5844470" y="5082996"/>
              <a:ext cx="1661297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5844470" y="6471770"/>
              <a:ext cx="1661297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5844470" y="4643723"/>
              <a:ext cx="1661297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5844470" y="3738284"/>
              <a:ext cx="1661297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5844470" y="4186518"/>
              <a:ext cx="1661297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5844470" y="3299011"/>
              <a:ext cx="1661297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5844470" y="2420479"/>
              <a:ext cx="1753010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5844470" y="2868713"/>
              <a:ext cx="1753010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844470" y="1981206"/>
              <a:ext cx="1753010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5844470" y="1075767"/>
              <a:ext cx="1753010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5844470" y="1524001"/>
              <a:ext cx="1753010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5844470" y="5967270"/>
              <a:ext cx="1661297" cy="3227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939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752528"/>
              </p:ext>
            </p:extLst>
          </p:nvPr>
        </p:nvGraphicFramePr>
        <p:xfrm>
          <a:off x="296862" y="0"/>
          <a:ext cx="9144000" cy="6865076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69915696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3161817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30118774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6374828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293103044"/>
                    </a:ext>
                  </a:extLst>
                </a:gridCol>
              </a:tblGrid>
              <a:tr h="549396">
                <a:tc gridSpan="5">
                  <a:txBody>
                    <a:bodyPr/>
                    <a:lstStyle/>
                    <a:p>
                      <a:pPr algn="ctr"/>
                      <a:r>
                        <a:rPr lang="en-US" sz="3200" u="none" baseline="0" dirty="0">
                          <a:solidFill>
                            <a:srgbClr val="2D2DB9"/>
                          </a:solidFill>
                          <a:effectLst/>
                        </a:rPr>
                        <a:t>The built-in functions:</a:t>
                      </a:r>
                      <a:endParaRPr lang="en-US" sz="3200" u="none" dirty="0">
                        <a:solidFill>
                          <a:srgbClr val="2D2DB9"/>
                        </a:solidFill>
                        <a:effectLst/>
                      </a:endParaRPr>
                    </a:p>
                  </a:txBody>
                  <a:tcPr marL="0" marR="0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400"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400"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792" marR="68792" marT="34396" marB="34396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408680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abs()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dict()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help()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min()</a:t>
                      </a:r>
                      <a:endParaRPr lang="en-US" sz="24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setattr</a:t>
                      </a:r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374572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all()</a:t>
                      </a:r>
                      <a:endParaRPr lang="en-US" sz="24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rgbClr val="F2F2F2"/>
                          </a:solidFill>
                          <a:effectLst/>
                        </a:rPr>
                        <a:t>dir</a:t>
                      </a:r>
                      <a:r>
                        <a:rPr lang="en-US" sz="2400" u="none" strike="noStrike" dirty="0">
                          <a:solidFill>
                            <a:srgbClr val="F2F2F2"/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rgbClr val="F2F2F2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hex()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next()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slice()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19644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any()</a:t>
                      </a:r>
                      <a:endParaRPr lang="en-US" sz="24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divmod</a:t>
                      </a:r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id()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object()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sorted()</a:t>
                      </a:r>
                      <a:endParaRPr lang="en-US" sz="24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622858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ascii</a:t>
                      </a:r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enumerate()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input()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oct</a:t>
                      </a:r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staticmethod</a:t>
                      </a:r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307146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bin()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eval</a:t>
                      </a:r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open()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str</a:t>
                      </a:r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83927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bool()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exec()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isinstance()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ord</a:t>
                      </a:r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sum()</a:t>
                      </a:r>
                      <a:endParaRPr lang="en-US" sz="24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265699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bytearray</a:t>
                      </a:r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filter()</a:t>
                      </a:r>
                      <a:endParaRPr lang="en-US" sz="2400" u="non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issubclass</a:t>
                      </a:r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pow()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super()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656525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bytes()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float()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iter</a:t>
                      </a:r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print()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tuple()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08257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callable()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format()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len</a:t>
                      </a:r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property()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type()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321485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chr</a:t>
                      </a:r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frozenset</a:t>
                      </a:r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list()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range()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vars</a:t>
                      </a:r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680871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classmethod</a:t>
                      </a:r>
                      <a:r>
                        <a:rPr lang="en-US" sz="2400" u="none" strike="noStrike" dirty="0">
                          <a:solidFill>
                            <a:srgbClr val="F2F2F2"/>
                          </a:solidFill>
                          <a:effectLst/>
                          <a:latin typeface="Arial Narrow" panose="020B0606020202030204" pitchFamily="34" charset="0"/>
                        </a:rPr>
                        <a:t>()</a:t>
                      </a:r>
                      <a:endParaRPr lang="en-US" sz="2400" u="none" dirty="0">
                        <a:solidFill>
                          <a:srgbClr val="F2F2F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getattr</a:t>
                      </a:r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locals()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repr</a:t>
                      </a:r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zip()</a:t>
                      </a:r>
                      <a:endParaRPr lang="en-US" sz="24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40373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rgbClr val="F2F2F2"/>
                          </a:solidFill>
                          <a:effectLst/>
                        </a:rPr>
                        <a:t>compile()</a:t>
                      </a:r>
                      <a:endParaRPr lang="en-US" sz="2400" u="none" dirty="0">
                        <a:solidFill>
                          <a:srgbClr val="F2F2F2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globals</a:t>
                      </a:r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map()</a:t>
                      </a:r>
                      <a:endParaRPr lang="en-US" sz="24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reversed()</a:t>
                      </a:r>
                      <a:endParaRPr lang="en-US" sz="24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__import__()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309716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complex()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hasattr</a:t>
                      </a:r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max()</a:t>
                      </a:r>
                      <a:endParaRPr lang="en-US" sz="24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round()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u="non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964495"/>
                  </a:ext>
                </a:extLst>
              </a:tr>
              <a:tr h="54939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delattr</a:t>
                      </a:r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hash()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memoryview</a:t>
                      </a:r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set()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u="non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094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067339" y="1068090"/>
            <a:ext cx="5406883" cy="20574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3333CC"/>
                </a:solidFill>
                <a:latin typeface="Times New Roman" charset="0"/>
                <a:ea typeface="MS PGothic" pitchFamily="34" charset="-128"/>
              </a:rPr>
              <a:t>These functions can all be applied to </a:t>
            </a:r>
            <a:r>
              <a:rPr lang="en-US" altLang="zh-TW" sz="3200" dirty="0" err="1">
                <a:solidFill>
                  <a:srgbClr val="3333CC"/>
                </a:solidFill>
                <a:latin typeface="Times New Roman" charset="0"/>
                <a:ea typeface="MS PGothic" pitchFamily="34" charset="-128"/>
              </a:rPr>
              <a:t>iterables</a:t>
            </a:r>
            <a:r>
              <a:rPr lang="en-US" altLang="zh-TW" sz="3200" dirty="0">
                <a:solidFill>
                  <a:srgbClr val="3333CC"/>
                </a:solidFill>
                <a:latin typeface="Times New Roman" charset="0"/>
                <a:ea typeface="MS PGothic" pitchFamily="34" charset="-128"/>
              </a:rPr>
              <a:t>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3333CC"/>
                </a:solidFill>
                <a:latin typeface="Times New Roman" charset="0"/>
                <a:ea typeface="MS PGothic" pitchFamily="34" charset="-128"/>
              </a:rPr>
              <a:t>That makes them well-suited to use in functional programming.</a:t>
            </a:r>
            <a:endParaRPr lang="zh-TW" altLang="en-US" sz="3200" dirty="0">
              <a:solidFill>
                <a:srgbClr val="3333CC"/>
              </a:solidFill>
              <a:latin typeface="Times New Roman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953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>
              <a:lnSpc>
                <a:spcPct val="86000"/>
              </a:lnSpc>
            </a:pPr>
            <a:endParaRPr lang="en-US" altLang="zh-TW" sz="2100" dirty="0">
              <a:solidFill>
                <a:srgbClr val="909066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86000"/>
              </a:lnSpc>
            </a:pP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Without arguments, equivalent to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600" dirty="0">
                <a:solidFill>
                  <a:srgbClr val="237E19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locals()</a:t>
            </a: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</a:p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</a:rPr>
              <a:t>With an argument, equivalent to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err="1">
                <a:solidFill>
                  <a:srgbClr val="7F0000"/>
                </a:solidFill>
                <a:latin typeface="Consolas" panose="020B0609020204030204" pitchFamily="49" charset="0"/>
              </a:rPr>
              <a:t>object.__dict</a:t>
            </a:r>
            <a:r>
              <a:rPr lang="en-US" altLang="zh-TW" sz="2600" dirty="0">
                <a:solidFill>
                  <a:srgbClr val="7F0000"/>
                </a:solidFill>
                <a:latin typeface="Consolas" panose="020B0609020204030204" pitchFamily="49" charset="0"/>
              </a:rPr>
              <a:t>__</a:t>
            </a: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6000"/>
              </a:lnSpc>
            </a:pPr>
            <a:r>
              <a:rPr lang="en-US" altLang="zh-TW" sz="260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_.pop(</a:t>
            </a:r>
            <a:r>
              <a:rPr lang="en-US" sz="2600" b="1" spc="-40" dirty="0">
                <a:solidFill>
                  <a:srgbClr val="7F7F00"/>
                </a:solidFill>
                <a:latin typeface="Consolas" panose="020B0609020204030204" pitchFamily="49" charset="0"/>
              </a:rPr>
              <a:t>10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),_.pop(</a:t>
            </a:r>
            <a:r>
              <a:rPr lang="en-US" sz="2600" b="1" spc="-40" dirty="0">
                <a:solidFill>
                  <a:srgbClr val="237E19"/>
                </a:solidFill>
                <a:latin typeface="Consolas" panose="020B0609020204030204" pitchFamily="49" charset="0"/>
              </a:rPr>
              <a:t>13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),_.pop(</a:t>
            </a:r>
            <a:r>
              <a:rPr lang="en-US" sz="2600" b="1" spc="-40" dirty="0">
                <a:solidFill>
                  <a:srgbClr val="7F7F7F"/>
                </a:solidFill>
                <a:latin typeface="Consolas" panose="020B0609020204030204" pitchFamily="49" charset="0"/>
              </a:rPr>
              <a:t>-1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('</a:t>
            </a:r>
            <a:r>
              <a:rPr lang="en-US" altLang="zh-TW" sz="2600" dirty="0" err="1">
                <a:solidFill>
                  <a:srgbClr val="7F7F00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rgbClr val="237E19"/>
                </a:solidFill>
                <a:latin typeface="Consolas" panose="020B0609020204030204" pitchFamily="49" charset="0"/>
              </a:rPr>
              <a:t>locals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', 'vars')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7F0000"/>
                </a:solidFill>
                <a:latin typeface="Consolas" panose="020B0609020204030204" pitchFamily="49" charset="0"/>
              </a:rPr>
              <a:t>builtinsWeWillCoverL8R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'bytes', 'classmethod', 'compile',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'eval', 'exec', 'filter',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'object', '</a:t>
            </a:r>
            <a:r>
              <a:rPr lang="en-US" altLang="zh-TW" sz="2598" b="1" dirty="0">
                <a:solidFill>
                  <a:srgbClr val="7F7F7F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598" spc="-100" dirty="0">
                <a:solidFill>
                  <a:srgbClr val="7F7F7F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598" spc="-100" dirty="0">
                <a:solidFill>
                  <a:srgbClr val="7F7F7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'super’] 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dirty="0">
                <a:solidFill>
                  <a:srgbClr val="7F7F7F"/>
                </a:solidFill>
                <a:latin typeface="Consolas" panose="020B0609020204030204" pitchFamily="49" charset="0"/>
              </a:rPr>
              <a:t>_.remove("open"</a:t>
            </a: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);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 builtinsWeWillCoverL8R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'bytes',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'compile',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'eval', 'exec', '</a:t>
            </a:r>
            <a:r>
              <a:rPr lang="en-US" altLang="zh-TW" sz="2598" b="1" dirty="0">
                <a:solidFill>
                  <a:srgbClr val="00B0F0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b="1" dirty="0">
                <a:solidFill>
                  <a:srgbClr val="00B0F0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'object',</a:t>
            </a:r>
            <a:r>
              <a:rPr lang="en-US" altLang="zh-TW" sz="2598" spc="-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598" spc="-1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'super'] 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del _[</a:t>
            </a:r>
            <a:r>
              <a:rPr lang="en-US" altLang="zh-TW" sz="2600" b="1" kern="0" dirty="0">
                <a:solidFill>
                  <a:srgbClr val="00B0F0"/>
                </a:solidFill>
                <a:latin typeface="Consolas" panose="020B0609020204030204" pitchFamily="49" charset="0"/>
              </a:rPr>
              <a:t>7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],_[</a:t>
            </a:r>
            <a:r>
              <a:rPr lang="en-US" altLang="zh-TW" sz="2600" b="1" kern="0" dirty="0">
                <a:solidFill>
                  <a:srgbClr val="00B0F0"/>
                </a:solidFill>
                <a:latin typeface="Consolas" panose="020B0609020204030204" pitchFamily="49" charset="0"/>
              </a:rPr>
              <a:t>13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];</a:t>
            </a:r>
            <a:r>
              <a:rPr lang="en-US" altLang="zh-TW" sz="2600" kern="0" dirty="0">
                <a:solidFill>
                  <a:srgbClr val="FF0000"/>
                </a:solidFill>
                <a:latin typeface="Consolas" panose="020B0609020204030204" pitchFamily="49" charset="0"/>
              </a:rPr>
              <a:t> builtins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WeWillCoverL8R</a:t>
            </a:r>
            <a:endParaRPr lang="en-US" altLang="zh-TW" sz="2600" kern="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err="1">
                <a:solidFill>
                  <a:srgbClr val="0070C0"/>
                </a:solidFill>
              </a:rPr>
              <a:t>Builtins</a:t>
            </a:r>
            <a:r>
              <a:rPr lang="en-US" altLang="en-US" sz="4200" spc="-100" dirty="0">
                <a:solidFill>
                  <a:srgbClr val="0070C0"/>
                </a:solidFill>
              </a:rPr>
              <a:t> We Will Cover Later…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6998" y="6363481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5672C7-80C5-46BB-A6A7-6E7A2894D1A4}"/>
              </a:ext>
            </a:extLst>
          </p:cNvPr>
          <p:cNvCxnSpPr/>
          <p:nvPr/>
        </p:nvCxnSpPr>
        <p:spPr>
          <a:xfrm>
            <a:off x="1058862" y="6454002"/>
            <a:ext cx="0" cy="32918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8391B2-B807-4CA7-B5CA-10BAA0336D06}"/>
              </a:ext>
            </a:extLst>
          </p:cNvPr>
          <p:cNvCxnSpPr/>
          <p:nvPr/>
        </p:nvCxnSpPr>
        <p:spPr>
          <a:xfrm>
            <a:off x="8037366" y="6454002"/>
            <a:ext cx="0" cy="30175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66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801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 lvl="0">
              <a:lnSpc>
                <a:spcPct val="86000"/>
              </a:lnSpc>
            </a:pP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Without arguments, equivalent to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600" dirty="0">
                <a:solidFill>
                  <a:srgbClr val="237E19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locals()</a:t>
            </a: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</a:p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</a:rPr>
              <a:t>With an argument, equivalent to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err="1">
                <a:solidFill>
                  <a:srgbClr val="7F1414"/>
                </a:solidFill>
                <a:latin typeface="Consolas" panose="020B0609020204030204" pitchFamily="49" charset="0"/>
              </a:rPr>
              <a:t>object.__dict</a:t>
            </a:r>
            <a:r>
              <a:rPr lang="en-US" altLang="zh-TW" sz="2600" dirty="0">
                <a:solidFill>
                  <a:srgbClr val="7F1414"/>
                </a:solidFill>
                <a:latin typeface="Consolas" panose="020B0609020204030204" pitchFamily="49" charset="0"/>
              </a:rPr>
              <a:t>__</a:t>
            </a: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6000"/>
              </a:lnSpc>
            </a:pPr>
            <a:r>
              <a:rPr lang="en-US" altLang="zh-TW" sz="260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_.pop(</a:t>
            </a:r>
            <a:r>
              <a:rPr lang="en-US" sz="2600" b="1" spc="-40" dirty="0">
                <a:solidFill>
                  <a:srgbClr val="7F7F00"/>
                </a:solidFill>
                <a:latin typeface="Consolas" panose="020B0609020204030204" pitchFamily="49" charset="0"/>
              </a:rPr>
              <a:t>10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),_.pop(</a:t>
            </a:r>
            <a:r>
              <a:rPr lang="en-US" sz="2600" b="1" spc="-40" dirty="0">
                <a:solidFill>
                  <a:srgbClr val="237E19"/>
                </a:solidFill>
                <a:latin typeface="Consolas" panose="020B0609020204030204" pitchFamily="49" charset="0"/>
              </a:rPr>
              <a:t>13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),_.pop(</a:t>
            </a:r>
            <a:r>
              <a:rPr lang="en-US" sz="2600" b="1" spc="-40" dirty="0">
                <a:solidFill>
                  <a:srgbClr val="7F7F7F"/>
                </a:solidFill>
                <a:latin typeface="Consolas" panose="020B0609020204030204" pitchFamily="49" charset="0"/>
              </a:rPr>
              <a:t>-1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('</a:t>
            </a:r>
            <a:r>
              <a:rPr lang="en-US" altLang="zh-TW" sz="2600" dirty="0" err="1">
                <a:solidFill>
                  <a:srgbClr val="7F7F00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rgbClr val="237E19"/>
                </a:solidFill>
                <a:latin typeface="Consolas" panose="020B0609020204030204" pitchFamily="49" charset="0"/>
              </a:rPr>
              <a:t>locals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', 'vars')</a:t>
            </a:r>
          </a:p>
          <a:p>
            <a:pPr>
              <a:lnSpc>
                <a:spcPct val="83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7F1414"/>
                </a:solidFill>
                <a:latin typeface="Consolas" panose="020B0609020204030204" pitchFamily="49" charset="0"/>
              </a:rPr>
              <a:t>builtinsWeWillCoverL8R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'bytes', 'classmethod', 'compile',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'eval', 'exec', 'filter',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'object', '</a:t>
            </a:r>
            <a:r>
              <a:rPr lang="en-US" altLang="zh-TW" sz="2598" b="1" dirty="0">
                <a:solidFill>
                  <a:srgbClr val="7F7F7F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598" spc="-100" dirty="0">
                <a:solidFill>
                  <a:srgbClr val="7F7F7F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598" spc="-100" dirty="0">
                <a:solidFill>
                  <a:srgbClr val="7F7F7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'super’] 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dirty="0">
                <a:solidFill>
                  <a:srgbClr val="7F7F7F"/>
                </a:solidFill>
                <a:latin typeface="Consolas" panose="020B0609020204030204" pitchFamily="49" charset="0"/>
              </a:rPr>
              <a:t>_.remove("open")</a:t>
            </a: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;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EB1414"/>
                </a:solidFill>
                <a:latin typeface="Consolas" panose="020B0609020204030204" pitchFamily="49" charset="0"/>
              </a:rPr>
              <a:t>builtinsWeWillCoverL8R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rgbClr val="EAEAEA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598" dirty="0" err="1">
                <a:solidFill>
                  <a:srgbClr val="EAEAEA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598" dirty="0">
                <a:solidFill>
                  <a:srgbClr val="EAEAEA"/>
                </a:solidFill>
                <a:latin typeface="Consolas" panose="020B0609020204030204" pitchFamily="49" charset="0"/>
              </a:rPr>
              <a:t>', 'bytes', '</a:t>
            </a:r>
            <a:r>
              <a:rPr lang="en-US" altLang="zh-TW" sz="2598" dirty="0" err="1">
                <a:solidFill>
                  <a:srgbClr val="EAEAEA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598" dirty="0">
                <a:solidFill>
                  <a:srgbClr val="EAEAEA"/>
                </a:solidFill>
                <a:latin typeface="Consolas" panose="020B0609020204030204" pitchFamily="49" charset="0"/>
              </a:rPr>
              <a:t>', 'compile', '</a:t>
            </a:r>
            <a:r>
              <a:rPr lang="en-US" altLang="zh-TW" sz="2598" dirty="0" err="1">
                <a:solidFill>
                  <a:srgbClr val="EAEAEA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598" dirty="0">
                <a:solidFill>
                  <a:srgbClr val="EAEAEA"/>
                </a:solidFill>
                <a:latin typeface="Consolas" panose="020B0609020204030204" pitchFamily="49" charset="0"/>
              </a:rPr>
              <a:t>', 'eval', 'exec', '</a:t>
            </a:r>
            <a:r>
              <a:rPr lang="en-US" altLang="zh-TW" sz="2598" b="1" dirty="0">
                <a:solidFill>
                  <a:srgbClr val="15A7F0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598" dirty="0">
                <a:solidFill>
                  <a:srgbClr val="EAEAEA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EAEAEA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sz="2598" dirty="0">
                <a:solidFill>
                  <a:srgbClr val="EAEAEA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EAEAEA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598" dirty="0">
                <a:solidFill>
                  <a:srgbClr val="EAEAEA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EAEAEA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598" dirty="0">
                <a:solidFill>
                  <a:srgbClr val="EAEAEA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EAEAEA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598" dirty="0">
                <a:solidFill>
                  <a:srgbClr val="EAEAEA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EAEAEA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598" dirty="0">
                <a:solidFill>
                  <a:srgbClr val="EAEAEA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b="1" dirty="0">
                <a:solidFill>
                  <a:srgbClr val="15A7F0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598" dirty="0">
                <a:solidFill>
                  <a:srgbClr val="EAEAEA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EAEAEA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598" dirty="0">
                <a:solidFill>
                  <a:srgbClr val="EAEAEA"/>
                </a:solidFill>
                <a:latin typeface="Consolas" panose="020B0609020204030204" pitchFamily="49" charset="0"/>
              </a:rPr>
              <a:t>', 'object',</a:t>
            </a:r>
            <a:r>
              <a:rPr lang="en-US" altLang="zh-TW" sz="2598" spc="-100" dirty="0">
                <a:solidFill>
                  <a:srgbClr val="EAEAE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598" dirty="0">
                <a:solidFill>
                  <a:srgbClr val="EAEAEA"/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598" spc="-100" dirty="0">
                <a:solidFill>
                  <a:srgbClr val="EAEAEA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>
                <a:solidFill>
                  <a:srgbClr val="EAEAEA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rgbClr val="EAEAEA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 err="1">
                <a:solidFill>
                  <a:srgbClr val="EAEAEA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598" dirty="0">
                <a:solidFill>
                  <a:srgbClr val="EAEAEA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598" dirty="0" err="1">
                <a:solidFill>
                  <a:srgbClr val="EAEAEA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598" dirty="0">
                <a:solidFill>
                  <a:srgbClr val="EAEAEA"/>
                </a:solidFill>
                <a:latin typeface="Consolas" panose="020B0609020204030204" pitchFamily="49" charset="0"/>
              </a:rPr>
              <a:t>', 'super'] 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dirty="0">
                <a:solidFill>
                  <a:srgbClr val="EAEAEA"/>
                </a:solidFill>
                <a:latin typeface="Consolas" panose="020B0609020204030204" pitchFamily="49" charset="0"/>
              </a:rPr>
              <a:t>del _[</a:t>
            </a:r>
            <a:r>
              <a:rPr lang="en-US" altLang="zh-TW" sz="2600" b="1" kern="0" dirty="0">
                <a:solidFill>
                  <a:srgbClr val="15A7F0"/>
                </a:solidFill>
                <a:latin typeface="Consolas" panose="020B0609020204030204" pitchFamily="49" charset="0"/>
              </a:rPr>
              <a:t>7</a:t>
            </a:r>
            <a:r>
              <a:rPr lang="en-US" altLang="zh-TW" sz="2600" kern="0" dirty="0">
                <a:solidFill>
                  <a:srgbClr val="EAEAEA"/>
                </a:solidFill>
                <a:latin typeface="Consolas" panose="020B0609020204030204" pitchFamily="49" charset="0"/>
              </a:rPr>
              <a:t>],_[</a:t>
            </a:r>
            <a:r>
              <a:rPr lang="en-US" altLang="zh-TW" sz="2600" b="1" kern="0" dirty="0">
                <a:solidFill>
                  <a:srgbClr val="15A7F0"/>
                </a:solidFill>
                <a:latin typeface="Consolas" panose="020B0609020204030204" pitchFamily="49" charset="0"/>
              </a:rPr>
              <a:t>13</a:t>
            </a:r>
            <a:r>
              <a:rPr lang="en-US" altLang="zh-TW" sz="2600" kern="0" dirty="0">
                <a:solidFill>
                  <a:srgbClr val="EAEAEA"/>
                </a:solidFill>
                <a:latin typeface="Consolas" panose="020B0609020204030204" pitchFamily="49" charset="0"/>
              </a:rPr>
              <a:t>];</a:t>
            </a:r>
            <a:r>
              <a:rPr lang="en-US" altLang="zh-TW" sz="2600" kern="0" dirty="0">
                <a:solidFill>
                  <a:srgbClr val="FF0000"/>
                </a:solidFill>
                <a:latin typeface="Consolas" panose="020B0609020204030204" pitchFamily="49" charset="0"/>
              </a:rPr>
              <a:t> builtins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WeWillCoverL8R</a:t>
            </a:r>
            <a:endParaRPr lang="en-US" altLang="zh-TW" sz="2600" kern="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86000"/>
              </a:lnSpc>
            </a:pP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'bytes',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'compile',</a:t>
            </a:r>
            <a:endParaRPr lang="en-US" altLang="zh-TW" sz="2600" kern="0" spc="-100" dirty="0">
              <a:solidFill>
                <a:srgbClr val="7F7F7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err="1">
                <a:solidFill>
                  <a:srgbClr val="0070C0"/>
                </a:solidFill>
              </a:rPr>
              <a:t>Builtins</a:t>
            </a:r>
            <a:r>
              <a:rPr lang="en-US" altLang="en-US" sz="4200" spc="-100" dirty="0">
                <a:solidFill>
                  <a:srgbClr val="0070C0"/>
                </a:solidFill>
              </a:rPr>
              <a:t> We Will Cover Later…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8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</a:rPr>
              <a:t>With an argument, equivalent to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err="1">
                <a:solidFill>
                  <a:srgbClr val="7F1E1E"/>
                </a:solidFill>
                <a:latin typeface="Consolas" panose="020B0609020204030204" pitchFamily="49" charset="0"/>
              </a:rPr>
              <a:t>object.__dict</a:t>
            </a:r>
            <a:r>
              <a:rPr lang="en-US" altLang="zh-TW" sz="2600" dirty="0">
                <a:solidFill>
                  <a:srgbClr val="7F1E1E"/>
                </a:solidFill>
                <a:latin typeface="Consolas" panose="020B0609020204030204" pitchFamily="49" charset="0"/>
              </a:rPr>
              <a:t>__</a:t>
            </a: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6000"/>
              </a:lnSpc>
            </a:pPr>
            <a:r>
              <a:rPr lang="en-US" altLang="zh-TW" sz="260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_.pop(</a:t>
            </a:r>
            <a:r>
              <a:rPr lang="en-US" sz="2600" b="1" spc="-40" dirty="0">
                <a:solidFill>
                  <a:srgbClr val="7F7F00"/>
                </a:solidFill>
                <a:latin typeface="Consolas" panose="020B0609020204030204" pitchFamily="49" charset="0"/>
              </a:rPr>
              <a:t>10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),_.pop(</a:t>
            </a:r>
            <a:r>
              <a:rPr lang="en-US" sz="2600" b="1" spc="-40" dirty="0">
                <a:solidFill>
                  <a:srgbClr val="237E19"/>
                </a:solidFill>
                <a:latin typeface="Consolas" panose="020B0609020204030204" pitchFamily="49" charset="0"/>
              </a:rPr>
              <a:t>13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),_.pop(</a:t>
            </a:r>
            <a:r>
              <a:rPr lang="en-US" sz="2600" b="1" spc="-40" dirty="0">
                <a:solidFill>
                  <a:srgbClr val="7F7F7F"/>
                </a:solidFill>
                <a:latin typeface="Consolas" panose="020B0609020204030204" pitchFamily="49" charset="0"/>
              </a:rPr>
              <a:t>-1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3000"/>
              </a:lnSpc>
            </a:pP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('</a:t>
            </a:r>
            <a:r>
              <a:rPr lang="en-US" altLang="zh-TW" sz="2600" dirty="0" err="1">
                <a:solidFill>
                  <a:srgbClr val="7F7F00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rgbClr val="237E19"/>
                </a:solidFill>
                <a:latin typeface="Consolas" panose="020B0609020204030204" pitchFamily="49" charset="0"/>
              </a:rPr>
              <a:t>locals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', 'vars')</a:t>
            </a:r>
          </a:p>
          <a:p>
            <a:pPr>
              <a:lnSpc>
                <a:spcPct val="83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7F1E1E"/>
                </a:solidFill>
                <a:latin typeface="Consolas" panose="020B0609020204030204" pitchFamily="49" charset="0"/>
              </a:rPr>
              <a:t>builtinsWeWillCoverL8R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'bytes', 'classmethod', 'compile',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'eval', 'exec', 'filter',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'object', '</a:t>
            </a:r>
            <a:r>
              <a:rPr lang="en-US" altLang="zh-TW" sz="2598" b="1" dirty="0">
                <a:solidFill>
                  <a:srgbClr val="7F7F7F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598" spc="-100" dirty="0">
                <a:solidFill>
                  <a:srgbClr val="7F7F7F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598" spc="-100" dirty="0">
                <a:solidFill>
                  <a:srgbClr val="7F7F7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'super’] 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dirty="0">
                <a:solidFill>
                  <a:srgbClr val="7F7F7F"/>
                </a:solidFill>
                <a:latin typeface="Consolas" panose="020B0609020204030204" pitchFamily="49" charset="0"/>
              </a:rPr>
              <a:t>_.remove("open")</a:t>
            </a: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;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D72828"/>
                </a:solidFill>
                <a:latin typeface="Consolas" panose="020B0609020204030204" pitchFamily="49" charset="0"/>
              </a:rPr>
              <a:t>builtinsWeWillCoverL8R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rgbClr val="DDDDDD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598" dirty="0" err="1">
                <a:solidFill>
                  <a:srgbClr val="DDDDDD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598" dirty="0">
                <a:solidFill>
                  <a:srgbClr val="DDDDDD"/>
                </a:solidFill>
                <a:latin typeface="Consolas" panose="020B0609020204030204" pitchFamily="49" charset="0"/>
              </a:rPr>
              <a:t>', 'bytes', '</a:t>
            </a:r>
            <a:r>
              <a:rPr lang="en-US" altLang="zh-TW" sz="2598" dirty="0" err="1">
                <a:solidFill>
                  <a:srgbClr val="DDDDDD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598" dirty="0">
                <a:solidFill>
                  <a:srgbClr val="DDDDDD"/>
                </a:solidFill>
                <a:latin typeface="Consolas" panose="020B0609020204030204" pitchFamily="49" charset="0"/>
              </a:rPr>
              <a:t>', 'compile', '</a:t>
            </a:r>
            <a:r>
              <a:rPr lang="en-US" altLang="zh-TW" sz="2598" dirty="0" err="1">
                <a:solidFill>
                  <a:srgbClr val="DDDDDD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598" dirty="0">
                <a:solidFill>
                  <a:srgbClr val="DDDDDD"/>
                </a:solidFill>
                <a:latin typeface="Consolas" panose="020B0609020204030204" pitchFamily="49" charset="0"/>
              </a:rPr>
              <a:t>', 'eval', 'exec', '</a:t>
            </a:r>
            <a:r>
              <a:rPr lang="en-US" altLang="zh-TW" sz="2598" b="1" dirty="0">
                <a:solidFill>
                  <a:srgbClr val="229EE1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598" dirty="0">
                <a:solidFill>
                  <a:srgbClr val="DDDDDD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DDDDDD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sz="2598" dirty="0">
                <a:solidFill>
                  <a:srgbClr val="DDDDDD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DDDDDD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598" dirty="0">
                <a:solidFill>
                  <a:srgbClr val="DDDDDD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DDDDDD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598" dirty="0">
                <a:solidFill>
                  <a:srgbClr val="DDDDDD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DDDDDD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598" dirty="0">
                <a:solidFill>
                  <a:srgbClr val="DDDDDD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DDDDDD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598" dirty="0">
                <a:solidFill>
                  <a:srgbClr val="DDDDDD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b="1" dirty="0">
                <a:solidFill>
                  <a:srgbClr val="229EE1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598" dirty="0">
                <a:solidFill>
                  <a:srgbClr val="DDDDDD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DDDDDD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598" dirty="0">
                <a:solidFill>
                  <a:srgbClr val="DDDDDD"/>
                </a:solidFill>
                <a:latin typeface="Consolas" panose="020B0609020204030204" pitchFamily="49" charset="0"/>
              </a:rPr>
              <a:t>', 'object',</a:t>
            </a:r>
            <a:r>
              <a:rPr lang="en-US" altLang="zh-TW" sz="2598" spc="-1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598" dirty="0">
                <a:solidFill>
                  <a:srgbClr val="DDDDDD"/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598" spc="-100" dirty="0">
                <a:solidFill>
                  <a:srgbClr val="DDDDDD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>
                <a:solidFill>
                  <a:srgbClr val="DDDDDD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rgbClr val="DDDDDD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 err="1">
                <a:solidFill>
                  <a:srgbClr val="DDDDDD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598" dirty="0">
                <a:solidFill>
                  <a:srgbClr val="DDDDDD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598" dirty="0" err="1">
                <a:solidFill>
                  <a:srgbClr val="DDDDDD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598" dirty="0">
                <a:solidFill>
                  <a:srgbClr val="DDDDDD"/>
                </a:solidFill>
                <a:latin typeface="Consolas" panose="020B0609020204030204" pitchFamily="49" charset="0"/>
              </a:rPr>
              <a:t>', 'super'] 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dirty="0">
                <a:solidFill>
                  <a:srgbClr val="DDDDDD"/>
                </a:solidFill>
                <a:latin typeface="Consolas" panose="020B0609020204030204" pitchFamily="49" charset="0"/>
              </a:rPr>
              <a:t>del _[</a:t>
            </a:r>
            <a:r>
              <a:rPr lang="en-US" altLang="zh-TW" sz="2600" b="1" kern="0" dirty="0">
                <a:solidFill>
                  <a:srgbClr val="229EE1"/>
                </a:solidFill>
                <a:latin typeface="Consolas" panose="020B0609020204030204" pitchFamily="49" charset="0"/>
              </a:rPr>
              <a:t>7</a:t>
            </a:r>
            <a:r>
              <a:rPr lang="en-US" altLang="zh-TW" sz="2600" kern="0" dirty="0">
                <a:solidFill>
                  <a:srgbClr val="DDDDDD"/>
                </a:solidFill>
                <a:latin typeface="Consolas" panose="020B0609020204030204" pitchFamily="49" charset="0"/>
              </a:rPr>
              <a:t>],_[</a:t>
            </a:r>
            <a:r>
              <a:rPr lang="en-US" altLang="zh-TW" sz="2600" b="1" kern="0" dirty="0">
                <a:solidFill>
                  <a:srgbClr val="229EE1"/>
                </a:solidFill>
                <a:latin typeface="Consolas" panose="020B0609020204030204" pitchFamily="49" charset="0"/>
              </a:rPr>
              <a:t>13</a:t>
            </a:r>
            <a:r>
              <a:rPr lang="en-US" altLang="zh-TW" sz="2600" kern="0" dirty="0">
                <a:solidFill>
                  <a:srgbClr val="DDDDDD"/>
                </a:solidFill>
                <a:latin typeface="Consolas" panose="020B0609020204030204" pitchFamily="49" charset="0"/>
              </a:rPr>
              <a:t>];</a:t>
            </a:r>
            <a:r>
              <a:rPr lang="en-US" altLang="zh-TW" sz="2600" kern="0" dirty="0">
                <a:solidFill>
                  <a:srgbClr val="FF0000"/>
                </a:solidFill>
                <a:latin typeface="Consolas" panose="020B0609020204030204" pitchFamily="49" charset="0"/>
              </a:rPr>
              <a:t> builtins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WeWillCoverL8R</a:t>
            </a:r>
            <a:endParaRPr lang="en-US" altLang="zh-TW" sz="2600" kern="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86000"/>
              </a:lnSpc>
            </a:pP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'bytes',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'compile',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'eval', 'exe</a:t>
            </a:r>
            <a:r>
              <a:rPr lang="en-US" altLang="zh-TW" sz="2600" kern="0" spc="-50" dirty="0">
                <a:solidFill>
                  <a:schemeClr val="bg1"/>
                </a:solidFill>
                <a:latin typeface="Consolas" panose="020B0609020204030204" pitchFamily="49" charset="0"/>
              </a:rPr>
              <a:t>c',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frozense</a:t>
            </a:r>
            <a:r>
              <a:rPr lang="en-US" altLang="zh-TW" sz="2600" kern="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kern="0" spc="-100" dirty="0">
                <a:solidFill>
                  <a:schemeClr val="bg1"/>
                </a:solidFill>
                <a:latin typeface="Consolas" panose="020B0609020204030204" pitchFamily="49" charset="0"/>
              </a:rPr>
              <a:t>',</a:t>
            </a:r>
            <a:endParaRPr lang="en-US" altLang="zh-TW" sz="2600" kern="0" spc="-100" dirty="0">
              <a:solidFill>
                <a:srgbClr val="7F7F7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err="1">
                <a:solidFill>
                  <a:srgbClr val="0070C0"/>
                </a:solidFill>
              </a:rPr>
              <a:t>Builtins</a:t>
            </a:r>
            <a:r>
              <a:rPr lang="en-US" altLang="en-US" sz="4200" spc="-100" dirty="0">
                <a:solidFill>
                  <a:srgbClr val="0070C0"/>
                </a:solidFill>
              </a:rPr>
              <a:t> We Will Cover Later…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05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>
              <a:lnSpc>
                <a:spcPct val="83000"/>
              </a:lnSpc>
            </a:pPr>
            <a:r>
              <a:rPr lang="en-US" altLang="zh-TW" sz="260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_.pop(</a:t>
            </a:r>
            <a:r>
              <a:rPr lang="en-US" sz="2600" b="1" spc="-40" dirty="0">
                <a:solidFill>
                  <a:srgbClr val="7F7F00"/>
                </a:solidFill>
                <a:latin typeface="Consolas" panose="020B0609020204030204" pitchFamily="49" charset="0"/>
              </a:rPr>
              <a:t>10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),_.pop(</a:t>
            </a:r>
            <a:r>
              <a:rPr lang="en-US" sz="2600" b="1" spc="-40" dirty="0">
                <a:solidFill>
                  <a:srgbClr val="237E19"/>
                </a:solidFill>
                <a:latin typeface="Consolas" panose="020B0609020204030204" pitchFamily="49" charset="0"/>
              </a:rPr>
              <a:t>13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),_.pop(</a:t>
            </a:r>
            <a:r>
              <a:rPr lang="en-US" sz="2600" b="1" spc="-40" dirty="0">
                <a:solidFill>
                  <a:srgbClr val="7F7F7F"/>
                </a:solidFill>
                <a:latin typeface="Consolas" panose="020B0609020204030204" pitchFamily="49" charset="0"/>
              </a:rPr>
              <a:t>-1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3000"/>
              </a:lnSpc>
            </a:pP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('</a:t>
            </a:r>
            <a:r>
              <a:rPr lang="en-US" altLang="zh-TW" sz="2600" dirty="0" err="1">
                <a:solidFill>
                  <a:srgbClr val="7F7F00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rgbClr val="237E19"/>
                </a:solidFill>
                <a:latin typeface="Consolas" panose="020B0609020204030204" pitchFamily="49" charset="0"/>
              </a:rPr>
              <a:t>locals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', 'vars')</a:t>
            </a:r>
          </a:p>
          <a:p>
            <a:pPr>
              <a:lnSpc>
                <a:spcPct val="83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7F2828"/>
                </a:solidFill>
                <a:latin typeface="Consolas" panose="020B0609020204030204" pitchFamily="49" charset="0"/>
              </a:rPr>
              <a:t>builtinsWeWillCoverL8R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'bytes', 'classmethod', 'compile',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'eval', 'exec', 'filter',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'object', '</a:t>
            </a:r>
            <a:r>
              <a:rPr lang="en-US" altLang="zh-TW" sz="2598" b="1" dirty="0">
                <a:solidFill>
                  <a:srgbClr val="7F7F7F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598" spc="-100" dirty="0">
                <a:solidFill>
                  <a:srgbClr val="7F7F7F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598" spc="-100" dirty="0">
                <a:solidFill>
                  <a:srgbClr val="7F7F7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'super’] 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dirty="0">
                <a:solidFill>
                  <a:srgbClr val="7F7F7F"/>
                </a:solidFill>
                <a:latin typeface="Consolas" panose="020B0609020204030204" pitchFamily="49" charset="0"/>
              </a:rPr>
              <a:t>_.remove("open")</a:t>
            </a: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;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C33C3C"/>
                </a:solidFill>
                <a:latin typeface="Consolas" panose="020B0609020204030204" pitchFamily="49" charset="0"/>
              </a:rPr>
              <a:t>builtinsWeWillCoverL8R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rgbClr val="C0C0C0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598" dirty="0" err="1">
                <a:solidFill>
                  <a:srgbClr val="C0C0C0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598" dirty="0">
                <a:solidFill>
                  <a:srgbClr val="C0C0C0"/>
                </a:solidFill>
                <a:latin typeface="Consolas" panose="020B0609020204030204" pitchFamily="49" charset="0"/>
              </a:rPr>
              <a:t>', 'bytes', '</a:t>
            </a:r>
            <a:r>
              <a:rPr lang="en-US" altLang="zh-TW" sz="2598" dirty="0" err="1">
                <a:solidFill>
                  <a:srgbClr val="C0C0C0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598" dirty="0">
                <a:solidFill>
                  <a:srgbClr val="C0C0C0"/>
                </a:solidFill>
                <a:latin typeface="Consolas" panose="020B0609020204030204" pitchFamily="49" charset="0"/>
              </a:rPr>
              <a:t>', 'compile', '</a:t>
            </a:r>
            <a:r>
              <a:rPr lang="en-US" altLang="zh-TW" sz="2598" dirty="0" err="1">
                <a:solidFill>
                  <a:srgbClr val="C0C0C0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598" dirty="0">
                <a:solidFill>
                  <a:srgbClr val="C0C0C0"/>
                </a:solidFill>
                <a:latin typeface="Consolas" panose="020B0609020204030204" pitchFamily="49" charset="0"/>
              </a:rPr>
              <a:t>', 'eval', 'exec', '</a:t>
            </a:r>
            <a:r>
              <a:rPr lang="en-US" altLang="zh-TW" sz="2598" b="1" dirty="0">
                <a:solidFill>
                  <a:srgbClr val="3F95C4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598" dirty="0">
                <a:solidFill>
                  <a:srgbClr val="C0C0C0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C0C0C0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sz="2598" dirty="0">
                <a:solidFill>
                  <a:srgbClr val="C0C0C0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C0C0C0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598" dirty="0">
                <a:solidFill>
                  <a:srgbClr val="C0C0C0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C0C0C0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598" dirty="0">
                <a:solidFill>
                  <a:srgbClr val="C0C0C0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C0C0C0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598" dirty="0">
                <a:solidFill>
                  <a:srgbClr val="C0C0C0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C0C0C0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598" dirty="0">
                <a:solidFill>
                  <a:srgbClr val="C0C0C0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b="1" dirty="0">
                <a:solidFill>
                  <a:srgbClr val="3F95C4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598" dirty="0">
                <a:solidFill>
                  <a:srgbClr val="C0C0C0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C0C0C0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598" dirty="0">
                <a:solidFill>
                  <a:srgbClr val="C0C0C0"/>
                </a:solidFill>
                <a:latin typeface="Consolas" panose="020B0609020204030204" pitchFamily="49" charset="0"/>
              </a:rPr>
              <a:t>', 'object',</a:t>
            </a:r>
            <a:r>
              <a:rPr lang="en-US" altLang="zh-TW" sz="2598" spc="-100" dirty="0">
                <a:solidFill>
                  <a:srgbClr val="C0C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598" dirty="0">
                <a:solidFill>
                  <a:srgbClr val="C0C0C0"/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598" spc="-100" dirty="0">
                <a:solidFill>
                  <a:srgbClr val="C0C0C0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>
                <a:solidFill>
                  <a:srgbClr val="C0C0C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rgbClr val="C0C0C0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 err="1">
                <a:solidFill>
                  <a:srgbClr val="C0C0C0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598" dirty="0">
                <a:solidFill>
                  <a:srgbClr val="C0C0C0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598" dirty="0" err="1">
                <a:solidFill>
                  <a:srgbClr val="C0C0C0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598" dirty="0">
                <a:solidFill>
                  <a:srgbClr val="C0C0C0"/>
                </a:solidFill>
                <a:latin typeface="Consolas" panose="020B0609020204030204" pitchFamily="49" charset="0"/>
              </a:rPr>
              <a:t>', 'super'] 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dirty="0">
                <a:solidFill>
                  <a:srgbClr val="C0C0C0"/>
                </a:solidFill>
                <a:latin typeface="Consolas" panose="020B0609020204030204" pitchFamily="49" charset="0"/>
              </a:rPr>
              <a:t>del _[</a:t>
            </a:r>
            <a:r>
              <a:rPr lang="en-US" altLang="zh-TW" sz="2600" b="1" kern="0" dirty="0">
                <a:solidFill>
                  <a:srgbClr val="3F95C4"/>
                </a:solidFill>
                <a:latin typeface="Consolas" panose="020B0609020204030204" pitchFamily="49" charset="0"/>
              </a:rPr>
              <a:t>7</a:t>
            </a:r>
            <a:r>
              <a:rPr lang="en-US" altLang="zh-TW" sz="2600" kern="0" dirty="0">
                <a:solidFill>
                  <a:srgbClr val="C0C0C0"/>
                </a:solidFill>
                <a:latin typeface="Consolas" panose="020B0609020204030204" pitchFamily="49" charset="0"/>
              </a:rPr>
              <a:t>],_[</a:t>
            </a:r>
            <a:r>
              <a:rPr lang="en-US" altLang="zh-TW" sz="2600" b="1" kern="0" dirty="0">
                <a:solidFill>
                  <a:srgbClr val="3F95C4"/>
                </a:solidFill>
                <a:latin typeface="Consolas" panose="020B0609020204030204" pitchFamily="49" charset="0"/>
              </a:rPr>
              <a:t>13</a:t>
            </a:r>
            <a:r>
              <a:rPr lang="en-US" altLang="zh-TW" sz="2600" kern="0" dirty="0">
                <a:solidFill>
                  <a:srgbClr val="C0C0C0"/>
                </a:solidFill>
                <a:latin typeface="Consolas" panose="020B0609020204030204" pitchFamily="49" charset="0"/>
              </a:rPr>
              <a:t>];</a:t>
            </a:r>
            <a:r>
              <a:rPr lang="en-US" altLang="zh-TW" sz="2600" kern="0" dirty="0">
                <a:solidFill>
                  <a:srgbClr val="FF0000"/>
                </a:solidFill>
                <a:latin typeface="Consolas" panose="020B0609020204030204" pitchFamily="49" charset="0"/>
              </a:rPr>
              <a:t> builtins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WeWillCoverL8R</a:t>
            </a:r>
            <a:endParaRPr lang="en-US" altLang="zh-TW" sz="2600" kern="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86000"/>
              </a:lnSpc>
            </a:pP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'bytes',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'compile',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'eval', 'exe</a:t>
            </a:r>
            <a:r>
              <a:rPr lang="en-US" altLang="zh-TW" sz="2600" kern="0" spc="-50" dirty="0">
                <a:solidFill>
                  <a:schemeClr val="bg1"/>
                </a:solidFill>
                <a:latin typeface="Consolas" panose="020B0609020204030204" pitchFamily="49" charset="0"/>
              </a:rPr>
              <a:t>c',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frozense</a:t>
            </a:r>
            <a:r>
              <a:rPr lang="en-US" altLang="zh-TW" sz="2600" kern="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kern="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 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kern="0" spc="-1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kern="0" spc="-5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'isinstance',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</a:t>
            </a:r>
            <a:endParaRPr lang="en-US" altLang="zh-TW" sz="2600" kern="0" spc="-100" dirty="0">
              <a:solidFill>
                <a:srgbClr val="7F7F7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err="1">
                <a:solidFill>
                  <a:srgbClr val="0070C0"/>
                </a:solidFill>
              </a:rPr>
              <a:t>Builtins</a:t>
            </a:r>
            <a:r>
              <a:rPr lang="en-US" altLang="en-US" sz="4200" spc="-100" dirty="0">
                <a:solidFill>
                  <a:srgbClr val="0070C0"/>
                </a:solidFill>
              </a:rPr>
              <a:t> We Will Cover Later…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92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09330" y="642944"/>
            <a:ext cx="9598577" cy="621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   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from random import </a:t>
            </a:r>
            <a:r>
              <a:rPr lang="en-US" sz="2400" kern="0" spc="-1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randrange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as Rn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   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Ns=range(10)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   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en-US" sz="2400" kern="0" spc="-100" dirty="0">
                <a:solidFill>
                  <a:srgbClr val="3333CC"/>
                </a:solidFill>
                <a:latin typeface="Lucida Console" panose="020B0609040504020204" pitchFamily="49" charset="0"/>
              </a:rPr>
              <a:t>x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for x in Ns if Rn(9)&lt;5]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#Which iterations match?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3333CC"/>
                </a:solidFill>
                <a:latin typeface="Lucida Console" panose="020B0609040504020204" pitchFamily="49" charset="0"/>
              </a:rPr>
              <a:t>[0, 2, 6]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  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[</a:t>
            </a:r>
            <a:r>
              <a:rPr lang="en-US" sz="2400" kern="0" spc="-100" dirty="0">
                <a:solidFill>
                  <a:srgbClr val="3333CC"/>
                </a:solidFill>
                <a:latin typeface="Lucida Console" panose="020B0609040504020204" pitchFamily="49" charset="0"/>
              </a:rPr>
              <a:t>x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for x in Ns if Rn(9)&lt;5]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#Which iterations match?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3333CC"/>
                </a:solidFill>
                <a:latin typeface="Lucida Console" panose="020B0609040504020204" pitchFamily="49" charset="0"/>
              </a:rPr>
              <a:t>[1, 2, 3, 5, 7]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 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 #But how to get those values? This won't work: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   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en-US" sz="24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Rn(9)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for x in Ns if Rn(9)&lt;5]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#This gives #s &gt;= 5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[7, 2, 7, 0, 8, 5]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  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#The problem is the expression value became lost.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  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#Use an "</a:t>
            </a:r>
            <a:r>
              <a:rPr lang="en-US" sz="2400" kern="0" spc="-50" dirty="0">
                <a:solidFill>
                  <a:srgbClr val="FF7C80"/>
                </a:solidFill>
                <a:latin typeface="Lucida Console" panose="020B0609040504020204" pitchFamily="49" charset="0"/>
              </a:rPr>
              <a:t>ex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p</a:t>
            </a:r>
            <a:r>
              <a:rPr lang="en-US" sz="2400" kern="0" spc="-50" dirty="0">
                <a:solidFill>
                  <a:srgbClr val="FF7C80"/>
                </a:solidFill>
                <a:latin typeface="Lucida Console" panose="020B0609040504020204" pitchFamily="49" charset="0"/>
              </a:rPr>
              <a:t>re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ss</a:t>
            </a:r>
            <a:r>
              <a:rPr lang="en-US" sz="2400" kern="0" spc="-200" dirty="0">
                <a:solidFill>
                  <a:srgbClr val="FF7C80"/>
                </a:solidFill>
                <a:latin typeface="Lucida Console" panose="020B0609040504020204" pitchFamily="49" charset="0"/>
              </a:rPr>
              <a:t>i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on assignment" to keep it: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   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en-US" sz="2400" b="1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for x in Ns if (</a:t>
            </a:r>
            <a:r>
              <a:rPr lang="en-US" sz="2400" b="1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y:=</a:t>
            </a:r>
            <a:r>
              <a:rPr lang="en-US" sz="2400" b="1" kern="0" spc="-1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Rn</a:t>
            </a:r>
            <a:r>
              <a:rPr lang="en-US" sz="2400" b="1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(9)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)&lt;5]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1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[0, 1, 3, 1]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   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en-US" sz="2400" b="1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for x in Ns if (</a:t>
            </a:r>
            <a:r>
              <a:rPr lang="en-US" sz="2400" b="1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y:=</a:t>
            </a:r>
            <a:r>
              <a:rPr lang="en-US" sz="2400" b="1" kern="0" spc="-1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Rn</a:t>
            </a:r>
            <a:r>
              <a:rPr lang="en-US" sz="2400" b="1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(9)&lt;5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)]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#Saves</a:t>
            </a:r>
            <a:r>
              <a:rPr lang="en-US" sz="20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the</a:t>
            </a:r>
            <a:r>
              <a:rPr lang="en-US" sz="20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&lt;</a:t>
            </a:r>
            <a:r>
              <a:rPr lang="en-US" sz="20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 </a:t>
            </a:r>
            <a:r>
              <a:rPr lang="en-US" sz="2400" kern="0" spc="-100" dirty="0" err="1">
                <a:solidFill>
                  <a:srgbClr val="FF7C80"/>
                </a:solidFill>
                <a:latin typeface="Lucida Console" panose="020B0609040504020204" pitchFamily="49" charset="0"/>
              </a:rPr>
              <a:t>exprsn</a:t>
            </a:r>
            <a:endParaRPr lang="en-US" sz="2400" kern="0" spc="-100" dirty="0">
              <a:solidFill>
                <a:srgbClr val="FF7C8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1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[True, True, True]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   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en-US" sz="2400" b="1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for x in Ns if </a:t>
            </a:r>
            <a:r>
              <a:rPr lang="en-US" sz="2400" b="1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y:=Rn(9)&lt;5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]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# We needed the (</a:t>
            </a:r>
            <a:r>
              <a:rPr lang="en-US" sz="20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File "&lt;</a:t>
            </a:r>
            <a:r>
              <a:rPr lang="en-US" sz="2400" kern="0" spc="-100" dirty="0" err="1">
                <a:solidFill>
                  <a:srgbClr val="FF7C80"/>
                </a:solidFill>
                <a:latin typeface="Lucida Console" panose="020B0609040504020204" pitchFamily="49" charset="0"/>
              </a:rPr>
              <a:t>stdin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&gt;", line 1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                            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09330" y="642944"/>
            <a:ext cx="844827" cy="5377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sz="2400" kern="0" spc="-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sz="2400" kern="0" spc="-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sz="2400" kern="0" spc="-100" dirty="0">
              <a:solidFill>
                <a:srgbClr val="FF7C8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2400" kern="0" spc="-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sz="2400" kern="0" spc="-100" dirty="0">
              <a:solidFill>
                <a:srgbClr val="FF7C8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2400" kern="0" spc="-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sz="2400" kern="0" spc="-100" dirty="0">
              <a:solidFill>
                <a:srgbClr val="FF7C8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sz="2400" kern="0" spc="-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2400" kern="0" spc="-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sz="2400" kern="0" spc="-100" dirty="0">
              <a:solidFill>
                <a:srgbClr val="FF7C8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sz="2400" kern="0" spc="-100" dirty="0">
              <a:solidFill>
                <a:srgbClr val="FF7C8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sz="2400" kern="0" spc="-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2400" kern="0" spc="-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sz="2400" kern="0" spc="-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2400" kern="0" spc="-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sz="2400" kern="0" spc="-100" dirty="0">
              <a:solidFill>
                <a:srgbClr val="FF7C8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711"/>
            <a:ext cx="9737725" cy="800100"/>
          </a:xfrm>
          <a:prstGeom prst="rect">
            <a:avLst/>
          </a:prstGeom>
        </p:spPr>
        <p:txBody>
          <a:bodyPr vert="horz" lIns="91440" tIns="0" rIns="91440" bIns="9144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4400" dirty="0">
                <a:solidFill>
                  <a:srgbClr val="2D2DB9"/>
                </a:solidFill>
              </a:rPr>
              <a:t>Expression Assignments</a:t>
            </a:r>
          </a:p>
        </p:txBody>
      </p:sp>
    </p:spTree>
    <p:extLst>
      <p:ext uri="{BB962C8B-B14F-4D97-AF65-F5344CB8AC3E}">
        <p14:creationId xmlns:p14="http://schemas.microsoft.com/office/powerpoint/2010/main" val="248026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>
              <a:lnSpc>
                <a:spcPct val="83000"/>
              </a:lnSpc>
            </a:pP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('</a:t>
            </a:r>
            <a:r>
              <a:rPr lang="en-US" altLang="zh-TW" sz="2600" dirty="0" err="1">
                <a:solidFill>
                  <a:srgbClr val="7F7F00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rgbClr val="237E19"/>
                </a:solidFill>
                <a:latin typeface="Consolas" panose="020B0609020204030204" pitchFamily="49" charset="0"/>
              </a:rPr>
              <a:t>locals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', 'vars')</a:t>
            </a:r>
          </a:p>
          <a:p>
            <a:pPr>
              <a:lnSpc>
                <a:spcPct val="83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7F3232"/>
                </a:solidFill>
                <a:latin typeface="Consolas" panose="020B0609020204030204" pitchFamily="49" charset="0"/>
              </a:rPr>
              <a:t>builtinsWeWillCoverL8R</a:t>
            </a:r>
          </a:p>
          <a:p>
            <a:pPr>
              <a:lnSpc>
                <a:spcPct val="83000"/>
              </a:lnSpc>
            </a:pP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'bytes', 'classmethod', 'compile',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'eval', 'exec', 'filter',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'object', '</a:t>
            </a:r>
            <a:r>
              <a:rPr lang="en-US" altLang="zh-TW" sz="2598" b="1" dirty="0">
                <a:solidFill>
                  <a:srgbClr val="7F7F7F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598" spc="-100" dirty="0">
                <a:solidFill>
                  <a:srgbClr val="7F7F7F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598" spc="-100" dirty="0">
                <a:solidFill>
                  <a:srgbClr val="7F7F7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'super’] 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dirty="0">
                <a:solidFill>
                  <a:srgbClr val="7F7F7F"/>
                </a:solidFill>
                <a:latin typeface="Consolas" panose="020B0609020204030204" pitchFamily="49" charset="0"/>
              </a:rPr>
              <a:t>_.remove("open")</a:t>
            </a: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;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AA5757"/>
                </a:solidFill>
                <a:latin typeface="Consolas" panose="020B0609020204030204" pitchFamily="49" charset="0"/>
              </a:rPr>
              <a:t>builtinsWeWillCoverL8R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rgbClr val="B2B2B2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598" dirty="0" err="1">
                <a:solidFill>
                  <a:srgbClr val="B2B2B2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598" dirty="0">
                <a:solidFill>
                  <a:srgbClr val="B2B2B2"/>
                </a:solidFill>
                <a:latin typeface="Consolas" panose="020B0609020204030204" pitchFamily="49" charset="0"/>
              </a:rPr>
              <a:t>', 'bytes', '</a:t>
            </a:r>
            <a:r>
              <a:rPr lang="en-US" altLang="zh-TW" sz="2598" dirty="0" err="1">
                <a:solidFill>
                  <a:srgbClr val="B2B2B2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598" dirty="0">
                <a:solidFill>
                  <a:srgbClr val="B2B2B2"/>
                </a:solidFill>
                <a:latin typeface="Consolas" panose="020B0609020204030204" pitchFamily="49" charset="0"/>
              </a:rPr>
              <a:t>', 'compile', '</a:t>
            </a:r>
            <a:r>
              <a:rPr lang="en-US" altLang="zh-TW" sz="2598" dirty="0" err="1">
                <a:solidFill>
                  <a:srgbClr val="B2B2B2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598" dirty="0">
                <a:solidFill>
                  <a:srgbClr val="B2B2B2"/>
                </a:solidFill>
                <a:latin typeface="Consolas" panose="020B0609020204030204" pitchFamily="49" charset="0"/>
              </a:rPr>
              <a:t>', 'eval', 'exec', '</a:t>
            </a:r>
            <a:r>
              <a:rPr lang="en-US" altLang="zh-TW" sz="2598" b="1" dirty="0">
                <a:solidFill>
                  <a:srgbClr val="4D8CB6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598" dirty="0">
                <a:solidFill>
                  <a:srgbClr val="B2B2B2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B2B2B2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sz="2598" dirty="0">
                <a:solidFill>
                  <a:srgbClr val="B2B2B2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B2B2B2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598" dirty="0">
                <a:solidFill>
                  <a:srgbClr val="B2B2B2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B2B2B2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598" dirty="0">
                <a:solidFill>
                  <a:srgbClr val="B2B2B2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B2B2B2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598" dirty="0">
                <a:solidFill>
                  <a:srgbClr val="B2B2B2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B2B2B2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598" dirty="0">
                <a:solidFill>
                  <a:srgbClr val="B2B2B2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b="1" dirty="0">
                <a:solidFill>
                  <a:srgbClr val="4D8CB6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598" dirty="0">
                <a:solidFill>
                  <a:srgbClr val="B2B2B2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B2B2B2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598" dirty="0">
                <a:solidFill>
                  <a:srgbClr val="B2B2B2"/>
                </a:solidFill>
                <a:latin typeface="Consolas" panose="020B0609020204030204" pitchFamily="49" charset="0"/>
              </a:rPr>
              <a:t>', 'object',</a:t>
            </a:r>
            <a:r>
              <a:rPr lang="en-US" altLang="zh-TW" sz="2598" spc="-100" dirty="0">
                <a:solidFill>
                  <a:srgbClr val="B2B2B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598" dirty="0">
                <a:solidFill>
                  <a:srgbClr val="B2B2B2"/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598" spc="-100" dirty="0">
                <a:solidFill>
                  <a:srgbClr val="B2B2B2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>
                <a:solidFill>
                  <a:srgbClr val="B2B2B2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rgbClr val="B2B2B2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 err="1">
                <a:solidFill>
                  <a:srgbClr val="B2B2B2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598" dirty="0">
                <a:solidFill>
                  <a:srgbClr val="B2B2B2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598" dirty="0" err="1">
                <a:solidFill>
                  <a:srgbClr val="B2B2B2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598" dirty="0">
                <a:solidFill>
                  <a:srgbClr val="B2B2B2"/>
                </a:solidFill>
                <a:latin typeface="Consolas" panose="020B0609020204030204" pitchFamily="49" charset="0"/>
              </a:rPr>
              <a:t>', 'super']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dirty="0">
                <a:solidFill>
                  <a:srgbClr val="B2B2B2"/>
                </a:solidFill>
                <a:latin typeface="Consolas" panose="020B0609020204030204" pitchFamily="49" charset="0"/>
              </a:rPr>
              <a:t>del _[</a:t>
            </a:r>
            <a:r>
              <a:rPr lang="en-US" altLang="zh-TW" sz="2600" b="1" kern="0" dirty="0">
                <a:solidFill>
                  <a:srgbClr val="4D8CB6"/>
                </a:solidFill>
                <a:latin typeface="Consolas" panose="020B0609020204030204" pitchFamily="49" charset="0"/>
              </a:rPr>
              <a:t>7</a:t>
            </a:r>
            <a:r>
              <a:rPr lang="en-US" altLang="zh-TW" sz="2600" kern="0" dirty="0">
                <a:solidFill>
                  <a:srgbClr val="B2B2B2"/>
                </a:solidFill>
                <a:latin typeface="Consolas" panose="020B0609020204030204" pitchFamily="49" charset="0"/>
              </a:rPr>
              <a:t>],_[</a:t>
            </a:r>
            <a:r>
              <a:rPr lang="en-US" altLang="zh-TW" sz="2600" b="1" kern="0" dirty="0">
                <a:solidFill>
                  <a:srgbClr val="4D8CB6"/>
                </a:solidFill>
                <a:latin typeface="Consolas" panose="020B0609020204030204" pitchFamily="49" charset="0"/>
              </a:rPr>
              <a:t>13</a:t>
            </a:r>
            <a:r>
              <a:rPr lang="en-US" altLang="zh-TW" sz="2600" kern="0" dirty="0">
                <a:solidFill>
                  <a:srgbClr val="B2B2B2"/>
                </a:solidFill>
                <a:latin typeface="Consolas" panose="020B0609020204030204" pitchFamily="49" charset="0"/>
              </a:rPr>
              <a:t>];</a:t>
            </a:r>
            <a:r>
              <a:rPr lang="en-US" altLang="zh-TW" sz="2600" kern="0" dirty="0">
                <a:solidFill>
                  <a:srgbClr val="FF0000"/>
                </a:solidFill>
                <a:latin typeface="Consolas" panose="020B0609020204030204" pitchFamily="49" charset="0"/>
              </a:rPr>
              <a:t> builtins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WeWillCoverL8R</a:t>
            </a:r>
            <a:endParaRPr lang="en-US" altLang="zh-TW" sz="2600" kern="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86000"/>
              </a:lnSpc>
            </a:pP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'bytes',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'compile',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'eval', 'exe</a:t>
            </a:r>
            <a:r>
              <a:rPr lang="en-US" altLang="zh-TW" sz="2600" kern="0" spc="-50" dirty="0">
                <a:solidFill>
                  <a:schemeClr val="bg1"/>
                </a:solidFill>
                <a:latin typeface="Consolas" panose="020B0609020204030204" pitchFamily="49" charset="0"/>
              </a:rPr>
              <a:t>c',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frozense</a:t>
            </a:r>
            <a:r>
              <a:rPr lang="en-US" altLang="zh-TW" sz="2600" kern="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kern="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 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kern="0" spc="-1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kern="0" spc="-5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'isinstance',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</a:t>
            </a:r>
            <a:endParaRPr lang="en-US" altLang="zh-TW" sz="2600" kern="0" spc="-100" dirty="0">
              <a:solidFill>
                <a:srgbClr val="7F7F7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err="1">
                <a:solidFill>
                  <a:srgbClr val="0070C0"/>
                </a:solidFill>
              </a:rPr>
              <a:t>Builtins</a:t>
            </a:r>
            <a:r>
              <a:rPr lang="en-US" altLang="en-US" sz="4200" spc="-100" dirty="0">
                <a:solidFill>
                  <a:srgbClr val="0070C0"/>
                </a:solidFill>
              </a:rPr>
              <a:t> We Will Cover Later…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62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>
              <a:lnSpc>
                <a:spcPct val="83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7F3232"/>
                </a:solidFill>
                <a:latin typeface="Consolas" panose="020B0609020204030204" pitchFamily="49" charset="0"/>
              </a:rPr>
              <a:t>builtinsWeWillCoverL8R</a:t>
            </a:r>
          </a:p>
          <a:p>
            <a:pPr>
              <a:lnSpc>
                <a:spcPct val="83000"/>
              </a:lnSpc>
            </a:pP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'bytes', 'classmethod', 'compile',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'eval', 'exec', 'filter',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'object', '</a:t>
            </a:r>
            <a:r>
              <a:rPr lang="en-US" altLang="zh-TW" sz="2598" b="1" dirty="0">
                <a:solidFill>
                  <a:srgbClr val="7F7F7F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598" spc="-100" dirty="0">
                <a:solidFill>
                  <a:srgbClr val="7F7F7F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598" spc="-100" dirty="0">
                <a:solidFill>
                  <a:srgbClr val="7F7F7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'super’] 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dirty="0">
                <a:solidFill>
                  <a:srgbClr val="7F7F7F"/>
                </a:solidFill>
                <a:latin typeface="Consolas" panose="020B0609020204030204" pitchFamily="49" charset="0"/>
              </a:rPr>
              <a:t>_.remove("open")</a:t>
            </a: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;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936B6B"/>
                </a:solidFill>
                <a:latin typeface="Consolas" panose="020B0609020204030204" pitchFamily="49" charset="0"/>
              </a:rPr>
              <a:t>builtinsWeWillCoverL8R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rgbClr val="9B9B9B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598" dirty="0" err="1">
                <a:solidFill>
                  <a:srgbClr val="9B9B9B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598" dirty="0">
                <a:solidFill>
                  <a:srgbClr val="9B9B9B"/>
                </a:solidFill>
                <a:latin typeface="Consolas" panose="020B0609020204030204" pitchFamily="49" charset="0"/>
              </a:rPr>
              <a:t>', 'bytes', '</a:t>
            </a:r>
            <a:r>
              <a:rPr lang="en-US" altLang="zh-TW" sz="2598" dirty="0" err="1">
                <a:solidFill>
                  <a:srgbClr val="9B9B9B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598" dirty="0">
                <a:solidFill>
                  <a:srgbClr val="9B9B9B"/>
                </a:solidFill>
                <a:latin typeface="Consolas" panose="020B0609020204030204" pitchFamily="49" charset="0"/>
              </a:rPr>
              <a:t>', 'compile', '</a:t>
            </a:r>
            <a:r>
              <a:rPr lang="en-US" altLang="zh-TW" sz="2598" dirty="0" err="1">
                <a:solidFill>
                  <a:srgbClr val="9B9B9B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598" dirty="0">
                <a:solidFill>
                  <a:srgbClr val="9B9B9B"/>
                </a:solidFill>
                <a:latin typeface="Consolas" panose="020B0609020204030204" pitchFamily="49" charset="0"/>
              </a:rPr>
              <a:t>', 'eval', 'exec', '</a:t>
            </a:r>
            <a:r>
              <a:rPr lang="en-US" altLang="zh-TW" sz="2598" b="1" dirty="0">
                <a:solidFill>
                  <a:srgbClr val="64869F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598" dirty="0">
                <a:solidFill>
                  <a:srgbClr val="9B9B9B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9B9B9B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sz="2598" dirty="0">
                <a:solidFill>
                  <a:srgbClr val="9B9B9B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9B9B9B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598" dirty="0">
                <a:solidFill>
                  <a:srgbClr val="9B9B9B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9B9B9B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598" dirty="0">
                <a:solidFill>
                  <a:srgbClr val="9B9B9B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9B9B9B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598" dirty="0">
                <a:solidFill>
                  <a:srgbClr val="9B9B9B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9B9B9B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598" dirty="0">
                <a:solidFill>
                  <a:srgbClr val="9B9B9B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b="1" dirty="0">
                <a:solidFill>
                  <a:srgbClr val="64869F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598" dirty="0">
                <a:solidFill>
                  <a:srgbClr val="9B9B9B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9B9B9B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598" dirty="0">
                <a:solidFill>
                  <a:srgbClr val="9B9B9B"/>
                </a:solidFill>
                <a:latin typeface="Consolas" panose="020B0609020204030204" pitchFamily="49" charset="0"/>
              </a:rPr>
              <a:t>', 'object',</a:t>
            </a:r>
            <a:r>
              <a:rPr lang="en-US" altLang="zh-TW" sz="2598" spc="-100" dirty="0">
                <a:solidFill>
                  <a:srgbClr val="9B9B9B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598" dirty="0">
                <a:solidFill>
                  <a:srgbClr val="9B9B9B"/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598" spc="-100" dirty="0">
                <a:solidFill>
                  <a:srgbClr val="9B9B9B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>
                <a:solidFill>
                  <a:srgbClr val="9B9B9B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rgbClr val="9B9B9B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 err="1">
                <a:solidFill>
                  <a:srgbClr val="9B9B9B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598" dirty="0">
                <a:solidFill>
                  <a:srgbClr val="9B9B9B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598" dirty="0" err="1">
                <a:solidFill>
                  <a:srgbClr val="9B9B9B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598" dirty="0">
                <a:solidFill>
                  <a:srgbClr val="9B9B9B"/>
                </a:solidFill>
                <a:latin typeface="Consolas" panose="020B0609020204030204" pitchFamily="49" charset="0"/>
              </a:rPr>
              <a:t>', 'super'] 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dirty="0">
                <a:solidFill>
                  <a:srgbClr val="9B9B9B"/>
                </a:solidFill>
                <a:latin typeface="Consolas" panose="020B0609020204030204" pitchFamily="49" charset="0"/>
              </a:rPr>
              <a:t>del _[</a:t>
            </a:r>
            <a:r>
              <a:rPr lang="en-US" altLang="zh-TW" sz="2600" b="1" kern="0" dirty="0">
                <a:solidFill>
                  <a:srgbClr val="64869F"/>
                </a:solidFill>
                <a:latin typeface="Consolas" panose="020B0609020204030204" pitchFamily="49" charset="0"/>
              </a:rPr>
              <a:t>7</a:t>
            </a:r>
            <a:r>
              <a:rPr lang="en-US" altLang="zh-TW" sz="2600" kern="0" dirty="0">
                <a:solidFill>
                  <a:srgbClr val="9B9B9B"/>
                </a:solidFill>
                <a:latin typeface="Consolas" panose="020B0609020204030204" pitchFamily="49" charset="0"/>
              </a:rPr>
              <a:t>],_[</a:t>
            </a:r>
            <a:r>
              <a:rPr lang="en-US" altLang="zh-TW" sz="2600" b="1" kern="0" dirty="0">
                <a:solidFill>
                  <a:srgbClr val="64869F"/>
                </a:solidFill>
                <a:latin typeface="Consolas" panose="020B0609020204030204" pitchFamily="49" charset="0"/>
              </a:rPr>
              <a:t>13</a:t>
            </a:r>
            <a:r>
              <a:rPr lang="en-US" altLang="zh-TW" sz="2600" kern="0" dirty="0">
                <a:solidFill>
                  <a:srgbClr val="9B9B9B"/>
                </a:solidFill>
                <a:latin typeface="Consolas" panose="020B0609020204030204" pitchFamily="49" charset="0"/>
              </a:rPr>
              <a:t>];</a:t>
            </a:r>
            <a:r>
              <a:rPr lang="en-US" altLang="zh-TW" sz="2600" kern="0" dirty="0">
                <a:solidFill>
                  <a:srgbClr val="FF0000"/>
                </a:solidFill>
                <a:latin typeface="Consolas" panose="020B0609020204030204" pitchFamily="49" charset="0"/>
              </a:rPr>
              <a:t> builtins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WeWillCoverL8R</a:t>
            </a:r>
            <a:endParaRPr lang="en-US" altLang="zh-TW" sz="2600" kern="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86000"/>
              </a:lnSpc>
            </a:pP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'bytes',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'compile',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'eval', 'exe</a:t>
            </a:r>
            <a:r>
              <a:rPr lang="en-US" altLang="zh-TW" sz="2600" kern="0" spc="-50" dirty="0">
                <a:solidFill>
                  <a:schemeClr val="bg1"/>
                </a:solidFill>
                <a:latin typeface="Consolas" panose="020B0609020204030204" pitchFamily="49" charset="0"/>
              </a:rPr>
              <a:t>c',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frozense</a:t>
            </a:r>
            <a:r>
              <a:rPr lang="en-US" altLang="zh-TW" sz="2600" kern="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kern="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 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kern="0" spc="-1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kern="0" spc="-5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'isinstance',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emoryview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'super']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err="1">
                <a:solidFill>
                  <a:srgbClr val="0070C0"/>
                </a:solidFill>
              </a:rPr>
              <a:t>Builtins</a:t>
            </a:r>
            <a:r>
              <a:rPr lang="en-US" altLang="en-US" sz="4200" spc="-100" dirty="0">
                <a:solidFill>
                  <a:srgbClr val="0070C0"/>
                </a:solidFill>
              </a:rPr>
              <a:t> We Will Cover Later…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25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>
              <a:lnSpc>
                <a:spcPct val="83000"/>
              </a:lnSpc>
            </a:pP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'bytes', 'classmethod', 'compile',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'eval', 'exec', 'filter',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'isinstance',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'object', '</a:t>
            </a:r>
            <a:r>
              <a:rPr lang="en-US" altLang="zh-TW" sz="2598" b="1" dirty="0">
                <a:solidFill>
                  <a:srgbClr val="7F7F7F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598" spc="-100" dirty="0">
                <a:solidFill>
                  <a:srgbClr val="7F7F7F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598" spc="-100" dirty="0">
                <a:solidFill>
                  <a:srgbClr val="7F7F7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3000"/>
              </a:lnSpc>
            </a:pP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'super’] </a:t>
            </a:r>
          </a:p>
          <a:p>
            <a:pPr>
              <a:lnSpc>
                <a:spcPct val="83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dirty="0">
                <a:solidFill>
                  <a:srgbClr val="7F7F7F"/>
                </a:solidFill>
                <a:latin typeface="Consolas" panose="020B0609020204030204" pitchFamily="49" charset="0"/>
              </a:rPr>
              <a:t>_.remove("open")</a:t>
            </a: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;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7F7F7F"/>
                </a:solidFill>
                <a:latin typeface="Consolas" panose="020B0609020204030204" pitchFamily="49" charset="0"/>
              </a:rPr>
              <a:t>builtinsWeWillCoverL8R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'bytes',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'compile',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'eval', 'exec', '</a:t>
            </a:r>
            <a:r>
              <a:rPr lang="en-US" altLang="zh-TW" sz="2598" b="1" dirty="0">
                <a:solidFill>
                  <a:srgbClr val="7F7F7F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b="1" dirty="0">
                <a:solidFill>
                  <a:srgbClr val="7F7F7F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'object',</a:t>
            </a:r>
            <a:r>
              <a:rPr lang="en-US" altLang="zh-TW" sz="2598" spc="-100" dirty="0">
                <a:solidFill>
                  <a:srgbClr val="7F7F7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598" spc="-100" dirty="0">
                <a:solidFill>
                  <a:srgbClr val="7F7F7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'super']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dirty="0">
                <a:solidFill>
                  <a:srgbClr val="7F7F7F"/>
                </a:solidFill>
                <a:latin typeface="Consolas" panose="020B0609020204030204" pitchFamily="49" charset="0"/>
              </a:rPr>
              <a:t>del _[</a:t>
            </a:r>
            <a:r>
              <a:rPr lang="en-US" altLang="zh-TW" sz="2600" b="1" kern="0" dirty="0">
                <a:solidFill>
                  <a:srgbClr val="7F7F7F"/>
                </a:solidFill>
                <a:latin typeface="Consolas" panose="020B0609020204030204" pitchFamily="49" charset="0"/>
              </a:rPr>
              <a:t>7</a:t>
            </a:r>
            <a:r>
              <a:rPr lang="en-US" altLang="zh-TW" sz="2600" kern="0" dirty="0">
                <a:solidFill>
                  <a:srgbClr val="7F7F7F"/>
                </a:solidFill>
                <a:latin typeface="Consolas" panose="020B0609020204030204" pitchFamily="49" charset="0"/>
              </a:rPr>
              <a:t>],_[</a:t>
            </a:r>
            <a:r>
              <a:rPr lang="en-US" altLang="zh-TW" sz="2600" b="1" kern="0" dirty="0">
                <a:solidFill>
                  <a:srgbClr val="7F7F7F"/>
                </a:solidFill>
                <a:latin typeface="Consolas" panose="020B0609020204030204" pitchFamily="49" charset="0"/>
              </a:rPr>
              <a:t>13</a:t>
            </a:r>
            <a:r>
              <a:rPr lang="en-US" altLang="zh-TW" sz="2600" kern="0" dirty="0">
                <a:solidFill>
                  <a:srgbClr val="7F7F7F"/>
                </a:solidFill>
                <a:latin typeface="Consolas" panose="020B0609020204030204" pitchFamily="49" charset="0"/>
              </a:rPr>
              <a:t>];</a:t>
            </a:r>
            <a:r>
              <a:rPr lang="en-US" altLang="zh-TW" sz="2600" kern="0" dirty="0">
                <a:solidFill>
                  <a:srgbClr val="FF0000"/>
                </a:solidFill>
                <a:latin typeface="Consolas" panose="020B0609020204030204" pitchFamily="49" charset="0"/>
              </a:rPr>
              <a:t> builtins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WeWillCoverL8R</a:t>
            </a:r>
            <a:endParaRPr lang="en-US" altLang="zh-TW" sz="2600" kern="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86000"/>
              </a:lnSpc>
            </a:pP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'bytes',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'compile',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'eval', 'exe</a:t>
            </a:r>
            <a:r>
              <a:rPr lang="en-US" altLang="zh-TW" sz="2600" kern="0" spc="-50" dirty="0">
                <a:solidFill>
                  <a:schemeClr val="bg1"/>
                </a:solidFill>
                <a:latin typeface="Consolas" panose="020B0609020204030204" pitchFamily="49" charset="0"/>
              </a:rPr>
              <a:t>c',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frozense</a:t>
            </a:r>
            <a:r>
              <a:rPr lang="en-US" altLang="zh-TW" sz="2600" kern="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kern="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 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kern="0" spc="-1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kern="0" spc="-5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'isinstance',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emoryview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'super']</a:t>
            </a:r>
          </a:p>
          <a:p>
            <a:pPr>
              <a:lnSpc>
                <a:spcPct val="86000"/>
              </a:lnSpc>
            </a:pPr>
            <a:endParaRPr lang="en-US" altLang="zh-TW" sz="2600" kern="0" spc="-100" dirty="0">
              <a:solidFill>
                <a:srgbClr val="7F7F7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err="1">
                <a:solidFill>
                  <a:srgbClr val="0070C0"/>
                </a:solidFill>
              </a:rPr>
              <a:t>Builtins</a:t>
            </a:r>
            <a:r>
              <a:rPr lang="en-US" altLang="en-US" sz="4200" spc="-100" dirty="0">
                <a:solidFill>
                  <a:srgbClr val="0070C0"/>
                </a:solidFill>
              </a:rPr>
              <a:t> We Will Cover Later…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6998" y="6363481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5672C7-80C5-46BB-A6A7-6E7A2894D1A4}"/>
              </a:ext>
            </a:extLst>
          </p:cNvPr>
          <p:cNvCxnSpPr/>
          <p:nvPr/>
        </p:nvCxnSpPr>
        <p:spPr>
          <a:xfrm>
            <a:off x="1058862" y="6454002"/>
            <a:ext cx="0" cy="32918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64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B827C-22BC-4572-A892-333B646D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4" y="0"/>
            <a:ext cx="8601657" cy="1295400"/>
          </a:xfrm>
        </p:spPr>
        <p:txBody>
          <a:bodyPr/>
          <a:lstStyle/>
          <a:p>
            <a:r>
              <a:rPr lang="en-US" sz="4400" dirty="0"/>
              <a:t>Let’s now take a few minutes to discuss some important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69EF0-195A-4485-A2D9-5D777F263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34" y="1403886"/>
            <a:ext cx="8853368" cy="5454114"/>
          </a:xfrm>
        </p:spPr>
        <p:txBody>
          <a:bodyPr/>
          <a:lstStyle/>
          <a:p>
            <a:r>
              <a:rPr lang="en-US" sz="3200" dirty="0"/>
              <a:t>We’ve just been using </a:t>
            </a:r>
            <a:r>
              <a:rPr lang="en-US" sz="28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functools</a:t>
            </a:r>
            <a:r>
              <a:rPr lang="en-US" sz="2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.reduce</a:t>
            </a:r>
            <a:endParaRPr lang="en-US" sz="28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3200" dirty="0"/>
              <a:t>Earlier today, we used: </a:t>
            </a:r>
            <a:br>
              <a:rPr lang="en-US" sz="3200" dirty="0"/>
            </a:br>
            <a:r>
              <a:rPr lang="en-US" sz="2800" b="1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mat</a:t>
            </a:r>
            <a:r>
              <a:rPr lang="en-US" sz="2800" b="1" spc="-2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h</a:t>
            </a:r>
            <a:r>
              <a:rPr lang="en-US" sz="2800" spc="-2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.</a:t>
            </a:r>
            <a:r>
              <a:rPr lang="en-US" sz="2800" spc="-1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si</a:t>
            </a:r>
            <a:r>
              <a:rPr lang="en-US" sz="2800" spc="-2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n</a:t>
            </a:r>
            <a:r>
              <a:rPr lang="en-US" sz="2800" spc="-200" dirty="0">
                <a:latin typeface="Lucida Console" panose="020B0609040504020204" pitchFamily="49" charset="0"/>
              </a:rPr>
              <a:t>, </a:t>
            </a:r>
            <a:r>
              <a:rPr lang="en-US" sz="2800" b="1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mat</a:t>
            </a:r>
            <a:r>
              <a:rPr lang="en-US" sz="2800" b="1" spc="-2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h</a:t>
            </a:r>
            <a:r>
              <a:rPr lang="en-US" sz="2800" spc="-2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.</a:t>
            </a:r>
            <a:r>
              <a:rPr lang="en-US" sz="28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ra</a:t>
            </a:r>
            <a:r>
              <a:rPr lang="en-US" sz="2800" spc="-1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d</a:t>
            </a:r>
            <a:r>
              <a:rPr lang="en-US" sz="2800" spc="-2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</a:t>
            </a:r>
            <a:r>
              <a:rPr lang="en-US" sz="28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a</a:t>
            </a:r>
            <a:r>
              <a:rPr lang="en-US" sz="2800" spc="-1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n</a:t>
            </a:r>
            <a:r>
              <a:rPr lang="en-US" sz="2800" spc="-2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s</a:t>
            </a:r>
            <a:r>
              <a:rPr lang="en-US" sz="2800" spc="-200" dirty="0">
                <a:latin typeface="Lucida Console" panose="020B0609040504020204" pitchFamily="49" charset="0"/>
              </a:rPr>
              <a:t>,</a:t>
            </a:r>
            <a:r>
              <a:rPr lang="en-US" sz="2800" dirty="0">
                <a:latin typeface="Lucida Console" panose="020B0609040504020204" pitchFamily="49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mat</a:t>
            </a:r>
            <a:r>
              <a:rPr lang="en-US" sz="2800" b="1" spc="-2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h</a:t>
            </a:r>
            <a:r>
              <a:rPr lang="en-US" sz="2800" spc="-2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.</a:t>
            </a:r>
            <a:r>
              <a:rPr lang="en-US" sz="28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fact</a:t>
            </a:r>
            <a:r>
              <a:rPr lang="en-US" sz="2800" spc="-1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o</a:t>
            </a:r>
            <a:r>
              <a:rPr lang="en-US" sz="28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r</a:t>
            </a:r>
            <a:r>
              <a:rPr lang="en-US" sz="2800" spc="-2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ial</a:t>
            </a:r>
            <a:r>
              <a:rPr lang="en-US" sz="2800" dirty="0">
                <a:latin typeface="Lucida Console" panose="020B0609040504020204" pitchFamily="49" charset="0"/>
              </a:rPr>
              <a:t>,</a:t>
            </a:r>
            <a:r>
              <a:rPr lang="en-US" sz="2800" b="1" dirty="0">
                <a:solidFill>
                  <a:srgbClr val="7F0000"/>
                </a:solidFill>
                <a:latin typeface="Lucida Console" panose="020B0609040504020204" pitchFamily="49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mat</a:t>
            </a:r>
            <a:r>
              <a:rPr lang="en-US" sz="2800" b="1" spc="-2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h</a:t>
            </a:r>
            <a:r>
              <a:rPr lang="en-US" sz="2800" spc="-2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.</a:t>
            </a:r>
            <a:r>
              <a:rPr lang="en-US" sz="28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gamm</a:t>
            </a:r>
            <a:r>
              <a:rPr lang="en-US" sz="2800" spc="-2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a</a:t>
            </a:r>
            <a:r>
              <a:rPr lang="en-US" sz="2800" spc="-200" dirty="0">
                <a:latin typeface="Lucida Console" panose="020B0609040504020204" pitchFamily="49" charset="0"/>
              </a:rPr>
              <a:t>,</a:t>
            </a:r>
            <a:r>
              <a:rPr lang="en-US" sz="2800" dirty="0">
                <a:latin typeface="Lucida Console" panose="020B0609040504020204" pitchFamily="49" charset="0"/>
              </a:rPr>
              <a:t> </a:t>
            </a:r>
            <a:r>
              <a:rPr lang="en-US" sz="2800" b="1" dirty="0" err="1">
                <a:solidFill>
                  <a:srgbClr val="A44291"/>
                </a:solidFill>
                <a:latin typeface="Lucida Console" panose="020B0609040504020204" pitchFamily="49" charset="0"/>
              </a:rPr>
              <a:t>os</a:t>
            </a:r>
            <a:r>
              <a:rPr lang="en-US" sz="2800" dirty="0" err="1">
                <a:solidFill>
                  <a:srgbClr val="A44291"/>
                </a:solidFill>
                <a:latin typeface="Lucida Console" panose="020B0609040504020204" pitchFamily="49" charset="0"/>
              </a:rPr>
              <a:t>.system</a:t>
            </a:r>
            <a:r>
              <a:rPr lang="en-US" sz="2800" spc="-200" dirty="0">
                <a:latin typeface="Lucida Console" panose="020B0609040504020204" pitchFamily="49" charset="0"/>
              </a:rPr>
              <a:t>,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800" b="1" dirty="0" err="1">
                <a:solidFill>
                  <a:srgbClr val="7F0000"/>
                </a:solidFill>
                <a:latin typeface="Lucida Console" panose="020B0609040504020204" pitchFamily="49" charset="0"/>
              </a:rPr>
              <a:t>rando</a:t>
            </a:r>
            <a:r>
              <a:rPr lang="en-US" sz="2800" b="1" spc="-200" dirty="0" err="1">
                <a:solidFill>
                  <a:srgbClr val="7F0000"/>
                </a:solidFill>
                <a:latin typeface="Lucida Console" panose="020B0609040504020204" pitchFamily="49" charset="0"/>
              </a:rPr>
              <a:t>m</a:t>
            </a:r>
            <a:r>
              <a:rPr lang="en-US" sz="2800" spc="-200" dirty="0" err="1">
                <a:solidFill>
                  <a:srgbClr val="7F0000"/>
                </a:solidFill>
                <a:latin typeface="Lucida Console" panose="020B0609040504020204" pitchFamily="49" charset="0"/>
              </a:rPr>
              <a:t>.</a:t>
            </a:r>
            <a:r>
              <a:rPr lang="en-US" sz="2800" dirty="0" err="1">
                <a:solidFill>
                  <a:srgbClr val="7F0000"/>
                </a:solidFill>
                <a:latin typeface="Lucida Console" panose="020B0609040504020204" pitchFamily="49" charset="0"/>
              </a:rPr>
              <a:t>randrang</a:t>
            </a:r>
            <a:r>
              <a:rPr lang="en-US" sz="2800" spc="-200" dirty="0" err="1">
                <a:solidFill>
                  <a:srgbClr val="7F0000"/>
                </a:solidFill>
                <a:latin typeface="Lucida Console" panose="020B0609040504020204" pitchFamily="49" charset="0"/>
              </a:rPr>
              <a:t>e</a:t>
            </a:r>
            <a:r>
              <a:rPr lang="en-US" sz="2800" spc="-200" dirty="0">
                <a:latin typeface="Lucida Console" panose="020B0609040504020204" pitchFamily="49" charset="0"/>
              </a:rPr>
              <a:t>,</a:t>
            </a:r>
            <a:r>
              <a:rPr lang="en-US" sz="2800" dirty="0">
                <a:latin typeface="Lucida Console" panose="020B0609040504020204" pitchFamily="49" charset="0"/>
              </a:rPr>
              <a:t> </a:t>
            </a:r>
            <a:r>
              <a:rPr lang="en-US" sz="2800" b="1" dirty="0">
                <a:solidFill>
                  <a:srgbClr val="7F0000"/>
                </a:solidFill>
                <a:latin typeface="Lucida Console" panose="020B0609040504020204" pitchFamily="49" charset="0"/>
              </a:rPr>
              <a:t>rando</a:t>
            </a:r>
            <a:r>
              <a:rPr lang="en-US" sz="2800" b="1" spc="-200" dirty="0">
                <a:solidFill>
                  <a:srgbClr val="7F0000"/>
                </a:solidFill>
                <a:latin typeface="Lucida Console" panose="020B0609040504020204" pitchFamily="49" charset="0"/>
              </a:rPr>
              <a:t>m</a:t>
            </a:r>
            <a:r>
              <a:rPr lang="en-US" sz="2800" spc="-200" dirty="0">
                <a:solidFill>
                  <a:srgbClr val="7F0000"/>
                </a:solidFill>
                <a:latin typeface="Lucida Console" panose="020B0609040504020204" pitchFamily="49" charset="0"/>
              </a:rPr>
              <a:t>.</a:t>
            </a:r>
            <a:r>
              <a:rPr lang="en-US" sz="2800" dirty="0">
                <a:solidFill>
                  <a:srgbClr val="7F0000"/>
                </a:solidFill>
                <a:latin typeface="Lucida Console" panose="020B0609040504020204" pitchFamily="49" charset="0"/>
              </a:rPr>
              <a:t>ch</a:t>
            </a:r>
            <a:r>
              <a:rPr lang="en-US" sz="2800" spc="-200" dirty="0">
                <a:solidFill>
                  <a:srgbClr val="7F0000"/>
                </a:solidFill>
                <a:latin typeface="Lucida Console" panose="020B0609040504020204" pitchFamily="49" charset="0"/>
              </a:rPr>
              <a:t>oi</a:t>
            </a:r>
            <a:r>
              <a:rPr lang="en-US" sz="2800" dirty="0">
                <a:solidFill>
                  <a:srgbClr val="7F0000"/>
                </a:solidFill>
                <a:latin typeface="Lucida Console" panose="020B0609040504020204" pitchFamily="49" charset="0"/>
              </a:rPr>
              <a:t>c</a:t>
            </a:r>
            <a:r>
              <a:rPr lang="en-US" sz="2800" spc="-200" dirty="0">
                <a:solidFill>
                  <a:srgbClr val="7F0000"/>
                </a:solidFill>
                <a:latin typeface="Lucida Console" panose="020B0609040504020204" pitchFamily="49" charset="0"/>
              </a:rPr>
              <a:t>e</a:t>
            </a:r>
            <a:r>
              <a:rPr lang="en-US" sz="2800" spc="-200" dirty="0">
                <a:latin typeface="Lucida Console" panose="020B0609040504020204" pitchFamily="49" charset="0"/>
              </a:rPr>
              <a:t>,</a:t>
            </a:r>
            <a:r>
              <a:rPr lang="en-US" sz="2800" dirty="0">
                <a:latin typeface="Lucida Console" panose="020B0609040504020204" pitchFamily="49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time</a:t>
            </a:r>
            <a:r>
              <a:rPr lang="en-US" sz="28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.time</a:t>
            </a:r>
            <a:r>
              <a:rPr lang="en-US" sz="2800" dirty="0">
                <a:latin typeface="Lucida Console" panose="020B0609040504020204" pitchFamily="49" charset="0"/>
              </a:rPr>
              <a:t>,</a:t>
            </a:r>
            <a:r>
              <a:rPr lang="en-US" sz="2800" dirty="0"/>
              <a:t> and</a:t>
            </a:r>
            <a:r>
              <a:rPr lang="en-US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time</a:t>
            </a:r>
            <a:r>
              <a:rPr lang="en-US" sz="28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.sleep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endParaRPr lang="en-US" sz="3200" dirty="0">
              <a:solidFill>
                <a:srgbClr val="A44291"/>
              </a:solidFill>
              <a:latin typeface="Lucida Console" panose="020B0609040504020204" pitchFamily="49" charset="0"/>
            </a:endParaRPr>
          </a:p>
          <a:p>
            <a:r>
              <a:rPr lang="en-US" sz="3200" dirty="0"/>
              <a:t>Last week we used:</a:t>
            </a:r>
            <a:br>
              <a:rPr lang="en-US" sz="3200" dirty="0"/>
            </a:br>
            <a:r>
              <a:rPr lang="en-US" sz="2800" b="1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math</a:t>
            </a:r>
            <a:r>
              <a:rPr lang="en-US" sz="28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.gcd</a:t>
            </a:r>
            <a:r>
              <a:rPr lang="en-US" sz="2800" dirty="0">
                <a:latin typeface="Lucida Console" panose="020B0609040504020204" pitchFamily="49" charset="0"/>
              </a:rPr>
              <a:t>, </a:t>
            </a:r>
            <a:r>
              <a:rPr lang="en-US" sz="2800" b="1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math</a:t>
            </a:r>
            <a:r>
              <a:rPr lang="en-US" sz="28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.sqrt</a:t>
            </a:r>
            <a:r>
              <a:rPr lang="en-US" sz="2800" dirty="0">
                <a:latin typeface="Lucida Console" panose="020B0609040504020204" pitchFamily="49" charset="0"/>
              </a:rPr>
              <a:t>, </a:t>
            </a:r>
            <a:r>
              <a:rPr lang="en-US" sz="2800" b="1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math</a:t>
            </a:r>
            <a:r>
              <a:rPr lang="en-US" sz="28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.floor</a:t>
            </a:r>
            <a:r>
              <a:rPr lang="en-US" sz="2800" dirty="0">
                <a:latin typeface="Lucida Console" panose="020B0609040504020204" pitchFamily="49" charset="0"/>
              </a:rPr>
              <a:t>,</a:t>
            </a:r>
            <a:r>
              <a:rPr lang="en-US" sz="2800" dirty="0"/>
              <a:t> and</a:t>
            </a:r>
            <a:r>
              <a:rPr lang="en-US" sz="2800" dirty="0">
                <a:latin typeface="Lucida Console" panose="020B0609040504020204" pitchFamily="49" charset="0"/>
              </a:rPr>
              <a:t> </a:t>
            </a:r>
            <a:r>
              <a:rPr lang="en-US" sz="2800" b="1" dirty="0" err="1">
                <a:solidFill>
                  <a:srgbClr val="E79E00"/>
                </a:solidFill>
                <a:latin typeface="Lucida Console" panose="020B0609040504020204" pitchFamily="49" charset="0"/>
              </a:rPr>
              <a:t>itertools</a:t>
            </a:r>
            <a:r>
              <a:rPr lang="en-US" sz="2800" dirty="0" err="1">
                <a:solidFill>
                  <a:srgbClr val="E79E00"/>
                </a:solidFill>
                <a:latin typeface="Lucida Console" panose="020B0609040504020204" pitchFamily="49" charset="0"/>
              </a:rPr>
              <a:t>.count</a:t>
            </a:r>
            <a:endParaRPr lang="en-US" sz="2800" dirty="0">
              <a:solidFill>
                <a:srgbClr val="E79E00"/>
              </a:solidFill>
              <a:latin typeface="Lucida Console" panose="020B0609040504020204" pitchFamily="49" charset="0"/>
            </a:endParaRPr>
          </a:p>
          <a:p>
            <a:r>
              <a:rPr lang="en-US" sz="3200" dirty="0"/>
              <a:t>In even earlier lectures we used:</a:t>
            </a:r>
            <a:br>
              <a:rPr lang="en-US" sz="3200" dirty="0"/>
            </a:br>
            <a:r>
              <a:rPr lang="en-US" sz="2800" b="1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math</a:t>
            </a:r>
            <a:r>
              <a:rPr lang="en-US" sz="28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.cos</a:t>
            </a:r>
            <a:r>
              <a:rPr lang="en-US" sz="2800" dirty="0">
                <a:latin typeface="Lucida Console" panose="020B0609040504020204" pitchFamily="49" charset="0"/>
              </a:rPr>
              <a:t>,</a:t>
            </a:r>
            <a:r>
              <a:rPr lang="en-US" sz="2800" dirty="0">
                <a:solidFill>
                  <a:schemeClr val="accent6"/>
                </a:solidFill>
                <a:latin typeface="Lucida Console" panose="020B0609040504020204" pitchFamily="49" charset="0"/>
              </a:rPr>
              <a:t> </a:t>
            </a:r>
            <a:r>
              <a:rPr lang="en-US" sz="2800" b="1" dirty="0" err="1">
                <a:solidFill>
                  <a:srgbClr val="D7D200"/>
                </a:solidFill>
                <a:latin typeface="Lucida Console" panose="020B0609040504020204" pitchFamily="49" charset="0"/>
              </a:rPr>
              <a:t>importlib</a:t>
            </a:r>
            <a:r>
              <a:rPr lang="en-US" sz="2800" dirty="0" err="1">
                <a:solidFill>
                  <a:srgbClr val="D7D200"/>
                </a:solidFill>
                <a:latin typeface="Lucida Console" panose="020B0609040504020204" pitchFamily="49" charset="0"/>
              </a:rPr>
              <a:t>.reload</a:t>
            </a:r>
            <a:r>
              <a:rPr lang="en-US" sz="2800" dirty="0">
                <a:latin typeface="Lucida Console" panose="020B0609040504020204" pitchFamily="49" charset="0"/>
              </a:rPr>
              <a:t>,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7F0000"/>
                </a:solidFill>
                <a:latin typeface="Lucida Console" panose="020B0609040504020204" pitchFamily="49" charset="0"/>
              </a:rPr>
              <a:t>random</a:t>
            </a:r>
            <a:r>
              <a:rPr lang="en-US" sz="2800" dirty="0" err="1">
                <a:solidFill>
                  <a:srgbClr val="7F0000"/>
                </a:solidFill>
                <a:latin typeface="Lucida Console" panose="020B0609040504020204" pitchFamily="49" charset="0"/>
              </a:rPr>
              <a:t>.shuffle</a:t>
            </a:r>
            <a:r>
              <a:rPr lang="en-US" sz="2800" dirty="0">
                <a:latin typeface="Lucida Console" panose="020B0609040504020204" pitchFamily="49" charset="0"/>
              </a:rPr>
              <a:t>,</a:t>
            </a:r>
            <a:r>
              <a:rPr lang="en-US" sz="2800" dirty="0"/>
              <a:t> and </a:t>
            </a:r>
            <a:r>
              <a:rPr lang="en-US" sz="2800" b="1" dirty="0" err="1">
                <a:solidFill>
                  <a:srgbClr val="405C4E"/>
                </a:solidFill>
                <a:latin typeface="Lucida Console" panose="020B0609040504020204" pitchFamily="49" charset="0"/>
              </a:rPr>
              <a:t>sys</a:t>
            </a:r>
            <a:r>
              <a:rPr lang="en-US" sz="2800" dirty="0" err="1">
                <a:solidFill>
                  <a:srgbClr val="405C4E"/>
                </a:solidFill>
                <a:latin typeface="Lucida Console" panose="020B0609040504020204" pitchFamily="49" charset="0"/>
              </a:rPr>
              <a:t>.maxunicode</a:t>
            </a:r>
            <a:r>
              <a:rPr lang="en-US" sz="2800" dirty="0"/>
              <a:t> </a:t>
            </a:r>
            <a:endParaRPr lang="en-US" sz="3200" dirty="0">
              <a:solidFill>
                <a:schemeClr val="accent6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57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894" y="0"/>
            <a:ext cx="9416831" cy="6858000"/>
          </a:xfrm>
        </p:spPr>
        <p:txBody>
          <a:bodyPr/>
          <a:lstStyle/>
          <a:p>
            <a:pPr marL="0" indent="0">
              <a:buNone/>
            </a:pPr>
            <a:r>
              <a:rPr lang="en-US" sz="3000" b="1" dirty="0" err="1">
                <a:solidFill>
                  <a:srgbClr val="FFC000"/>
                </a:solidFill>
              </a:rPr>
              <a:t>itertools</a:t>
            </a:r>
            <a:endParaRPr lang="en-US" sz="3000" b="1" dirty="0">
              <a:solidFill>
                <a:srgbClr val="FFC000"/>
              </a:solidFill>
            </a:endParaRPr>
          </a:p>
          <a:p>
            <a:pPr>
              <a:spcBef>
                <a:spcPts val="0"/>
              </a:spcBef>
              <a:buClrTx/>
              <a:buSzPct val="85000"/>
            </a:pPr>
            <a:r>
              <a:rPr lang="en-US" dirty="0"/>
              <a:t>infinite(</a:t>
            </a:r>
            <a:r>
              <a:rPr lang="en-US" b="1" dirty="0">
                <a:solidFill>
                  <a:srgbClr val="FFC000"/>
                </a:solidFill>
              </a:rPr>
              <a:t>count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FFC000"/>
                </a:solidFill>
              </a:rPr>
              <a:t>cycle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repeat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variationsOnBuiltins</a:t>
            </a:r>
            <a:r>
              <a:rPr lang="en-US" dirty="0"/>
              <a:t>(slice: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islice</a:t>
            </a:r>
            <a:r>
              <a:rPr lang="en-US" dirty="0"/>
              <a:t>, zip: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zip_longest</a:t>
            </a:r>
            <a:r>
              <a:rPr lang="en-US" dirty="0"/>
              <a:t>,</a:t>
            </a:r>
          </a:p>
          <a:p>
            <a:pPr marL="0" indent="3373438">
              <a:spcBef>
                <a:spcPts val="0"/>
              </a:spcBef>
              <a:buClrTx/>
              <a:buSzPct val="85000"/>
              <a:buNone/>
            </a:pPr>
            <a:r>
              <a:rPr lang="en-US" dirty="0"/>
              <a:t>map: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starmap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filter: </a:t>
            </a:r>
            <a:r>
              <a:rPr lang="en-US" b="1" dirty="0" err="1">
                <a:solidFill>
                  <a:srgbClr val="FFC000"/>
                </a:solidFill>
              </a:rPr>
              <a:t>filterfalse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makesSmaller</a:t>
            </a:r>
            <a:r>
              <a:rPr lang="en-US" dirty="0"/>
              <a:t>(</a:t>
            </a:r>
            <a:r>
              <a:rPr lang="en-US" b="1" dirty="0">
                <a:solidFill>
                  <a:srgbClr val="FFC000"/>
                </a:solidFill>
              </a:rPr>
              <a:t>compress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dropwhile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takewhile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makesMultiple</a:t>
            </a:r>
            <a:r>
              <a:rPr lang="en-US" dirty="0"/>
              <a:t>(</a:t>
            </a:r>
            <a:r>
              <a:rPr lang="en-US" b="1" dirty="0" err="1">
                <a:solidFill>
                  <a:srgbClr val="FFC000"/>
                </a:solidFill>
              </a:rPr>
              <a:t>groupby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FFC000"/>
                </a:solidFill>
              </a:rPr>
              <a:t>tee</a:t>
            </a:r>
            <a:r>
              <a:rPr lang="en-US" dirty="0"/>
              <a:t>) 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/>
              <a:t>combines(</a:t>
            </a:r>
            <a:r>
              <a:rPr lang="en-US" b="1" dirty="0">
                <a:solidFill>
                  <a:srgbClr val="FFC000"/>
                </a:solidFill>
              </a:rPr>
              <a:t>combinations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permutations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product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chain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-1" y="4185501"/>
            <a:ext cx="9737725" cy="2672498"/>
          </a:xfrm>
          <a:prstGeom prst="rect">
            <a:avLst/>
          </a:prstGeom>
          <a:solidFill>
            <a:srgbClr val="F8F8F8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  <a:endParaRPr lang="en-US" sz="2800" dirty="0"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effectLst/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1078" y="3772235"/>
            <a:ext cx="732604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import </a:t>
            </a:r>
            <a:r>
              <a:rPr lang="en-US" sz="2800" b="1" dirty="0" err="1">
                <a:solidFill>
                  <a:srgbClr val="FFC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itertools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; help(</a:t>
            </a:r>
            <a:r>
              <a:rPr lang="en-US" sz="2800" b="1" dirty="0" err="1">
                <a:solidFill>
                  <a:srgbClr val="FFC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itertools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21749" y="4264779"/>
            <a:ext cx="0" cy="36576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088014" y="4271705"/>
            <a:ext cx="0" cy="36576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2568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 mod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0496550" cy="6858000"/>
          </a:xfrm>
          <a:solidFill>
            <a:srgbClr val="F8F8F8"/>
          </a:solidFill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 Narrow" panose="020B0606020202030204" pitchFamily="34" charset="0"/>
              </a:rPr>
              <a:t>Help on built-in module </a:t>
            </a:r>
            <a:r>
              <a:rPr lang="en-US" sz="2800" dirty="0" err="1">
                <a:latin typeface="Arial Narrow" panose="020B0606020202030204" pitchFamily="34" charset="0"/>
              </a:rPr>
              <a:t>itertools</a:t>
            </a:r>
            <a:r>
              <a:rPr lang="en-US" sz="2800" dirty="0">
                <a:latin typeface="Arial Narrow" panose="020B060602020203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Arial Narrow" panose="020B0606020202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latin typeface="Arial Narrow" panose="020B0606020202030204" pitchFamily="34" charset="0"/>
              </a:rPr>
              <a:t>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b="1" dirty="0" err="1">
                <a:solidFill>
                  <a:srgbClr val="FFC000"/>
                </a:solidFill>
                <a:latin typeface="Arial Narrow" panose="020B0606020202030204" pitchFamily="34" charset="0"/>
              </a:rPr>
              <a:t>itertools</a:t>
            </a:r>
            <a:r>
              <a:rPr lang="en-US" sz="2800" dirty="0">
                <a:latin typeface="Arial Narrow" panose="020B0606020202030204" pitchFamily="34" charset="0"/>
              </a:rPr>
              <a:t> - Functional tools for creating and using iterators.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Arial Narrow" panose="020B0606020202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latin typeface="Arial Narrow" panose="020B0606020202030204" pitchFamily="34" charset="0"/>
              </a:rPr>
              <a:t>DESCRIPTION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 Narrow" panose="020B0606020202030204" pitchFamily="34" charset="0"/>
              </a:rPr>
              <a:t>    Infinite iterators: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b="1" dirty="0">
                <a:solidFill>
                  <a:srgbClr val="FFC000"/>
                </a:solidFill>
                <a:latin typeface="Arial Narrow" panose="020B0606020202030204" pitchFamily="34" charset="0"/>
              </a:rPr>
              <a:t>count</a:t>
            </a:r>
            <a:r>
              <a:rPr lang="en-US" sz="2800" dirty="0">
                <a:solidFill>
                  <a:srgbClr val="FFC000"/>
                </a:solidFill>
                <a:latin typeface="Arial Narrow" panose="020B0606020202030204" pitchFamily="34" charset="0"/>
              </a:rPr>
              <a:t>(start=0, step=1)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Arial Narrow" panose="020B0606020202030204" pitchFamily="34" charset="0"/>
              </a:rPr>
              <a:t> start, </a:t>
            </a:r>
            <a:r>
              <a:rPr lang="en-US" sz="2800" dirty="0" err="1">
                <a:latin typeface="Arial Narrow" panose="020B0606020202030204" pitchFamily="34" charset="0"/>
              </a:rPr>
              <a:t>start+step</a:t>
            </a:r>
            <a:r>
              <a:rPr lang="en-US" sz="2800" dirty="0">
                <a:latin typeface="Arial Narrow" panose="020B0606020202030204" pitchFamily="34" charset="0"/>
              </a:rPr>
              <a:t>, start+2*step,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800" dirty="0">
                <a:latin typeface="Arial Narrow" panose="020B0606020202030204" pitchFamily="34" charset="0"/>
              </a:rPr>
              <a:t>    </a:t>
            </a:r>
            <a:r>
              <a:rPr lang="fr-FR" sz="2800" b="1" dirty="0">
                <a:solidFill>
                  <a:srgbClr val="FFC000"/>
                </a:solidFill>
                <a:latin typeface="Arial Narrow" panose="020B0606020202030204" pitchFamily="34" charset="0"/>
              </a:rPr>
              <a:t>cycle</a:t>
            </a:r>
            <a:r>
              <a:rPr lang="fr-FR" sz="2800" dirty="0">
                <a:solidFill>
                  <a:srgbClr val="FFC000"/>
                </a:solidFill>
                <a:latin typeface="Arial Narrow" panose="020B0606020202030204" pitchFamily="34" charset="0"/>
              </a:rPr>
              <a:t>(p)</a:t>
            </a:r>
            <a:r>
              <a:rPr lang="fr-FR" sz="2800" dirty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fr-FR" sz="2800" dirty="0">
                <a:latin typeface="Arial Narrow" panose="020B0606020202030204" pitchFamily="34" charset="0"/>
              </a:rPr>
              <a:t> p0, p1, ... </a:t>
            </a:r>
            <a:r>
              <a:rPr lang="fr-FR" sz="2800" dirty="0" err="1">
                <a:latin typeface="Arial Narrow" panose="020B0606020202030204" pitchFamily="34" charset="0"/>
              </a:rPr>
              <a:t>plast</a:t>
            </a:r>
            <a:r>
              <a:rPr lang="fr-FR" sz="2800" dirty="0">
                <a:latin typeface="Arial Narrow" panose="020B0606020202030204" pitchFamily="34" charset="0"/>
              </a:rPr>
              <a:t>, p0, p1,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b="1" dirty="0">
                <a:solidFill>
                  <a:srgbClr val="FFC000"/>
                </a:solidFill>
                <a:latin typeface="Arial Narrow" panose="020B0606020202030204" pitchFamily="34" charset="0"/>
              </a:rPr>
              <a:t>repeat</a:t>
            </a:r>
            <a:r>
              <a:rPr lang="en-US" sz="2800" dirty="0">
                <a:solidFill>
                  <a:srgbClr val="FFC000"/>
                </a:solidFill>
                <a:latin typeface="Arial Narrow" panose="020B0606020202030204" pitchFamily="34" charset="0"/>
              </a:rPr>
              <a:t>(</a:t>
            </a:r>
            <a:r>
              <a:rPr lang="en-US" sz="2800" dirty="0" err="1">
                <a:solidFill>
                  <a:srgbClr val="FFC000"/>
                </a:solidFill>
                <a:latin typeface="Arial Narrow" panose="020B0606020202030204" pitchFamily="34" charset="0"/>
              </a:rPr>
              <a:t>elem</a:t>
            </a:r>
            <a:r>
              <a:rPr lang="en-US" sz="2800" dirty="0">
                <a:solidFill>
                  <a:srgbClr val="FFC000"/>
                </a:solidFill>
                <a:latin typeface="Arial Narrow" panose="020B0606020202030204" pitchFamily="34" charset="0"/>
              </a:rPr>
              <a:t> [,n])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elem</a:t>
            </a:r>
            <a:r>
              <a:rPr lang="en-US" sz="2800" dirty="0">
                <a:latin typeface="Arial Narrow" panose="020B0606020202030204" pitchFamily="34" charset="0"/>
              </a:rPr>
              <a:t>, </a:t>
            </a:r>
            <a:r>
              <a:rPr lang="en-US" sz="2800" dirty="0" err="1">
                <a:latin typeface="Arial Narrow" panose="020B0606020202030204" pitchFamily="34" charset="0"/>
              </a:rPr>
              <a:t>elem</a:t>
            </a:r>
            <a:r>
              <a:rPr lang="en-US" sz="2800" dirty="0">
                <a:latin typeface="Arial Narrow" panose="020B0606020202030204" pitchFamily="34" charset="0"/>
              </a:rPr>
              <a:t>, </a:t>
            </a:r>
            <a:r>
              <a:rPr lang="en-US" sz="2800" dirty="0" err="1">
                <a:latin typeface="Arial Narrow" panose="020B0606020202030204" pitchFamily="34" charset="0"/>
              </a:rPr>
              <a:t>elem</a:t>
            </a:r>
            <a:r>
              <a:rPr lang="en-US" sz="2800" dirty="0">
                <a:latin typeface="Arial Narrow" panose="020B0606020202030204" pitchFamily="34" charset="0"/>
              </a:rPr>
              <a:t>, ... endlessly or up to n times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Arial Narrow" panose="020B0606020202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 Narrow" panose="020B0606020202030204" pitchFamily="34" charset="0"/>
              </a:rPr>
              <a:t>    Iterators terminating on the shortest input sequence: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b="1" dirty="0">
                <a:solidFill>
                  <a:srgbClr val="FFC000"/>
                </a:solidFill>
                <a:latin typeface="Arial Narrow" panose="020B0606020202030204" pitchFamily="34" charset="0"/>
              </a:rPr>
              <a:t>accumulate</a:t>
            </a:r>
            <a:r>
              <a:rPr lang="en-US" sz="2800" dirty="0">
                <a:solidFill>
                  <a:srgbClr val="FFC000"/>
                </a:solidFill>
                <a:latin typeface="Arial Narrow" panose="020B0606020202030204" pitchFamily="34" charset="0"/>
              </a:rPr>
              <a:t>(p[, </a:t>
            </a:r>
            <a:r>
              <a:rPr lang="en-US" sz="2800" dirty="0" err="1">
                <a:solidFill>
                  <a:srgbClr val="FFC000"/>
                </a:solidFill>
                <a:latin typeface="Arial Narrow" panose="020B0606020202030204" pitchFamily="34" charset="0"/>
              </a:rPr>
              <a:t>func</a:t>
            </a:r>
            <a:r>
              <a:rPr lang="en-US" sz="2800" dirty="0">
                <a:solidFill>
                  <a:srgbClr val="FFC000"/>
                </a:solidFill>
                <a:latin typeface="Arial Narrow" panose="020B0606020202030204" pitchFamily="34" charset="0"/>
              </a:rPr>
              <a:t>])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Arial Narrow" panose="020B0606020202030204" pitchFamily="34" charset="0"/>
              </a:rPr>
              <a:t> p0, p0+p1, p0+p1+p2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800" dirty="0">
                <a:latin typeface="Arial Narrow" panose="020B0606020202030204" pitchFamily="34" charset="0"/>
              </a:rPr>
              <a:t>    </a:t>
            </a:r>
            <a:r>
              <a:rPr lang="fr-FR" sz="2800" b="1" dirty="0" err="1">
                <a:solidFill>
                  <a:srgbClr val="FFC000"/>
                </a:solidFill>
                <a:latin typeface="Arial Narrow" panose="020B0606020202030204" pitchFamily="34" charset="0"/>
              </a:rPr>
              <a:t>chain</a:t>
            </a:r>
            <a:r>
              <a:rPr lang="fr-FR" sz="2800" dirty="0">
                <a:solidFill>
                  <a:srgbClr val="FFC000"/>
                </a:solidFill>
                <a:latin typeface="Arial Narrow" panose="020B0606020202030204" pitchFamily="34" charset="0"/>
              </a:rPr>
              <a:t>(p, q, ...)</a:t>
            </a:r>
            <a:r>
              <a:rPr lang="fr-FR" sz="2800" dirty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fr-FR" sz="2800" dirty="0">
                <a:latin typeface="Arial Narrow" panose="020B0606020202030204" pitchFamily="34" charset="0"/>
              </a:rPr>
              <a:t> p0, p1, ... </a:t>
            </a:r>
            <a:r>
              <a:rPr lang="fr-FR" sz="2800" dirty="0" err="1">
                <a:latin typeface="Arial Narrow" panose="020B0606020202030204" pitchFamily="34" charset="0"/>
              </a:rPr>
              <a:t>plast</a:t>
            </a:r>
            <a:r>
              <a:rPr lang="fr-FR" sz="2800" dirty="0">
                <a:latin typeface="Arial Narrow" panose="020B0606020202030204" pitchFamily="34" charset="0"/>
              </a:rPr>
              <a:t>, q0, q1,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b="1" dirty="0" err="1">
                <a:solidFill>
                  <a:srgbClr val="FFC000"/>
                </a:solidFill>
                <a:latin typeface="Arial Narrow" panose="020B0606020202030204" pitchFamily="34" charset="0"/>
              </a:rPr>
              <a:t>chain.from_iterable</a:t>
            </a:r>
            <a:r>
              <a:rPr lang="en-US" sz="2800" dirty="0">
                <a:solidFill>
                  <a:srgbClr val="FFC000"/>
                </a:solidFill>
                <a:latin typeface="Arial Narrow" panose="020B0606020202030204" pitchFamily="34" charset="0"/>
              </a:rPr>
              <a:t>([p, q, ...])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Arial Narrow" panose="020B0606020202030204" pitchFamily="34" charset="0"/>
              </a:rPr>
              <a:t> p0, p1, ... </a:t>
            </a:r>
            <a:r>
              <a:rPr lang="en-US" sz="2800" dirty="0" err="1">
                <a:latin typeface="Arial Narrow" panose="020B0606020202030204" pitchFamily="34" charset="0"/>
              </a:rPr>
              <a:t>plast</a:t>
            </a:r>
            <a:r>
              <a:rPr lang="en-US" sz="2800" dirty="0">
                <a:latin typeface="Arial Narrow" panose="020B0606020202030204" pitchFamily="34" charset="0"/>
              </a:rPr>
              <a:t>, q0, q1, ...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-1" y="0"/>
            <a:ext cx="9729216" cy="6848856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87902" y="6450328"/>
            <a:ext cx="0" cy="36576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22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-1" y="0"/>
            <a:ext cx="973772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0"/>
            <a:ext cx="10382865" cy="6858000"/>
          </a:xfrm>
          <a:noFill/>
          <a:ln w="28575">
            <a:noFill/>
          </a:ln>
        </p:spPr>
        <p:txBody>
          <a:bodyPr/>
          <a:lstStyle/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fr-FR" sz="2800" dirty="0">
                <a:latin typeface="Arial Narrow" panose="020B0606020202030204" pitchFamily="34" charset="0"/>
              </a:rPr>
              <a:t>    </a:t>
            </a:r>
            <a:r>
              <a:rPr lang="en-US" sz="2800" b="1" dirty="0">
                <a:solidFill>
                  <a:srgbClr val="FFC000"/>
                </a:solidFill>
                <a:latin typeface="Arial Narrow" panose="020B0606020202030204" pitchFamily="34" charset="0"/>
              </a:rPr>
              <a:t>compress</a:t>
            </a:r>
            <a:r>
              <a:rPr lang="en-US" sz="2800" dirty="0">
                <a:solidFill>
                  <a:srgbClr val="FFC000"/>
                </a:solidFill>
                <a:latin typeface="Arial Narrow" panose="020B0606020202030204" pitchFamily="34" charset="0"/>
              </a:rPr>
              <a:t>(data, selectors)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Arial Narrow" panose="020B0606020202030204" pitchFamily="34" charset="0"/>
              </a:rPr>
              <a:t> (d[0] if s[0]), (d[1] if s[1]), ...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b="1" dirty="0" err="1">
                <a:solidFill>
                  <a:srgbClr val="FFC000"/>
                </a:solidFill>
                <a:latin typeface="Arial Narrow" panose="020B0606020202030204" pitchFamily="34" charset="0"/>
              </a:rPr>
              <a:t>dropwhile</a:t>
            </a:r>
            <a:r>
              <a:rPr lang="en-US" sz="2800" dirty="0">
                <a:solidFill>
                  <a:srgbClr val="FFC000"/>
                </a:solidFill>
                <a:latin typeface="Arial Narrow" panose="020B0606020202030204" pitchFamily="34" charset="0"/>
              </a:rPr>
              <a:t>(</a:t>
            </a:r>
            <a:r>
              <a:rPr lang="en-US" sz="2800" dirty="0" err="1">
                <a:solidFill>
                  <a:srgbClr val="FFC000"/>
                </a:solidFill>
                <a:latin typeface="Arial Narrow" panose="020B0606020202030204" pitchFamily="34" charset="0"/>
              </a:rPr>
              <a:t>pred</a:t>
            </a:r>
            <a:r>
              <a:rPr lang="en-US" sz="2800" dirty="0">
                <a:solidFill>
                  <a:srgbClr val="FFC000"/>
                </a:solidFill>
                <a:latin typeface="Arial Narrow" panose="020B0606020202030204" pitchFamily="34" charset="0"/>
              </a:rPr>
              <a:t>, </a:t>
            </a:r>
            <a:r>
              <a:rPr lang="en-US" sz="2800" dirty="0" err="1">
                <a:solidFill>
                  <a:srgbClr val="FFC000"/>
                </a:solidFill>
                <a:latin typeface="Arial Narrow" panose="020B0606020202030204" pitchFamily="34" charset="0"/>
              </a:rPr>
              <a:t>seq</a:t>
            </a:r>
            <a:r>
              <a:rPr lang="en-US" sz="2800" dirty="0">
                <a:solidFill>
                  <a:srgbClr val="FFC000"/>
                </a:solidFill>
                <a:latin typeface="Arial Narrow" panose="020B0606020202030204" pitchFamily="34" charset="0"/>
              </a:rPr>
              <a:t>)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seq</a:t>
            </a:r>
            <a:r>
              <a:rPr lang="en-US" sz="2800" dirty="0">
                <a:latin typeface="Arial Narrow" panose="020B0606020202030204" pitchFamily="34" charset="0"/>
              </a:rPr>
              <a:t>[n], </a:t>
            </a:r>
            <a:r>
              <a:rPr lang="en-US" sz="2800" dirty="0" err="1">
                <a:latin typeface="Arial Narrow" panose="020B0606020202030204" pitchFamily="34" charset="0"/>
              </a:rPr>
              <a:t>seq</a:t>
            </a:r>
            <a:r>
              <a:rPr lang="en-US" sz="2800" dirty="0">
                <a:latin typeface="Arial Narrow" panose="020B0606020202030204" pitchFamily="34" charset="0"/>
              </a:rPr>
              <a:t>[n+1], starting when </a:t>
            </a:r>
            <a:r>
              <a:rPr lang="en-US" sz="2800" dirty="0" err="1">
                <a:latin typeface="Arial Narrow" panose="020B0606020202030204" pitchFamily="34" charset="0"/>
              </a:rPr>
              <a:t>pred</a:t>
            </a:r>
            <a:r>
              <a:rPr lang="en-US" sz="2800" dirty="0">
                <a:latin typeface="Arial Narrow" panose="020B0606020202030204" pitchFamily="34" charset="0"/>
              </a:rPr>
              <a:t> fails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b="1" dirty="0" err="1">
                <a:solidFill>
                  <a:srgbClr val="FFC000"/>
                </a:solidFill>
                <a:latin typeface="Arial Narrow" panose="020B0606020202030204" pitchFamily="34" charset="0"/>
              </a:rPr>
              <a:t>groupby</a:t>
            </a:r>
            <a:r>
              <a:rPr lang="en-US" sz="2800" dirty="0">
                <a:solidFill>
                  <a:srgbClr val="FFC000"/>
                </a:solidFill>
                <a:latin typeface="Arial Narrow" panose="020B0606020202030204" pitchFamily="34" charset="0"/>
              </a:rPr>
              <a:t>(</a:t>
            </a:r>
            <a:r>
              <a:rPr lang="en-US" sz="2800" dirty="0" err="1">
                <a:solidFill>
                  <a:srgbClr val="FFC000"/>
                </a:solidFill>
                <a:latin typeface="Arial Narrow" panose="020B0606020202030204" pitchFamily="34" charset="0"/>
              </a:rPr>
              <a:t>iterable</a:t>
            </a:r>
            <a:r>
              <a:rPr lang="en-US" sz="2800" dirty="0">
                <a:solidFill>
                  <a:srgbClr val="FFC000"/>
                </a:solidFill>
                <a:latin typeface="Arial Narrow" panose="020B0606020202030204" pitchFamily="34" charset="0"/>
              </a:rPr>
              <a:t>[,</a:t>
            </a:r>
            <a:r>
              <a:rPr lang="en-US" sz="2400" dirty="0">
                <a:solidFill>
                  <a:srgbClr val="FFC000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solidFill>
                  <a:srgbClr val="FFC000"/>
                </a:solidFill>
                <a:latin typeface="Arial Narrow" panose="020B0606020202030204" pitchFamily="34" charset="0"/>
              </a:rPr>
              <a:t>keyfunc</a:t>
            </a:r>
            <a:r>
              <a:rPr lang="en-US" sz="2800" dirty="0">
                <a:solidFill>
                  <a:srgbClr val="FFC000"/>
                </a:solidFill>
                <a:latin typeface="Arial Narrow" panose="020B0606020202030204" pitchFamily="34" charset="0"/>
              </a:rPr>
              <a:t>])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800" dirty="0">
                <a:latin typeface="Arial Narrow" panose="020B0606020202030204" pitchFamily="34" charset="0"/>
              </a:rPr>
              <a:t>sub-iterat</a:t>
            </a:r>
            <a:r>
              <a:rPr lang="en-US" sz="2800" spc="-20" dirty="0">
                <a:latin typeface="Arial Narrow" panose="020B0606020202030204" pitchFamily="34" charset="0"/>
              </a:rPr>
              <a:t>o</a:t>
            </a:r>
            <a:r>
              <a:rPr lang="en-US" sz="2800" dirty="0">
                <a:latin typeface="Arial Narrow" panose="020B0606020202030204" pitchFamily="34" charset="0"/>
              </a:rPr>
              <a:t>rs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800" spc="-20" dirty="0">
                <a:latin typeface="Arial Narrow" panose="020B0606020202030204" pitchFamily="34" charset="0"/>
              </a:rPr>
              <a:t>g</a:t>
            </a:r>
            <a:r>
              <a:rPr lang="en-US" sz="2800" dirty="0">
                <a:latin typeface="Arial Narrow" panose="020B0606020202030204" pitchFamily="34" charset="0"/>
              </a:rPr>
              <a:t>r</a:t>
            </a:r>
            <a:r>
              <a:rPr lang="en-US" sz="2800" spc="-20" dirty="0">
                <a:latin typeface="Arial Narrow" panose="020B0606020202030204" pitchFamily="34" charset="0"/>
              </a:rPr>
              <a:t>ou</a:t>
            </a:r>
            <a:r>
              <a:rPr lang="en-US" sz="2800" dirty="0">
                <a:latin typeface="Arial Narrow" panose="020B0606020202030204" pitchFamily="34" charset="0"/>
              </a:rPr>
              <a:t>ped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800" spc="-100" dirty="0">
                <a:latin typeface="Arial Narrow" panose="020B0606020202030204" pitchFamily="34" charset="0"/>
              </a:rPr>
              <a:t>b</a:t>
            </a:r>
            <a:r>
              <a:rPr lang="en-US" sz="2800" dirty="0">
                <a:latin typeface="Arial Narrow" panose="020B0606020202030204" pitchFamily="34" charset="0"/>
              </a:rPr>
              <a:t>y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800" spc="-100" dirty="0" err="1">
                <a:latin typeface="Arial Narrow" panose="020B0606020202030204" pitchFamily="34" charset="0"/>
              </a:rPr>
              <a:t>ke</a:t>
            </a:r>
            <a:r>
              <a:rPr lang="en-US" sz="2800" dirty="0" err="1">
                <a:latin typeface="Arial Narrow" panose="020B0606020202030204" pitchFamily="34" charset="0"/>
              </a:rPr>
              <a:t>yfunc</a:t>
            </a:r>
            <a:r>
              <a:rPr lang="en-US" sz="2800" spc="-150" dirty="0">
                <a:latin typeface="Arial Narrow" panose="020B0606020202030204" pitchFamily="34" charset="0"/>
              </a:rPr>
              <a:t>(v</a:t>
            </a:r>
            <a:r>
              <a:rPr lang="en-US" sz="2800" spc="-100" dirty="0">
                <a:latin typeface="Arial Narrow" panose="020B0606020202030204" pitchFamily="34" charset="0"/>
              </a:rPr>
              <a:t>) </a:t>
            </a:r>
            <a:r>
              <a:rPr lang="en-US" sz="2800" spc="-50" dirty="0">
                <a:latin typeface="Arial Narrow" panose="020B0606020202030204" pitchFamily="34" charset="0"/>
              </a:rPr>
              <a:t>valu</a:t>
            </a:r>
            <a:r>
              <a:rPr lang="en-US" sz="2800" dirty="0">
                <a:latin typeface="Arial Narrow" panose="020B0606020202030204" pitchFamily="34" charset="0"/>
              </a:rPr>
              <a:t>e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b="1" dirty="0" err="1">
                <a:solidFill>
                  <a:srgbClr val="FFC000"/>
                </a:solidFill>
                <a:latin typeface="Arial Narrow" panose="020B0606020202030204" pitchFamily="34" charset="0"/>
              </a:rPr>
              <a:t>filterfalse</a:t>
            </a:r>
            <a:r>
              <a:rPr lang="en-US" sz="2800" dirty="0">
                <a:solidFill>
                  <a:srgbClr val="FFC000"/>
                </a:solidFill>
                <a:latin typeface="Arial Narrow" panose="020B0606020202030204" pitchFamily="34" charset="0"/>
              </a:rPr>
              <a:t>(</a:t>
            </a:r>
            <a:r>
              <a:rPr lang="en-US" sz="2800" dirty="0" err="1">
                <a:solidFill>
                  <a:srgbClr val="FFC000"/>
                </a:solidFill>
                <a:latin typeface="Arial Narrow" panose="020B0606020202030204" pitchFamily="34" charset="0"/>
              </a:rPr>
              <a:t>pred</a:t>
            </a:r>
            <a:r>
              <a:rPr lang="en-US" sz="2800" dirty="0">
                <a:solidFill>
                  <a:srgbClr val="FFC000"/>
                </a:solidFill>
                <a:latin typeface="Arial Narrow" panose="020B0606020202030204" pitchFamily="34" charset="0"/>
              </a:rPr>
              <a:t>, </a:t>
            </a:r>
            <a:r>
              <a:rPr lang="en-US" sz="2800" dirty="0" err="1">
                <a:solidFill>
                  <a:srgbClr val="FFC000"/>
                </a:solidFill>
                <a:latin typeface="Arial Narrow" panose="020B0606020202030204" pitchFamily="34" charset="0"/>
              </a:rPr>
              <a:t>seq</a:t>
            </a:r>
            <a:r>
              <a:rPr lang="en-US" sz="2800" dirty="0">
                <a:solidFill>
                  <a:srgbClr val="FFC000"/>
                </a:solidFill>
                <a:latin typeface="Arial Narrow" panose="020B0606020202030204" pitchFamily="34" charset="0"/>
              </a:rPr>
              <a:t>)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Arial Narrow" panose="020B0606020202030204" pitchFamily="34" charset="0"/>
              </a:rPr>
              <a:t> elements of </a:t>
            </a:r>
            <a:r>
              <a:rPr lang="en-US" sz="2800" dirty="0" err="1">
                <a:latin typeface="Arial Narrow" panose="020B0606020202030204" pitchFamily="34" charset="0"/>
              </a:rPr>
              <a:t>seq</a:t>
            </a:r>
            <a:r>
              <a:rPr lang="en-US" sz="2800" dirty="0">
                <a:latin typeface="Arial Narrow" panose="020B0606020202030204" pitchFamily="34" charset="0"/>
              </a:rPr>
              <a:t> where </a:t>
            </a:r>
            <a:r>
              <a:rPr lang="en-US" sz="2800" dirty="0" err="1">
                <a:latin typeface="Arial Narrow" panose="020B0606020202030204" pitchFamily="34" charset="0"/>
              </a:rPr>
              <a:t>pred</a:t>
            </a:r>
            <a:r>
              <a:rPr lang="en-US" sz="2800" dirty="0">
                <a:latin typeface="Arial Narrow" panose="020B0606020202030204" pitchFamily="34" charset="0"/>
              </a:rPr>
              <a:t>(</a:t>
            </a:r>
            <a:r>
              <a:rPr lang="en-US" sz="2800" dirty="0" err="1">
                <a:latin typeface="Arial Narrow" panose="020B0606020202030204" pitchFamily="34" charset="0"/>
              </a:rPr>
              <a:t>elem</a:t>
            </a:r>
            <a:r>
              <a:rPr lang="en-US" sz="2800" dirty="0">
                <a:latin typeface="Arial Narrow" panose="020B0606020202030204" pitchFamily="34" charset="0"/>
              </a:rPr>
              <a:t>) is False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b="1" dirty="0" err="1">
                <a:solidFill>
                  <a:srgbClr val="FFC000"/>
                </a:solidFill>
                <a:latin typeface="Arial Narrow" panose="020B0606020202030204" pitchFamily="34" charset="0"/>
              </a:rPr>
              <a:t>islice</a:t>
            </a:r>
            <a:r>
              <a:rPr lang="en-US" sz="2800" dirty="0">
                <a:solidFill>
                  <a:srgbClr val="FFC000"/>
                </a:solidFill>
                <a:latin typeface="Arial Narrow" panose="020B0606020202030204" pitchFamily="34" charset="0"/>
              </a:rPr>
              <a:t>(</a:t>
            </a:r>
            <a:r>
              <a:rPr lang="en-US" sz="2800" dirty="0" err="1">
                <a:solidFill>
                  <a:srgbClr val="FFC000"/>
                </a:solidFill>
                <a:latin typeface="Arial Narrow" panose="020B0606020202030204" pitchFamily="34" charset="0"/>
              </a:rPr>
              <a:t>seq</a:t>
            </a:r>
            <a:r>
              <a:rPr lang="en-US" sz="2800" dirty="0">
                <a:solidFill>
                  <a:srgbClr val="FFC000"/>
                </a:solidFill>
                <a:latin typeface="Arial Narrow" panose="020B0606020202030204" pitchFamily="34" charset="0"/>
              </a:rPr>
              <a:t>, [start,] stop [, step])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Arial Narrow" panose="020B0606020202030204" pitchFamily="34" charset="0"/>
              </a:rPr>
              <a:t> elements from </a:t>
            </a:r>
            <a:r>
              <a:rPr lang="en-US" sz="2800" dirty="0" err="1">
                <a:latin typeface="Arial Narrow" panose="020B0606020202030204" pitchFamily="34" charset="0"/>
              </a:rPr>
              <a:t>seq</a:t>
            </a:r>
            <a:r>
              <a:rPr lang="en-US" sz="2800" dirty="0">
                <a:latin typeface="Arial Narrow" panose="020B0606020202030204" pitchFamily="34" charset="0"/>
              </a:rPr>
              <a:t>[</a:t>
            </a:r>
            <a:r>
              <a:rPr lang="en-US" sz="2800" dirty="0" err="1">
                <a:latin typeface="Arial Narrow" panose="020B0606020202030204" pitchFamily="34" charset="0"/>
              </a:rPr>
              <a:t>start:stop:step</a:t>
            </a:r>
            <a:r>
              <a:rPr lang="en-US" sz="2800" dirty="0">
                <a:latin typeface="Arial Narrow" panose="020B0606020202030204" pitchFamily="34" charset="0"/>
              </a:rPr>
              <a:t>]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b="1" dirty="0" err="1">
                <a:solidFill>
                  <a:srgbClr val="FFC000"/>
                </a:solidFill>
                <a:latin typeface="Arial Narrow" panose="020B0606020202030204" pitchFamily="34" charset="0"/>
              </a:rPr>
              <a:t>starmap</a:t>
            </a:r>
            <a:r>
              <a:rPr lang="en-US" sz="2800" dirty="0">
                <a:solidFill>
                  <a:srgbClr val="FFC000"/>
                </a:solidFill>
                <a:latin typeface="Arial Narrow" panose="020B0606020202030204" pitchFamily="34" charset="0"/>
              </a:rPr>
              <a:t>(fun, </a:t>
            </a:r>
            <a:r>
              <a:rPr lang="en-US" sz="2800" dirty="0" err="1">
                <a:solidFill>
                  <a:srgbClr val="FFC000"/>
                </a:solidFill>
                <a:latin typeface="Arial Narrow" panose="020B0606020202030204" pitchFamily="34" charset="0"/>
              </a:rPr>
              <a:t>seq</a:t>
            </a:r>
            <a:r>
              <a:rPr lang="en-US" sz="2800" dirty="0">
                <a:solidFill>
                  <a:srgbClr val="FFC000"/>
                </a:solidFill>
                <a:latin typeface="Arial Narrow" panose="020B0606020202030204" pitchFamily="34" charset="0"/>
              </a:rPr>
              <a:t>)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Arial Narrow" panose="020B0606020202030204" pitchFamily="34" charset="0"/>
              </a:rPr>
              <a:t> fun(*</a:t>
            </a:r>
            <a:r>
              <a:rPr lang="en-US" sz="2800" dirty="0" err="1">
                <a:latin typeface="Arial Narrow" panose="020B0606020202030204" pitchFamily="34" charset="0"/>
              </a:rPr>
              <a:t>seq</a:t>
            </a:r>
            <a:r>
              <a:rPr lang="en-US" sz="2800" dirty="0">
                <a:latin typeface="Arial Narrow" panose="020B0606020202030204" pitchFamily="34" charset="0"/>
              </a:rPr>
              <a:t>[0]), fun(*</a:t>
            </a:r>
            <a:r>
              <a:rPr lang="en-US" sz="2800" dirty="0" err="1">
                <a:latin typeface="Arial Narrow" panose="020B0606020202030204" pitchFamily="34" charset="0"/>
              </a:rPr>
              <a:t>seq</a:t>
            </a:r>
            <a:r>
              <a:rPr lang="en-US" sz="2800" dirty="0">
                <a:latin typeface="Arial Narrow" panose="020B0606020202030204" pitchFamily="34" charset="0"/>
              </a:rPr>
              <a:t>[1]), ...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b="1" dirty="0">
                <a:solidFill>
                  <a:srgbClr val="FFC000"/>
                </a:solidFill>
                <a:latin typeface="Arial Narrow" panose="020B0606020202030204" pitchFamily="34" charset="0"/>
              </a:rPr>
              <a:t>tee</a:t>
            </a:r>
            <a:r>
              <a:rPr lang="en-US" sz="2800" dirty="0">
                <a:solidFill>
                  <a:srgbClr val="FFC000"/>
                </a:solidFill>
                <a:latin typeface="Arial Narrow" panose="020B0606020202030204" pitchFamily="34" charset="0"/>
              </a:rPr>
              <a:t>(it, n=2)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Arial Narrow" panose="020B0606020202030204" pitchFamily="34" charset="0"/>
              </a:rPr>
              <a:t> (it1, it2 , ... </a:t>
            </a:r>
            <a:r>
              <a:rPr lang="en-US" sz="2800" dirty="0" err="1">
                <a:latin typeface="Arial Narrow" panose="020B0606020202030204" pitchFamily="34" charset="0"/>
              </a:rPr>
              <a:t>itn</a:t>
            </a:r>
            <a:r>
              <a:rPr lang="en-US" sz="2800" dirty="0">
                <a:latin typeface="Arial Narrow" panose="020B0606020202030204" pitchFamily="34" charset="0"/>
              </a:rPr>
              <a:t>) splits one iterator into n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b="1" dirty="0" err="1">
                <a:solidFill>
                  <a:srgbClr val="FFC000"/>
                </a:solidFill>
                <a:latin typeface="Arial Narrow" panose="020B0606020202030204" pitchFamily="34" charset="0"/>
              </a:rPr>
              <a:t>takewhile</a:t>
            </a:r>
            <a:r>
              <a:rPr lang="en-US" sz="2800" dirty="0">
                <a:solidFill>
                  <a:srgbClr val="FFC000"/>
                </a:solidFill>
                <a:latin typeface="Arial Narrow" panose="020B0606020202030204" pitchFamily="34" charset="0"/>
              </a:rPr>
              <a:t>(</a:t>
            </a:r>
            <a:r>
              <a:rPr lang="en-US" sz="2800" dirty="0" err="1">
                <a:solidFill>
                  <a:srgbClr val="FFC000"/>
                </a:solidFill>
                <a:latin typeface="Arial Narrow" panose="020B0606020202030204" pitchFamily="34" charset="0"/>
              </a:rPr>
              <a:t>pred</a:t>
            </a:r>
            <a:r>
              <a:rPr lang="en-US" sz="2800" dirty="0">
                <a:solidFill>
                  <a:srgbClr val="FFC000"/>
                </a:solidFill>
                <a:latin typeface="Arial Narrow" panose="020B0606020202030204" pitchFamily="34" charset="0"/>
              </a:rPr>
              <a:t>, </a:t>
            </a:r>
            <a:r>
              <a:rPr lang="en-US" sz="2800" dirty="0" err="1">
                <a:solidFill>
                  <a:srgbClr val="FFC000"/>
                </a:solidFill>
                <a:latin typeface="Arial Narrow" panose="020B0606020202030204" pitchFamily="34" charset="0"/>
              </a:rPr>
              <a:t>seq</a:t>
            </a:r>
            <a:r>
              <a:rPr lang="en-US" sz="2800" dirty="0">
                <a:solidFill>
                  <a:srgbClr val="FFC000"/>
                </a:solidFill>
                <a:latin typeface="Arial Narrow" panose="020B0606020202030204" pitchFamily="34" charset="0"/>
              </a:rPr>
              <a:t>)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seq</a:t>
            </a:r>
            <a:r>
              <a:rPr lang="en-US" sz="2800" dirty="0">
                <a:latin typeface="Arial Narrow" panose="020B0606020202030204" pitchFamily="34" charset="0"/>
              </a:rPr>
              <a:t>[0], </a:t>
            </a:r>
            <a:r>
              <a:rPr lang="en-US" sz="2800" dirty="0" err="1">
                <a:latin typeface="Arial Narrow" panose="020B0606020202030204" pitchFamily="34" charset="0"/>
              </a:rPr>
              <a:t>seq</a:t>
            </a:r>
            <a:r>
              <a:rPr lang="en-US" sz="2800" dirty="0">
                <a:latin typeface="Arial Narrow" panose="020B0606020202030204" pitchFamily="34" charset="0"/>
              </a:rPr>
              <a:t>[1], until </a:t>
            </a:r>
            <a:r>
              <a:rPr lang="en-US" sz="2800" dirty="0" err="1">
                <a:latin typeface="Arial Narrow" panose="020B0606020202030204" pitchFamily="34" charset="0"/>
              </a:rPr>
              <a:t>pred</a:t>
            </a:r>
            <a:r>
              <a:rPr lang="en-US" sz="2800" dirty="0">
                <a:latin typeface="Arial Narrow" panose="020B0606020202030204" pitchFamily="34" charset="0"/>
              </a:rPr>
              <a:t> fails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b="1" dirty="0" err="1">
                <a:solidFill>
                  <a:srgbClr val="FFC000"/>
                </a:solidFill>
                <a:latin typeface="Arial Narrow" panose="020B0606020202030204" pitchFamily="34" charset="0"/>
              </a:rPr>
              <a:t>zip_longest</a:t>
            </a:r>
            <a:r>
              <a:rPr lang="en-US" sz="2800" dirty="0">
                <a:solidFill>
                  <a:srgbClr val="FFC000"/>
                </a:solidFill>
                <a:latin typeface="Arial Narrow" panose="020B0606020202030204" pitchFamily="34" charset="0"/>
              </a:rPr>
              <a:t>(p, q, ...)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Arial Narrow" panose="020B0606020202030204" pitchFamily="34" charset="0"/>
              </a:rPr>
              <a:t> (p[0], q[0]), (p[1], q[1]), ...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endParaRPr lang="en-US" sz="1200" dirty="0">
              <a:latin typeface="Arial Narrow" panose="020B0606020202030204" pitchFamily="34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 err="1">
                <a:latin typeface="Arial Narrow" panose="020B0606020202030204" pitchFamily="34" charset="0"/>
              </a:rPr>
              <a:t>Combinatoric</a:t>
            </a:r>
            <a:r>
              <a:rPr lang="en-US" sz="2800" dirty="0">
                <a:latin typeface="Arial Narrow" panose="020B0606020202030204" pitchFamily="34" charset="0"/>
              </a:rPr>
              <a:t> generators:</a:t>
            </a:r>
            <a:endParaRPr lang="en-US" sz="2800" dirty="0">
              <a:solidFill>
                <a:schemeClr val="accent2"/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2"/>
                </a:solidFill>
                <a:latin typeface="Arial Narrow" panose="020B0606020202030204" pitchFamily="34" charset="0"/>
              </a:rPr>
              <a:t>    </a:t>
            </a:r>
            <a:r>
              <a:rPr lang="en-US" sz="2800" b="1" dirty="0">
                <a:solidFill>
                  <a:srgbClr val="FFC000"/>
                </a:solidFill>
                <a:latin typeface="Arial Narrow" panose="020B0606020202030204" pitchFamily="34" charset="0"/>
              </a:rPr>
              <a:t>product</a:t>
            </a:r>
            <a:r>
              <a:rPr lang="en-US" sz="2800" dirty="0">
                <a:solidFill>
                  <a:srgbClr val="FFC000"/>
                </a:solidFill>
                <a:latin typeface="Arial Narrow" panose="020B0606020202030204" pitchFamily="34" charset="0"/>
              </a:rPr>
              <a:t>(p, q, ... [repeat=1])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Arial Narrow" panose="020B0606020202030204" pitchFamily="34" charset="0"/>
              </a:rPr>
              <a:t> tuples of all combinations of elements </a:t>
            </a:r>
            <a:br>
              <a:rPr lang="en-US" sz="2800" dirty="0">
                <a:latin typeface="Arial Narrow" panose="020B0606020202030204" pitchFamily="34" charset="0"/>
              </a:rPr>
            </a:br>
            <a:r>
              <a:rPr lang="en-US" sz="2800" dirty="0">
                <a:latin typeface="Arial Narrow" panose="020B0606020202030204" pitchFamily="34" charset="0"/>
              </a:rPr>
              <a:t>                </a:t>
            </a:r>
            <a:r>
              <a:rPr lang="en-US" sz="2400" dirty="0">
                <a:latin typeface="Arial Narrow" panose="020B0606020202030204" pitchFamily="34" charset="0"/>
              </a:rPr>
              <a:t>   </a:t>
            </a:r>
            <a:r>
              <a:rPr lang="en-US" sz="2800" dirty="0">
                <a:latin typeface="Arial Narrow" panose="020B0606020202030204" pitchFamily="34" charset="0"/>
              </a:rPr>
              <a:t>o</a:t>
            </a:r>
            <a:r>
              <a:rPr lang="en-US" sz="2800" spc="-100" dirty="0">
                <a:latin typeface="Arial Narrow" panose="020B0606020202030204" pitchFamily="34" charset="0"/>
              </a:rPr>
              <a:t>f p &amp; q &amp; </a:t>
            </a:r>
            <a:r>
              <a:rPr lang="en-US" sz="2800" dirty="0">
                <a:latin typeface="Arial Narrow" panose="020B0606020202030204" pitchFamily="34" charset="0"/>
              </a:rPr>
              <a:t>...  As for repeat: product(</a:t>
            </a:r>
            <a:r>
              <a:rPr lang="en-US" sz="2800" dirty="0" err="1">
                <a:latin typeface="Arial Narrow" panose="020B0606020202030204" pitchFamily="34" charset="0"/>
              </a:rPr>
              <a:t>p,p,p</a:t>
            </a:r>
            <a:r>
              <a:rPr lang="en-US" sz="2800" dirty="0">
                <a:latin typeface="Arial Narrow" panose="020B0606020202030204" pitchFamily="34" charset="0"/>
              </a:rPr>
              <a:t>)=product(</a:t>
            </a:r>
            <a:r>
              <a:rPr lang="en-US" sz="2800" dirty="0" err="1">
                <a:latin typeface="Arial Narrow" panose="020B0606020202030204" pitchFamily="34" charset="0"/>
              </a:rPr>
              <a:t>p,repeat</a:t>
            </a:r>
            <a:r>
              <a:rPr lang="en-US" sz="2800" dirty="0">
                <a:latin typeface="Arial Narrow" panose="020B0606020202030204" pitchFamily="34" charset="0"/>
              </a:rPr>
              <a:t>=3)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b="1" dirty="0">
                <a:solidFill>
                  <a:srgbClr val="FFC000"/>
                </a:solidFill>
                <a:latin typeface="Arial Narrow" panose="020B0606020202030204" pitchFamily="34" charset="0"/>
              </a:rPr>
              <a:t>permutations</a:t>
            </a:r>
            <a:r>
              <a:rPr lang="en-US" sz="2800" dirty="0">
                <a:solidFill>
                  <a:srgbClr val="FFC000"/>
                </a:solidFill>
                <a:latin typeface="Arial Narrow" panose="020B0606020202030204" pitchFamily="34" charset="0"/>
              </a:rPr>
              <a:t>(p[, r])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Arial Narrow" panose="020B0606020202030204" pitchFamily="34" charset="0"/>
              </a:rPr>
              <a:t> tuples of length-r orderings of elements of p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b="1" dirty="0">
                <a:solidFill>
                  <a:srgbClr val="FFC000"/>
                </a:solidFill>
                <a:latin typeface="Arial Narrow" panose="020B0606020202030204" pitchFamily="34" charset="0"/>
              </a:rPr>
              <a:t>combinations</a:t>
            </a:r>
            <a:r>
              <a:rPr lang="en-US" sz="2800" dirty="0">
                <a:solidFill>
                  <a:srgbClr val="FFC000"/>
                </a:solidFill>
                <a:latin typeface="Arial Narrow" panose="020B0606020202030204" pitchFamily="34" charset="0"/>
              </a:rPr>
              <a:t>(p, r)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Arial Narrow" panose="020B0606020202030204" pitchFamily="34" charset="0"/>
              </a:rPr>
              <a:t> all permutations(</a:t>
            </a:r>
            <a:r>
              <a:rPr lang="en-US" sz="2800" dirty="0" err="1">
                <a:latin typeface="Arial Narrow" panose="020B0606020202030204" pitchFamily="34" charset="0"/>
              </a:rPr>
              <a:t>p,r</a:t>
            </a:r>
            <a:r>
              <a:rPr lang="en-US" sz="2800" dirty="0">
                <a:latin typeface="Arial Narrow" panose="020B0606020202030204" pitchFamily="34" charset="0"/>
              </a:rPr>
              <a:t>) that don't reorder elements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b="1" dirty="0" err="1">
                <a:solidFill>
                  <a:srgbClr val="FFC000"/>
                </a:solidFill>
                <a:latin typeface="Arial Narrow" panose="020B0606020202030204" pitchFamily="34" charset="0"/>
              </a:rPr>
              <a:t>combinations_with_replacement</a:t>
            </a:r>
            <a:r>
              <a:rPr lang="en-US" sz="2800" dirty="0">
                <a:solidFill>
                  <a:srgbClr val="FFC000"/>
                </a:solidFill>
                <a:latin typeface="Arial Narrow" panose="020B0606020202030204" pitchFamily="34" charset="0"/>
              </a:rPr>
              <a:t>(p, r)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Arial Narrow" panose="020B0606020202030204" pitchFamily="34" charset="0"/>
              </a:rPr>
              <a:t> allow elements to be reused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5315" y="6484694"/>
            <a:ext cx="1084522" cy="36799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gency FB" panose="020B0503020202020204" pitchFamily="34" charset="0"/>
                <a:cs typeface="Arial" panose="020B0604020202020204" pitchFamily="34" charset="0"/>
              </a:rPr>
              <a:t>(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gency FB" panose="020B0503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91615" y="6484019"/>
            <a:ext cx="0" cy="36576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62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-5250" y="4166648"/>
            <a:ext cx="9737725" cy="2691352"/>
          </a:xfrm>
          <a:prstGeom prst="rect">
            <a:avLst/>
          </a:prstGeom>
          <a:solidFill>
            <a:srgbClr val="F8F8F8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import </a:t>
            </a:r>
            <a:r>
              <a:rPr lang="en-US" sz="2800" b="1" dirty="0" err="1">
                <a:solidFill>
                  <a:srgbClr val="FFC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itertools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; help (</a:t>
            </a:r>
            <a:r>
              <a:rPr lang="en-US" sz="2800" b="1" dirty="0" err="1">
                <a:solidFill>
                  <a:srgbClr val="FFC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itertools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  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from </a:t>
            </a:r>
            <a:r>
              <a:rPr lang="en-US" sz="2800" b="1" dirty="0">
                <a:solidFill>
                  <a:srgbClr val="00B05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functo</a:t>
            </a:r>
            <a:r>
              <a:rPr lang="en-US" sz="28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ols</a:t>
            </a:r>
            <a:r>
              <a:rPr lang="en-US" sz="2800" spc="-1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import </a:t>
            </a:r>
            <a:r>
              <a:rPr lang="en-US" sz="2800" b="1" spc="-100" dirty="0" err="1">
                <a:solidFill>
                  <a:srgbClr val="00B05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part</a:t>
            </a:r>
            <a:r>
              <a:rPr lang="en-US" sz="2800" b="1" spc="-150" dirty="0" err="1">
                <a:solidFill>
                  <a:srgbClr val="00B05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ia</a:t>
            </a:r>
            <a:r>
              <a:rPr lang="en-US" sz="2800" b="1" spc="-100" dirty="0" err="1">
                <a:solidFill>
                  <a:srgbClr val="00B05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l</a:t>
            </a:r>
            <a:r>
              <a:rPr lang="en-US" sz="2800" dirty="0" err="1">
                <a:ea typeface="Tahoma" panose="020B0604030504040204" pitchFamily="34" charset="0"/>
                <a:cs typeface="Lucida Sans Unicode" panose="020B0602030504020204" pitchFamily="34" charset="0"/>
              </a:rPr>
              <a:t>#</a:t>
            </a:r>
            <a:r>
              <a:rPr lang="en-US" sz="2800" spc="-100" dirty="0" err="1">
                <a:ea typeface="Tahoma" panose="020B0604030504040204" pitchFamily="34" charset="0"/>
                <a:cs typeface="Lucida Sans Unicode" panose="020B0602030504020204" pitchFamily="34" charset="0"/>
              </a:rPr>
              <a:t>w</a:t>
            </a:r>
            <a:r>
              <a:rPr lang="en-US" sz="2800" dirty="0" err="1">
                <a:ea typeface="Tahoma" panose="020B0604030504040204" pitchFamily="34" charset="0"/>
                <a:cs typeface="Lucida Sans Unicode" panose="020B0602030504020204" pitchFamily="34" charset="0"/>
              </a:rPr>
              <a:t>e</a:t>
            </a:r>
            <a:r>
              <a:rPr lang="en-US" sz="2800" dirty="0">
                <a:ea typeface="Tahoma" panose="020B0604030504040204" pitchFamily="34" charset="0"/>
                <a:cs typeface="Lucida Sans Unicode" panose="020B0602030504020204" pitchFamily="34" charset="0"/>
              </a:rPr>
              <a:t> k</a:t>
            </a:r>
            <a:r>
              <a:rPr lang="en-US" sz="2800" spc="-100" dirty="0">
                <a:ea typeface="Tahoma" panose="020B0604030504040204" pitchFamily="34" charset="0"/>
                <a:cs typeface="Lucida Sans Unicode" panose="020B0602030504020204" pitchFamily="34" charset="0"/>
              </a:rPr>
              <a:t>no</a:t>
            </a:r>
            <a:r>
              <a:rPr lang="en-US" sz="2800" dirty="0">
                <a:ea typeface="Tahoma" panose="020B0604030504040204" pitchFamily="34" charset="0"/>
                <a:cs typeface="Lucida Sans Unicode" panose="020B0602030504020204" pitchFamily="34" charset="0"/>
              </a:rPr>
              <a:t>w re</a:t>
            </a:r>
            <a:r>
              <a:rPr lang="en-US" sz="2800" spc="-50" dirty="0">
                <a:ea typeface="Tahoma" panose="020B0604030504040204" pitchFamily="34" charset="0"/>
                <a:cs typeface="Lucida Sans Unicode" panose="020B0602030504020204" pitchFamily="34" charset="0"/>
              </a:rPr>
              <a:t>du</a:t>
            </a:r>
            <a:r>
              <a:rPr lang="en-US" sz="2800" dirty="0">
                <a:ea typeface="Tahoma" panose="020B0604030504040204" pitchFamily="34" charset="0"/>
                <a:cs typeface="Lucida Sans Unicode" panose="020B0602030504020204" pitchFamily="34" charset="0"/>
              </a:rPr>
              <a:t>ce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  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print(</a:t>
            </a:r>
            <a:r>
              <a:rPr lang="en-US" sz="2800" b="1" dirty="0" err="1">
                <a:solidFill>
                  <a:srgbClr val="00B05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partial.__doc</a:t>
            </a:r>
            <a:r>
              <a:rPr lang="en-US" sz="2800" b="1" dirty="0">
                <a:solidFill>
                  <a:srgbClr val="00B05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__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[:-1])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894" y="0"/>
            <a:ext cx="9416831" cy="6858000"/>
          </a:xfrm>
        </p:spPr>
        <p:txBody>
          <a:bodyPr/>
          <a:lstStyle/>
          <a:p>
            <a:pPr marL="0" indent="0">
              <a:buNone/>
            </a:pPr>
            <a:r>
              <a:rPr lang="en-US" sz="3000" b="1" dirty="0" err="1">
                <a:solidFill>
                  <a:srgbClr val="FFC000"/>
                </a:solidFill>
              </a:rPr>
              <a:t>itertools</a:t>
            </a:r>
            <a:endParaRPr lang="en-US" sz="3000" b="1" dirty="0">
              <a:solidFill>
                <a:srgbClr val="FFC000"/>
              </a:solidFill>
            </a:endParaRPr>
          </a:p>
          <a:p>
            <a:pPr>
              <a:spcBef>
                <a:spcPts val="0"/>
              </a:spcBef>
              <a:buClrTx/>
              <a:buSzPct val="85000"/>
            </a:pPr>
            <a:r>
              <a:rPr lang="en-US" dirty="0"/>
              <a:t>infinite(</a:t>
            </a:r>
            <a:r>
              <a:rPr lang="en-US" b="1" dirty="0">
                <a:solidFill>
                  <a:srgbClr val="FFC000"/>
                </a:solidFill>
              </a:rPr>
              <a:t>count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FFC000"/>
                </a:solidFill>
              </a:rPr>
              <a:t>cycle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repeat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variationsOnBuiltins</a:t>
            </a:r>
            <a:r>
              <a:rPr lang="en-US" dirty="0"/>
              <a:t>(slice: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islice</a:t>
            </a:r>
            <a:r>
              <a:rPr lang="en-US" dirty="0"/>
              <a:t>, zip: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zip_longest</a:t>
            </a:r>
            <a:r>
              <a:rPr lang="en-US" dirty="0"/>
              <a:t>,</a:t>
            </a:r>
          </a:p>
          <a:p>
            <a:pPr marL="0" indent="3373438">
              <a:spcBef>
                <a:spcPts val="0"/>
              </a:spcBef>
              <a:buClrTx/>
              <a:buSzPct val="85000"/>
              <a:buNone/>
            </a:pPr>
            <a:r>
              <a:rPr lang="en-US" dirty="0"/>
              <a:t>map: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starmap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filter: </a:t>
            </a:r>
            <a:r>
              <a:rPr lang="en-US" b="1" dirty="0" err="1">
                <a:solidFill>
                  <a:srgbClr val="FFC000"/>
                </a:solidFill>
              </a:rPr>
              <a:t>filterfalse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makesSmaller</a:t>
            </a:r>
            <a:r>
              <a:rPr lang="en-US" dirty="0"/>
              <a:t>(</a:t>
            </a:r>
            <a:r>
              <a:rPr lang="en-US" b="1" dirty="0">
                <a:solidFill>
                  <a:srgbClr val="FFC000"/>
                </a:solidFill>
              </a:rPr>
              <a:t>compress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dropwhile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takewhile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makesMultiple</a:t>
            </a:r>
            <a:r>
              <a:rPr lang="en-US" dirty="0"/>
              <a:t>(</a:t>
            </a:r>
            <a:r>
              <a:rPr lang="en-US" b="1" dirty="0" err="1">
                <a:solidFill>
                  <a:srgbClr val="FFC000"/>
                </a:solidFill>
              </a:rPr>
              <a:t>groupby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FFC000"/>
                </a:solidFill>
              </a:rPr>
              <a:t>tee</a:t>
            </a:r>
            <a:r>
              <a:rPr lang="en-US" dirty="0"/>
              <a:t>) 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/>
              <a:t>combines(</a:t>
            </a:r>
            <a:r>
              <a:rPr lang="en-US" b="1" dirty="0">
                <a:solidFill>
                  <a:srgbClr val="FFC000"/>
                </a:solidFill>
              </a:rPr>
              <a:t>combinations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permutations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product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chain</a:t>
            </a:r>
            <a:r>
              <a:rPr lang="en-US" dirty="0"/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3000" b="1" dirty="0">
                <a:solidFill>
                  <a:srgbClr val="00B050"/>
                </a:solidFill>
              </a:rPr>
              <a:t>functools</a:t>
            </a:r>
          </a:p>
          <a:p>
            <a:pPr>
              <a:spcBef>
                <a:spcPts val="0"/>
              </a:spcBef>
              <a:buClr>
                <a:schemeClr val="tx1"/>
              </a:buClr>
              <a:buSzPct val="85000"/>
            </a:pPr>
            <a:r>
              <a:rPr lang="en-US" b="1" dirty="0">
                <a:solidFill>
                  <a:srgbClr val="00B050"/>
                </a:solidFill>
              </a:rPr>
              <a:t>reduce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partial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B050"/>
                </a:solidFill>
              </a:rPr>
              <a:t>partialmethod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-28281" y="4590858"/>
            <a:ext cx="857840" cy="98981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752391" y="5089468"/>
            <a:ext cx="0" cy="3657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680154" y="4654638"/>
            <a:ext cx="0" cy="3657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16354" y="5081006"/>
            <a:ext cx="0" cy="3657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1749" y="4635387"/>
            <a:ext cx="0" cy="36576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1134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-5250" y="4166648"/>
            <a:ext cx="9737725" cy="2691352"/>
          </a:xfrm>
          <a:prstGeom prst="rect">
            <a:avLst/>
          </a:prstGeom>
          <a:solidFill>
            <a:srgbClr val="F8F8F8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effectLst/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import </a:t>
            </a:r>
            <a:r>
              <a:rPr lang="en-US" sz="2800" b="1" dirty="0" err="1">
                <a:solidFill>
                  <a:srgbClr val="FFC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itertools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; help (</a:t>
            </a:r>
            <a:r>
              <a:rPr lang="en-US" sz="2800" b="1" dirty="0" err="1">
                <a:solidFill>
                  <a:srgbClr val="FFC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itertools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  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from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effectLst/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</a:t>
            </a:r>
            <a:r>
              <a:rPr lang="en-US" sz="2800" b="1" dirty="0">
                <a:solidFill>
                  <a:srgbClr val="00B05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func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to</a:t>
            </a:r>
            <a:r>
              <a:rPr kumimoji="0" lang="en-US" sz="2800" b="1" i="0" u="none" strike="noStrike" cap="none" spc="-100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ols</a:t>
            </a:r>
            <a:r>
              <a:rPr kumimoji="0" lang="en-US" sz="2800" b="0" i="0" u="none" strike="noStrike" cap="none" spc="-100" normalizeH="0" baseline="0" dirty="0">
                <a:ln>
                  <a:noFill/>
                </a:ln>
                <a:effectLst/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import</a:t>
            </a:r>
            <a:r>
              <a:rPr kumimoji="0" lang="en-US" sz="2800" b="0" i="0" u="none" strike="noStrike" cap="none" spc="-100" normalizeH="0" dirty="0">
                <a:ln>
                  <a:noFill/>
                </a:ln>
                <a:effectLst/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</a:t>
            </a:r>
            <a:r>
              <a:rPr kumimoji="0" lang="en-US" sz="2800" b="1" i="0" u="none" strike="noStrike" cap="none" spc="-100" normalizeH="0" dirty="0" err="1">
                <a:ln>
                  <a:noFill/>
                </a:ln>
                <a:solidFill>
                  <a:srgbClr val="00B050"/>
                </a:solidFill>
                <a:effectLst/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part</a:t>
            </a:r>
            <a:r>
              <a:rPr kumimoji="0" lang="en-US" sz="2800" b="1" i="0" u="none" strike="noStrike" cap="none" spc="-150" normalizeH="0" dirty="0" err="1">
                <a:ln>
                  <a:noFill/>
                </a:ln>
                <a:solidFill>
                  <a:srgbClr val="00B050"/>
                </a:solidFill>
                <a:effectLst/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ia</a:t>
            </a:r>
            <a:r>
              <a:rPr kumimoji="0" lang="en-US" sz="2800" b="1" i="0" u="none" strike="noStrike" cap="none" spc="-100" normalizeH="0" dirty="0" err="1">
                <a:ln>
                  <a:noFill/>
                </a:ln>
                <a:solidFill>
                  <a:srgbClr val="00B050"/>
                </a:solidFill>
                <a:effectLst/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l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effectLst/>
                <a:ea typeface="Tahoma" panose="020B0604030504040204" pitchFamily="34" charset="0"/>
                <a:cs typeface="Lucida Sans Unicode" panose="020B0602030504020204" pitchFamily="34" charset="0"/>
              </a:rPr>
              <a:t>#</a:t>
            </a:r>
            <a:r>
              <a:rPr kumimoji="0" lang="en-US" sz="2800" b="0" i="0" u="none" strike="noStrike" cap="none" spc="-100" normalizeH="0" dirty="0" err="1">
                <a:ln>
                  <a:noFill/>
                </a:ln>
                <a:effectLst/>
                <a:ea typeface="Tahoma" panose="020B0604030504040204" pitchFamily="34" charset="0"/>
                <a:cs typeface="Lucida Sans Unicode" panose="020B0602030504020204" pitchFamily="34" charset="0"/>
              </a:rPr>
              <a:t>w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effectLst/>
                <a:ea typeface="Tahoma" panose="020B0604030504040204" pitchFamily="34" charset="0"/>
                <a:cs typeface="Lucida Sans Unicode" panose="020B0602030504020204" pitchFamily="34" charset="0"/>
              </a:rPr>
              <a:t>e</a:t>
            </a:r>
            <a:r>
              <a:rPr kumimoji="0" lang="en-US" sz="2800" b="0" i="0" u="none" strike="noStrike" cap="none" normalizeH="0" dirty="0">
                <a:ln>
                  <a:noFill/>
                </a:ln>
                <a:effectLst/>
                <a:ea typeface="Tahoma" panose="020B0604030504040204" pitchFamily="34" charset="0"/>
                <a:cs typeface="Lucida Sans Unicode" panose="020B0602030504020204" pitchFamily="34" charset="0"/>
              </a:rPr>
              <a:t> k</a:t>
            </a:r>
            <a:r>
              <a:rPr kumimoji="0" lang="en-US" sz="2800" b="0" i="0" u="none" strike="noStrike" cap="none" spc="-100" normalizeH="0" dirty="0">
                <a:ln>
                  <a:noFill/>
                </a:ln>
                <a:effectLst/>
                <a:ea typeface="Tahoma" panose="020B0604030504040204" pitchFamily="34" charset="0"/>
                <a:cs typeface="Lucida Sans Unicode" panose="020B0602030504020204" pitchFamily="34" charset="0"/>
              </a:rPr>
              <a:t>no</a:t>
            </a:r>
            <a:r>
              <a:rPr kumimoji="0" lang="en-US" sz="2800" b="0" i="0" u="none" strike="noStrike" cap="none" normalizeH="0" dirty="0">
                <a:ln>
                  <a:noFill/>
                </a:ln>
                <a:effectLst/>
                <a:ea typeface="Tahoma" panose="020B0604030504040204" pitchFamily="34" charset="0"/>
                <a:cs typeface="Lucida Sans Unicode" panose="020B0602030504020204" pitchFamily="34" charset="0"/>
              </a:rPr>
              <a:t>w re</a:t>
            </a:r>
            <a:r>
              <a:rPr kumimoji="0" lang="en-US" sz="2800" b="0" i="0" u="none" strike="noStrike" cap="none" spc="-50" normalizeH="0" dirty="0">
                <a:ln>
                  <a:noFill/>
                </a:ln>
                <a:effectLst/>
                <a:ea typeface="Tahoma" panose="020B0604030504040204" pitchFamily="34" charset="0"/>
                <a:cs typeface="Lucida Sans Unicode" panose="020B0602030504020204" pitchFamily="34" charset="0"/>
              </a:rPr>
              <a:t>du</a:t>
            </a:r>
            <a:r>
              <a:rPr kumimoji="0" lang="en-US" sz="2800" b="0" i="0" u="none" strike="noStrike" cap="none" normalizeH="0" dirty="0">
                <a:ln>
                  <a:noFill/>
                </a:ln>
                <a:effectLst/>
                <a:ea typeface="Tahoma" panose="020B0604030504040204" pitchFamily="34" charset="0"/>
                <a:cs typeface="Lucida Sans Unicode" panose="020B0602030504020204" pitchFamily="34" charset="0"/>
              </a:rPr>
              <a:t>ce</a:t>
            </a:r>
            <a:endParaRPr kumimoji="0" lang="en-US" sz="2800" b="0" i="0" u="none" strike="noStrike" cap="none" normalizeH="0" baseline="0" dirty="0">
              <a:ln>
                <a:noFill/>
              </a:ln>
              <a:effectLst/>
              <a:ea typeface="Tahoma" panose="020B0604030504040204" pitchFamily="34" charset="0"/>
              <a:cs typeface="Lucida Sans Unicode" panose="020B0602030504020204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  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print(</a:t>
            </a:r>
            <a:r>
              <a:rPr lang="en-US" sz="2800" b="1" dirty="0" err="1">
                <a:solidFill>
                  <a:srgbClr val="00B05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partial.__doc</a:t>
            </a:r>
            <a:r>
              <a:rPr lang="en-US" sz="2800" b="1" dirty="0">
                <a:solidFill>
                  <a:srgbClr val="00B05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__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[:-1])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B05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partial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(</a:t>
            </a:r>
            <a:r>
              <a:rPr lang="en-US" sz="2800" dirty="0" err="1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func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, *args, **keywords) – return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894" y="0"/>
            <a:ext cx="9416831" cy="6858000"/>
          </a:xfrm>
        </p:spPr>
        <p:txBody>
          <a:bodyPr/>
          <a:lstStyle/>
          <a:p>
            <a:pPr marL="0" indent="0">
              <a:buNone/>
            </a:pPr>
            <a:r>
              <a:rPr lang="en-US" sz="3000" b="1" dirty="0" err="1">
                <a:solidFill>
                  <a:srgbClr val="FFC000"/>
                </a:solidFill>
              </a:rPr>
              <a:t>itertools</a:t>
            </a:r>
            <a:endParaRPr lang="en-US" sz="3000" b="1" dirty="0">
              <a:solidFill>
                <a:srgbClr val="FFC000"/>
              </a:solidFill>
            </a:endParaRPr>
          </a:p>
          <a:p>
            <a:pPr>
              <a:spcBef>
                <a:spcPts val="0"/>
              </a:spcBef>
              <a:buClrTx/>
              <a:buSzPct val="85000"/>
            </a:pPr>
            <a:r>
              <a:rPr lang="en-US" dirty="0"/>
              <a:t>infinite(</a:t>
            </a:r>
            <a:r>
              <a:rPr lang="en-US" b="1" dirty="0">
                <a:solidFill>
                  <a:srgbClr val="FFC000"/>
                </a:solidFill>
              </a:rPr>
              <a:t>count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FFC000"/>
                </a:solidFill>
              </a:rPr>
              <a:t>cycle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repeat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variationsOnBuiltins</a:t>
            </a:r>
            <a:r>
              <a:rPr lang="en-US" dirty="0"/>
              <a:t>(slice: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islice</a:t>
            </a:r>
            <a:r>
              <a:rPr lang="en-US" dirty="0"/>
              <a:t>, zip: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zip_longest</a:t>
            </a:r>
            <a:r>
              <a:rPr lang="en-US" dirty="0"/>
              <a:t>,</a:t>
            </a:r>
          </a:p>
          <a:p>
            <a:pPr marL="0" indent="3373438">
              <a:spcBef>
                <a:spcPts val="0"/>
              </a:spcBef>
              <a:buClrTx/>
              <a:buSzPct val="85000"/>
              <a:buNone/>
            </a:pPr>
            <a:r>
              <a:rPr lang="en-US" dirty="0"/>
              <a:t>map: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starmap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filter: </a:t>
            </a:r>
            <a:r>
              <a:rPr lang="en-US" b="1" dirty="0" err="1">
                <a:solidFill>
                  <a:srgbClr val="FFC000"/>
                </a:solidFill>
              </a:rPr>
              <a:t>filterfalse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makesSmaller</a:t>
            </a:r>
            <a:r>
              <a:rPr lang="en-US" dirty="0"/>
              <a:t>(</a:t>
            </a:r>
            <a:r>
              <a:rPr lang="en-US" b="1" dirty="0">
                <a:solidFill>
                  <a:srgbClr val="FFC000"/>
                </a:solidFill>
              </a:rPr>
              <a:t>compress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dropwhile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takewhile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makesMultiple</a:t>
            </a:r>
            <a:r>
              <a:rPr lang="en-US" dirty="0"/>
              <a:t>(</a:t>
            </a:r>
            <a:r>
              <a:rPr lang="en-US" b="1" dirty="0" err="1">
                <a:solidFill>
                  <a:srgbClr val="FFC000"/>
                </a:solidFill>
              </a:rPr>
              <a:t>groupby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FFC000"/>
                </a:solidFill>
              </a:rPr>
              <a:t>tee</a:t>
            </a:r>
            <a:r>
              <a:rPr lang="en-US" dirty="0"/>
              <a:t>) 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/>
              <a:t>combines(</a:t>
            </a:r>
            <a:r>
              <a:rPr lang="en-US" b="1" dirty="0">
                <a:solidFill>
                  <a:srgbClr val="FFC000"/>
                </a:solidFill>
              </a:rPr>
              <a:t>combinations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permutations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product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chain</a:t>
            </a:r>
            <a:r>
              <a:rPr lang="en-US" dirty="0"/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3000" b="1" dirty="0">
                <a:solidFill>
                  <a:srgbClr val="00B050"/>
                </a:solidFill>
              </a:rPr>
              <a:t>functools</a:t>
            </a:r>
          </a:p>
          <a:p>
            <a:pPr>
              <a:spcBef>
                <a:spcPts val="0"/>
              </a:spcBef>
              <a:buClr>
                <a:schemeClr val="tx1"/>
              </a:buClr>
              <a:buSzPct val="85000"/>
            </a:pPr>
            <a:r>
              <a:rPr lang="en-US" b="1" dirty="0">
                <a:solidFill>
                  <a:srgbClr val="00B050"/>
                </a:solidFill>
              </a:rPr>
              <a:t>reduce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partial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B050"/>
                </a:solidFill>
              </a:rPr>
              <a:t>partialmethod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-28281" y="4590858"/>
            <a:ext cx="857840" cy="98981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81996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-5250" y="4166648"/>
            <a:ext cx="9737725" cy="2691352"/>
          </a:xfrm>
          <a:prstGeom prst="rect">
            <a:avLst/>
          </a:prstGeom>
          <a:solidFill>
            <a:srgbClr val="F8F8F8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effectLst/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import </a:t>
            </a:r>
            <a:r>
              <a:rPr lang="en-US" sz="2800" b="1" dirty="0" err="1">
                <a:solidFill>
                  <a:srgbClr val="FFC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itertools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; help (</a:t>
            </a:r>
            <a:r>
              <a:rPr lang="en-US" sz="2800" b="1" dirty="0" err="1">
                <a:solidFill>
                  <a:srgbClr val="FFC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itertools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  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from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effectLst/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</a:t>
            </a:r>
            <a:r>
              <a:rPr lang="en-US" sz="2800" b="1" dirty="0">
                <a:solidFill>
                  <a:srgbClr val="00B05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func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to</a:t>
            </a:r>
            <a:r>
              <a:rPr kumimoji="0" lang="en-US" sz="2800" b="1" i="0" u="none" strike="noStrike" cap="none" spc="-100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ols</a:t>
            </a:r>
            <a:r>
              <a:rPr kumimoji="0" lang="en-US" sz="2800" b="0" i="0" u="none" strike="noStrike" cap="none" spc="-100" normalizeH="0" baseline="0" dirty="0">
                <a:ln>
                  <a:noFill/>
                </a:ln>
                <a:effectLst/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import</a:t>
            </a:r>
            <a:r>
              <a:rPr kumimoji="0" lang="en-US" sz="2800" b="0" i="0" u="none" strike="noStrike" cap="none" spc="-100" normalizeH="0" dirty="0">
                <a:ln>
                  <a:noFill/>
                </a:ln>
                <a:effectLst/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</a:t>
            </a:r>
            <a:r>
              <a:rPr kumimoji="0" lang="en-US" sz="2800" b="1" i="0" u="none" strike="noStrike" cap="none" spc="-100" normalizeH="0" dirty="0" err="1">
                <a:ln>
                  <a:noFill/>
                </a:ln>
                <a:solidFill>
                  <a:srgbClr val="00B050"/>
                </a:solidFill>
                <a:effectLst/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part</a:t>
            </a:r>
            <a:r>
              <a:rPr kumimoji="0" lang="en-US" sz="2800" b="1" i="0" u="none" strike="noStrike" cap="none" spc="-150" normalizeH="0" dirty="0" err="1">
                <a:ln>
                  <a:noFill/>
                </a:ln>
                <a:solidFill>
                  <a:srgbClr val="00B050"/>
                </a:solidFill>
                <a:effectLst/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ia</a:t>
            </a:r>
            <a:r>
              <a:rPr kumimoji="0" lang="en-US" sz="2800" b="1" i="0" u="none" strike="noStrike" cap="none" spc="-100" normalizeH="0" dirty="0" err="1">
                <a:ln>
                  <a:noFill/>
                </a:ln>
                <a:solidFill>
                  <a:srgbClr val="00B050"/>
                </a:solidFill>
                <a:effectLst/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l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effectLst/>
                <a:ea typeface="Tahoma" panose="020B0604030504040204" pitchFamily="34" charset="0"/>
                <a:cs typeface="Lucida Sans Unicode" panose="020B0602030504020204" pitchFamily="34" charset="0"/>
              </a:rPr>
              <a:t>#</a:t>
            </a:r>
            <a:r>
              <a:rPr kumimoji="0" lang="en-US" sz="2800" b="0" i="0" u="none" strike="noStrike" cap="none" spc="-100" normalizeH="0" dirty="0" err="1">
                <a:ln>
                  <a:noFill/>
                </a:ln>
                <a:effectLst/>
                <a:ea typeface="Tahoma" panose="020B0604030504040204" pitchFamily="34" charset="0"/>
                <a:cs typeface="Lucida Sans Unicode" panose="020B0602030504020204" pitchFamily="34" charset="0"/>
              </a:rPr>
              <a:t>w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effectLst/>
                <a:ea typeface="Tahoma" panose="020B0604030504040204" pitchFamily="34" charset="0"/>
                <a:cs typeface="Lucida Sans Unicode" panose="020B0602030504020204" pitchFamily="34" charset="0"/>
              </a:rPr>
              <a:t>e</a:t>
            </a:r>
            <a:r>
              <a:rPr kumimoji="0" lang="en-US" sz="2800" b="0" i="0" u="none" strike="noStrike" cap="none" normalizeH="0" dirty="0">
                <a:ln>
                  <a:noFill/>
                </a:ln>
                <a:effectLst/>
                <a:ea typeface="Tahoma" panose="020B0604030504040204" pitchFamily="34" charset="0"/>
                <a:cs typeface="Lucida Sans Unicode" panose="020B0602030504020204" pitchFamily="34" charset="0"/>
              </a:rPr>
              <a:t> k</a:t>
            </a:r>
            <a:r>
              <a:rPr kumimoji="0" lang="en-US" sz="2800" b="0" i="0" u="none" strike="noStrike" cap="none" spc="-100" normalizeH="0" dirty="0">
                <a:ln>
                  <a:noFill/>
                </a:ln>
                <a:effectLst/>
                <a:ea typeface="Tahoma" panose="020B0604030504040204" pitchFamily="34" charset="0"/>
                <a:cs typeface="Lucida Sans Unicode" panose="020B0602030504020204" pitchFamily="34" charset="0"/>
              </a:rPr>
              <a:t>no</a:t>
            </a:r>
            <a:r>
              <a:rPr kumimoji="0" lang="en-US" sz="2800" b="0" i="0" u="none" strike="noStrike" cap="none" normalizeH="0" dirty="0">
                <a:ln>
                  <a:noFill/>
                </a:ln>
                <a:effectLst/>
                <a:ea typeface="Tahoma" panose="020B0604030504040204" pitchFamily="34" charset="0"/>
                <a:cs typeface="Lucida Sans Unicode" panose="020B0602030504020204" pitchFamily="34" charset="0"/>
              </a:rPr>
              <a:t>w re</a:t>
            </a:r>
            <a:r>
              <a:rPr kumimoji="0" lang="en-US" sz="2800" b="0" i="0" u="none" strike="noStrike" cap="none" spc="-50" normalizeH="0" dirty="0">
                <a:ln>
                  <a:noFill/>
                </a:ln>
                <a:effectLst/>
                <a:ea typeface="Tahoma" panose="020B0604030504040204" pitchFamily="34" charset="0"/>
                <a:cs typeface="Lucida Sans Unicode" panose="020B0602030504020204" pitchFamily="34" charset="0"/>
              </a:rPr>
              <a:t>du</a:t>
            </a:r>
            <a:r>
              <a:rPr kumimoji="0" lang="en-US" sz="2800" b="0" i="0" u="none" strike="noStrike" cap="none" normalizeH="0" dirty="0">
                <a:ln>
                  <a:noFill/>
                </a:ln>
                <a:effectLst/>
                <a:ea typeface="Tahoma" panose="020B0604030504040204" pitchFamily="34" charset="0"/>
                <a:cs typeface="Lucida Sans Unicode" panose="020B0602030504020204" pitchFamily="34" charset="0"/>
              </a:rPr>
              <a:t>ce</a:t>
            </a:r>
            <a:endParaRPr kumimoji="0" lang="en-US" sz="2800" b="0" i="0" u="none" strike="noStrike" cap="none" normalizeH="0" baseline="0" dirty="0">
              <a:ln>
                <a:noFill/>
              </a:ln>
              <a:effectLst/>
              <a:ea typeface="Tahoma" panose="020B0604030504040204" pitchFamily="34" charset="0"/>
              <a:cs typeface="Lucida Sans Unicode" panose="020B0602030504020204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  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print(</a:t>
            </a:r>
            <a:r>
              <a:rPr lang="en-US" sz="2800" b="1" dirty="0" err="1">
                <a:solidFill>
                  <a:srgbClr val="00B05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partial.__doc</a:t>
            </a:r>
            <a:r>
              <a:rPr lang="en-US" sz="2800" b="1" dirty="0">
                <a:solidFill>
                  <a:srgbClr val="00B05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__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[:-1])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B05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partial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(</a:t>
            </a:r>
            <a:r>
              <a:rPr lang="en-US" sz="2800" dirty="0" err="1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func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, *args, **keywords) – return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   a new function with partial application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894" y="0"/>
            <a:ext cx="9416831" cy="6858000"/>
          </a:xfrm>
        </p:spPr>
        <p:txBody>
          <a:bodyPr/>
          <a:lstStyle/>
          <a:p>
            <a:pPr marL="0" indent="0">
              <a:buNone/>
            </a:pPr>
            <a:r>
              <a:rPr lang="en-US" sz="3000" b="1" dirty="0" err="1">
                <a:solidFill>
                  <a:srgbClr val="FFC000"/>
                </a:solidFill>
              </a:rPr>
              <a:t>itertools</a:t>
            </a:r>
            <a:endParaRPr lang="en-US" sz="3000" b="1" dirty="0">
              <a:solidFill>
                <a:srgbClr val="FFC000"/>
              </a:solidFill>
            </a:endParaRPr>
          </a:p>
          <a:p>
            <a:pPr>
              <a:spcBef>
                <a:spcPts val="0"/>
              </a:spcBef>
              <a:buClrTx/>
              <a:buSzPct val="85000"/>
            </a:pPr>
            <a:r>
              <a:rPr lang="en-US" dirty="0"/>
              <a:t>infinite(</a:t>
            </a:r>
            <a:r>
              <a:rPr lang="en-US" b="1" dirty="0">
                <a:solidFill>
                  <a:srgbClr val="FFC000"/>
                </a:solidFill>
              </a:rPr>
              <a:t>count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FFC000"/>
                </a:solidFill>
              </a:rPr>
              <a:t>cycle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repeat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variationsOnBuiltins</a:t>
            </a:r>
            <a:r>
              <a:rPr lang="en-US" dirty="0"/>
              <a:t>(slice: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islice</a:t>
            </a:r>
            <a:r>
              <a:rPr lang="en-US" dirty="0"/>
              <a:t>, zip: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zip_longest</a:t>
            </a:r>
            <a:r>
              <a:rPr lang="en-US" dirty="0"/>
              <a:t>,</a:t>
            </a:r>
          </a:p>
          <a:p>
            <a:pPr marL="0" indent="3373438">
              <a:spcBef>
                <a:spcPts val="0"/>
              </a:spcBef>
              <a:buClrTx/>
              <a:buSzPct val="85000"/>
              <a:buNone/>
            </a:pPr>
            <a:r>
              <a:rPr lang="en-US" dirty="0"/>
              <a:t>map: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starmap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filter: </a:t>
            </a:r>
            <a:r>
              <a:rPr lang="en-US" b="1" dirty="0" err="1">
                <a:solidFill>
                  <a:srgbClr val="FFC000"/>
                </a:solidFill>
              </a:rPr>
              <a:t>filterfalse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makesSmaller</a:t>
            </a:r>
            <a:r>
              <a:rPr lang="en-US" dirty="0"/>
              <a:t>(</a:t>
            </a:r>
            <a:r>
              <a:rPr lang="en-US" b="1" dirty="0">
                <a:solidFill>
                  <a:srgbClr val="FFC000"/>
                </a:solidFill>
              </a:rPr>
              <a:t>compress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dropwhile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takewhile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makesMultiple</a:t>
            </a:r>
            <a:r>
              <a:rPr lang="en-US" dirty="0"/>
              <a:t>(</a:t>
            </a:r>
            <a:r>
              <a:rPr lang="en-US" b="1" dirty="0" err="1">
                <a:solidFill>
                  <a:srgbClr val="FFC000"/>
                </a:solidFill>
              </a:rPr>
              <a:t>groupby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FFC000"/>
                </a:solidFill>
              </a:rPr>
              <a:t>tee</a:t>
            </a:r>
            <a:r>
              <a:rPr lang="en-US" dirty="0"/>
              <a:t>) 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/>
              <a:t>combines(</a:t>
            </a:r>
            <a:r>
              <a:rPr lang="en-US" b="1" dirty="0">
                <a:solidFill>
                  <a:srgbClr val="FFC000"/>
                </a:solidFill>
              </a:rPr>
              <a:t>combinations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permutations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product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chain</a:t>
            </a:r>
            <a:r>
              <a:rPr lang="en-US" dirty="0"/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3000" b="1" dirty="0">
                <a:solidFill>
                  <a:srgbClr val="00B050"/>
                </a:solidFill>
              </a:rPr>
              <a:t>functools</a:t>
            </a:r>
          </a:p>
          <a:p>
            <a:pPr>
              <a:spcBef>
                <a:spcPts val="0"/>
              </a:spcBef>
              <a:buClr>
                <a:schemeClr val="tx1"/>
              </a:buClr>
              <a:buSzPct val="85000"/>
            </a:pPr>
            <a:r>
              <a:rPr lang="en-US" b="1" dirty="0">
                <a:solidFill>
                  <a:srgbClr val="00B050"/>
                </a:solidFill>
              </a:rPr>
              <a:t>reduce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partial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B050"/>
                </a:solidFill>
              </a:rPr>
              <a:t>partialmethod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-28281" y="4590858"/>
            <a:ext cx="857840" cy="98981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19943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09330" y="642944"/>
            <a:ext cx="9598577" cy="621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   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from random import </a:t>
            </a:r>
            <a:r>
              <a:rPr lang="en-US" sz="2400" kern="0" spc="-1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randrange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as Rn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   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Ns=range(10)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   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en-US" sz="2400" kern="0" spc="-100" dirty="0">
                <a:solidFill>
                  <a:srgbClr val="3333CC"/>
                </a:solidFill>
                <a:latin typeface="Lucida Console" panose="020B0609040504020204" pitchFamily="49" charset="0"/>
              </a:rPr>
              <a:t>x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for x in Ns if Rn(9)&lt;5]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#Which iterations match?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3333CC"/>
                </a:solidFill>
                <a:latin typeface="Lucida Console" panose="020B0609040504020204" pitchFamily="49" charset="0"/>
              </a:rPr>
              <a:t>[0, 2, 6]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  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[</a:t>
            </a:r>
            <a:r>
              <a:rPr lang="en-US" sz="2400" kern="0" spc="-100" dirty="0">
                <a:solidFill>
                  <a:srgbClr val="3333CC"/>
                </a:solidFill>
                <a:latin typeface="Lucida Console" panose="020B0609040504020204" pitchFamily="49" charset="0"/>
              </a:rPr>
              <a:t>x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for x in Ns if Rn(9)&lt;5]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#Which iterations match?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3333CC"/>
                </a:solidFill>
                <a:latin typeface="Lucida Console" panose="020B0609040504020204" pitchFamily="49" charset="0"/>
              </a:rPr>
              <a:t>[1, 2, 3, 5, 7]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 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 #But how to get those values? This won't work: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   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en-US" sz="24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Rn(9)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for x in Ns if Rn(9)&lt;5]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#This gives #s &gt;= 5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[7, 2, 7, 0, 8, 5]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  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#The problem is the expression value became lost.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  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#Use an "</a:t>
            </a:r>
            <a:r>
              <a:rPr lang="en-US" sz="2400" kern="0" spc="-50" dirty="0">
                <a:solidFill>
                  <a:srgbClr val="FF7C80"/>
                </a:solidFill>
                <a:latin typeface="Lucida Console" panose="020B0609040504020204" pitchFamily="49" charset="0"/>
              </a:rPr>
              <a:t>ex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p</a:t>
            </a:r>
            <a:r>
              <a:rPr lang="en-US" sz="2400" kern="0" spc="-50" dirty="0">
                <a:solidFill>
                  <a:srgbClr val="FF7C80"/>
                </a:solidFill>
                <a:latin typeface="Lucida Console" panose="020B0609040504020204" pitchFamily="49" charset="0"/>
              </a:rPr>
              <a:t>re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ss</a:t>
            </a:r>
            <a:r>
              <a:rPr lang="en-US" sz="2400" kern="0" spc="-200" dirty="0">
                <a:solidFill>
                  <a:srgbClr val="FF7C80"/>
                </a:solidFill>
                <a:latin typeface="Lucida Console" panose="020B0609040504020204" pitchFamily="49" charset="0"/>
              </a:rPr>
              <a:t>i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on assignment" to keep it: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   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en-US" sz="2400" b="1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for x in Ns if (</a:t>
            </a:r>
            <a:r>
              <a:rPr lang="en-US" sz="2400" b="1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y:=</a:t>
            </a:r>
            <a:r>
              <a:rPr lang="en-US" sz="2400" b="1" kern="0" spc="-1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Rn</a:t>
            </a:r>
            <a:r>
              <a:rPr lang="en-US" sz="2400" b="1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(9)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)&lt;5]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1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[0, 1, 3, 1]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   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en-US" sz="2400" b="1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for x in Ns if (</a:t>
            </a:r>
            <a:r>
              <a:rPr lang="en-US" sz="2400" b="1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y:=</a:t>
            </a:r>
            <a:r>
              <a:rPr lang="en-US" sz="2400" b="1" kern="0" spc="-1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Rn</a:t>
            </a:r>
            <a:r>
              <a:rPr lang="en-US" sz="2400" b="1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(9)&lt;5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)]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#Saves</a:t>
            </a:r>
            <a:r>
              <a:rPr lang="en-US" sz="20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the</a:t>
            </a:r>
            <a:r>
              <a:rPr lang="en-US" sz="20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&lt;</a:t>
            </a:r>
            <a:r>
              <a:rPr lang="en-US" sz="20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 </a:t>
            </a:r>
            <a:r>
              <a:rPr lang="en-US" sz="2400" kern="0" spc="-100" dirty="0" err="1">
                <a:solidFill>
                  <a:srgbClr val="FF7C80"/>
                </a:solidFill>
                <a:latin typeface="Lucida Console" panose="020B0609040504020204" pitchFamily="49" charset="0"/>
              </a:rPr>
              <a:t>exprsn</a:t>
            </a:r>
            <a:endParaRPr lang="en-US" sz="2400" kern="0" spc="-100" dirty="0">
              <a:solidFill>
                <a:srgbClr val="FF7C8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1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[True, True, True]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en-US" sz="2400" b="1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for x in Ns if </a:t>
            </a:r>
            <a:r>
              <a:rPr lang="en-US" sz="2400" b="1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y:=Rn(9)&lt;5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]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# We needed the (</a:t>
            </a:r>
            <a:r>
              <a:rPr lang="en-US" sz="20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File "&lt;</a:t>
            </a:r>
            <a:r>
              <a:rPr lang="en-US" sz="2400" kern="0" spc="-100" dirty="0" err="1">
                <a:solidFill>
                  <a:srgbClr val="FF7C80"/>
                </a:solidFill>
                <a:latin typeface="Lucida Console" panose="020B0609040504020204" pitchFamily="49" charset="0"/>
              </a:rPr>
              <a:t>stdin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&gt;", line 1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    [y for x in Ns if y:=Rn(9)&lt;5] # We needed the (</a:t>
            </a:r>
            <a:r>
              <a:rPr lang="en-US" sz="20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                            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09330" y="642944"/>
            <a:ext cx="844827" cy="5377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sz="2400" kern="0" spc="-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sz="2400" kern="0" spc="-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sz="2400" kern="0" spc="-100" dirty="0">
              <a:solidFill>
                <a:srgbClr val="FF7C8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2400" kern="0" spc="-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sz="2400" kern="0" spc="-100" dirty="0">
              <a:solidFill>
                <a:srgbClr val="FF7C8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2400" kern="0" spc="-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sz="2400" kern="0" spc="-100" dirty="0">
              <a:solidFill>
                <a:srgbClr val="FF7C8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sz="2400" kern="0" spc="-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2400" kern="0" spc="-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sz="2400" kern="0" spc="-100" dirty="0">
              <a:solidFill>
                <a:srgbClr val="FF7C8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sz="2400" kern="0" spc="-100" dirty="0">
              <a:solidFill>
                <a:srgbClr val="FF7C8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sz="2400" kern="0" spc="-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2400" kern="0" spc="-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sz="2400" kern="0" spc="-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2400" kern="0" spc="-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sz="2400" kern="0" spc="-100" dirty="0">
              <a:solidFill>
                <a:srgbClr val="FF7C8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711"/>
            <a:ext cx="9737725" cy="800100"/>
          </a:xfrm>
          <a:prstGeom prst="rect">
            <a:avLst/>
          </a:prstGeom>
        </p:spPr>
        <p:txBody>
          <a:bodyPr vert="horz" lIns="91440" tIns="0" rIns="91440" bIns="9144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4400" dirty="0">
                <a:solidFill>
                  <a:srgbClr val="2D2DB9"/>
                </a:solidFill>
              </a:rPr>
              <a:t>Expression Assignments</a:t>
            </a:r>
          </a:p>
        </p:txBody>
      </p:sp>
    </p:spTree>
    <p:extLst>
      <p:ext uri="{BB962C8B-B14F-4D97-AF65-F5344CB8AC3E}">
        <p14:creationId xmlns:p14="http://schemas.microsoft.com/office/powerpoint/2010/main" val="322344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-5250" y="4166648"/>
            <a:ext cx="9737725" cy="2691352"/>
          </a:xfrm>
          <a:prstGeom prst="rect">
            <a:avLst/>
          </a:prstGeom>
          <a:solidFill>
            <a:srgbClr val="F8F8F8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effectLst/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import </a:t>
            </a:r>
            <a:r>
              <a:rPr lang="en-US" sz="2800" b="1" dirty="0" err="1">
                <a:solidFill>
                  <a:srgbClr val="FFC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itertools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; help (</a:t>
            </a:r>
            <a:r>
              <a:rPr lang="en-US" sz="2800" b="1" dirty="0" err="1">
                <a:solidFill>
                  <a:srgbClr val="FFC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itertools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  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from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effectLst/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</a:t>
            </a:r>
            <a:r>
              <a:rPr lang="en-US" sz="2800" b="1" dirty="0">
                <a:solidFill>
                  <a:srgbClr val="00B05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func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to</a:t>
            </a:r>
            <a:r>
              <a:rPr kumimoji="0" lang="en-US" sz="2800" b="1" i="0" u="none" strike="noStrike" cap="none" spc="-100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ols</a:t>
            </a:r>
            <a:r>
              <a:rPr kumimoji="0" lang="en-US" sz="2800" b="0" i="0" u="none" strike="noStrike" cap="none" spc="-100" normalizeH="0" baseline="0" dirty="0">
                <a:ln>
                  <a:noFill/>
                </a:ln>
                <a:effectLst/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import</a:t>
            </a:r>
            <a:r>
              <a:rPr kumimoji="0" lang="en-US" sz="2800" b="0" i="0" u="none" strike="noStrike" cap="none" spc="-100" normalizeH="0" dirty="0">
                <a:ln>
                  <a:noFill/>
                </a:ln>
                <a:effectLst/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</a:t>
            </a:r>
            <a:r>
              <a:rPr kumimoji="0" lang="en-US" sz="2800" b="1" i="0" u="none" strike="noStrike" cap="none" spc="-100" normalizeH="0" dirty="0" err="1">
                <a:ln>
                  <a:noFill/>
                </a:ln>
                <a:solidFill>
                  <a:srgbClr val="00B050"/>
                </a:solidFill>
                <a:effectLst/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part</a:t>
            </a:r>
            <a:r>
              <a:rPr kumimoji="0" lang="en-US" sz="2800" b="1" i="0" u="none" strike="noStrike" cap="none" spc="-150" normalizeH="0" dirty="0" err="1">
                <a:ln>
                  <a:noFill/>
                </a:ln>
                <a:solidFill>
                  <a:srgbClr val="00B050"/>
                </a:solidFill>
                <a:effectLst/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ia</a:t>
            </a:r>
            <a:r>
              <a:rPr kumimoji="0" lang="en-US" sz="2800" b="1" i="0" u="none" strike="noStrike" cap="none" spc="-100" normalizeH="0" dirty="0" err="1">
                <a:ln>
                  <a:noFill/>
                </a:ln>
                <a:solidFill>
                  <a:srgbClr val="00B050"/>
                </a:solidFill>
                <a:effectLst/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l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effectLst/>
                <a:ea typeface="Tahoma" panose="020B0604030504040204" pitchFamily="34" charset="0"/>
                <a:cs typeface="Lucida Sans Unicode" panose="020B0602030504020204" pitchFamily="34" charset="0"/>
              </a:rPr>
              <a:t>#</a:t>
            </a:r>
            <a:r>
              <a:rPr kumimoji="0" lang="en-US" sz="2800" b="0" i="0" u="none" strike="noStrike" cap="none" spc="-100" normalizeH="0" dirty="0" err="1">
                <a:ln>
                  <a:noFill/>
                </a:ln>
                <a:effectLst/>
                <a:ea typeface="Tahoma" panose="020B0604030504040204" pitchFamily="34" charset="0"/>
                <a:cs typeface="Lucida Sans Unicode" panose="020B0602030504020204" pitchFamily="34" charset="0"/>
              </a:rPr>
              <a:t>w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effectLst/>
                <a:ea typeface="Tahoma" panose="020B0604030504040204" pitchFamily="34" charset="0"/>
                <a:cs typeface="Lucida Sans Unicode" panose="020B0602030504020204" pitchFamily="34" charset="0"/>
              </a:rPr>
              <a:t>e</a:t>
            </a:r>
            <a:r>
              <a:rPr kumimoji="0" lang="en-US" sz="2800" b="0" i="0" u="none" strike="noStrike" cap="none" normalizeH="0" dirty="0">
                <a:ln>
                  <a:noFill/>
                </a:ln>
                <a:effectLst/>
                <a:ea typeface="Tahoma" panose="020B0604030504040204" pitchFamily="34" charset="0"/>
                <a:cs typeface="Lucida Sans Unicode" panose="020B0602030504020204" pitchFamily="34" charset="0"/>
              </a:rPr>
              <a:t> k</a:t>
            </a:r>
            <a:r>
              <a:rPr kumimoji="0" lang="en-US" sz="2800" b="0" i="0" u="none" strike="noStrike" cap="none" spc="-100" normalizeH="0" dirty="0">
                <a:ln>
                  <a:noFill/>
                </a:ln>
                <a:effectLst/>
                <a:ea typeface="Tahoma" panose="020B0604030504040204" pitchFamily="34" charset="0"/>
                <a:cs typeface="Lucida Sans Unicode" panose="020B0602030504020204" pitchFamily="34" charset="0"/>
              </a:rPr>
              <a:t>no</a:t>
            </a:r>
            <a:r>
              <a:rPr kumimoji="0" lang="en-US" sz="2800" b="0" i="0" u="none" strike="noStrike" cap="none" normalizeH="0" dirty="0">
                <a:ln>
                  <a:noFill/>
                </a:ln>
                <a:effectLst/>
                <a:ea typeface="Tahoma" panose="020B0604030504040204" pitchFamily="34" charset="0"/>
                <a:cs typeface="Lucida Sans Unicode" panose="020B0602030504020204" pitchFamily="34" charset="0"/>
              </a:rPr>
              <a:t>w re</a:t>
            </a:r>
            <a:r>
              <a:rPr kumimoji="0" lang="en-US" sz="2800" b="0" i="0" u="none" strike="noStrike" cap="none" spc="-50" normalizeH="0" dirty="0">
                <a:ln>
                  <a:noFill/>
                </a:ln>
                <a:effectLst/>
                <a:ea typeface="Tahoma" panose="020B0604030504040204" pitchFamily="34" charset="0"/>
                <a:cs typeface="Lucida Sans Unicode" panose="020B0602030504020204" pitchFamily="34" charset="0"/>
              </a:rPr>
              <a:t>du</a:t>
            </a:r>
            <a:r>
              <a:rPr kumimoji="0" lang="en-US" sz="2800" b="0" i="0" u="none" strike="noStrike" cap="none" normalizeH="0" dirty="0">
                <a:ln>
                  <a:noFill/>
                </a:ln>
                <a:effectLst/>
                <a:ea typeface="Tahoma" panose="020B0604030504040204" pitchFamily="34" charset="0"/>
                <a:cs typeface="Lucida Sans Unicode" panose="020B0602030504020204" pitchFamily="34" charset="0"/>
              </a:rPr>
              <a:t>ce</a:t>
            </a:r>
            <a:endParaRPr kumimoji="0" lang="en-US" sz="2800" b="0" i="0" u="none" strike="noStrike" cap="none" normalizeH="0" baseline="0" dirty="0">
              <a:ln>
                <a:noFill/>
              </a:ln>
              <a:effectLst/>
              <a:ea typeface="Tahoma" panose="020B0604030504040204" pitchFamily="34" charset="0"/>
              <a:cs typeface="Lucida Sans Unicode" panose="020B0602030504020204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  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print(</a:t>
            </a:r>
            <a:r>
              <a:rPr lang="en-US" sz="2800" b="1" dirty="0" err="1">
                <a:solidFill>
                  <a:srgbClr val="00B05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partial.__doc</a:t>
            </a:r>
            <a:r>
              <a:rPr lang="en-US" sz="2800" b="1" dirty="0">
                <a:solidFill>
                  <a:srgbClr val="00B05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__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[:-1])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B05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partial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(</a:t>
            </a:r>
            <a:r>
              <a:rPr lang="en-US" sz="2800" dirty="0" err="1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func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, *args, **keywords) – return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   a new function with partial application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   of the given arguments and keywords.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894" y="0"/>
            <a:ext cx="9416831" cy="6858000"/>
          </a:xfrm>
        </p:spPr>
        <p:txBody>
          <a:bodyPr/>
          <a:lstStyle/>
          <a:p>
            <a:pPr marL="0" indent="0">
              <a:buNone/>
            </a:pPr>
            <a:r>
              <a:rPr lang="en-US" sz="3000" b="1" dirty="0" err="1">
                <a:solidFill>
                  <a:srgbClr val="FFC000"/>
                </a:solidFill>
              </a:rPr>
              <a:t>itertools</a:t>
            </a:r>
            <a:endParaRPr lang="en-US" sz="3000" b="1" dirty="0">
              <a:solidFill>
                <a:srgbClr val="FFC000"/>
              </a:solidFill>
            </a:endParaRPr>
          </a:p>
          <a:p>
            <a:pPr>
              <a:spcBef>
                <a:spcPts val="0"/>
              </a:spcBef>
              <a:buClrTx/>
              <a:buSzPct val="85000"/>
            </a:pPr>
            <a:r>
              <a:rPr lang="en-US" dirty="0"/>
              <a:t>infinite(</a:t>
            </a:r>
            <a:r>
              <a:rPr lang="en-US" b="1" dirty="0">
                <a:solidFill>
                  <a:srgbClr val="FFC000"/>
                </a:solidFill>
              </a:rPr>
              <a:t>count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FFC000"/>
                </a:solidFill>
              </a:rPr>
              <a:t>cycle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repeat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variationsOnBuiltins</a:t>
            </a:r>
            <a:r>
              <a:rPr lang="en-US" dirty="0"/>
              <a:t>(slice: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islice</a:t>
            </a:r>
            <a:r>
              <a:rPr lang="en-US" dirty="0"/>
              <a:t>, zip: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zip_longest</a:t>
            </a:r>
            <a:r>
              <a:rPr lang="en-US" dirty="0"/>
              <a:t>,</a:t>
            </a:r>
          </a:p>
          <a:p>
            <a:pPr marL="0" indent="3373438">
              <a:spcBef>
                <a:spcPts val="0"/>
              </a:spcBef>
              <a:buClrTx/>
              <a:buSzPct val="85000"/>
              <a:buNone/>
            </a:pPr>
            <a:r>
              <a:rPr lang="en-US" dirty="0"/>
              <a:t>map: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starmap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filter: </a:t>
            </a:r>
            <a:r>
              <a:rPr lang="en-US" b="1" dirty="0" err="1">
                <a:solidFill>
                  <a:srgbClr val="FFC000"/>
                </a:solidFill>
              </a:rPr>
              <a:t>filterfalse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makesSmaller</a:t>
            </a:r>
            <a:r>
              <a:rPr lang="en-US" dirty="0"/>
              <a:t>(</a:t>
            </a:r>
            <a:r>
              <a:rPr lang="en-US" b="1" dirty="0">
                <a:solidFill>
                  <a:srgbClr val="FFC000"/>
                </a:solidFill>
              </a:rPr>
              <a:t>compress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dropwhile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takewhile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makesMultiple</a:t>
            </a:r>
            <a:r>
              <a:rPr lang="en-US" dirty="0"/>
              <a:t>(</a:t>
            </a:r>
            <a:r>
              <a:rPr lang="en-US" b="1" dirty="0" err="1">
                <a:solidFill>
                  <a:srgbClr val="FFC000"/>
                </a:solidFill>
              </a:rPr>
              <a:t>groupby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FFC000"/>
                </a:solidFill>
              </a:rPr>
              <a:t>tee</a:t>
            </a:r>
            <a:r>
              <a:rPr lang="en-US" dirty="0"/>
              <a:t>) 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/>
              <a:t>combines(</a:t>
            </a:r>
            <a:r>
              <a:rPr lang="en-US" b="1" dirty="0">
                <a:solidFill>
                  <a:srgbClr val="FFC000"/>
                </a:solidFill>
              </a:rPr>
              <a:t>combinations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permutations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product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chain</a:t>
            </a:r>
            <a:r>
              <a:rPr lang="en-US" dirty="0"/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3000" b="1" dirty="0">
                <a:solidFill>
                  <a:srgbClr val="00B050"/>
                </a:solidFill>
              </a:rPr>
              <a:t>functools</a:t>
            </a:r>
          </a:p>
          <a:p>
            <a:pPr>
              <a:spcBef>
                <a:spcPts val="0"/>
              </a:spcBef>
              <a:buClr>
                <a:schemeClr val="tx1"/>
              </a:buClr>
              <a:buSzPct val="85000"/>
            </a:pPr>
            <a:r>
              <a:rPr lang="en-US" b="1" dirty="0">
                <a:solidFill>
                  <a:srgbClr val="00B050"/>
                </a:solidFill>
              </a:rPr>
              <a:t>reduce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partial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B050"/>
                </a:solidFill>
              </a:rPr>
              <a:t>partialmethod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-28281" y="4590858"/>
            <a:ext cx="857840" cy="98981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89128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-5250" y="4166648"/>
            <a:ext cx="9737725" cy="2691352"/>
          </a:xfrm>
          <a:prstGeom prst="rect">
            <a:avLst/>
          </a:prstGeom>
          <a:solidFill>
            <a:srgbClr val="F8F8F8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 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from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effectLst/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</a:t>
            </a:r>
            <a:r>
              <a:rPr lang="en-US" sz="2800" b="1" dirty="0">
                <a:solidFill>
                  <a:srgbClr val="00B05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func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to</a:t>
            </a:r>
            <a:r>
              <a:rPr kumimoji="0" lang="en-US" sz="2800" b="1" i="0" u="none" strike="noStrike" cap="none" spc="-100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ols</a:t>
            </a:r>
            <a:r>
              <a:rPr kumimoji="0" lang="en-US" sz="2800" b="0" i="0" u="none" strike="noStrike" cap="none" spc="-100" normalizeH="0" baseline="0" dirty="0">
                <a:ln>
                  <a:noFill/>
                </a:ln>
                <a:effectLst/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import</a:t>
            </a:r>
            <a:r>
              <a:rPr kumimoji="0" lang="en-US" sz="2800" b="0" i="0" u="none" strike="noStrike" cap="none" spc="-100" normalizeH="0" dirty="0">
                <a:ln>
                  <a:noFill/>
                </a:ln>
                <a:effectLst/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</a:t>
            </a:r>
            <a:r>
              <a:rPr kumimoji="0" lang="en-US" sz="2800" b="1" i="0" u="none" strike="noStrike" cap="none" spc="-100" normalizeH="0" dirty="0" err="1">
                <a:ln>
                  <a:noFill/>
                </a:ln>
                <a:solidFill>
                  <a:srgbClr val="00B050"/>
                </a:solidFill>
                <a:effectLst/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part</a:t>
            </a:r>
            <a:r>
              <a:rPr kumimoji="0" lang="en-US" sz="2800" b="1" i="0" u="none" strike="noStrike" cap="none" spc="-150" normalizeH="0" dirty="0" err="1">
                <a:ln>
                  <a:noFill/>
                </a:ln>
                <a:solidFill>
                  <a:srgbClr val="00B050"/>
                </a:solidFill>
                <a:effectLst/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ia</a:t>
            </a:r>
            <a:r>
              <a:rPr kumimoji="0" lang="en-US" sz="2800" b="1" i="0" u="none" strike="noStrike" cap="none" spc="-100" normalizeH="0" dirty="0" err="1">
                <a:ln>
                  <a:noFill/>
                </a:ln>
                <a:solidFill>
                  <a:srgbClr val="00B050"/>
                </a:solidFill>
                <a:effectLst/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l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effectLst/>
                <a:ea typeface="Tahoma" panose="020B0604030504040204" pitchFamily="34" charset="0"/>
                <a:cs typeface="Lucida Sans Unicode" panose="020B0602030504020204" pitchFamily="34" charset="0"/>
              </a:rPr>
              <a:t>#</a:t>
            </a:r>
            <a:r>
              <a:rPr kumimoji="0" lang="en-US" sz="2800" b="0" i="0" u="none" strike="noStrike" cap="none" spc="-100" normalizeH="0" dirty="0" err="1">
                <a:ln>
                  <a:noFill/>
                </a:ln>
                <a:effectLst/>
                <a:ea typeface="Tahoma" panose="020B0604030504040204" pitchFamily="34" charset="0"/>
                <a:cs typeface="Lucida Sans Unicode" panose="020B0602030504020204" pitchFamily="34" charset="0"/>
              </a:rPr>
              <a:t>w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effectLst/>
                <a:ea typeface="Tahoma" panose="020B0604030504040204" pitchFamily="34" charset="0"/>
                <a:cs typeface="Lucida Sans Unicode" panose="020B0602030504020204" pitchFamily="34" charset="0"/>
              </a:rPr>
              <a:t>e</a:t>
            </a:r>
            <a:r>
              <a:rPr kumimoji="0" lang="en-US" sz="2800" b="0" i="0" u="none" strike="noStrike" cap="none" normalizeH="0" dirty="0">
                <a:ln>
                  <a:noFill/>
                </a:ln>
                <a:effectLst/>
                <a:ea typeface="Tahoma" panose="020B0604030504040204" pitchFamily="34" charset="0"/>
                <a:cs typeface="Lucida Sans Unicode" panose="020B0602030504020204" pitchFamily="34" charset="0"/>
              </a:rPr>
              <a:t> k</a:t>
            </a:r>
            <a:r>
              <a:rPr kumimoji="0" lang="en-US" sz="2800" b="0" i="0" u="none" strike="noStrike" cap="none" spc="-100" normalizeH="0" dirty="0">
                <a:ln>
                  <a:noFill/>
                </a:ln>
                <a:effectLst/>
                <a:ea typeface="Tahoma" panose="020B0604030504040204" pitchFamily="34" charset="0"/>
                <a:cs typeface="Lucida Sans Unicode" panose="020B0602030504020204" pitchFamily="34" charset="0"/>
              </a:rPr>
              <a:t>no</a:t>
            </a:r>
            <a:r>
              <a:rPr kumimoji="0" lang="en-US" sz="2800" b="0" i="0" u="none" strike="noStrike" cap="none" normalizeH="0" dirty="0">
                <a:ln>
                  <a:noFill/>
                </a:ln>
                <a:effectLst/>
                <a:ea typeface="Tahoma" panose="020B0604030504040204" pitchFamily="34" charset="0"/>
                <a:cs typeface="Lucida Sans Unicode" panose="020B0602030504020204" pitchFamily="34" charset="0"/>
              </a:rPr>
              <a:t>w re</a:t>
            </a:r>
            <a:r>
              <a:rPr kumimoji="0" lang="en-US" sz="2800" b="0" i="0" u="none" strike="noStrike" cap="none" spc="-50" normalizeH="0" dirty="0">
                <a:ln>
                  <a:noFill/>
                </a:ln>
                <a:effectLst/>
                <a:ea typeface="Tahoma" panose="020B0604030504040204" pitchFamily="34" charset="0"/>
                <a:cs typeface="Lucida Sans Unicode" panose="020B0602030504020204" pitchFamily="34" charset="0"/>
              </a:rPr>
              <a:t>du</a:t>
            </a:r>
            <a:r>
              <a:rPr kumimoji="0" lang="en-US" sz="2800" b="0" i="0" u="none" strike="noStrike" cap="none" normalizeH="0" dirty="0">
                <a:ln>
                  <a:noFill/>
                </a:ln>
                <a:effectLst/>
                <a:ea typeface="Tahoma" panose="020B0604030504040204" pitchFamily="34" charset="0"/>
                <a:cs typeface="Lucida Sans Unicode" panose="020B0602030504020204" pitchFamily="34" charset="0"/>
              </a:rPr>
              <a:t>ce</a:t>
            </a:r>
            <a:endParaRPr kumimoji="0" lang="en-US" sz="2800" b="0" i="0" u="none" strike="noStrike" cap="none" normalizeH="0" baseline="0" dirty="0">
              <a:ln>
                <a:noFill/>
              </a:ln>
              <a:effectLst/>
              <a:ea typeface="Tahoma" panose="020B0604030504040204" pitchFamily="34" charset="0"/>
              <a:cs typeface="Lucida Sans Unicode" panose="020B0602030504020204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print(</a:t>
            </a:r>
            <a:r>
              <a:rPr lang="en-US" sz="2800" b="1" dirty="0" err="1">
                <a:solidFill>
                  <a:srgbClr val="00B05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partial.__doc</a:t>
            </a:r>
            <a:r>
              <a:rPr lang="en-US" sz="2800" b="1" dirty="0">
                <a:solidFill>
                  <a:srgbClr val="00B05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__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[:-1])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B05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partial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(</a:t>
            </a:r>
            <a:r>
              <a:rPr lang="en-US" sz="2800" dirty="0" err="1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func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, *args, **keywords) – return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   a new function with partial application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   of the given arguments and keywords.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   </a:t>
            </a:r>
            <a:r>
              <a:rPr lang="en-US" sz="2800" dirty="0" err="1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indpnt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=</a:t>
            </a:r>
            <a:r>
              <a:rPr lang="en-US" sz="2800" b="1" dirty="0">
                <a:solidFill>
                  <a:srgbClr val="00B05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partial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(</a:t>
            </a:r>
            <a:r>
              <a:rPr lang="en-US" sz="2800" b="1" dirty="0">
                <a:solidFill>
                  <a:srgbClr val="FF0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print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,</a:t>
            </a:r>
            <a:r>
              <a:rPr lang="en-US" sz="2800" b="1" dirty="0">
                <a:solidFill>
                  <a:srgbClr val="7030A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'[\t'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,</a:t>
            </a:r>
            <a:r>
              <a:rPr lang="en-US" sz="2800" b="1" dirty="0">
                <a:solidFill>
                  <a:srgbClr val="7030A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']'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894" y="0"/>
            <a:ext cx="9416831" cy="6858000"/>
          </a:xfrm>
        </p:spPr>
        <p:txBody>
          <a:bodyPr/>
          <a:lstStyle/>
          <a:p>
            <a:pPr marL="0" indent="0">
              <a:buNone/>
            </a:pPr>
            <a:r>
              <a:rPr lang="en-US" sz="3000" b="1" dirty="0" err="1">
                <a:solidFill>
                  <a:srgbClr val="FFC000"/>
                </a:solidFill>
              </a:rPr>
              <a:t>itertools</a:t>
            </a:r>
            <a:endParaRPr lang="en-US" sz="3000" b="1" dirty="0">
              <a:solidFill>
                <a:srgbClr val="FFC000"/>
              </a:solidFill>
            </a:endParaRPr>
          </a:p>
          <a:p>
            <a:pPr>
              <a:spcBef>
                <a:spcPts val="0"/>
              </a:spcBef>
              <a:buClrTx/>
              <a:buSzPct val="85000"/>
            </a:pPr>
            <a:r>
              <a:rPr lang="en-US" dirty="0"/>
              <a:t>infinite(</a:t>
            </a:r>
            <a:r>
              <a:rPr lang="en-US" b="1" dirty="0">
                <a:solidFill>
                  <a:srgbClr val="FFC000"/>
                </a:solidFill>
              </a:rPr>
              <a:t>count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FFC000"/>
                </a:solidFill>
              </a:rPr>
              <a:t>cycle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repeat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variationsOnBuiltins</a:t>
            </a:r>
            <a:r>
              <a:rPr lang="en-US" dirty="0"/>
              <a:t>(slice: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islice</a:t>
            </a:r>
            <a:r>
              <a:rPr lang="en-US" dirty="0"/>
              <a:t>, zip: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zip_longest</a:t>
            </a:r>
            <a:r>
              <a:rPr lang="en-US" dirty="0"/>
              <a:t>,</a:t>
            </a:r>
          </a:p>
          <a:p>
            <a:pPr marL="0" indent="3373438">
              <a:spcBef>
                <a:spcPts val="0"/>
              </a:spcBef>
              <a:buClrTx/>
              <a:buSzPct val="85000"/>
              <a:buNone/>
            </a:pPr>
            <a:r>
              <a:rPr lang="en-US" dirty="0"/>
              <a:t>map: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starmap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filter: </a:t>
            </a:r>
            <a:r>
              <a:rPr lang="en-US" b="1" dirty="0" err="1">
                <a:solidFill>
                  <a:srgbClr val="FFC000"/>
                </a:solidFill>
              </a:rPr>
              <a:t>filterfalse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makesSmaller</a:t>
            </a:r>
            <a:r>
              <a:rPr lang="en-US" dirty="0"/>
              <a:t>(</a:t>
            </a:r>
            <a:r>
              <a:rPr lang="en-US" b="1" dirty="0">
                <a:solidFill>
                  <a:srgbClr val="FFC000"/>
                </a:solidFill>
              </a:rPr>
              <a:t>compress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dropwhile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takewhile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makesMultiple</a:t>
            </a:r>
            <a:r>
              <a:rPr lang="en-US" dirty="0"/>
              <a:t>(</a:t>
            </a:r>
            <a:r>
              <a:rPr lang="en-US" b="1" dirty="0" err="1">
                <a:solidFill>
                  <a:srgbClr val="FFC000"/>
                </a:solidFill>
              </a:rPr>
              <a:t>groupby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FFC000"/>
                </a:solidFill>
              </a:rPr>
              <a:t>tee</a:t>
            </a:r>
            <a:r>
              <a:rPr lang="en-US" dirty="0"/>
              <a:t>) 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/>
              <a:t>combines(</a:t>
            </a:r>
            <a:r>
              <a:rPr lang="en-US" b="1" dirty="0">
                <a:solidFill>
                  <a:srgbClr val="FFC000"/>
                </a:solidFill>
              </a:rPr>
              <a:t>combinations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permutations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product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chain</a:t>
            </a:r>
            <a:r>
              <a:rPr lang="en-US" dirty="0"/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3000" b="1" dirty="0">
                <a:solidFill>
                  <a:srgbClr val="00B050"/>
                </a:solidFill>
              </a:rPr>
              <a:t>functools</a:t>
            </a:r>
          </a:p>
          <a:p>
            <a:pPr>
              <a:spcBef>
                <a:spcPts val="0"/>
              </a:spcBef>
              <a:buClr>
                <a:schemeClr val="tx1"/>
              </a:buClr>
              <a:buSzPct val="85000"/>
            </a:pPr>
            <a:r>
              <a:rPr lang="en-US" b="1" dirty="0">
                <a:solidFill>
                  <a:srgbClr val="00B050"/>
                </a:solidFill>
              </a:rPr>
              <a:t>reduce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partial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B050"/>
                </a:solidFill>
              </a:rPr>
              <a:t>partialmethod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615845" y="6377056"/>
            <a:ext cx="0" cy="3657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16354" y="6383033"/>
            <a:ext cx="0" cy="3657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-32156" y="6302089"/>
            <a:ext cx="857840" cy="491834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985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-5250" y="4166648"/>
            <a:ext cx="9737725" cy="2691352"/>
          </a:xfrm>
          <a:prstGeom prst="rect">
            <a:avLst/>
          </a:prstGeom>
          <a:solidFill>
            <a:srgbClr val="F8F8F8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print(</a:t>
            </a:r>
            <a:r>
              <a:rPr lang="en-US" sz="2800" b="1" dirty="0" err="1">
                <a:solidFill>
                  <a:srgbClr val="00B05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partial.__doc</a:t>
            </a:r>
            <a:r>
              <a:rPr lang="en-US" sz="2800" b="1" dirty="0">
                <a:solidFill>
                  <a:srgbClr val="00B05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__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[:-1])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B05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partial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(</a:t>
            </a:r>
            <a:r>
              <a:rPr lang="en-US" sz="2800" b="1" dirty="0" err="1">
                <a:solidFill>
                  <a:srgbClr val="FF0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func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, </a:t>
            </a:r>
            <a:r>
              <a:rPr lang="en-US" sz="2800" b="1" dirty="0">
                <a:solidFill>
                  <a:srgbClr val="7030A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*args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, **keywords) – return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   a new function with partial application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   of the given arguments and keywords.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</a:t>
            </a:r>
            <a:r>
              <a:rPr lang="en-US" sz="2800" dirty="0" err="1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indpnt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=</a:t>
            </a:r>
            <a:r>
              <a:rPr lang="en-US" sz="2800" b="1" dirty="0">
                <a:solidFill>
                  <a:srgbClr val="00B05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partial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(</a:t>
            </a:r>
            <a:r>
              <a:rPr lang="en-US" sz="2800" b="1" dirty="0">
                <a:solidFill>
                  <a:srgbClr val="FF0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print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,</a:t>
            </a:r>
            <a:r>
              <a:rPr lang="en-US" sz="2800" b="1" dirty="0">
                <a:solidFill>
                  <a:srgbClr val="7030A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'[\t'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,</a:t>
            </a:r>
            <a:r>
              <a:rPr lang="en-US" sz="2800" b="1" dirty="0">
                <a:solidFill>
                  <a:srgbClr val="7030A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']'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  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</a:t>
            </a:r>
            <a:r>
              <a:rPr lang="en-US" sz="2800" dirty="0" err="1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indpnt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("Hello world!")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894" y="0"/>
            <a:ext cx="9416831" cy="6858000"/>
          </a:xfrm>
        </p:spPr>
        <p:txBody>
          <a:bodyPr/>
          <a:lstStyle/>
          <a:p>
            <a:pPr marL="0" indent="0">
              <a:buNone/>
            </a:pPr>
            <a:r>
              <a:rPr lang="en-US" sz="3000" b="1" dirty="0" err="1">
                <a:solidFill>
                  <a:srgbClr val="FFC000"/>
                </a:solidFill>
              </a:rPr>
              <a:t>itertools</a:t>
            </a:r>
            <a:endParaRPr lang="en-US" sz="3000" b="1" dirty="0">
              <a:solidFill>
                <a:srgbClr val="FFC000"/>
              </a:solidFill>
            </a:endParaRPr>
          </a:p>
          <a:p>
            <a:pPr>
              <a:spcBef>
                <a:spcPts val="0"/>
              </a:spcBef>
              <a:buClrTx/>
              <a:buSzPct val="85000"/>
            </a:pPr>
            <a:r>
              <a:rPr lang="en-US" dirty="0"/>
              <a:t>infinite(</a:t>
            </a:r>
            <a:r>
              <a:rPr lang="en-US" b="1" dirty="0">
                <a:solidFill>
                  <a:srgbClr val="FFC000"/>
                </a:solidFill>
              </a:rPr>
              <a:t>count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FFC000"/>
                </a:solidFill>
              </a:rPr>
              <a:t>cycle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repeat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variationsOnBuiltins</a:t>
            </a:r>
            <a:r>
              <a:rPr lang="en-US" dirty="0"/>
              <a:t>(slice: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islice</a:t>
            </a:r>
            <a:r>
              <a:rPr lang="en-US" dirty="0"/>
              <a:t>, zip: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zip_longest</a:t>
            </a:r>
            <a:r>
              <a:rPr lang="en-US" dirty="0"/>
              <a:t>,</a:t>
            </a:r>
          </a:p>
          <a:p>
            <a:pPr marL="0" indent="3373438">
              <a:spcBef>
                <a:spcPts val="0"/>
              </a:spcBef>
              <a:buClrTx/>
              <a:buSzPct val="85000"/>
              <a:buNone/>
            </a:pPr>
            <a:r>
              <a:rPr lang="en-US" dirty="0"/>
              <a:t>map: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starmap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filter: </a:t>
            </a:r>
            <a:r>
              <a:rPr lang="en-US" b="1" dirty="0" err="1">
                <a:solidFill>
                  <a:srgbClr val="FFC000"/>
                </a:solidFill>
              </a:rPr>
              <a:t>filterfalse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makesSmaller</a:t>
            </a:r>
            <a:r>
              <a:rPr lang="en-US" dirty="0"/>
              <a:t>(</a:t>
            </a:r>
            <a:r>
              <a:rPr lang="en-US" b="1" dirty="0">
                <a:solidFill>
                  <a:srgbClr val="FFC000"/>
                </a:solidFill>
              </a:rPr>
              <a:t>compress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dropwhile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takewhile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makesMultiple</a:t>
            </a:r>
            <a:r>
              <a:rPr lang="en-US" dirty="0"/>
              <a:t>(</a:t>
            </a:r>
            <a:r>
              <a:rPr lang="en-US" b="1" dirty="0" err="1">
                <a:solidFill>
                  <a:srgbClr val="FFC000"/>
                </a:solidFill>
              </a:rPr>
              <a:t>groupby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FFC000"/>
                </a:solidFill>
              </a:rPr>
              <a:t>tee</a:t>
            </a:r>
            <a:r>
              <a:rPr lang="en-US" dirty="0"/>
              <a:t>) 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/>
              <a:t>combines(</a:t>
            </a:r>
            <a:r>
              <a:rPr lang="en-US" b="1" dirty="0">
                <a:solidFill>
                  <a:srgbClr val="FFC000"/>
                </a:solidFill>
              </a:rPr>
              <a:t>combinations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permutations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product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chain</a:t>
            </a:r>
            <a:r>
              <a:rPr lang="en-US" dirty="0"/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3000" b="1" dirty="0">
                <a:solidFill>
                  <a:srgbClr val="00B050"/>
                </a:solidFill>
              </a:rPr>
              <a:t>functools</a:t>
            </a:r>
          </a:p>
          <a:p>
            <a:pPr>
              <a:spcBef>
                <a:spcPts val="0"/>
              </a:spcBef>
              <a:buClr>
                <a:schemeClr val="tx1"/>
              </a:buClr>
              <a:buSzPct val="85000"/>
            </a:pPr>
            <a:r>
              <a:rPr lang="en-US" b="1" dirty="0">
                <a:solidFill>
                  <a:srgbClr val="00B050"/>
                </a:solidFill>
              </a:rPr>
              <a:t>reduce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partial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B050"/>
                </a:solidFill>
              </a:rPr>
              <a:t>partialmethod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702183" y="6372641"/>
            <a:ext cx="0" cy="3657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16354" y="6383033"/>
            <a:ext cx="0" cy="3657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-32156" y="6302089"/>
            <a:ext cx="857840" cy="491834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629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-5250" y="4166648"/>
            <a:ext cx="9737725" cy="2691352"/>
          </a:xfrm>
          <a:prstGeom prst="rect">
            <a:avLst/>
          </a:prstGeom>
          <a:solidFill>
            <a:srgbClr val="F8F8F8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B05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partial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(</a:t>
            </a:r>
            <a:r>
              <a:rPr lang="en-US" sz="2800" b="1" dirty="0" err="1">
                <a:solidFill>
                  <a:srgbClr val="FF0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func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, </a:t>
            </a:r>
            <a:r>
              <a:rPr lang="en-US" sz="2800" b="1" dirty="0">
                <a:solidFill>
                  <a:srgbClr val="7030A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*args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, **keywords) – return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   a new function with partial application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   of the given arguments and keywords.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</a:t>
            </a:r>
            <a:r>
              <a:rPr lang="en-US" sz="2800" dirty="0" err="1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indpnt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=</a:t>
            </a:r>
            <a:r>
              <a:rPr lang="en-US" sz="2800" b="1" dirty="0">
                <a:solidFill>
                  <a:srgbClr val="00B05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partial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(</a:t>
            </a:r>
            <a:r>
              <a:rPr lang="en-US" sz="2800" b="1" dirty="0">
                <a:solidFill>
                  <a:srgbClr val="FF0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print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,</a:t>
            </a:r>
            <a:r>
              <a:rPr lang="en-US" sz="2800" b="1" dirty="0">
                <a:solidFill>
                  <a:srgbClr val="7030A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'[\t'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,</a:t>
            </a:r>
            <a:r>
              <a:rPr lang="en-US" sz="2800" b="1" dirty="0">
                <a:solidFill>
                  <a:srgbClr val="7030A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']'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</a:t>
            </a:r>
            <a:r>
              <a:rPr lang="en-US" sz="2800" dirty="0" err="1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indpnt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("Hello world!")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7030A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[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      </a:t>
            </a:r>
            <a:r>
              <a:rPr lang="en-US" sz="2800" b="1" dirty="0">
                <a:solidFill>
                  <a:srgbClr val="7030A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]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894" y="0"/>
            <a:ext cx="9416831" cy="6858000"/>
          </a:xfrm>
        </p:spPr>
        <p:txBody>
          <a:bodyPr/>
          <a:lstStyle/>
          <a:p>
            <a:pPr marL="0" indent="0">
              <a:buNone/>
            </a:pPr>
            <a:r>
              <a:rPr lang="en-US" sz="3000" b="1" dirty="0" err="1">
                <a:solidFill>
                  <a:srgbClr val="FFC000"/>
                </a:solidFill>
              </a:rPr>
              <a:t>itertools</a:t>
            </a:r>
            <a:endParaRPr lang="en-US" sz="3000" b="1" dirty="0">
              <a:solidFill>
                <a:srgbClr val="FFC000"/>
              </a:solidFill>
            </a:endParaRPr>
          </a:p>
          <a:p>
            <a:pPr>
              <a:spcBef>
                <a:spcPts val="0"/>
              </a:spcBef>
              <a:buClrTx/>
              <a:buSzPct val="85000"/>
            </a:pPr>
            <a:r>
              <a:rPr lang="en-US" dirty="0"/>
              <a:t>infinite(</a:t>
            </a:r>
            <a:r>
              <a:rPr lang="en-US" b="1" dirty="0">
                <a:solidFill>
                  <a:srgbClr val="FFC000"/>
                </a:solidFill>
              </a:rPr>
              <a:t>count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FFC000"/>
                </a:solidFill>
              </a:rPr>
              <a:t>cycle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repeat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variationsOnBuiltins</a:t>
            </a:r>
            <a:r>
              <a:rPr lang="en-US" dirty="0"/>
              <a:t>(slice: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islice</a:t>
            </a:r>
            <a:r>
              <a:rPr lang="en-US" dirty="0"/>
              <a:t>, zip: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zip_longest</a:t>
            </a:r>
            <a:r>
              <a:rPr lang="en-US" dirty="0"/>
              <a:t>,</a:t>
            </a:r>
          </a:p>
          <a:p>
            <a:pPr marL="0" indent="3373438">
              <a:spcBef>
                <a:spcPts val="0"/>
              </a:spcBef>
              <a:buClrTx/>
              <a:buSzPct val="85000"/>
              <a:buNone/>
            </a:pPr>
            <a:r>
              <a:rPr lang="en-US" dirty="0"/>
              <a:t>map: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starmap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filter: </a:t>
            </a:r>
            <a:r>
              <a:rPr lang="en-US" b="1" dirty="0" err="1">
                <a:solidFill>
                  <a:srgbClr val="FFC000"/>
                </a:solidFill>
              </a:rPr>
              <a:t>filterfalse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makesSmaller</a:t>
            </a:r>
            <a:r>
              <a:rPr lang="en-US" dirty="0"/>
              <a:t>(</a:t>
            </a:r>
            <a:r>
              <a:rPr lang="en-US" b="1" dirty="0">
                <a:solidFill>
                  <a:srgbClr val="FFC000"/>
                </a:solidFill>
              </a:rPr>
              <a:t>compress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dropwhile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takewhile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makesMultiple</a:t>
            </a:r>
            <a:r>
              <a:rPr lang="en-US" dirty="0"/>
              <a:t>(</a:t>
            </a:r>
            <a:r>
              <a:rPr lang="en-US" b="1" dirty="0" err="1">
                <a:solidFill>
                  <a:srgbClr val="FFC000"/>
                </a:solidFill>
              </a:rPr>
              <a:t>groupby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FFC000"/>
                </a:solidFill>
              </a:rPr>
              <a:t>tee</a:t>
            </a:r>
            <a:r>
              <a:rPr lang="en-US" dirty="0"/>
              <a:t>) 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/>
              <a:t>combines(</a:t>
            </a:r>
            <a:r>
              <a:rPr lang="en-US" b="1" dirty="0">
                <a:solidFill>
                  <a:srgbClr val="FFC000"/>
                </a:solidFill>
              </a:rPr>
              <a:t>combinations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permutations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product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chain</a:t>
            </a:r>
            <a:r>
              <a:rPr lang="en-US" dirty="0"/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3000" b="1" dirty="0">
                <a:solidFill>
                  <a:srgbClr val="00B050"/>
                </a:solidFill>
              </a:rPr>
              <a:t>functools</a:t>
            </a:r>
          </a:p>
          <a:p>
            <a:pPr>
              <a:spcBef>
                <a:spcPts val="0"/>
              </a:spcBef>
              <a:buClr>
                <a:schemeClr val="tx1"/>
              </a:buClr>
              <a:buSzPct val="85000"/>
            </a:pPr>
            <a:r>
              <a:rPr lang="en-US" b="1" dirty="0">
                <a:solidFill>
                  <a:srgbClr val="00B050"/>
                </a:solidFill>
              </a:rPr>
              <a:t>reduce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partial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B050"/>
                </a:solidFill>
              </a:rPr>
              <a:t>partialmethod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66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extLst mod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-5250" y="4166648"/>
            <a:ext cx="9737725" cy="2691352"/>
          </a:xfrm>
          <a:prstGeom prst="rect">
            <a:avLst/>
          </a:prstGeom>
          <a:solidFill>
            <a:srgbClr val="F8F8F8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   a new function with partial application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   of the given arguments and keywords.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</a:t>
            </a:r>
            <a:r>
              <a:rPr lang="en-US" sz="2800" dirty="0" err="1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indpnt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=</a:t>
            </a:r>
            <a:r>
              <a:rPr lang="en-US" sz="2800" b="1" dirty="0">
                <a:solidFill>
                  <a:srgbClr val="00B05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partial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(</a:t>
            </a:r>
            <a:r>
              <a:rPr lang="en-US" sz="2800" b="1" dirty="0">
                <a:solidFill>
                  <a:srgbClr val="FF0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print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,</a:t>
            </a:r>
            <a:r>
              <a:rPr lang="en-US" sz="2800" b="1" dirty="0">
                <a:solidFill>
                  <a:srgbClr val="7030A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'[\t'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,</a:t>
            </a:r>
            <a:r>
              <a:rPr lang="en-US" sz="2800" b="1" dirty="0">
                <a:solidFill>
                  <a:srgbClr val="7030A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']'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</a:t>
            </a:r>
            <a:r>
              <a:rPr lang="en-US" sz="2800" dirty="0" err="1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indpnt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("Hello world!")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7030A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[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      </a:t>
            </a:r>
            <a:r>
              <a:rPr lang="en-US" sz="2800" b="1" dirty="0">
                <a:solidFill>
                  <a:srgbClr val="7030A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]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Hello world!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  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</a:t>
            </a:r>
            <a:r>
              <a:rPr lang="en-US" sz="2800" dirty="0" err="1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copnt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=partial(prin</a:t>
            </a:r>
            <a:r>
              <a:rPr lang="en-US" sz="2800" spc="-1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t,'</a:t>
            </a:r>
            <a:r>
              <a:rPr lang="en-US" sz="2800" spc="-100" dirty="0">
                <a:solidFill>
                  <a:srgbClr val="FF0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\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033[</a:t>
            </a:r>
            <a:r>
              <a:rPr lang="en-US" sz="2800" spc="-100" dirty="0">
                <a:solidFill>
                  <a:srgbClr val="FF0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7;41;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30m</a:t>
            </a:r>
            <a:r>
              <a:rPr lang="en-US" sz="2800" b="1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→</a:t>
            </a:r>
            <a:r>
              <a:rPr lang="en-US" sz="2800" spc="-4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'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,sep=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894" y="0"/>
            <a:ext cx="9416831" cy="6858000"/>
          </a:xfrm>
        </p:spPr>
        <p:txBody>
          <a:bodyPr/>
          <a:lstStyle/>
          <a:p>
            <a:pPr marL="0" indent="0">
              <a:buNone/>
            </a:pPr>
            <a:r>
              <a:rPr lang="en-US" sz="3000" b="1" dirty="0" err="1">
                <a:solidFill>
                  <a:srgbClr val="FFC000"/>
                </a:solidFill>
              </a:rPr>
              <a:t>itertools</a:t>
            </a:r>
            <a:endParaRPr lang="en-US" sz="3000" b="1" dirty="0">
              <a:solidFill>
                <a:srgbClr val="FFC000"/>
              </a:solidFill>
            </a:endParaRPr>
          </a:p>
          <a:p>
            <a:pPr>
              <a:spcBef>
                <a:spcPts val="0"/>
              </a:spcBef>
              <a:buClrTx/>
              <a:buSzPct val="85000"/>
            </a:pPr>
            <a:r>
              <a:rPr lang="en-US" dirty="0"/>
              <a:t>infinite(</a:t>
            </a:r>
            <a:r>
              <a:rPr lang="en-US" b="1" dirty="0">
                <a:solidFill>
                  <a:srgbClr val="FFC000"/>
                </a:solidFill>
              </a:rPr>
              <a:t>count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FFC000"/>
                </a:solidFill>
              </a:rPr>
              <a:t>cycle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repeat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variationsOnBuiltins</a:t>
            </a:r>
            <a:r>
              <a:rPr lang="en-US" dirty="0"/>
              <a:t>(slice: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islice</a:t>
            </a:r>
            <a:r>
              <a:rPr lang="en-US" dirty="0"/>
              <a:t>, zip: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zip_longest</a:t>
            </a:r>
            <a:r>
              <a:rPr lang="en-US" dirty="0"/>
              <a:t>,</a:t>
            </a:r>
          </a:p>
          <a:p>
            <a:pPr marL="0" indent="3373438">
              <a:spcBef>
                <a:spcPts val="0"/>
              </a:spcBef>
              <a:buClrTx/>
              <a:buSzPct val="85000"/>
              <a:buNone/>
            </a:pPr>
            <a:r>
              <a:rPr lang="en-US" dirty="0"/>
              <a:t>map: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starmap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filter: </a:t>
            </a:r>
            <a:r>
              <a:rPr lang="en-US" b="1" dirty="0" err="1">
                <a:solidFill>
                  <a:srgbClr val="FFC000"/>
                </a:solidFill>
              </a:rPr>
              <a:t>filterfalse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makesSmaller</a:t>
            </a:r>
            <a:r>
              <a:rPr lang="en-US" dirty="0"/>
              <a:t>(</a:t>
            </a:r>
            <a:r>
              <a:rPr lang="en-US" b="1" dirty="0">
                <a:solidFill>
                  <a:srgbClr val="FFC000"/>
                </a:solidFill>
              </a:rPr>
              <a:t>compress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dropwhile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takewhile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makesMultiple</a:t>
            </a:r>
            <a:r>
              <a:rPr lang="en-US" dirty="0"/>
              <a:t>(</a:t>
            </a:r>
            <a:r>
              <a:rPr lang="en-US" b="1" dirty="0" err="1">
                <a:solidFill>
                  <a:srgbClr val="FFC000"/>
                </a:solidFill>
              </a:rPr>
              <a:t>groupby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FFC000"/>
                </a:solidFill>
              </a:rPr>
              <a:t>tee</a:t>
            </a:r>
            <a:r>
              <a:rPr lang="en-US" dirty="0"/>
              <a:t>) 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/>
              <a:t>combines(</a:t>
            </a:r>
            <a:r>
              <a:rPr lang="en-US" b="1" dirty="0">
                <a:solidFill>
                  <a:srgbClr val="FFC000"/>
                </a:solidFill>
              </a:rPr>
              <a:t>combinations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permutations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product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chain</a:t>
            </a:r>
            <a:r>
              <a:rPr lang="en-US" dirty="0"/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3000" b="1" dirty="0">
                <a:solidFill>
                  <a:srgbClr val="00B050"/>
                </a:solidFill>
              </a:rPr>
              <a:t>functools</a:t>
            </a:r>
          </a:p>
          <a:p>
            <a:pPr>
              <a:spcBef>
                <a:spcPts val="0"/>
              </a:spcBef>
              <a:buClr>
                <a:schemeClr val="tx1"/>
              </a:buClr>
              <a:buSzPct val="85000"/>
            </a:pPr>
            <a:r>
              <a:rPr lang="en-US" b="1" dirty="0">
                <a:solidFill>
                  <a:srgbClr val="00B050"/>
                </a:solidFill>
              </a:rPr>
              <a:t>reduce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partial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B050"/>
                </a:solidFill>
              </a:rPr>
              <a:t>partialmethod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646724" y="6377555"/>
            <a:ext cx="0" cy="3657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16354" y="6383033"/>
            <a:ext cx="0" cy="3657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auto">
          <a:xfrm>
            <a:off x="-32156" y="6302089"/>
            <a:ext cx="857840" cy="491834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506065" y="2402398"/>
            <a:ext cx="4128537" cy="1805808"/>
          </a:xfrm>
          <a:prstGeom prst="wedgeRoundRectCallout">
            <a:avLst>
              <a:gd name="adj1" fmla="val -22258"/>
              <a:gd name="adj2" fmla="val 170445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Times New Roman" charset="0"/>
              </a:rPr>
              <a:t>I won’t test you on this, but this how to get </a:t>
            </a:r>
            <a:r>
              <a:rPr lang="en-US" sz="2800" b="1" dirty="0">
                <a:solidFill>
                  <a:srgbClr val="FF0000"/>
                </a:solidFill>
                <a:latin typeface="Times New Roman" charset="0"/>
              </a:rPr>
              <a:t>red text</a:t>
            </a:r>
            <a:r>
              <a:rPr lang="en-US" sz="2800" dirty="0">
                <a:latin typeface="Times New Roman" charset="0"/>
              </a:rPr>
              <a:t> in UNIX (my Python is running in UNIX).</a:t>
            </a:r>
            <a:endParaRPr kumimoji="0" lang="en-US" sz="2800" b="0" i="0" u="none" strike="noStrike" cap="none" normalizeH="0" baseline="0" dirty="0">
              <a:ln>
                <a:noFill/>
              </a:ln>
              <a:effectLst/>
              <a:latin typeface="Times New Roman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91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  <p:extLst mod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-5250" y="4166648"/>
            <a:ext cx="9737725" cy="2691352"/>
          </a:xfrm>
          <a:prstGeom prst="rect">
            <a:avLst/>
          </a:prstGeom>
          <a:solidFill>
            <a:srgbClr val="F8F8F8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   of the given arguments and keywords.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</a:t>
            </a:r>
            <a:r>
              <a:rPr lang="en-US" sz="2800" dirty="0" err="1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indpnt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=</a:t>
            </a:r>
            <a:r>
              <a:rPr lang="en-US" sz="2800" b="1" dirty="0">
                <a:solidFill>
                  <a:srgbClr val="00B05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partial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(</a:t>
            </a:r>
            <a:r>
              <a:rPr lang="en-US" sz="2800" b="1" dirty="0">
                <a:solidFill>
                  <a:srgbClr val="FF0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print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,</a:t>
            </a:r>
            <a:r>
              <a:rPr lang="en-US" sz="2800" b="1" dirty="0">
                <a:solidFill>
                  <a:srgbClr val="7030A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'[\t'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,</a:t>
            </a:r>
            <a:r>
              <a:rPr lang="en-US" sz="2800" b="1" dirty="0">
                <a:solidFill>
                  <a:srgbClr val="7030A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']'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</a:t>
            </a:r>
            <a:r>
              <a:rPr lang="en-US" sz="2800" dirty="0" err="1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indpnt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("Hello world!")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7030A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[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      </a:t>
            </a:r>
            <a:r>
              <a:rPr lang="en-US" sz="2800" b="1" dirty="0">
                <a:solidFill>
                  <a:srgbClr val="7030A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]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Hello world!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</a:t>
            </a:r>
            <a:r>
              <a:rPr lang="en-US" sz="2800" dirty="0" err="1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copnt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=partial(prin</a:t>
            </a:r>
            <a:r>
              <a:rPr lang="en-US" sz="2800" spc="-1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t,'</a:t>
            </a:r>
            <a:r>
              <a:rPr lang="en-US" sz="2800" spc="-100" dirty="0">
                <a:solidFill>
                  <a:srgbClr val="FF0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\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033[</a:t>
            </a:r>
            <a:r>
              <a:rPr lang="en-US" sz="2800" spc="-100" dirty="0">
                <a:solidFill>
                  <a:srgbClr val="FF0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7;41;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30m</a:t>
            </a:r>
            <a:r>
              <a:rPr lang="en-US" sz="2800" b="1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→</a:t>
            </a:r>
            <a:r>
              <a:rPr lang="en-US" sz="2800" spc="-4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'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,sep=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  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       '</a:t>
            </a:r>
            <a:r>
              <a:rPr lang="en-US" sz="2800" i="1" dirty="0">
                <a:solidFill>
                  <a:srgbClr val="00B05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\033[3;30;42m</a:t>
            </a:r>
            <a:r>
              <a:rPr lang="en-US" sz="24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</a:t>
            </a:r>
            <a:r>
              <a:rPr lang="en-US" sz="2800" spc="-4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'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,end</a:t>
            </a:r>
            <a:r>
              <a:rPr lang="en-US" sz="2800" spc="-1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='\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033[1;m\n')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894" y="0"/>
            <a:ext cx="9416831" cy="6858000"/>
          </a:xfrm>
        </p:spPr>
        <p:txBody>
          <a:bodyPr/>
          <a:lstStyle/>
          <a:p>
            <a:pPr marL="0" indent="0">
              <a:buNone/>
            </a:pPr>
            <a:r>
              <a:rPr lang="en-US" sz="3000" b="1" dirty="0" err="1">
                <a:solidFill>
                  <a:srgbClr val="FFC000"/>
                </a:solidFill>
              </a:rPr>
              <a:t>itertools</a:t>
            </a:r>
            <a:endParaRPr lang="en-US" sz="3000" b="1" dirty="0">
              <a:solidFill>
                <a:srgbClr val="FFC000"/>
              </a:solidFill>
            </a:endParaRPr>
          </a:p>
          <a:p>
            <a:pPr>
              <a:spcBef>
                <a:spcPts val="0"/>
              </a:spcBef>
              <a:buClrTx/>
              <a:buSzPct val="85000"/>
            </a:pPr>
            <a:r>
              <a:rPr lang="en-US" dirty="0"/>
              <a:t>infinite(</a:t>
            </a:r>
            <a:r>
              <a:rPr lang="en-US" b="1" dirty="0">
                <a:solidFill>
                  <a:srgbClr val="FFC000"/>
                </a:solidFill>
              </a:rPr>
              <a:t>count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FFC000"/>
                </a:solidFill>
              </a:rPr>
              <a:t>cycle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repeat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variationsOnBuiltins</a:t>
            </a:r>
            <a:r>
              <a:rPr lang="en-US" dirty="0"/>
              <a:t>(slice: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islice</a:t>
            </a:r>
            <a:r>
              <a:rPr lang="en-US" dirty="0"/>
              <a:t>, zip: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zip_longest</a:t>
            </a:r>
            <a:r>
              <a:rPr lang="en-US" dirty="0"/>
              <a:t>,</a:t>
            </a:r>
          </a:p>
          <a:p>
            <a:pPr marL="0" indent="3373438">
              <a:spcBef>
                <a:spcPts val="0"/>
              </a:spcBef>
              <a:buClrTx/>
              <a:buSzPct val="85000"/>
              <a:buNone/>
            </a:pPr>
            <a:r>
              <a:rPr lang="en-US" dirty="0"/>
              <a:t>map: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starmap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filter: </a:t>
            </a:r>
            <a:r>
              <a:rPr lang="en-US" b="1" dirty="0" err="1">
                <a:solidFill>
                  <a:srgbClr val="FFC000"/>
                </a:solidFill>
              </a:rPr>
              <a:t>filterfalse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makesSmaller</a:t>
            </a:r>
            <a:r>
              <a:rPr lang="en-US" dirty="0"/>
              <a:t>(</a:t>
            </a:r>
            <a:r>
              <a:rPr lang="en-US" b="1" dirty="0">
                <a:solidFill>
                  <a:srgbClr val="FFC000"/>
                </a:solidFill>
              </a:rPr>
              <a:t>compress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dropwhile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takewhile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makesMultiple</a:t>
            </a:r>
            <a:r>
              <a:rPr lang="en-US" dirty="0"/>
              <a:t>(</a:t>
            </a:r>
            <a:r>
              <a:rPr lang="en-US" b="1" dirty="0" err="1">
                <a:solidFill>
                  <a:srgbClr val="FFC000"/>
                </a:solidFill>
              </a:rPr>
              <a:t>groupby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FFC000"/>
                </a:solidFill>
              </a:rPr>
              <a:t>tee</a:t>
            </a:r>
            <a:r>
              <a:rPr lang="en-US" dirty="0"/>
              <a:t>) 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/>
              <a:t>combines(</a:t>
            </a:r>
            <a:r>
              <a:rPr lang="en-US" b="1" dirty="0">
                <a:solidFill>
                  <a:srgbClr val="FFC000"/>
                </a:solidFill>
              </a:rPr>
              <a:t>combinations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permutations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product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chain</a:t>
            </a:r>
            <a:r>
              <a:rPr lang="en-US" dirty="0"/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3000" b="1" dirty="0">
                <a:solidFill>
                  <a:srgbClr val="00B050"/>
                </a:solidFill>
              </a:rPr>
              <a:t>functools</a:t>
            </a:r>
          </a:p>
          <a:p>
            <a:pPr>
              <a:spcBef>
                <a:spcPts val="0"/>
              </a:spcBef>
              <a:buClr>
                <a:schemeClr val="tx1"/>
              </a:buClr>
              <a:buSzPct val="85000"/>
            </a:pPr>
            <a:r>
              <a:rPr lang="en-US" b="1" dirty="0">
                <a:solidFill>
                  <a:srgbClr val="00B050"/>
                </a:solidFill>
              </a:rPr>
              <a:t>reduce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partial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B050"/>
                </a:solidFill>
              </a:rPr>
              <a:t>partialmethod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640085" y="6377555"/>
            <a:ext cx="0" cy="3657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16354" y="6383033"/>
            <a:ext cx="0" cy="3657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auto">
          <a:xfrm>
            <a:off x="-32156" y="6302089"/>
            <a:ext cx="857840" cy="491834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...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506065" y="2880852"/>
            <a:ext cx="4128537" cy="1327354"/>
          </a:xfrm>
          <a:prstGeom prst="wedgeRoundRectCallout">
            <a:avLst>
              <a:gd name="adj1" fmla="val -72032"/>
              <a:gd name="adj2" fmla="val 21192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Times New Roman" charset="0"/>
              </a:rPr>
              <a:t>I won’t test you on this, but this how to get </a:t>
            </a:r>
            <a:r>
              <a:rPr lang="en-US" sz="2800" b="1" i="1" dirty="0">
                <a:solidFill>
                  <a:srgbClr val="00B050"/>
                </a:solidFill>
                <a:latin typeface="Times New Roman" charset="0"/>
              </a:rPr>
              <a:t>green italics text</a:t>
            </a:r>
            <a:r>
              <a:rPr lang="en-US" sz="2800" dirty="0">
                <a:latin typeface="Times New Roman" charset="0"/>
              </a:rPr>
              <a:t> in UNIX.</a:t>
            </a:r>
            <a:endParaRPr kumimoji="0" lang="en-US" sz="2800" b="0" i="0" u="none" strike="noStrike" cap="none" normalizeH="0" baseline="0" dirty="0">
              <a:ln>
                <a:noFill/>
              </a:ln>
              <a:effectLst/>
              <a:latin typeface="Times New Roman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116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  <p:extLst mod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-5250" y="4166648"/>
            <a:ext cx="9737725" cy="2691352"/>
          </a:xfrm>
          <a:prstGeom prst="rect">
            <a:avLst/>
          </a:prstGeom>
          <a:solidFill>
            <a:srgbClr val="F8F8F8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</a:t>
            </a:r>
            <a:r>
              <a:rPr lang="en-US" sz="2800" dirty="0" err="1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indpnt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=</a:t>
            </a:r>
            <a:r>
              <a:rPr lang="en-US" sz="2800" b="1" dirty="0">
                <a:solidFill>
                  <a:srgbClr val="00B05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partial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(</a:t>
            </a:r>
            <a:r>
              <a:rPr lang="en-US" sz="2800" b="1" dirty="0">
                <a:solidFill>
                  <a:srgbClr val="FF0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print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,</a:t>
            </a:r>
            <a:r>
              <a:rPr lang="en-US" sz="2800" b="1" dirty="0">
                <a:solidFill>
                  <a:srgbClr val="7030A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'[\t'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,</a:t>
            </a:r>
            <a:r>
              <a:rPr lang="en-US" sz="2800" b="1" dirty="0">
                <a:solidFill>
                  <a:srgbClr val="7030A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']'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</a:t>
            </a:r>
            <a:r>
              <a:rPr lang="en-US" sz="2800" dirty="0" err="1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indpnt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("Hello world!")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7030A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[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      </a:t>
            </a:r>
            <a:r>
              <a:rPr lang="en-US" sz="2800" b="1" dirty="0">
                <a:solidFill>
                  <a:srgbClr val="7030A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]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Hello world!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</a:t>
            </a:r>
            <a:r>
              <a:rPr lang="en-US" sz="2800" dirty="0" err="1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copnt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=partial(prin</a:t>
            </a:r>
            <a:r>
              <a:rPr lang="en-US" sz="2800" spc="-1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t,'</a:t>
            </a:r>
            <a:r>
              <a:rPr lang="en-US" sz="2800" spc="-100" dirty="0">
                <a:solidFill>
                  <a:srgbClr val="FF0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\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033[</a:t>
            </a:r>
            <a:r>
              <a:rPr lang="en-US" sz="2800" spc="-100" dirty="0">
                <a:solidFill>
                  <a:srgbClr val="FF0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7;41;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30m</a:t>
            </a:r>
            <a:r>
              <a:rPr lang="en-US" sz="2800" b="1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→</a:t>
            </a:r>
            <a:r>
              <a:rPr lang="en-US" sz="2800" spc="-4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'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,sep=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...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       '</a:t>
            </a:r>
            <a:r>
              <a:rPr lang="en-US" sz="2800" i="1" dirty="0">
                <a:solidFill>
                  <a:srgbClr val="00B05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\033[3;30;42m</a:t>
            </a:r>
            <a:r>
              <a:rPr lang="en-US" sz="24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</a:t>
            </a:r>
            <a:r>
              <a:rPr lang="en-US" sz="2800" spc="-4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'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,end</a:t>
            </a:r>
            <a:r>
              <a:rPr lang="en-US" sz="2800" spc="-1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='\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033[1;m\n')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  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</a:t>
            </a:r>
            <a:r>
              <a:rPr lang="en-US" sz="2800" dirty="0" err="1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copnt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('Hello','World',1,2,3,[*"</a:t>
            </a:r>
            <a:r>
              <a:rPr lang="en-US" sz="2800" dirty="0" err="1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abc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"])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894" y="0"/>
            <a:ext cx="9416831" cy="6858000"/>
          </a:xfrm>
        </p:spPr>
        <p:txBody>
          <a:bodyPr/>
          <a:lstStyle/>
          <a:p>
            <a:pPr marL="0" indent="0">
              <a:buNone/>
            </a:pPr>
            <a:r>
              <a:rPr lang="en-US" sz="3000" b="1" dirty="0" err="1">
                <a:solidFill>
                  <a:srgbClr val="FFC000"/>
                </a:solidFill>
              </a:rPr>
              <a:t>itertools</a:t>
            </a:r>
            <a:endParaRPr lang="en-US" sz="3000" b="1" dirty="0">
              <a:solidFill>
                <a:srgbClr val="FFC000"/>
              </a:solidFill>
            </a:endParaRPr>
          </a:p>
          <a:p>
            <a:pPr>
              <a:spcBef>
                <a:spcPts val="0"/>
              </a:spcBef>
              <a:buClrTx/>
              <a:buSzPct val="85000"/>
            </a:pPr>
            <a:r>
              <a:rPr lang="en-US" dirty="0"/>
              <a:t>infinite(</a:t>
            </a:r>
            <a:r>
              <a:rPr lang="en-US" b="1" dirty="0">
                <a:solidFill>
                  <a:srgbClr val="FFC000"/>
                </a:solidFill>
              </a:rPr>
              <a:t>count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FFC000"/>
                </a:solidFill>
              </a:rPr>
              <a:t>cycle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repeat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variationsOnBuiltins</a:t>
            </a:r>
            <a:r>
              <a:rPr lang="en-US" dirty="0"/>
              <a:t>(slice: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islice</a:t>
            </a:r>
            <a:r>
              <a:rPr lang="en-US" dirty="0"/>
              <a:t>, zip: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zip_longest</a:t>
            </a:r>
            <a:r>
              <a:rPr lang="en-US" dirty="0"/>
              <a:t>,</a:t>
            </a:r>
          </a:p>
          <a:p>
            <a:pPr marL="0" indent="3373438">
              <a:spcBef>
                <a:spcPts val="0"/>
              </a:spcBef>
              <a:buClrTx/>
              <a:buSzPct val="85000"/>
              <a:buNone/>
            </a:pPr>
            <a:r>
              <a:rPr lang="en-US" dirty="0"/>
              <a:t>map: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starmap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filter: </a:t>
            </a:r>
            <a:r>
              <a:rPr lang="en-US" b="1" dirty="0" err="1">
                <a:solidFill>
                  <a:srgbClr val="FFC000"/>
                </a:solidFill>
              </a:rPr>
              <a:t>filterfalse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makesSmaller</a:t>
            </a:r>
            <a:r>
              <a:rPr lang="en-US" dirty="0"/>
              <a:t>(</a:t>
            </a:r>
            <a:r>
              <a:rPr lang="en-US" b="1" dirty="0">
                <a:solidFill>
                  <a:srgbClr val="FFC000"/>
                </a:solidFill>
              </a:rPr>
              <a:t>compress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dropwhile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takewhile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makesMultiple</a:t>
            </a:r>
            <a:r>
              <a:rPr lang="en-US" dirty="0"/>
              <a:t>(</a:t>
            </a:r>
            <a:r>
              <a:rPr lang="en-US" b="1" dirty="0" err="1">
                <a:solidFill>
                  <a:srgbClr val="FFC000"/>
                </a:solidFill>
              </a:rPr>
              <a:t>groupby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FFC000"/>
                </a:solidFill>
              </a:rPr>
              <a:t>tee</a:t>
            </a:r>
            <a:r>
              <a:rPr lang="en-US" dirty="0"/>
              <a:t>) 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/>
              <a:t>combines(</a:t>
            </a:r>
            <a:r>
              <a:rPr lang="en-US" b="1" dirty="0">
                <a:solidFill>
                  <a:srgbClr val="FFC000"/>
                </a:solidFill>
              </a:rPr>
              <a:t>combinations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permutations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product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chain</a:t>
            </a:r>
            <a:r>
              <a:rPr lang="en-US" dirty="0"/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3000" b="1" dirty="0">
                <a:solidFill>
                  <a:srgbClr val="00B050"/>
                </a:solidFill>
              </a:rPr>
              <a:t>functools</a:t>
            </a:r>
          </a:p>
          <a:p>
            <a:pPr>
              <a:spcBef>
                <a:spcPts val="0"/>
              </a:spcBef>
              <a:buClr>
                <a:schemeClr val="tx1"/>
              </a:buClr>
              <a:buSzPct val="85000"/>
            </a:pPr>
            <a:r>
              <a:rPr lang="en-US" b="1" dirty="0">
                <a:solidFill>
                  <a:srgbClr val="00B050"/>
                </a:solidFill>
              </a:rPr>
              <a:t>reduce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partial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B050"/>
                </a:solidFill>
              </a:rPr>
              <a:t>partialmethod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903543" y="6377555"/>
            <a:ext cx="0" cy="3657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16354" y="6383033"/>
            <a:ext cx="0" cy="3657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auto">
          <a:xfrm>
            <a:off x="-32156" y="6302089"/>
            <a:ext cx="857840" cy="491834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38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-5250" y="4166648"/>
            <a:ext cx="9737725" cy="2691352"/>
          </a:xfrm>
          <a:prstGeom prst="rect">
            <a:avLst/>
          </a:prstGeom>
          <a:solidFill>
            <a:srgbClr val="F8F8F8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</a:t>
            </a:r>
            <a:r>
              <a:rPr lang="en-US" sz="2800" dirty="0" err="1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indpnt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("Hello world!")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7030A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[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      </a:t>
            </a:r>
            <a:r>
              <a:rPr lang="en-US" sz="2800" b="1" dirty="0">
                <a:solidFill>
                  <a:srgbClr val="7030A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]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Hello world!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</a:t>
            </a:r>
            <a:r>
              <a:rPr lang="en-US" sz="2800" dirty="0" err="1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copnt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=partial(prin</a:t>
            </a:r>
            <a:r>
              <a:rPr lang="en-US" sz="2800" spc="-1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t,'</a:t>
            </a:r>
            <a:r>
              <a:rPr lang="en-US" sz="2800" spc="-100" dirty="0">
                <a:solidFill>
                  <a:srgbClr val="FF0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\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033[</a:t>
            </a:r>
            <a:r>
              <a:rPr lang="en-US" sz="2800" spc="-100" dirty="0">
                <a:solidFill>
                  <a:srgbClr val="FF0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7;41;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30m</a:t>
            </a:r>
            <a:r>
              <a:rPr lang="en-US" sz="2800" b="1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→</a:t>
            </a:r>
            <a:r>
              <a:rPr lang="en-US" sz="2800" spc="-4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'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,sep=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...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       '</a:t>
            </a:r>
            <a:r>
              <a:rPr lang="en-US" sz="2800" i="1" dirty="0">
                <a:solidFill>
                  <a:srgbClr val="00B05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\033[3;30;42m</a:t>
            </a:r>
            <a:r>
              <a:rPr lang="en-US" sz="24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</a:t>
            </a:r>
            <a:r>
              <a:rPr lang="en-US" sz="2800" spc="-4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'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,end</a:t>
            </a:r>
            <a:r>
              <a:rPr lang="en-US" sz="2800" spc="-1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='\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033[1;m\n')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</a:t>
            </a:r>
            <a:r>
              <a:rPr lang="en-US" sz="2800" dirty="0" err="1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copnt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('Hello','World',1,2,3,[*"</a:t>
            </a:r>
            <a:r>
              <a:rPr lang="en-US" sz="2800" dirty="0" err="1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abc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"])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→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</a:t>
            </a:r>
            <a:r>
              <a:rPr lang="en-US" sz="2800" i="1" dirty="0">
                <a:solidFill>
                  <a:srgbClr val="00B05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Hello World 1 2 3 ['a', 'b', 'c']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894" y="0"/>
            <a:ext cx="9416831" cy="6858000"/>
          </a:xfrm>
        </p:spPr>
        <p:txBody>
          <a:bodyPr/>
          <a:lstStyle/>
          <a:p>
            <a:pPr marL="0" indent="0">
              <a:buNone/>
            </a:pPr>
            <a:r>
              <a:rPr lang="en-US" sz="3000" b="1" dirty="0" err="1">
                <a:solidFill>
                  <a:srgbClr val="FFC000"/>
                </a:solidFill>
              </a:rPr>
              <a:t>itertools</a:t>
            </a:r>
            <a:endParaRPr lang="en-US" sz="3000" b="1" dirty="0">
              <a:solidFill>
                <a:srgbClr val="FFC000"/>
              </a:solidFill>
            </a:endParaRPr>
          </a:p>
          <a:p>
            <a:pPr>
              <a:spcBef>
                <a:spcPts val="0"/>
              </a:spcBef>
              <a:buClrTx/>
              <a:buSzPct val="85000"/>
            </a:pPr>
            <a:r>
              <a:rPr lang="en-US" dirty="0"/>
              <a:t>infinite(</a:t>
            </a:r>
            <a:r>
              <a:rPr lang="en-US" b="1" dirty="0">
                <a:solidFill>
                  <a:srgbClr val="FFC000"/>
                </a:solidFill>
              </a:rPr>
              <a:t>count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FFC000"/>
                </a:solidFill>
              </a:rPr>
              <a:t>cycle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repeat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variationsOnBuiltins</a:t>
            </a:r>
            <a:r>
              <a:rPr lang="en-US" dirty="0"/>
              <a:t>(slice: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islice</a:t>
            </a:r>
            <a:r>
              <a:rPr lang="en-US" dirty="0"/>
              <a:t>, zip: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zip_longest</a:t>
            </a:r>
            <a:r>
              <a:rPr lang="en-US" dirty="0"/>
              <a:t>,</a:t>
            </a:r>
          </a:p>
          <a:p>
            <a:pPr marL="0" indent="3373438">
              <a:spcBef>
                <a:spcPts val="0"/>
              </a:spcBef>
              <a:buClrTx/>
              <a:buSzPct val="85000"/>
              <a:buNone/>
            </a:pPr>
            <a:r>
              <a:rPr lang="en-US" dirty="0"/>
              <a:t>map: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starmap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filter: </a:t>
            </a:r>
            <a:r>
              <a:rPr lang="en-US" b="1" dirty="0" err="1">
                <a:solidFill>
                  <a:srgbClr val="FFC000"/>
                </a:solidFill>
              </a:rPr>
              <a:t>filterfalse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makesSmaller</a:t>
            </a:r>
            <a:r>
              <a:rPr lang="en-US" dirty="0"/>
              <a:t>(</a:t>
            </a:r>
            <a:r>
              <a:rPr lang="en-US" b="1" dirty="0">
                <a:solidFill>
                  <a:srgbClr val="FFC000"/>
                </a:solidFill>
              </a:rPr>
              <a:t>compress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dropwhile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takewhile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makesMultiple</a:t>
            </a:r>
            <a:r>
              <a:rPr lang="en-US" dirty="0"/>
              <a:t>(</a:t>
            </a:r>
            <a:r>
              <a:rPr lang="en-US" b="1" dirty="0" err="1">
                <a:solidFill>
                  <a:srgbClr val="FFC000"/>
                </a:solidFill>
              </a:rPr>
              <a:t>groupby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FFC000"/>
                </a:solidFill>
              </a:rPr>
              <a:t>tee</a:t>
            </a:r>
            <a:r>
              <a:rPr lang="en-US" dirty="0"/>
              <a:t>) 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/>
              <a:t>combines(</a:t>
            </a:r>
            <a:r>
              <a:rPr lang="en-US" b="1" dirty="0">
                <a:solidFill>
                  <a:srgbClr val="FFC000"/>
                </a:solidFill>
              </a:rPr>
              <a:t>combinations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permutations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product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chain</a:t>
            </a:r>
            <a:r>
              <a:rPr lang="en-US" dirty="0"/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3000" b="1" dirty="0">
                <a:solidFill>
                  <a:srgbClr val="00B050"/>
                </a:solidFill>
              </a:rPr>
              <a:t>functools</a:t>
            </a:r>
          </a:p>
          <a:p>
            <a:pPr>
              <a:spcBef>
                <a:spcPts val="0"/>
              </a:spcBef>
              <a:buClr>
                <a:schemeClr val="tx1"/>
              </a:buClr>
              <a:buSzPct val="85000"/>
            </a:pPr>
            <a:r>
              <a:rPr lang="en-US" b="1" dirty="0">
                <a:solidFill>
                  <a:srgbClr val="00B050"/>
                </a:solidFill>
              </a:rPr>
              <a:t>reduce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partial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B050"/>
                </a:solidFill>
              </a:rPr>
              <a:t>partialmethod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69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-5250" y="4166648"/>
            <a:ext cx="9737725" cy="2691352"/>
          </a:xfrm>
          <a:prstGeom prst="rect">
            <a:avLst/>
          </a:prstGeom>
          <a:solidFill>
            <a:srgbClr val="F8F8F8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7030A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[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      </a:t>
            </a:r>
            <a:r>
              <a:rPr lang="en-US" sz="2800" b="1" dirty="0">
                <a:solidFill>
                  <a:srgbClr val="7030A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]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Hello world!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</a:t>
            </a:r>
            <a:r>
              <a:rPr lang="en-US" sz="2800" dirty="0" err="1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copnt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=partial(prin</a:t>
            </a:r>
            <a:r>
              <a:rPr lang="en-US" sz="2800" spc="-1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t,'</a:t>
            </a:r>
            <a:r>
              <a:rPr lang="en-US" sz="2800" spc="-100" dirty="0">
                <a:solidFill>
                  <a:srgbClr val="FF0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\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033[</a:t>
            </a:r>
            <a:r>
              <a:rPr lang="en-US" sz="2800" spc="-100" dirty="0">
                <a:solidFill>
                  <a:srgbClr val="FF0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7;41;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30m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→</a:t>
            </a:r>
            <a:r>
              <a:rPr lang="en-US" sz="2800" spc="-4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'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,sep=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...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       '</a:t>
            </a:r>
            <a:r>
              <a:rPr lang="en-US" sz="2800" i="1" dirty="0">
                <a:solidFill>
                  <a:srgbClr val="00B05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\033[3;30;42m</a:t>
            </a:r>
            <a:r>
              <a:rPr lang="en-US" sz="24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</a:t>
            </a:r>
            <a:r>
              <a:rPr lang="en-US" sz="2800" spc="-4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'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,end</a:t>
            </a:r>
            <a:r>
              <a:rPr lang="en-US" sz="2800" spc="-1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='\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033[1;m\n')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</a:t>
            </a:r>
            <a:r>
              <a:rPr lang="en-US" sz="2800" dirty="0" err="1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copnt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('Hello','World',1,2,3,[*"</a:t>
            </a:r>
            <a:r>
              <a:rPr lang="en-US" sz="2800" dirty="0" err="1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abc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"])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→</a:t>
            </a:r>
            <a:r>
              <a:rPr lang="en-US" sz="2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</a:t>
            </a:r>
            <a:r>
              <a:rPr lang="en-US" sz="2800" i="1" dirty="0">
                <a:solidFill>
                  <a:srgbClr val="00B05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Hello World 1 2 3 ['a', 'b', 'c']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894" y="0"/>
            <a:ext cx="9416831" cy="6858000"/>
          </a:xfrm>
        </p:spPr>
        <p:txBody>
          <a:bodyPr/>
          <a:lstStyle/>
          <a:p>
            <a:pPr marL="0" indent="0">
              <a:buNone/>
            </a:pPr>
            <a:r>
              <a:rPr lang="en-US" sz="3000" b="1" dirty="0" err="1">
                <a:solidFill>
                  <a:srgbClr val="FFC000"/>
                </a:solidFill>
              </a:rPr>
              <a:t>itertools</a:t>
            </a:r>
            <a:endParaRPr lang="en-US" sz="3000" b="1" dirty="0">
              <a:solidFill>
                <a:srgbClr val="FFC000"/>
              </a:solidFill>
            </a:endParaRPr>
          </a:p>
          <a:p>
            <a:pPr>
              <a:spcBef>
                <a:spcPts val="0"/>
              </a:spcBef>
              <a:buClrTx/>
              <a:buSzPct val="85000"/>
            </a:pPr>
            <a:r>
              <a:rPr lang="en-US" dirty="0"/>
              <a:t>infinite(</a:t>
            </a:r>
            <a:r>
              <a:rPr lang="en-US" b="1" dirty="0">
                <a:solidFill>
                  <a:srgbClr val="FFC000"/>
                </a:solidFill>
              </a:rPr>
              <a:t>count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FFC000"/>
                </a:solidFill>
              </a:rPr>
              <a:t>cycle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repeat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variationsOnBuiltins</a:t>
            </a:r>
            <a:r>
              <a:rPr lang="en-US" dirty="0"/>
              <a:t>(slice: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islice</a:t>
            </a:r>
            <a:r>
              <a:rPr lang="en-US" dirty="0"/>
              <a:t>, zip: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zip_longest</a:t>
            </a:r>
            <a:r>
              <a:rPr lang="en-US" dirty="0"/>
              <a:t>,</a:t>
            </a:r>
          </a:p>
          <a:p>
            <a:pPr marL="0" indent="3373438">
              <a:spcBef>
                <a:spcPts val="0"/>
              </a:spcBef>
              <a:buClrTx/>
              <a:buSzPct val="85000"/>
              <a:buNone/>
            </a:pPr>
            <a:r>
              <a:rPr lang="en-US" dirty="0"/>
              <a:t>map: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starmap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filter: </a:t>
            </a:r>
            <a:r>
              <a:rPr lang="en-US" b="1" dirty="0" err="1">
                <a:solidFill>
                  <a:srgbClr val="FFC000"/>
                </a:solidFill>
              </a:rPr>
              <a:t>filterfalse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makesSmaller</a:t>
            </a:r>
            <a:r>
              <a:rPr lang="en-US" dirty="0"/>
              <a:t>(</a:t>
            </a:r>
            <a:r>
              <a:rPr lang="en-US" b="1" dirty="0">
                <a:solidFill>
                  <a:srgbClr val="FFC000"/>
                </a:solidFill>
              </a:rPr>
              <a:t>compress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dropwhile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takewhile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makesMultiple</a:t>
            </a:r>
            <a:r>
              <a:rPr lang="en-US" dirty="0"/>
              <a:t>(</a:t>
            </a:r>
            <a:r>
              <a:rPr lang="en-US" b="1" dirty="0" err="1">
                <a:solidFill>
                  <a:srgbClr val="FFC000"/>
                </a:solidFill>
              </a:rPr>
              <a:t>groupby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FFC000"/>
                </a:solidFill>
              </a:rPr>
              <a:t>tee</a:t>
            </a:r>
            <a:r>
              <a:rPr lang="en-US" dirty="0"/>
              <a:t>) 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/>
              <a:t>combines(</a:t>
            </a:r>
            <a:r>
              <a:rPr lang="en-US" b="1" dirty="0">
                <a:solidFill>
                  <a:srgbClr val="FFC000"/>
                </a:solidFill>
              </a:rPr>
              <a:t>combinations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permutations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product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chain</a:t>
            </a:r>
            <a:r>
              <a:rPr lang="en-US" dirty="0"/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3000" b="1" dirty="0">
                <a:solidFill>
                  <a:srgbClr val="00B050"/>
                </a:solidFill>
              </a:rPr>
              <a:t>functools</a:t>
            </a:r>
          </a:p>
          <a:p>
            <a:pPr>
              <a:spcBef>
                <a:spcPts val="0"/>
              </a:spcBef>
              <a:buClr>
                <a:schemeClr val="tx1"/>
              </a:buClr>
              <a:buSzPct val="85000"/>
            </a:pPr>
            <a:r>
              <a:rPr lang="en-US" b="1" dirty="0">
                <a:solidFill>
                  <a:srgbClr val="00B050"/>
                </a:solidFill>
              </a:rPr>
              <a:t>reduce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partial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B050"/>
                </a:solidFill>
              </a:rPr>
              <a:t>partialmethod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916354" y="6383033"/>
            <a:ext cx="0" cy="3657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auto">
          <a:xfrm>
            <a:off x="-32156" y="6302089"/>
            <a:ext cx="857840" cy="491834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670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  <p:extLst mod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894" y="0"/>
            <a:ext cx="9416831" cy="6858000"/>
          </a:xfrm>
        </p:spPr>
        <p:txBody>
          <a:bodyPr/>
          <a:lstStyle/>
          <a:p>
            <a:pPr marL="0" indent="0">
              <a:buNone/>
            </a:pPr>
            <a:r>
              <a:rPr lang="en-US" sz="3000" b="1" dirty="0" err="1">
                <a:solidFill>
                  <a:srgbClr val="FFC000"/>
                </a:solidFill>
              </a:rPr>
              <a:t>itertools</a:t>
            </a:r>
            <a:endParaRPr lang="en-US" sz="3000" b="1" dirty="0">
              <a:solidFill>
                <a:srgbClr val="FFC000"/>
              </a:solidFill>
            </a:endParaRPr>
          </a:p>
          <a:p>
            <a:pPr>
              <a:spcBef>
                <a:spcPts val="0"/>
              </a:spcBef>
              <a:buClrTx/>
              <a:buSzPct val="85000"/>
            </a:pPr>
            <a:r>
              <a:rPr lang="en-US" dirty="0"/>
              <a:t>infinite(</a:t>
            </a:r>
            <a:r>
              <a:rPr lang="en-US" b="1" dirty="0">
                <a:solidFill>
                  <a:srgbClr val="FFC000"/>
                </a:solidFill>
              </a:rPr>
              <a:t>count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FFC000"/>
                </a:solidFill>
              </a:rPr>
              <a:t>cycle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repeat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variationsOnBuiltins</a:t>
            </a:r>
            <a:r>
              <a:rPr lang="en-US" dirty="0"/>
              <a:t>(slice: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islice</a:t>
            </a:r>
            <a:r>
              <a:rPr lang="en-US" dirty="0"/>
              <a:t>, zip: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zip_longest</a:t>
            </a:r>
            <a:r>
              <a:rPr lang="en-US" dirty="0"/>
              <a:t>,</a:t>
            </a:r>
          </a:p>
          <a:p>
            <a:pPr marL="0" indent="3373438">
              <a:spcBef>
                <a:spcPts val="0"/>
              </a:spcBef>
              <a:buClrTx/>
              <a:buSzPct val="85000"/>
              <a:buNone/>
            </a:pPr>
            <a:r>
              <a:rPr lang="en-US" dirty="0"/>
              <a:t>map: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starmap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filter: </a:t>
            </a:r>
            <a:r>
              <a:rPr lang="en-US" b="1" dirty="0" err="1">
                <a:solidFill>
                  <a:srgbClr val="FFC000"/>
                </a:solidFill>
              </a:rPr>
              <a:t>filterfalse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makesSmaller</a:t>
            </a:r>
            <a:r>
              <a:rPr lang="en-US" dirty="0"/>
              <a:t>(</a:t>
            </a:r>
            <a:r>
              <a:rPr lang="en-US" b="1" dirty="0">
                <a:solidFill>
                  <a:srgbClr val="FFC000"/>
                </a:solidFill>
              </a:rPr>
              <a:t>compress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dropwhile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takewhile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makesMultiple</a:t>
            </a:r>
            <a:r>
              <a:rPr lang="en-US" dirty="0"/>
              <a:t>(</a:t>
            </a:r>
            <a:r>
              <a:rPr lang="en-US" b="1" dirty="0" err="1">
                <a:solidFill>
                  <a:srgbClr val="FFC000"/>
                </a:solidFill>
              </a:rPr>
              <a:t>groupby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FFC000"/>
                </a:solidFill>
              </a:rPr>
              <a:t>tee</a:t>
            </a:r>
            <a:r>
              <a:rPr lang="en-US" dirty="0"/>
              <a:t>) 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/>
              <a:t>combines(</a:t>
            </a:r>
            <a:r>
              <a:rPr lang="en-US" b="1" dirty="0">
                <a:solidFill>
                  <a:srgbClr val="FFC000"/>
                </a:solidFill>
              </a:rPr>
              <a:t>combinations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permutations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product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chain</a:t>
            </a:r>
            <a:r>
              <a:rPr lang="en-US" dirty="0"/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3000" b="1" dirty="0">
                <a:solidFill>
                  <a:srgbClr val="00B050"/>
                </a:solidFill>
              </a:rPr>
              <a:t>functools</a:t>
            </a:r>
          </a:p>
          <a:p>
            <a:pPr>
              <a:spcBef>
                <a:spcPts val="0"/>
              </a:spcBef>
              <a:buClr>
                <a:schemeClr val="tx1"/>
              </a:buClr>
              <a:buSzPct val="85000"/>
            </a:pPr>
            <a:r>
              <a:rPr lang="en-US" b="1" dirty="0">
                <a:solidFill>
                  <a:srgbClr val="00B050"/>
                </a:solidFill>
              </a:rPr>
              <a:t>reduce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partial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B050"/>
                </a:solidFill>
              </a:rPr>
              <a:t>partialmethod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9067131"/>
      </p:ext>
    </p:extLst>
  </p:cSld>
  <p:clrMapOvr>
    <a:masterClrMapping/>
  </p:clrMapOvr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09330" y="642944"/>
            <a:ext cx="9598577" cy="621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   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from random import </a:t>
            </a:r>
            <a:r>
              <a:rPr lang="en-US" sz="2400" kern="0" spc="-1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randrange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as Rn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   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Ns=range(10)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   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en-US" sz="2400" kern="0" spc="-100" dirty="0">
                <a:solidFill>
                  <a:srgbClr val="3333CC"/>
                </a:solidFill>
                <a:latin typeface="Lucida Console" panose="020B0609040504020204" pitchFamily="49" charset="0"/>
              </a:rPr>
              <a:t>x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for x in Ns if Rn(9)&lt;5]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#Which iterations match?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3333CC"/>
                </a:solidFill>
                <a:latin typeface="Lucida Console" panose="020B0609040504020204" pitchFamily="49" charset="0"/>
              </a:rPr>
              <a:t>[0, 2, 6]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  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[</a:t>
            </a:r>
            <a:r>
              <a:rPr lang="en-US" sz="2400" kern="0" spc="-100" dirty="0">
                <a:solidFill>
                  <a:srgbClr val="3333CC"/>
                </a:solidFill>
                <a:latin typeface="Lucida Console" panose="020B0609040504020204" pitchFamily="49" charset="0"/>
              </a:rPr>
              <a:t>x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for x in Ns if Rn(9)&lt;5]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#Which iterations match?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3333CC"/>
                </a:solidFill>
                <a:latin typeface="Lucida Console" panose="020B0609040504020204" pitchFamily="49" charset="0"/>
              </a:rPr>
              <a:t>[1, 2, 3, 5, 7]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 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 #But how to get those values? This won't work: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   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en-US" sz="24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Rn(9)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for x in Ns if Rn(9)&lt;5]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#This gives #s &gt;= 5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[7, 2, 7, 0, 8, 5]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  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#The problem is the expression value became lost.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  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#Use an "</a:t>
            </a:r>
            <a:r>
              <a:rPr lang="en-US" sz="2400" kern="0" spc="-50" dirty="0">
                <a:solidFill>
                  <a:srgbClr val="FF7C80"/>
                </a:solidFill>
                <a:latin typeface="Lucida Console" panose="020B0609040504020204" pitchFamily="49" charset="0"/>
              </a:rPr>
              <a:t>ex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p</a:t>
            </a:r>
            <a:r>
              <a:rPr lang="en-US" sz="2400" kern="0" spc="-50" dirty="0">
                <a:solidFill>
                  <a:srgbClr val="FF7C80"/>
                </a:solidFill>
                <a:latin typeface="Lucida Console" panose="020B0609040504020204" pitchFamily="49" charset="0"/>
              </a:rPr>
              <a:t>re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ss</a:t>
            </a:r>
            <a:r>
              <a:rPr lang="en-US" sz="2400" kern="0" spc="-200" dirty="0">
                <a:solidFill>
                  <a:srgbClr val="FF7C80"/>
                </a:solidFill>
                <a:latin typeface="Lucida Console" panose="020B0609040504020204" pitchFamily="49" charset="0"/>
              </a:rPr>
              <a:t>i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on assignment" to keep it: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   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en-US" sz="2400" b="1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for x in Ns if (</a:t>
            </a:r>
            <a:r>
              <a:rPr lang="en-US" sz="2400" b="1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y:=</a:t>
            </a:r>
            <a:r>
              <a:rPr lang="en-US" sz="2400" b="1" kern="0" spc="-1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Rn</a:t>
            </a:r>
            <a:r>
              <a:rPr lang="en-US" sz="2400" b="1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(9)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)&lt;5]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1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[0, 1, 3, 1]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   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en-US" sz="2400" b="1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for x in Ns if (</a:t>
            </a:r>
            <a:r>
              <a:rPr lang="en-US" sz="2400" b="1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y:=</a:t>
            </a:r>
            <a:r>
              <a:rPr lang="en-US" sz="2400" b="1" kern="0" spc="-1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Rn</a:t>
            </a:r>
            <a:r>
              <a:rPr lang="en-US" sz="2400" b="1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(9)&lt;5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)]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#Saves</a:t>
            </a:r>
            <a:r>
              <a:rPr lang="en-US" sz="20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the</a:t>
            </a:r>
            <a:r>
              <a:rPr lang="en-US" sz="20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&lt;</a:t>
            </a:r>
            <a:r>
              <a:rPr lang="en-US" sz="20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 </a:t>
            </a:r>
            <a:r>
              <a:rPr lang="en-US" sz="2400" kern="0" spc="-100" dirty="0" err="1">
                <a:solidFill>
                  <a:srgbClr val="FF7C80"/>
                </a:solidFill>
                <a:latin typeface="Lucida Console" panose="020B0609040504020204" pitchFamily="49" charset="0"/>
              </a:rPr>
              <a:t>exprsn</a:t>
            </a:r>
            <a:endParaRPr lang="en-US" sz="2400" kern="0" spc="-100" dirty="0">
              <a:solidFill>
                <a:srgbClr val="FF7C8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1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[True, True, True]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en-US" sz="2400" b="1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for x in Ns if </a:t>
            </a:r>
            <a:r>
              <a:rPr lang="en-US" sz="2400" b="1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y:=Rn(9)&lt;5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]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# We needed the (</a:t>
            </a:r>
            <a:r>
              <a:rPr lang="en-US" sz="20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File "&lt;</a:t>
            </a:r>
            <a:r>
              <a:rPr lang="en-US" sz="2400" kern="0" spc="-100" dirty="0" err="1">
                <a:solidFill>
                  <a:srgbClr val="FF7C80"/>
                </a:solidFill>
                <a:latin typeface="Lucida Console" panose="020B0609040504020204" pitchFamily="49" charset="0"/>
              </a:rPr>
              <a:t>stdin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&gt;", line 1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    [y for x in Ns if y:=Rn(9)&lt;5] # We needed the (</a:t>
            </a:r>
            <a:r>
              <a:rPr lang="en-US" sz="20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                            ^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09330" y="642944"/>
            <a:ext cx="844827" cy="5377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sz="2400" kern="0" spc="-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sz="2400" kern="0" spc="-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sz="2400" kern="0" spc="-100" dirty="0">
              <a:solidFill>
                <a:srgbClr val="FF7C8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2400" kern="0" spc="-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sz="2400" kern="0" spc="-100" dirty="0">
              <a:solidFill>
                <a:srgbClr val="FF7C8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2400" kern="0" spc="-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sz="2400" kern="0" spc="-100" dirty="0">
              <a:solidFill>
                <a:srgbClr val="FF7C8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sz="2400" kern="0" spc="-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2400" kern="0" spc="-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sz="2400" kern="0" spc="-100" dirty="0">
              <a:solidFill>
                <a:srgbClr val="FF7C8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sz="2400" kern="0" spc="-100" dirty="0">
              <a:solidFill>
                <a:srgbClr val="FF7C8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sz="2400" kern="0" spc="-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2400" kern="0" spc="-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sz="2400" kern="0" spc="-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2400" kern="0" spc="-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sz="2400" kern="0" spc="-100" dirty="0">
              <a:solidFill>
                <a:srgbClr val="FF7C8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711"/>
            <a:ext cx="9737725" cy="800100"/>
          </a:xfrm>
          <a:prstGeom prst="rect">
            <a:avLst/>
          </a:prstGeom>
        </p:spPr>
        <p:txBody>
          <a:bodyPr vert="horz" lIns="91440" tIns="0" rIns="91440" bIns="9144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4400" dirty="0">
                <a:solidFill>
                  <a:srgbClr val="2D2DB9"/>
                </a:solidFill>
              </a:rPr>
              <a:t>Expression Assignments</a:t>
            </a:r>
          </a:p>
        </p:txBody>
      </p:sp>
    </p:spTree>
    <p:extLst>
      <p:ext uri="{BB962C8B-B14F-4D97-AF65-F5344CB8AC3E}">
        <p14:creationId xmlns:p14="http://schemas.microsoft.com/office/powerpoint/2010/main" val="353769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20894" y="4194928"/>
            <a:ext cx="9416831" cy="2663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914400">
              <a:spcBef>
                <a:spcPts val="1200"/>
              </a:spcBef>
              <a:buFont typeface="Wingdings" pitchFamily="2" charset="2"/>
              <a:buNone/>
            </a:pPr>
            <a:r>
              <a:rPr lang="en-US" sz="3000" b="1" kern="0" dirty="0">
                <a:solidFill>
                  <a:srgbClr val="7030A0"/>
                </a:solidFill>
              </a:rPr>
              <a:t>operator</a:t>
            </a:r>
          </a:p>
          <a:p>
            <a:pPr defTabSz="914400">
              <a:spcBef>
                <a:spcPts val="0"/>
              </a:spcBef>
              <a:buClrTx/>
              <a:buSzPct val="85000"/>
            </a:pPr>
            <a:r>
              <a:rPr lang="en-US" kern="0" dirty="0" err="1"/>
              <a:t>ComparisonOps</a:t>
            </a:r>
            <a:r>
              <a:rPr lang="en-US" kern="0" dirty="0"/>
              <a:t> (</a:t>
            </a:r>
            <a:r>
              <a:rPr lang="en-US" b="1" kern="0" dirty="0" err="1">
                <a:solidFill>
                  <a:srgbClr val="7030A0"/>
                </a:solidFill>
              </a:rPr>
              <a:t>lt</a:t>
            </a:r>
            <a:r>
              <a:rPr lang="en-US" kern="0" dirty="0">
                <a:solidFill>
                  <a:schemeClr val="tx1"/>
                </a:solidFill>
              </a:rPr>
              <a:t>, </a:t>
            </a:r>
            <a:r>
              <a:rPr lang="en-US" b="1" kern="0" dirty="0" err="1">
                <a:solidFill>
                  <a:srgbClr val="7030A0"/>
                </a:solidFill>
              </a:rPr>
              <a:t>eq</a:t>
            </a:r>
            <a:r>
              <a:rPr lang="en-US" kern="0" dirty="0">
                <a:solidFill>
                  <a:schemeClr val="tx1"/>
                </a:solidFill>
              </a:rPr>
              <a:t>, </a:t>
            </a:r>
            <a:r>
              <a:rPr lang="en-US" b="1" kern="0" dirty="0">
                <a:solidFill>
                  <a:srgbClr val="7030A0"/>
                </a:solidFill>
              </a:rPr>
              <a:t>le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00B050"/>
                </a:solidFill>
              </a:rPr>
              <a:t> </a:t>
            </a:r>
            <a:r>
              <a:rPr lang="en-US" b="1" kern="0" dirty="0">
                <a:solidFill>
                  <a:srgbClr val="7030A0"/>
                </a:solidFill>
              </a:rPr>
              <a:t>ne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00B050"/>
                </a:solidFill>
              </a:rPr>
              <a:t> </a:t>
            </a:r>
            <a:r>
              <a:rPr lang="en-US" b="1" kern="0" dirty="0" err="1">
                <a:solidFill>
                  <a:srgbClr val="7030A0"/>
                </a:solidFill>
              </a:rPr>
              <a:t>gt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00B050"/>
                </a:solidFill>
              </a:rPr>
              <a:t> </a:t>
            </a:r>
            <a:r>
              <a:rPr lang="en-US" b="1" kern="0" dirty="0" err="1">
                <a:solidFill>
                  <a:srgbClr val="7030A0"/>
                </a:solidFill>
              </a:rPr>
              <a:t>ge</a:t>
            </a:r>
            <a:r>
              <a:rPr lang="en-US" kern="0" dirty="0"/>
              <a:t>) </a:t>
            </a:r>
          </a:p>
          <a:p>
            <a:pPr defTabSz="914400">
              <a:spcBef>
                <a:spcPts val="400"/>
              </a:spcBef>
              <a:buClrTx/>
              <a:buSzPct val="85000"/>
            </a:pPr>
            <a:r>
              <a:rPr lang="en-US" kern="0" dirty="0" err="1"/>
              <a:t>LogicOps</a:t>
            </a:r>
            <a:r>
              <a:rPr lang="en-US" kern="0" dirty="0"/>
              <a:t>(</a:t>
            </a:r>
            <a:r>
              <a:rPr lang="en-US" b="1" kern="0" dirty="0">
                <a:solidFill>
                  <a:srgbClr val="7030A0"/>
                </a:solidFill>
              </a:rPr>
              <a:t>not_</a:t>
            </a:r>
            <a:r>
              <a:rPr lang="en-US" kern="0" dirty="0">
                <a:solidFill>
                  <a:schemeClr val="tx1"/>
                </a:solidFill>
              </a:rPr>
              <a:t>, </a:t>
            </a:r>
            <a:r>
              <a:rPr lang="en-US" b="1" kern="0" dirty="0">
                <a:solidFill>
                  <a:srgbClr val="7030A0"/>
                </a:solidFill>
              </a:rPr>
              <a:t>or_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00B050"/>
                </a:solidFill>
              </a:rPr>
              <a:t> </a:t>
            </a:r>
            <a:r>
              <a:rPr lang="en-US" b="1" kern="0" dirty="0">
                <a:solidFill>
                  <a:srgbClr val="7030A0"/>
                </a:solidFill>
              </a:rPr>
              <a:t>and_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00B050"/>
                </a:solidFill>
              </a:rPr>
              <a:t> </a:t>
            </a:r>
            <a:r>
              <a:rPr lang="en-US" b="1" kern="0" dirty="0" err="1">
                <a:solidFill>
                  <a:srgbClr val="7030A0"/>
                </a:solidFill>
              </a:rPr>
              <a:t>xor</a:t>
            </a:r>
            <a:r>
              <a:rPr lang="en-US" kern="0" dirty="0"/>
              <a:t>) </a:t>
            </a:r>
          </a:p>
          <a:p>
            <a:pPr defTabSz="914400">
              <a:spcBef>
                <a:spcPts val="400"/>
              </a:spcBef>
              <a:buClrTx/>
              <a:buSzPct val="85000"/>
            </a:pPr>
            <a:r>
              <a:rPr lang="en-US" kern="0" dirty="0" err="1"/>
              <a:t>UnaryOps</a:t>
            </a:r>
            <a:r>
              <a:rPr lang="en-US" kern="0" dirty="0"/>
              <a:t>(</a:t>
            </a:r>
            <a:r>
              <a:rPr lang="en-US" b="1" kern="0" dirty="0">
                <a:solidFill>
                  <a:srgbClr val="7030A0"/>
                </a:solidFill>
              </a:rPr>
              <a:t>abs</a:t>
            </a:r>
            <a:r>
              <a:rPr lang="en-US" kern="0" dirty="0">
                <a:solidFill>
                  <a:schemeClr val="tx1"/>
                </a:solidFill>
              </a:rPr>
              <a:t>, </a:t>
            </a:r>
            <a:r>
              <a:rPr lang="en-US" b="1" kern="0" dirty="0" err="1">
                <a:solidFill>
                  <a:srgbClr val="7030A0"/>
                </a:solidFill>
              </a:rPr>
              <a:t>inv</a:t>
            </a:r>
            <a:r>
              <a:rPr lang="en-US" kern="0" dirty="0"/>
              <a:t>,</a:t>
            </a:r>
            <a:r>
              <a:rPr lang="en-US" b="1" kern="0" dirty="0"/>
              <a:t> </a:t>
            </a:r>
            <a:r>
              <a:rPr lang="en-US" b="1" kern="0" dirty="0" err="1">
                <a:solidFill>
                  <a:srgbClr val="7030A0"/>
                </a:solidFill>
              </a:rPr>
              <a:t>neg</a:t>
            </a:r>
            <a:r>
              <a:rPr lang="en-US" kern="0" dirty="0">
                <a:solidFill>
                  <a:schemeClr val="tx1"/>
                </a:solidFill>
              </a:rPr>
              <a:t>, </a:t>
            </a:r>
            <a:r>
              <a:rPr lang="en-US" b="1" kern="0" dirty="0">
                <a:solidFill>
                  <a:srgbClr val="7030A0"/>
                </a:solidFill>
              </a:rPr>
              <a:t>truth</a:t>
            </a:r>
            <a:r>
              <a:rPr lang="en-US" kern="0" dirty="0"/>
              <a:t>)</a:t>
            </a:r>
          </a:p>
          <a:p>
            <a:pPr defTabSz="914400">
              <a:spcBef>
                <a:spcPts val="400"/>
              </a:spcBef>
              <a:buClrTx/>
              <a:buSzPct val="85000"/>
            </a:pPr>
            <a:r>
              <a:rPr lang="en-US" kern="0" dirty="0" err="1"/>
              <a:t>BinaryOps</a:t>
            </a:r>
            <a:r>
              <a:rPr lang="en-US" kern="0" dirty="0"/>
              <a:t>(</a:t>
            </a:r>
            <a:r>
              <a:rPr lang="en-US" b="1" kern="0" dirty="0" err="1">
                <a:solidFill>
                  <a:srgbClr val="7030A0"/>
                </a:solidFill>
              </a:rPr>
              <a:t>concat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7030A0"/>
                </a:solidFill>
              </a:rPr>
              <a:t> </a:t>
            </a:r>
            <a:r>
              <a:rPr lang="en-US" b="1" kern="0" dirty="0">
                <a:solidFill>
                  <a:srgbClr val="7030A0"/>
                </a:solidFill>
              </a:rPr>
              <a:t>add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7030A0"/>
                </a:solidFill>
              </a:rPr>
              <a:t> </a:t>
            </a:r>
            <a:r>
              <a:rPr lang="en-US" b="1" kern="0" dirty="0">
                <a:solidFill>
                  <a:srgbClr val="7030A0"/>
                </a:solidFill>
              </a:rPr>
              <a:t>sub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7030A0"/>
                </a:solidFill>
              </a:rPr>
              <a:t> </a:t>
            </a:r>
            <a:r>
              <a:rPr lang="en-US" b="1" kern="0" dirty="0" err="1">
                <a:solidFill>
                  <a:srgbClr val="7030A0"/>
                </a:solidFill>
              </a:rPr>
              <a:t>mul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7030A0"/>
                </a:solidFill>
              </a:rPr>
              <a:t> </a:t>
            </a:r>
            <a:r>
              <a:rPr lang="en-US" b="1" kern="0" dirty="0">
                <a:solidFill>
                  <a:srgbClr val="7030A0"/>
                </a:solidFill>
              </a:rPr>
              <a:t>mod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7030A0"/>
                </a:solidFill>
              </a:rPr>
              <a:t> </a:t>
            </a:r>
            <a:r>
              <a:rPr lang="en-US" b="1" kern="0" dirty="0" err="1">
                <a:solidFill>
                  <a:srgbClr val="7030A0"/>
                </a:solidFill>
              </a:rPr>
              <a:t>truediv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7030A0"/>
                </a:solidFill>
              </a:rPr>
              <a:t> </a:t>
            </a:r>
            <a:r>
              <a:rPr lang="en-US" b="1" kern="0" dirty="0">
                <a:solidFill>
                  <a:srgbClr val="7030A0"/>
                </a:solidFill>
              </a:rPr>
              <a:t>pow</a:t>
            </a:r>
            <a:r>
              <a:rPr lang="en-US" kern="0" dirty="0"/>
              <a:t>)</a:t>
            </a:r>
          </a:p>
          <a:p>
            <a:pPr defTabSz="914400">
              <a:spcBef>
                <a:spcPts val="400"/>
              </a:spcBef>
              <a:buClrTx/>
              <a:buSzPct val="85000"/>
            </a:pPr>
            <a:r>
              <a:rPr lang="en-US" kern="0" dirty="0" err="1"/>
              <a:t>ContainerOps</a:t>
            </a:r>
            <a:r>
              <a:rPr lang="en-US" kern="0" dirty="0"/>
              <a:t>(</a:t>
            </a:r>
            <a:r>
              <a:rPr lang="en-US" b="1" kern="0" dirty="0">
                <a:solidFill>
                  <a:srgbClr val="7030A0"/>
                </a:solidFill>
              </a:rPr>
              <a:t>contains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7030A0"/>
                </a:solidFill>
              </a:rPr>
              <a:t> </a:t>
            </a:r>
            <a:r>
              <a:rPr lang="en-US" b="1" kern="0" dirty="0">
                <a:solidFill>
                  <a:srgbClr val="7030A0"/>
                </a:solidFill>
              </a:rPr>
              <a:t>index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7030A0"/>
                </a:solidFill>
              </a:rPr>
              <a:t> </a:t>
            </a:r>
            <a:r>
              <a:rPr lang="en-US" b="1" kern="0" dirty="0" err="1">
                <a:solidFill>
                  <a:srgbClr val="7030A0"/>
                </a:solidFill>
              </a:rPr>
              <a:t>indexOf</a:t>
            </a:r>
            <a:r>
              <a:rPr lang="en-US" kern="0" dirty="0">
                <a:solidFill>
                  <a:srgbClr val="7030A0"/>
                </a:solidFill>
              </a:rPr>
              <a:t>, </a:t>
            </a:r>
            <a:r>
              <a:rPr lang="en-US" b="1" kern="0" dirty="0" err="1">
                <a:solidFill>
                  <a:srgbClr val="7030A0"/>
                </a:solidFill>
              </a:rPr>
              <a:t>countOf</a:t>
            </a:r>
            <a:r>
              <a:rPr lang="en-US" kern="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894" y="0"/>
            <a:ext cx="9416831" cy="6858000"/>
          </a:xfrm>
        </p:spPr>
        <p:txBody>
          <a:bodyPr/>
          <a:lstStyle/>
          <a:p>
            <a:pPr marL="0" indent="0">
              <a:buNone/>
            </a:pPr>
            <a:r>
              <a:rPr lang="en-US" sz="3000" b="1" dirty="0" err="1">
                <a:solidFill>
                  <a:srgbClr val="FFC000"/>
                </a:solidFill>
              </a:rPr>
              <a:t>itertools</a:t>
            </a:r>
            <a:endParaRPr lang="en-US" sz="3000" b="1" dirty="0">
              <a:solidFill>
                <a:srgbClr val="FFC000"/>
              </a:solidFill>
            </a:endParaRPr>
          </a:p>
          <a:p>
            <a:pPr>
              <a:spcBef>
                <a:spcPts val="0"/>
              </a:spcBef>
              <a:buClrTx/>
              <a:buSzPct val="85000"/>
            </a:pPr>
            <a:r>
              <a:rPr lang="en-US" dirty="0"/>
              <a:t>infinite(</a:t>
            </a:r>
            <a:r>
              <a:rPr lang="en-US" b="1" dirty="0">
                <a:solidFill>
                  <a:srgbClr val="FFC000"/>
                </a:solidFill>
              </a:rPr>
              <a:t>count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FFC000"/>
                </a:solidFill>
              </a:rPr>
              <a:t>cycle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repeat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variationsOnBuiltins</a:t>
            </a:r>
            <a:r>
              <a:rPr lang="en-US" dirty="0"/>
              <a:t>(slice: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islice</a:t>
            </a:r>
            <a:r>
              <a:rPr lang="en-US" dirty="0"/>
              <a:t>, zip: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zip_longest</a:t>
            </a:r>
            <a:r>
              <a:rPr lang="en-US" dirty="0"/>
              <a:t>,</a:t>
            </a:r>
          </a:p>
          <a:p>
            <a:pPr marL="0" indent="3373438">
              <a:spcBef>
                <a:spcPts val="0"/>
              </a:spcBef>
              <a:buClrTx/>
              <a:buSzPct val="85000"/>
              <a:buNone/>
            </a:pPr>
            <a:r>
              <a:rPr lang="en-US" dirty="0"/>
              <a:t>map: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starmap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filter: </a:t>
            </a:r>
            <a:r>
              <a:rPr lang="en-US" b="1" dirty="0" err="1">
                <a:solidFill>
                  <a:srgbClr val="FFC000"/>
                </a:solidFill>
              </a:rPr>
              <a:t>filterfalse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makesSmaller</a:t>
            </a:r>
            <a:r>
              <a:rPr lang="en-US" dirty="0"/>
              <a:t>(</a:t>
            </a:r>
            <a:r>
              <a:rPr lang="en-US" b="1" dirty="0">
                <a:solidFill>
                  <a:srgbClr val="FFC000"/>
                </a:solidFill>
              </a:rPr>
              <a:t>compress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dropwhile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takewhile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makesMultiple</a:t>
            </a:r>
            <a:r>
              <a:rPr lang="en-US" dirty="0"/>
              <a:t>(</a:t>
            </a:r>
            <a:r>
              <a:rPr lang="en-US" b="1" dirty="0" err="1">
                <a:solidFill>
                  <a:srgbClr val="FFC000"/>
                </a:solidFill>
              </a:rPr>
              <a:t>groupby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FFC000"/>
                </a:solidFill>
              </a:rPr>
              <a:t>tee</a:t>
            </a:r>
            <a:r>
              <a:rPr lang="en-US" dirty="0"/>
              <a:t>) 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/>
              <a:t>combines(</a:t>
            </a:r>
            <a:r>
              <a:rPr lang="en-US" b="1" dirty="0">
                <a:solidFill>
                  <a:srgbClr val="FFC000"/>
                </a:solidFill>
              </a:rPr>
              <a:t>combinations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permutations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product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chain</a:t>
            </a:r>
            <a:r>
              <a:rPr lang="en-US" dirty="0"/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3000" b="1" dirty="0">
                <a:solidFill>
                  <a:srgbClr val="00B050"/>
                </a:solidFill>
              </a:rPr>
              <a:t>functools</a:t>
            </a:r>
          </a:p>
          <a:p>
            <a:pPr>
              <a:spcBef>
                <a:spcPts val="0"/>
              </a:spcBef>
              <a:buClr>
                <a:schemeClr val="tx1"/>
              </a:buClr>
              <a:buSzPct val="85000"/>
            </a:pPr>
            <a:r>
              <a:rPr lang="en-US" b="1" dirty="0">
                <a:solidFill>
                  <a:srgbClr val="00B050"/>
                </a:solidFill>
              </a:rPr>
              <a:t>reduce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partial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B050"/>
                </a:solidFill>
              </a:rPr>
              <a:t>partialmethod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0949139"/>
      </p:ext>
    </p:extLst>
  </p:cSld>
  <p:clrMapOvr>
    <a:masterClrMapping/>
  </p:clrMapOvr>
  <p:extLst mod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20894" y="4194928"/>
            <a:ext cx="9416831" cy="2663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914400">
              <a:spcBef>
                <a:spcPts val="1200"/>
              </a:spcBef>
              <a:buFont typeface="Wingdings" pitchFamily="2" charset="2"/>
              <a:buNone/>
            </a:pPr>
            <a:r>
              <a:rPr lang="en-US" sz="3000" b="1" kern="0" dirty="0">
                <a:solidFill>
                  <a:srgbClr val="7030A0"/>
                </a:solidFill>
              </a:rPr>
              <a:t>operator</a:t>
            </a:r>
          </a:p>
          <a:p>
            <a:pPr defTabSz="914400">
              <a:spcBef>
                <a:spcPts val="0"/>
              </a:spcBef>
              <a:buClrTx/>
              <a:buSzPct val="85000"/>
            </a:pPr>
            <a:r>
              <a:rPr lang="en-US" kern="0" dirty="0" err="1"/>
              <a:t>ComparisonOps</a:t>
            </a:r>
            <a:r>
              <a:rPr lang="en-US" kern="0" dirty="0"/>
              <a:t> (</a:t>
            </a:r>
            <a:r>
              <a:rPr lang="en-US" b="1" kern="0" dirty="0" err="1">
                <a:solidFill>
                  <a:srgbClr val="7030A0"/>
                </a:solidFill>
              </a:rPr>
              <a:t>lt</a:t>
            </a:r>
            <a:r>
              <a:rPr lang="en-US" kern="0" dirty="0">
                <a:solidFill>
                  <a:schemeClr val="tx1"/>
                </a:solidFill>
              </a:rPr>
              <a:t>, </a:t>
            </a:r>
            <a:r>
              <a:rPr lang="en-US" b="1" kern="0" dirty="0" err="1">
                <a:solidFill>
                  <a:srgbClr val="7030A0"/>
                </a:solidFill>
              </a:rPr>
              <a:t>eq</a:t>
            </a:r>
            <a:r>
              <a:rPr lang="en-US" kern="0" dirty="0">
                <a:solidFill>
                  <a:schemeClr val="tx1"/>
                </a:solidFill>
              </a:rPr>
              <a:t>, </a:t>
            </a:r>
            <a:r>
              <a:rPr lang="en-US" b="1" kern="0" dirty="0">
                <a:solidFill>
                  <a:srgbClr val="7030A0"/>
                </a:solidFill>
              </a:rPr>
              <a:t>le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00B050"/>
                </a:solidFill>
              </a:rPr>
              <a:t> </a:t>
            </a:r>
            <a:r>
              <a:rPr lang="en-US" b="1" kern="0" dirty="0">
                <a:solidFill>
                  <a:srgbClr val="7030A0"/>
                </a:solidFill>
              </a:rPr>
              <a:t>ne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00B050"/>
                </a:solidFill>
              </a:rPr>
              <a:t> </a:t>
            </a:r>
            <a:r>
              <a:rPr lang="en-US" b="1" kern="0" dirty="0" err="1">
                <a:solidFill>
                  <a:srgbClr val="7030A0"/>
                </a:solidFill>
              </a:rPr>
              <a:t>gt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00B050"/>
                </a:solidFill>
              </a:rPr>
              <a:t> </a:t>
            </a:r>
            <a:r>
              <a:rPr lang="en-US" b="1" kern="0" dirty="0" err="1">
                <a:solidFill>
                  <a:srgbClr val="7030A0"/>
                </a:solidFill>
              </a:rPr>
              <a:t>ge</a:t>
            </a:r>
            <a:r>
              <a:rPr lang="en-US" kern="0" dirty="0"/>
              <a:t>) </a:t>
            </a:r>
          </a:p>
          <a:p>
            <a:pPr defTabSz="914400">
              <a:spcBef>
                <a:spcPts val="400"/>
              </a:spcBef>
              <a:buClrTx/>
              <a:buSzPct val="85000"/>
            </a:pPr>
            <a:r>
              <a:rPr lang="en-US" kern="0" dirty="0" err="1"/>
              <a:t>LogicOps</a:t>
            </a:r>
            <a:r>
              <a:rPr lang="en-US" kern="0" dirty="0"/>
              <a:t>(</a:t>
            </a:r>
            <a:r>
              <a:rPr lang="en-US" b="1" kern="0" dirty="0">
                <a:solidFill>
                  <a:srgbClr val="7030A0"/>
                </a:solidFill>
              </a:rPr>
              <a:t>not_</a:t>
            </a:r>
            <a:r>
              <a:rPr lang="en-US" kern="0" dirty="0">
                <a:solidFill>
                  <a:schemeClr val="tx1"/>
                </a:solidFill>
              </a:rPr>
              <a:t>, </a:t>
            </a:r>
            <a:r>
              <a:rPr lang="en-US" b="1" kern="0" dirty="0">
                <a:solidFill>
                  <a:srgbClr val="7030A0"/>
                </a:solidFill>
              </a:rPr>
              <a:t>or_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00B050"/>
                </a:solidFill>
              </a:rPr>
              <a:t> </a:t>
            </a:r>
            <a:r>
              <a:rPr lang="en-US" b="1" kern="0" dirty="0">
                <a:solidFill>
                  <a:srgbClr val="7030A0"/>
                </a:solidFill>
              </a:rPr>
              <a:t>and_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00B050"/>
                </a:solidFill>
              </a:rPr>
              <a:t> </a:t>
            </a:r>
            <a:r>
              <a:rPr lang="en-US" b="1" kern="0" dirty="0" err="1">
                <a:solidFill>
                  <a:srgbClr val="7030A0"/>
                </a:solidFill>
              </a:rPr>
              <a:t>xor</a:t>
            </a:r>
            <a:r>
              <a:rPr lang="en-US" kern="0" dirty="0"/>
              <a:t>) </a:t>
            </a:r>
          </a:p>
          <a:p>
            <a:pPr defTabSz="914400">
              <a:spcBef>
                <a:spcPts val="400"/>
              </a:spcBef>
              <a:buClrTx/>
              <a:buSzPct val="85000"/>
            </a:pPr>
            <a:r>
              <a:rPr lang="en-US" kern="0" dirty="0" err="1"/>
              <a:t>UnaryOps</a:t>
            </a:r>
            <a:r>
              <a:rPr lang="en-US" kern="0" dirty="0"/>
              <a:t>(</a:t>
            </a:r>
            <a:r>
              <a:rPr lang="en-US" b="1" kern="0" dirty="0">
                <a:solidFill>
                  <a:srgbClr val="7030A0"/>
                </a:solidFill>
              </a:rPr>
              <a:t>abs</a:t>
            </a:r>
            <a:r>
              <a:rPr lang="en-US" kern="0" dirty="0">
                <a:solidFill>
                  <a:schemeClr val="tx1"/>
                </a:solidFill>
              </a:rPr>
              <a:t>, </a:t>
            </a:r>
            <a:r>
              <a:rPr lang="en-US" b="1" kern="0" dirty="0" err="1">
                <a:solidFill>
                  <a:srgbClr val="7030A0"/>
                </a:solidFill>
              </a:rPr>
              <a:t>inv</a:t>
            </a:r>
            <a:r>
              <a:rPr lang="en-US" kern="0" dirty="0"/>
              <a:t>,</a:t>
            </a:r>
            <a:r>
              <a:rPr lang="en-US" b="1" kern="0" dirty="0"/>
              <a:t> </a:t>
            </a:r>
            <a:r>
              <a:rPr lang="en-US" b="1" kern="0" dirty="0" err="1">
                <a:solidFill>
                  <a:srgbClr val="7030A0"/>
                </a:solidFill>
              </a:rPr>
              <a:t>neg</a:t>
            </a:r>
            <a:r>
              <a:rPr lang="en-US" kern="0" dirty="0">
                <a:solidFill>
                  <a:schemeClr val="tx1"/>
                </a:solidFill>
              </a:rPr>
              <a:t>, </a:t>
            </a:r>
            <a:r>
              <a:rPr lang="en-US" b="1" kern="0" dirty="0">
                <a:solidFill>
                  <a:srgbClr val="7030A0"/>
                </a:solidFill>
              </a:rPr>
              <a:t>truth</a:t>
            </a:r>
            <a:r>
              <a:rPr lang="en-US" kern="0" dirty="0"/>
              <a:t>)</a:t>
            </a:r>
          </a:p>
          <a:p>
            <a:pPr defTabSz="914400">
              <a:spcBef>
                <a:spcPts val="400"/>
              </a:spcBef>
              <a:buClrTx/>
              <a:buSzPct val="85000"/>
            </a:pPr>
            <a:r>
              <a:rPr lang="en-US" kern="0" dirty="0" err="1"/>
              <a:t>BinaryOps</a:t>
            </a:r>
            <a:r>
              <a:rPr lang="en-US" kern="0" dirty="0"/>
              <a:t>(</a:t>
            </a:r>
            <a:r>
              <a:rPr lang="en-US" b="1" kern="0" dirty="0" err="1">
                <a:solidFill>
                  <a:srgbClr val="7030A0"/>
                </a:solidFill>
              </a:rPr>
              <a:t>concat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7030A0"/>
                </a:solidFill>
              </a:rPr>
              <a:t> </a:t>
            </a:r>
            <a:r>
              <a:rPr lang="en-US" b="1" kern="0" dirty="0">
                <a:solidFill>
                  <a:srgbClr val="7030A0"/>
                </a:solidFill>
              </a:rPr>
              <a:t>add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7030A0"/>
                </a:solidFill>
              </a:rPr>
              <a:t> </a:t>
            </a:r>
            <a:r>
              <a:rPr lang="en-US" b="1" kern="0" dirty="0">
                <a:solidFill>
                  <a:srgbClr val="7030A0"/>
                </a:solidFill>
              </a:rPr>
              <a:t>sub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7030A0"/>
                </a:solidFill>
              </a:rPr>
              <a:t> </a:t>
            </a:r>
            <a:r>
              <a:rPr lang="en-US" b="1" kern="0" dirty="0" err="1">
                <a:solidFill>
                  <a:srgbClr val="7030A0"/>
                </a:solidFill>
              </a:rPr>
              <a:t>mul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7030A0"/>
                </a:solidFill>
              </a:rPr>
              <a:t> </a:t>
            </a:r>
            <a:r>
              <a:rPr lang="en-US" b="1" kern="0" dirty="0">
                <a:solidFill>
                  <a:srgbClr val="7030A0"/>
                </a:solidFill>
              </a:rPr>
              <a:t>mod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7030A0"/>
                </a:solidFill>
              </a:rPr>
              <a:t> </a:t>
            </a:r>
            <a:r>
              <a:rPr lang="en-US" b="1" kern="0" dirty="0" err="1">
                <a:solidFill>
                  <a:srgbClr val="7030A0"/>
                </a:solidFill>
              </a:rPr>
              <a:t>truediv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7030A0"/>
                </a:solidFill>
              </a:rPr>
              <a:t> </a:t>
            </a:r>
            <a:r>
              <a:rPr lang="en-US" b="1" kern="0" dirty="0">
                <a:solidFill>
                  <a:srgbClr val="7030A0"/>
                </a:solidFill>
              </a:rPr>
              <a:t>pow</a:t>
            </a:r>
            <a:r>
              <a:rPr lang="en-US" kern="0" dirty="0"/>
              <a:t>)</a:t>
            </a:r>
          </a:p>
          <a:p>
            <a:pPr defTabSz="914400">
              <a:spcBef>
                <a:spcPts val="400"/>
              </a:spcBef>
              <a:buClrTx/>
              <a:buSzPct val="85000"/>
            </a:pPr>
            <a:r>
              <a:rPr lang="en-US" kern="0" dirty="0" err="1"/>
              <a:t>ContainerOps</a:t>
            </a:r>
            <a:r>
              <a:rPr lang="en-US" kern="0" dirty="0"/>
              <a:t>(</a:t>
            </a:r>
            <a:r>
              <a:rPr lang="en-US" b="1" kern="0" dirty="0">
                <a:solidFill>
                  <a:srgbClr val="7030A0"/>
                </a:solidFill>
              </a:rPr>
              <a:t>contains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7030A0"/>
                </a:solidFill>
              </a:rPr>
              <a:t> </a:t>
            </a:r>
            <a:r>
              <a:rPr lang="en-US" b="1" kern="0" dirty="0">
                <a:solidFill>
                  <a:srgbClr val="7030A0"/>
                </a:solidFill>
              </a:rPr>
              <a:t>index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7030A0"/>
                </a:solidFill>
              </a:rPr>
              <a:t> </a:t>
            </a:r>
            <a:r>
              <a:rPr lang="en-US" b="1" kern="0" dirty="0" err="1">
                <a:solidFill>
                  <a:srgbClr val="7030A0"/>
                </a:solidFill>
              </a:rPr>
              <a:t>indexOf</a:t>
            </a:r>
            <a:r>
              <a:rPr lang="en-US" kern="0" dirty="0">
                <a:solidFill>
                  <a:srgbClr val="7030A0"/>
                </a:solidFill>
              </a:rPr>
              <a:t>, </a:t>
            </a:r>
            <a:r>
              <a:rPr lang="en-US" b="1" kern="0" dirty="0" err="1">
                <a:solidFill>
                  <a:srgbClr val="7030A0"/>
                </a:solidFill>
              </a:rPr>
              <a:t>countOf</a:t>
            </a:r>
            <a:r>
              <a:rPr lang="en-US" kern="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894" y="0"/>
            <a:ext cx="9416831" cy="6858000"/>
          </a:xfrm>
        </p:spPr>
        <p:txBody>
          <a:bodyPr/>
          <a:lstStyle/>
          <a:p>
            <a:pPr marL="0" indent="0">
              <a:buNone/>
            </a:pPr>
            <a:r>
              <a:rPr lang="en-US" sz="3000" b="1" dirty="0" err="1">
                <a:solidFill>
                  <a:srgbClr val="FFC000"/>
                </a:solidFill>
              </a:rPr>
              <a:t>itertools</a:t>
            </a:r>
            <a:endParaRPr lang="en-US" sz="3000" b="1" dirty="0">
              <a:solidFill>
                <a:srgbClr val="FFC000"/>
              </a:solidFill>
            </a:endParaRPr>
          </a:p>
          <a:p>
            <a:pPr>
              <a:spcBef>
                <a:spcPts val="0"/>
              </a:spcBef>
              <a:buClrTx/>
              <a:buSzPct val="85000"/>
            </a:pPr>
            <a:r>
              <a:rPr lang="en-US" dirty="0"/>
              <a:t>infinite(</a:t>
            </a:r>
            <a:r>
              <a:rPr lang="en-US" b="1" dirty="0">
                <a:solidFill>
                  <a:srgbClr val="FFC000"/>
                </a:solidFill>
              </a:rPr>
              <a:t>count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FFC000"/>
                </a:solidFill>
              </a:rPr>
              <a:t>cycle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repeat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variationsOnBuiltins</a:t>
            </a:r>
            <a:r>
              <a:rPr lang="en-US" dirty="0"/>
              <a:t>(slice: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islice</a:t>
            </a:r>
            <a:r>
              <a:rPr lang="en-US" dirty="0"/>
              <a:t>, zip: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zip_longest</a:t>
            </a:r>
            <a:r>
              <a:rPr lang="en-US" dirty="0"/>
              <a:t>,</a:t>
            </a:r>
          </a:p>
          <a:p>
            <a:pPr marL="0" indent="3373438">
              <a:spcBef>
                <a:spcPts val="0"/>
              </a:spcBef>
              <a:buClrTx/>
              <a:buSzPct val="85000"/>
              <a:buNone/>
            </a:pPr>
            <a:r>
              <a:rPr lang="en-US" dirty="0"/>
              <a:t>map: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starmap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filter: </a:t>
            </a:r>
            <a:r>
              <a:rPr lang="en-US" b="1" dirty="0" err="1">
                <a:solidFill>
                  <a:srgbClr val="FFC000"/>
                </a:solidFill>
              </a:rPr>
              <a:t>filterfalse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makesSmaller</a:t>
            </a:r>
            <a:r>
              <a:rPr lang="en-US" dirty="0"/>
              <a:t>(</a:t>
            </a:r>
            <a:r>
              <a:rPr lang="en-US" b="1" dirty="0">
                <a:solidFill>
                  <a:srgbClr val="FFC000"/>
                </a:solidFill>
              </a:rPr>
              <a:t>compress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dropwhile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takewhile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makesMultiple</a:t>
            </a:r>
            <a:r>
              <a:rPr lang="en-US" dirty="0"/>
              <a:t>(</a:t>
            </a:r>
            <a:r>
              <a:rPr lang="en-US" b="1" dirty="0" err="1">
                <a:solidFill>
                  <a:srgbClr val="FFC000"/>
                </a:solidFill>
              </a:rPr>
              <a:t>groupby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FFC000"/>
                </a:solidFill>
              </a:rPr>
              <a:t>tee</a:t>
            </a:r>
            <a:r>
              <a:rPr lang="en-US" dirty="0"/>
              <a:t>) 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/>
              <a:t>combines(</a:t>
            </a:r>
            <a:r>
              <a:rPr lang="en-US" b="1" dirty="0">
                <a:solidFill>
                  <a:srgbClr val="FFC000"/>
                </a:solidFill>
              </a:rPr>
              <a:t>combinations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permutations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product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chain</a:t>
            </a:r>
            <a:r>
              <a:rPr lang="en-US" dirty="0"/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3000" b="1" dirty="0">
                <a:solidFill>
                  <a:srgbClr val="00B050"/>
                </a:solidFill>
              </a:rPr>
              <a:t>functools</a:t>
            </a:r>
          </a:p>
          <a:p>
            <a:pPr>
              <a:spcBef>
                <a:spcPts val="0"/>
              </a:spcBef>
              <a:buClr>
                <a:schemeClr val="tx1"/>
              </a:buClr>
              <a:buSzPct val="85000"/>
            </a:pPr>
            <a:r>
              <a:rPr lang="en-US" b="1" dirty="0">
                <a:solidFill>
                  <a:srgbClr val="00B050"/>
                </a:solidFill>
              </a:rPr>
              <a:t>reduce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partial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B050"/>
                </a:solidFill>
              </a:rPr>
              <a:t>partialmethod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684983"/>
            <a:ext cx="9737725" cy="7542983"/>
            <a:chOff x="0" y="-684983"/>
            <a:chExt cx="9737725" cy="7542983"/>
          </a:xfrm>
        </p:grpSpPr>
        <p:sp>
          <p:nvSpPr>
            <p:cNvPr id="9" name="Rectangle 8"/>
            <p:cNvSpPr/>
            <p:nvPr/>
          </p:nvSpPr>
          <p:spPr bwMode="auto">
            <a:xfrm>
              <a:off x="0" y="0"/>
              <a:ext cx="9737725" cy="685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39760" y="2527013"/>
              <a:ext cx="8907463" cy="4330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200" dirty="0">
                  <a:solidFill>
                    <a:schemeClr val="bg1">
                      <a:lumMod val="75000"/>
                    </a:schemeClr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&gt;&gt;&gt;</a:t>
              </a:r>
              <a:r>
                <a:rPr lang="en-US" altLang="en-US" sz="2200" dirty="0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 from functools import </a:t>
              </a:r>
              <a:r>
                <a:rPr lang="en-US" altLang="en-US" sz="2200" dirty="0">
                  <a:solidFill>
                    <a:srgbClr val="2D2DB9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reduce</a:t>
              </a:r>
              <a:endParaRPr lang="en-US" altLang="en-US" sz="2200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endParaRPr>
            </a:p>
            <a:p>
              <a:pPr defTabSz="9144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200" dirty="0">
                  <a:solidFill>
                    <a:schemeClr val="bg1">
                      <a:lumMod val="75000"/>
                    </a:schemeClr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&gt;&gt;&gt;</a:t>
              </a:r>
              <a:r>
                <a:rPr lang="en-US" altLang="en-US" sz="2200" dirty="0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200" dirty="0">
                  <a:solidFill>
                    <a:srgbClr val="2D2DB9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reduce(</a:t>
              </a:r>
              <a:r>
                <a:rPr lang="en-US" altLang="en-US" sz="2200" dirty="0">
                  <a:solidFill>
                    <a:srgbClr val="FF33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lambda </a:t>
              </a:r>
              <a:r>
                <a:rPr lang="en-US" altLang="en-US" sz="2200" dirty="0" err="1">
                  <a:solidFill>
                    <a:srgbClr val="FF33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x,y</a:t>
              </a:r>
              <a:r>
                <a:rPr lang="en-US" altLang="en-US" sz="2200" dirty="0">
                  <a:solidFill>
                    <a:srgbClr val="FF33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: </a:t>
              </a:r>
              <a:r>
                <a:rPr lang="en-US" altLang="en-US" sz="2200" dirty="0" err="1">
                  <a:solidFill>
                    <a:srgbClr val="FF33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x+y</a:t>
              </a:r>
              <a:r>
                <a:rPr lang="en-US" altLang="en-US" sz="2200" dirty="0">
                  <a:solidFill>
                    <a:srgbClr val="2D2DB9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, </a:t>
              </a:r>
              <a:r>
                <a:rPr lang="en-US" altLang="en-US" sz="2200" dirty="0">
                  <a:solidFill>
                    <a:srgbClr val="9966FF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range(9)</a:t>
              </a:r>
              <a:r>
                <a:rPr lang="en-US" altLang="en-US" sz="2200" dirty="0">
                  <a:solidFill>
                    <a:srgbClr val="2D2DB9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)</a:t>
              </a:r>
              <a:endParaRPr lang="en-US" altLang="en-US" sz="2200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endParaRPr>
            </a:p>
            <a:p>
              <a:pPr defTabSz="9144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200" dirty="0">
                  <a:solidFill>
                    <a:srgbClr val="00B05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36</a:t>
              </a:r>
            </a:p>
            <a:p>
              <a:pPr defTabSz="9144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200" dirty="0">
                  <a:solidFill>
                    <a:schemeClr val="bg1">
                      <a:lumMod val="75000"/>
                    </a:schemeClr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&gt;&gt;&gt;</a:t>
              </a:r>
              <a:r>
                <a:rPr lang="en-US" altLang="en-US" sz="2200" dirty="0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200" dirty="0">
                  <a:solidFill>
                    <a:srgbClr val="2D2DB9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reduce(</a:t>
              </a:r>
              <a:r>
                <a:rPr lang="en-US" altLang="en-US" sz="2200" dirty="0">
                  <a:solidFill>
                    <a:srgbClr val="FF33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lambda </a:t>
              </a:r>
              <a:r>
                <a:rPr lang="en-US" altLang="en-US" sz="2200" dirty="0" err="1">
                  <a:solidFill>
                    <a:srgbClr val="FF33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x,y</a:t>
              </a:r>
              <a:r>
                <a:rPr lang="en-US" altLang="en-US" sz="2200" dirty="0">
                  <a:solidFill>
                    <a:srgbClr val="FF33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: </a:t>
              </a:r>
              <a:r>
                <a:rPr lang="en-US" altLang="en-US" sz="2200" dirty="0" err="1">
                  <a:solidFill>
                    <a:srgbClr val="FF33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x+y</a:t>
              </a:r>
              <a:r>
                <a:rPr lang="en-US" altLang="en-US" sz="2200" dirty="0">
                  <a:solidFill>
                    <a:srgbClr val="2D2DB9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, </a:t>
              </a:r>
              <a:r>
                <a:rPr lang="en-US" altLang="en-US" sz="2200" dirty="0">
                  <a:solidFill>
                    <a:srgbClr val="9966FF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map(</a:t>
              </a:r>
              <a:r>
                <a:rPr lang="en-US" altLang="en-US" sz="2200" dirty="0" err="1">
                  <a:solidFill>
                    <a:srgbClr val="9966FF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str,range</a:t>
              </a:r>
              <a:r>
                <a:rPr lang="en-US" altLang="en-US" sz="2200" dirty="0">
                  <a:solidFill>
                    <a:srgbClr val="9966FF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(9)))</a:t>
              </a:r>
              <a:r>
                <a:rPr lang="en-US" altLang="en-US" sz="2200" dirty="0">
                  <a:solidFill>
                    <a:srgbClr val="2D2DB9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)</a:t>
              </a:r>
              <a:endParaRPr lang="en-US" altLang="en-US" sz="2200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endParaRPr>
            </a:p>
            <a:p>
              <a:pPr defTabSz="9144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200" dirty="0">
                  <a:solidFill>
                    <a:srgbClr val="00B05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'012345678' </a:t>
              </a:r>
            </a:p>
            <a:p>
              <a:pPr defTabSz="9144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200" dirty="0">
                  <a:solidFill>
                    <a:schemeClr val="bg1">
                      <a:lumMod val="75000"/>
                    </a:schemeClr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&gt;&gt;&gt;</a:t>
              </a:r>
              <a:r>
                <a:rPr lang="en-US" altLang="en-US" sz="2200" dirty="0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 print(</a:t>
              </a:r>
              <a:r>
                <a:rPr lang="en-US" altLang="en-US" sz="2200" dirty="0" err="1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reduc</a:t>
              </a:r>
              <a:r>
                <a:rPr lang="en-US" altLang="en-US" sz="2200" spc="-200" dirty="0" err="1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e._</a:t>
              </a:r>
              <a:r>
                <a:rPr lang="en-US" altLang="en-US" sz="2200" dirty="0" err="1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_doc</a:t>
              </a:r>
              <a:r>
                <a:rPr lang="en-US" altLang="en-US" sz="2200" spc="-200" dirty="0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_</a:t>
              </a:r>
              <a:r>
                <a:rPr lang="en-US" altLang="en-US" sz="2200" dirty="0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_</a:t>
              </a:r>
              <a:r>
                <a:rPr lang="en-US" altLang="en-US" sz="2200" spc="-200" dirty="0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[:</a:t>
              </a:r>
              <a:r>
                <a:rPr lang="en-US" altLang="en-US" sz="2200" dirty="0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46]+</a:t>
              </a:r>
              <a:r>
                <a:rPr lang="en-US" altLang="en-US" sz="2200" dirty="0" err="1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reduc</a:t>
              </a:r>
              <a:r>
                <a:rPr lang="en-US" altLang="en-US" sz="2200" spc="-200" dirty="0" err="1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e._</a:t>
              </a:r>
              <a:r>
                <a:rPr lang="en-US" altLang="en-US" sz="2200" dirty="0" err="1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_doc</a:t>
              </a:r>
              <a:r>
                <a:rPr lang="en-US" altLang="en-US" sz="2200" dirty="0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__</a:t>
              </a:r>
              <a:r>
                <a:rPr lang="en-US" altLang="en-US" sz="2200" spc="-200" dirty="0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[</a:t>
              </a:r>
              <a:r>
                <a:rPr lang="en-US" altLang="en-US" sz="2200" dirty="0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4</a:t>
              </a:r>
              <a:r>
                <a:rPr lang="en-US" altLang="en-US" sz="2200" spc="-200" dirty="0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7:</a:t>
              </a:r>
              <a:r>
                <a:rPr lang="en-US" altLang="en-US" sz="2200" dirty="0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])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200" spc="-100" dirty="0">
                  <a:solidFill>
                    <a:srgbClr val="2D2DB9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reduce(</a:t>
              </a:r>
              <a:r>
                <a:rPr lang="en-US" altLang="en-US" sz="2200" spc="-100" dirty="0">
                  <a:solidFill>
                    <a:srgbClr val="FF33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function</a:t>
              </a:r>
              <a:r>
                <a:rPr lang="en-US" altLang="en-US" sz="2200" spc="-100" dirty="0">
                  <a:solidFill>
                    <a:srgbClr val="2D2DB9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, </a:t>
              </a:r>
              <a:r>
                <a:rPr lang="en-US" altLang="en-US" sz="2200" spc="-100" dirty="0">
                  <a:solidFill>
                    <a:srgbClr val="9966FF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sequence</a:t>
              </a:r>
              <a:r>
                <a:rPr lang="en-US" altLang="en-US" sz="2200" spc="-100" dirty="0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 [</a:t>
              </a:r>
              <a:r>
                <a:rPr lang="en-US" altLang="en-US" sz="2200" spc="-100" dirty="0">
                  <a:solidFill>
                    <a:srgbClr val="2D2DB9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,</a:t>
              </a:r>
              <a:r>
                <a:rPr lang="en-US" altLang="en-US" sz="2200" spc="-100" dirty="0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 initial]</a:t>
              </a:r>
              <a:r>
                <a:rPr lang="en-US" altLang="en-US" sz="2200" spc="-200" dirty="0">
                  <a:solidFill>
                    <a:srgbClr val="2D2DB9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)</a:t>
              </a:r>
              <a:r>
                <a:rPr lang="en-US" altLang="en-US" sz="2200" spc="-100" dirty="0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 -&gt; value</a:t>
              </a:r>
              <a:endParaRPr lang="en-US" altLang="en-US" sz="1400" spc="-1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200" spc="-10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Apply</a:t>
              </a:r>
              <a:r>
                <a:rPr lang="en-US" altLang="en-US" sz="2000" spc="-10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200" spc="-10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000" spc="-10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200" spc="-10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function</a:t>
              </a:r>
              <a:r>
                <a:rPr lang="en-US" altLang="en-US" sz="2000" spc="-10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200" spc="-10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of</a:t>
              </a:r>
              <a:r>
                <a:rPr lang="en-US" altLang="en-US" sz="2000" spc="-10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200" spc="-10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000" spc="-10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200" spc="-10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arguments</a:t>
              </a:r>
              <a:r>
                <a:rPr lang="en-US" altLang="en-US" sz="2000" spc="-10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200" spc="-10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cumulativ</a:t>
              </a:r>
              <a:r>
                <a:rPr lang="en-US" altLang="en-US" sz="2200" spc="-15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el</a:t>
              </a:r>
              <a:r>
                <a:rPr lang="en-US" altLang="en-US" sz="2200" spc="-10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000" spc="-10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200" spc="-10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to</a:t>
              </a:r>
              <a:r>
                <a:rPr lang="en-US" altLang="en-US" sz="2000" spc="-10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200" spc="-10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the</a:t>
              </a:r>
              <a:r>
                <a:rPr lang="en-US" altLang="en-US" sz="2000" spc="-10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200" spc="-10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items of a sequence, from left to right, so as to reduce the sequence to a single value. For example, reduce(lambda x, y: </a:t>
              </a:r>
              <a:r>
                <a:rPr lang="en-US" altLang="en-US" sz="2200" spc="-100" dirty="0" err="1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x+</a:t>
              </a:r>
              <a:r>
                <a:rPr lang="en-US" altLang="en-US" sz="2200" spc="-130" dirty="0" err="1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200" spc="-13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, [1,</a:t>
              </a:r>
              <a:r>
                <a:rPr lang="en-US" altLang="en-US" sz="2000" spc="-13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200" spc="-13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2,</a:t>
              </a:r>
              <a:r>
                <a:rPr lang="en-US" altLang="en-US" sz="2000" spc="-13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200" spc="-13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3,</a:t>
              </a:r>
              <a:r>
                <a:rPr lang="en-US" altLang="en-US" sz="2000" spc="-13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200" spc="-13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4,</a:t>
              </a:r>
              <a:r>
                <a:rPr lang="en-US" altLang="en-US" sz="2000" spc="-13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200" spc="-10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5]) calculates ((((1+2)+3)+4)+5</a:t>
              </a:r>
              <a:r>
                <a:rPr lang="en-US" altLang="en-US" sz="2200" spc="-30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)</a:t>
              </a:r>
              <a:r>
                <a:rPr lang="en-US" altLang="en-US" sz="2200" spc="-10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.  If initial is present, it is placed before the items of the sequence in the calculation, and serves as a default</a:t>
              </a:r>
            </a:p>
          </p:txBody>
        </p:sp>
        <p:sp>
          <p:nvSpPr>
            <p:cNvPr id="11" name="Rectangle 3"/>
            <p:cNvSpPr txBox="1">
              <a:spLocks noChangeArrowheads="1"/>
            </p:cNvSpPr>
            <p:nvPr/>
          </p:nvSpPr>
          <p:spPr bwMode="auto">
            <a:xfrm>
              <a:off x="182879" y="182879"/>
              <a:ext cx="9518074" cy="2223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D2DB9"/>
                </a:buClr>
                <a:buFont typeface="Wingdings" pitchFamily="2" charset="2"/>
                <a:buChar char="§"/>
                <a:defRPr sz="2600">
                  <a:solidFill>
                    <a:srgbClr val="222222"/>
                  </a:solidFill>
                  <a:latin typeface="+mn-lt"/>
                  <a:ea typeface="MS PGothic" pitchFamily="34" charset="-128"/>
                  <a:cs typeface="ＭＳ Ｐゴシック" pitchFamily="-65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rgbClr val="222222"/>
                  </a:solidFill>
                  <a:latin typeface="+mn-lt"/>
                  <a:ea typeface="MS PGothic" pitchFamily="34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rgbClr val="222222"/>
                  </a:solidFill>
                  <a:latin typeface="+mn-lt"/>
                  <a:ea typeface="MS PGothic" pitchFamily="34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200">
                  <a:solidFill>
                    <a:srgbClr val="222222"/>
                  </a:solidFill>
                  <a:latin typeface="+mn-lt"/>
                  <a:ea typeface="MS PGothic" pitchFamily="34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MS PGothic" pitchFamily="34" charset="-128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defTabSz="914400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</a:pPr>
              <a:r>
                <a:rPr lang="en-US" altLang="en-US" sz="3000" kern="0" dirty="0" err="1">
                  <a:solidFill>
                    <a:schemeClr val="accent2"/>
                  </a:solidFill>
                  <a:latin typeface="Lucida Console" pitchFamily="49" charset="0"/>
                </a:rPr>
                <a:t>functools.reduce</a:t>
              </a:r>
              <a:r>
                <a:rPr lang="en-US" altLang="en-US" sz="3000" dirty="0">
                  <a:solidFill>
                    <a:schemeClr val="accent2"/>
                  </a:solidFill>
                  <a:latin typeface="Lucida Console" pitchFamily="49" charset="0"/>
                </a:rPr>
                <a:t>(</a:t>
              </a:r>
              <a:r>
                <a:rPr lang="en-US" altLang="en-US" sz="3000" i="1" dirty="0">
                  <a:solidFill>
                    <a:srgbClr val="FF3300"/>
                  </a:solidFill>
                  <a:latin typeface="Lucida Console" pitchFamily="49" charset="0"/>
                </a:rPr>
                <a:t>function</a:t>
              </a:r>
              <a:r>
                <a:rPr lang="en-US" altLang="en-US" sz="3000" i="1" dirty="0">
                  <a:solidFill>
                    <a:schemeClr val="accent2"/>
                  </a:solidFill>
                  <a:latin typeface="Lucida Console" pitchFamily="49" charset="0"/>
                </a:rPr>
                <a:t>, </a:t>
              </a:r>
              <a:r>
                <a:rPr lang="en-US" altLang="en-US" sz="3000" i="1" dirty="0">
                  <a:solidFill>
                    <a:srgbClr val="9966FF"/>
                  </a:solidFill>
                  <a:latin typeface="Lucida Console" pitchFamily="49" charset="0"/>
                </a:rPr>
                <a:t>sequence</a:t>
              </a:r>
              <a:r>
                <a:rPr lang="en-US" altLang="en-US" sz="3000" dirty="0">
                  <a:solidFill>
                    <a:schemeClr val="accent2"/>
                  </a:solidFill>
                  <a:latin typeface="Lucida Console" pitchFamily="49" charset="0"/>
                </a:rPr>
                <a:t>)</a:t>
              </a:r>
              <a:endParaRPr lang="en-US" altLang="en-US" sz="3000" kern="0" dirty="0">
                <a:solidFill>
                  <a:schemeClr val="accent2"/>
                </a:solidFill>
                <a:latin typeface="Lucida Console" pitchFamily="49" charset="0"/>
              </a:endParaRPr>
            </a:p>
            <a:p>
              <a:pPr marL="623888" lvl="1" indent="-277813" defTabSz="914400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altLang="en-US" sz="2800" kern="0" dirty="0"/>
                <a:t>Apply the function to each item in the sequence.</a:t>
              </a:r>
            </a:p>
            <a:p>
              <a:pPr marL="914400" lvl="1" indent="-290513" defTabSz="9144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kern="0" dirty="0"/>
                <a:t>The function must take 2 arguments &amp; retur</a:t>
              </a:r>
              <a:r>
                <a:rPr lang="en-US" altLang="en-US" kern="0" spc="-50" dirty="0"/>
                <a:t>n 1 value</a:t>
              </a:r>
              <a:r>
                <a:rPr lang="en-US" altLang="en-US" kern="0" dirty="0"/>
                <a:t>.</a:t>
              </a:r>
            </a:p>
            <a:p>
              <a:pPr marL="914400" lvl="1" indent="-346075" defTabSz="9144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kern="0" dirty="0"/>
                <a:t>That returned value becomes the 1</a:t>
              </a:r>
              <a:r>
                <a:rPr lang="en-US" altLang="en-US" kern="0" baseline="30000" dirty="0"/>
                <a:t>st</a:t>
              </a:r>
              <a:r>
                <a:rPr lang="en-US" altLang="en-US" kern="0" dirty="0"/>
                <a:t> argument to the function on the next iteration (2</a:t>
              </a:r>
              <a:r>
                <a:rPr lang="en-US" altLang="en-US" kern="0" baseline="30000" dirty="0"/>
                <a:t>nd</a:t>
              </a:r>
              <a:r>
                <a:rPr lang="en-US" altLang="en-US" kern="0" dirty="0"/>
                <a:t> argument is the next sequence item).</a:t>
              </a:r>
            </a:p>
            <a:p>
              <a:pPr marL="623888" lvl="1" indent="-277813" defTabSz="9144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2800" kern="0" dirty="0"/>
                <a:t>Return 1 value, the final value returned by the function.</a:t>
              </a:r>
            </a:p>
          </p:txBody>
        </p:sp>
        <p:sp>
          <p:nvSpPr>
            <p:cNvPr id="12" name="Trapezoid 11"/>
            <p:cNvSpPr>
              <a:spLocks noChangeAspect="1"/>
            </p:cNvSpPr>
            <p:nvPr/>
          </p:nvSpPr>
          <p:spPr bwMode="auto">
            <a:xfrm rot="2700000" flipH="1">
              <a:off x="7439565" y="459510"/>
              <a:ext cx="2984561" cy="695576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8764" tIns="0" rIns="98764" bIns="49382" numCol="1" rtlCol="0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2592" spc="-100" dirty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Lecture 9</a:t>
              </a:r>
              <a:br>
                <a:rPr lang="en-US" sz="2592" dirty="0">
                  <a:solidFill>
                    <a:srgbClr val="000000"/>
                  </a:solidFill>
                  <a:latin typeface="Arial" charset="0"/>
                  <a:ea typeface="新細明體" charset="-120"/>
                </a:rPr>
              </a:br>
              <a:r>
                <a:rPr lang="en-US" sz="2592" dirty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Slide 60</a:t>
              </a:r>
              <a:endParaRPr lang="en-US" sz="3024" dirty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3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894" y="0"/>
            <a:ext cx="9416831" cy="6858000"/>
          </a:xfrm>
        </p:spPr>
        <p:txBody>
          <a:bodyPr/>
          <a:lstStyle/>
          <a:p>
            <a:pPr marL="0" indent="0">
              <a:buNone/>
            </a:pPr>
            <a:r>
              <a:rPr lang="en-US" sz="3000" b="1" dirty="0" err="1">
                <a:solidFill>
                  <a:srgbClr val="FFC000"/>
                </a:solidFill>
              </a:rPr>
              <a:t>itertools</a:t>
            </a:r>
            <a:endParaRPr lang="en-US" sz="3000" b="1" dirty="0">
              <a:solidFill>
                <a:srgbClr val="FFC000"/>
              </a:solidFill>
            </a:endParaRPr>
          </a:p>
          <a:p>
            <a:pPr>
              <a:spcBef>
                <a:spcPts val="0"/>
              </a:spcBef>
              <a:buClrTx/>
              <a:buSzPct val="85000"/>
            </a:pPr>
            <a:r>
              <a:rPr lang="en-US" dirty="0"/>
              <a:t>infinite(</a:t>
            </a:r>
            <a:r>
              <a:rPr lang="en-US" b="1" dirty="0">
                <a:solidFill>
                  <a:srgbClr val="FFC000"/>
                </a:solidFill>
              </a:rPr>
              <a:t>count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FFC000"/>
                </a:solidFill>
              </a:rPr>
              <a:t>cycle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repeat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variationsOnBuiltins</a:t>
            </a:r>
            <a:r>
              <a:rPr lang="en-US" dirty="0"/>
              <a:t>(slice: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islice</a:t>
            </a:r>
            <a:r>
              <a:rPr lang="en-US" dirty="0"/>
              <a:t>, zip: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zip_longest</a:t>
            </a:r>
            <a:r>
              <a:rPr lang="en-US" dirty="0"/>
              <a:t>,</a:t>
            </a:r>
          </a:p>
          <a:p>
            <a:pPr marL="0" indent="3373438">
              <a:spcBef>
                <a:spcPts val="0"/>
              </a:spcBef>
              <a:buClrTx/>
              <a:buSzPct val="85000"/>
              <a:buNone/>
            </a:pPr>
            <a:r>
              <a:rPr lang="en-US" dirty="0"/>
              <a:t>map: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starmap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filter: </a:t>
            </a:r>
            <a:r>
              <a:rPr lang="en-US" b="1" dirty="0" err="1">
                <a:solidFill>
                  <a:srgbClr val="FFC000"/>
                </a:solidFill>
              </a:rPr>
              <a:t>filterfalse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makesSmaller</a:t>
            </a:r>
            <a:r>
              <a:rPr lang="en-US" dirty="0"/>
              <a:t>(</a:t>
            </a:r>
            <a:r>
              <a:rPr lang="en-US" b="1" dirty="0">
                <a:solidFill>
                  <a:srgbClr val="FFC000"/>
                </a:solidFill>
              </a:rPr>
              <a:t>compress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dropwhile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takewhile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makesMultiple</a:t>
            </a:r>
            <a:r>
              <a:rPr lang="en-US" dirty="0"/>
              <a:t>(</a:t>
            </a:r>
            <a:r>
              <a:rPr lang="en-US" b="1" dirty="0" err="1">
                <a:solidFill>
                  <a:srgbClr val="FFC000"/>
                </a:solidFill>
              </a:rPr>
              <a:t>groupby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FFC000"/>
                </a:solidFill>
              </a:rPr>
              <a:t>tee</a:t>
            </a:r>
            <a:r>
              <a:rPr lang="en-US" dirty="0"/>
              <a:t>) 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/>
              <a:t>combines(</a:t>
            </a:r>
            <a:r>
              <a:rPr lang="en-US" b="1" dirty="0">
                <a:solidFill>
                  <a:srgbClr val="FFC000"/>
                </a:solidFill>
              </a:rPr>
              <a:t>combinations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permutations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product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chain</a:t>
            </a:r>
            <a:r>
              <a:rPr lang="en-US" dirty="0"/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3000" b="1" dirty="0">
                <a:solidFill>
                  <a:srgbClr val="00B050"/>
                </a:solidFill>
              </a:rPr>
              <a:t>functools</a:t>
            </a:r>
          </a:p>
          <a:p>
            <a:pPr>
              <a:spcBef>
                <a:spcPts val="0"/>
              </a:spcBef>
              <a:buClr>
                <a:schemeClr val="tx1"/>
              </a:buClr>
              <a:buSzPct val="85000"/>
            </a:pPr>
            <a:r>
              <a:rPr lang="en-US" b="1" dirty="0">
                <a:solidFill>
                  <a:srgbClr val="00B050"/>
                </a:solidFill>
              </a:rPr>
              <a:t>reduce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partial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B050"/>
                </a:solidFill>
              </a:rPr>
              <a:t>partialmethod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20894" y="4194928"/>
            <a:ext cx="9416831" cy="2663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914400">
              <a:spcBef>
                <a:spcPts val="1200"/>
              </a:spcBef>
              <a:buFont typeface="Wingdings" pitchFamily="2" charset="2"/>
              <a:buNone/>
            </a:pPr>
            <a:r>
              <a:rPr lang="en-US" sz="3000" b="1" kern="0" dirty="0">
                <a:solidFill>
                  <a:srgbClr val="7030A0"/>
                </a:solidFill>
              </a:rPr>
              <a:t>operator</a:t>
            </a:r>
          </a:p>
          <a:p>
            <a:pPr defTabSz="914400">
              <a:spcBef>
                <a:spcPts val="0"/>
              </a:spcBef>
              <a:buClrTx/>
              <a:buSzPct val="85000"/>
            </a:pPr>
            <a:r>
              <a:rPr lang="en-US" kern="0" dirty="0" err="1"/>
              <a:t>ComparisonOps</a:t>
            </a:r>
            <a:r>
              <a:rPr lang="en-US" kern="0" dirty="0"/>
              <a:t> (</a:t>
            </a:r>
            <a:r>
              <a:rPr lang="en-US" b="1" kern="0" dirty="0" err="1">
                <a:solidFill>
                  <a:srgbClr val="7030A0"/>
                </a:solidFill>
              </a:rPr>
              <a:t>lt</a:t>
            </a:r>
            <a:r>
              <a:rPr lang="en-US" kern="0" dirty="0">
                <a:solidFill>
                  <a:schemeClr val="tx1"/>
                </a:solidFill>
              </a:rPr>
              <a:t>, </a:t>
            </a:r>
            <a:r>
              <a:rPr lang="en-US" b="1" kern="0" dirty="0" err="1">
                <a:solidFill>
                  <a:srgbClr val="7030A0"/>
                </a:solidFill>
              </a:rPr>
              <a:t>eq</a:t>
            </a:r>
            <a:r>
              <a:rPr lang="en-US" kern="0" dirty="0">
                <a:solidFill>
                  <a:schemeClr val="tx1"/>
                </a:solidFill>
              </a:rPr>
              <a:t>, </a:t>
            </a:r>
            <a:r>
              <a:rPr lang="en-US" b="1" kern="0" dirty="0">
                <a:solidFill>
                  <a:srgbClr val="7030A0"/>
                </a:solidFill>
              </a:rPr>
              <a:t>le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00B050"/>
                </a:solidFill>
              </a:rPr>
              <a:t> </a:t>
            </a:r>
            <a:r>
              <a:rPr lang="en-US" b="1" kern="0" dirty="0">
                <a:solidFill>
                  <a:srgbClr val="7030A0"/>
                </a:solidFill>
              </a:rPr>
              <a:t>ne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00B050"/>
                </a:solidFill>
              </a:rPr>
              <a:t> </a:t>
            </a:r>
            <a:r>
              <a:rPr lang="en-US" b="1" kern="0" dirty="0" err="1">
                <a:solidFill>
                  <a:srgbClr val="7030A0"/>
                </a:solidFill>
              </a:rPr>
              <a:t>gt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00B050"/>
                </a:solidFill>
              </a:rPr>
              <a:t> </a:t>
            </a:r>
            <a:r>
              <a:rPr lang="en-US" b="1" kern="0" dirty="0" err="1">
                <a:solidFill>
                  <a:srgbClr val="7030A0"/>
                </a:solidFill>
              </a:rPr>
              <a:t>ge</a:t>
            </a:r>
            <a:r>
              <a:rPr lang="en-US" kern="0" dirty="0"/>
              <a:t>) </a:t>
            </a:r>
          </a:p>
          <a:p>
            <a:pPr defTabSz="914400">
              <a:spcBef>
                <a:spcPts val="400"/>
              </a:spcBef>
              <a:buClrTx/>
              <a:buSzPct val="85000"/>
            </a:pPr>
            <a:r>
              <a:rPr lang="en-US" kern="0" dirty="0" err="1"/>
              <a:t>LogicOps</a:t>
            </a:r>
            <a:r>
              <a:rPr lang="en-US" kern="0" dirty="0"/>
              <a:t>(</a:t>
            </a:r>
            <a:r>
              <a:rPr lang="en-US" b="1" kern="0" dirty="0">
                <a:solidFill>
                  <a:srgbClr val="7030A0"/>
                </a:solidFill>
              </a:rPr>
              <a:t>not_</a:t>
            </a:r>
            <a:r>
              <a:rPr lang="en-US" kern="0" dirty="0">
                <a:solidFill>
                  <a:schemeClr val="tx1"/>
                </a:solidFill>
              </a:rPr>
              <a:t>, </a:t>
            </a:r>
            <a:r>
              <a:rPr lang="en-US" b="1" kern="0" dirty="0">
                <a:solidFill>
                  <a:srgbClr val="7030A0"/>
                </a:solidFill>
              </a:rPr>
              <a:t>or_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00B050"/>
                </a:solidFill>
              </a:rPr>
              <a:t> </a:t>
            </a:r>
            <a:r>
              <a:rPr lang="en-US" b="1" kern="0" dirty="0">
                <a:solidFill>
                  <a:srgbClr val="7030A0"/>
                </a:solidFill>
              </a:rPr>
              <a:t>and_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00B050"/>
                </a:solidFill>
              </a:rPr>
              <a:t> </a:t>
            </a:r>
            <a:r>
              <a:rPr lang="en-US" b="1" kern="0" dirty="0" err="1">
                <a:solidFill>
                  <a:srgbClr val="7030A0"/>
                </a:solidFill>
              </a:rPr>
              <a:t>xor</a:t>
            </a:r>
            <a:r>
              <a:rPr lang="en-US" kern="0" dirty="0"/>
              <a:t>) </a:t>
            </a:r>
          </a:p>
          <a:p>
            <a:pPr defTabSz="914400">
              <a:spcBef>
                <a:spcPts val="400"/>
              </a:spcBef>
              <a:buClrTx/>
              <a:buSzPct val="85000"/>
            </a:pPr>
            <a:r>
              <a:rPr lang="en-US" kern="0" dirty="0" err="1"/>
              <a:t>UnaryOps</a:t>
            </a:r>
            <a:r>
              <a:rPr lang="en-US" kern="0" dirty="0"/>
              <a:t>(</a:t>
            </a:r>
            <a:r>
              <a:rPr lang="en-US" b="1" kern="0" dirty="0">
                <a:solidFill>
                  <a:srgbClr val="7030A0"/>
                </a:solidFill>
              </a:rPr>
              <a:t>abs</a:t>
            </a:r>
            <a:r>
              <a:rPr lang="en-US" kern="0" dirty="0">
                <a:solidFill>
                  <a:schemeClr val="tx1"/>
                </a:solidFill>
              </a:rPr>
              <a:t>, </a:t>
            </a:r>
            <a:r>
              <a:rPr lang="en-US" b="1" kern="0" dirty="0" err="1">
                <a:solidFill>
                  <a:srgbClr val="7030A0"/>
                </a:solidFill>
              </a:rPr>
              <a:t>inv</a:t>
            </a:r>
            <a:r>
              <a:rPr lang="en-US" kern="0" dirty="0"/>
              <a:t>,</a:t>
            </a:r>
            <a:r>
              <a:rPr lang="en-US" b="1" kern="0" dirty="0"/>
              <a:t> </a:t>
            </a:r>
            <a:r>
              <a:rPr lang="en-US" b="1" kern="0" dirty="0" err="1">
                <a:solidFill>
                  <a:srgbClr val="7030A0"/>
                </a:solidFill>
              </a:rPr>
              <a:t>neg</a:t>
            </a:r>
            <a:r>
              <a:rPr lang="en-US" kern="0" dirty="0">
                <a:solidFill>
                  <a:schemeClr val="tx1"/>
                </a:solidFill>
              </a:rPr>
              <a:t>, </a:t>
            </a:r>
            <a:r>
              <a:rPr lang="en-US" b="1" kern="0" dirty="0">
                <a:solidFill>
                  <a:srgbClr val="7030A0"/>
                </a:solidFill>
              </a:rPr>
              <a:t>truth</a:t>
            </a:r>
            <a:r>
              <a:rPr lang="en-US" kern="0" dirty="0"/>
              <a:t>)</a:t>
            </a:r>
          </a:p>
          <a:p>
            <a:pPr defTabSz="914400">
              <a:spcBef>
                <a:spcPts val="400"/>
              </a:spcBef>
              <a:buClrTx/>
              <a:buSzPct val="85000"/>
            </a:pPr>
            <a:r>
              <a:rPr lang="en-US" kern="0" dirty="0" err="1"/>
              <a:t>BinaryOps</a:t>
            </a:r>
            <a:r>
              <a:rPr lang="en-US" kern="0" dirty="0"/>
              <a:t>(</a:t>
            </a:r>
            <a:r>
              <a:rPr lang="en-US" b="1" kern="0" dirty="0" err="1">
                <a:solidFill>
                  <a:srgbClr val="7030A0"/>
                </a:solidFill>
              </a:rPr>
              <a:t>concat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7030A0"/>
                </a:solidFill>
              </a:rPr>
              <a:t> </a:t>
            </a:r>
            <a:r>
              <a:rPr lang="en-US" b="1" kern="0" dirty="0">
                <a:solidFill>
                  <a:srgbClr val="7030A0"/>
                </a:solidFill>
              </a:rPr>
              <a:t>add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7030A0"/>
                </a:solidFill>
              </a:rPr>
              <a:t> </a:t>
            </a:r>
            <a:r>
              <a:rPr lang="en-US" b="1" kern="0" dirty="0">
                <a:solidFill>
                  <a:srgbClr val="7030A0"/>
                </a:solidFill>
              </a:rPr>
              <a:t>sub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7030A0"/>
                </a:solidFill>
              </a:rPr>
              <a:t> </a:t>
            </a:r>
            <a:r>
              <a:rPr lang="en-US" b="1" kern="0" dirty="0" err="1">
                <a:solidFill>
                  <a:srgbClr val="7030A0"/>
                </a:solidFill>
              </a:rPr>
              <a:t>mul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7030A0"/>
                </a:solidFill>
              </a:rPr>
              <a:t> </a:t>
            </a:r>
            <a:r>
              <a:rPr lang="en-US" b="1" kern="0" dirty="0">
                <a:solidFill>
                  <a:srgbClr val="7030A0"/>
                </a:solidFill>
              </a:rPr>
              <a:t>mod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7030A0"/>
                </a:solidFill>
              </a:rPr>
              <a:t> </a:t>
            </a:r>
            <a:r>
              <a:rPr lang="en-US" b="1" kern="0" dirty="0" err="1">
                <a:solidFill>
                  <a:srgbClr val="7030A0"/>
                </a:solidFill>
              </a:rPr>
              <a:t>truediv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7030A0"/>
                </a:solidFill>
              </a:rPr>
              <a:t> </a:t>
            </a:r>
            <a:r>
              <a:rPr lang="en-US" b="1" kern="0" dirty="0">
                <a:solidFill>
                  <a:srgbClr val="7030A0"/>
                </a:solidFill>
              </a:rPr>
              <a:t>pow</a:t>
            </a:r>
            <a:r>
              <a:rPr lang="en-US" kern="0" dirty="0"/>
              <a:t>)</a:t>
            </a:r>
          </a:p>
          <a:p>
            <a:pPr defTabSz="914400">
              <a:spcBef>
                <a:spcPts val="400"/>
              </a:spcBef>
              <a:buClrTx/>
              <a:buSzPct val="85000"/>
            </a:pPr>
            <a:r>
              <a:rPr lang="en-US" kern="0" dirty="0" err="1"/>
              <a:t>ContainerOps</a:t>
            </a:r>
            <a:r>
              <a:rPr lang="en-US" kern="0" dirty="0"/>
              <a:t>(</a:t>
            </a:r>
            <a:r>
              <a:rPr lang="en-US" b="1" kern="0" dirty="0">
                <a:solidFill>
                  <a:srgbClr val="7030A0"/>
                </a:solidFill>
              </a:rPr>
              <a:t>contains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7030A0"/>
                </a:solidFill>
              </a:rPr>
              <a:t> </a:t>
            </a:r>
            <a:r>
              <a:rPr lang="en-US" b="1" kern="0" dirty="0">
                <a:solidFill>
                  <a:srgbClr val="7030A0"/>
                </a:solidFill>
              </a:rPr>
              <a:t>index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7030A0"/>
                </a:solidFill>
              </a:rPr>
              <a:t> </a:t>
            </a:r>
            <a:r>
              <a:rPr lang="en-US" b="1" kern="0" dirty="0" err="1">
                <a:solidFill>
                  <a:srgbClr val="7030A0"/>
                </a:solidFill>
              </a:rPr>
              <a:t>indexOf</a:t>
            </a:r>
            <a:r>
              <a:rPr lang="en-US" kern="0" dirty="0">
                <a:solidFill>
                  <a:srgbClr val="7030A0"/>
                </a:solidFill>
              </a:rPr>
              <a:t>, </a:t>
            </a:r>
            <a:r>
              <a:rPr lang="en-US" b="1" kern="0" dirty="0" err="1">
                <a:solidFill>
                  <a:srgbClr val="7030A0"/>
                </a:solidFill>
              </a:rPr>
              <a:t>countOf</a:t>
            </a:r>
            <a:r>
              <a:rPr lang="en-US" kern="0" dirty="0"/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684983"/>
            <a:ext cx="9737725" cy="7542983"/>
            <a:chOff x="0" y="-684983"/>
            <a:chExt cx="9737725" cy="7542983"/>
          </a:xfrm>
        </p:grpSpPr>
        <p:sp>
          <p:nvSpPr>
            <p:cNvPr id="9" name="Rectangle 8"/>
            <p:cNvSpPr/>
            <p:nvPr/>
          </p:nvSpPr>
          <p:spPr bwMode="auto">
            <a:xfrm>
              <a:off x="0" y="0"/>
              <a:ext cx="9737725" cy="685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39760" y="2527013"/>
              <a:ext cx="8907463" cy="4330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200" dirty="0">
                  <a:solidFill>
                    <a:schemeClr val="bg1">
                      <a:lumMod val="75000"/>
                    </a:schemeClr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&gt;&gt;&gt;</a:t>
              </a:r>
              <a:r>
                <a:rPr lang="en-US" altLang="en-US" sz="2200" dirty="0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 from functools import </a:t>
              </a:r>
              <a:r>
                <a:rPr lang="en-US" altLang="en-US" sz="2200" dirty="0">
                  <a:solidFill>
                    <a:srgbClr val="2D2DB9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reduce</a:t>
              </a:r>
              <a:endParaRPr lang="en-US" altLang="en-US" sz="2200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endParaRPr>
            </a:p>
            <a:p>
              <a:pPr defTabSz="9144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200" dirty="0">
                  <a:solidFill>
                    <a:schemeClr val="bg1">
                      <a:lumMod val="75000"/>
                    </a:schemeClr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&gt;&gt;&gt;</a:t>
              </a:r>
              <a:r>
                <a:rPr lang="en-US" altLang="en-US" sz="2200" dirty="0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200" dirty="0">
                  <a:solidFill>
                    <a:srgbClr val="2D2DB9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reduce(</a:t>
              </a:r>
              <a:r>
                <a:rPr lang="en-US" altLang="en-US" sz="2200" dirty="0">
                  <a:solidFill>
                    <a:srgbClr val="FF33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lambda </a:t>
              </a:r>
              <a:r>
                <a:rPr lang="en-US" altLang="en-US" sz="2200" dirty="0" err="1">
                  <a:solidFill>
                    <a:srgbClr val="FF33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x,y</a:t>
              </a:r>
              <a:r>
                <a:rPr lang="en-US" altLang="en-US" sz="2200" dirty="0">
                  <a:solidFill>
                    <a:srgbClr val="FF33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: </a:t>
              </a:r>
              <a:r>
                <a:rPr lang="en-US" altLang="en-US" sz="2200" dirty="0" err="1">
                  <a:solidFill>
                    <a:srgbClr val="FF33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x+y</a:t>
              </a:r>
              <a:r>
                <a:rPr lang="en-US" altLang="en-US" sz="2200" dirty="0">
                  <a:solidFill>
                    <a:srgbClr val="2D2DB9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, </a:t>
              </a:r>
              <a:r>
                <a:rPr lang="en-US" altLang="en-US" sz="2200" dirty="0">
                  <a:solidFill>
                    <a:srgbClr val="9966FF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range(9)</a:t>
              </a:r>
              <a:r>
                <a:rPr lang="en-US" altLang="en-US" sz="2200" dirty="0">
                  <a:solidFill>
                    <a:srgbClr val="2D2DB9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)</a:t>
              </a:r>
              <a:endParaRPr lang="en-US" altLang="en-US" sz="2200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endParaRPr>
            </a:p>
            <a:p>
              <a:pPr defTabSz="9144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200" dirty="0">
                  <a:solidFill>
                    <a:srgbClr val="00B05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36</a:t>
              </a:r>
            </a:p>
            <a:p>
              <a:pPr defTabSz="9144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200" dirty="0">
                  <a:solidFill>
                    <a:schemeClr val="bg1">
                      <a:lumMod val="75000"/>
                    </a:schemeClr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&gt;&gt;&gt;</a:t>
              </a:r>
              <a:r>
                <a:rPr lang="en-US" altLang="en-US" sz="2200" dirty="0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200" dirty="0">
                  <a:solidFill>
                    <a:srgbClr val="2D2DB9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reduce(</a:t>
              </a:r>
              <a:r>
                <a:rPr lang="en-US" altLang="en-US" sz="2200" dirty="0">
                  <a:solidFill>
                    <a:srgbClr val="FF33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lambda </a:t>
              </a:r>
              <a:r>
                <a:rPr lang="en-US" altLang="en-US" sz="2200" dirty="0" err="1">
                  <a:solidFill>
                    <a:srgbClr val="FF33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x,y</a:t>
              </a:r>
              <a:r>
                <a:rPr lang="en-US" altLang="en-US" sz="2200" dirty="0">
                  <a:solidFill>
                    <a:srgbClr val="FF33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: </a:t>
              </a:r>
              <a:r>
                <a:rPr lang="en-US" altLang="en-US" sz="2200" dirty="0" err="1">
                  <a:solidFill>
                    <a:srgbClr val="FF33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x+y</a:t>
              </a:r>
              <a:r>
                <a:rPr lang="en-US" altLang="en-US" sz="2200" dirty="0">
                  <a:solidFill>
                    <a:srgbClr val="2D2DB9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, </a:t>
              </a:r>
              <a:r>
                <a:rPr lang="en-US" altLang="en-US" sz="2200" dirty="0">
                  <a:solidFill>
                    <a:srgbClr val="9966FF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map(</a:t>
              </a:r>
              <a:r>
                <a:rPr lang="en-US" altLang="en-US" sz="2200" dirty="0" err="1">
                  <a:solidFill>
                    <a:srgbClr val="9966FF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str,range</a:t>
              </a:r>
              <a:r>
                <a:rPr lang="en-US" altLang="en-US" sz="2200" dirty="0">
                  <a:solidFill>
                    <a:srgbClr val="9966FF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(9)))</a:t>
              </a:r>
              <a:r>
                <a:rPr lang="en-US" altLang="en-US" sz="2200" dirty="0">
                  <a:solidFill>
                    <a:srgbClr val="2D2DB9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)</a:t>
              </a:r>
              <a:endParaRPr lang="en-US" altLang="en-US" sz="2200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endParaRPr>
            </a:p>
            <a:p>
              <a:pPr defTabSz="9144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200" dirty="0">
                  <a:solidFill>
                    <a:srgbClr val="00B05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'012345678' </a:t>
              </a:r>
            </a:p>
            <a:p>
              <a:pPr defTabSz="9144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200" dirty="0">
                  <a:solidFill>
                    <a:schemeClr val="bg1">
                      <a:lumMod val="75000"/>
                    </a:schemeClr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&gt;&gt;&gt;</a:t>
              </a:r>
              <a:r>
                <a:rPr lang="en-US" altLang="en-US" sz="2200" dirty="0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 print(</a:t>
              </a:r>
              <a:r>
                <a:rPr lang="en-US" altLang="en-US" sz="2200" dirty="0" err="1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reduc</a:t>
              </a:r>
              <a:r>
                <a:rPr lang="en-US" altLang="en-US" sz="2200" spc="-200" dirty="0" err="1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e._</a:t>
              </a:r>
              <a:r>
                <a:rPr lang="en-US" altLang="en-US" sz="2200" dirty="0" err="1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_doc</a:t>
              </a:r>
              <a:r>
                <a:rPr lang="en-US" altLang="en-US" sz="2200" spc="-200" dirty="0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_</a:t>
              </a:r>
              <a:r>
                <a:rPr lang="en-US" altLang="en-US" sz="2200" dirty="0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_</a:t>
              </a:r>
              <a:r>
                <a:rPr lang="en-US" altLang="en-US" sz="2200" spc="-200" dirty="0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[:</a:t>
              </a:r>
              <a:r>
                <a:rPr lang="en-US" altLang="en-US" sz="2200" dirty="0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46]+</a:t>
              </a:r>
              <a:r>
                <a:rPr lang="en-US" altLang="en-US" sz="2200" dirty="0" err="1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reduc</a:t>
              </a:r>
              <a:r>
                <a:rPr lang="en-US" altLang="en-US" sz="2200" spc="-200" dirty="0" err="1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e._</a:t>
              </a:r>
              <a:r>
                <a:rPr lang="en-US" altLang="en-US" sz="2200" dirty="0" err="1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_doc</a:t>
              </a:r>
              <a:r>
                <a:rPr lang="en-US" altLang="en-US" sz="2200" dirty="0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__</a:t>
              </a:r>
              <a:r>
                <a:rPr lang="en-US" altLang="en-US" sz="2200" spc="-200" dirty="0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[</a:t>
              </a:r>
              <a:r>
                <a:rPr lang="en-US" altLang="en-US" sz="2200" dirty="0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4</a:t>
              </a:r>
              <a:r>
                <a:rPr lang="en-US" altLang="en-US" sz="2200" spc="-200" dirty="0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7:</a:t>
              </a:r>
              <a:r>
                <a:rPr lang="en-US" altLang="en-US" sz="2200" dirty="0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])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200" spc="-100" dirty="0">
                  <a:solidFill>
                    <a:srgbClr val="2D2DB9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reduce(</a:t>
              </a:r>
              <a:r>
                <a:rPr lang="en-US" altLang="en-US" sz="2200" spc="-100" dirty="0">
                  <a:solidFill>
                    <a:srgbClr val="FF33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function</a:t>
              </a:r>
              <a:r>
                <a:rPr lang="en-US" altLang="en-US" sz="2200" spc="-100" dirty="0">
                  <a:solidFill>
                    <a:srgbClr val="2D2DB9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, </a:t>
              </a:r>
              <a:r>
                <a:rPr lang="en-US" altLang="en-US" sz="2200" spc="-100" dirty="0">
                  <a:solidFill>
                    <a:srgbClr val="9966FF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sequence</a:t>
              </a:r>
              <a:r>
                <a:rPr lang="en-US" altLang="en-US" sz="2200" spc="-100" dirty="0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 [</a:t>
              </a:r>
              <a:r>
                <a:rPr lang="en-US" altLang="en-US" sz="2200" spc="-100" dirty="0">
                  <a:solidFill>
                    <a:srgbClr val="2D2DB9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,</a:t>
              </a:r>
              <a:r>
                <a:rPr lang="en-US" altLang="en-US" sz="2200" spc="-100" dirty="0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 initial]</a:t>
              </a:r>
              <a:r>
                <a:rPr lang="en-US" altLang="en-US" sz="2200" spc="-200" dirty="0">
                  <a:solidFill>
                    <a:srgbClr val="2D2DB9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)</a:t>
              </a:r>
              <a:r>
                <a:rPr lang="en-US" altLang="en-US" sz="2200" spc="-100" dirty="0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 -&gt; value</a:t>
              </a:r>
              <a:endParaRPr lang="en-US" altLang="en-US" sz="1400" spc="-1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200" spc="-10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Apply</a:t>
              </a:r>
              <a:r>
                <a:rPr lang="en-US" altLang="en-US" sz="2000" spc="-10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200" spc="-10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000" spc="-10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200" spc="-10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function</a:t>
              </a:r>
              <a:r>
                <a:rPr lang="en-US" altLang="en-US" sz="2000" spc="-10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200" spc="-10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of</a:t>
              </a:r>
              <a:r>
                <a:rPr lang="en-US" altLang="en-US" sz="2000" spc="-10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200" spc="-10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000" spc="-10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200" spc="-10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arguments</a:t>
              </a:r>
              <a:r>
                <a:rPr lang="en-US" altLang="en-US" sz="2000" spc="-10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200" spc="-10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cumulativ</a:t>
              </a:r>
              <a:r>
                <a:rPr lang="en-US" altLang="en-US" sz="2200" spc="-15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el</a:t>
              </a:r>
              <a:r>
                <a:rPr lang="en-US" altLang="en-US" sz="2200" spc="-10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000" spc="-10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200" spc="-10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to</a:t>
              </a:r>
              <a:r>
                <a:rPr lang="en-US" altLang="en-US" sz="2000" spc="-10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200" spc="-10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the</a:t>
              </a:r>
              <a:r>
                <a:rPr lang="en-US" altLang="en-US" sz="2000" spc="-10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200" spc="-10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items of a sequence, from left to right, so as to reduce the sequence to a single value. For example, reduce(lambda x, y: </a:t>
              </a:r>
              <a:r>
                <a:rPr lang="en-US" altLang="en-US" sz="2200" spc="-100" dirty="0" err="1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x+</a:t>
              </a:r>
              <a:r>
                <a:rPr lang="en-US" altLang="en-US" sz="2200" spc="-130" dirty="0" err="1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200" spc="-13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, [1,</a:t>
              </a:r>
              <a:r>
                <a:rPr lang="en-US" altLang="en-US" sz="2000" spc="-13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200" spc="-13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2,</a:t>
              </a:r>
              <a:r>
                <a:rPr lang="en-US" altLang="en-US" sz="2000" spc="-13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200" spc="-13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3,</a:t>
              </a:r>
              <a:r>
                <a:rPr lang="en-US" altLang="en-US" sz="2000" spc="-13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200" spc="-13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4,</a:t>
              </a:r>
              <a:r>
                <a:rPr lang="en-US" altLang="en-US" sz="2000" spc="-13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200" spc="-10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5]) calculates ((((1+2)+3)+4)+5</a:t>
              </a:r>
              <a:r>
                <a:rPr lang="en-US" altLang="en-US" sz="2200" spc="-30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)</a:t>
              </a:r>
              <a:r>
                <a:rPr lang="en-US" altLang="en-US" sz="2200" spc="-100" dirty="0">
                  <a:solidFill>
                    <a:srgbClr val="414A8B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.  If initial is present, it is placed before the items of the sequence in the calculation, and serves as a default</a:t>
              </a:r>
            </a:p>
          </p:txBody>
        </p:sp>
        <p:sp>
          <p:nvSpPr>
            <p:cNvPr id="11" name="Rectangle 3"/>
            <p:cNvSpPr txBox="1">
              <a:spLocks noChangeArrowheads="1"/>
            </p:cNvSpPr>
            <p:nvPr/>
          </p:nvSpPr>
          <p:spPr bwMode="auto">
            <a:xfrm>
              <a:off x="182879" y="182879"/>
              <a:ext cx="9518074" cy="2223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D2DB9"/>
                </a:buClr>
                <a:buFont typeface="Wingdings" pitchFamily="2" charset="2"/>
                <a:buChar char="§"/>
                <a:defRPr sz="2600">
                  <a:solidFill>
                    <a:srgbClr val="222222"/>
                  </a:solidFill>
                  <a:latin typeface="+mn-lt"/>
                  <a:ea typeface="MS PGothic" pitchFamily="34" charset="-128"/>
                  <a:cs typeface="ＭＳ Ｐゴシック" pitchFamily="-65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rgbClr val="222222"/>
                  </a:solidFill>
                  <a:latin typeface="+mn-lt"/>
                  <a:ea typeface="MS PGothic" pitchFamily="34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rgbClr val="222222"/>
                  </a:solidFill>
                  <a:latin typeface="+mn-lt"/>
                  <a:ea typeface="MS PGothic" pitchFamily="34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200">
                  <a:solidFill>
                    <a:srgbClr val="222222"/>
                  </a:solidFill>
                  <a:latin typeface="+mn-lt"/>
                  <a:ea typeface="MS PGothic" pitchFamily="34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MS PGothic" pitchFamily="34" charset="-128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defTabSz="914400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</a:pPr>
              <a:r>
                <a:rPr lang="en-US" altLang="en-US" sz="3000" kern="0" dirty="0" err="1">
                  <a:solidFill>
                    <a:schemeClr val="accent2"/>
                  </a:solidFill>
                  <a:latin typeface="Lucida Console" pitchFamily="49" charset="0"/>
                </a:rPr>
                <a:t>functools.reduce</a:t>
              </a:r>
              <a:r>
                <a:rPr lang="en-US" altLang="en-US" sz="3000" dirty="0">
                  <a:solidFill>
                    <a:schemeClr val="accent2"/>
                  </a:solidFill>
                  <a:latin typeface="Lucida Console" pitchFamily="49" charset="0"/>
                </a:rPr>
                <a:t>(</a:t>
              </a:r>
              <a:r>
                <a:rPr lang="en-US" altLang="en-US" sz="3000" i="1" dirty="0">
                  <a:solidFill>
                    <a:srgbClr val="FF3300"/>
                  </a:solidFill>
                  <a:latin typeface="Lucida Console" pitchFamily="49" charset="0"/>
                </a:rPr>
                <a:t>function</a:t>
              </a:r>
              <a:r>
                <a:rPr lang="en-US" altLang="en-US" sz="3000" i="1" dirty="0">
                  <a:solidFill>
                    <a:schemeClr val="accent2"/>
                  </a:solidFill>
                  <a:latin typeface="Lucida Console" pitchFamily="49" charset="0"/>
                </a:rPr>
                <a:t>, </a:t>
              </a:r>
              <a:r>
                <a:rPr lang="en-US" altLang="en-US" sz="3000" i="1" dirty="0">
                  <a:solidFill>
                    <a:srgbClr val="9966FF"/>
                  </a:solidFill>
                  <a:latin typeface="Lucida Console" pitchFamily="49" charset="0"/>
                </a:rPr>
                <a:t>sequence</a:t>
              </a:r>
              <a:r>
                <a:rPr lang="en-US" altLang="en-US" sz="3000" dirty="0">
                  <a:solidFill>
                    <a:schemeClr val="accent2"/>
                  </a:solidFill>
                  <a:latin typeface="Lucida Console" pitchFamily="49" charset="0"/>
                </a:rPr>
                <a:t>)</a:t>
              </a:r>
              <a:endParaRPr lang="en-US" altLang="en-US" sz="3000" kern="0" dirty="0">
                <a:solidFill>
                  <a:schemeClr val="accent2"/>
                </a:solidFill>
                <a:latin typeface="Lucida Console" pitchFamily="49" charset="0"/>
              </a:endParaRPr>
            </a:p>
            <a:p>
              <a:pPr marL="623888" lvl="1" indent="-277813" defTabSz="914400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altLang="en-US" sz="2800" kern="0" dirty="0"/>
                <a:t>Apply the function to each item in the sequence.</a:t>
              </a:r>
            </a:p>
            <a:p>
              <a:pPr marL="914400" lvl="1" indent="-290513" defTabSz="9144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kern="0" dirty="0"/>
                <a:t>The function must take 2 arguments &amp; retur</a:t>
              </a:r>
              <a:r>
                <a:rPr lang="en-US" altLang="en-US" kern="0" spc="-50" dirty="0"/>
                <a:t>n 1 value</a:t>
              </a:r>
              <a:r>
                <a:rPr lang="en-US" altLang="en-US" kern="0" dirty="0"/>
                <a:t>.</a:t>
              </a:r>
            </a:p>
            <a:p>
              <a:pPr marL="914400" lvl="1" indent="-346075" defTabSz="9144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kern="0" dirty="0"/>
                <a:t>That returned value becomes the 1</a:t>
              </a:r>
              <a:r>
                <a:rPr lang="en-US" altLang="en-US" kern="0" baseline="30000" dirty="0"/>
                <a:t>st</a:t>
              </a:r>
              <a:r>
                <a:rPr lang="en-US" altLang="en-US" kern="0" dirty="0"/>
                <a:t> argument to the function on the next iteration (2</a:t>
              </a:r>
              <a:r>
                <a:rPr lang="en-US" altLang="en-US" kern="0" baseline="30000" dirty="0"/>
                <a:t>nd</a:t>
              </a:r>
              <a:r>
                <a:rPr lang="en-US" altLang="en-US" kern="0" dirty="0"/>
                <a:t> argument is the next sequence item).</a:t>
              </a:r>
            </a:p>
            <a:p>
              <a:pPr marL="623888" lvl="1" indent="-277813" defTabSz="9144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2800" kern="0" dirty="0"/>
                <a:t>Return 1 value, the final value returned by the function.</a:t>
              </a:r>
            </a:p>
          </p:txBody>
        </p:sp>
        <p:sp>
          <p:nvSpPr>
            <p:cNvPr id="12" name="Trapezoid 11"/>
            <p:cNvSpPr>
              <a:spLocks noChangeAspect="1"/>
            </p:cNvSpPr>
            <p:nvPr/>
          </p:nvSpPr>
          <p:spPr bwMode="auto">
            <a:xfrm rot="2700000" flipH="1">
              <a:off x="7439565" y="459510"/>
              <a:ext cx="2984561" cy="695576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8764" tIns="0" rIns="98764" bIns="49382" numCol="1" rtlCol="0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2592" spc="-100" dirty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Lecture 9</a:t>
              </a:r>
              <a:br>
                <a:rPr lang="en-US" sz="2592" dirty="0">
                  <a:solidFill>
                    <a:srgbClr val="000000"/>
                  </a:solidFill>
                  <a:latin typeface="Arial" charset="0"/>
                  <a:ea typeface="新細明體" charset="-120"/>
                </a:rPr>
              </a:br>
              <a:r>
                <a:rPr lang="en-US" sz="2592" dirty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Slide 60</a:t>
              </a:r>
              <a:endParaRPr lang="en-US" sz="3024" dirty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-5250" y="-7"/>
            <a:ext cx="9737725" cy="1698178"/>
          </a:xfrm>
          <a:prstGeom prst="rect">
            <a:avLst/>
          </a:prstGeom>
          <a:solidFill>
            <a:srgbClr val="F8F8F8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-5250" y="-7"/>
            <a:ext cx="9737725" cy="1647504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reduce(</a:t>
            </a:r>
            <a:r>
              <a:rPr lang="en-US" altLang="en-US" sz="2400" dirty="0">
                <a:solidFill>
                  <a:srgbClr val="FF33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lambda </a:t>
            </a:r>
            <a:r>
              <a:rPr lang="en-US" altLang="en-US" sz="2400" dirty="0" err="1">
                <a:solidFill>
                  <a:srgbClr val="FF33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x,y</a:t>
            </a:r>
            <a:r>
              <a:rPr lang="en-US" altLang="en-US" sz="2400" dirty="0">
                <a:solidFill>
                  <a:srgbClr val="FF33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 err="1">
                <a:solidFill>
                  <a:srgbClr val="FF33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x+y</a:t>
            </a:r>
            <a:r>
              <a:rPr lang="en-US" altLang="en-US" sz="24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solidFill>
                  <a:srgbClr val="9966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range(9)</a:t>
            </a:r>
            <a:r>
              <a:rPr lang="en-US" altLang="en-US" sz="24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)</a:t>
            </a:r>
            <a:endParaRPr lang="en-US" altLang="en-US" sz="2400" dirty="0">
              <a:solidFill>
                <a:srgbClr val="00B05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36</a:t>
            </a:r>
          </a:p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reduce(</a:t>
            </a:r>
            <a:r>
              <a:rPr lang="en-US" altLang="en-US" sz="2400" dirty="0">
                <a:solidFill>
                  <a:srgbClr val="FF33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lambda </a:t>
            </a:r>
            <a:r>
              <a:rPr lang="en-US" altLang="en-US" sz="2400" dirty="0" err="1">
                <a:solidFill>
                  <a:srgbClr val="FF33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x,y</a:t>
            </a:r>
            <a:r>
              <a:rPr lang="en-US" altLang="en-US" sz="2400" dirty="0">
                <a:solidFill>
                  <a:srgbClr val="FF33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 err="1">
                <a:solidFill>
                  <a:srgbClr val="FF33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x+y</a:t>
            </a:r>
            <a:r>
              <a:rPr lang="en-US" altLang="en-US" sz="24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solidFill>
                  <a:srgbClr val="9966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map(</a:t>
            </a:r>
            <a:r>
              <a:rPr lang="en-US" altLang="en-US" sz="2400" dirty="0" err="1">
                <a:solidFill>
                  <a:srgbClr val="9966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str,range</a:t>
            </a:r>
            <a:r>
              <a:rPr lang="en-US" altLang="en-US" sz="2400" dirty="0">
                <a:solidFill>
                  <a:srgbClr val="9966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(9)))</a:t>
            </a:r>
            <a:r>
              <a:rPr lang="en-US" altLang="en-US" sz="24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'012345678'</a:t>
            </a:r>
            <a:endParaRPr lang="en-US" sz="2400" dirty="0"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9933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-5598" y="1188382"/>
            <a:ext cx="857840" cy="491834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40048" y="2858021"/>
            <a:ext cx="9186998" cy="1318385"/>
            <a:chOff x="640048" y="3497342"/>
            <a:chExt cx="8908151" cy="1318385"/>
          </a:xfrm>
        </p:grpSpPr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640736" y="3497342"/>
              <a:ext cx="8907463" cy="131838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square">
              <a:noAutofit/>
            </a:bodyPr>
            <a:lstStyle/>
            <a:p>
              <a:pPr lvl="0" defTabSz="9144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200" dirty="0">
                  <a:solidFill>
                    <a:srgbClr val="FFFFFF">
                      <a:lumMod val="75000"/>
                    </a:srgbClr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&gt;&gt;&gt;</a:t>
              </a:r>
              <a:r>
                <a:rPr lang="en-US" altLang="en-US" sz="2200" dirty="0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200" dirty="0">
                  <a:solidFill>
                    <a:srgbClr val="2D2DB9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reduce(</a:t>
              </a:r>
              <a:r>
                <a:rPr lang="en-US" altLang="en-US" sz="2200" dirty="0">
                  <a:solidFill>
                    <a:srgbClr val="FF33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lambda </a:t>
              </a:r>
              <a:r>
                <a:rPr lang="en-US" altLang="en-US" sz="2200" dirty="0" err="1">
                  <a:solidFill>
                    <a:srgbClr val="FF33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x,y</a:t>
              </a:r>
              <a:r>
                <a:rPr lang="en-US" altLang="en-US" sz="2200" dirty="0">
                  <a:solidFill>
                    <a:srgbClr val="FF33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: </a:t>
              </a:r>
              <a:r>
                <a:rPr lang="en-US" altLang="en-US" sz="2200" dirty="0" err="1">
                  <a:solidFill>
                    <a:srgbClr val="FF33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x+y</a:t>
              </a:r>
              <a:r>
                <a:rPr lang="en-US" altLang="en-US" sz="2200" dirty="0">
                  <a:solidFill>
                    <a:srgbClr val="2D2DB9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, </a:t>
              </a:r>
              <a:r>
                <a:rPr lang="en-US" altLang="en-US" sz="2200" dirty="0">
                  <a:solidFill>
                    <a:srgbClr val="9966FF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range(9)</a:t>
              </a:r>
              <a:r>
                <a:rPr lang="en-US" altLang="en-US" sz="2200" dirty="0">
                  <a:solidFill>
                    <a:srgbClr val="2D2DB9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)</a:t>
              </a:r>
              <a:endParaRPr lang="en-US" altLang="en-US" sz="2200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endParaRPr>
            </a:p>
            <a:p>
              <a:pPr lvl="0" defTabSz="9144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200" dirty="0">
                  <a:solidFill>
                    <a:srgbClr val="00B05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36</a:t>
              </a:r>
            </a:p>
            <a:p>
              <a:pPr lvl="0" defTabSz="9144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200" dirty="0">
                  <a:solidFill>
                    <a:srgbClr val="FFFFFF">
                      <a:lumMod val="75000"/>
                    </a:srgbClr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&gt;&gt;&gt;</a:t>
              </a:r>
              <a:r>
                <a:rPr lang="en-US" altLang="en-US" sz="2200" dirty="0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200" dirty="0">
                  <a:solidFill>
                    <a:srgbClr val="2D2DB9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reduce(</a:t>
              </a:r>
              <a:r>
                <a:rPr lang="en-US" altLang="en-US" sz="2200" dirty="0">
                  <a:solidFill>
                    <a:srgbClr val="FF33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lambda </a:t>
              </a:r>
              <a:r>
                <a:rPr lang="en-US" altLang="en-US" sz="2200" dirty="0" err="1">
                  <a:solidFill>
                    <a:srgbClr val="FF33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x,y</a:t>
              </a:r>
              <a:r>
                <a:rPr lang="en-US" altLang="en-US" sz="2200" dirty="0">
                  <a:solidFill>
                    <a:srgbClr val="FF33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: </a:t>
              </a:r>
              <a:r>
                <a:rPr lang="en-US" altLang="en-US" sz="2200" dirty="0" err="1">
                  <a:solidFill>
                    <a:srgbClr val="FF33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x+y</a:t>
              </a:r>
              <a:r>
                <a:rPr lang="en-US" altLang="en-US" sz="2200" dirty="0">
                  <a:solidFill>
                    <a:srgbClr val="2D2DB9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, </a:t>
              </a:r>
              <a:r>
                <a:rPr lang="en-US" altLang="en-US" sz="2200" dirty="0">
                  <a:solidFill>
                    <a:srgbClr val="9966FF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map(</a:t>
              </a:r>
              <a:r>
                <a:rPr lang="en-US" altLang="en-US" sz="2200" dirty="0" err="1">
                  <a:solidFill>
                    <a:srgbClr val="9966FF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str,range</a:t>
              </a:r>
              <a:r>
                <a:rPr lang="en-US" altLang="en-US" sz="2200" dirty="0">
                  <a:solidFill>
                    <a:srgbClr val="9966FF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(9)))</a:t>
              </a:r>
              <a:r>
                <a:rPr lang="en-US" altLang="en-US" sz="2200" dirty="0">
                  <a:solidFill>
                    <a:srgbClr val="2D2DB9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)</a:t>
              </a:r>
              <a:endParaRPr lang="en-US" altLang="en-US" sz="2200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endParaRPr>
            </a:p>
            <a:p>
              <a:pPr lvl="0" defTabSz="9144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200" dirty="0">
                  <a:solidFill>
                    <a:srgbClr val="00B05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'012345678' 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640048" y="4214194"/>
              <a:ext cx="695766" cy="25576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none" tIns="0" bIns="0" anchor="ctr" anchorCtr="0">
              <a:noAutofit/>
            </a:bodyPr>
            <a:lstStyle/>
            <a:p>
              <a:pPr defTabSz="9144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300" dirty="0">
                  <a:solidFill>
                    <a:schemeClr val="bg1">
                      <a:lumMod val="75000"/>
                    </a:schemeClr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&gt;&gt;&gt;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8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6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8 -1.48148E-6 L -0.0657 -0.41551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44" y="-20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  <p:extLst mod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894" y="0"/>
            <a:ext cx="9416831" cy="6858000"/>
          </a:xfrm>
        </p:spPr>
        <p:txBody>
          <a:bodyPr/>
          <a:lstStyle/>
          <a:p>
            <a:pPr marL="0" indent="0">
              <a:buNone/>
            </a:pPr>
            <a:r>
              <a:rPr lang="en-US" sz="3000" b="1" dirty="0" err="1">
                <a:solidFill>
                  <a:srgbClr val="FFC000"/>
                </a:solidFill>
              </a:rPr>
              <a:t>itertools</a:t>
            </a:r>
            <a:endParaRPr lang="en-US" sz="3000" b="1" dirty="0">
              <a:solidFill>
                <a:srgbClr val="FFC000"/>
              </a:solidFill>
            </a:endParaRPr>
          </a:p>
          <a:p>
            <a:pPr>
              <a:spcBef>
                <a:spcPts val="0"/>
              </a:spcBef>
              <a:buClrTx/>
              <a:buSzPct val="85000"/>
            </a:pPr>
            <a:r>
              <a:rPr lang="en-US" dirty="0"/>
              <a:t>infinite(</a:t>
            </a:r>
            <a:r>
              <a:rPr lang="en-US" b="1" dirty="0">
                <a:solidFill>
                  <a:srgbClr val="FFC000"/>
                </a:solidFill>
              </a:rPr>
              <a:t>count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FFC000"/>
                </a:solidFill>
              </a:rPr>
              <a:t>cycle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repeat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variationsOnBuiltins</a:t>
            </a:r>
            <a:r>
              <a:rPr lang="en-US" dirty="0"/>
              <a:t>(slice: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islice</a:t>
            </a:r>
            <a:r>
              <a:rPr lang="en-US" dirty="0"/>
              <a:t>, zip: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zip_longest</a:t>
            </a:r>
            <a:r>
              <a:rPr lang="en-US" dirty="0"/>
              <a:t>,</a:t>
            </a:r>
          </a:p>
          <a:p>
            <a:pPr marL="0" indent="3373438">
              <a:spcBef>
                <a:spcPts val="0"/>
              </a:spcBef>
              <a:buClrTx/>
              <a:buSzPct val="85000"/>
              <a:buNone/>
            </a:pPr>
            <a:r>
              <a:rPr lang="en-US" dirty="0"/>
              <a:t>map: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starmap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filter: </a:t>
            </a:r>
            <a:r>
              <a:rPr lang="en-US" b="1" dirty="0" err="1">
                <a:solidFill>
                  <a:srgbClr val="FFC000"/>
                </a:solidFill>
              </a:rPr>
              <a:t>filterfalse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makesSmaller</a:t>
            </a:r>
            <a:r>
              <a:rPr lang="en-US" dirty="0"/>
              <a:t>(</a:t>
            </a:r>
            <a:r>
              <a:rPr lang="en-US" b="1" dirty="0">
                <a:solidFill>
                  <a:srgbClr val="FFC000"/>
                </a:solidFill>
              </a:rPr>
              <a:t>compress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dropwhile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takewhile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makesMultiple</a:t>
            </a:r>
            <a:r>
              <a:rPr lang="en-US" dirty="0"/>
              <a:t>(</a:t>
            </a:r>
            <a:r>
              <a:rPr lang="en-US" b="1" dirty="0" err="1">
                <a:solidFill>
                  <a:srgbClr val="FFC000"/>
                </a:solidFill>
              </a:rPr>
              <a:t>groupby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FFC000"/>
                </a:solidFill>
              </a:rPr>
              <a:t>tee</a:t>
            </a:r>
            <a:r>
              <a:rPr lang="en-US" dirty="0"/>
              <a:t>) 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/>
              <a:t>combines(</a:t>
            </a:r>
            <a:r>
              <a:rPr lang="en-US" b="1" dirty="0">
                <a:solidFill>
                  <a:srgbClr val="FFC000"/>
                </a:solidFill>
              </a:rPr>
              <a:t>combinations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permutations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product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chain</a:t>
            </a:r>
            <a:r>
              <a:rPr lang="en-US" dirty="0"/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3000" b="1" dirty="0">
                <a:solidFill>
                  <a:srgbClr val="00B050"/>
                </a:solidFill>
              </a:rPr>
              <a:t>functools</a:t>
            </a:r>
          </a:p>
          <a:p>
            <a:pPr>
              <a:spcBef>
                <a:spcPts val="0"/>
              </a:spcBef>
              <a:buClr>
                <a:schemeClr val="tx1"/>
              </a:buClr>
              <a:buSzPct val="85000"/>
            </a:pPr>
            <a:r>
              <a:rPr lang="en-US" b="1" dirty="0">
                <a:solidFill>
                  <a:srgbClr val="00B050"/>
                </a:solidFill>
              </a:rPr>
              <a:t>reduce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partial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B050"/>
                </a:solidFill>
              </a:rPr>
              <a:t>partialmethod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20894" y="4194928"/>
            <a:ext cx="9416831" cy="2663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914400">
              <a:spcBef>
                <a:spcPts val="1200"/>
              </a:spcBef>
              <a:buFont typeface="Wingdings" pitchFamily="2" charset="2"/>
              <a:buNone/>
            </a:pPr>
            <a:r>
              <a:rPr lang="en-US" sz="3000" b="1" kern="0" dirty="0">
                <a:solidFill>
                  <a:srgbClr val="7030A0"/>
                </a:solidFill>
              </a:rPr>
              <a:t>operator</a:t>
            </a:r>
          </a:p>
          <a:p>
            <a:pPr defTabSz="914400">
              <a:spcBef>
                <a:spcPts val="0"/>
              </a:spcBef>
              <a:buClrTx/>
              <a:buSzPct val="85000"/>
            </a:pPr>
            <a:r>
              <a:rPr lang="en-US" kern="0" dirty="0" err="1"/>
              <a:t>ComparisonOps</a:t>
            </a:r>
            <a:r>
              <a:rPr lang="en-US" kern="0" dirty="0"/>
              <a:t> (</a:t>
            </a:r>
            <a:r>
              <a:rPr lang="en-US" b="1" kern="0" dirty="0" err="1">
                <a:solidFill>
                  <a:srgbClr val="7030A0"/>
                </a:solidFill>
              </a:rPr>
              <a:t>lt</a:t>
            </a:r>
            <a:r>
              <a:rPr lang="en-US" kern="0" dirty="0">
                <a:solidFill>
                  <a:schemeClr val="tx1"/>
                </a:solidFill>
              </a:rPr>
              <a:t>, </a:t>
            </a:r>
            <a:r>
              <a:rPr lang="en-US" b="1" kern="0" dirty="0" err="1">
                <a:solidFill>
                  <a:srgbClr val="7030A0"/>
                </a:solidFill>
              </a:rPr>
              <a:t>eq</a:t>
            </a:r>
            <a:r>
              <a:rPr lang="en-US" kern="0" dirty="0">
                <a:solidFill>
                  <a:schemeClr val="tx1"/>
                </a:solidFill>
              </a:rPr>
              <a:t>, </a:t>
            </a:r>
            <a:r>
              <a:rPr lang="en-US" b="1" kern="0" dirty="0">
                <a:solidFill>
                  <a:srgbClr val="7030A0"/>
                </a:solidFill>
              </a:rPr>
              <a:t>le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00B050"/>
                </a:solidFill>
              </a:rPr>
              <a:t> </a:t>
            </a:r>
            <a:r>
              <a:rPr lang="en-US" b="1" kern="0" dirty="0">
                <a:solidFill>
                  <a:srgbClr val="7030A0"/>
                </a:solidFill>
              </a:rPr>
              <a:t>ne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00B050"/>
                </a:solidFill>
              </a:rPr>
              <a:t> </a:t>
            </a:r>
            <a:r>
              <a:rPr lang="en-US" b="1" kern="0" dirty="0" err="1">
                <a:solidFill>
                  <a:srgbClr val="7030A0"/>
                </a:solidFill>
              </a:rPr>
              <a:t>gt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00B050"/>
                </a:solidFill>
              </a:rPr>
              <a:t> </a:t>
            </a:r>
            <a:r>
              <a:rPr lang="en-US" b="1" kern="0" dirty="0" err="1">
                <a:solidFill>
                  <a:srgbClr val="7030A0"/>
                </a:solidFill>
              </a:rPr>
              <a:t>ge</a:t>
            </a:r>
            <a:r>
              <a:rPr lang="en-US" kern="0" dirty="0"/>
              <a:t>) </a:t>
            </a:r>
          </a:p>
          <a:p>
            <a:pPr defTabSz="914400">
              <a:spcBef>
                <a:spcPts val="400"/>
              </a:spcBef>
              <a:buClrTx/>
              <a:buSzPct val="85000"/>
            </a:pPr>
            <a:r>
              <a:rPr lang="en-US" kern="0" dirty="0" err="1"/>
              <a:t>LogicOps</a:t>
            </a:r>
            <a:r>
              <a:rPr lang="en-US" kern="0" dirty="0"/>
              <a:t>(</a:t>
            </a:r>
            <a:r>
              <a:rPr lang="en-US" b="1" kern="0" dirty="0">
                <a:solidFill>
                  <a:srgbClr val="7030A0"/>
                </a:solidFill>
              </a:rPr>
              <a:t>not_</a:t>
            </a:r>
            <a:r>
              <a:rPr lang="en-US" kern="0" dirty="0">
                <a:solidFill>
                  <a:schemeClr val="tx1"/>
                </a:solidFill>
              </a:rPr>
              <a:t>, </a:t>
            </a:r>
            <a:r>
              <a:rPr lang="en-US" b="1" kern="0" dirty="0">
                <a:solidFill>
                  <a:srgbClr val="7030A0"/>
                </a:solidFill>
              </a:rPr>
              <a:t>or_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00B050"/>
                </a:solidFill>
              </a:rPr>
              <a:t> </a:t>
            </a:r>
            <a:r>
              <a:rPr lang="en-US" b="1" kern="0" dirty="0">
                <a:solidFill>
                  <a:srgbClr val="7030A0"/>
                </a:solidFill>
              </a:rPr>
              <a:t>and_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00B050"/>
                </a:solidFill>
              </a:rPr>
              <a:t> </a:t>
            </a:r>
            <a:r>
              <a:rPr lang="en-US" b="1" kern="0" dirty="0" err="1">
                <a:solidFill>
                  <a:srgbClr val="7030A0"/>
                </a:solidFill>
              </a:rPr>
              <a:t>xor</a:t>
            </a:r>
            <a:r>
              <a:rPr lang="en-US" kern="0" dirty="0"/>
              <a:t>) </a:t>
            </a:r>
          </a:p>
          <a:p>
            <a:pPr defTabSz="914400">
              <a:spcBef>
                <a:spcPts val="400"/>
              </a:spcBef>
              <a:buClrTx/>
              <a:buSzPct val="85000"/>
            </a:pPr>
            <a:r>
              <a:rPr lang="en-US" kern="0" dirty="0" err="1"/>
              <a:t>UnaryOps</a:t>
            </a:r>
            <a:r>
              <a:rPr lang="en-US" kern="0" dirty="0"/>
              <a:t>(</a:t>
            </a:r>
            <a:r>
              <a:rPr lang="en-US" b="1" kern="0" dirty="0">
                <a:solidFill>
                  <a:srgbClr val="7030A0"/>
                </a:solidFill>
              </a:rPr>
              <a:t>abs</a:t>
            </a:r>
            <a:r>
              <a:rPr lang="en-US" kern="0" dirty="0">
                <a:solidFill>
                  <a:schemeClr val="tx1"/>
                </a:solidFill>
              </a:rPr>
              <a:t>, </a:t>
            </a:r>
            <a:r>
              <a:rPr lang="en-US" b="1" kern="0" dirty="0" err="1">
                <a:solidFill>
                  <a:srgbClr val="7030A0"/>
                </a:solidFill>
              </a:rPr>
              <a:t>inv</a:t>
            </a:r>
            <a:r>
              <a:rPr lang="en-US" kern="0" dirty="0"/>
              <a:t>,</a:t>
            </a:r>
            <a:r>
              <a:rPr lang="en-US" b="1" kern="0" dirty="0"/>
              <a:t> </a:t>
            </a:r>
            <a:r>
              <a:rPr lang="en-US" b="1" kern="0" dirty="0" err="1">
                <a:solidFill>
                  <a:srgbClr val="7030A0"/>
                </a:solidFill>
              </a:rPr>
              <a:t>neg</a:t>
            </a:r>
            <a:r>
              <a:rPr lang="en-US" kern="0" dirty="0">
                <a:solidFill>
                  <a:schemeClr val="tx1"/>
                </a:solidFill>
              </a:rPr>
              <a:t>, </a:t>
            </a:r>
            <a:r>
              <a:rPr lang="en-US" b="1" kern="0" dirty="0">
                <a:solidFill>
                  <a:srgbClr val="7030A0"/>
                </a:solidFill>
              </a:rPr>
              <a:t>truth</a:t>
            </a:r>
            <a:r>
              <a:rPr lang="en-US" kern="0" dirty="0"/>
              <a:t>)</a:t>
            </a:r>
          </a:p>
          <a:p>
            <a:pPr defTabSz="914400">
              <a:spcBef>
                <a:spcPts val="400"/>
              </a:spcBef>
              <a:buClrTx/>
              <a:buSzPct val="85000"/>
            </a:pPr>
            <a:r>
              <a:rPr lang="en-US" kern="0" dirty="0" err="1"/>
              <a:t>BinaryOps</a:t>
            </a:r>
            <a:r>
              <a:rPr lang="en-US" kern="0" dirty="0"/>
              <a:t>(</a:t>
            </a:r>
            <a:r>
              <a:rPr lang="en-US" b="1" kern="0" dirty="0" err="1">
                <a:solidFill>
                  <a:srgbClr val="7030A0"/>
                </a:solidFill>
              </a:rPr>
              <a:t>concat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7030A0"/>
                </a:solidFill>
              </a:rPr>
              <a:t> </a:t>
            </a:r>
            <a:r>
              <a:rPr lang="en-US" b="1" kern="0" dirty="0">
                <a:solidFill>
                  <a:srgbClr val="7030A0"/>
                </a:solidFill>
              </a:rPr>
              <a:t>add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7030A0"/>
                </a:solidFill>
              </a:rPr>
              <a:t> </a:t>
            </a:r>
            <a:r>
              <a:rPr lang="en-US" b="1" kern="0" dirty="0">
                <a:solidFill>
                  <a:srgbClr val="7030A0"/>
                </a:solidFill>
              </a:rPr>
              <a:t>sub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7030A0"/>
                </a:solidFill>
              </a:rPr>
              <a:t> </a:t>
            </a:r>
            <a:r>
              <a:rPr lang="en-US" b="1" kern="0" dirty="0" err="1">
                <a:solidFill>
                  <a:srgbClr val="7030A0"/>
                </a:solidFill>
              </a:rPr>
              <a:t>mul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7030A0"/>
                </a:solidFill>
              </a:rPr>
              <a:t> </a:t>
            </a:r>
            <a:r>
              <a:rPr lang="en-US" b="1" kern="0" dirty="0">
                <a:solidFill>
                  <a:srgbClr val="7030A0"/>
                </a:solidFill>
              </a:rPr>
              <a:t>mod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7030A0"/>
                </a:solidFill>
              </a:rPr>
              <a:t> </a:t>
            </a:r>
            <a:r>
              <a:rPr lang="en-US" b="1" kern="0" dirty="0" err="1">
                <a:solidFill>
                  <a:srgbClr val="7030A0"/>
                </a:solidFill>
              </a:rPr>
              <a:t>truediv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7030A0"/>
                </a:solidFill>
              </a:rPr>
              <a:t> </a:t>
            </a:r>
            <a:r>
              <a:rPr lang="en-US" b="1" kern="0" dirty="0">
                <a:solidFill>
                  <a:srgbClr val="7030A0"/>
                </a:solidFill>
              </a:rPr>
              <a:t>pow</a:t>
            </a:r>
            <a:r>
              <a:rPr lang="en-US" kern="0" dirty="0"/>
              <a:t>)</a:t>
            </a:r>
          </a:p>
          <a:p>
            <a:pPr defTabSz="914400">
              <a:spcBef>
                <a:spcPts val="400"/>
              </a:spcBef>
              <a:buClrTx/>
              <a:buSzPct val="85000"/>
            </a:pPr>
            <a:r>
              <a:rPr lang="en-US" kern="0" dirty="0" err="1"/>
              <a:t>ContainerOps</a:t>
            </a:r>
            <a:r>
              <a:rPr lang="en-US" kern="0" dirty="0"/>
              <a:t>(</a:t>
            </a:r>
            <a:r>
              <a:rPr lang="en-US" b="1" kern="0" dirty="0">
                <a:solidFill>
                  <a:srgbClr val="7030A0"/>
                </a:solidFill>
              </a:rPr>
              <a:t>contains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7030A0"/>
                </a:solidFill>
              </a:rPr>
              <a:t> </a:t>
            </a:r>
            <a:r>
              <a:rPr lang="en-US" b="1" kern="0" dirty="0">
                <a:solidFill>
                  <a:srgbClr val="7030A0"/>
                </a:solidFill>
              </a:rPr>
              <a:t>index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7030A0"/>
                </a:solidFill>
              </a:rPr>
              <a:t> </a:t>
            </a:r>
            <a:r>
              <a:rPr lang="en-US" b="1" kern="0" dirty="0" err="1">
                <a:solidFill>
                  <a:srgbClr val="7030A0"/>
                </a:solidFill>
              </a:rPr>
              <a:t>indexOf</a:t>
            </a:r>
            <a:r>
              <a:rPr lang="en-US" kern="0" dirty="0">
                <a:solidFill>
                  <a:srgbClr val="7030A0"/>
                </a:solidFill>
              </a:rPr>
              <a:t>, </a:t>
            </a:r>
            <a:r>
              <a:rPr lang="en-US" b="1" kern="0" dirty="0" err="1">
                <a:solidFill>
                  <a:srgbClr val="7030A0"/>
                </a:solidFill>
              </a:rPr>
              <a:t>countOf</a:t>
            </a:r>
            <a:r>
              <a:rPr lang="en-US" kern="0" dirty="0"/>
              <a:t>)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-5250" y="-7"/>
            <a:ext cx="9737725" cy="1698178"/>
          </a:xfrm>
          <a:prstGeom prst="rect">
            <a:avLst/>
          </a:prstGeom>
          <a:solidFill>
            <a:srgbClr val="F8F8F8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-5250" y="-7"/>
            <a:ext cx="9737725" cy="1647504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reduce(</a:t>
            </a:r>
            <a:r>
              <a:rPr lang="en-US" altLang="en-US" sz="2400" dirty="0">
                <a:solidFill>
                  <a:srgbClr val="FF33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lambda </a:t>
            </a:r>
            <a:r>
              <a:rPr lang="en-US" altLang="en-US" sz="2400" dirty="0" err="1">
                <a:solidFill>
                  <a:srgbClr val="FF33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x,y</a:t>
            </a:r>
            <a:r>
              <a:rPr lang="en-US" altLang="en-US" sz="2400" dirty="0">
                <a:solidFill>
                  <a:srgbClr val="FF33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 err="1">
                <a:solidFill>
                  <a:srgbClr val="FF33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x+y</a:t>
            </a:r>
            <a:r>
              <a:rPr lang="en-US" altLang="en-US" sz="24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solidFill>
                  <a:srgbClr val="9966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range(9)</a:t>
            </a:r>
            <a:r>
              <a:rPr lang="en-US" altLang="en-US" sz="24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)</a:t>
            </a:r>
            <a:endParaRPr lang="en-US" altLang="en-US" sz="2400" dirty="0">
              <a:solidFill>
                <a:srgbClr val="00B05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36</a:t>
            </a:r>
          </a:p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reduce(</a:t>
            </a:r>
            <a:r>
              <a:rPr lang="en-US" altLang="en-US" sz="2400" dirty="0">
                <a:solidFill>
                  <a:srgbClr val="FF33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lambda </a:t>
            </a:r>
            <a:r>
              <a:rPr lang="en-US" altLang="en-US" sz="2400" dirty="0" err="1">
                <a:solidFill>
                  <a:srgbClr val="FF33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x,y</a:t>
            </a:r>
            <a:r>
              <a:rPr lang="en-US" altLang="en-US" sz="2400" dirty="0">
                <a:solidFill>
                  <a:srgbClr val="FF33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 err="1">
                <a:solidFill>
                  <a:srgbClr val="FF33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x+y</a:t>
            </a:r>
            <a:r>
              <a:rPr lang="en-US" altLang="en-US" sz="24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solidFill>
                  <a:srgbClr val="9966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map(</a:t>
            </a:r>
            <a:r>
              <a:rPr lang="en-US" altLang="en-US" sz="2400" dirty="0" err="1">
                <a:solidFill>
                  <a:srgbClr val="9966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str,range</a:t>
            </a:r>
            <a:r>
              <a:rPr lang="en-US" altLang="en-US" sz="2400" dirty="0">
                <a:solidFill>
                  <a:srgbClr val="9966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(9)))</a:t>
            </a:r>
            <a:r>
              <a:rPr lang="en-US" altLang="en-US" sz="24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'012345678'</a:t>
            </a:r>
            <a:endParaRPr lang="en-US" sz="2400" dirty="0"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8F8F8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</a:t>
            </a:r>
            <a:r>
              <a:rPr lang="en-US" sz="2400" dirty="0">
                <a:solidFill>
                  <a:srgbClr val="9933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sum(</a:t>
            </a:r>
            <a:r>
              <a:rPr lang="en-US" altLang="en-US" sz="2400" dirty="0">
                <a:solidFill>
                  <a:srgbClr val="9966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range(9)</a:t>
            </a:r>
            <a:r>
              <a:rPr lang="en-US" altLang="en-US" sz="2400" dirty="0">
                <a:solidFill>
                  <a:srgbClr val="9933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276272" y="1260057"/>
            <a:ext cx="0" cy="320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02530" y="1246562"/>
            <a:ext cx="0" cy="3108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auto">
          <a:xfrm>
            <a:off x="-5598" y="1188382"/>
            <a:ext cx="857840" cy="491834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926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/>
          <p:cNvSpPr txBox="1">
            <a:spLocks/>
          </p:cNvSpPr>
          <p:nvPr/>
        </p:nvSpPr>
        <p:spPr bwMode="auto">
          <a:xfrm>
            <a:off x="320894" y="4194928"/>
            <a:ext cx="9416831" cy="2663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914400">
              <a:spcBef>
                <a:spcPts val="1200"/>
              </a:spcBef>
              <a:buFont typeface="Wingdings" pitchFamily="2" charset="2"/>
              <a:buNone/>
            </a:pPr>
            <a:r>
              <a:rPr lang="en-US" sz="3000" b="1" kern="0" dirty="0">
                <a:solidFill>
                  <a:srgbClr val="7030A0"/>
                </a:solidFill>
              </a:rPr>
              <a:t>operator</a:t>
            </a:r>
          </a:p>
          <a:p>
            <a:pPr defTabSz="914400">
              <a:spcBef>
                <a:spcPts val="0"/>
              </a:spcBef>
              <a:buClrTx/>
              <a:buSzPct val="85000"/>
            </a:pPr>
            <a:r>
              <a:rPr lang="en-US" kern="0" dirty="0" err="1"/>
              <a:t>ComparisonOps</a:t>
            </a:r>
            <a:r>
              <a:rPr lang="en-US" kern="0" dirty="0"/>
              <a:t> (</a:t>
            </a:r>
            <a:r>
              <a:rPr lang="en-US" b="1" kern="0" dirty="0" err="1">
                <a:solidFill>
                  <a:srgbClr val="7030A0"/>
                </a:solidFill>
              </a:rPr>
              <a:t>lt</a:t>
            </a:r>
            <a:r>
              <a:rPr lang="en-US" kern="0" dirty="0">
                <a:solidFill>
                  <a:schemeClr val="tx1"/>
                </a:solidFill>
              </a:rPr>
              <a:t>, </a:t>
            </a:r>
            <a:r>
              <a:rPr lang="en-US" b="1" kern="0" dirty="0" err="1">
                <a:solidFill>
                  <a:srgbClr val="7030A0"/>
                </a:solidFill>
              </a:rPr>
              <a:t>eq</a:t>
            </a:r>
            <a:r>
              <a:rPr lang="en-US" kern="0" dirty="0">
                <a:solidFill>
                  <a:schemeClr val="tx1"/>
                </a:solidFill>
              </a:rPr>
              <a:t>, </a:t>
            </a:r>
            <a:r>
              <a:rPr lang="en-US" b="1" kern="0" dirty="0">
                <a:solidFill>
                  <a:srgbClr val="7030A0"/>
                </a:solidFill>
              </a:rPr>
              <a:t>le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00B050"/>
                </a:solidFill>
              </a:rPr>
              <a:t> </a:t>
            </a:r>
            <a:r>
              <a:rPr lang="en-US" b="1" kern="0" dirty="0">
                <a:solidFill>
                  <a:srgbClr val="7030A0"/>
                </a:solidFill>
              </a:rPr>
              <a:t>ne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00B050"/>
                </a:solidFill>
              </a:rPr>
              <a:t> </a:t>
            </a:r>
            <a:r>
              <a:rPr lang="en-US" b="1" kern="0" dirty="0" err="1">
                <a:solidFill>
                  <a:srgbClr val="7030A0"/>
                </a:solidFill>
              </a:rPr>
              <a:t>gt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00B050"/>
                </a:solidFill>
              </a:rPr>
              <a:t> </a:t>
            </a:r>
            <a:r>
              <a:rPr lang="en-US" b="1" kern="0" dirty="0" err="1">
                <a:solidFill>
                  <a:srgbClr val="7030A0"/>
                </a:solidFill>
              </a:rPr>
              <a:t>ge</a:t>
            </a:r>
            <a:r>
              <a:rPr lang="en-US" kern="0" dirty="0"/>
              <a:t>) </a:t>
            </a:r>
          </a:p>
          <a:p>
            <a:pPr defTabSz="914400">
              <a:spcBef>
                <a:spcPts val="400"/>
              </a:spcBef>
              <a:buClrTx/>
              <a:buSzPct val="85000"/>
            </a:pPr>
            <a:r>
              <a:rPr lang="en-US" kern="0" dirty="0" err="1"/>
              <a:t>LogicOps</a:t>
            </a:r>
            <a:r>
              <a:rPr lang="en-US" kern="0" dirty="0"/>
              <a:t>(</a:t>
            </a:r>
            <a:r>
              <a:rPr lang="en-US" b="1" kern="0" dirty="0">
                <a:solidFill>
                  <a:srgbClr val="7030A0"/>
                </a:solidFill>
              </a:rPr>
              <a:t>not_</a:t>
            </a:r>
            <a:r>
              <a:rPr lang="en-US" kern="0" dirty="0">
                <a:solidFill>
                  <a:schemeClr val="tx1"/>
                </a:solidFill>
              </a:rPr>
              <a:t>, </a:t>
            </a:r>
            <a:r>
              <a:rPr lang="en-US" b="1" kern="0" dirty="0">
                <a:solidFill>
                  <a:srgbClr val="7030A0"/>
                </a:solidFill>
              </a:rPr>
              <a:t>or_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00B050"/>
                </a:solidFill>
              </a:rPr>
              <a:t> </a:t>
            </a:r>
            <a:r>
              <a:rPr lang="en-US" b="1" kern="0" dirty="0">
                <a:solidFill>
                  <a:srgbClr val="7030A0"/>
                </a:solidFill>
              </a:rPr>
              <a:t>and_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00B050"/>
                </a:solidFill>
              </a:rPr>
              <a:t> </a:t>
            </a:r>
            <a:r>
              <a:rPr lang="en-US" b="1" kern="0" dirty="0" err="1">
                <a:solidFill>
                  <a:srgbClr val="7030A0"/>
                </a:solidFill>
              </a:rPr>
              <a:t>xor</a:t>
            </a:r>
            <a:r>
              <a:rPr lang="en-US" kern="0" dirty="0"/>
              <a:t>) </a:t>
            </a:r>
          </a:p>
          <a:p>
            <a:pPr defTabSz="914400">
              <a:spcBef>
                <a:spcPts val="400"/>
              </a:spcBef>
              <a:buClrTx/>
              <a:buSzPct val="85000"/>
            </a:pPr>
            <a:r>
              <a:rPr lang="en-US" kern="0" dirty="0" err="1"/>
              <a:t>UnaryOps</a:t>
            </a:r>
            <a:r>
              <a:rPr lang="en-US" kern="0" dirty="0"/>
              <a:t>(</a:t>
            </a:r>
            <a:r>
              <a:rPr lang="en-US" b="1" kern="0" dirty="0">
                <a:solidFill>
                  <a:srgbClr val="7030A0"/>
                </a:solidFill>
              </a:rPr>
              <a:t>abs</a:t>
            </a:r>
            <a:r>
              <a:rPr lang="en-US" kern="0" dirty="0">
                <a:solidFill>
                  <a:schemeClr val="tx1"/>
                </a:solidFill>
              </a:rPr>
              <a:t>, </a:t>
            </a:r>
            <a:r>
              <a:rPr lang="en-US" b="1" kern="0" dirty="0" err="1">
                <a:solidFill>
                  <a:srgbClr val="7030A0"/>
                </a:solidFill>
              </a:rPr>
              <a:t>inv</a:t>
            </a:r>
            <a:r>
              <a:rPr lang="en-US" kern="0" dirty="0"/>
              <a:t>,</a:t>
            </a:r>
            <a:r>
              <a:rPr lang="en-US" b="1" kern="0" dirty="0"/>
              <a:t> </a:t>
            </a:r>
            <a:r>
              <a:rPr lang="en-US" b="1" kern="0" dirty="0" err="1">
                <a:solidFill>
                  <a:srgbClr val="7030A0"/>
                </a:solidFill>
              </a:rPr>
              <a:t>neg</a:t>
            </a:r>
            <a:r>
              <a:rPr lang="en-US" kern="0" dirty="0">
                <a:solidFill>
                  <a:schemeClr val="tx1"/>
                </a:solidFill>
              </a:rPr>
              <a:t>, </a:t>
            </a:r>
            <a:r>
              <a:rPr lang="en-US" b="1" kern="0" dirty="0">
                <a:solidFill>
                  <a:srgbClr val="7030A0"/>
                </a:solidFill>
              </a:rPr>
              <a:t>truth</a:t>
            </a:r>
            <a:r>
              <a:rPr lang="en-US" kern="0" dirty="0"/>
              <a:t>)</a:t>
            </a:r>
          </a:p>
          <a:p>
            <a:pPr defTabSz="914400">
              <a:spcBef>
                <a:spcPts val="400"/>
              </a:spcBef>
              <a:buClrTx/>
              <a:buSzPct val="85000"/>
            </a:pPr>
            <a:r>
              <a:rPr lang="en-US" kern="0" dirty="0" err="1"/>
              <a:t>BinaryOps</a:t>
            </a:r>
            <a:r>
              <a:rPr lang="en-US" kern="0" dirty="0"/>
              <a:t>(</a:t>
            </a:r>
            <a:r>
              <a:rPr lang="en-US" b="1" kern="0" dirty="0" err="1">
                <a:solidFill>
                  <a:srgbClr val="7030A0"/>
                </a:solidFill>
              </a:rPr>
              <a:t>concat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7030A0"/>
                </a:solidFill>
              </a:rPr>
              <a:t> </a:t>
            </a:r>
            <a:r>
              <a:rPr lang="en-US" b="1" kern="0" dirty="0">
                <a:solidFill>
                  <a:srgbClr val="7030A0"/>
                </a:solidFill>
              </a:rPr>
              <a:t>add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7030A0"/>
                </a:solidFill>
              </a:rPr>
              <a:t> </a:t>
            </a:r>
            <a:r>
              <a:rPr lang="en-US" b="1" kern="0" dirty="0">
                <a:solidFill>
                  <a:srgbClr val="7030A0"/>
                </a:solidFill>
              </a:rPr>
              <a:t>sub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7030A0"/>
                </a:solidFill>
              </a:rPr>
              <a:t> </a:t>
            </a:r>
            <a:r>
              <a:rPr lang="en-US" b="1" kern="0" dirty="0" err="1">
                <a:solidFill>
                  <a:srgbClr val="7030A0"/>
                </a:solidFill>
              </a:rPr>
              <a:t>mul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7030A0"/>
                </a:solidFill>
              </a:rPr>
              <a:t> </a:t>
            </a:r>
            <a:r>
              <a:rPr lang="en-US" b="1" kern="0" dirty="0">
                <a:solidFill>
                  <a:srgbClr val="7030A0"/>
                </a:solidFill>
              </a:rPr>
              <a:t>mod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7030A0"/>
                </a:solidFill>
              </a:rPr>
              <a:t> </a:t>
            </a:r>
            <a:r>
              <a:rPr lang="en-US" b="1" kern="0" dirty="0" err="1">
                <a:solidFill>
                  <a:srgbClr val="7030A0"/>
                </a:solidFill>
              </a:rPr>
              <a:t>truediv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7030A0"/>
                </a:solidFill>
              </a:rPr>
              <a:t> </a:t>
            </a:r>
            <a:r>
              <a:rPr lang="en-US" b="1" kern="0" dirty="0">
                <a:solidFill>
                  <a:srgbClr val="7030A0"/>
                </a:solidFill>
              </a:rPr>
              <a:t>pow</a:t>
            </a:r>
            <a:r>
              <a:rPr lang="en-US" kern="0" dirty="0"/>
              <a:t>)</a:t>
            </a:r>
          </a:p>
          <a:p>
            <a:pPr defTabSz="914400">
              <a:spcBef>
                <a:spcPts val="400"/>
              </a:spcBef>
              <a:buClrTx/>
              <a:buSzPct val="85000"/>
            </a:pPr>
            <a:r>
              <a:rPr lang="en-US" kern="0" dirty="0" err="1"/>
              <a:t>ContainerOps</a:t>
            </a:r>
            <a:r>
              <a:rPr lang="en-US" kern="0" dirty="0"/>
              <a:t>(</a:t>
            </a:r>
            <a:r>
              <a:rPr lang="en-US" b="1" kern="0" dirty="0">
                <a:solidFill>
                  <a:srgbClr val="7030A0"/>
                </a:solidFill>
              </a:rPr>
              <a:t>contains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7030A0"/>
                </a:solidFill>
              </a:rPr>
              <a:t> </a:t>
            </a:r>
            <a:r>
              <a:rPr lang="en-US" b="1" kern="0" dirty="0">
                <a:solidFill>
                  <a:srgbClr val="7030A0"/>
                </a:solidFill>
              </a:rPr>
              <a:t>index</a:t>
            </a:r>
            <a:r>
              <a:rPr lang="en-US" kern="0" dirty="0">
                <a:solidFill>
                  <a:schemeClr val="tx1"/>
                </a:solidFill>
              </a:rPr>
              <a:t>,</a:t>
            </a:r>
            <a:r>
              <a:rPr lang="en-US" kern="0" dirty="0">
                <a:solidFill>
                  <a:srgbClr val="7030A0"/>
                </a:solidFill>
              </a:rPr>
              <a:t> </a:t>
            </a:r>
            <a:r>
              <a:rPr lang="en-US" b="1" kern="0" dirty="0" err="1">
                <a:solidFill>
                  <a:srgbClr val="7030A0"/>
                </a:solidFill>
              </a:rPr>
              <a:t>indexOf</a:t>
            </a:r>
            <a:r>
              <a:rPr lang="en-US" kern="0" dirty="0">
                <a:solidFill>
                  <a:srgbClr val="7030A0"/>
                </a:solidFill>
              </a:rPr>
              <a:t>, </a:t>
            </a:r>
            <a:r>
              <a:rPr lang="en-US" b="1" kern="0" dirty="0" err="1">
                <a:solidFill>
                  <a:srgbClr val="7030A0"/>
                </a:solidFill>
              </a:rPr>
              <a:t>countOf</a:t>
            </a:r>
            <a:r>
              <a:rPr lang="en-US" kern="0" dirty="0"/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3554233" y="5983357"/>
            <a:ext cx="794977" cy="49244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sz="2600" b="1" u="sng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endParaRPr 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305894" y="5983357"/>
            <a:ext cx="1240388" cy="49244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sz="2600" b="1" u="sng" kern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</a:t>
            </a:r>
            <a:endParaRPr 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Content Placeholder 2"/>
          <p:cNvSpPr>
            <a:spLocks noGrp="1"/>
          </p:cNvSpPr>
          <p:nvPr>
            <p:ph idx="1"/>
          </p:nvPr>
        </p:nvSpPr>
        <p:spPr>
          <a:xfrm>
            <a:off x="320894" y="0"/>
            <a:ext cx="9416831" cy="6858000"/>
          </a:xfrm>
        </p:spPr>
        <p:txBody>
          <a:bodyPr/>
          <a:lstStyle/>
          <a:p>
            <a:pPr marL="0" indent="0">
              <a:buNone/>
            </a:pPr>
            <a:r>
              <a:rPr lang="en-US" sz="3000" b="1" dirty="0" err="1">
                <a:solidFill>
                  <a:srgbClr val="FFC000"/>
                </a:solidFill>
              </a:rPr>
              <a:t>itertools</a:t>
            </a:r>
            <a:endParaRPr lang="en-US" sz="3000" b="1" dirty="0">
              <a:solidFill>
                <a:srgbClr val="FFC000"/>
              </a:solidFill>
            </a:endParaRPr>
          </a:p>
          <a:p>
            <a:pPr>
              <a:spcBef>
                <a:spcPts val="0"/>
              </a:spcBef>
              <a:buClrTx/>
              <a:buSzPct val="85000"/>
            </a:pPr>
            <a:r>
              <a:rPr lang="en-US" dirty="0"/>
              <a:t>infinite(</a:t>
            </a:r>
            <a:r>
              <a:rPr lang="en-US" b="1" dirty="0">
                <a:solidFill>
                  <a:srgbClr val="FFC000"/>
                </a:solidFill>
              </a:rPr>
              <a:t>count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FFC000"/>
                </a:solidFill>
              </a:rPr>
              <a:t>cycle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repeat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variationsOnBuiltins</a:t>
            </a:r>
            <a:r>
              <a:rPr lang="en-US" dirty="0"/>
              <a:t>(slice: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islice</a:t>
            </a:r>
            <a:r>
              <a:rPr lang="en-US" dirty="0"/>
              <a:t>, zip: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zip_longest</a:t>
            </a:r>
            <a:r>
              <a:rPr lang="en-US" dirty="0"/>
              <a:t>,</a:t>
            </a:r>
          </a:p>
          <a:p>
            <a:pPr marL="0" indent="3373438">
              <a:spcBef>
                <a:spcPts val="0"/>
              </a:spcBef>
              <a:buClrTx/>
              <a:buSzPct val="85000"/>
              <a:buNone/>
            </a:pPr>
            <a:r>
              <a:rPr lang="en-US" dirty="0"/>
              <a:t>map: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starmap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filter: </a:t>
            </a:r>
            <a:r>
              <a:rPr lang="en-US" b="1" dirty="0" err="1">
                <a:solidFill>
                  <a:srgbClr val="FFC000"/>
                </a:solidFill>
              </a:rPr>
              <a:t>filterfalse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makesSmaller</a:t>
            </a:r>
            <a:r>
              <a:rPr lang="en-US" dirty="0"/>
              <a:t>(</a:t>
            </a:r>
            <a:r>
              <a:rPr lang="en-US" b="1" dirty="0">
                <a:solidFill>
                  <a:srgbClr val="FFC000"/>
                </a:solidFill>
              </a:rPr>
              <a:t>compress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dropwhile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takewhile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 err="1"/>
              <a:t>makesMultiple</a:t>
            </a:r>
            <a:r>
              <a:rPr lang="en-US" dirty="0"/>
              <a:t>(</a:t>
            </a:r>
            <a:r>
              <a:rPr lang="en-US" b="1" dirty="0" err="1">
                <a:solidFill>
                  <a:srgbClr val="FFC000"/>
                </a:solidFill>
              </a:rPr>
              <a:t>groupby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FFC000"/>
                </a:solidFill>
              </a:rPr>
              <a:t>tee</a:t>
            </a:r>
            <a:r>
              <a:rPr lang="en-US" dirty="0"/>
              <a:t>) </a:t>
            </a:r>
          </a:p>
          <a:p>
            <a:pPr>
              <a:spcBef>
                <a:spcPts val="400"/>
              </a:spcBef>
              <a:buClrTx/>
              <a:buSzPct val="85000"/>
            </a:pPr>
            <a:r>
              <a:rPr lang="en-US" dirty="0"/>
              <a:t>combines(</a:t>
            </a:r>
            <a:r>
              <a:rPr lang="en-US" b="1" dirty="0">
                <a:solidFill>
                  <a:srgbClr val="FFC000"/>
                </a:solidFill>
              </a:rPr>
              <a:t>combinations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permutations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product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chain</a:t>
            </a:r>
            <a:r>
              <a:rPr lang="en-US" dirty="0"/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3000" b="1" dirty="0">
                <a:solidFill>
                  <a:srgbClr val="00B050"/>
                </a:solidFill>
              </a:rPr>
              <a:t>functools</a:t>
            </a:r>
          </a:p>
          <a:p>
            <a:pPr>
              <a:spcBef>
                <a:spcPts val="0"/>
              </a:spcBef>
              <a:buClr>
                <a:schemeClr val="tx1"/>
              </a:buClr>
              <a:buSzPct val="85000"/>
            </a:pPr>
            <a:r>
              <a:rPr lang="en-US" b="1" dirty="0">
                <a:solidFill>
                  <a:srgbClr val="00B050"/>
                </a:solidFill>
              </a:rPr>
              <a:t>reduce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partial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B050"/>
                </a:solidFill>
              </a:rPr>
              <a:t>partialmethod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-5250" y="-6"/>
            <a:ext cx="9737725" cy="1903962"/>
          </a:xfrm>
          <a:prstGeom prst="rect">
            <a:avLst/>
          </a:prstGeom>
          <a:solidFill>
            <a:srgbClr val="F8F8F8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-5250" y="-7"/>
            <a:ext cx="9737725" cy="2231393"/>
          </a:xfrm>
          <a:prstGeom prst="rect">
            <a:avLst/>
          </a:prstGeom>
          <a:solidFill>
            <a:srgbClr val="F8F8F8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-5250" y="-8"/>
            <a:ext cx="9737725" cy="2532441"/>
          </a:xfrm>
          <a:prstGeom prst="rect">
            <a:avLst/>
          </a:prstGeom>
          <a:solidFill>
            <a:srgbClr val="F8F8F8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-5250" y="-8"/>
            <a:ext cx="9737725" cy="2855942"/>
          </a:xfrm>
          <a:prstGeom prst="rect">
            <a:avLst/>
          </a:prstGeom>
          <a:solidFill>
            <a:srgbClr val="F8F8F8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-5250" y="-9"/>
            <a:ext cx="9737725" cy="3219197"/>
          </a:xfrm>
          <a:prstGeom prst="rect">
            <a:avLst/>
          </a:prstGeom>
          <a:solidFill>
            <a:srgbClr val="F8F8F8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-5250" y="-9"/>
            <a:ext cx="9737725" cy="3519823"/>
          </a:xfrm>
          <a:prstGeom prst="rect">
            <a:avLst/>
          </a:prstGeom>
          <a:solidFill>
            <a:srgbClr val="F8F8F8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-5250" y="-9"/>
            <a:ext cx="9737725" cy="3820447"/>
          </a:xfrm>
          <a:prstGeom prst="rect">
            <a:avLst/>
          </a:prstGeom>
          <a:solidFill>
            <a:srgbClr val="F8F8F8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-5250" y="-9"/>
            <a:ext cx="9737725" cy="4146124"/>
          </a:xfrm>
          <a:prstGeom prst="rect">
            <a:avLst/>
          </a:prstGeom>
          <a:solidFill>
            <a:srgbClr val="F8F8F8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-5250" y="-10"/>
            <a:ext cx="9737725" cy="4434223"/>
          </a:xfrm>
          <a:prstGeom prst="rect">
            <a:avLst/>
          </a:prstGeom>
          <a:solidFill>
            <a:srgbClr val="F8F8F8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-5250" y="-9"/>
            <a:ext cx="9737725" cy="4722322"/>
          </a:xfrm>
          <a:prstGeom prst="rect">
            <a:avLst/>
          </a:prstGeom>
          <a:solidFill>
            <a:srgbClr val="F8F8F8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-5250" y="-9"/>
            <a:ext cx="9737725" cy="5047998"/>
          </a:xfrm>
          <a:prstGeom prst="rect">
            <a:avLst/>
          </a:prstGeom>
          <a:solidFill>
            <a:srgbClr val="F8F8F8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-5250" y="-10"/>
            <a:ext cx="9737725" cy="5348623"/>
          </a:xfrm>
          <a:prstGeom prst="rect">
            <a:avLst/>
          </a:prstGeom>
          <a:solidFill>
            <a:srgbClr val="F8F8F8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-5250" y="-10"/>
            <a:ext cx="9737725" cy="5649247"/>
          </a:xfrm>
          <a:prstGeom prst="rect">
            <a:avLst/>
          </a:prstGeom>
          <a:solidFill>
            <a:srgbClr val="F8F8F8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-5250" y="-9"/>
            <a:ext cx="9737725" cy="5962398"/>
          </a:xfrm>
          <a:prstGeom prst="rect">
            <a:avLst/>
          </a:prstGeom>
          <a:solidFill>
            <a:srgbClr val="F8F8F8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-5250" y="-10"/>
            <a:ext cx="9737725" cy="6275549"/>
          </a:xfrm>
          <a:prstGeom prst="rect">
            <a:avLst/>
          </a:prstGeom>
          <a:solidFill>
            <a:srgbClr val="F8F8F8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-5250" y="-10"/>
            <a:ext cx="9737725" cy="6626277"/>
          </a:xfrm>
          <a:prstGeom prst="rect">
            <a:avLst/>
          </a:prstGeom>
          <a:solidFill>
            <a:srgbClr val="F8F8F8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-5250" y="-10"/>
            <a:ext cx="9737725" cy="6858009"/>
          </a:xfrm>
          <a:prstGeom prst="rect">
            <a:avLst/>
          </a:prstGeom>
          <a:solidFill>
            <a:srgbClr val="F8F8F8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-5250" y="-7"/>
            <a:ext cx="9737725" cy="6858007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reduce(</a:t>
            </a:r>
            <a:r>
              <a:rPr lang="en-US" altLang="en-US" sz="2400" dirty="0">
                <a:solidFill>
                  <a:srgbClr val="FF33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lambda </a:t>
            </a:r>
            <a:r>
              <a:rPr lang="en-US" altLang="en-US" sz="2400" dirty="0" err="1">
                <a:solidFill>
                  <a:srgbClr val="FF33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x,y</a:t>
            </a:r>
            <a:r>
              <a:rPr lang="en-US" altLang="en-US" sz="2400" dirty="0">
                <a:solidFill>
                  <a:srgbClr val="FF33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 err="1">
                <a:solidFill>
                  <a:srgbClr val="FF33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x+y</a:t>
            </a:r>
            <a:r>
              <a:rPr lang="en-US" altLang="en-US" sz="24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solidFill>
                  <a:srgbClr val="9966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range(9)</a:t>
            </a:r>
            <a:r>
              <a:rPr lang="en-US" altLang="en-US" sz="24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)</a:t>
            </a:r>
            <a:endParaRPr lang="en-US" altLang="en-US" sz="2400" dirty="0">
              <a:solidFill>
                <a:srgbClr val="00B05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36</a:t>
            </a:r>
          </a:p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reduce(</a:t>
            </a:r>
            <a:r>
              <a:rPr lang="en-US" altLang="en-US" sz="2400" dirty="0">
                <a:solidFill>
                  <a:srgbClr val="FF33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lambda </a:t>
            </a:r>
            <a:r>
              <a:rPr lang="en-US" altLang="en-US" sz="2400" dirty="0" err="1">
                <a:solidFill>
                  <a:srgbClr val="FF33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x,y</a:t>
            </a:r>
            <a:r>
              <a:rPr lang="en-US" altLang="en-US" sz="2400" dirty="0">
                <a:solidFill>
                  <a:srgbClr val="FF33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 err="1">
                <a:solidFill>
                  <a:srgbClr val="FF33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x+y</a:t>
            </a:r>
            <a:r>
              <a:rPr lang="en-US" altLang="en-US" sz="24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solidFill>
                  <a:srgbClr val="9966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map(</a:t>
            </a:r>
            <a:r>
              <a:rPr lang="en-US" altLang="en-US" sz="2400" dirty="0" err="1">
                <a:solidFill>
                  <a:srgbClr val="9966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str,range</a:t>
            </a:r>
            <a:r>
              <a:rPr lang="en-US" altLang="en-US" sz="2400" dirty="0">
                <a:solidFill>
                  <a:srgbClr val="9966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(9)))</a:t>
            </a:r>
            <a:r>
              <a:rPr lang="en-US" altLang="en-US" sz="24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'012345678'</a:t>
            </a:r>
            <a:endParaRPr lang="en-US" sz="2400" dirty="0"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 </a:t>
            </a:r>
            <a:r>
              <a:rPr lang="en-US" sz="2400" dirty="0">
                <a:solidFill>
                  <a:srgbClr val="9933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sum(</a:t>
            </a:r>
            <a:r>
              <a:rPr lang="en-US" altLang="en-US" sz="2400" dirty="0">
                <a:solidFill>
                  <a:srgbClr val="9966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range(9)</a:t>
            </a:r>
            <a:r>
              <a:rPr lang="en-US" altLang="en-US" sz="2400" dirty="0">
                <a:solidFill>
                  <a:srgbClr val="9933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)</a:t>
            </a:r>
          </a:p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36</a:t>
            </a:r>
          </a:p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8F8F8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try: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</a:t>
            </a:r>
            <a:r>
              <a:rPr lang="en-US" sz="2400" dirty="0">
                <a:solidFill>
                  <a:srgbClr val="9933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sum(</a:t>
            </a:r>
            <a:r>
              <a:rPr lang="en-US" sz="2400" dirty="0">
                <a:solidFill>
                  <a:srgbClr val="A173FF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"</a:t>
            </a:r>
            <a:r>
              <a:rPr lang="en-US" sz="2400" dirty="0" err="1">
                <a:solidFill>
                  <a:srgbClr val="A173FF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a","b</a:t>
            </a:r>
            <a:r>
              <a:rPr lang="en-US" sz="2400" dirty="0">
                <a:solidFill>
                  <a:srgbClr val="A173FF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"</a:t>
            </a:r>
            <a:r>
              <a:rPr lang="en-US" sz="2400" dirty="0">
                <a:solidFill>
                  <a:srgbClr val="9933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)</a:t>
            </a:r>
          </a:p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8F8F8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...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except: print("Can't use sum() on strings")</a:t>
            </a:r>
          </a:p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8F8F8"/>
              </a:solidFill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7C8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Can't use sum() on strings</a:t>
            </a:r>
          </a:p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8F8F8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  <a:r>
              <a:rPr lang="en-US" sz="24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import </a:t>
            </a:r>
            <a:r>
              <a:rPr lang="en-US" sz="2400" b="1" dirty="0">
                <a:solidFill>
                  <a:srgbClr val="FFC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operator</a:t>
            </a:r>
            <a:r>
              <a:rPr lang="en-US" sz="24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as </a:t>
            </a:r>
            <a:r>
              <a:rPr lang="en-US" sz="2400" b="1" dirty="0">
                <a:solidFill>
                  <a:srgbClr val="FFC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op</a:t>
            </a:r>
          </a:p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8F8F8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  <a:r>
              <a:rPr lang="en-US" sz="24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</a:t>
            </a:r>
            <a:r>
              <a:rPr lang="en-US" sz="2400" spc="-100" dirty="0">
                <a:solidFill>
                  <a:srgbClr val="2D2DB9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reduc</a:t>
            </a:r>
            <a:r>
              <a:rPr lang="en-US" sz="2400" spc="-300" dirty="0">
                <a:solidFill>
                  <a:srgbClr val="2D2DB9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e</a:t>
            </a:r>
            <a:r>
              <a:rPr lang="en-US" sz="2400" spc="-450" dirty="0">
                <a:solidFill>
                  <a:srgbClr val="2D2DB9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(</a:t>
            </a:r>
            <a:r>
              <a:rPr lang="en-US" sz="2400" b="1" spc="-100" dirty="0" err="1">
                <a:solidFill>
                  <a:srgbClr val="FFC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o</a:t>
            </a:r>
            <a:r>
              <a:rPr lang="en-US" sz="2400" b="1" spc="-400" dirty="0" err="1">
                <a:solidFill>
                  <a:srgbClr val="FFC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p.</a:t>
            </a:r>
            <a:r>
              <a:rPr lang="en-US" sz="2400" b="1" spc="-100" dirty="0" err="1">
                <a:solidFill>
                  <a:srgbClr val="FFC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ad</a:t>
            </a:r>
            <a:r>
              <a:rPr lang="en-US" sz="2400" b="1" spc="-300" dirty="0" err="1">
                <a:solidFill>
                  <a:srgbClr val="FFC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d</a:t>
            </a:r>
            <a:r>
              <a:rPr lang="en-US" sz="2400" spc="-200" dirty="0" err="1">
                <a:solidFill>
                  <a:srgbClr val="2D2DB9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,</a:t>
            </a:r>
            <a:r>
              <a:rPr lang="en-US" sz="2400" dirty="0" err="1">
                <a:solidFill>
                  <a:srgbClr val="A173FF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ma</a:t>
            </a:r>
            <a:r>
              <a:rPr lang="en-US" sz="2400" spc="-200" dirty="0" err="1">
                <a:solidFill>
                  <a:srgbClr val="A173FF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p</a:t>
            </a:r>
            <a:r>
              <a:rPr lang="en-US" sz="2400" spc="-400" dirty="0">
                <a:solidFill>
                  <a:srgbClr val="A173FF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(</a:t>
            </a:r>
            <a:r>
              <a:rPr lang="en-US" sz="2400" spc="-200" dirty="0" err="1">
                <a:solidFill>
                  <a:srgbClr val="A173FF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st</a:t>
            </a:r>
            <a:r>
              <a:rPr lang="en-US" sz="2400" spc="-600" dirty="0" err="1">
                <a:solidFill>
                  <a:srgbClr val="A173FF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r</a:t>
            </a:r>
            <a:r>
              <a:rPr lang="en-US" sz="2400" spc="-200" dirty="0" err="1">
                <a:solidFill>
                  <a:srgbClr val="A173FF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,</a:t>
            </a:r>
            <a:r>
              <a:rPr lang="en-US" sz="2400" dirty="0" err="1">
                <a:solidFill>
                  <a:srgbClr val="A173FF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r</a:t>
            </a:r>
            <a:r>
              <a:rPr lang="en-US" sz="2400" spc="-100" dirty="0" err="1">
                <a:solidFill>
                  <a:srgbClr val="A173FF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ang</a:t>
            </a:r>
            <a:r>
              <a:rPr lang="en-US" sz="2400" spc="-200" dirty="0" err="1">
                <a:solidFill>
                  <a:srgbClr val="A173FF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e</a:t>
            </a:r>
            <a:r>
              <a:rPr lang="en-US" sz="2400" spc="-300" dirty="0">
                <a:solidFill>
                  <a:srgbClr val="A173FF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(9</a:t>
            </a:r>
            <a:r>
              <a:rPr lang="en-US" sz="2400" spc="-400" dirty="0">
                <a:solidFill>
                  <a:srgbClr val="A173FF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))</a:t>
            </a:r>
            <a:r>
              <a:rPr lang="en-US" sz="2400" spc="-600" dirty="0">
                <a:solidFill>
                  <a:srgbClr val="A173FF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)</a:t>
            </a:r>
            <a:r>
              <a:rPr lang="en-US" sz="2400" spc="-200" dirty="0">
                <a:solidFill>
                  <a:srgbClr val="2D2DB9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,</a:t>
            </a:r>
            <a:r>
              <a:rPr lang="en-US" sz="2400" spc="-100" dirty="0">
                <a:solidFill>
                  <a:srgbClr val="2D2DB9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reduc</a:t>
            </a:r>
            <a:r>
              <a:rPr lang="en-US" sz="2400" spc="-300" dirty="0">
                <a:solidFill>
                  <a:srgbClr val="2D2DB9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e</a:t>
            </a:r>
            <a:r>
              <a:rPr lang="en-US" sz="2400" spc="-450" dirty="0">
                <a:solidFill>
                  <a:srgbClr val="2D2DB9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(</a:t>
            </a:r>
            <a:r>
              <a:rPr lang="en-US" sz="2400" b="1" spc="-100" dirty="0" err="1">
                <a:solidFill>
                  <a:srgbClr val="FFC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o</a:t>
            </a:r>
            <a:r>
              <a:rPr lang="en-US" sz="2400" b="1" spc="-400" dirty="0" err="1">
                <a:solidFill>
                  <a:srgbClr val="FFC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p.</a:t>
            </a:r>
            <a:r>
              <a:rPr lang="en-US" sz="2400" b="1" spc="-100" dirty="0" err="1">
                <a:solidFill>
                  <a:srgbClr val="FFC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ad</a:t>
            </a:r>
            <a:r>
              <a:rPr lang="en-US" sz="2400" b="1" spc="-300" dirty="0" err="1">
                <a:solidFill>
                  <a:srgbClr val="FFC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d</a:t>
            </a:r>
            <a:r>
              <a:rPr lang="en-US" sz="2400" spc="-200" dirty="0" err="1">
                <a:solidFill>
                  <a:srgbClr val="2D2DB9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,</a:t>
            </a:r>
            <a:r>
              <a:rPr lang="en-US" sz="2400" dirty="0" err="1">
                <a:solidFill>
                  <a:srgbClr val="A173FF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rang</a:t>
            </a:r>
            <a:r>
              <a:rPr lang="en-US" sz="2400" spc="-400" dirty="0" err="1">
                <a:solidFill>
                  <a:srgbClr val="A173FF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e</a:t>
            </a:r>
            <a:r>
              <a:rPr lang="en-US" sz="2400" spc="-300" dirty="0">
                <a:solidFill>
                  <a:srgbClr val="A173FF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(9</a:t>
            </a:r>
            <a:r>
              <a:rPr lang="en-US" sz="2400" spc="-400" dirty="0">
                <a:solidFill>
                  <a:srgbClr val="A173FF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)</a:t>
            </a:r>
            <a:r>
              <a:rPr lang="en-US" sz="2400" spc="-400" dirty="0">
                <a:solidFill>
                  <a:srgbClr val="2D2DB9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)</a:t>
            </a:r>
          </a:p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BFBFBF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'012345678</a:t>
            </a:r>
            <a:r>
              <a:rPr lang="en-US" sz="2400" spc="-300" dirty="0">
                <a:solidFill>
                  <a:srgbClr val="00B05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'</a:t>
            </a:r>
            <a:r>
              <a:rPr lang="en-US" sz="2400" dirty="0">
                <a:solidFill>
                  <a:srgbClr val="BFBFBF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,</a:t>
            </a:r>
            <a:r>
              <a:rPr lang="en-US" sz="18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36</a:t>
            </a:r>
            <a:r>
              <a:rPr lang="en-US" sz="2400" dirty="0">
                <a:solidFill>
                  <a:srgbClr val="BFBFBF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)</a:t>
            </a:r>
          </a:p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8F8F8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  <a:r>
              <a:rPr lang="en-US" sz="24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</a:t>
            </a:r>
            <a:r>
              <a:rPr lang="en-US" sz="2400" dirty="0">
                <a:solidFill>
                  <a:srgbClr val="2D2DB9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reduc</a:t>
            </a:r>
            <a:r>
              <a:rPr lang="en-US" sz="2400" spc="-100" dirty="0">
                <a:solidFill>
                  <a:srgbClr val="2D2DB9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e</a:t>
            </a:r>
            <a:r>
              <a:rPr lang="en-US" sz="2400" spc="-300" dirty="0">
                <a:solidFill>
                  <a:srgbClr val="2D2DB9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(</a:t>
            </a:r>
            <a:r>
              <a:rPr lang="en-US" sz="2400" b="1" spc="-100" dirty="0" err="1">
                <a:solidFill>
                  <a:srgbClr val="FFC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o</a:t>
            </a:r>
            <a:r>
              <a:rPr lang="en-US" sz="2400" b="1" spc="-300" dirty="0" err="1">
                <a:solidFill>
                  <a:srgbClr val="FFC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p.</a:t>
            </a:r>
            <a:r>
              <a:rPr lang="en-US" sz="2400" b="1" spc="-100" dirty="0" err="1">
                <a:solidFill>
                  <a:srgbClr val="FFC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concat</a:t>
            </a:r>
            <a:r>
              <a:rPr lang="en-US" sz="2400" spc="-100" dirty="0">
                <a:solidFill>
                  <a:srgbClr val="2D2DB9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, </a:t>
            </a:r>
            <a:r>
              <a:rPr lang="en-US" sz="2400" dirty="0">
                <a:solidFill>
                  <a:srgbClr val="A173FF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map(</a:t>
            </a:r>
            <a:r>
              <a:rPr lang="en-US" sz="2400" dirty="0" err="1">
                <a:solidFill>
                  <a:srgbClr val="A173FF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str,range</a:t>
            </a:r>
            <a:r>
              <a:rPr lang="en-US" sz="2400" dirty="0">
                <a:solidFill>
                  <a:srgbClr val="A173FF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(9</a:t>
            </a:r>
            <a:r>
              <a:rPr lang="en-US" sz="2400" spc="-100" dirty="0">
                <a:solidFill>
                  <a:srgbClr val="A173FF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))</a:t>
            </a:r>
            <a:r>
              <a:rPr lang="en-US" sz="2400" dirty="0">
                <a:solidFill>
                  <a:srgbClr val="2D2DB9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)</a:t>
            </a:r>
          </a:p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B05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'012345678'</a:t>
            </a:r>
          </a:p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BFBFBF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  <a:r>
              <a:rPr lang="en-US" sz="24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try: </a:t>
            </a:r>
            <a:r>
              <a:rPr lang="en-US" sz="2400" dirty="0">
                <a:solidFill>
                  <a:srgbClr val="2D2DB9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reduce</a:t>
            </a:r>
            <a:r>
              <a:rPr lang="en-US" sz="2400" spc="-200" dirty="0">
                <a:solidFill>
                  <a:srgbClr val="2D2DB9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(</a:t>
            </a:r>
            <a:r>
              <a:rPr lang="en-US" sz="2400" b="1" spc="-200" dirty="0" err="1">
                <a:solidFill>
                  <a:srgbClr val="FFC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op.</a:t>
            </a:r>
            <a:r>
              <a:rPr lang="en-US" sz="2400" b="1" dirty="0" err="1">
                <a:solidFill>
                  <a:srgbClr val="FFC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concat</a:t>
            </a:r>
            <a:r>
              <a:rPr lang="en-US" sz="2400" dirty="0">
                <a:solidFill>
                  <a:srgbClr val="2D2DB9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, </a:t>
            </a:r>
            <a:r>
              <a:rPr lang="en-US" sz="2400" dirty="0">
                <a:solidFill>
                  <a:srgbClr val="A173FF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range(9)</a:t>
            </a:r>
            <a:r>
              <a:rPr lang="en-US" sz="2400" dirty="0">
                <a:solidFill>
                  <a:srgbClr val="2D2DB9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)</a:t>
            </a:r>
          </a:p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8F8F8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...</a:t>
            </a:r>
            <a:r>
              <a:rPr lang="en-US" sz="2400" dirty="0">
                <a:solidFill>
                  <a:srgbClr val="BFBFBF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except: print("Can't use </a:t>
            </a:r>
            <a:r>
              <a:rPr lang="en-US" sz="2400" dirty="0" err="1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concat</a:t>
            </a:r>
            <a:r>
              <a:rPr lang="en-US" sz="24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() on numbers")</a:t>
            </a:r>
          </a:p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8F8F8"/>
              </a:solidFill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7C8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Can't use </a:t>
            </a:r>
            <a:r>
              <a:rPr lang="en-US" sz="2400" dirty="0" err="1">
                <a:solidFill>
                  <a:srgbClr val="FF7C8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concat</a:t>
            </a:r>
            <a:r>
              <a:rPr lang="en-US" sz="2400" dirty="0">
                <a:solidFill>
                  <a:srgbClr val="FF7C8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() on numbers</a:t>
            </a:r>
          </a:p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8F8F8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  <a:r>
              <a:rPr lang="en-US" sz="24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"".join(</a:t>
            </a:r>
            <a:r>
              <a:rPr lang="en-US" sz="2400" dirty="0">
                <a:solidFill>
                  <a:srgbClr val="A173FF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map(</a:t>
            </a:r>
            <a:r>
              <a:rPr lang="en-US" sz="2400" dirty="0" err="1">
                <a:solidFill>
                  <a:srgbClr val="A173FF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str,range</a:t>
            </a:r>
            <a:r>
              <a:rPr lang="en-US" sz="2400" dirty="0">
                <a:solidFill>
                  <a:srgbClr val="A173FF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(9))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)</a:t>
            </a:r>
            <a:r>
              <a:rPr lang="en-US" sz="2400" dirty="0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 #BTW, this also </a:t>
            </a:r>
            <a:r>
              <a:rPr lang="en-US" sz="2400" dirty="0" err="1"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worx</a:t>
            </a:r>
            <a:endParaRPr lang="en-US" sz="2400" dirty="0"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B05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'012345678'</a:t>
            </a:r>
          </a:p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8F8F8"/>
              </a:solidFill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-5249" y="-7"/>
            <a:ext cx="769338" cy="6858007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B05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B05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9933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B05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  <a:endParaRPr lang="en-US" sz="2400" dirty="0">
              <a:solidFill>
                <a:srgbClr val="993300"/>
              </a:solidFill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...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...</a:t>
            </a:r>
          </a:p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7C80"/>
              </a:solidFill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  <a:endParaRPr lang="en-US" sz="2400" b="1" dirty="0">
              <a:solidFill>
                <a:srgbClr val="FFC000"/>
              </a:solidFill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BFBFBF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  <a:endParaRPr lang="en-US" sz="2400" spc="-400" dirty="0">
              <a:solidFill>
                <a:srgbClr val="2D2DB9"/>
              </a:solidFill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BFBFBF"/>
              </a:solidFill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BFBFBF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  <a:endParaRPr lang="en-US" sz="2400" dirty="0">
              <a:solidFill>
                <a:srgbClr val="2D2DB9"/>
              </a:solidFill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B050"/>
              </a:solidFill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BFBFBF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  <a:endParaRPr lang="en-US" sz="2400" dirty="0">
              <a:solidFill>
                <a:srgbClr val="2D2DB9"/>
              </a:solidFill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BFBFBF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...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BFBFBF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...</a:t>
            </a:r>
          </a:p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7C80"/>
              </a:solidFill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BFBFBF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  <a:endParaRPr lang="en-US" sz="2400" dirty="0"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B050"/>
              </a:solidFill>
              <a:latin typeface="Lucida Console" panose="020B0609040504020204" pitchFamily="49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BFBFBF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Lucida Sans Unicode" panose="020B0602030504020204" pitchFamily="34" charset="0"/>
              </a:rPr>
              <a:t>&gt;&gt;&gt;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990254" y="1873831"/>
            <a:ext cx="0" cy="320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02530" y="1860336"/>
            <a:ext cx="0" cy="3108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775186" y="2186981"/>
            <a:ext cx="0" cy="320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2530" y="2173486"/>
            <a:ext cx="0" cy="3108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02530" y="2486636"/>
            <a:ext cx="0" cy="3108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779392" y="3101379"/>
            <a:ext cx="0" cy="320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02530" y="3100410"/>
            <a:ext cx="0" cy="3108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664537" y="3429000"/>
            <a:ext cx="0" cy="320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02530" y="3401034"/>
            <a:ext cx="0" cy="3108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247014" y="4053355"/>
            <a:ext cx="0" cy="320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02530" y="4039860"/>
            <a:ext cx="0" cy="3108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672805" y="4681643"/>
            <a:ext cx="0" cy="320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02530" y="4666160"/>
            <a:ext cx="0" cy="3108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338860" y="4992805"/>
            <a:ext cx="0" cy="320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02530" y="4979310"/>
            <a:ext cx="0" cy="3108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02530" y="5292460"/>
            <a:ext cx="0" cy="3108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539275" y="5907203"/>
            <a:ext cx="0" cy="320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02530" y="5898918"/>
            <a:ext cx="0" cy="3108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02530" y="6520008"/>
            <a:ext cx="0" cy="3108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4149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0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3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9" dur="500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1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4" dur="500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6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9" dur="500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3" dur="5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9" dur="500"/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000"/>
                            </p:stCondLst>
                            <p:childTnLst>
                              <p:par>
                                <p:cTn id="2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1" dur="500"/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4" dur="500"/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0" dur="500"/>
                                        <p:tgtEl>
                                          <p:spTgt spid="1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000"/>
                            </p:stCondLst>
                            <p:childTnLst>
                              <p:par>
                                <p:cTn id="2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3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  <p:extLst mod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894" y="0"/>
            <a:ext cx="9416831" cy="6858000"/>
          </a:xfrm>
        </p:spPr>
        <p:txBody>
          <a:bodyPr rIns="0"/>
          <a:lstStyle/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sz="3000" b="1" dirty="0">
                <a:solidFill>
                  <a:srgbClr val="FF8FD2"/>
                </a:solidFill>
              </a:rPr>
              <a:t>collections</a:t>
            </a:r>
            <a:r>
              <a:rPr lang="en-US" dirty="0">
                <a:solidFill>
                  <a:schemeClr val="tx1"/>
                </a:solidFill>
              </a:rPr>
              <a:t>  # These extend the 7(or 9) built-in data types</a:t>
            </a:r>
          </a:p>
          <a:p>
            <a:pPr>
              <a:lnSpc>
                <a:spcPct val="95000"/>
              </a:lnSpc>
              <a:spcBef>
                <a:spcPts val="0"/>
              </a:spcBef>
              <a:buClr>
                <a:schemeClr val="tx1"/>
              </a:buClr>
              <a:buSzPct val="85000"/>
            </a:pPr>
            <a:r>
              <a:rPr lang="en-US" b="1" dirty="0" err="1">
                <a:solidFill>
                  <a:srgbClr val="FF8FD2"/>
                </a:solidFill>
                <a:latin typeface="Arial Narrow" panose="020B0606020202030204" pitchFamily="34" charset="0"/>
              </a:rPr>
              <a:t>namedtuple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,</a:t>
            </a:r>
            <a:r>
              <a:rPr lang="en-US" b="1" dirty="0">
                <a:solidFill>
                  <a:srgbClr val="FF8FD2"/>
                </a:solidFill>
                <a:latin typeface="Arial Narrow" panose="020B0606020202030204" pitchFamily="34" charset="0"/>
              </a:rPr>
              <a:t> </a:t>
            </a:r>
            <a:r>
              <a:rPr lang="en-US" b="1" dirty="0" err="1">
                <a:solidFill>
                  <a:srgbClr val="FF8FD2"/>
                </a:solidFill>
                <a:latin typeface="Arial Narrow" panose="020B0606020202030204" pitchFamily="34" charset="0"/>
              </a:rPr>
              <a:t>deque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,</a:t>
            </a:r>
            <a:r>
              <a:rPr lang="en-US" b="1" dirty="0">
                <a:solidFill>
                  <a:srgbClr val="FF8FD2"/>
                </a:solidFill>
                <a:latin typeface="Arial Narrow" panose="020B0606020202030204" pitchFamily="34" charset="0"/>
              </a:rPr>
              <a:t> </a:t>
            </a:r>
            <a:r>
              <a:rPr lang="en-US" b="1" dirty="0" err="1">
                <a:solidFill>
                  <a:srgbClr val="FF8FD2"/>
                </a:solidFill>
                <a:latin typeface="Arial Narrow" panose="020B0606020202030204" pitchFamily="34" charset="0"/>
              </a:rPr>
              <a:t>defaultdict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,</a:t>
            </a:r>
            <a:r>
              <a:rPr lang="en-US" b="1" dirty="0">
                <a:solidFill>
                  <a:srgbClr val="FF8FD2"/>
                </a:solidFill>
                <a:latin typeface="Arial Narrow" panose="020B0606020202030204" pitchFamily="34" charset="0"/>
              </a:rPr>
              <a:t> </a:t>
            </a:r>
            <a:r>
              <a:rPr lang="en-US" b="1" dirty="0" err="1">
                <a:solidFill>
                  <a:srgbClr val="FF8FD2"/>
                </a:solidFill>
                <a:latin typeface="Arial Narrow" panose="020B0606020202030204" pitchFamily="34" charset="0"/>
              </a:rPr>
              <a:t>OrderedDict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,</a:t>
            </a:r>
            <a:r>
              <a:rPr lang="en-US" b="1" dirty="0">
                <a:solidFill>
                  <a:srgbClr val="FF8FD2"/>
                </a:solidFill>
                <a:latin typeface="Arial Narrow" panose="020B0606020202030204" pitchFamily="34" charset="0"/>
              </a:rPr>
              <a:t> Counter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Clr>
                <a:schemeClr val="tx1"/>
              </a:buClr>
              <a:buSzPct val="85000"/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print(</a:t>
            </a:r>
            <a:r>
              <a:rPr lang="en-US" dirty="0" err="1">
                <a:solidFill>
                  <a:schemeClr val="tx1"/>
                </a:solidFill>
                <a:latin typeface="Arial Narrow" panose="020B0606020202030204" pitchFamily="34" charset="0"/>
              </a:rPr>
              <a:t>collections.__doc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__)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Clr>
                <a:schemeClr val="tx1"/>
              </a:buClr>
              <a:buSzPct val="85000"/>
              <a:buNone/>
            </a:pP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r>
              <a:rPr lang="en-US" spc="-20" dirty="0">
                <a:solidFill>
                  <a:schemeClr val="tx1"/>
                </a:solidFill>
                <a:latin typeface="Arial Narrow" panose="020B0606020202030204" pitchFamily="34" charset="0"/>
              </a:rPr>
              <a:t>his module implements spe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cialized c</a:t>
            </a:r>
            <a:r>
              <a:rPr lang="en-US" spc="-40" dirty="0">
                <a:solidFill>
                  <a:schemeClr val="tx1"/>
                </a:solidFill>
                <a:latin typeface="Arial Narrow" panose="020B0606020202030204" pitchFamily="34" charset="0"/>
              </a:rPr>
              <a:t>on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r>
              <a:rPr lang="en-US" spc="-40" dirty="0">
                <a:solidFill>
                  <a:schemeClr val="tx1"/>
                </a:solidFill>
                <a:latin typeface="Arial Narrow" panose="020B0606020202030204" pitchFamily="34" charset="0"/>
              </a:rPr>
              <a:t>ainer dat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at</a:t>
            </a:r>
            <a:r>
              <a:rPr lang="en-US" spc="-40" dirty="0">
                <a:solidFill>
                  <a:schemeClr val="tx1"/>
                </a:solidFill>
                <a:latin typeface="Arial Narrow" panose="020B0606020202030204" pitchFamily="34" charset="0"/>
              </a:rPr>
              <a:t>ypes providing alte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r</a:t>
            </a:r>
            <a:r>
              <a:rPr lang="en-US" spc="-40" dirty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at</a:t>
            </a:r>
            <a:r>
              <a:rPr lang="en-US" spc="-40" dirty="0">
                <a:solidFill>
                  <a:schemeClr val="tx1"/>
                </a:solidFill>
                <a:latin typeface="Arial Narrow" panose="020B0606020202030204" pitchFamily="34" charset="0"/>
              </a:rPr>
              <a:t>ive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s</a:t>
            </a:r>
            <a:b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to Python's general purpose built-in containers, dict, list, set, and tuple.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Clr>
                <a:schemeClr val="tx1"/>
              </a:buClr>
              <a:buSzPct val="85000"/>
              <a:buNone/>
            </a:pPr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Clr>
                <a:schemeClr val="tx1"/>
              </a:buClr>
              <a:buSzPct val="85000"/>
              <a:buNone/>
            </a:pP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* </a:t>
            </a:r>
            <a:r>
              <a:rPr lang="en-US" dirty="0" err="1">
                <a:solidFill>
                  <a:srgbClr val="FF8FD2"/>
                </a:solidFill>
                <a:latin typeface="Arial Narrow" panose="020B0606020202030204" pitchFamily="34" charset="0"/>
              </a:rPr>
              <a:t>namedtuple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	fact</a:t>
            </a:r>
            <a:r>
              <a:rPr lang="en-US" spc="-40" dirty="0">
                <a:solidFill>
                  <a:schemeClr val="tx1"/>
                </a:solidFill>
                <a:latin typeface="Arial Narrow" panose="020B0606020202030204" pitchFamily="34" charset="0"/>
              </a:rPr>
              <a:t>o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ry fu</a:t>
            </a:r>
            <a:r>
              <a:rPr lang="en-US" spc="-40" dirty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ct</a:t>
            </a:r>
            <a:r>
              <a:rPr lang="en-US" spc="-20" dirty="0">
                <a:solidFill>
                  <a:schemeClr val="tx1"/>
                </a:solidFill>
                <a:latin typeface="Arial Narrow" panose="020B0606020202030204" pitchFamily="34" charset="0"/>
              </a:rPr>
              <a:t>ion fo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r creati</a:t>
            </a:r>
            <a:r>
              <a:rPr lang="en-US" spc="-20" dirty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g t</a:t>
            </a:r>
            <a:r>
              <a:rPr lang="en-US" spc="-20" dirty="0">
                <a:solidFill>
                  <a:schemeClr val="tx1"/>
                </a:solidFill>
                <a:latin typeface="Arial Narrow" panose="020B0606020202030204" pitchFamily="34" charset="0"/>
              </a:rPr>
              <a:t>u</a:t>
            </a:r>
            <a:r>
              <a:rPr lang="en-US" spc="-40" dirty="0">
                <a:solidFill>
                  <a:schemeClr val="tx1"/>
                </a:solidFill>
                <a:latin typeface="Arial Narrow" panose="020B0606020202030204" pitchFamily="34" charset="0"/>
              </a:rPr>
              <a:t>pl</a:t>
            </a:r>
            <a:r>
              <a:rPr lang="en-US" spc="-20" dirty="0">
                <a:solidFill>
                  <a:schemeClr val="tx1"/>
                </a:solidFill>
                <a:latin typeface="Arial Narrow" panose="020B0606020202030204" pitchFamily="34" charset="0"/>
              </a:rPr>
              <a:t>e su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bclas</a:t>
            </a:r>
            <a:r>
              <a:rPr lang="en-US" spc="-20" dirty="0">
                <a:solidFill>
                  <a:schemeClr val="tx1"/>
                </a:solidFill>
                <a:latin typeface="Arial Narrow" panose="020B0606020202030204" pitchFamily="34" charset="0"/>
              </a:rPr>
              <a:t>s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es with </a:t>
            </a:r>
            <a:r>
              <a:rPr lang="en-US" spc="-30" dirty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amed f</a:t>
            </a:r>
            <a:r>
              <a:rPr lang="en-US" spc="-20" dirty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r>
              <a:rPr lang="en-US" spc="-40" dirty="0">
                <a:solidFill>
                  <a:schemeClr val="tx1"/>
                </a:solidFill>
                <a:latin typeface="Arial Narrow" panose="020B0606020202030204" pitchFamily="34" charset="0"/>
              </a:rPr>
              <a:t>eld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s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Clr>
                <a:schemeClr val="tx1"/>
              </a:buClr>
              <a:buSzPct val="85000"/>
              <a:buNone/>
            </a:pP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* </a:t>
            </a:r>
            <a:r>
              <a:rPr lang="en-US" dirty="0" err="1">
                <a:solidFill>
                  <a:srgbClr val="FF8FD2"/>
                </a:solidFill>
                <a:latin typeface="Arial Narrow" panose="020B0606020202030204" pitchFamily="34" charset="0"/>
              </a:rPr>
              <a:t>deque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        	list-like container with fast appends and pops on either end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Clr>
                <a:schemeClr val="tx1"/>
              </a:buClr>
              <a:buSzPct val="85000"/>
              <a:buNone/>
            </a:pP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* </a:t>
            </a:r>
            <a:r>
              <a:rPr lang="en-US" dirty="0" err="1">
                <a:solidFill>
                  <a:srgbClr val="FF8FD2"/>
                </a:solidFill>
                <a:latin typeface="Arial Narrow" panose="020B0606020202030204" pitchFamily="34" charset="0"/>
              </a:rPr>
              <a:t>ChainMap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 	</a:t>
            </a:r>
            <a:r>
              <a:rPr lang="en-US" dirty="0" err="1">
                <a:solidFill>
                  <a:schemeClr val="tx1"/>
                </a:solidFill>
                <a:latin typeface="Arial Narrow" panose="020B0606020202030204" pitchFamily="34" charset="0"/>
              </a:rPr>
              <a:t>dict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-like class for creating a single view of multiple mappings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Clr>
                <a:schemeClr val="tx1"/>
              </a:buClr>
              <a:buSzPct val="85000"/>
              <a:buNone/>
            </a:pP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* </a:t>
            </a:r>
            <a:r>
              <a:rPr lang="en-US" dirty="0">
                <a:solidFill>
                  <a:srgbClr val="FF8FD2"/>
                </a:solidFill>
                <a:latin typeface="Arial Narrow" panose="020B0606020202030204" pitchFamily="34" charset="0"/>
              </a:rPr>
              <a:t>Counter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 	dict subclass for counting </a:t>
            </a:r>
            <a:r>
              <a:rPr lang="en-US" dirty="0" err="1">
                <a:solidFill>
                  <a:schemeClr val="tx1"/>
                </a:solidFill>
                <a:latin typeface="Arial Narrow" panose="020B0606020202030204" pitchFamily="34" charset="0"/>
              </a:rPr>
              <a:t>hashable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objects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Clr>
                <a:schemeClr val="tx1"/>
              </a:buClr>
              <a:buSzPct val="85000"/>
              <a:buNone/>
            </a:pP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* </a:t>
            </a:r>
            <a:r>
              <a:rPr lang="en-US" dirty="0" err="1">
                <a:solidFill>
                  <a:srgbClr val="FF8FD2"/>
                </a:solidFill>
                <a:latin typeface="Arial Narrow" panose="020B0606020202030204" pitchFamily="34" charset="0"/>
              </a:rPr>
              <a:t>OrderedDict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	dict subclass that remembers the order entries were added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Clr>
                <a:schemeClr val="tx1"/>
              </a:buClr>
              <a:buSzPct val="85000"/>
              <a:buNone/>
            </a:pP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* </a:t>
            </a:r>
            <a:r>
              <a:rPr lang="en-US" dirty="0" err="1">
                <a:solidFill>
                  <a:srgbClr val="FF8FD2"/>
                </a:solidFill>
                <a:latin typeface="Arial Narrow" panose="020B0606020202030204" pitchFamily="34" charset="0"/>
              </a:rPr>
              <a:t>defaultdict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	dict subclass that calls a fact</a:t>
            </a:r>
            <a:r>
              <a:rPr lang="en-US" spc="-20" dirty="0">
                <a:solidFill>
                  <a:schemeClr val="tx1"/>
                </a:solidFill>
                <a:latin typeface="Arial Narrow" panose="020B0606020202030204" pitchFamily="34" charset="0"/>
              </a:rPr>
              <a:t>o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ry fu</a:t>
            </a:r>
            <a:r>
              <a:rPr lang="en-US" spc="-20" dirty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ct</a:t>
            </a:r>
            <a:r>
              <a:rPr lang="en-US" spc="-20" dirty="0">
                <a:solidFill>
                  <a:schemeClr val="tx1"/>
                </a:solidFill>
                <a:latin typeface="Arial Narrow" panose="020B0606020202030204" pitchFamily="34" charset="0"/>
              </a:rPr>
              <a:t>io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n to </a:t>
            </a:r>
            <a:r>
              <a:rPr lang="en-US" spc="-20" dirty="0">
                <a:solidFill>
                  <a:schemeClr val="tx1"/>
                </a:solidFill>
                <a:latin typeface="Arial Narrow" panose="020B0606020202030204" pitchFamily="34" charset="0"/>
              </a:rPr>
              <a:t>ge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t mis</a:t>
            </a:r>
            <a:r>
              <a:rPr lang="en-US" spc="-20" dirty="0">
                <a:solidFill>
                  <a:schemeClr val="tx1"/>
                </a:solidFill>
                <a:latin typeface="Arial Narrow" panose="020B0606020202030204" pitchFamily="34" charset="0"/>
              </a:rPr>
              <a:t>sing v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al</a:t>
            </a:r>
            <a:r>
              <a:rPr lang="en-US" spc="-20" dirty="0">
                <a:solidFill>
                  <a:schemeClr val="tx1"/>
                </a:solidFill>
                <a:latin typeface="Arial Narrow" panose="020B0606020202030204" pitchFamily="34" charset="0"/>
              </a:rPr>
              <a:t>u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es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Clr>
                <a:schemeClr val="tx1"/>
              </a:buClr>
              <a:buSzPct val="85000"/>
              <a:buNone/>
            </a:pP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* </a:t>
            </a:r>
            <a:r>
              <a:rPr lang="en-US" dirty="0" err="1">
                <a:solidFill>
                  <a:srgbClr val="FF8FD2"/>
                </a:solidFill>
                <a:latin typeface="Arial Narrow" panose="020B0606020202030204" pitchFamily="34" charset="0"/>
              </a:rPr>
              <a:t>UserDict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  	wrapper around dictionary objects for easier dict </a:t>
            </a:r>
            <a:r>
              <a:rPr lang="en-US" dirty="0" err="1">
                <a:solidFill>
                  <a:schemeClr val="tx1"/>
                </a:solidFill>
                <a:latin typeface="Arial Narrow" panose="020B0606020202030204" pitchFamily="34" charset="0"/>
              </a:rPr>
              <a:t>subclassing</a:t>
            </a:r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Clr>
                <a:schemeClr val="tx1"/>
              </a:buClr>
              <a:buSzPct val="85000"/>
              <a:buNone/>
            </a:pP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* </a:t>
            </a:r>
            <a:r>
              <a:rPr lang="en-US" dirty="0" err="1">
                <a:solidFill>
                  <a:srgbClr val="FF8FD2"/>
                </a:solidFill>
                <a:latin typeface="Arial Narrow" panose="020B0606020202030204" pitchFamily="34" charset="0"/>
              </a:rPr>
              <a:t>UserList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   	wrapper around list objects for easier list </a:t>
            </a:r>
            <a:r>
              <a:rPr lang="en-US" dirty="0" err="1">
                <a:solidFill>
                  <a:schemeClr val="tx1"/>
                </a:solidFill>
                <a:latin typeface="Arial Narrow" panose="020B0606020202030204" pitchFamily="34" charset="0"/>
              </a:rPr>
              <a:t>subclassing</a:t>
            </a:r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Clr>
                <a:schemeClr val="tx1"/>
              </a:buClr>
              <a:buSzPct val="85000"/>
              <a:buNone/>
            </a:pP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* </a:t>
            </a:r>
            <a:r>
              <a:rPr lang="en-US" dirty="0" err="1">
                <a:solidFill>
                  <a:srgbClr val="FF8FD2"/>
                </a:solidFill>
                <a:latin typeface="Arial Narrow" panose="020B0606020202030204" pitchFamily="34" charset="0"/>
              </a:rPr>
              <a:t>UserString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 	wrapper around string objects for easier string </a:t>
            </a:r>
            <a:r>
              <a:rPr lang="en-US" dirty="0" err="1">
                <a:solidFill>
                  <a:schemeClr val="tx1"/>
                </a:solidFill>
                <a:latin typeface="Arial Narrow" panose="020B0606020202030204" pitchFamily="34" charset="0"/>
              </a:rPr>
              <a:t>subclassing</a:t>
            </a:r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Clr>
                <a:schemeClr val="tx1"/>
              </a:buClr>
              <a:buSzPct val="85000"/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Clr>
                <a:schemeClr val="tx1"/>
              </a:buClr>
              <a:buSzPct val="85000"/>
              <a:buNone/>
            </a:pPr>
            <a:endParaRPr lang="en-US" sz="1800" b="1" dirty="0">
              <a:solidFill>
                <a:srgbClr val="FF8FD2"/>
              </a:solidFill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Clr>
                <a:schemeClr val="tx1"/>
              </a:buClr>
              <a:buSzPct val="85000"/>
              <a:buNone/>
            </a:pPr>
            <a:r>
              <a:rPr lang="en-US" b="1" dirty="0">
                <a:solidFill>
                  <a:srgbClr val="FF8FD2"/>
                </a:solidFill>
              </a:rPr>
              <a:t>         </a:t>
            </a:r>
            <a:r>
              <a:rPr lang="en-US" i="1" dirty="0">
                <a:solidFill>
                  <a:srgbClr val="FF8FD2"/>
                </a:solidFill>
                <a:hlinkClick r:id="rId3"/>
              </a:rPr>
              <a:t>https://docs.python.org/3/library/collections.html</a:t>
            </a:r>
            <a:r>
              <a:rPr lang="en-US" i="1" dirty="0">
                <a:solidFill>
                  <a:srgbClr val="FF8FD2"/>
                </a:solidFill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995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894" y="0"/>
            <a:ext cx="9416831" cy="6858000"/>
          </a:xfrm>
        </p:spPr>
        <p:txBody>
          <a:bodyPr rIns="0"/>
          <a:lstStyle/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sz="3000" b="1" dirty="0">
                <a:solidFill>
                  <a:srgbClr val="FF8FD2"/>
                </a:solidFill>
              </a:rPr>
              <a:t>collections</a:t>
            </a:r>
            <a:r>
              <a:rPr lang="en-US" dirty="0">
                <a:solidFill>
                  <a:schemeClr val="tx1"/>
                </a:solidFill>
              </a:rPr>
              <a:t>  # These extend the 7(or 9) built-in data types</a:t>
            </a:r>
          </a:p>
          <a:p>
            <a:pPr>
              <a:lnSpc>
                <a:spcPct val="95000"/>
              </a:lnSpc>
              <a:spcBef>
                <a:spcPts val="0"/>
              </a:spcBef>
              <a:buClr>
                <a:schemeClr val="tx1"/>
              </a:buClr>
              <a:buSzPct val="85000"/>
            </a:pPr>
            <a:r>
              <a:rPr lang="en-US" b="1" dirty="0" err="1">
                <a:solidFill>
                  <a:srgbClr val="FF8FD2"/>
                </a:solidFill>
                <a:latin typeface="Arial Narrow" panose="020B0606020202030204" pitchFamily="34" charset="0"/>
              </a:rPr>
              <a:t>namedtuple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,</a:t>
            </a:r>
            <a:r>
              <a:rPr lang="en-US" b="1" dirty="0">
                <a:solidFill>
                  <a:srgbClr val="FF8FD2"/>
                </a:solidFill>
                <a:latin typeface="Arial Narrow" panose="020B0606020202030204" pitchFamily="34" charset="0"/>
              </a:rPr>
              <a:t> </a:t>
            </a:r>
            <a:r>
              <a:rPr lang="en-US" b="1" dirty="0" err="1">
                <a:solidFill>
                  <a:srgbClr val="FF8FD2"/>
                </a:solidFill>
                <a:latin typeface="Arial Narrow" panose="020B0606020202030204" pitchFamily="34" charset="0"/>
              </a:rPr>
              <a:t>deque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,</a:t>
            </a:r>
            <a:r>
              <a:rPr lang="en-US" b="1" dirty="0">
                <a:solidFill>
                  <a:srgbClr val="FF8FD2"/>
                </a:solidFill>
                <a:latin typeface="Arial Narrow" panose="020B0606020202030204" pitchFamily="34" charset="0"/>
              </a:rPr>
              <a:t> </a:t>
            </a:r>
            <a:r>
              <a:rPr lang="en-US" b="1" dirty="0" err="1">
                <a:solidFill>
                  <a:srgbClr val="FF8FD2"/>
                </a:solidFill>
                <a:latin typeface="Arial Narrow" panose="020B0606020202030204" pitchFamily="34" charset="0"/>
              </a:rPr>
              <a:t>defaultdict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,</a:t>
            </a:r>
            <a:r>
              <a:rPr lang="en-US" b="1" dirty="0">
                <a:solidFill>
                  <a:srgbClr val="FF8FD2"/>
                </a:solidFill>
                <a:latin typeface="Arial Narrow" panose="020B0606020202030204" pitchFamily="34" charset="0"/>
              </a:rPr>
              <a:t> </a:t>
            </a:r>
            <a:r>
              <a:rPr lang="en-US" b="1" dirty="0" err="1">
                <a:solidFill>
                  <a:srgbClr val="FF8FD2"/>
                </a:solidFill>
                <a:latin typeface="Arial Narrow" panose="020B0606020202030204" pitchFamily="34" charset="0"/>
              </a:rPr>
              <a:t>OrderedDict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,</a:t>
            </a:r>
            <a:r>
              <a:rPr lang="en-US" b="1" dirty="0">
                <a:solidFill>
                  <a:srgbClr val="FF8FD2"/>
                </a:solidFill>
                <a:latin typeface="Arial Narrow" panose="020B0606020202030204" pitchFamily="34" charset="0"/>
              </a:rPr>
              <a:t> Counter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sz="3000" b="1" dirty="0">
                <a:solidFill>
                  <a:srgbClr val="FF0000"/>
                </a:solidFill>
              </a:rPr>
              <a:t>bisect</a:t>
            </a:r>
            <a:r>
              <a:rPr lang="en-US" dirty="0">
                <a:solidFill>
                  <a:srgbClr val="000000"/>
                </a:solidFill>
              </a:rPr>
              <a:t>  # Optimizes handling of sorted lists </a:t>
            </a:r>
            <a:endParaRPr lang="en-US" sz="3000" b="1" dirty="0">
              <a:solidFill>
                <a:srgbClr val="FF0000"/>
              </a:solidFill>
            </a:endParaRPr>
          </a:p>
          <a:p>
            <a:pPr>
              <a:lnSpc>
                <a:spcPct val="95000"/>
              </a:lnSpc>
              <a:spcBef>
                <a:spcPts val="0"/>
              </a:spcBef>
              <a:buClr>
                <a:schemeClr val="tx1"/>
              </a:buClr>
              <a:buSzPct val="85000"/>
            </a:pPr>
            <a:r>
              <a:rPr lang="en-US" b="1" dirty="0">
                <a:solidFill>
                  <a:srgbClr val="FF0000"/>
                </a:solidFill>
              </a:rPr>
              <a:t>bisect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insort</a:t>
            </a:r>
            <a:endParaRPr lang="en-US" b="1" dirty="0">
              <a:solidFill>
                <a:srgbClr val="FF0000"/>
              </a:solidFill>
            </a:endParaRPr>
          </a:p>
          <a:p>
            <a:pPr marL="0" lvl="0" indent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85000"/>
              <a:buNone/>
            </a:pPr>
            <a:r>
              <a:rPr lang="en-US" dirty="0">
                <a:solidFill>
                  <a:srgbClr val="A6A6A6"/>
                </a:solidFill>
                <a:latin typeface="Arial Narrow" panose="020B0606020202030204" pitchFamily="34" charset="0"/>
              </a:rPr>
              <a:t>&gt;&gt;&gt;</a:t>
            </a: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 import bisect as </a:t>
            </a:r>
            <a:r>
              <a:rPr lang="en-US" dirty="0" err="1">
                <a:solidFill>
                  <a:srgbClr val="000000"/>
                </a:solidFill>
                <a:latin typeface="Arial Narrow" panose="020B0606020202030204" pitchFamily="34" charset="0"/>
              </a:rPr>
              <a:t>bs</a:t>
            </a:r>
            <a:endParaRPr lang="en-US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0" lvl="0" indent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85000"/>
              <a:buNone/>
            </a:pPr>
            <a:r>
              <a:rPr lang="en-US" dirty="0">
                <a:solidFill>
                  <a:srgbClr val="A6A6A6"/>
                </a:solidFill>
                <a:latin typeface="Arial Narrow" panose="020B0606020202030204" pitchFamily="34" charset="0"/>
              </a:rPr>
              <a:t>&gt;&gt;&gt;</a:t>
            </a: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 print(</a:t>
            </a:r>
            <a:r>
              <a:rPr lang="en-US" dirty="0" err="1">
                <a:solidFill>
                  <a:srgbClr val="000000"/>
                </a:solidFill>
                <a:latin typeface="Arial Narrow" panose="020B0606020202030204" pitchFamily="34" charset="0"/>
              </a:rPr>
              <a:t>bs.bisect.__doc</a:t>
            </a: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__[:294]+".\n")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85000"/>
              <a:buNone/>
            </a:pPr>
            <a:r>
              <a:rPr lang="en-US" dirty="0" err="1">
                <a:solidFill>
                  <a:srgbClr val="000000"/>
                </a:solidFill>
                <a:latin typeface="Arial Narrow" panose="020B0606020202030204" pitchFamily="34" charset="0"/>
              </a:rPr>
              <a:t>bisect_right</a:t>
            </a: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(a, x[, lo[, hi]]) -&gt; index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85000"/>
              <a:buNone/>
            </a:pPr>
            <a:endParaRPr lang="en-US" sz="16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0" lvl="0" indent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85000"/>
              <a:buNone/>
            </a:pP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Return the index where to insert item x in list a, assuming a is sorted.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85000"/>
              <a:buNone/>
            </a:pPr>
            <a:endParaRPr lang="en-US" sz="16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0" lvl="0" indent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85000"/>
              <a:buNone/>
            </a:pP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The</a:t>
            </a:r>
            <a:r>
              <a:rPr lang="en-U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Narrow" panose="020B060602020203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 is</a:t>
            </a:r>
            <a:r>
              <a:rPr lang="en-U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such</a:t>
            </a:r>
            <a:r>
              <a:rPr lang="en-U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that</a:t>
            </a:r>
            <a:r>
              <a:rPr lang="en-U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all</a:t>
            </a:r>
            <a:r>
              <a:rPr lang="en-U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a</a:t>
            </a:r>
            <a:r>
              <a:rPr lang="en-US" spc="-50" dirty="0">
                <a:solidFill>
                  <a:srgbClr val="000000"/>
                </a:solidFill>
                <a:latin typeface="Arial Narrow" panose="020B0606020202030204" pitchFamily="34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latin typeface="Arial Narrow" panose="020B060602020203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] ha</a:t>
            </a:r>
            <a:r>
              <a:rPr lang="en-US" spc="-50" dirty="0">
                <a:solidFill>
                  <a:srgbClr val="000000"/>
                </a:solidFill>
                <a:latin typeface="Arial Narrow" panose="020B0606020202030204" pitchFamily="34" charset="0"/>
              </a:rPr>
              <a:t>ve e</a:t>
            </a:r>
            <a:r>
              <a:rPr lang="en-US" sz="1800" spc="-5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000" spc="-50" dirty="0">
                <a:solidFill>
                  <a:srgbClr val="000000"/>
                </a:solidFill>
                <a:latin typeface="Arial Narrow" panose="020B0606020202030204" pitchFamily="34" charset="0"/>
              </a:rPr>
              <a:t>&lt;</a:t>
            </a:r>
            <a:r>
              <a:rPr lang="en-US" sz="2400" spc="-50" dirty="0">
                <a:solidFill>
                  <a:srgbClr val="000000"/>
                </a:solidFill>
                <a:latin typeface="Arial Narrow" panose="020B0606020202030204" pitchFamily="34" charset="0"/>
              </a:rPr>
              <a:t>=</a:t>
            </a:r>
            <a:r>
              <a:rPr lang="en-US" sz="1600" spc="-5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pc="-50" dirty="0">
                <a:solidFill>
                  <a:srgbClr val="000000"/>
                </a:solidFill>
                <a:latin typeface="Arial Narrow" panose="020B0606020202030204" pitchFamily="34" charset="0"/>
              </a:rPr>
              <a:t>x,</a:t>
            </a:r>
            <a:r>
              <a:rPr lang="en-US" sz="2000" spc="-5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and</a:t>
            </a:r>
            <a:r>
              <a:rPr lang="en-U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all</a:t>
            </a:r>
            <a:r>
              <a:rPr lang="en-U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a[</a:t>
            </a:r>
            <a:r>
              <a:rPr lang="en-US" spc="-50" dirty="0" err="1">
                <a:solidFill>
                  <a:srgbClr val="000000"/>
                </a:solidFill>
                <a:latin typeface="Arial Narrow" panose="020B0606020202030204" pitchFamily="34" charset="0"/>
              </a:rPr>
              <a:t>i</a:t>
            </a:r>
            <a:r>
              <a:rPr lang="en-US" spc="-50" dirty="0">
                <a:solidFill>
                  <a:srgbClr val="000000"/>
                </a:solidFill>
                <a:latin typeface="Arial Narrow" panose="020B0606020202030204" pitchFamily="34" charset="0"/>
              </a:rPr>
              <a:t>:] have e</a:t>
            </a:r>
            <a:r>
              <a:rPr lang="en-US" sz="1600" spc="-5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000" spc="-50" dirty="0">
                <a:solidFill>
                  <a:srgbClr val="000000"/>
                </a:solidFill>
                <a:latin typeface="Arial Narrow" panose="020B0606020202030204" pitchFamily="34" charset="0"/>
              </a:rPr>
              <a:t>&gt;</a:t>
            </a:r>
            <a:r>
              <a:rPr lang="en-US" sz="1400" spc="-5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pc="-50" dirty="0">
                <a:solidFill>
                  <a:srgbClr val="000000"/>
                </a:solidFill>
                <a:latin typeface="Arial Narrow" panose="020B0606020202030204" pitchFamily="34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.  So if x is already in the list, </a:t>
            </a:r>
            <a:r>
              <a:rPr lang="en-US" dirty="0" err="1">
                <a:solidFill>
                  <a:srgbClr val="000000"/>
                </a:solidFill>
                <a:latin typeface="Arial Narrow" panose="020B060602020203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 points just beyond the rightmost x already there.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85000"/>
              <a:buNone/>
            </a:pPr>
            <a:endParaRPr lang="en-US" sz="16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0" lvl="0" indent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85000"/>
              <a:buNone/>
            </a:pPr>
            <a:r>
              <a:rPr lang="en-US" dirty="0">
                <a:solidFill>
                  <a:srgbClr val="A6A6A6"/>
                </a:solidFill>
                <a:latin typeface="Arial Narrow" panose="020B0606020202030204" pitchFamily="34" charset="0"/>
              </a:rPr>
              <a:t>&gt;&gt;&gt;</a:t>
            </a: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 print(bs.</a:t>
            </a:r>
            <a:r>
              <a:rPr lang="en-US" dirty="0" err="1">
                <a:solidFill>
                  <a:srgbClr val="000000"/>
                </a:solidFill>
                <a:latin typeface="Arial Narrow" panose="020B0606020202030204" pitchFamily="34" charset="0"/>
              </a:rPr>
              <a:t>insort</a:t>
            </a: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.__doc__[:163])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85000"/>
              <a:buNone/>
            </a:pPr>
            <a:r>
              <a:rPr lang="en-US" dirty="0" err="1">
                <a:solidFill>
                  <a:srgbClr val="000000"/>
                </a:solidFill>
                <a:latin typeface="Arial Narrow" panose="020B0606020202030204" pitchFamily="34" charset="0"/>
              </a:rPr>
              <a:t>insort_right</a:t>
            </a: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(a, x[, lo[, hi]])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85000"/>
              <a:buNone/>
            </a:pPr>
            <a:endParaRPr lang="en-US" sz="16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0" lvl="0" indent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85000"/>
              <a:buNone/>
            </a:pP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Insert item x in list a, and keep it sorted assuming a is sorted.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85000"/>
              <a:buNone/>
            </a:pPr>
            <a:endParaRPr lang="en-US" sz="16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0" lvl="0" indent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85000"/>
              <a:buNone/>
            </a:pP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If x is already in a, insert it to the right of the rightmost x.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85000"/>
              <a:buNone/>
            </a:pPr>
            <a:r>
              <a:rPr lang="en-US" dirty="0">
                <a:solidFill>
                  <a:srgbClr val="A6A6A6"/>
                </a:solidFill>
                <a:latin typeface="Arial Narrow" panose="020B0606020202030204" pitchFamily="34" charset="0"/>
              </a:rPr>
              <a:t>&gt;&gt;&gt;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20894" y="0"/>
            <a:ext cx="782349" cy="509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914400">
              <a:lnSpc>
                <a:spcPct val="95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sz="3000" b="1" kern="0" dirty="0">
                <a:solidFill>
                  <a:srgbClr val="FF8FD2"/>
                </a:solidFill>
              </a:rPr>
              <a:t> </a:t>
            </a:r>
            <a:r>
              <a:rPr lang="en-US" kern="0" dirty="0">
                <a:solidFill>
                  <a:schemeClr val="tx1"/>
                </a:solidFill>
              </a:rPr>
              <a:t> </a:t>
            </a:r>
          </a:p>
          <a:p>
            <a:pPr marL="0" indent="0" defTabSz="914400">
              <a:lnSpc>
                <a:spcPct val="95000"/>
              </a:lnSpc>
              <a:spcBef>
                <a:spcPts val="0"/>
              </a:spcBef>
              <a:buClr>
                <a:schemeClr val="tx1"/>
              </a:buClr>
              <a:buSzPct val="85000"/>
              <a:buNone/>
            </a:pPr>
            <a:r>
              <a:rPr lang="en-US" b="1" kern="0" dirty="0">
                <a:solidFill>
                  <a:srgbClr val="FF8FD2"/>
                </a:solidFill>
                <a:latin typeface="Arial Narrow" panose="020B0606020202030204" pitchFamily="34" charset="0"/>
              </a:rPr>
              <a:t> </a:t>
            </a:r>
          </a:p>
          <a:p>
            <a:pPr marL="0" indent="0" defTabSz="914400">
              <a:lnSpc>
                <a:spcPct val="95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sz="3000" b="1" kern="0" dirty="0">
                <a:solidFill>
                  <a:srgbClr val="FF0000"/>
                </a:solidFill>
              </a:rPr>
              <a:t> 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endParaRPr lang="en-US" sz="3000" b="1" kern="0" dirty="0">
              <a:solidFill>
                <a:srgbClr val="FF0000"/>
              </a:solidFill>
            </a:endParaRPr>
          </a:p>
          <a:p>
            <a:pPr marL="0" indent="0" defTabSz="914400">
              <a:lnSpc>
                <a:spcPct val="95000"/>
              </a:lnSpc>
              <a:spcBef>
                <a:spcPts val="0"/>
              </a:spcBef>
              <a:buClr>
                <a:schemeClr val="tx1"/>
              </a:buClr>
              <a:buSzPct val="85000"/>
              <a:buNone/>
            </a:pPr>
            <a:endParaRPr lang="en-US" b="1" kern="0" dirty="0">
              <a:solidFill>
                <a:srgbClr val="FF0000"/>
              </a:solidFill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Wingdings" pitchFamily="2" charset="2"/>
              <a:buNone/>
            </a:pPr>
            <a:endParaRPr lang="en-US" kern="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Wingdings" pitchFamily="2" charset="2"/>
              <a:buNone/>
            </a:pPr>
            <a:r>
              <a:rPr lang="en-US" kern="0" dirty="0">
                <a:solidFill>
                  <a:srgbClr val="A6A6A6"/>
                </a:solidFill>
                <a:latin typeface="Arial Narrow" panose="020B0606020202030204" pitchFamily="34" charset="0"/>
              </a:rPr>
              <a:t>&gt;&gt;&gt;</a:t>
            </a:r>
            <a:endParaRPr lang="en-US" kern="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Wingdings" pitchFamily="2" charset="2"/>
              <a:buNone/>
            </a:pPr>
            <a:endParaRPr lang="en-US" kern="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Wingdings" pitchFamily="2" charset="2"/>
              <a:buNone/>
            </a:pPr>
            <a:endParaRPr lang="en-US" sz="1600" kern="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Wingdings" pitchFamily="2" charset="2"/>
              <a:buNone/>
            </a:pPr>
            <a:endParaRPr lang="en-US" kern="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Wingdings" pitchFamily="2" charset="2"/>
              <a:buNone/>
            </a:pPr>
            <a:endParaRPr lang="en-US" sz="1600" kern="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Wingdings" pitchFamily="2" charset="2"/>
              <a:buNone/>
            </a:pPr>
            <a:endParaRPr lang="en-US" kern="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Wingdings" pitchFamily="2" charset="2"/>
              <a:buNone/>
            </a:pPr>
            <a:endParaRPr lang="en-US" kern="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Wingdings" pitchFamily="2" charset="2"/>
              <a:buNone/>
            </a:pPr>
            <a:endParaRPr lang="en-US" sz="1600" kern="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Wingdings" pitchFamily="2" charset="2"/>
              <a:buNone/>
            </a:pPr>
            <a:r>
              <a:rPr lang="en-US" kern="0" dirty="0">
                <a:solidFill>
                  <a:srgbClr val="A6A6A6"/>
                </a:solidFill>
                <a:latin typeface="Arial Narrow" panose="020B0606020202030204" pitchFamily="34" charset="0"/>
              </a:rPr>
              <a:t>&gt;&gt;&gt;</a:t>
            </a:r>
            <a:endParaRPr lang="en-US" kern="0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236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894" y="0"/>
            <a:ext cx="9416831" cy="6858000"/>
          </a:xfrm>
        </p:spPr>
        <p:txBody>
          <a:bodyPr rIns="0"/>
          <a:lstStyle/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sz="3000" b="1" dirty="0">
                <a:solidFill>
                  <a:srgbClr val="FF8FD2"/>
                </a:solidFill>
              </a:rPr>
              <a:t>collections</a:t>
            </a:r>
            <a:r>
              <a:rPr lang="en-US" dirty="0">
                <a:solidFill>
                  <a:schemeClr val="tx1"/>
                </a:solidFill>
              </a:rPr>
              <a:t>  # These extend the 7(or 9) built-in data types</a:t>
            </a:r>
          </a:p>
          <a:p>
            <a:pPr>
              <a:lnSpc>
                <a:spcPct val="95000"/>
              </a:lnSpc>
              <a:spcBef>
                <a:spcPts val="0"/>
              </a:spcBef>
              <a:buClr>
                <a:schemeClr val="tx1"/>
              </a:buClr>
              <a:buSzPct val="85000"/>
            </a:pPr>
            <a:r>
              <a:rPr lang="en-US" b="1" dirty="0" err="1">
                <a:solidFill>
                  <a:srgbClr val="FF8FD2"/>
                </a:solidFill>
                <a:latin typeface="Arial Narrow" panose="020B0606020202030204" pitchFamily="34" charset="0"/>
              </a:rPr>
              <a:t>namedtuple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,</a:t>
            </a:r>
            <a:r>
              <a:rPr lang="en-US" b="1" dirty="0">
                <a:solidFill>
                  <a:srgbClr val="FF8FD2"/>
                </a:solidFill>
                <a:latin typeface="Arial Narrow" panose="020B0606020202030204" pitchFamily="34" charset="0"/>
              </a:rPr>
              <a:t> </a:t>
            </a:r>
            <a:r>
              <a:rPr lang="en-US" b="1" dirty="0" err="1">
                <a:solidFill>
                  <a:srgbClr val="FF8FD2"/>
                </a:solidFill>
                <a:latin typeface="Arial Narrow" panose="020B0606020202030204" pitchFamily="34" charset="0"/>
              </a:rPr>
              <a:t>deque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,</a:t>
            </a:r>
            <a:r>
              <a:rPr lang="en-US" b="1" dirty="0">
                <a:solidFill>
                  <a:srgbClr val="FF8FD2"/>
                </a:solidFill>
                <a:latin typeface="Arial Narrow" panose="020B0606020202030204" pitchFamily="34" charset="0"/>
              </a:rPr>
              <a:t> </a:t>
            </a:r>
            <a:r>
              <a:rPr lang="en-US" b="1" dirty="0" err="1">
                <a:solidFill>
                  <a:srgbClr val="FF8FD2"/>
                </a:solidFill>
                <a:latin typeface="Arial Narrow" panose="020B0606020202030204" pitchFamily="34" charset="0"/>
              </a:rPr>
              <a:t>defaultdict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,</a:t>
            </a:r>
            <a:r>
              <a:rPr lang="en-US" b="1" dirty="0">
                <a:solidFill>
                  <a:srgbClr val="FF8FD2"/>
                </a:solidFill>
                <a:latin typeface="Arial Narrow" panose="020B0606020202030204" pitchFamily="34" charset="0"/>
              </a:rPr>
              <a:t> </a:t>
            </a:r>
            <a:r>
              <a:rPr lang="en-US" b="1" dirty="0" err="1">
                <a:solidFill>
                  <a:srgbClr val="FF8FD2"/>
                </a:solidFill>
                <a:latin typeface="Arial Narrow" panose="020B0606020202030204" pitchFamily="34" charset="0"/>
              </a:rPr>
              <a:t>OrderedDict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,</a:t>
            </a:r>
            <a:r>
              <a:rPr lang="en-US" b="1" dirty="0">
                <a:solidFill>
                  <a:srgbClr val="FF8FD2"/>
                </a:solidFill>
                <a:latin typeface="Arial Narrow" panose="020B0606020202030204" pitchFamily="34" charset="0"/>
              </a:rPr>
              <a:t> Counter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sz="3000" b="1" dirty="0">
                <a:solidFill>
                  <a:srgbClr val="FF0000"/>
                </a:solidFill>
              </a:rPr>
              <a:t>bisect</a:t>
            </a:r>
            <a:r>
              <a:rPr lang="en-US" dirty="0">
                <a:solidFill>
                  <a:srgbClr val="000000"/>
                </a:solidFill>
              </a:rPr>
              <a:t>  # Optimizes handling of sorted lists </a:t>
            </a:r>
            <a:endParaRPr lang="en-US" sz="3000" b="1" dirty="0">
              <a:solidFill>
                <a:srgbClr val="FF0000"/>
              </a:solidFill>
            </a:endParaRPr>
          </a:p>
          <a:p>
            <a:pPr>
              <a:lnSpc>
                <a:spcPct val="95000"/>
              </a:lnSpc>
              <a:spcBef>
                <a:spcPts val="0"/>
              </a:spcBef>
              <a:buClr>
                <a:schemeClr val="tx1"/>
              </a:buClr>
              <a:buSzPct val="85000"/>
            </a:pPr>
            <a:r>
              <a:rPr lang="en-US" b="1" dirty="0">
                <a:solidFill>
                  <a:srgbClr val="FF0000"/>
                </a:solidFill>
              </a:rPr>
              <a:t>bisect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insort</a:t>
            </a:r>
            <a:endParaRPr lang="en-US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0" lv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sz="3000" b="1" spc="-60" dirty="0">
                <a:solidFill>
                  <a:srgbClr val="2D2DB9"/>
                </a:solidFill>
              </a:rPr>
              <a:t>c</a:t>
            </a:r>
            <a:r>
              <a:rPr lang="en-US" sz="3000" b="1" spc="-110" dirty="0">
                <a:solidFill>
                  <a:srgbClr val="2D2DB9"/>
                </a:solidFill>
              </a:rPr>
              <a:t>op</a:t>
            </a:r>
            <a:r>
              <a:rPr lang="en-US" sz="3000" b="1" spc="-60" dirty="0">
                <a:solidFill>
                  <a:srgbClr val="2D2DB9"/>
                </a:solidFill>
              </a:rPr>
              <a:t>y</a:t>
            </a:r>
            <a:r>
              <a:rPr lang="en-US" sz="2400" spc="-60" dirty="0">
                <a:solidFill>
                  <a:srgbClr val="000000"/>
                </a:solidFill>
              </a:rPr>
              <a:t> </a:t>
            </a:r>
            <a:r>
              <a:rPr lang="en-US" spc="-60" dirty="0">
                <a:solidFill>
                  <a:srgbClr val="000000"/>
                </a:solidFill>
              </a:rPr>
              <a:t>#shallow</a:t>
            </a:r>
            <a:r>
              <a:rPr lang="en-US" sz="2400" spc="-60" dirty="0">
                <a:solidFill>
                  <a:srgbClr val="000000"/>
                </a:solidFill>
              </a:rPr>
              <a:t> </a:t>
            </a:r>
            <a:r>
              <a:rPr lang="en-US" spc="-60" dirty="0">
                <a:solidFill>
                  <a:srgbClr val="000000"/>
                </a:solidFill>
              </a:rPr>
              <a:t>vs</a:t>
            </a:r>
            <a:r>
              <a:rPr lang="en-US" sz="2400" spc="-60" dirty="0">
                <a:solidFill>
                  <a:srgbClr val="000000"/>
                </a:solidFill>
              </a:rPr>
              <a:t> </a:t>
            </a:r>
            <a:r>
              <a:rPr lang="en-US" spc="-60" dirty="0">
                <a:solidFill>
                  <a:srgbClr val="000000"/>
                </a:solidFill>
              </a:rPr>
              <a:t>deep-copy</a:t>
            </a:r>
            <a:r>
              <a:rPr lang="en-US" sz="2000" spc="-60" dirty="0">
                <a:solidFill>
                  <a:srgbClr val="000000"/>
                </a:solidFill>
              </a:rPr>
              <a:t> </a:t>
            </a:r>
            <a:r>
              <a:rPr lang="en-US" spc="-60" dirty="0">
                <a:solidFill>
                  <a:srgbClr val="000000"/>
                </a:solidFill>
              </a:rPr>
              <a:t>=</a:t>
            </a:r>
            <a:r>
              <a:rPr lang="en-US" sz="2000" spc="-60" dirty="0">
                <a:solidFill>
                  <a:srgbClr val="000000"/>
                </a:solidFill>
              </a:rPr>
              <a:t> </a:t>
            </a:r>
            <a:r>
              <a:rPr lang="en-US" spc="-60" dirty="0">
                <a:solidFill>
                  <a:srgbClr val="000000"/>
                </a:solidFill>
              </a:rPr>
              <a:t>Do</a:t>
            </a:r>
            <a:r>
              <a:rPr lang="en-US" sz="2000" spc="-60" dirty="0">
                <a:solidFill>
                  <a:srgbClr val="000000"/>
                </a:solidFill>
              </a:rPr>
              <a:t> </a:t>
            </a:r>
            <a:r>
              <a:rPr lang="en-US" spc="-60" dirty="0">
                <a:solidFill>
                  <a:srgbClr val="000000"/>
                </a:solidFill>
              </a:rPr>
              <a:t>contained items</a:t>
            </a:r>
            <a:r>
              <a:rPr lang="en-US" sz="2000" spc="-60" dirty="0">
                <a:solidFill>
                  <a:srgbClr val="000000"/>
                </a:solidFill>
              </a:rPr>
              <a:t> </a:t>
            </a:r>
            <a:r>
              <a:rPr lang="en-US" spc="-60" dirty="0">
                <a:solidFill>
                  <a:srgbClr val="000000"/>
                </a:solidFill>
              </a:rPr>
              <a:t>get</a:t>
            </a:r>
            <a:r>
              <a:rPr lang="en-US" sz="2000" spc="-60" dirty="0">
                <a:solidFill>
                  <a:srgbClr val="000000"/>
                </a:solidFill>
              </a:rPr>
              <a:t> </a:t>
            </a:r>
            <a:r>
              <a:rPr lang="en-US" spc="-60" dirty="0">
                <a:solidFill>
                  <a:srgbClr val="000000"/>
                </a:solidFill>
              </a:rPr>
              <a:t>duplicated?</a:t>
            </a:r>
            <a:endParaRPr lang="en-US" sz="3000" b="1" dirty="0">
              <a:solidFill>
                <a:srgbClr val="2D2DB9"/>
              </a:solidFill>
            </a:endParaRPr>
          </a:p>
          <a:p>
            <a:pPr lvl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Pct val="85000"/>
            </a:pPr>
            <a:r>
              <a:rPr lang="en-US" b="1" dirty="0">
                <a:solidFill>
                  <a:srgbClr val="2D2DB9"/>
                </a:solidFill>
              </a:rPr>
              <a:t>copy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b="1" dirty="0">
                <a:solidFill>
                  <a:srgbClr val="2D2DB9"/>
                </a:solidFill>
              </a:rPr>
              <a:t> </a:t>
            </a:r>
            <a:r>
              <a:rPr lang="en-US" b="1" dirty="0" err="1">
                <a:solidFill>
                  <a:srgbClr val="2D2DB9"/>
                </a:solidFill>
              </a:rPr>
              <a:t>deepcopy</a:t>
            </a:r>
            <a:endParaRPr lang="en-US" b="1" dirty="0">
              <a:solidFill>
                <a:srgbClr val="2D2DB9"/>
              </a:solidFill>
            </a:endParaRPr>
          </a:p>
          <a:p>
            <a:pPr marL="0" lvl="0" indent="0">
              <a:lnSpc>
                <a:spcPct val="82000"/>
              </a:lnSpc>
              <a:spcBef>
                <a:spcPts val="0"/>
              </a:spcBef>
              <a:buClr>
                <a:srgbClr val="000000"/>
              </a:buClr>
              <a:buSzPct val="85000"/>
              <a:buNone/>
            </a:pPr>
            <a:r>
              <a:rPr lang="en-US" dirty="0">
                <a:solidFill>
                  <a:srgbClr val="A6A6A6"/>
                </a:solidFill>
                <a:latin typeface="Arial Narrow" panose="020B0606020202030204" pitchFamily="34" charset="0"/>
              </a:rPr>
              <a:t>&gt;&gt;&gt;</a:t>
            </a: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 import copy as </a:t>
            </a:r>
            <a:r>
              <a:rPr lang="en-US" dirty="0" err="1">
                <a:solidFill>
                  <a:srgbClr val="000000"/>
                </a:solidFill>
                <a:latin typeface="Arial Narrow" panose="020B0606020202030204" pitchFamily="34" charset="0"/>
              </a:rPr>
              <a:t>cp</a:t>
            </a:r>
            <a:endParaRPr lang="en-US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0" lvl="0" indent="0">
              <a:lnSpc>
                <a:spcPct val="82000"/>
              </a:lnSpc>
              <a:spcBef>
                <a:spcPts val="0"/>
              </a:spcBef>
              <a:buClr>
                <a:srgbClr val="000000"/>
              </a:buClr>
              <a:buSzPct val="85000"/>
              <a:buNone/>
            </a:pPr>
            <a:r>
              <a:rPr lang="en-US" dirty="0">
                <a:solidFill>
                  <a:srgbClr val="A6A6A6"/>
                </a:solidFill>
                <a:latin typeface="Arial Narrow" panose="020B0606020202030204" pitchFamily="34" charset="0"/>
              </a:rPr>
              <a:t>&gt;&gt;&gt;</a:t>
            </a: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 print(</a:t>
            </a:r>
            <a:r>
              <a:rPr lang="en-US" dirty="0" err="1">
                <a:solidFill>
                  <a:srgbClr val="000000"/>
                </a:solidFill>
                <a:latin typeface="Arial Narrow" panose="020B0606020202030204" pitchFamily="34" charset="0"/>
              </a:rPr>
              <a:t>cp</a:t>
            </a: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.__doc__[48:67]+</a:t>
            </a:r>
            <a:r>
              <a:rPr lang="en-US" dirty="0" err="1">
                <a:solidFill>
                  <a:srgbClr val="000000"/>
                </a:solidFill>
                <a:latin typeface="Arial Narrow" panose="020B0606020202030204" pitchFamily="34" charset="0"/>
              </a:rPr>
              <a:t>cp</a:t>
            </a: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.__doc__[89:204]+</a:t>
            </a:r>
            <a:r>
              <a:rPr lang="en-US" dirty="0" err="1">
                <a:solidFill>
                  <a:srgbClr val="000000"/>
                </a:solidFill>
                <a:latin typeface="Arial Narrow" panose="020B0606020202030204" pitchFamily="34" charset="0"/>
              </a:rPr>
              <a:t>cp</a:t>
            </a: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.__doc__[255:698])</a:t>
            </a:r>
          </a:p>
          <a:p>
            <a:pPr marL="0" lvl="0" indent="0">
              <a:lnSpc>
                <a:spcPct val="82000"/>
              </a:lnSpc>
              <a:spcBef>
                <a:spcPts val="0"/>
              </a:spcBef>
              <a:buClr>
                <a:srgbClr val="000000"/>
              </a:buClr>
              <a:buSzPct val="85000"/>
              <a:buNone/>
            </a:pP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Interface summary:</a:t>
            </a:r>
          </a:p>
          <a:p>
            <a:pPr marL="0" lvl="0" indent="0">
              <a:lnSpc>
                <a:spcPct val="82000"/>
              </a:lnSpc>
              <a:spcBef>
                <a:spcPts val="0"/>
              </a:spcBef>
              <a:buClr>
                <a:srgbClr val="000000"/>
              </a:buClr>
              <a:buSzPct val="85000"/>
              <a:buNone/>
            </a:pP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        x = </a:t>
            </a:r>
            <a:r>
              <a:rPr lang="en-US" dirty="0" err="1">
                <a:solidFill>
                  <a:srgbClr val="000000"/>
                </a:solidFill>
                <a:latin typeface="Arial Narrow" panose="020B0606020202030204" pitchFamily="34" charset="0"/>
              </a:rPr>
              <a:t>copy.copy</a:t>
            </a: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(y)        # make a shallow copy of y</a:t>
            </a:r>
          </a:p>
          <a:p>
            <a:pPr marL="0" lvl="0" indent="0">
              <a:lnSpc>
                <a:spcPct val="82000"/>
              </a:lnSpc>
              <a:spcBef>
                <a:spcPts val="0"/>
              </a:spcBef>
              <a:buClr>
                <a:srgbClr val="000000"/>
              </a:buClr>
              <a:buSzPct val="85000"/>
              <a:buNone/>
            </a:pP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        x = </a:t>
            </a:r>
            <a:r>
              <a:rPr lang="en-US" dirty="0" err="1">
                <a:solidFill>
                  <a:srgbClr val="000000"/>
                </a:solidFill>
                <a:latin typeface="Arial Narrow" panose="020B0606020202030204" pitchFamily="34" charset="0"/>
              </a:rPr>
              <a:t>copy.deepcopy</a:t>
            </a: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(y)    # make a deep copy of y</a:t>
            </a:r>
          </a:p>
          <a:p>
            <a:pPr marL="0" lvl="0" indent="0">
              <a:lnSpc>
                <a:spcPct val="82000"/>
              </a:lnSpc>
              <a:spcBef>
                <a:spcPts val="0"/>
              </a:spcBef>
              <a:buClr>
                <a:srgbClr val="000000"/>
              </a:buClr>
              <a:buSzPct val="85000"/>
              <a:buNone/>
            </a:pPr>
            <a:endParaRPr lang="en-US" sz="14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0" lvl="0" indent="0">
              <a:lnSpc>
                <a:spcPct val="82000"/>
              </a:lnSpc>
              <a:spcBef>
                <a:spcPts val="0"/>
              </a:spcBef>
              <a:buClr>
                <a:srgbClr val="000000"/>
              </a:buClr>
              <a:buSzPct val="85000"/>
              <a:buNone/>
            </a:pPr>
            <a:r>
              <a:rPr lang="en-US" spc="-20" dirty="0">
                <a:solidFill>
                  <a:srgbClr val="000000"/>
                </a:solidFill>
                <a:latin typeface="Arial Narrow" panose="020B0606020202030204" pitchFamily="34" charset="0"/>
              </a:rPr>
              <a:t>The</a:t>
            </a:r>
            <a:r>
              <a:rPr lang="en-US" sz="2000" spc="-2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pc="-20" dirty="0">
                <a:solidFill>
                  <a:srgbClr val="000000"/>
                </a:solidFill>
                <a:latin typeface="Arial Narrow" panose="020B0606020202030204" pitchFamily="34" charset="0"/>
              </a:rPr>
              <a:t>difference</a:t>
            </a:r>
            <a:r>
              <a:rPr lang="en-US" sz="2000" spc="-2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pc="-20" dirty="0">
                <a:solidFill>
                  <a:srgbClr val="000000"/>
                </a:solidFill>
                <a:latin typeface="Arial Narrow" panose="020B0606020202030204" pitchFamily="34" charset="0"/>
              </a:rPr>
              <a:t>between</a:t>
            </a:r>
            <a:r>
              <a:rPr lang="en-US" sz="2000" spc="-2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pc="-20" dirty="0">
                <a:solidFill>
                  <a:srgbClr val="000000"/>
                </a:solidFill>
                <a:latin typeface="Arial Narrow" panose="020B0606020202030204" pitchFamily="34" charset="0"/>
              </a:rPr>
              <a:t>shallow</a:t>
            </a:r>
            <a:r>
              <a:rPr lang="en-US" sz="2000" spc="-2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pc="-20" dirty="0">
                <a:solidFill>
                  <a:srgbClr val="000000"/>
                </a:solidFill>
                <a:latin typeface="Arial Narrow" panose="020B0606020202030204" pitchFamily="34" charset="0"/>
              </a:rPr>
              <a:t>and</a:t>
            </a:r>
            <a:r>
              <a:rPr lang="en-US" sz="2000" spc="-2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pc="-20" dirty="0">
                <a:solidFill>
                  <a:srgbClr val="000000"/>
                </a:solidFill>
                <a:latin typeface="Arial Narrow" panose="020B0606020202030204" pitchFamily="34" charset="0"/>
              </a:rPr>
              <a:t>deep</a:t>
            </a:r>
            <a:r>
              <a:rPr lang="en-US" sz="2000" spc="-2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pc="-20" dirty="0">
                <a:solidFill>
                  <a:srgbClr val="000000"/>
                </a:solidFill>
                <a:latin typeface="Arial Narrow" panose="020B0606020202030204" pitchFamily="34" charset="0"/>
              </a:rPr>
              <a:t>copying</a:t>
            </a:r>
            <a:r>
              <a:rPr lang="en-US" sz="2000" spc="-2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pc="-20" dirty="0">
                <a:solidFill>
                  <a:srgbClr val="000000"/>
                </a:solidFill>
                <a:latin typeface="Arial Narrow" panose="020B0606020202030204" pitchFamily="34" charset="0"/>
              </a:rPr>
              <a:t>is</a:t>
            </a:r>
            <a:r>
              <a:rPr lang="en-US" sz="2000" spc="-2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pc="-20" dirty="0">
                <a:solidFill>
                  <a:srgbClr val="000000"/>
                </a:solidFill>
                <a:latin typeface="Arial Narrow" panose="020B0606020202030204" pitchFamily="34" charset="0"/>
              </a:rPr>
              <a:t>only</a:t>
            </a:r>
            <a:r>
              <a:rPr lang="en-US" sz="2000" spc="-2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pc="-20" dirty="0">
                <a:solidFill>
                  <a:srgbClr val="000000"/>
                </a:solidFill>
                <a:latin typeface="Arial Narrow" panose="020B0606020202030204" pitchFamily="34" charset="0"/>
              </a:rPr>
              <a:t>relevant for</a:t>
            </a:r>
            <a:r>
              <a:rPr lang="en-US" sz="2000" spc="-2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pc="-50" dirty="0">
                <a:solidFill>
                  <a:srgbClr val="000000"/>
                </a:solidFill>
                <a:latin typeface="Arial Narrow" panose="020B0606020202030204" pitchFamily="34" charset="0"/>
              </a:rPr>
              <a:t>compound</a:t>
            </a: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 objects (objects that contain other objects, like lists or class instances).</a:t>
            </a:r>
          </a:p>
          <a:p>
            <a:pPr marL="0" lvl="0" indent="0">
              <a:lnSpc>
                <a:spcPct val="82000"/>
              </a:lnSpc>
              <a:spcBef>
                <a:spcPts val="0"/>
              </a:spcBef>
              <a:buClr>
                <a:srgbClr val="000000"/>
              </a:buClr>
              <a:buSzPct val="85000"/>
              <a:buNone/>
            </a:pPr>
            <a:endParaRPr lang="en-US" sz="14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0" lvl="0" indent="0">
              <a:lnSpc>
                <a:spcPct val="82000"/>
              </a:lnSpc>
              <a:spcBef>
                <a:spcPts val="0"/>
              </a:spcBef>
              <a:buClr>
                <a:srgbClr val="000000"/>
              </a:buClr>
              <a:buSzPct val="85000"/>
              <a:buNone/>
            </a:pP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- A shallow copy constructs a new compound object and then (to the extent  </a:t>
            </a:r>
          </a:p>
          <a:p>
            <a:pPr marL="0" lvl="0" indent="0">
              <a:lnSpc>
                <a:spcPct val="82000"/>
              </a:lnSpc>
              <a:spcBef>
                <a:spcPts val="0"/>
              </a:spcBef>
              <a:buClr>
                <a:srgbClr val="000000"/>
              </a:buClr>
              <a:buSzPct val="85000"/>
              <a:buNone/>
            </a:pP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  possible) inserts *the same objects* into it that the original contains.</a:t>
            </a:r>
          </a:p>
          <a:p>
            <a:pPr marL="0" lvl="0" indent="0">
              <a:lnSpc>
                <a:spcPct val="82000"/>
              </a:lnSpc>
              <a:spcBef>
                <a:spcPts val="0"/>
              </a:spcBef>
              <a:buClr>
                <a:srgbClr val="000000"/>
              </a:buClr>
              <a:buSzPct val="85000"/>
              <a:buNone/>
            </a:pPr>
            <a:endParaRPr lang="en-US" sz="14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0" lvl="0" indent="0">
              <a:lnSpc>
                <a:spcPct val="82000"/>
              </a:lnSpc>
              <a:spcBef>
                <a:spcPts val="0"/>
              </a:spcBef>
              <a:buClr>
                <a:srgbClr val="000000"/>
              </a:buClr>
              <a:buSzPct val="85000"/>
              <a:buNone/>
            </a:pP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- A deep copy constructs a new compound object and then, recursively,</a:t>
            </a:r>
          </a:p>
          <a:p>
            <a:pPr marL="0" lvl="0" indent="0">
              <a:lnSpc>
                <a:spcPct val="82000"/>
              </a:lnSpc>
              <a:spcBef>
                <a:spcPts val="0"/>
              </a:spcBef>
              <a:buClr>
                <a:srgbClr val="000000"/>
              </a:buClr>
              <a:buSzPct val="85000"/>
              <a:buNone/>
            </a:pP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  inserts *copies* into it of the objects found in the original.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051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894" y="0"/>
            <a:ext cx="9416831" cy="6858000"/>
          </a:xfrm>
        </p:spPr>
        <p:txBody>
          <a:bodyPr rIns="0"/>
          <a:lstStyle/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sz="3000" b="1" dirty="0">
                <a:solidFill>
                  <a:srgbClr val="FF8FD2"/>
                </a:solidFill>
              </a:rPr>
              <a:t>collections</a:t>
            </a:r>
            <a:r>
              <a:rPr lang="en-US" dirty="0">
                <a:solidFill>
                  <a:schemeClr val="tx1"/>
                </a:solidFill>
              </a:rPr>
              <a:t>  # These extend the 7(or 9) built-in data types</a:t>
            </a:r>
          </a:p>
          <a:p>
            <a:pPr>
              <a:lnSpc>
                <a:spcPct val="95000"/>
              </a:lnSpc>
              <a:spcBef>
                <a:spcPts val="0"/>
              </a:spcBef>
              <a:buClr>
                <a:schemeClr val="tx1"/>
              </a:buClr>
              <a:buSzPct val="85000"/>
            </a:pPr>
            <a:r>
              <a:rPr lang="en-US" b="1" dirty="0" err="1">
                <a:solidFill>
                  <a:srgbClr val="FF8FD2"/>
                </a:solidFill>
                <a:latin typeface="Arial Narrow" panose="020B0606020202030204" pitchFamily="34" charset="0"/>
              </a:rPr>
              <a:t>namedtuple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,</a:t>
            </a:r>
            <a:r>
              <a:rPr lang="en-US" b="1" dirty="0">
                <a:solidFill>
                  <a:srgbClr val="FF8FD2"/>
                </a:solidFill>
                <a:latin typeface="Arial Narrow" panose="020B0606020202030204" pitchFamily="34" charset="0"/>
              </a:rPr>
              <a:t> </a:t>
            </a:r>
            <a:r>
              <a:rPr lang="en-US" b="1" dirty="0" err="1">
                <a:solidFill>
                  <a:srgbClr val="FF8FD2"/>
                </a:solidFill>
                <a:latin typeface="Arial Narrow" panose="020B0606020202030204" pitchFamily="34" charset="0"/>
              </a:rPr>
              <a:t>deque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,</a:t>
            </a:r>
            <a:r>
              <a:rPr lang="en-US" b="1" dirty="0">
                <a:solidFill>
                  <a:srgbClr val="FF8FD2"/>
                </a:solidFill>
                <a:latin typeface="Arial Narrow" panose="020B0606020202030204" pitchFamily="34" charset="0"/>
              </a:rPr>
              <a:t> </a:t>
            </a:r>
            <a:r>
              <a:rPr lang="en-US" b="1" dirty="0" err="1">
                <a:solidFill>
                  <a:srgbClr val="FF8FD2"/>
                </a:solidFill>
                <a:latin typeface="Arial Narrow" panose="020B0606020202030204" pitchFamily="34" charset="0"/>
              </a:rPr>
              <a:t>defaultdict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,</a:t>
            </a:r>
            <a:r>
              <a:rPr lang="en-US" b="1" dirty="0">
                <a:solidFill>
                  <a:srgbClr val="FF8FD2"/>
                </a:solidFill>
                <a:latin typeface="Arial Narrow" panose="020B0606020202030204" pitchFamily="34" charset="0"/>
              </a:rPr>
              <a:t> </a:t>
            </a:r>
            <a:r>
              <a:rPr lang="en-US" b="1" dirty="0" err="1">
                <a:solidFill>
                  <a:srgbClr val="FF8FD2"/>
                </a:solidFill>
                <a:latin typeface="Arial Narrow" panose="020B0606020202030204" pitchFamily="34" charset="0"/>
              </a:rPr>
              <a:t>OrderedDict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,</a:t>
            </a:r>
            <a:r>
              <a:rPr lang="en-US" b="1" dirty="0">
                <a:solidFill>
                  <a:srgbClr val="FF8FD2"/>
                </a:solidFill>
                <a:latin typeface="Arial Narrow" panose="020B0606020202030204" pitchFamily="34" charset="0"/>
              </a:rPr>
              <a:t> Counter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sz="3000" b="1" dirty="0">
                <a:solidFill>
                  <a:srgbClr val="FF0000"/>
                </a:solidFill>
              </a:rPr>
              <a:t>bisect</a:t>
            </a:r>
            <a:r>
              <a:rPr lang="en-US" dirty="0">
                <a:solidFill>
                  <a:srgbClr val="000000"/>
                </a:solidFill>
              </a:rPr>
              <a:t>  # Optimizes handling of sorted lists </a:t>
            </a:r>
            <a:endParaRPr lang="en-US" sz="3000" b="1" dirty="0">
              <a:solidFill>
                <a:srgbClr val="FF0000"/>
              </a:solidFill>
            </a:endParaRPr>
          </a:p>
          <a:p>
            <a:pPr>
              <a:lnSpc>
                <a:spcPct val="95000"/>
              </a:lnSpc>
              <a:spcBef>
                <a:spcPts val="0"/>
              </a:spcBef>
              <a:buClr>
                <a:schemeClr val="tx1"/>
              </a:buClr>
              <a:buSzPct val="85000"/>
            </a:pPr>
            <a:r>
              <a:rPr lang="en-US" b="1" dirty="0">
                <a:solidFill>
                  <a:srgbClr val="FF0000"/>
                </a:solidFill>
              </a:rPr>
              <a:t>bisect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insort</a:t>
            </a:r>
            <a:endParaRPr lang="en-US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0" lv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sz="3000" b="1" spc="-60" dirty="0">
                <a:solidFill>
                  <a:srgbClr val="2D2DB9"/>
                </a:solidFill>
              </a:rPr>
              <a:t>c</a:t>
            </a:r>
            <a:r>
              <a:rPr lang="en-US" sz="3000" b="1" spc="-110" dirty="0">
                <a:solidFill>
                  <a:srgbClr val="2D2DB9"/>
                </a:solidFill>
              </a:rPr>
              <a:t>op</a:t>
            </a:r>
            <a:r>
              <a:rPr lang="en-US" sz="3000" b="1" spc="-60" dirty="0">
                <a:solidFill>
                  <a:srgbClr val="2D2DB9"/>
                </a:solidFill>
              </a:rPr>
              <a:t>y</a:t>
            </a:r>
            <a:r>
              <a:rPr lang="en-US" sz="2400" spc="-60" dirty="0">
                <a:solidFill>
                  <a:srgbClr val="000000"/>
                </a:solidFill>
              </a:rPr>
              <a:t> </a:t>
            </a:r>
            <a:r>
              <a:rPr lang="en-US" spc="-60" dirty="0">
                <a:solidFill>
                  <a:srgbClr val="000000"/>
                </a:solidFill>
              </a:rPr>
              <a:t>#shallow</a:t>
            </a:r>
            <a:r>
              <a:rPr lang="en-US" sz="2400" spc="-60" dirty="0">
                <a:solidFill>
                  <a:srgbClr val="000000"/>
                </a:solidFill>
              </a:rPr>
              <a:t> </a:t>
            </a:r>
            <a:r>
              <a:rPr lang="en-US" spc="-60" dirty="0">
                <a:solidFill>
                  <a:srgbClr val="000000"/>
                </a:solidFill>
              </a:rPr>
              <a:t>vs</a:t>
            </a:r>
            <a:r>
              <a:rPr lang="en-US" sz="2400" spc="-60" dirty="0">
                <a:solidFill>
                  <a:srgbClr val="000000"/>
                </a:solidFill>
              </a:rPr>
              <a:t> </a:t>
            </a:r>
            <a:r>
              <a:rPr lang="en-US" spc="-60" dirty="0">
                <a:solidFill>
                  <a:srgbClr val="000000"/>
                </a:solidFill>
              </a:rPr>
              <a:t>deep-copy</a:t>
            </a:r>
            <a:r>
              <a:rPr lang="en-US" sz="2000" spc="-60" dirty="0">
                <a:solidFill>
                  <a:srgbClr val="000000"/>
                </a:solidFill>
              </a:rPr>
              <a:t> </a:t>
            </a:r>
            <a:r>
              <a:rPr lang="en-US" spc="-60" dirty="0">
                <a:solidFill>
                  <a:srgbClr val="000000"/>
                </a:solidFill>
              </a:rPr>
              <a:t>=</a:t>
            </a:r>
            <a:r>
              <a:rPr lang="en-US" sz="2000" spc="-60" dirty="0">
                <a:solidFill>
                  <a:srgbClr val="000000"/>
                </a:solidFill>
              </a:rPr>
              <a:t> </a:t>
            </a:r>
            <a:r>
              <a:rPr lang="en-US" spc="-60" dirty="0">
                <a:solidFill>
                  <a:srgbClr val="000000"/>
                </a:solidFill>
              </a:rPr>
              <a:t>Do</a:t>
            </a:r>
            <a:r>
              <a:rPr lang="en-US" sz="2000" spc="-60" dirty="0">
                <a:solidFill>
                  <a:srgbClr val="000000"/>
                </a:solidFill>
              </a:rPr>
              <a:t> </a:t>
            </a:r>
            <a:r>
              <a:rPr lang="en-US" spc="-60" dirty="0">
                <a:solidFill>
                  <a:srgbClr val="000000"/>
                </a:solidFill>
              </a:rPr>
              <a:t>contained items</a:t>
            </a:r>
            <a:r>
              <a:rPr lang="en-US" sz="2000" spc="-60" dirty="0">
                <a:solidFill>
                  <a:srgbClr val="000000"/>
                </a:solidFill>
              </a:rPr>
              <a:t> </a:t>
            </a:r>
            <a:r>
              <a:rPr lang="en-US" spc="-60" dirty="0">
                <a:solidFill>
                  <a:srgbClr val="000000"/>
                </a:solidFill>
              </a:rPr>
              <a:t>get</a:t>
            </a:r>
            <a:r>
              <a:rPr lang="en-US" sz="2000" spc="-60" dirty="0">
                <a:solidFill>
                  <a:srgbClr val="000000"/>
                </a:solidFill>
              </a:rPr>
              <a:t> </a:t>
            </a:r>
            <a:r>
              <a:rPr lang="en-US" spc="-60" dirty="0">
                <a:solidFill>
                  <a:srgbClr val="000000"/>
                </a:solidFill>
              </a:rPr>
              <a:t>duplicated?</a:t>
            </a:r>
            <a:endParaRPr lang="en-US" sz="3000" b="1" dirty="0">
              <a:solidFill>
                <a:srgbClr val="2D2DB9"/>
              </a:solidFill>
            </a:endParaRPr>
          </a:p>
          <a:p>
            <a:pPr lvl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Pct val="85000"/>
            </a:pPr>
            <a:r>
              <a:rPr lang="en-US" b="1" dirty="0">
                <a:solidFill>
                  <a:srgbClr val="2D2DB9"/>
                </a:solidFill>
              </a:rPr>
              <a:t>copy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b="1" dirty="0">
                <a:solidFill>
                  <a:srgbClr val="2D2DB9"/>
                </a:solidFill>
              </a:rPr>
              <a:t> </a:t>
            </a:r>
            <a:r>
              <a:rPr lang="en-US" b="1" dirty="0" err="1">
                <a:solidFill>
                  <a:srgbClr val="2D2DB9"/>
                </a:solidFill>
              </a:rPr>
              <a:t>deepcopy</a:t>
            </a:r>
            <a:endParaRPr lang="en-US" b="1" dirty="0">
              <a:solidFill>
                <a:srgbClr val="2D2DB9"/>
              </a:solidFill>
            </a:endParaRPr>
          </a:p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sz="3000" b="1" dirty="0">
                <a:solidFill>
                  <a:srgbClr val="FFAC00"/>
                </a:solidFill>
              </a:rPr>
              <a:t>math</a:t>
            </a:r>
            <a:r>
              <a:rPr lang="en-US" sz="3000" b="1" dirty="0">
                <a:solidFill>
                  <a:srgbClr val="FFC000"/>
                </a:solidFill>
              </a:rPr>
              <a:t> </a:t>
            </a:r>
            <a:r>
              <a:rPr lang="en-US" sz="3000" dirty="0">
                <a:solidFill>
                  <a:schemeClr val="tx1"/>
                </a:solidFill>
              </a:rPr>
              <a:t>/</a:t>
            </a:r>
            <a:r>
              <a:rPr lang="en-US" sz="3000" b="1" dirty="0">
                <a:solidFill>
                  <a:srgbClr val="FFC000"/>
                </a:solidFill>
              </a:rPr>
              <a:t> </a:t>
            </a:r>
            <a:r>
              <a:rPr lang="en-US" sz="3000" b="1" dirty="0" err="1">
                <a:solidFill>
                  <a:srgbClr val="FFEC00"/>
                </a:solidFill>
              </a:rPr>
              <a:t>cmath</a:t>
            </a:r>
            <a:r>
              <a:rPr lang="en-US" b="1" dirty="0">
                <a:solidFill>
                  <a:srgbClr val="FFEC00"/>
                </a:solidFill>
              </a:rPr>
              <a:t> (for complex numbers)</a:t>
            </a:r>
            <a:r>
              <a:rPr lang="en-US" dirty="0">
                <a:solidFill>
                  <a:srgbClr val="000000"/>
                </a:solidFill>
              </a:rPr>
              <a:t>  # All the math </a:t>
            </a:r>
            <a:r>
              <a:rPr lang="en-US" dirty="0" err="1">
                <a:solidFill>
                  <a:srgbClr val="000000"/>
                </a:solidFill>
              </a:rPr>
              <a:t>funcs</a:t>
            </a:r>
            <a:endParaRPr lang="en-US" b="1" dirty="0">
              <a:solidFill>
                <a:srgbClr val="FFEC00"/>
              </a:solidFill>
            </a:endParaRPr>
          </a:p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sz="3000" b="1" dirty="0">
                <a:solidFill>
                  <a:srgbClr val="00B050"/>
                </a:solidFill>
              </a:rPr>
              <a:t>random</a:t>
            </a: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# As we've used in the homework </a:t>
            </a:r>
            <a:endParaRPr lang="en-US" sz="3000" b="1" dirty="0">
              <a:solidFill>
                <a:srgbClr val="00B050"/>
              </a:solidFill>
            </a:endParaRPr>
          </a:p>
          <a:p>
            <a:pPr>
              <a:lnSpc>
                <a:spcPct val="95000"/>
              </a:lnSpc>
              <a:spcBef>
                <a:spcPts val="0"/>
              </a:spcBef>
              <a:buClr>
                <a:schemeClr val="tx1"/>
              </a:buClr>
              <a:buSzPct val="85000"/>
            </a:pPr>
            <a:r>
              <a:rPr lang="en-US" b="1" dirty="0">
                <a:solidFill>
                  <a:srgbClr val="00B050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b="1" dirty="0">
                <a:solidFill>
                  <a:srgbClr val="00B050"/>
                </a:solidFill>
              </a:rPr>
              <a:t> uniform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randint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randrange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b="1" dirty="0">
                <a:solidFill>
                  <a:srgbClr val="00B050"/>
                </a:solidFill>
              </a:rPr>
              <a:t> choice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sz="3000" b="1" dirty="0" err="1">
                <a:solidFill>
                  <a:srgbClr val="00B0F0"/>
                </a:solidFill>
              </a:rPr>
              <a:t>importlib</a:t>
            </a:r>
            <a:r>
              <a:rPr lang="en-US" dirty="0">
                <a:solidFill>
                  <a:srgbClr val="000000"/>
                </a:solidFill>
              </a:rPr>
              <a:t>  # See lecture 4, slide 107 </a:t>
            </a:r>
            <a:endParaRPr lang="en-US" sz="3000" b="1" dirty="0">
              <a:solidFill>
                <a:srgbClr val="00B0F0"/>
              </a:solidFill>
            </a:endParaRPr>
          </a:p>
          <a:p>
            <a:pPr>
              <a:lnSpc>
                <a:spcPct val="95000"/>
              </a:lnSpc>
              <a:spcBef>
                <a:spcPts val="0"/>
              </a:spcBef>
              <a:buClr>
                <a:schemeClr val="tx1"/>
              </a:buClr>
              <a:buSzPct val="85000"/>
            </a:pPr>
            <a:r>
              <a:rPr lang="en-US" b="1" dirty="0">
                <a:solidFill>
                  <a:srgbClr val="00B0F0"/>
                </a:solidFill>
              </a:rPr>
              <a:t>reload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sz="3000" b="1" dirty="0">
                <a:solidFill>
                  <a:srgbClr val="CC00FF"/>
                </a:solidFill>
              </a:rPr>
              <a:t>keyword</a:t>
            </a:r>
            <a:r>
              <a:rPr lang="en-US" dirty="0">
                <a:solidFill>
                  <a:srgbClr val="000000"/>
                </a:solidFill>
              </a:rPr>
              <a:t>  #Just lists Python's keywords. (We'll use it today…)</a:t>
            </a:r>
            <a:endParaRPr lang="en-US" sz="3000" b="1" dirty="0">
              <a:solidFill>
                <a:srgbClr val="CC00FF"/>
              </a:solidFill>
            </a:endParaRPr>
          </a:p>
          <a:p>
            <a:pPr>
              <a:lnSpc>
                <a:spcPct val="95000"/>
              </a:lnSpc>
              <a:spcBef>
                <a:spcPts val="0"/>
              </a:spcBef>
              <a:buClr>
                <a:schemeClr val="tx1"/>
              </a:buClr>
              <a:buSzPct val="85000"/>
            </a:pPr>
            <a:r>
              <a:rPr lang="en-US" b="1" dirty="0" err="1">
                <a:solidFill>
                  <a:srgbClr val="CC00FF"/>
                </a:solidFill>
              </a:rPr>
              <a:t>kwlist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b="1" dirty="0">
                <a:solidFill>
                  <a:srgbClr val="CC00FF"/>
                </a:solidFill>
              </a:rPr>
              <a:t> </a:t>
            </a:r>
            <a:r>
              <a:rPr lang="en-US" b="1" dirty="0" err="1">
                <a:solidFill>
                  <a:srgbClr val="CC00FF"/>
                </a:solidFill>
              </a:rPr>
              <a:t>iskeyword</a:t>
            </a:r>
            <a:endParaRPr lang="en-US" b="1" dirty="0">
              <a:solidFill>
                <a:srgbClr val="CC00FF"/>
              </a:solidFill>
            </a:endParaRPr>
          </a:p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sz="3000" b="1" dirty="0" err="1">
                <a:solidFill>
                  <a:srgbClr val="7030A0"/>
                </a:solidFill>
              </a:rPr>
              <a:t>Numpy</a:t>
            </a:r>
            <a:r>
              <a:rPr lang="en-US" b="1" dirty="0">
                <a:solidFill>
                  <a:srgbClr val="CC00FF"/>
                </a:solidFill>
              </a:rPr>
              <a:t> </a:t>
            </a:r>
            <a:r>
              <a:rPr lang="en-US" dirty="0">
                <a:solidFill>
                  <a:srgbClr val="CC00FF"/>
                </a:solidFill>
                <a:hlinkClick r:id="rId3"/>
              </a:rPr>
              <a:t>https://numpy.org/doc/stable/user/whatisnumpy.html</a:t>
            </a:r>
            <a:r>
              <a:rPr lang="en-US" dirty="0">
                <a:solidFill>
                  <a:srgbClr val="CC00FF"/>
                </a:solidFill>
              </a:rPr>
              <a:t> </a:t>
            </a:r>
            <a:endParaRPr lang="en-US" b="1" dirty="0">
              <a:solidFill>
                <a:srgbClr val="CC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935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09330" y="642944"/>
            <a:ext cx="9598577" cy="621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Ns=range(10)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en-US" sz="2400" kern="0" spc="-100" dirty="0">
                <a:solidFill>
                  <a:srgbClr val="3333CC"/>
                </a:solidFill>
                <a:latin typeface="Lucida Console" panose="020B0609040504020204" pitchFamily="49" charset="0"/>
              </a:rPr>
              <a:t>x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for x in Ns if Rn(9)&lt;5]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#Which iterations match?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3333CC"/>
                </a:solidFill>
                <a:latin typeface="Lucida Console" panose="020B0609040504020204" pitchFamily="49" charset="0"/>
              </a:rPr>
              <a:t>[0, 2, 6]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[</a:t>
            </a:r>
            <a:r>
              <a:rPr lang="en-US" sz="2400" kern="0" spc="-100" dirty="0">
                <a:solidFill>
                  <a:srgbClr val="3333CC"/>
                </a:solidFill>
                <a:latin typeface="Lucida Console" panose="020B0609040504020204" pitchFamily="49" charset="0"/>
              </a:rPr>
              <a:t>x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for x in Ns if Rn(9)&lt;5]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#Which iterations match?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3333CC"/>
                </a:solidFill>
                <a:latin typeface="Lucida Console" panose="020B0609040504020204" pitchFamily="49" charset="0"/>
              </a:rPr>
              <a:t>[1, 2, 3, 5, 7]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 #But how to get those values? This won't work: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en-US" sz="24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Rn(9)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for x in Ns if Rn(9)&lt;5]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#This gives #s &gt;= 5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[7, 2, 7, 0, 8, 5]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#The problem is the expression value became lost.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#Use an "</a:t>
            </a:r>
            <a:r>
              <a:rPr lang="en-US" sz="2400" kern="0" spc="-50" dirty="0">
                <a:solidFill>
                  <a:srgbClr val="FF7C80"/>
                </a:solidFill>
                <a:latin typeface="Lucida Console" panose="020B0609040504020204" pitchFamily="49" charset="0"/>
              </a:rPr>
              <a:t>ex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p</a:t>
            </a:r>
            <a:r>
              <a:rPr lang="en-US" sz="2400" kern="0" spc="-50" dirty="0">
                <a:solidFill>
                  <a:srgbClr val="FF7C80"/>
                </a:solidFill>
                <a:latin typeface="Lucida Console" panose="020B0609040504020204" pitchFamily="49" charset="0"/>
              </a:rPr>
              <a:t>re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ss</a:t>
            </a:r>
            <a:r>
              <a:rPr lang="en-US" sz="2400" kern="0" spc="-200" dirty="0">
                <a:solidFill>
                  <a:srgbClr val="FF7C80"/>
                </a:solidFill>
                <a:latin typeface="Lucida Console" panose="020B0609040504020204" pitchFamily="49" charset="0"/>
              </a:rPr>
              <a:t>i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on assignment" to keep it: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en-US" sz="2400" b="1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for x in Ns if (</a:t>
            </a:r>
            <a:r>
              <a:rPr lang="en-US" sz="2400" b="1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y:=</a:t>
            </a:r>
            <a:r>
              <a:rPr lang="en-US" sz="2400" b="1" kern="0" spc="-1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Rn</a:t>
            </a:r>
            <a:r>
              <a:rPr lang="en-US" sz="2400" b="1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(9)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)&lt;5]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1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[0, 1, 3, 1]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en-US" sz="2400" b="1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for x in Ns if (</a:t>
            </a:r>
            <a:r>
              <a:rPr lang="en-US" sz="2400" b="1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y:=</a:t>
            </a:r>
            <a:r>
              <a:rPr lang="en-US" sz="2400" b="1" kern="0" spc="-1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Rn</a:t>
            </a:r>
            <a:r>
              <a:rPr lang="en-US" sz="2400" b="1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(9)&lt;5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)]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#Saves</a:t>
            </a:r>
            <a:r>
              <a:rPr lang="en-US" sz="20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the</a:t>
            </a:r>
            <a:r>
              <a:rPr lang="en-US" sz="20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&lt;</a:t>
            </a:r>
            <a:r>
              <a:rPr lang="en-US" sz="20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 </a:t>
            </a:r>
            <a:r>
              <a:rPr lang="en-US" sz="2400" kern="0" spc="-100" dirty="0" err="1">
                <a:solidFill>
                  <a:srgbClr val="FF7C80"/>
                </a:solidFill>
                <a:latin typeface="Lucida Console" panose="020B0609040504020204" pitchFamily="49" charset="0"/>
              </a:rPr>
              <a:t>exprsn</a:t>
            </a:r>
            <a:endParaRPr lang="en-US" sz="2400" kern="0" spc="-100" dirty="0">
              <a:solidFill>
                <a:srgbClr val="FF7C8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1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[True, True, True]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en-US" sz="2400" b="1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for x in Ns if </a:t>
            </a:r>
            <a:r>
              <a:rPr lang="en-US" sz="2400" b="1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y:=Rn(9)&lt;5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]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# We needed the (</a:t>
            </a:r>
            <a:r>
              <a:rPr lang="en-US" sz="20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File "&lt;</a:t>
            </a:r>
            <a:r>
              <a:rPr lang="en-US" sz="2400" kern="0" spc="-100" dirty="0" err="1">
                <a:solidFill>
                  <a:srgbClr val="FF7C80"/>
                </a:solidFill>
                <a:latin typeface="Lucida Console" panose="020B0609040504020204" pitchFamily="49" charset="0"/>
              </a:rPr>
              <a:t>stdin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&gt;", line 1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    [y for x in Ns if y:=Rn(9)&lt;5] # We needed the (</a:t>
            </a:r>
            <a:r>
              <a:rPr lang="en-US" sz="20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                            ^</a:t>
            </a:r>
          </a:p>
          <a:p>
            <a:pPr marL="0" indent="0" defTabSz="914400">
              <a:lnSpc>
                <a:spcPct val="7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 err="1">
                <a:solidFill>
                  <a:srgbClr val="FF7C80"/>
                </a:solidFill>
                <a:latin typeface="Lucida Console" panose="020B0609040504020204" pitchFamily="49" charset="0"/>
              </a:rPr>
              <a:t>SyntaxError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: invalid syntax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711"/>
            <a:ext cx="9737725" cy="800100"/>
          </a:xfrm>
          <a:prstGeom prst="rect">
            <a:avLst/>
          </a:prstGeom>
        </p:spPr>
        <p:txBody>
          <a:bodyPr vert="horz" lIns="91440" tIns="0" rIns="91440" bIns="9144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4400" dirty="0">
                <a:solidFill>
                  <a:srgbClr val="2D2DB9"/>
                </a:solidFill>
              </a:rPr>
              <a:t>Expression Assignments</a:t>
            </a:r>
          </a:p>
        </p:txBody>
      </p:sp>
    </p:spTree>
    <p:extLst>
      <p:ext uri="{BB962C8B-B14F-4D97-AF65-F5344CB8AC3E}">
        <p14:creationId xmlns:p14="http://schemas.microsoft.com/office/powerpoint/2010/main" val="316071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09330" y="642944"/>
            <a:ext cx="959857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en-US" sz="2400" kern="0" spc="-100" dirty="0">
                <a:solidFill>
                  <a:srgbClr val="3333CC"/>
                </a:solidFill>
                <a:latin typeface="Lucida Console" panose="020B0609040504020204" pitchFamily="49" charset="0"/>
              </a:rPr>
              <a:t>x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for x in Ns if Rn(9)&lt;5]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#Which iterations match?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3333CC"/>
                </a:solidFill>
                <a:latin typeface="Lucida Console" panose="020B0609040504020204" pitchFamily="49" charset="0"/>
              </a:rPr>
              <a:t>[0, 2, 6]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[</a:t>
            </a:r>
            <a:r>
              <a:rPr lang="en-US" sz="2400" kern="0" spc="-100" dirty="0">
                <a:solidFill>
                  <a:srgbClr val="3333CC"/>
                </a:solidFill>
                <a:latin typeface="Lucida Console" panose="020B0609040504020204" pitchFamily="49" charset="0"/>
              </a:rPr>
              <a:t>x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for x in Ns if Rn(9)&lt;5]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#Which iterations match?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3333CC"/>
                </a:solidFill>
                <a:latin typeface="Lucida Console" panose="020B0609040504020204" pitchFamily="49" charset="0"/>
              </a:rPr>
              <a:t>[1, 2, 3, 5, 7]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 #But how to get those values? This won't work: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en-US" sz="24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Rn(9)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for x in Ns if Rn(9)&lt;5]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#This gives #s &gt;= 5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[7, 2, 7, 0, 8, 5]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#The problem is the expression value became lost.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#Use an "</a:t>
            </a:r>
            <a:r>
              <a:rPr lang="en-US" sz="2400" kern="0" spc="-50" dirty="0">
                <a:solidFill>
                  <a:srgbClr val="FF7C80"/>
                </a:solidFill>
                <a:latin typeface="Lucida Console" panose="020B0609040504020204" pitchFamily="49" charset="0"/>
              </a:rPr>
              <a:t>ex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p</a:t>
            </a:r>
            <a:r>
              <a:rPr lang="en-US" sz="2400" kern="0" spc="-50" dirty="0">
                <a:solidFill>
                  <a:srgbClr val="FF7C80"/>
                </a:solidFill>
                <a:latin typeface="Lucida Console" panose="020B0609040504020204" pitchFamily="49" charset="0"/>
              </a:rPr>
              <a:t>re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ss</a:t>
            </a:r>
            <a:r>
              <a:rPr lang="en-US" sz="2400" kern="0" spc="-200" dirty="0">
                <a:solidFill>
                  <a:srgbClr val="FF7C80"/>
                </a:solidFill>
                <a:latin typeface="Lucida Console" panose="020B0609040504020204" pitchFamily="49" charset="0"/>
              </a:rPr>
              <a:t>i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on assignment" to keep it: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en-US" sz="2400" b="1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for x in Ns if (</a:t>
            </a:r>
            <a:r>
              <a:rPr lang="en-US" sz="2400" b="1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y:=</a:t>
            </a:r>
            <a:r>
              <a:rPr lang="en-US" sz="2400" b="1" kern="0" spc="-1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Rn</a:t>
            </a:r>
            <a:r>
              <a:rPr lang="en-US" sz="2400" b="1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(9)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)&lt;5]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1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[0, 1, 3, 1]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en-US" sz="2400" b="1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for x in Ns if (</a:t>
            </a:r>
            <a:r>
              <a:rPr lang="en-US" sz="2400" b="1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y:=</a:t>
            </a:r>
            <a:r>
              <a:rPr lang="en-US" sz="2400" b="1" kern="0" spc="-1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Rn</a:t>
            </a:r>
            <a:r>
              <a:rPr lang="en-US" sz="2400" b="1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(9)&lt;5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)]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#Saves</a:t>
            </a:r>
            <a:r>
              <a:rPr lang="en-US" sz="20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the</a:t>
            </a:r>
            <a:r>
              <a:rPr lang="en-US" sz="20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&lt;</a:t>
            </a:r>
            <a:r>
              <a:rPr lang="en-US" sz="20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 </a:t>
            </a:r>
            <a:r>
              <a:rPr lang="en-US" sz="2400" kern="0" spc="-100" dirty="0" err="1">
                <a:solidFill>
                  <a:srgbClr val="FF7C80"/>
                </a:solidFill>
                <a:latin typeface="Lucida Console" panose="020B0609040504020204" pitchFamily="49" charset="0"/>
              </a:rPr>
              <a:t>exprsn</a:t>
            </a:r>
            <a:endParaRPr lang="en-US" sz="2400" kern="0" spc="-100" dirty="0">
              <a:solidFill>
                <a:srgbClr val="FF7C8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1" kern="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[True, True, True]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en-US" sz="2400" b="1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for x in Ns if </a:t>
            </a:r>
            <a:r>
              <a:rPr lang="en-US" sz="2400" b="1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y:=Rn(9)&lt;5</a:t>
            </a: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]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# We needed the (</a:t>
            </a:r>
            <a:r>
              <a:rPr lang="en-US" sz="20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File "&lt;</a:t>
            </a:r>
            <a:r>
              <a:rPr lang="en-US" sz="2400" kern="0" spc="-100" dirty="0" err="1">
                <a:solidFill>
                  <a:srgbClr val="FF7C80"/>
                </a:solidFill>
                <a:latin typeface="Lucida Console" panose="020B0609040504020204" pitchFamily="49" charset="0"/>
              </a:rPr>
              <a:t>stdin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&gt;", line 1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    [y for x in Ns if y:=Rn(9)&lt;5] # We needed the (</a:t>
            </a:r>
            <a:r>
              <a:rPr lang="en-US" sz="20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 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                            ^</a:t>
            </a:r>
          </a:p>
          <a:p>
            <a:pPr marL="0" indent="0" defTabSz="914400">
              <a:lnSpc>
                <a:spcPct val="7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 err="1">
                <a:solidFill>
                  <a:srgbClr val="FF7C80"/>
                </a:solidFill>
                <a:latin typeface="Lucida Console" panose="020B0609040504020204" pitchFamily="49" charset="0"/>
              </a:rPr>
              <a:t>SyntaxError</a:t>
            </a:r>
            <a:r>
              <a:rPr lang="en-US" sz="2400" kern="0" spc="-100" dirty="0">
                <a:solidFill>
                  <a:srgbClr val="FF7C80"/>
                </a:solidFill>
                <a:latin typeface="Lucida Console" panose="020B0609040504020204" pitchFamily="49" charset="0"/>
              </a:rPr>
              <a:t>: invalid syntax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spc="-1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sz="2400" kern="0" spc="-100" dirty="0">
              <a:latin typeface="Lucida Console" panose="020B060904050402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711"/>
            <a:ext cx="9737725" cy="800100"/>
          </a:xfrm>
          <a:prstGeom prst="rect">
            <a:avLst/>
          </a:prstGeom>
        </p:spPr>
        <p:txBody>
          <a:bodyPr vert="horz" lIns="91440" tIns="0" rIns="91440" bIns="9144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4400" dirty="0">
                <a:solidFill>
                  <a:srgbClr val="2D2DB9"/>
                </a:solidFill>
              </a:rPr>
              <a:t>Expression Assignments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06927" y="6516486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 bwMode="auto">
          <a:xfrm>
            <a:off x="5893354" y="3755206"/>
            <a:ext cx="3741248" cy="528694"/>
          </a:xfrm>
          <a:prstGeom prst="wedgeRoundRectCallout">
            <a:avLst>
              <a:gd name="adj1" fmla="val -101108"/>
              <a:gd name="adj2" fmla="val 202540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Fails with no ( )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893354" y="1037064"/>
            <a:ext cx="3741248" cy="528694"/>
          </a:xfrm>
          <a:prstGeom prst="wedgeRoundRectCallout">
            <a:avLst>
              <a:gd name="adj1" fmla="val -86711"/>
              <a:gd name="adj2" fmla="val 20727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Works with no ( )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893354" y="2402398"/>
            <a:ext cx="3741248" cy="528694"/>
          </a:xfrm>
          <a:prstGeom prst="wedgeRoundRectCallout">
            <a:avLst>
              <a:gd name="adj1" fmla="val -96086"/>
              <a:gd name="adj2" fmla="val 209648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Works with ( )</a:t>
            </a:r>
          </a:p>
        </p:txBody>
      </p:sp>
    </p:spTree>
    <p:extLst>
      <p:ext uri="{BB962C8B-B14F-4D97-AF65-F5344CB8AC3E}">
        <p14:creationId xmlns:p14="http://schemas.microsoft.com/office/powerpoint/2010/main" val="213479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09330" y="628646"/>
            <a:ext cx="9598577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from time import time, sleep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sz="2400" b="0" i="0" u="none" strike="noStrike" kern="0" cap="none" spc="-10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def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timer(com="</a:t>
            </a:r>
            <a:r>
              <a:rPr kumimoji="0" lang="en-US" sz="2400" b="0" i="0" u="none" strike="noStrike" kern="0" cap="none" spc="-10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START",was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=[0]):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if com=="START": was[0]=time()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else: print('   ',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   f'{</a:t>
            </a:r>
            <a:r>
              <a:rPr kumimoji="0" lang="en-US" sz="2400" b="0" i="0" u="none" strike="noStrike" kern="0" cap="none" spc="-10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int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(1000000*(time()-was[0])):,d}','</a:t>
            </a:r>
            <a:r>
              <a:rPr kumimoji="0" lang="en-US" sz="2400" b="0" i="0" u="none" strike="noStrike" kern="0" cap="none" spc="-10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usec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')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timer(); sleep(2); timer("STOP")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2,000,056 </a:t>
            </a:r>
            <a:r>
              <a:rPr kumimoji="0" lang="en-US" sz="2400" b="0" i="0" u="none" strike="noStrike" kern="0" cap="none" spc="-10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usec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</a:t>
            </a:r>
            <a:r>
              <a:rPr kumimoji="0" lang="en-US" sz="2400" b="0" i="0" u="none" strike="noStrike" kern="0" cap="none" spc="-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def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f(x): sleep(1); return x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timer(); f(None); timer("STOP")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1,000,107 </a:t>
            </a:r>
            <a:r>
              <a:rPr kumimoji="0" lang="en-US" sz="2400" b="0" i="0" u="none" strike="noStrike" kern="0" cap="none" spc="-10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usec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timer(); f(None); timer("STOP")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1,000,212 </a:t>
            </a:r>
            <a:r>
              <a:rPr kumimoji="0" lang="en-US" sz="2400" b="0" i="0" u="none" strike="noStrike" kern="0" cap="none" spc="-10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usec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import </a:t>
            </a:r>
            <a:r>
              <a:rPr kumimoji="0" lang="en-US" sz="2400" b="0" i="0" u="none" strike="noStrike" kern="0" cap="none" spc="-10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os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; </a:t>
            </a:r>
            <a:r>
              <a:rPr kumimoji="0" lang="en-US" sz="2400" b="0" i="0" u="none" strike="noStrike" kern="0" cap="none" spc="-10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os.system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("cat timer.py")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from time import time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def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timer(com="</a:t>
            </a:r>
            <a:r>
              <a:rPr kumimoji="0" lang="en-US" sz="2400" b="0" i="0" u="none" strike="noStrike" kern="0" cap="none" spc="-10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START",was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=[0]):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if com=="START": was[0]=time()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else: print('   ',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    f'{</a:t>
            </a:r>
            <a:r>
              <a:rPr kumimoji="0" lang="en-US" sz="2400" b="0" i="0" u="none" strike="noStrike" kern="0" cap="none" spc="-10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int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(1000000*(time()-was[0])):,d}','</a:t>
            </a:r>
            <a:r>
              <a:rPr kumimoji="0" lang="en-US" sz="2400" b="0" i="0" u="none" strike="noStrike" kern="0" cap="none" spc="-10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usec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')</a:t>
            </a:r>
          </a:p>
          <a:p>
            <a:pPr marL="0" marR="0" lvl="0" indent="0" algn="l" defTabSz="914400" rtl="0" eaLnBrk="0" fontAlgn="base" latinLnBrk="0" hangingPunct="0">
              <a:lnSpc>
                <a:spcPct val="6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-1711"/>
            <a:ext cx="9737725" cy="800100"/>
          </a:xfrm>
          <a:prstGeom prst="rect">
            <a:avLst/>
          </a:prstGeom>
        </p:spPr>
        <p:txBody>
          <a:bodyPr vert="horz" lIns="91440" tIns="0" rIns="91440" bIns="9144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79561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4400" dirty="0">
                <a:solidFill>
                  <a:srgbClr val="0070C0"/>
                </a:solidFill>
              </a:rPr>
              <a:t>M</a:t>
            </a:r>
            <a:r>
              <a:rPr kumimoji="0" lang="en-US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aking</a:t>
            </a: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 a timer</a:t>
            </a:r>
            <a:endParaRPr kumimoji="0" lang="en-US" altLang="en-US" sz="4400" b="0" i="0" u="none" strike="noStrike" kern="1200" cap="none" spc="8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Elephant" panose="02020904090505020303" pitchFamily="18" charset="0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9330" y="628646"/>
            <a:ext cx="833645" cy="4657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26046" y="1563015"/>
            <a:ext cx="0" cy="34747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457395" y="2389560"/>
            <a:ext cx="0" cy="34747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816152" y="2969897"/>
            <a:ext cx="0" cy="34747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147227" y="4757948"/>
            <a:ext cx="0" cy="34747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08018" y="617555"/>
            <a:ext cx="0" cy="34747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92867" y="946560"/>
            <a:ext cx="0" cy="34747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629239" y="1244018"/>
            <a:ext cx="0" cy="34747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274957" y="3529401"/>
            <a:ext cx="0" cy="34747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279446" y="4128694"/>
            <a:ext cx="0" cy="34747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515926" y="1864875"/>
            <a:ext cx="0" cy="34747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92370" y="1527000"/>
            <a:ext cx="0" cy="34747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92370" y="2359062"/>
            <a:ext cx="0" cy="34747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86374" y="2979672"/>
            <a:ext cx="0" cy="34747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7380" y="4730448"/>
            <a:ext cx="0" cy="34747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94858" y="599273"/>
            <a:ext cx="0" cy="34747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92737" y="910466"/>
            <a:ext cx="0" cy="34747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92370" y="1243500"/>
            <a:ext cx="0" cy="34747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77380" y="6551705"/>
            <a:ext cx="0" cy="34747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86374" y="3257899"/>
            <a:ext cx="0" cy="34747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83376" y="4107190"/>
            <a:ext cx="0" cy="34747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93451" y="2103023"/>
            <a:ext cx="0" cy="34747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93451" y="1854930"/>
            <a:ext cx="0" cy="34747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86374" y="3509089"/>
            <a:ext cx="0" cy="34747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128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301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901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701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01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301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901"/>
                            </p:stCondLst>
                            <p:childTnLst>
                              <p:par>
                                <p:cTn id="1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4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500"/>
                            </p:stCondLst>
                            <p:childTnLst>
                              <p:par>
                                <p:cTn id="15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000"/>
                            </p:stCondLst>
                            <p:childTnLst>
                              <p:par>
                                <p:cTn id="1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301"/>
                            </p:stCondLst>
                            <p:childTnLst>
                              <p:par>
                                <p:cTn id="1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801"/>
                            </p:stCondLst>
                            <p:childTnLst>
                              <p:par>
                                <p:cTn id="2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801"/>
                            </p:stCondLst>
                            <p:childTnLst>
                              <p:par>
                                <p:cTn id="2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500"/>
                            </p:stCondLst>
                            <p:childTnLst>
                              <p:par>
                                <p:cTn id="24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0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2000"/>
                            </p:stCondLst>
                            <p:childTnLst>
                              <p:par>
                                <p:cTn id="2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3201"/>
                            </p:stCondLst>
                            <p:childTnLst>
                              <p:par>
                                <p:cTn id="2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9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2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5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4" presetClass="entr" presetSubtype="1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8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1750"/>
                            </p:stCondLst>
                            <p:childTnLst>
                              <p:par>
                                <p:cTn id="2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11.9|1.1|34.2|1.5|40.3|6.5|11.4|4.5|26.8|1.5|9.5|25.3|10.8|45.3|1.9|3.4|24.8|13.5|43.9|33.7|8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8|1|4.8|0.8|4.1|14.8|0.9|2.4|11.5|70.7|2.3|6.8|9.4|3.5|1.6|2.4|1.4|52.6|89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|3.4|121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5|4.7|154.6|2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|3.9|9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6|37|49.8|22.4|35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8|21.3|7.2|6.8|11.3|10.3|2.8|4.6|3.9|4.5|20.3|1.1|15.6|1.4|70.8|97.7|3.2|1.6|5.5|5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2.2|2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56.1|6.1|1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2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4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9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33370</TotalTime>
  <Words>11817</Words>
  <Application>Microsoft Office PowerPoint</Application>
  <PresentationFormat>Custom</PresentationFormat>
  <Paragraphs>1384</Paragraphs>
  <Slides>68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87" baseType="lpstr">
      <vt:lpstr>ＭＳ Ｐゴシック</vt:lpstr>
      <vt:lpstr>ＭＳ Ｐゴシック</vt:lpstr>
      <vt:lpstr>新細明體</vt:lpstr>
      <vt:lpstr>Agency FB</vt:lpstr>
      <vt:lpstr>Arial</vt:lpstr>
      <vt:lpstr>Arial Black</vt:lpstr>
      <vt:lpstr>Arial Narrow</vt:lpstr>
      <vt:lpstr>Calibri</vt:lpstr>
      <vt:lpstr>Consolas</vt:lpstr>
      <vt:lpstr>Elephant</vt:lpstr>
      <vt:lpstr>Lucida Console</vt:lpstr>
      <vt:lpstr>Lucida Sans Unicode</vt:lpstr>
      <vt:lpstr>Palatino Linotype</vt:lpstr>
      <vt:lpstr>Symbol</vt:lpstr>
      <vt:lpstr>Tahoma</vt:lpstr>
      <vt:lpstr>Times New Roman</vt:lpstr>
      <vt:lpstr>Wingdings</vt:lpstr>
      <vt:lpstr>Default Design</vt:lpstr>
      <vt:lpstr>9_Default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mapping is a concept from math</vt:lpstr>
      <vt:lpstr>A mapping is a concept from math</vt:lpstr>
      <vt:lpstr>A mapping is a concept from math</vt:lpstr>
      <vt:lpstr>A mapping is a concept from math</vt:lpstr>
      <vt:lpstr>A mapping is a concept from math</vt:lpstr>
      <vt:lpstr>PowerPoint Presentation</vt:lpstr>
      <vt:lpstr>A map/lamda multi-list example:</vt:lpstr>
      <vt:lpstr>Another map( ) example:</vt:lpstr>
      <vt:lpstr>A map( ) example with lambda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very complex functional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now take a few minutes to discuss some important modules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variable names</dc:title>
  <dc:creator>Steve Haga</dc:creator>
  <cp:lastModifiedBy>Me</cp:lastModifiedBy>
  <cp:revision>1101</cp:revision>
  <dcterms:created xsi:type="dcterms:W3CDTF">2017-03-07T03:26:49Z</dcterms:created>
  <dcterms:modified xsi:type="dcterms:W3CDTF">2023-05-10T14:21:57Z</dcterms:modified>
</cp:coreProperties>
</file>