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0.xml" ContentType="application/vnd.openxmlformats-officedocument.presentationml.tags+xml"/>
  <Override PartName="/ppt/notesSlides/notesSlide16.xml" ContentType="application/vnd.openxmlformats-officedocument.presentationml.notesSlide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  <p:sldMasterId id="2147484020" r:id="rId2"/>
    <p:sldMasterId id="2147484032" r:id="rId3"/>
    <p:sldMasterId id="2147484044" r:id="rId4"/>
    <p:sldMasterId id="2147484056" r:id="rId5"/>
    <p:sldMasterId id="2147484068" r:id="rId6"/>
    <p:sldMasterId id="2147484080" r:id="rId7"/>
    <p:sldMasterId id="2147484128" r:id="rId8"/>
  </p:sldMasterIdLst>
  <p:notesMasterIdLst>
    <p:notesMasterId r:id="rId144"/>
  </p:notesMasterIdLst>
  <p:sldIdLst>
    <p:sldId id="3303" r:id="rId9"/>
    <p:sldId id="3304" r:id="rId10"/>
    <p:sldId id="3305" r:id="rId11"/>
    <p:sldId id="3306" r:id="rId12"/>
    <p:sldId id="3307" r:id="rId13"/>
    <p:sldId id="3308" r:id="rId14"/>
    <p:sldId id="3309" r:id="rId15"/>
    <p:sldId id="3310" r:id="rId16"/>
    <p:sldId id="3311" r:id="rId17"/>
    <p:sldId id="3312" r:id="rId18"/>
    <p:sldId id="3313" r:id="rId19"/>
    <p:sldId id="3299" r:id="rId20"/>
    <p:sldId id="3291" r:id="rId21"/>
    <p:sldId id="3292" r:id="rId22"/>
    <p:sldId id="3293" r:id="rId23"/>
    <p:sldId id="3294" r:id="rId24"/>
    <p:sldId id="3295" r:id="rId25"/>
    <p:sldId id="3296" r:id="rId26"/>
    <p:sldId id="3297" r:id="rId27"/>
    <p:sldId id="3298" r:id="rId28"/>
    <p:sldId id="3301" r:id="rId29"/>
    <p:sldId id="3317" r:id="rId30"/>
    <p:sldId id="3290" r:id="rId31"/>
    <p:sldId id="2079" r:id="rId32"/>
    <p:sldId id="2080" r:id="rId33"/>
    <p:sldId id="2081" r:id="rId34"/>
    <p:sldId id="2102" r:id="rId35"/>
    <p:sldId id="3318" r:id="rId36"/>
    <p:sldId id="3319" r:id="rId37"/>
    <p:sldId id="2106" r:id="rId38"/>
    <p:sldId id="1793" r:id="rId39"/>
    <p:sldId id="2108" r:id="rId40"/>
    <p:sldId id="2109" r:id="rId41"/>
    <p:sldId id="2110" r:id="rId42"/>
    <p:sldId id="2111" r:id="rId43"/>
    <p:sldId id="2112" r:id="rId44"/>
    <p:sldId id="2113" r:id="rId45"/>
    <p:sldId id="2114" r:id="rId46"/>
    <p:sldId id="2115" r:id="rId47"/>
    <p:sldId id="2116" r:id="rId48"/>
    <p:sldId id="2117" r:id="rId49"/>
    <p:sldId id="2118" r:id="rId50"/>
    <p:sldId id="2119" r:id="rId51"/>
    <p:sldId id="2120" r:id="rId52"/>
    <p:sldId id="3334" r:id="rId53"/>
    <p:sldId id="2122" r:id="rId54"/>
    <p:sldId id="2123" r:id="rId55"/>
    <p:sldId id="2124" r:id="rId56"/>
    <p:sldId id="2125" r:id="rId57"/>
    <p:sldId id="2126" r:id="rId58"/>
    <p:sldId id="2127" r:id="rId59"/>
    <p:sldId id="2128" r:id="rId60"/>
    <p:sldId id="3320" r:id="rId61"/>
    <p:sldId id="3321" r:id="rId62"/>
    <p:sldId id="3323" r:id="rId63"/>
    <p:sldId id="3324" r:id="rId64"/>
    <p:sldId id="3325" r:id="rId65"/>
    <p:sldId id="3322" r:id="rId66"/>
    <p:sldId id="3326" r:id="rId67"/>
    <p:sldId id="2292" r:id="rId68"/>
    <p:sldId id="2293" r:id="rId69"/>
    <p:sldId id="2294" r:id="rId70"/>
    <p:sldId id="2295" r:id="rId71"/>
    <p:sldId id="2296" r:id="rId72"/>
    <p:sldId id="2297" r:id="rId73"/>
    <p:sldId id="2298" r:id="rId74"/>
    <p:sldId id="2299" r:id="rId75"/>
    <p:sldId id="2300" r:id="rId76"/>
    <p:sldId id="2301" r:id="rId77"/>
    <p:sldId id="2302" r:id="rId78"/>
    <p:sldId id="2303" r:id="rId79"/>
    <p:sldId id="2304" r:id="rId80"/>
    <p:sldId id="2305" r:id="rId81"/>
    <p:sldId id="2306" r:id="rId82"/>
    <p:sldId id="2307" r:id="rId83"/>
    <p:sldId id="2308" r:id="rId84"/>
    <p:sldId id="2309" r:id="rId85"/>
    <p:sldId id="2310" r:id="rId86"/>
    <p:sldId id="2311" r:id="rId87"/>
    <p:sldId id="2312" r:id="rId88"/>
    <p:sldId id="2313" r:id="rId89"/>
    <p:sldId id="2314" r:id="rId90"/>
    <p:sldId id="2315" r:id="rId91"/>
    <p:sldId id="2316" r:id="rId92"/>
    <p:sldId id="2317" r:id="rId93"/>
    <p:sldId id="2318" r:id="rId94"/>
    <p:sldId id="2319" r:id="rId95"/>
    <p:sldId id="2320" r:id="rId96"/>
    <p:sldId id="2321" r:id="rId97"/>
    <p:sldId id="2322" r:id="rId98"/>
    <p:sldId id="2323" r:id="rId99"/>
    <p:sldId id="2324" r:id="rId100"/>
    <p:sldId id="2325" r:id="rId101"/>
    <p:sldId id="2326" r:id="rId102"/>
    <p:sldId id="2327" r:id="rId103"/>
    <p:sldId id="2328" r:id="rId104"/>
    <p:sldId id="2329" r:id="rId105"/>
    <p:sldId id="2330" r:id="rId106"/>
    <p:sldId id="2331" r:id="rId107"/>
    <p:sldId id="2245" r:id="rId108"/>
    <p:sldId id="2170" r:id="rId109"/>
    <p:sldId id="2171" r:id="rId110"/>
    <p:sldId id="2172" r:id="rId111"/>
    <p:sldId id="2173" r:id="rId112"/>
    <p:sldId id="2174" r:id="rId113"/>
    <p:sldId id="2175" r:id="rId114"/>
    <p:sldId id="2176" r:id="rId115"/>
    <p:sldId id="2177" r:id="rId116"/>
    <p:sldId id="2178" r:id="rId117"/>
    <p:sldId id="2179" r:id="rId118"/>
    <p:sldId id="2180" r:id="rId119"/>
    <p:sldId id="2181" r:id="rId120"/>
    <p:sldId id="2182" r:id="rId121"/>
    <p:sldId id="2183" r:id="rId122"/>
    <p:sldId id="2184" r:id="rId123"/>
    <p:sldId id="2185" r:id="rId124"/>
    <p:sldId id="2186" r:id="rId125"/>
    <p:sldId id="2187" r:id="rId126"/>
    <p:sldId id="2188" r:id="rId127"/>
    <p:sldId id="2189" r:id="rId128"/>
    <p:sldId id="2190" r:id="rId129"/>
    <p:sldId id="2193" r:id="rId130"/>
    <p:sldId id="2194" r:id="rId131"/>
    <p:sldId id="2195" r:id="rId132"/>
    <p:sldId id="2196" r:id="rId133"/>
    <p:sldId id="2197" r:id="rId134"/>
    <p:sldId id="2198" r:id="rId135"/>
    <p:sldId id="2199" r:id="rId136"/>
    <p:sldId id="2200" r:id="rId137"/>
    <p:sldId id="3328" r:id="rId138"/>
    <p:sldId id="3327" r:id="rId139"/>
    <p:sldId id="3329" r:id="rId140"/>
    <p:sldId id="3330" r:id="rId141"/>
    <p:sldId id="3332" r:id="rId142"/>
    <p:sldId id="3333" r:id="rId143"/>
  </p:sldIdLst>
  <p:sldSz cx="9737725" cy="6858000"/>
  <p:notesSz cx="6858000" cy="9144000"/>
  <p:defaultTextStyle>
    <a:defPPr>
      <a:defRPr lang="en-US"/>
    </a:defPPr>
    <a:lvl1pPr marL="0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1pPr>
    <a:lvl2pPr marL="423270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2pPr>
    <a:lvl3pPr marL="846541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3pPr>
    <a:lvl4pPr marL="1269811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4pPr>
    <a:lvl5pPr marL="1693082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5pPr>
    <a:lvl6pPr marL="2116352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6pPr>
    <a:lvl7pPr marL="2539622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7pPr>
    <a:lvl8pPr marL="2962893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8pPr>
    <a:lvl9pPr marL="3386164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7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FF7979"/>
    <a:srgbClr val="CF0FAA"/>
    <a:srgbClr val="7F7F7F"/>
    <a:srgbClr val="000000"/>
    <a:srgbClr val="D9D9D9"/>
    <a:srgbClr val="2D2DB9"/>
    <a:srgbClr val="FF66FF"/>
    <a:srgbClr val="72848A"/>
    <a:srgbClr val="8C8C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64" y="32"/>
      </p:cViewPr>
      <p:guideLst>
        <p:guide orient="horz" pos="2160"/>
        <p:guide pos="30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9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63" Type="http://schemas.openxmlformats.org/officeDocument/2006/relationships/slide" Target="slides/slide55.xml"/><Relationship Id="rId84" Type="http://schemas.openxmlformats.org/officeDocument/2006/relationships/slide" Target="slides/slide76.xml"/><Relationship Id="rId138" Type="http://schemas.openxmlformats.org/officeDocument/2006/relationships/slide" Target="slides/slide130.xml"/><Relationship Id="rId107" Type="http://schemas.openxmlformats.org/officeDocument/2006/relationships/slide" Target="slides/slide99.xml"/><Relationship Id="rId11" Type="http://schemas.openxmlformats.org/officeDocument/2006/relationships/slide" Target="slides/slide3.xml"/><Relationship Id="rId32" Type="http://schemas.openxmlformats.org/officeDocument/2006/relationships/slide" Target="slides/slide24.xml"/><Relationship Id="rId53" Type="http://schemas.openxmlformats.org/officeDocument/2006/relationships/slide" Target="slides/slide45.xml"/><Relationship Id="rId74" Type="http://schemas.openxmlformats.org/officeDocument/2006/relationships/slide" Target="slides/slide66.xml"/><Relationship Id="rId128" Type="http://schemas.openxmlformats.org/officeDocument/2006/relationships/slide" Target="slides/slide120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2.xml"/><Relationship Id="rId95" Type="http://schemas.openxmlformats.org/officeDocument/2006/relationships/slide" Target="slides/slide87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113" Type="http://schemas.openxmlformats.org/officeDocument/2006/relationships/slide" Target="slides/slide105.xml"/><Relationship Id="rId118" Type="http://schemas.openxmlformats.org/officeDocument/2006/relationships/slide" Target="slides/slide110.xml"/><Relationship Id="rId134" Type="http://schemas.openxmlformats.org/officeDocument/2006/relationships/slide" Target="slides/slide126.xml"/><Relationship Id="rId139" Type="http://schemas.openxmlformats.org/officeDocument/2006/relationships/slide" Target="slides/slide131.xml"/><Relationship Id="rId80" Type="http://schemas.openxmlformats.org/officeDocument/2006/relationships/slide" Target="slides/slide72.xml"/><Relationship Id="rId85" Type="http://schemas.openxmlformats.org/officeDocument/2006/relationships/slide" Target="slides/slide7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59" Type="http://schemas.openxmlformats.org/officeDocument/2006/relationships/slide" Target="slides/slide51.xml"/><Relationship Id="rId103" Type="http://schemas.openxmlformats.org/officeDocument/2006/relationships/slide" Target="slides/slide95.xml"/><Relationship Id="rId108" Type="http://schemas.openxmlformats.org/officeDocument/2006/relationships/slide" Target="slides/slide100.xml"/><Relationship Id="rId124" Type="http://schemas.openxmlformats.org/officeDocument/2006/relationships/slide" Target="slides/slide116.xml"/><Relationship Id="rId129" Type="http://schemas.openxmlformats.org/officeDocument/2006/relationships/slide" Target="slides/slide121.xml"/><Relationship Id="rId54" Type="http://schemas.openxmlformats.org/officeDocument/2006/relationships/slide" Target="slides/slide46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91" Type="http://schemas.openxmlformats.org/officeDocument/2006/relationships/slide" Target="slides/slide83.xml"/><Relationship Id="rId96" Type="http://schemas.openxmlformats.org/officeDocument/2006/relationships/slide" Target="slides/slide88.xml"/><Relationship Id="rId140" Type="http://schemas.openxmlformats.org/officeDocument/2006/relationships/slide" Target="slides/slide132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49" Type="http://schemas.openxmlformats.org/officeDocument/2006/relationships/slide" Target="slides/slide41.xml"/><Relationship Id="rId114" Type="http://schemas.openxmlformats.org/officeDocument/2006/relationships/slide" Target="slides/slide106.xml"/><Relationship Id="rId119" Type="http://schemas.openxmlformats.org/officeDocument/2006/relationships/slide" Target="slides/slide111.xml"/><Relationship Id="rId44" Type="http://schemas.openxmlformats.org/officeDocument/2006/relationships/slide" Target="slides/slide36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81" Type="http://schemas.openxmlformats.org/officeDocument/2006/relationships/slide" Target="slides/slide73.xml"/><Relationship Id="rId86" Type="http://schemas.openxmlformats.org/officeDocument/2006/relationships/slide" Target="slides/slide78.xml"/><Relationship Id="rId130" Type="http://schemas.openxmlformats.org/officeDocument/2006/relationships/slide" Target="slides/slide122.xml"/><Relationship Id="rId135" Type="http://schemas.openxmlformats.org/officeDocument/2006/relationships/slide" Target="slides/slide127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109" Type="http://schemas.openxmlformats.org/officeDocument/2006/relationships/slide" Target="slides/slide10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slide" Target="slides/slide68.xml"/><Relationship Id="rId97" Type="http://schemas.openxmlformats.org/officeDocument/2006/relationships/slide" Target="slides/slide89.xml"/><Relationship Id="rId104" Type="http://schemas.openxmlformats.org/officeDocument/2006/relationships/slide" Target="slides/slide96.xml"/><Relationship Id="rId120" Type="http://schemas.openxmlformats.org/officeDocument/2006/relationships/slide" Target="slides/slide112.xml"/><Relationship Id="rId125" Type="http://schemas.openxmlformats.org/officeDocument/2006/relationships/slide" Target="slides/slide117.xml"/><Relationship Id="rId141" Type="http://schemas.openxmlformats.org/officeDocument/2006/relationships/slide" Target="slides/slide133.xml"/><Relationship Id="rId146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92" Type="http://schemas.openxmlformats.org/officeDocument/2006/relationships/slide" Target="slides/slide8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4" Type="http://schemas.openxmlformats.org/officeDocument/2006/relationships/slide" Target="slides/slide16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66" Type="http://schemas.openxmlformats.org/officeDocument/2006/relationships/slide" Target="slides/slide58.xml"/><Relationship Id="rId87" Type="http://schemas.openxmlformats.org/officeDocument/2006/relationships/slide" Target="slides/slide79.xml"/><Relationship Id="rId110" Type="http://schemas.openxmlformats.org/officeDocument/2006/relationships/slide" Target="slides/slide102.xml"/><Relationship Id="rId115" Type="http://schemas.openxmlformats.org/officeDocument/2006/relationships/slide" Target="slides/slide107.xml"/><Relationship Id="rId131" Type="http://schemas.openxmlformats.org/officeDocument/2006/relationships/slide" Target="slides/slide123.xml"/><Relationship Id="rId136" Type="http://schemas.openxmlformats.org/officeDocument/2006/relationships/slide" Target="slides/slide128.xml"/><Relationship Id="rId61" Type="http://schemas.openxmlformats.org/officeDocument/2006/relationships/slide" Target="slides/slide53.xml"/><Relationship Id="rId82" Type="http://schemas.openxmlformats.org/officeDocument/2006/relationships/slide" Target="slides/slide74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56" Type="http://schemas.openxmlformats.org/officeDocument/2006/relationships/slide" Target="slides/slide48.xml"/><Relationship Id="rId77" Type="http://schemas.openxmlformats.org/officeDocument/2006/relationships/slide" Target="slides/slide69.xml"/><Relationship Id="rId100" Type="http://schemas.openxmlformats.org/officeDocument/2006/relationships/slide" Target="slides/slide92.xml"/><Relationship Id="rId105" Type="http://schemas.openxmlformats.org/officeDocument/2006/relationships/slide" Target="slides/slide97.xml"/><Relationship Id="rId126" Type="http://schemas.openxmlformats.org/officeDocument/2006/relationships/slide" Target="slides/slide118.xml"/><Relationship Id="rId147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93" Type="http://schemas.openxmlformats.org/officeDocument/2006/relationships/slide" Target="slides/slide85.xml"/><Relationship Id="rId98" Type="http://schemas.openxmlformats.org/officeDocument/2006/relationships/slide" Target="slides/slide90.xml"/><Relationship Id="rId121" Type="http://schemas.openxmlformats.org/officeDocument/2006/relationships/slide" Target="slides/slide113.xml"/><Relationship Id="rId142" Type="http://schemas.openxmlformats.org/officeDocument/2006/relationships/slide" Target="slides/slide13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7.xml"/><Relationship Id="rId46" Type="http://schemas.openxmlformats.org/officeDocument/2006/relationships/slide" Target="slides/slide38.xml"/><Relationship Id="rId67" Type="http://schemas.openxmlformats.org/officeDocument/2006/relationships/slide" Target="slides/slide59.xml"/><Relationship Id="rId116" Type="http://schemas.openxmlformats.org/officeDocument/2006/relationships/slide" Target="slides/slide108.xml"/><Relationship Id="rId137" Type="http://schemas.openxmlformats.org/officeDocument/2006/relationships/slide" Target="slides/slide12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62" Type="http://schemas.openxmlformats.org/officeDocument/2006/relationships/slide" Target="slides/slide54.xml"/><Relationship Id="rId83" Type="http://schemas.openxmlformats.org/officeDocument/2006/relationships/slide" Target="slides/slide75.xml"/><Relationship Id="rId88" Type="http://schemas.openxmlformats.org/officeDocument/2006/relationships/slide" Target="slides/slide80.xml"/><Relationship Id="rId111" Type="http://schemas.openxmlformats.org/officeDocument/2006/relationships/slide" Target="slides/slide103.xml"/><Relationship Id="rId132" Type="http://schemas.openxmlformats.org/officeDocument/2006/relationships/slide" Target="slides/slide124.xml"/><Relationship Id="rId15" Type="http://schemas.openxmlformats.org/officeDocument/2006/relationships/slide" Target="slides/slide7.xml"/><Relationship Id="rId36" Type="http://schemas.openxmlformats.org/officeDocument/2006/relationships/slide" Target="slides/slide28.xml"/><Relationship Id="rId57" Type="http://schemas.openxmlformats.org/officeDocument/2006/relationships/slide" Target="slides/slide49.xml"/><Relationship Id="rId106" Type="http://schemas.openxmlformats.org/officeDocument/2006/relationships/slide" Target="slides/slide98.xml"/><Relationship Id="rId127" Type="http://schemas.openxmlformats.org/officeDocument/2006/relationships/slide" Target="slides/slide11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52" Type="http://schemas.openxmlformats.org/officeDocument/2006/relationships/slide" Target="slides/slide44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94" Type="http://schemas.openxmlformats.org/officeDocument/2006/relationships/slide" Target="slides/slide86.xml"/><Relationship Id="rId99" Type="http://schemas.openxmlformats.org/officeDocument/2006/relationships/slide" Target="slides/slide91.xml"/><Relationship Id="rId101" Type="http://schemas.openxmlformats.org/officeDocument/2006/relationships/slide" Target="slides/slide93.xml"/><Relationship Id="rId122" Type="http://schemas.openxmlformats.org/officeDocument/2006/relationships/slide" Target="slides/slide114.xml"/><Relationship Id="rId143" Type="http://schemas.openxmlformats.org/officeDocument/2006/relationships/slide" Target="slides/slide135.xml"/><Relationship Id="rId14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47" Type="http://schemas.openxmlformats.org/officeDocument/2006/relationships/slide" Target="slides/slide39.xml"/><Relationship Id="rId68" Type="http://schemas.openxmlformats.org/officeDocument/2006/relationships/slide" Target="slides/slide60.xml"/><Relationship Id="rId89" Type="http://schemas.openxmlformats.org/officeDocument/2006/relationships/slide" Target="slides/slide81.xml"/><Relationship Id="rId112" Type="http://schemas.openxmlformats.org/officeDocument/2006/relationships/slide" Target="slides/slide104.xml"/><Relationship Id="rId133" Type="http://schemas.openxmlformats.org/officeDocument/2006/relationships/slide" Target="slides/slide125.xml"/><Relationship Id="rId16" Type="http://schemas.openxmlformats.org/officeDocument/2006/relationships/slide" Target="slides/slide8.xml"/><Relationship Id="rId37" Type="http://schemas.openxmlformats.org/officeDocument/2006/relationships/slide" Target="slides/slide29.xml"/><Relationship Id="rId58" Type="http://schemas.openxmlformats.org/officeDocument/2006/relationships/slide" Target="slides/slide50.xml"/><Relationship Id="rId79" Type="http://schemas.openxmlformats.org/officeDocument/2006/relationships/slide" Target="slides/slide71.xml"/><Relationship Id="rId102" Type="http://schemas.openxmlformats.org/officeDocument/2006/relationships/slide" Target="slides/slide94.xml"/><Relationship Id="rId123" Type="http://schemas.openxmlformats.org/officeDocument/2006/relationships/slide" Target="slides/slide115.xml"/><Relationship Id="rId14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D558E-8742-4BFA-AD8A-F33C97E8B945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0" y="1143000"/>
            <a:ext cx="4381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E9357-523C-40C5-B7CE-88AC67A9F1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1pPr>
    <a:lvl2pPr marL="423270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2pPr>
    <a:lvl3pPr marL="846541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3pPr>
    <a:lvl4pPr marL="1269811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4pPr>
    <a:lvl5pPr marL="1693082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5pPr>
    <a:lvl6pPr marL="2116352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6pPr>
    <a:lvl7pPr marL="2539622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7pPr>
    <a:lvl8pPr marL="2962893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8pPr>
    <a:lvl9pPr marL="3386164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5">
            <a:extLst>
              <a:ext uri="{FF2B5EF4-FFF2-40B4-BE49-F238E27FC236}">
                <a16:creationId xmlns:a16="http://schemas.microsoft.com/office/drawing/2014/main" id="{2820237B-0F22-4C98-AE9F-D5BE8F9FDB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B4710D-572A-48C0-BC27-4604D0D8E431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5171" name="Text Box 1">
            <a:extLst>
              <a:ext uri="{FF2B5EF4-FFF2-40B4-BE49-F238E27FC236}">
                <a16:creationId xmlns:a16="http://schemas.microsoft.com/office/drawing/2014/main" id="{9A6F5149-9807-459F-A401-7C515CE40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21188" cy="34115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5172" name="Rectangle 2">
            <a:extLst>
              <a:ext uri="{FF2B5EF4-FFF2-40B4-BE49-F238E27FC236}">
                <a16:creationId xmlns:a16="http://schemas.microsoft.com/office/drawing/2014/main" id="{75CDA837-4DC4-4EC7-8479-B60819B71FC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52F07-876D-47FC-ADEF-DA8BBACCB2DA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166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52F07-876D-47FC-ADEF-DA8BBACCB2DA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29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52F07-876D-47FC-ADEF-DA8BBACCB2DA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350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52F07-876D-47FC-ADEF-DA8BBACCB2DA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775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52F07-876D-47FC-ADEF-DA8BBACCB2DA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070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52F07-876D-47FC-ADEF-DA8BBACCB2DA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708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52F07-876D-47FC-ADEF-DA8BBACCB2DA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560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52F07-876D-47FC-ADEF-DA8BBACCB2DA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272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52F07-876D-47FC-ADEF-DA8BBACCB2DA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849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52F07-876D-47FC-ADEF-DA8BBACCB2DA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415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52F07-876D-47FC-ADEF-DA8BBACCB2DA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359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52F07-876D-47FC-ADEF-DA8BBACCB2DA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08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52F07-876D-47FC-ADEF-DA8BBACCB2DA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115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52F07-876D-47FC-ADEF-DA8BBACCB2DA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441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52F07-876D-47FC-ADEF-DA8BBACCB2DA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825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52F07-876D-47FC-ADEF-DA8BBACCB2DA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688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52F07-876D-47FC-ADEF-DA8BBACCB2DA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73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330" y="3124200"/>
            <a:ext cx="8277066" cy="838200"/>
          </a:xfrm>
        </p:spPr>
        <p:txBody>
          <a:bodyPr/>
          <a:lstStyle>
            <a:lvl1pPr>
              <a:defRPr sz="43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659" y="4191000"/>
            <a:ext cx="6654112" cy="990600"/>
          </a:xfrm>
        </p:spPr>
        <p:txBody>
          <a:bodyPr/>
          <a:lstStyle>
            <a:lvl1pPr marL="0" indent="0" algn="ctr">
              <a:buFontTx/>
              <a:buNone/>
              <a:defRPr sz="4299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30329" y="6248400"/>
            <a:ext cx="202869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defTabSz="8465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7056" y="6248400"/>
            <a:ext cx="3083613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8703" y="6248400"/>
            <a:ext cx="2028693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0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84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277" y="381000"/>
            <a:ext cx="2150414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035" y="381000"/>
            <a:ext cx="6288947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314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330" y="1122363"/>
            <a:ext cx="827706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217" y="3602038"/>
            <a:ext cx="73032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15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99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97" y="1709741"/>
            <a:ext cx="83987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397" y="4589466"/>
            <a:ext cx="83987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95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469" y="1825625"/>
            <a:ext cx="413853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9723" y="1825625"/>
            <a:ext cx="413853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04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365128"/>
            <a:ext cx="8398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38" y="1681163"/>
            <a:ext cx="41195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738" y="2505075"/>
            <a:ext cx="411951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9725" y="1681163"/>
            <a:ext cx="413980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9725" y="2505075"/>
            <a:ext cx="413980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958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531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36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457200"/>
            <a:ext cx="314067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802" y="987428"/>
            <a:ext cx="492972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7" y="2057400"/>
            <a:ext cx="314067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90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5687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457200"/>
            <a:ext cx="314067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9802" y="987428"/>
            <a:ext cx="492972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7" y="2057400"/>
            <a:ext cx="314067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92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375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8560" y="365125"/>
            <a:ext cx="209969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470" y="365125"/>
            <a:ext cx="61773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1905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330" y="1122363"/>
            <a:ext cx="827706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216" y="3602038"/>
            <a:ext cx="73032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0" indent="0" algn="ctr">
              <a:buNone/>
              <a:defRPr sz="2000"/>
            </a:lvl2pPr>
            <a:lvl3pPr marL="914360" indent="0" algn="ctr">
              <a:buNone/>
              <a:defRPr sz="1800"/>
            </a:lvl3pPr>
            <a:lvl4pPr marL="1371540" indent="0" algn="ctr">
              <a:buNone/>
              <a:defRPr sz="1600"/>
            </a:lvl4pPr>
            <a:lvl5pPr marL="1828721" indent="0" algn="ctr">
              <a:buNone/>
              <a:defRPr sz="1600"/>
            </a:lvl5pPr>
            <a:lvl6pPr marL="2285901" indent="0" algn="ctr">
              <a:buNone/>
              <a:defRPr sz="1600"/>
            </a:lvl6pPr>
            <a:lvl7pPr marL="2743081" indent="0" algn="ctr">
              <a:buNone/>
              <a:defRPr sz="1600"/>
            </a:lvl7pPr>
            <a:lvl8pPr marL="3200261" indent="0" algn="ctr">
              <a:buNone/>
              <a:defRPr sz="1600"/>
            </a:lvl8pPr>
            <a:lvl9pPr marL="365744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5/22/2023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603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5/22/2023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6697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98" y="1709740"/>
            <a:ext cx="83987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398" y="4589466"/>
            <a:ext cx="83987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5/22/2023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04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469" y="1825625"/>
            <a:ext cx="413853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9723" y="1825625"/>
            <a:ext cx="413853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5/22/2023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9695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365128"/>
            <a:ext cx="8398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38" y="1681164"/>
            <a:ext cx="4119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1" indent="0">
              <a:buNone/>
              <a:defRPr sz="1600" b="1"/>
            </a:lvl5pPr>
            <a:lvl6pPr marL="2285901" indent="0">
              <a:buNone/>
              <a:defRPr sz="1600" b="1"/>
            </a:lvl6pPr>
            <a:lvl7pPr marL="2743081" indent="0">
              <a:buNone/>
              <a:defRPr sz="1600" b="1"/>
            </a:lvl7pPr>
            <a:lvl8pPr marL="3200261" indent="0">
              <a:buNone/>
              <a:defRPr sz="1600" b="1"/>
            </a:lvl8pPr>
            <a:lvl9pPr marL="365744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738" y="2505075"/>
            <a:ext cx="411951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9725" y="1681164"/>
            <a:ext cx="413980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1" indent="0">
              <a:buNone/>
              <a:defRPr sz="1600" b="1"/>
            </a:lvl5pPr>
            <a:lvl6pPr marL="2285901" indent="0">
              <a:buNone/>
              <a:defRPr sz="1600" b="1"/>
            </a:lvl6pPr>
            <a:lvl7pPr marL="2743081" indent="0">
              <a:buNone/>
              <a:defRPr sz="1600" b="1"/>
            </a:lvl7pPr>
            <a:lvl8pPr marL="3200261" indent="0">
              <a:buNone/>
              <a:defRPr sz="1600" b="1"/>
            </a:lvl8pPr>
            <a:lvl9pPr marL="365744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9725" y="2505075"/>
            <a:ext cx="413980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5/22/2023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2186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5/22/2023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069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5/22/2023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7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13" y="4406901"/>
            <a:ext cx="8277066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213" y="2906714"/>
            <a:ext cx="827706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0" indent="0">
              <a:buNone/>
              <a:defRPr sz="1800"/>
            </a:lvl2pPr>
            <a:lvl3pPr marL="914360" indent="0">
              <a:buNone/>
              <a:defRPr sz="1600"/>
            </a:lvl3pPr>
            <a:lvl4pPr marL="1371540" indent="0">
              <a:buNone/>
              <a:defRPr sz="1400"/>
            </a:lvl4pPr>
            <a:lvl5pPr marL="1828721" indent="0">
              <a:buNone/>
              <a:defRPr sz="1400"/>
            </a:lvl5pPr>
            <a:lvl6pPr marL="2285901" indent="0">
              <a:buNone/>
              <a:defRPr sz="1400"/>
            </a:lvl6pPr>
            <a:lvl7pPr marL="2743081" indent="0">
              <a:buNone/>
              <a:defRPr sz="1400"/>
            </a:lvl7pPr>
            <a:lvl8pPr marL="3200261" indent="0">
              <a:buNone/>
              <a:defRPr sz="1400"/>
            </a:lvl8pPr>
            <a:lvl9pPr marL="365744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9776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457200"/>
            <a:ext cx="314067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802" y="987427"/>
            <a:ext cx="492972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7" y="2057400"/>
            <a:ext cx="314067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0" indent="0">
              <a:buNone/>
              <a:defRPr sz="1400"/>
            </a:lvl2pPr>
            <a:lvl3pPr marL="914360" indent="0">
              <a:buNone/>
              <a:defRPr sz="1200"/>
            </a:lvl3pPr>
            <a:lvl4pPr marL="1371540" indent="0">
              <a:buNone/>
              <a:defRPr sz="1000"/>
            </a:lvl4pPr>
            <a:lvl5pPr marL="1828721" indent="0">
              <a:buNone/>
              <a:defRPr sz="1000"/>
            </a:lvl5pPr>
            <a:lvl6pPr marL="2285901" indent="0">
              <a:buNone/>
              <a:defRPr sz="1000"/>
            </a:lvl6pPr>
            <a:lvl7pPr marL="2743081" indent="0">
              <a:buNone/>
              <a:defRPr sz="1000"/>
            </a:lvl7pPr>
            <a:lvl8pPr marL="3200261" indent="0">
              <a:buNone/>
              <a:defRPr sz="1000"/>
            </a:lvl8pPr>
            <a:lvl9pPr marL="365744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5/22/2023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51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457200"/>
            <a:ext cx="314067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9802" y="987427"/>
            <a:ext cx="492972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0" indent="0">
              <a:buNone/>
              <a:defRPr sz="2800"/>
            </a:lvl2pPr>
            <a:lvl3pPr marL="914360" indent="0">
              <a:buNone/>
              <a:defRPr sz="2400"/>
            </a:lvl3pPr>
            <a:lvl4pPr marL="1371540" indent="0">
              <a:buNone/>
              <a:defRPr sz="2000"/>
            </a:lvl4pPr>
            <a:lvl5pPr marL="1828721" indent="0">
              <a:buNone/>
              <a:defRPr sz="2000"/>
            </a:lvl5pPr>
            <a:lvl6pPr marL="2285901" indent="0">
              <a:buNone/>
              <a:defRPr sz="2000"/>
            </a:lvl6pPr>
            <a:lvl7pPr marL="2743081" indent="0">
              <a:buNone/>
              <a:defRPr sz="2000"/>
            </a:lvl7pPr>
            <a:lvl8pPr marL="3200261" indent="0">
              <a:buNone/>
              <a:defRPr sz="2000"/>
            </a:lvl8pPr>
            <a:lvl9pPr marL="3657441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7" y="2057400"/>
            <a:ext cx="314067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0" indent="0">
              <a:buNone/>
              <a:defRPr sz="1400"/>
            </a:lvl2pPr>
            <a:lvl3pPr marL="914360" indent="0">
              <a:buNone/>
              <a:defRPr sz="1200"/>
            </a:lvl3pPr>
            <a:lvl4pPr marL="1371540" indent="0">
              <a:buNone/>
              <a:defRPr sz="1000"/>
            </a:lvl4pPr>
            <a:lvl5pPr marL="1828721" indent="0">
              <a:buNone/>
              <a:defRPr sz="1000"/>
            </a:lvl5pPr>
            <a:lvl6pPr marL="2285901" indent="0">
              <a:buNone/>
              <a:defRPr sz="1000"/>
            </a:lvl6pPr>
            <a:lvl7pPr marL="2743081" indent="0">
              <a:buNone/>
              <a:defRPr sz="1000"/>
            </a:lvl7pPr>
            <a:lvl8pPr marL="3200261" indent="0">
              <a:buNone/>
              <a:defRPr sz="1000"/>
            </a:lvl8pPr>
            <a:lvl9pPr marL="365744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5/22/2023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7071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5/22/2023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9837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8560" y="365126"/>
            <a:ext cx="209969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470" y="365126"/>
            <a:ext cx="61773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5/22/2023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487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216" y="1122363"/>
            <a:ext cx="7303294" cy="2387600"/>
          </a:xfrm>
        </p:spPr>
        <p:txBody>
          <a:bodyPr anchor="b"/>
          <a:lstStyle>
            <a:lvl1pPr algn="ctr">
              <a:defRPr sz="479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216" y="3602038"/>
            <a:ext cx="7303294" cy="1655762"/>
          </a:xfrm>
        </p:spPr>
        <p:txBody>
          <a:bodyPr/>
          <a:lstStyle>
            <a:lvl1pPr marL="0" indent="0" algn="ctr">
              <a:buNone/>
              <a:defRPr sz="1916"/>
            </a:lvl1pPr>
            <a:lvl2pPr marL="365088" indent="0" algn="ctr">
              <a:buNone/>
              <a:defRPr sz="1597"/>
            </a:lvl2pPr>
            <a:lvl3pPr marL="730176" indent="0" algn="ctr">
              <a:buNone/>
              <a:defRPr sz="1437"/>
            </a:lvl3pPr>
            <a:lvl4pPr marL="1095264" indent="0" algn="ctr">
              <a:buNone/>
              <a:defRPr sz="1278"/>
            </a:lvl4pPr>
            <a:lvl5pPr marL="1460352" indent="0" algn="ctr">
              <a:buNone/>
              <a:defRPr sz="1278"/>
            </a:lvl5pPr>
            <a:lvl6pPr marL="1825441" indent="0" algn="ctr">
              <a:buNone/>
              <a:defRPr sz="1278"/>
            </a:lvl6pPr>
            <a:lvl7pPr marL="2190528" indent="0" algn="ctr">
              <a:buNone/>
              <a:defRPr sz="1278"/>
            </a:lvl7pPr>
            <a:lvl8pPr marL="2555616" indent="0" algn="ctr">
              <a:buNone/>
              <a:defRPr sz="1278"/>
            </a:lvl8pPr>
            <a:lvl9pPr marL="2920705" indent="0" algn="ctr">
              <a:buNone/>
              <a:defRPr sz="127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5/22/2023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755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5/22/2023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830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98" y="1709739"/>
            <a:ext cx="8398788" cy="2852737"/>
          </a:xfrm>
        </p:spPr>
        <p:txBody>
          <a:bodyPr anchor="b"/>
          <a:lstStyle>
            <a:lvl1pPr>
              <a:defRPr sz="479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398" y="4589465"/>
            <a:ext cx="8398788" cy="1500187"/>
          </a:xfrm>
        </p:spPr>
        <p:txBody>
          <a:bodyPr/>
          <a:lstStyle>
            <a:lvl1pPr marL="0" indent="0">
              <a:buNone/>
              <a:defRPr sz="1916">
                <a:solidFill>
                  <a:schemeClr val="tx1">
                    <a:tint val="75000"/>
                  </a:schemeClr>
                </a:solidFill>
              </a:defRPr>
            </a:lvl1pPr>
            <a:lvl2pPr marL="365088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2pPr>
            <a:lvl3pPr marL="730176" indent="0">
              <a:buNone/>
              <a:defRPr sz="1437">
                <a:solidFill>
                  <a:schemeClr val="tx1">
                    <a:tint val="75000"/>
                  </a:schemeClr>
                </a:solidFill>
              </a:defRPr>
            </a:lvl3pPr>
            <a:lvl4pPr marL="1095264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4pPr>
            <a:lvl5pPr marL="1460352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5pPr>
            <a:lvl6pPr marL="1825441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6pPr>
            <a:lvl7pPr marL="2190528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7pPr>
            <a:lvl8pPr marL="2555616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8pPr>
            <a:lvl9pPr marL="2920705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5/22/2023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2122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469" y="1825625"/>
            <a:ext cx="413853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9723" y="1825625"/>
            <a:ext cx="413853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5/22/2023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017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365127"/>
            <a:ext cx="8398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38" y="1681164"/>
            <a:ext cx="4119513" cy="823912"/>
          </a:xfrm>
        </p:spPr>
        <p:txBody>
          <a:bodyPr anchor="b"/>
          <a:lstStyle>
            <a:lvl1pPr marL="0" indent="0">
              <a:buNone/>
              <a:defRPr sz="1916" b="1"/>
            </a:lvl1pPr>
            <a:lvl2pPr marL="365088" indent="0">
              <a:buNone/>
              <a:defRPr sz="1597" b="1"/>
            </a:lvl2pPr>
            <a:lvl3pPr marL="730176" indent="0">
              <a:buNone/>
              <a:defRPr sz="1437" b="1"/>
            </a:lvl3pPr>
            <a:lvl4pPr marL="1095264" indent="0">
              <a:buNone/>
              <a:defRPr sz="1278" b="1"/>
            </a:lvl4pPr>
            <a:lvl5pPr marL="1460352" indent="0">
              <a:buNone/>
              <a:defRPr sz="1278" b="1"/>
            </a:lvl5pPr>
            <a:lvl6pPr marL="1825441" indent="0">
              <a:buNone/>
              <a:defRPr sz="1278" b="1"/>
            </a:lvl6pPr>
            <a:lvl7pPr marL="2190528" indent="0">
              <a:buNone/>
              <a:defRPr sz="1278" b="1"/>
            </a:lvl7pPr>
            <a:lvl8pPr marL="2555616" indent="0">
              <a:buNone/>
              <a:defRPr sz="1278" b="1"/>
            </a:lvl8pPr>
            <a:lvl9pPr marL="2920705" indent="0">
              <a:buNone/>
              <a:defRPr sz="12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738" y="2505075"/>
            <a:ext cx="411951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9723" y="1681164"/>
            <a:ext cx="4139802" cy="823912"/>
          </a:xfrm>
        </p:spPr>
        <p:txBody>
          <a:bodyPr anchor="b"/>
          <a:lstStyle>
            <a:lvl1pPr marL="0" indent="0">
              <a:buNone/>
              <a:defRPr sz="1916" b="1"/>
            </a:lvl1pPr>
            <a:lvl2pPr marL="365088" indent="0">
              <a:buNone/>
              <a:defRPr sz="1597" b="1"/>
            </a:lvl2pPr>
            <a:lvl3pPr marL="730176" indent="0">
              <a:buNone/>
              <a:defRPr sz="1437" b="1"/>
            </a:lvl3pPr>
            <a:lvl4pPr marL="1095264" indent="0">
              <a:buNone/>
              <a:defRPr sz="1278" b="1"/>
            </a:lvl4pPr>
            <a:lvl5pPr marL="1460352" indent="0">
              <a:buNone/>
              <a:defRPr sz="1278" b="1"/>
            </a:lvl5pPr>
            <a:lvl6pPr marL="1825441" indent="0">
              <a:buNone/>
              <a:defRPr sz="1278" b="1"/>
            </a:lvl6pPr>
            <a:lvl7pPr marL="2190528" indent="0">
              <a:buNone/>
              <a:defRPr sz="1278" b="1"/>
            </a:lvl7pPr>
            <a:lvl8pPr marL="2555616" indent="0">
              <a:buNone/>
              <a:defRPr sz="1278" b="1"/>
            </a:lvl8pPr>
            <a:lvl9pPr marL="2920705" indent="0">
              <a:buNone/>
              <a:defRPr sz="12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9723" y="2505075"/>
            <a:ext cx="41398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5/22/2023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8947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5/22/2023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3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4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010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4356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5/22/2023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00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9" y="457200"/>
            <a:ext cx="3140669" cy="1600200"/>
          </a:xfrm>
        </p:spPr>
        <p:txBody>
          <a:bodyPr anchor="b"/>
          <a:lstStyle>
            <a:lvl1pPr>
              <a:defRPr sz="255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803" y="987426"/>
            <a:ext cx="4929723" cy="4873625"/>
          </a:xfrm>
        </p:spPr>
        <p:txBody>
          <a:bodyPr/>
          <a:lstStyle>
            <a:lvl1pPr>
              <a:defRPr sz="2555"/>
            </a:lvl1pPr>
            <a:lvl2pPr>
              <a:defRPr sz="2236"/>
            </a:lvl2pPr>
            <a:lvl3pPr>
              <a:defRPr sz="1916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9" y="2057400"/>
            <a:ext cx="3140669" cy="3811588"/>
          </a:xfrm>
        </p:spPr>
        <p:txBody>
          <a:bodyPr/>
          <a:lstStyle>
            <a:lvl1pPr marL="0" indent="0">
              <a:buNone/>
              <a:defRPr sz="1278"/>
            </a:lvl1pPr>
            <a:lvl2pPr marL="365088" indent="0">
              <a:buNone/>
              <a:defRPr sz="1117"/>
            </a:lvl2pPr>
            <a:lvl3pPr marL="730176" indent="0">
              <a:buNone/>
              <a:defRPr sz="958"/>
            </a:lvl3pPr>
            <a:lvl4pPr marL="1095264" indent="0">
              <a:buNone/>
              <a:defRPr sz="798"/>
            </a:lvl4pPr>
            <a:lvl5pPr marL="1460352" indent="0">
              <a:buNone/>
              <a:defRPr sz="798"/>
            </a:lvl5pPr>
            <a:lvl6pPr marL="1825441" indent="0">
              <a:buNone/>
              <a:defRPr sz="798"/>
            </a:lvl6pPr>
            <a:lvl7pPr marL="2190528" indent="0">
              <a:buNone/>
              <a:defRPr sz="798"/>
            </a:lvl7pPr>
            <a:lvl8pPr marL="2555616" indent="0">
              <a:buNone/>
              <a:defRPr sz="798"/>
            </a:lvl8pPr>
            <a:lvl9pPr marL="2920705" indent="0">
              <a:buNone/>
              <a:defRPr sz="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5/22/2023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811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9" y="457200"/>
            <a:ext cx="3140669" cy="1600200"/>
          </a:xfrm>
        </p:spPr>
        <p:txBody>
          <a:bodyPr anchor="b"/>
          <a:lstStyle>
            <a:lvl1pPr>
              <a:defRPr sz="255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9803" y="987426"/>
            <a:ext cx="4929723" cy="4873625"/>
          </a:xfrm>
        </p:spPr>
        <p:txBody>
          <a:bodyPr/>
          <a:lstStyle>
            <a:lvl1pPr marL="0" indent="0">
              <a:buNone/>
              <a:defRPr sz="2555"/>
            </a:lvl1pPr>
            <a:lvl2pPr marL="365088" indent="0">
              <a:buNone/>
              <a:defRPr sz="2236"/>
            </a:lvl2pPr>
            <a:lvl3pPr marL="730176" indent="0">
              <a:buNone/>
              <a:defRPr sz="1916"/>
            </a:lvl3pPr>
            <a:lvl4pPr marL="1095264" indent="0">
              <a:buNone/>
              <a:defRPr sz="1597"/>
            </a:lvl4pPr>
            <a:lvl5pPr marL="1460352" indent="0">
              <a:buNone/>
              <a:defRPr sz="1597"/>
            </a:lvl5pPr>
            <a:lvl6pPr marL="1825441" indent="0">
              <a:buNone/>
              <a:defRPr sz="1597"/>
            </a:lvl6pPr>
            <a:lvl7pPr marL="2190528" indent="0">
              <a:buNone/>
              <a:defRPr sz="1597"/>
            </a:lvl7pPr>
            <a:lvl8pPr marL="2555616" indent="0">
              <a:buNone/>
              <a:defRPr sz="1597"/>
            </a:lvl8pPr>
            <a:lvl9pPr marL="2920705" indent="0">
              <a:buNone/>
              <a:defRPr sz="159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9" y="2057400"/>
            <a:ext cx="3140669" cy="3811588"/>
          </a:xfrm>
        </p:spPr>
        <p:txBody>
          <a:bodyPr/>
          <a:lstStyle>
            <a:lvl1pPr marL="0" indent="0">
              <a:buNone/>
              <a:defRPr sz="1278"/>
            </a:lvl1pPr>
            <a:lvl2pPr marL="365088" indent="0">
              <a:buNone/>
              <a:defRPr sz="1117"/>
            </a:lvl2pPr>
            <a:lvl3pPr marL="730176" indent="0">
              <a:buNone/>
              <a:defRPr sz="958"/>
            </a:lvl3pPr>
            <a:lvl4pPr marL="1095264" indent="0">
              <a:buNone/>
              <a:defRPr sz="798"/>
            </a:lvl4pPr>
            <a:lvl5pPr marL="1460352" indent="0">
              <a:buNone/>
              <a:defRPr sz="798"/>
            </a:lvl5pPr>
            <a:lvl6pPr marL="1825441" indent="0">
              <a:buNone/>
              <a:defRPr sz="798"/>
            </a:lvl6pPr>
            <a:lvl7pPr marL="2190528" indent="0">
              <a:buNone/>
              <a:defRPr sz="798"/>
            </a:lvl7pPr>
            <a:lvl8pPr marL="2555616" indent="0">
              <a:buNone/>
              <a:defRPr sz="798"/>
            </a:lvl8pPr>
            <a:lvl9pPr marL="2920705" indent="0">
              <a:buNone/>
              <a:defRPr sz="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5/22/2023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812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5/22/2023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705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8559" y="365126"/>
            <a:ext cx="209969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469" y="365126"/>
            <a:ext cx="617737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5/22/2023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8350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330" y="1122363"/>
            <a:ext cx="827706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216" y="3602038"/>
            <a:ext cx="73032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0" indent="0" algn="ctr">
              <a:buNone/>
              <a:defRPr sz="2000"/>
            </a:lvl2pPr>
            <a:lvl3pPr marL="914360" indent="0" algn="ctr">
              <a:buNone/>
              <a:defRPr sz="1800"/>
            </a:lvl3pPr>
            <a:lvl4pPr marL="1371540" indent="0" algn="ctr">
              <a:buNone/>
              <a:defRPr sz="1600"/>
            </a:lvl4pPr>
            <a:lvl5pPr marL="1828721" indent="0" algn="ctr">
              <a:buNone/>
              <a:defRPr sz="1600"/>
            </a:lvl5pPr>
            <a:lvl6pPr marL="2285901" indent="0" algn="ctr">
              <a:buNone/>
              <a:defRPr sz="1600"/>
            </a:lvl6pPr>
            <a:lvl7pPr marL="2743081" indent="0" algn="ctr">
              <a:buNone/>
              <a:defRPr sz="1600"/>
            </a:lvl7pPr>
            <a:lvl8pPr marL="3200261" indent="0" algn="ctr">
              <a:buNone/>
              <a:defRPr sz="1600"/>
            </a:lvl8pPr>
            <a:lvl9pPr marL="3657441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7490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077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98" y="1709739"/>
            <a:ext cx="83987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398" y="4589465"/>
            <a:ext cx="83987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490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469" y="1825625"/>
            <a:ext cx="4138533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9724" y="1825625"/>
            <a:ext cx="4138533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2750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365127"/>
            <a:ext cx="8398788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38" y="1681164"/>
            <a:ext cx="4119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1" indent="0">
              <a:buNone/>
              <a:defRPr sz="1600" b="1"/>
            </a:lvl5pPr>
            <a:lvl6pPr marL="2285901" indent="0">
              <a:buNone/>
              <a:defRPr sz="1600" b="1"/>
            </a:lvl6pPr>
            <a:lvl7pPr marL="2743081" indent="0">
              <a:buNone/>
              <a:defRPr sz="1600" b="1"/>
            </a:lvl7pPr>
            <a:lvl8pPr marL="3200261" indent="0">
              <a:buNone/>
              <a:defRPr sz="1600" b="1"/>
            </a:lvl8pPr>
            <a:lvl9pPr marL="3657441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738" y="2505075"/>
            <a:ext cx="4119513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9724" y="1681164"/>
            <a:ext cx="41398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1" indent="0">
              <a:buNone/>
              <a:defRPr sz="1600" b="1"/>
            </a:lvl5pPr>
            <a:lvl6pPr marL="2285901" indent="0">
              <a:buNone/>
              <a:defRPr sz="1600" b="1"/>
            </a:lvl6pPr>
            <a:lvl7pPr marL="2743081" indent="0">
              <a:buNone/>
              <a:defRPr sz="1600" b="1"/>
            </a:lvl7pPr>
            <a:lvl8pPr marL="3200261" indent="0">
              <a:buNone/>
              <a:defRPr sz="1600" b="1"/>
            </a:lvl8pPr>
            <a:lvl9pPr marL="3657441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9724" y="2505075"/>
            <a:ext cx="4139802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9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6" y="274638"/>
            <a:ext cx="87639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6" y="1535113"/>
            <a:ext cx="43025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1" indent="0">
              <a:buNone/>
              <a:defRPr sz="1600" b="1"/>
            </a:lvl5pPr>
            <a:lvl6pPr marL="2285901" indent="0">
              <a:buNone/>
              <a:defRPr sz="1600" b="1"/>
            </a:lvl6pPr>
            <a:lvl7pPr marL="2743081" indent="0">
              <a:buNone/>
              <a:defRPr sz="1600" b="1"/>
            </a:lvl7pPr>
            <a:lvl8pPr marL="3200261" indent="0">
              <a:buNone/>
              <a:defRPr sz="1600" b="1"/>
            </a:lvl8pPr>
            <a:lvl9pPr marL="365744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" y="2174875"/>
            <a:ext cx="43025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30" y="1535113"/>
            <a:ext cx="43042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1" indent="0">
              <a:buNone/>
              <a:defRPr sz="1600" b="1"/>
            </a:lvl5pPr>
            <a:lvl6pPr marL="2285901" indent="0">
              <a:buNone/>
              <a:defRPr sz="1600" b="1"/>
            </a:lvl6pPr>
            <a:lvl7pPr marL="2743081" indent="0">
              <a:buNone/>
              <a:defRPr sz="1600" b="1"/>
            </a:lvl7pPr>
            <a:lvl8pPr marL="3200261" indent="0">
              <a:buNone/>
              <a:defRPr sz="1600" b="1"/>
            </a:lvl8pPr>
            <a:lvl9pPr marL="365744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30" y="2174875"/>
            <a:ext cx="43042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4112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276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203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457200"/>
            <a:ext cx="314067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801" y="987426"/>
            <a:ext cx="492972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7" y="2057400"/>
            <a:ext cx="314067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0" indent="0">
              <a:buNone/>
              <a:defRPr sz="1400"/>
            </a:lvl2pPr>
            <a:lvl3pPr marL="914360" indent="0">
              <a:buNone/>
              <a:defRPr sz="1200"/>
            </a:lvl3pPr>
            <a:lvl4pPr marL="1371540" indent="0">
              <a:buNone/>
              <a:defRPr sz="1000"/>
            </a:lvl4pPr>
            <a:lvl5pPr marL="1828721" indent="0">
              <a:buNone/>
              <a:defRPr sz="1000"/>
            </a:lvl5pPr>
            <a:lvl6pPr marL="2285901" indent="0">
              <a:buNone/>
              <a:defRPr sz="1000"/>
            </a:lvl6pPr>
            <a:lvl7pPr marL="2743081" indent="0">
              <a:buNone/>
              <a:defRPr sz="1000"/>
            </a:lvl7pPr>
            <a:lvl8pPr marL="3200261" indent="0">
              <a:buNone/>
              <a:defRPr sz="1000"/>
            </a:lvl8pPr>
            <a:lvl9pPr marL="3657441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9914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457200"/>
            <a:ext cx="314067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9801" y="987426"/>
            <a:ext cx="492972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0" indent="0">
              <a:buNone/>
              <a:defRPr sz="2800"/>
            </a:lvl2pPr>
            <a:lvl3pPr marL="914360" indent="0">
              <a:buNone/>
              <a:defRPr sz="2400"/>
            </a:lvl3pPr>
            <a:lvl4pPr marL="1371540" indent="0">
              <a:buNone/>
              <a:defRPr sz="2000"/>
            </a:lvl4pPr>
            <a:lvl5pPr marL="1828721" indent="0">
              <a:buNone/>
              <a:defRPr sz="2000"/>
            </a:lvl5pPr>
            <a:lvl6pPr marL="2285901" indent="0">
              <a:buNone/>
              <a:defRPr sz="2000"/>
            </a:lvl6pPr>
            <a:lvl7pPr marL="2743081" indent="0">
              <a:buNone/>
              <a:defRPr sz="2000"/>
            </a:lvl7pPr>
            <a:lvl8pPr marL="3200261" indent="0">
              <a:buNone/>
              <a:defRPr sz="2000"/>
            </a:lvl8pPr>
            <a:lvl9pPr marL="3657441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7" y="2057400"/>
            <a:ext cx="314067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0" indent="0">
              <a:buNone/>
              <a:defRPr sz="1400"/>
            </a:lvl2pPr>
            <a:lvl3pPr marL="914360" indent="0">
              <a:buNone/>
              <a:defRPr sz="1200"/>
            </a:lvl3pPr>
            <a:lvl4pPr marL="1371540" indent="0">
              <a:buNone/>
              <a:defRPr sz="1000"/>
            </a:lvl4pPr>
            <a:lvl5pPr marL="1828721" indent="0">
              <a:buNone/>
              <a:defRPr sz="1000"/>
            </a:lvl5pPr>
            <a:lvl6pPr marL="2285901" indent="0">
              <a:buNone/>
              <a:defRPr sz="1000"/>
            </a:lvl6pPr>
            <a:lvl7pPr marL="2743081" indent="0">
              <a:buNone/>
              <a:defRPr sz="1000"/>
            </a:lvl7pPr>
            <a:lvl8pPr marL="3200261" indent="0">
              <a:buNone/>
              <a:defRPr sz="1000"/>
            </a:lvl8pPr>
            <a:lvl9pPr marL="3657441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726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911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8560" y="365126"/>
            <a:ext cx="2099697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469" y="365126"/>
            <a:ext cx="617737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2826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330" y="3124200"/>
            <a:ext cx="8277066" cy="838200"/>
          </a:xfrm>
        </p:spPr>
        <p:txBody>
          <a:bodyPr/>
          <a:lstStyle>
            <a:lvl1pPr>
              <a:defRPr sz="43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659" y="4191000"/>
            <a:ext cx="6654112" cy="990600"/>
          </a:xfrm>
        </p:spPr>
        <p:txBody>
          <a:bodyPr/>
          <a:lstStyle>
            <a:lvl1pPr marL="0" indent="0" algn="ctr">
              <a:buFontTx/>
              <a:buNone/>
              <a:defRPr sz="4298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30329" y="6248400"/>
            <a:ext cx="202869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7057" y="6248400"/>
            <a:ext cx="3083613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8704" y="6248400"/>
            <a:ext cx="2028693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5593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9958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13" y="4406903"/>
            <a:ext cx="8277066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213" y="2906716"/>
            <a:ext cx="827706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0" indent="0">
              <a:buNone/>
              <a:defRPr sz="1800"/>
            </a:lvl2pPr>
            <a:lvl3pPr marL="914320" indent="0">
              <a:buNone/>
              <a:defRPr sz="1600"/>
            </a:lvl3pPr>
            <a:lvl4pPr marL="1371480" indent="0">
              <a:buNone/>
              <a:defRPr sz="1400"/>
            </a:lvl4pPr>
            <a:lvl5pPr marL="1828642" indent="0">
              <a:buNone/>
              <a:defRPr sz="1400"/>
            </a:lvl5pPr>
            <a:lvl6pPr marL="2285802" indent="0">
              <a:buNone/>
              <a:defRPr sz="1400"/>
            </a:lvl6pPr>
            <a:lvl7pPr marL="2742962" indent="0">
              <a:buNone/>
              <a:defRPr sz="1400"/>
            </a:lvl7pPr>
            <a:lvl8pPr marL="3200122" indent="0">
              <a:buNone/>
              <a:defRPr sz="1400"/>
            </a:lvl8pPr>
            <a:lvl9pPr marL="365728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1235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5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010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60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0225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4638"/>
            <a:ext cx="87639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7" y="1535113"/>
            <a:ext cx="43025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20" indent="0">
              <a:buNone/>
              <a:defRPr sz="1800" b="1"/>
            </a:lvl3pPr>
            <a:lvl4pPr marL="1371480" indent="0">
              <a:buNone/>
              <a:defRPr sz="1600" b="1"/>
            </a:lvl4pPr>
            <a:lvl5pPr marL="1828642" indent="0">
              <a:buNone/>
              <a:defRPr sz="1600" b="1"/>
            </a:lvl5pPr>
            <a:lvl6pPr marL="2285802" indent="0">
              <a:buNone/>
              <a:defRPr sz="1600" b="1"/>
            </a:lvl6pPr>
            <a:lvl7pPr marL="2742962" indent="0">
              <a:buNone/>
              <a:defRPr sz="1600" b="1"/>
            </a:lvl7pPr>
            <a:lvl8pPr marL="3200122" indent="0">
              <a:buNone/>
              <a:defRPr sz="1600" b="1"/>
            </a:lvl8pPr>
            <a:lvl9pPr marL="365728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7" y="2174875"/>
            <a:ext cx="43025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33" y="1535113"/>
            <a:ext cx="43042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20" indent="0">
              <a:buNone/>
              <a:defRPr sz="1800" b="1"/>
            </a:lvl3pPr>
            <a:lvl4pPr marL="1371480" indent="0">
              <a:buNone/>
              <a:defRPr sz="1600" b="1"/>
            </a:lvl4pPr>
            <a:lvl5pPr marL="1828642" indent="0">
              <a:buNone/>
              <a:defRPr sz="1600" b="1"/>
            </a:lvl5pPr>
            <a:lvl6pPr marL="2285802" indent="0">
              <a:buNone/>
              <a:defRPr sz="1600" b="1"/>
            </a:lvl6pPr>
            <a:lvl7pPr marL="2742962" indent="0">
              <a:buNone/>
              <a:defRPr sz="1600" b="1"/>
            </a:lvl7pPr>
            <a:lvl8pPr marL="3200122" indent="0">
              <a:buNone/>
              <a:defRPr sz="1600" b="1"/>
            </a:lvl8pPr>
            <a:lvl9pPr marL="365728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33" y="2174875"/>
            <a:ext cx="43042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81476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1417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0153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3050"/>
            <a:ext cx="32036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183" y="273053"/>
            <a:ext cx="544365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87" y="1435103"/>
            <a:ext cx="32036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20" indent="0">
              <a:buNone/>
              <a:defRPr sz="1000"/>
            </a:lvl3pPr>
            <a:lvl4pPr marL="1371480" indent="0">
              <a:buNone/>
              <a:defRPr sz="900"/>
            </a:lvl4pPr>
            <a:lvl5pPr marL="1828642" indent="0">
              <a:buNone/>
              <a:defRPr sz="900"/>
            </a:lvl5pPr>
            <a:lvl6pPr marL="2285802" indent="0">
              <a:buNone/>
              <a:defRPr sz="900"/>
            </a:lvl6pPr>
            <a:lvl7pPr marL="2742962" indent="0">
              <a:buNone/>
              <a:defRPr sz="900"/>
            </a:lvl7pPr>
            <a:lvl8pPr marL="3200122" indent="0">
              <a:buNone/>
              <a:defRPr sz="900"/>
            </a:lvl8pPr>
            <a:lvl9pPr marL="365728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5891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62" y="4800600"/>
            <a:ext cx="58426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8662" y="612778"/>
            <a:ext cx="58426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0" indent="0">
              <a:buNone/>
              <a:defRPr sz="2800"/>
            </a:lvl2pPr>
            <a:lvl3pPr marL="914320" indent="0">
              <a:buNone/>
              <a:defRPr sz="2400"/>
            </a:lvl3pPr>
            <a:lvl4pPr marL="1371480" indent="0">
              <a:buNone/>
              <a:defRPr sz="2000"/>
            </a:lvl4pPr>
            <a:lvl5pPr marL="1828642" indent="0">
              <a:buNone/>
              <a:defRPr sz="2000"/>
            </a:lvl5pPr>
            <a:lvl6pPr marL="2285802" indent="0">
              <a:buNone/>
              <a:defRPr sz="2000"/>
            </a:lvl6pPr>
            <a:lvl7pPr marL="2742962" indent="0">
              <a:buNone/>
              <a:defRPr sz="2000"/>
            </a:lvl7pPr>
            <a:lvl8pPr marL="3200122" indent="0">
              <a:buNone/>
              <a:defRPr sz="2000"/>
            </a:lvl8pPr>
            <a:lvl9pPr marL="3657282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662" y="5367338"/>
            <a:ext cx="58426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20" indent="0">
              <a:buNone/>
              <a:defRPr sz="1000"/>
            </a:lvl3pPr>
            <a:lvl4pPr marL="1371480" indent="0">
              <a:buNone/>
              <a:defRPr sz="900"/>
            </a:lvl4pPr>
            <a:lvl5pPr marL="1828642" indent="0">
              <a:buNone/>
              <a:defRPr sz="900"/>
            </a:lvl5pPr>
            <a:lvl6pPr marL="2285802" indent="0">
              <a:buNone/>
              <a:defRPr sz="900"/>
            </a:lvl6pPr>
            <a:lvl7pPr marL="2742962" indent="0">
              <a:buNone/>
              <a:defRPr sz="900"/>
            </a:lvl7pPr>
            <a:lvl8pPr marL="3200122" indent="0">
              <a:buNone/>
              <a:defRPr sz="900"/>
            </a:lvl8pPr>
            <a:lvl9pPr marL="365728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2247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47390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279" y="381000"/>
            <a:ext cx="2150414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037" y="381000"/>
            <a:ext cx="6288947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6441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330" y="3124200"/>
            <a:ext cx="8277066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659" y="4191000"/>
            <a:ext cx="6654112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30329" y="6248400"/>
            <a:ext cx="202869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7056" y="6248400"/>
            <a:ext cx="3083613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8703" y="6248400"/>
            <a:ext cx="2028693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4609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053697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13" y="4406901"/>
            <a:ext cx="827706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213" y="2906713"/>
            <a:ext cx="827706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1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00197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4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010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33846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6" y="274638"/>
            <a:ext cx="87639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6" y="1535113"/>
            <a:ext cx="4302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" y="2174875"/>
            <a:ext cx="4302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29" y="1535113"/>
            <a:ext cx="430421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29" y="2174875"/>
            <a:ext cx="4304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665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03427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4543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3050"/>
            <a:ext cx="32036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180" y="273051"/>
            <a:ext cx="544365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87" y="1435101"/>
            <a:ext cx="32036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64648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62" y="4800600"/>
            <a:ext cx="58426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8662" y="612775"/>
            <a:ext cx="58426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662" y="5367338"/>
            <a:ext cx="58426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7327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65018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277" y="381000"/>
            <a:ext cx="2150414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034" y="381000"/>
            <a:ext cx="6288947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53388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217" y="1122363"/>
            <a:ext cx="7303294" cy="2387600"/>
          </a:xfrm>
        </p:spPr>
        <p:txBody>
          <a:bodyPr anchor="b"/>
          <a:lstStyle>
            <a:lvl1pPr algn="ctr">
              <a:defRPr sz="47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217" y="3602038"/>
            <a:ext cx="7303294" cy="1655762"/>
          </a:xfrm>
        </p:spPr>
        <p:txBody>
          <a:bodyPr/>
          <a:lstStyle>
            <a:lvl1pPr marL="0" indent="0" algn="ctr">
              <a:buNone/>
              <a:defRPr sz="1915"/>
            </a:lvl1pPr>
            <a:lvl2pPr marL="364871" indent="0" algn="ctr">
              <a:buNone/>
              <a:defRPr sz="1596"/>
            </a:lvl2pPr>
            <a:lvl3pPr marL="729742" indent="0" algn="ctr">
              <a:buNone/>
              <a:defRPr sz="1436"/>
            </a:lvl3pPr>
            <a:lvl4pPr marL="1094613" indent="0" algn="ctr">
              <a:buNone/>
              <a:defRPr sz="1277"/>
            </a:lvl4pPr>
            <a:lvl5pPr marL="1459484" indent="0" algn="ctr">
              <a:buNone/>
              <a:defRPr sz="1277"/>
            </a:lvl5pPr>
            <a:lvl6pPr marL="1824356" indent="0" algn="ctr">
              <a:buNone/>
              <a:defRPr sz="1277"/>
            </a:lvl6pPr>
            <a:lvl7pPr marL="2189226" indent="0" algn="ctr">
              <a:buNone/>
              <a:defRPr sz="1277"/>
            </a:lvl7pPr>
            <a:lvl8pPr marL="2554097" indent="0" algn="ctr">
              <a:buNone/>
              <a:defRPr sz="1277"/>
            </a:lvl8pPr>
            <a:lvl9pPr marL="2918969" indent="0" algn="ctr">
              <a:buNone/>
              <a:defRPr sz="127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5/22/2023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2050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5/22/2023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25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3050"/>
            <a:ext cx="32036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180" y="273051"/>
            <a:ext cx="544365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87" y="1435101"/>
            <a:ext cx="32036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60" indent="0">
              <a:buNone/>
              <a:defRPr sz="1000"/>
            </a:lvl3pPr>
            <a:lvl4pPr marL="1371540" indent="0">
              <a:buNone/>
              <a:defRPr sz="900"/>
            </a:lvl4pPr>
            <a:lvl5pPr marL="1828721" indent="0">
              <a:buNone/>
              <a:defRPr sz="900"/>
            </a:lvl5pPr>
            <a:lvl6pPr marL="2285901" indent="0">
              <a:buNone/>
              <a:defRPr sz="900"/>
            </a:lvl6pPr>
            <a:lvl7pPr marL="2743081" indent="0">
              <a:buNone/>
              <a:defRPr sz="900"/>
            </a:lvl7pPr>
            <a:lvl8pPr marL="3200261" indent="0">
              <a:buNone/>
              <a:defRPr sz="900"/>
            </a:lvl8pPr>
            <a:lvl9pPr marL="365744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77447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97" y="1709741"/>
            <a:ext cx="8398788" cy="2852737"/>
          </a:xfrm>
        </p:spPr>
        <p:txBody>
          <a:bodyPr anchor="b"/>
          <a:lstStyle>
            <a:lvl1pPr>
              <a:defRPr sz="47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397" y="4589466"/>
            <a:ext cx="8398788" cy="1500187"/>
          </a:xfrm>
        </p:spPr>
        <p:txBody>
          <a:bodyPr/>
          <a:lstStyle>
            <a:lvl1pPr marL="0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1pPr>
            <a:lvl2pPr marL="3648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2pPr>
            <a:lvl3pPr marL="729742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94613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4pPr>
            <a:lvl5pPr marL="1459484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5pPr>
            <a:lvl6pPr marL="182435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6pPr>
            <a:lvl7pPr marL="218922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7pPr>
            <a:lvl8pPr marL="2554097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8pPr>
            <a:lvl9pPr marL="2918969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5/22/2023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83993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469" y="1825625"/>
            <a:ext cx="413853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9723" y="1825625"/>
            <a:ext cx="413853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5/22/2023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0590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365128"/>
            <a:ext cx="8398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38" y="1681163"/>
            <a:ext cx="4119514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738" y="2505075"/>
            <a:ext cx="411951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9723" y="1681163"/>
            <a:ext cx="4139802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9723" y="2505075"/>
            <a:ext cx="41398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5/22/2023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2811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5/22/2023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0643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5/22/2023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8008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8" y="457200"/>
            <a:ext cx="314067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803" y="987428"/>
            <a:ext cx="4929723" cy="4873625"/>
          </a:xfrm>
        </p:spPr>
        <p:txBody>
          <a:bodyPr/>
          <a:lstStyle>
            <a:lvl1pPr>
              <a:defRPr sz="2553"/>
            </a:lvl1pPr>
            <a:lvl2pPr>
              <a:defRPr sz="2234"/>
            </a:lvl2pPr>
            <a:lvl3pPr>
              <a:defRPr sz="1915"/>
            </a:lvl3pPr>
            <a:lvl4pPr>
              <a:defRPr sz="1596"/>
            </a:lvl4pPr>
            <a:lvl5pPr>
              <a:defRPr sz="1596"/>
            </a:lvl5pPr>
            <a:lvl6pPr>
              <a:defRPr sz="1596"/>
            </a:lvl6pPr>
            <a:lvl7pPr>
              <a:defRPr sz="1596"/>
            </a:lvl7pPr>
            <a:lvl8pPr>
              <a:defRPr sz="1596"/>
            </a:lvl8pPr>
            <a:lvl9pPr>
              <a:defRPr sz="15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8" y="2057400"/>
            <a:ext cx="314067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5/22/2023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73462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8" y="457200"/>
            <a:ext cx="314067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9803" y="987428"/>
            <a:ext cx="4929723" cy="4873625"/>
          </a:xfrm>
        </p:spPr>
        <p:txBody>
          <a:bodyPr/>
          <a:lstStyle>
            <a:lvl1pPr marL="0" indent="0">
              <a:buNone/>
              <a:defRPr sz="2553"/>
            </a:lvl1pPr>
            <a:lvl2pPr marL="364871" indent="0">
              <a:buNone/>
              <a:defRPr sz="2234"/>
            </a:lvl2pPr>
            <a:lvl3pPr marL="729742" indent="0">
              <a:buNone/>
              <a:defRPr sz="1915"/>
            </a:lvl3pPr>
            <a:lvl4pPr marL="1094613" indent="0">
              <a:buNone/>
              <a:defRPr sz="1596"/>
            </a:lvl4pPr>
            <a:lvl5pPr marL="1459484" indent="0">
              <a:buNone/>
              <a:defRPr sz="1596"/>
            </a:lvl5pPr>
            <a:lvl6pPr marL="1824356" indent="0">
              <a:buNone/>
              <a:defRPr sz="1596"/>
            </a:lvl6pPr>
            <a:lvl7pPr marL="2189226" indent="0">
              <a:buNone/>
              <a:defRPr sz="1596"/>
            </a:lvl7pPr>
            <a:lvl8pPr marL="2554097" indent="0">
              <a:buNone/>
              <a:defRPr sz="1596"/>
            </a:lvl8pPr>
            <a:lvl9pPr marL="2918969" indent="0">
              <a:buNone/>
              <a:defRPr sz="159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8" y="2057400"/>
            <a:ext cx="314067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5/22/2023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9532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5/22/2023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37103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8559" y="365125"/>
            <a:ext cx="209969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469" y="365125"/>
            <a:ext cx="61773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5/22/2023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25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62" y="4800600"/>
            <a:ext cx="58426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8662" y="612776"/>
            <a:ext cx="58426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0" indent="0">
              <a:buNone/>
              <a:defRPr sz="2800"/>
            </a:lvl2pPr>
            <a:lvl3pPr marL="914360" indent="0">
              <a:buNone/>
              <a:defRPr sz="2400"/>
            </a:lvl3pPr>
            <a:lvl4pPr marL="1371540" indent="0">
              <a:buNone/>
              <a:defRPr sz="2000"/>
            </a:lvl4pPr>
            <a:lvl5pPr marL="1828721" indent="0">
              <a:buNone/>
              <a:defRPr sz="2000"/>
            </a:lvl5pPr>
            <a:lvl6pPr marL="2285901" indent="0">
              <a:buNone/>
              <a:defRPr sz="2000"/>
            </a:lvl6pPr>
            <a:lvl7pPr marL="2743081" indent="0">
              <a:buNone/>
              <a:defRPr sz="2000"/>
            </a:lvl7pPr>
            <a:lvl8pPr marL="3200261" indent="0">
              <a:buNone/>
              <a:defRPr sz="2000"/>
            </a:lvl8pPr>
            <a:lvl9pPr marL="365744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662" y="5367338"/>
            <a:ext cx="58426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60" indent="0">
              <a:buNone/>
              <a:defRPr sz="1000"/>
            </a:lvl3pPr>
            <a:lvl4pPr marL="1371540" indent="0">
              <a:buNone/>
              <a:defRPr sz="900"/>
            </a:lvl4pPr>
            <a:lvl5pPr marL="1828721" indent="0">
              <a:buNone/>
              <a:defRPr sz="900"/>
            </a:lvl5pPr>
            <a:lvl6pPr marL="2285901" indent="0">
              <a:buNone/>
              <a:defRPr sz="900"/>
            </a:lvl6pPr>
            <a:lvl7pPr marL="2743081" indent="0">
              <a:buNone/>
              <a:defRPr sz="900"/>
            </a:lvl7pPr>
            <a:lvl8pPr marL="3200261" indent="0">
              <a:buNone/>
              <a:defRPr sz="900"/>
            </a:lvl8pPr>
            <a:lvl9pPr marL="365744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3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034" y="381000"/>
            <a:ext cx="86016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034" y="1295401"/>
            <a:ext cx="86016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034" y="6324601"/>
            <a:ext cx="62483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defTabSz="8465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8703" y="6324601"/>
            <a:ext cx="2190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defTabSz="846552"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 smtClean="0"/>
              <a:pPr defTabSz="846552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82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18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36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54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721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885" indent="-342885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17" indent="-285738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2950" indent="-22859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131" indent="-22859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311" indent="-22859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490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671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8851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032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469" y="365128"/>
            <a:ext cx="8398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469" y="1825625"/>
            <a:ext cx="83987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469" y="6356353"/>
            <a:ext cx="2190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5/22/2023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469" y="365128"/>
            <a:ext cx="8398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469" y="1825625"/>
            <a:ext cx="83987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468" y="6356353"/>
            <a:ext cx="2190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6552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46552"/>
              <a:t>5/22/2023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6552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7269" y="6356353"/>
            <a:ext cx="2190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6552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46552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07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360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1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0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1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1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0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1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1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2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737725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369" y="1161143"/>
            <a:ext cx="9042173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305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defTabSz="730176" rtl="0" eaLnBrk="1" latinLnBrk="0" hangingPunct="1">
        <a:lnSpc>
          <a:spcPct val="90000"/>
        </a:lnSpc>
        <a:spcBef>
          <a:spcPct val="0"/>
        </a:spcBef>
        <a:buNone/>
        <a:defRPr sz="3513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182545" indent="-182545" algn="l" defTabSz="730176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3194" kern="1200">
          <a:solidFill>
            <a:schemeClr val="tx1"/>
          </a:solidFill>
          <a:latin typeface="+mn-lt"/>
          <a:ea typeface="+mn-ea"/>
          <a:cs typeface="+mn-cs"/>
        </a:defRPr>
      </a:lvl1pPr>
      <a:lvl2pPr marL="547633" indent="-182545" algn="l" defTabSz="730176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875" kern="1200">
          <a:solidFill>
            <a:schemeClr val="tx1"/>
          </a:solidFill>
          <a:latin typeface="+mn-lt"/>
          <a:ea typeface="+mn-ea"/>
          <a:cs typeface="+mn-cs"/>
        </a:defRPr>
      </a:lvl2pPr>
      <a:lvl3pPr marL="912720" indent="-182545" algn="l" defTabSz="730176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555" kern="1200">
          <a:solidFill>
            <a:schemeClr val="tx1"/>
          </a:solidFill>
          <a:latin typeface="+mn-lt"/>
          <a:ea typeface="+mn-ea"/>
          <a:cs typeface="+mn-cs"/>
        </a:defRPr>
      </a:lvl3pPr>
      <a:lvl4pPr marL="1277809" indent="-182545" algn="l" defTabSz="730176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6" kern="1200">
          <a:solidFill>
            <a:schemeClr val="tx1"/>
          </a:solidFill>
          <a:latin typeface="+mn-lt"/>
          <a:ea typeface="+mn-ea"/>
          <a:cs typeface="+mn-cs"/>
        </a:defRPr>
      </a:lvl4pPr>
      <a:lvl5pPr marL="1642897" indent="-182545" algn="l" defTabSz="730176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6" kern="1200">
          <a:solidFill>
            <a:schemeClr val="tx1"/>
          </a:solidFill>
          <a:latin typeface="+mn-lt"/>
          <a:ea typeface="+mn-ea"/>
          <a:cs typeface="+mn-cs"/>
        </a:defRPr>
      </a:lvl5pPr>
      <a:lvl6pPr marL="2007984" indent="-182545" algn="l" defTabSz="730176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6pPr>
      <a:lvl7pPr marL="2373073" indent="-182545" algn="l" defTabSz="730176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7pPr>
      <a:lvl8pPr marL="2738161" indent="-182545" algn="l" defTabSz="730176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8pPr>
      <a:lvl9pPr marL="3103249" indent="-182545" algn="l" defTabSz="730176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1pPr>
      <a:lvl2pPr marL="365088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2pPr>
      <a:lvl3pPr marL="730176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3pPr>
      <a:lvl4pPr marL="1095264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4pPr>
      <a:lvl5pPr marL="1460352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5pPr>
      <a:lvl6pPr marL="1825441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6pPr>
      <a:lvl7pPr marL="2190528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7pPr>
      <a:lvl8pPr marL="2555616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8pPr>
      <a:lvl9pPr marL="2920705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469" y="365127"/>
            <a:ext cx="8398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469" y="1825625"/>
            <a:ext cx="83987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6552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46552"/>
              <a:t>5/22/2023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6552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6552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46552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08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360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1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0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1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1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0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1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1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2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035" y="381000"/>
            <a:ext cx="86016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035" y="1295403"/>
            <a:ext cx="86016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034" y="6324603"/>
            <a:ext cx="62483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8703" y="6324603"/>
            <a:ext cx="2190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18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16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32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48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642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870" indent="-34287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885" indent="-285726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2900" indent="-22858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061" indent="-22858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222" indent="-22858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381" indent="-22858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542" indent="-22858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8702" indent="-22858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5863" indent="-22858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2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2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2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2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2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034" y="381000"/>
            <a:ext cx="86016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034" y="1295400"/>
            <a:ext cx="86016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034" y="6324600"/>
            <a:ext cx="62483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8703" y="6324600"/>
            <a:ext cx="2190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 smtClean="0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58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737725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369" y="1161143"/>
            <a:ext cx="9042173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637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ctr" defTabSz="729742" rtl="0" eaLnBrk="1" latinLnBrk="0" hangingPunct="1">
        <a:lnSpc>
          <a:spcPct val="90000"/>
        </a:lnSpc>
        <a:spcBef>
          <a:spcPct val="0"/>
        </a:spcBef>
        <a:buNone/>
        <a:defRPr sz="3511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182436" indent="-182436" algn="l" defTabSz="729742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1pPr>
      <a:lvl2pPr marL="54730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873" kern="1200">
          <a:solidFill>
            <a:schemeClr val="tx1"/>
          </a:solidFill>
          <a:latin typeface="+mn-lt"/>
          <a:ea typeface="+mn-ea"/>
          <a:cs typeface="+mn-cs"/>
        </a:defRPr>
      </a:lvl2pPr>
      <a:lvl3pPr marL="91217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553" kern="1200">
          <a:solidFill>
            <a:schemeClr val="tx1"/>
          </a:solidFill>
          <a:latin typeface="+mn-lt"/>
          <a:ea typeface="+mn-ea"/>
          <a:cs typeface="+mn-cs"/>
        </a:defRPr>
      </a:lvl3pPr>
      <a:lvl4pPr marL="1277049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4pPr>
      <a:lvl5pPr marL="164192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5pPr>
      <a:lvl6pPr marL="200679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371662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736533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3101404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1pPr>
      <a:lvl2pPr marL="364871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2pPr>
      <a:lvl3pPr marL="729742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3pPr>
      <a:lvl4pPr marL="1094613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4pPr>
      <a:lvl5pPr marL="1459484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5pPr>
      <a:lvl6pPr marL="182435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18922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554097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2918969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2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2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7.xml"/><Relationship Id="rId1" Type="http://schemas.openxmlformats.org/officeDocument/2006/relationships/tags" Target="../tags/tag3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3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3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3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3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3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3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8.xml"/><Relationship Id="rId1" Type="http://schemas.openxmlformats.org/officeDocument/2006/relationships/tags" Target="../tags/tag3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6.xml"/><Relationship Id="rId1" Type="http://schemas.openxmlformats.org/officeDocument/2006/relationships/tags" Target="../tags/tag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2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2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2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2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2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2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2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'classmethod', 'compile',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'exec', 'filter',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frozenset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'map',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open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'super’] </a:t>
            </a:r>
          </a:p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_.remove("open")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builtinsWeWillCoverL8R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'exec',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frozenset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isinstance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 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builtins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WeWillCoverL8R</a:t>
            </a: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</a:t>
            </a:r>
            <a:r>
              <a:rPr kumimoji="0" lang="en-US" altLang="zh-TW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 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emoryview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'property',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600" b="0" i="0" u="none" strike="noStrike" kern="0" cap="none" spc="-10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200" b="0" i="0" u="none" strike="noStrike" kern="1200" cap="none" spc="-10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Builtins</a:t>
            </a:r>
            <a:r>
              <a:rPr kumimoji="0" lang="en-US" altLang="en-US" sz="4200" b="0" i="0" u="none" strike="noStrike" kern="1200" cap="none" spc="-1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We Will Cover Later…</a:t>
            </a:r>
            <a:endParaRPr kumimoji="0" lang="en-US" altLang="en-US" sz="4200" b="0" i="0" u="none" strike="noStrike" kern="1200" cap="none" spc="-2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Elephant" panose="02020904090505020303" pitchFamily="18" charset="0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6998" y="6363481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5672C7-80C5-46BB-A6A7-6E7A2894D1A4}"/>
              </a:ext>
            </a:extLst>
          </p:cNvPr>
          <p:cNvCxnSpPr/>
          <p:nvPr/>
        </p:nvCxnSpPr>
        <p:spPr>
          <a:xfrm>
            <a:off x="1058862" y="6454002"/>
            <a:ext cx="0" cy="3291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apezoid 7">
            <a:extLst>
              <a:ext uri="{FF2B5EF4-FFF2-40B4-BE49-F238E27FC236}">
                <a16:creationId xmlns:a16="http://schemas.microsoft.com/office/drawing/2014/main" id="{E5A21FA6-4EC6-4CE7-832C-9783A9B9B61E}"/>
              </a:ext>
            </a:extLst>
          </p:cNvPr>
          <p:cNvSpPr/>
          <p:nvPr/>
        </p:nvSpPr>
        <p:spPr bwMode="auto">
          <a:xfrm rot="2700000" flipH="1">
            <a:off x="7355334" y="435837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00" b="0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L</a:t>
            </a:r>
            <a:r>
              <a:rPr kumimoji="1" lang="en-US" sz="2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e</a:t>
            </a:r>
            <a:r>
              <a:rPr kumimoji="1" 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ct</a:t>
            </a:r>
            <a:r>
              <a:rPr kumimoji="1" lang="en-US" sz="2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u</a:t>
            </a:r>
            <a:r>
              <a:rPr kumimoji="1" 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re</a:t>
            </a:r>
            <a:r>
              <a:rPr kumimoji="1" lang="en-US" sz="12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10</a:t>
            </a:r>
            <a:b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Slide 42</a:t>
            </a:r>
          </a:p>
        </p:txBody>
      </p:sp>
    </p:spTree>
    <p:extLst>
      <p:ext uri="{BB962C8B-B14F-4D97-AF65-F5344CB8AC3E}">
        <p14:creationId xmlns:p14="http://schemas.microsoft.com/office/powerpoint/2010/main" val="310408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'exec',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frozenset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 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builtins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WeWillCoverL8R</a:t>
            </a: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</a:t>
            </a:r>
            <a:r>
              <a:rPr kumimoji="0" lang="en-US" altLang="zh-TW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 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emoryview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'property',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slice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_.remove('slice')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sz="2600" b="0" i="0" u="none" strike="noStrike" kern="1200" cap="none" spc="-1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-9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print(</a:t>
            </a:r>
            <a:r>
              <a:rPr kumimoji="0" lang="en-US" altLang="zh-TW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96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.__doc</a:t>
            </a:r>
            <a:r>
              <a:rPr kumimoji="0" lang="en-US" altLang="zh-TW" sz="2600" b="0" i="0" u="none" strike="noStrike" kern="0" cap="none" spc="-9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__)</a:t>
            </a:r>
          </a:p>
          <a:p>
            <a:pPr marL="0" marR="0" lvl="0" indent="0" algn="l" defTabSz="914400" rtl="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00" b="0" i="0" u="none" strike="noStrike" kern="0" cap="none" spc="-2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Execute the given source in the context of </a:t>
            </a:r>
            <a:r>
              <a:rPr kumimoji="0" lang="en-US" altLang="zh-TW" sz="2500" b="0" i="0" u="none" strike="noStrike" kern="0" cap="none" spc="-23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globals</a:t>
            </a:r>
            <a:r>
              <a:rPr kumimoji="0" lang="en-US" altLang="zh-TW" sz="2500" b="0" i="0" u="none" strike="noStrike" kern="0" cap="none" spc="-2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and local</a:t>
            </a:r>
            <a:r>
              <a:rPr kumimoji="0" lang="en-US" altLang="zh-TW" sz="2500" b="0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</a:t>
            </a:r>
            <a:r>
              <a:rPr kumimoji="0" lang="en-US" altLang="zh-TW" sz="2500" b="0" i="0" u="none" strike="noStrike" kern="0" cap="none" spc="-2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-13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00" b="0" i="0" u="none" strike="noStrike" kern="0" cap="none" spc="-19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source may be a string representing one or more Python </a:t>
            </a:r>
            <a:r>
              <a:rPr kumimoji="0" lang="en-US" altLang="zh-TW" sz="2500" b="0" i="0" u="none" strike="noStrike" kern="0" cap="none" spc="-1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statements</a:t>
            </a:r>
            <a:r>
              <a:rPr kumimoji="0" lang="en-US" altLang="zh-TW" sz="2500" b="0" i="0" u="none" strike="noStrike" kern="0" cap="none" spc="-19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500" b="0" i="0" u="none" strike="noStrike" kern="0" cap="none" spc="-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or a code object as returned by compile().</a:t>
            </a:r>
          </a:p>
          <a:p>
            <a:pPr marL="0" marR="0" lvl="0" indent="0" algn="l" defTabSz="914400" rtl="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00" b="0" i="0" u="none" strike="noStrike" kern="0" cap="none" spc="-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2500" b="0" i="0" u="none" strike="noStrike" kern="0" cap="none" spc="-13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</a:t>
            </a:r>
            <a:r>
              <a:rPr kumimoji="0" lang="en-US" altLang="zh-TW" sz="2500" b="0" i="0" u="none" strike="noStrike" kern="0" cap="none" spc="-22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</a:t>
            </a:r>
            <a:r>
              <a:rPr kumimoji="0" lang="en-US" altLang="zh-TW" sz="2500" b="0" i="0" u="none" strike="noStrike" kern="0" cap="none" spc="-13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obals</a:t>
            </a:r>
            <a:r>
              <a:rPr kumimoji="0" lang="en-US" altLang="zh-TW" sz="2500" b="0" i="0" u="none" strike="noStrike" kern="0" cap="none" spc="-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must be a dictionary and </a:t>
            </a:r>
            <a:r>
              <a:rPr kumimoji="0" lang="en-US" altLang="zh-TW" sz="2500" b="0" i="0" u="none" strike="noStrike" kern="0" cap="none" spc="-2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</a:t>
            </a:r>
            <a:r>
              <a:rPr kumimoji="0" lang="en-US" altLang="zh-TW" sz="2500" b="0" i="0" u="none" strike="noStrike" kern="0" cap="none" spc="-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oc</a:t>
            </a:r>
            <a:r>
              <a:rPr kumimoji="0" lang="en-US" altLang="zh-TW" sz="2500" b="0" i="0" u="none" strike="noStrike" kern="0" cap="none" spc="-2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al</a:t>
            </a:r>
            <a:r>
              <a:rPr kumimoji="0" lang="en-US" altLang="zh-TW" sz="2500" b="0" i="0" u="none" strike="noStrike" kern="0" cap="none" spc="-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 can be any map</a:t>
            </a:r>
            <a:r>
              <a:rPr kumimoji="0" lang="en-US" altLang="zh-TW" sz="2500" b="0" i="0" u="none" strike="noStrike" kern="0" cap="none" spc="-18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pi</a:t>
            </a:r>
            <a:r>
              <a:rPr kumimoji="0" lang="en-US" altLang="zh-TW" sz="2500" b="0" i="0" u="none" strike="noStrike" kern="0" cap="none" spc="-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n</a:t>
            </a:r>
            <a:r>
              <a:rPr kumimoji="0" lang="en-US" altLang="zh-TW" sz="2500" b="0" i="0" u="none" strike="noStrike" kern="0" cap="none" spc="-4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</a:t>
            </a:r>
            <a:r>
              <a:rPr kumimoji="0" lang="en-US" altLang="zh-TW" sz="2500" b="0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500" b="0" i="0" u="none" strike="noStrike" kern="0" cap="none" spc="-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defaulting to the current </a:t>
            </a:r>
            <a:r>
              <a:rPr kumimoji="0" lang="en-US" altLang="zh-TW" sz="2500" b="0" i="0" u="none" strike="noStrike" kern="0" cap="none" spc="-13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globals</a:t>
            </a:r>
            <a:r>
              <a:rPr kumimoji="0" lang="en-US" altLang="zh-TW" sz="2500" b="0" i="0" u="none" strike="noStrike" kern="0" cap="none" spc="-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and locals.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25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60245" y="659337"/>
            <a:ext cx="9040416" cy="596985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703" dirty="0"/>
              <a:t>Python has </a:t>
            </a:r>
            <a:r>
              <a:rPr lang="en-US" altLang="en-US" sz="3703" dirty="0">
                <a:solidFill>
                  <a:srgbClr val="FF0000"/>
                </a:solidFill>
              </a:rPr>
              <a:t>seven/nine</a:t>
            </a:r>
            <a:r>
              <a:rPr lang="en-US" altLang="en-US" sz="3703" dirty="0"/>
              <a:t> standard data types:</a:t>
            </a:r>
          </a:p>
          <a:p>
            <a:pPr marL="598339" indent="-509602">
              <a:lnSpc>
                <a:spcPct val="100000"/>
              </a:lnSpc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Number</a:t>
            </a:r>
          </a:p>
          <a:p>
            <a:pPr marL="598339" indent="-509602">
              <a:lnSpc>
                <a:spcPct val="100000"/>
              </a:lnSpc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String</a:t>
            </a:r>
          </a:p>
          <a:p>
            <a:pPr marL="598339" indent="-509602">
              <a:lnSpc>
                <a:spcPct val="100000"/>
              </a:lnSpc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List</a:t>
            </a:r>
          </a:p>
          <a:p>
            <a:pPr marL="598339" indent="-509602">
              <a:lnSpc>
                <a:spcPct val="100000"/>
              </a:lnSpc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Tuple</a:t>
            </a:r>
          </a:p>
          <a:p>
            <a:pPr marL="598339" indent="-509602">
              <a:lnSpc>
                <a:spcPct val="100000"/>
              </a:lnSpc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Dictionary</a:t>
            </a:r>
          </a:p>
          <a:p>
            <a:pPr marL="598339" indent="-509602">
              <a:lnSpc>
                <a:spcPct val="100000"/>
              </a:lnSpc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Sets</a:t>
            </a:r>
          </a:p>
          <a:p>
            <a:pPr marL="88737" indent="0">
              <a:lnSpc>
                <a:spcPct val="100000"/>
              </a:lnSpc>
              <a:buNone/>
            </a:pPr>
            <a:r>
              <a:rPr lang="en-US" altLang="en-US" sz="2963" dirty="0">
                <a:latin typeface="Elephant" panose="02020904090505020303" pitchFamily="18" charset="0"/>
              </a:rPr>
              <a:t>6.5 </a:t>
            </a:r>
            <a:r>
              <a:rPr lang="en-US" altLang="en-US" sz="2963" dirty="0" err="1">
                <a:latin typeface="Elephant" panose="02020904090505020303" pitchFamily="18" charset="0"/>
              </a:rPr>
              <a:t>Frozensets</a:t>
            </a:r>
            <a:endParaRPr lang="en-US" altLang="en-US" sz="2963" dirty="0">
              <a:latin typeface="Elephant" panose="02020904090505020303" pitchFamily="18" charset="0"/>
            </a:endParaRPr>
          </a:p>
          <a:p>
            <a:pPr marL="88737" indent="0">
              <a:lnSpc>
                <a:spcPct val="100000"/>
              </a:lnSpc>
              <a:buNone/>
            </a:pPr>
            <a:r>
              <a:rPr lang="en-US" altLang="en-US" sz="2963" dirty="0">
                <a:latin typeface="Elephant" panose="02020904090505020303" pitchFamily="18" charset="0"/>
              </a:rPr>
              <a:t>7  Bytes</a:t>
            </a:r>
          </a:p>
          <a:p>
            <a:pPr marL="88737" indent="0">
              <a:lnSpc>
                <a:spcPct val="100000"/>
              </a:lnSpc>
              <a:buNone/>
            </a:pPr>
            <a:r>
              <a:rPr lang="en-US" altLang="en-US" sz="2963" dirty="0">
                <a:latin typeface="Elephant" panose="02020904090505020303" pitchFamily="18" charset="0"/>
              </a:rPr>
              <a:t>7.5 </a:t>
            </a:r>
            <a:r>
              <a:rPr lang="en-US" altLang="en-US" sz="2963" dirty="0" err="1">
                <a:latin typeface="Elephant" panose="02020904090505020303" pitchFamily="18" charset="0"/>
              </a:rPr>
              <a:t>Bytearrays</a:t>
            </a:r>
            <a:endParaRPr lang="en-US" altLang="en-US" sz="2963" dirty="0">
              <a:latin typeface="Elephant" panose="020209040905050203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Standard Data Types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335004" y="3143486"/>
            <a:ext cx="4359327" cy="2606299"/>
          </a:xfrm>
          <a:prstGeom prst="wedgeRoundRectCallout">
            <a:avLst>
              <a:gd name="adj1" fmla="val -68079"/>
              <a:gd name="adj2" fmla="val -1233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6552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That’s all the data types? </a:t>
            </a:r>
            <a:br>
              <a:rPr kumimoji="0" lang="en-US" altLang="zh-TW" sz="4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4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What about pointers?</a:t>
            </a:r>
            <a:endParaRPr kumimoji="0" lang="zh-TW" altLang="en-US" sz="4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43825" y="-25100"/>
            <a:ext cx="3797037" cy="146557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65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Well, there is</a:t>
            </a:r>
            <a:br>
              <a:rPr kumimoji="0" lang="en-US" altLang="zh-TW" sz="4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4999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memoryview</a:t>
            </a:r>
            <a:endParaRPr kumimoji="0" lang="zh-TW" altLang="en-US" sz="4999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91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  <p:extLst mod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92" y="1"/>
            <a:ext cx="9849984" cy="6857999"/>
          </a:xfrm>
        </p:spPr>
        <p:txBody>
          <a:bodyPr>
            <a:noAutofit/>
          </a:bodyPr>
          <a:lstStyle/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=</a:t>
            </a:r>
            <a:r>
              <a:rPr lang="en-US" altLang="zh-TW" sz="2222" b="1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dirty="0">
                <a:latin typeface="Lucida Console" panose="020B0609040504020204" pitchFamily="49" charset="0"/>
              </a:rPr>
              <a:t>'♞','utf8'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latin typeface="Lucida Console" panose="020B0609040504020204" pitchFamily="49" charset="0"/>
              </a:rPr>
              <a:t>bytearray</a:t>
            </a:r>
            <a:r>
              <a:rPr lang="en-US" altLang="zh-TW" sz="2222" dirty="0">
                <a:latin typeface="Lucida Console" panose="020B0609040504020204" pitchFamily="49" charset="0"/>
              </a:rPr>
              <a:t>(b'\xe2\x99\x9e')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[*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[226, 153, 158]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mv</a:t>
            </a:r>
            <a:r>
              <a:rPr lang="en-US" altLang="zh-TW" sz="2222" b="1" dirty="0">
                <a:latin typeface="Lucida Console" panose="020B0609040504020204" pitchFamily="49" charset="0"/>
              </a:rPr>
              <a:t>=</a:t>
            </a:r>
            <a:r>
              <a:rPr lang="en-US" altLang="zh-TW" sz="2222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memoryview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) # What is this?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mv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 As you see, typing this doesn’t tell us much: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&lt;memory at 0x6ffffa261c8&gt;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[*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mv</a:t>
            </a:r>
            <a:r>
              <a:rPr lang="en-US" altLang="zh-TW" sz="2222" dirty="0">
                <a:latin typeface="Lucida Console" panose="020B0609040504020204" pitchFamily="49" charset="0"/>
              </a:rPr>
              <a:t>]; </a:t>
            </a:r>
            <a:r>
              <a:rPr lang="en-US" altLang="zh-TW" sz="2222" b="1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mv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222" dirty="0">
                <a:latin typeface="Lucida Console" panose="020B0609040504020204" pitchFamily="49" charset="0"/>
              </a:rPr>
              <a:t>.decode()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 #They look the same: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[226, 153, 158]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'♞' 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print(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mv</a:t>
            </a:r>
            <a:r>
              <a:rPr lang="en-US" altLang="zh-TW" sz="2222" b="1" dirty="0">
                <a:solidFill>
                  <a:srgbClr val="00B050"/>
                </a:solidFill>
                <a:latin typeface="Lucida Console" panose="020B0609040504020204" pitchFamily="49" charset="0"/>
              </a:rPr>
              <a:t>==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, 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mv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C0000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#But</a:t>
            </a:r>
            <a:r>
              <a:rPr lang="en-US" altLang="zh-TW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are</a:t>
            </a:r>
            <a:r>
              <a:rPr lang="en-US" altLang="zh-TW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they</a:t>
            </a:r>
            <a:r>
              <a:rPr lang="en-US" altLang="zh-TW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re</a:t>
            </a:r>
            <a:r>
              <a:rPr lang="en-US" altLang="zh-TW" sz="2222" spc="-50" dirty="0">
                <a:solidFill>
                  <a:srgbClr val="0070C0"/>
                </a:solidFill>
                <a:latin typeface="Lucida Console" panose="020B0609040504020204" pitchFamily="49" charset="0"/>
              </a:rPr>
              <a:t>ally</a:t>
            </a:r>
            <a:r>
              <a:rPr lang="en-US" altLang="zh-TW" sz="2000" spc="-5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same?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C0000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mv[2]</a:t>
            </a:r>
            <a:r>
              <a:rPr lang="en-US" altLang="zh-TW" sz="2222" dirty="0">
                <a:latin typeface="Lucida Console" panose="020B0609040504020204" pitchFamily="49" charset="0"/>
              </a:rPr>
              <a:t>=157;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 Change mv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 err="1">
                <a:latin typeface="Lucida Console" panose="020B0609040504020204" pitchFamily="49" charset="0"/>
              </a:rPr>
              <a:t>.decode</a:t>
            </a:r>
            <a:r>
              <a:rPr lang="en-US" altLang="zh-TW" sz="2222" dirty="0">
                <a:latin typeface="Lucida Console" panose="020B0609040504020204" pitchFamily="49" charset="0"/>
              </a:rPr>
              <a:t>()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 With mv now changed, will K change?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'♝'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K[2]</a:t>
            </a:r>
            <a:r>
              <a:rPr lang="en-US" altLang="zh-TW" sz="2222" dirty="0">
                <a:latin typeface="Lucida Console" panose="020B0609040504020204" pitchFamily="49" charset="0"/>
              </a:rPr>
              <a:t>=0x9c 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 Change K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latin typeface="Lucida Console" panose="020B0609040504020204" pitchFamily="49" charset="0"/>
              </a:rPr>
              <a:t>bytearray</a:t>
            </a:r>
            <a:r>
              <a:rPr lang="en-US" altLang="zh-TW" sz="2222" dirty="0">
                <a:latin typeface="Lucida Console" panose="020B0609040504020204" pitchFamily="49" charset="0"/>
              </a:rPr>
              <a:t>(b'\xe2\x99\x9c')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 err="1">
                <a:latin typeface="Lucida Console" panose="020B0609040504020204" pitchFamily="49" charset="0"/>
              </a:rPr>
              <a:t>.decode</a:t>
            </a:r>
            <a:r>
              <a:rPr lang="en-US" altLang="zh-TW" sz="2222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'♜'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[*</a:t>
            </a:r>
            <a:r>
              <a:rPr lang="en-US" altLang="zh-TW" sz="2222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mv</a:t>
            </a:r>
            <a:r>
              <a:rPr lang="en-US" altLang="zh-TW" sz="2222" dirty="0" err="1">
                <a:latin typeface="Lucida Console" panose="020B0609040504020204" pitchFamily="49" charset="0"/>
              </a:rPr>
              <a:t>.hex</a:t>
            </a:r>
            <a:r>
              <a:rPr lang="en-US" altLang="zh-TW" sz="2222" dirty="0">
                <a:latin typeface="Lucida Console" panose="020B0609040504020204" pitchFamily="49" charset="0"/>
              </a:rPr>
              <a:t>()]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 I changed K. Will mv change?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['e', '2', '9', '9', '9', '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c</a:t>
            </a:r>
            <a:r>
              <a:rPr lang="en-US" altLang="zh-TW" sz="2222" dirty="0">
                <a:latin typeface="Lucida Console" panose="020B0609040504020204" pitchFamily="49" charset="0"/>
              </a:rPr>
              <a:t>']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 Yes it did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43825" y="-25100"/>
            <a:ext cx="3797037" cy="146557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65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Well, there is</a:t>
            </a:r>
            <a:br>
              <a:rPr kumimoji="0" lang="en-US" altLang="zh-TW" sz="4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4999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memoryview</a:t>
            </a:r>
            <a:endParaRPr kumimoji="0" lang="zh-TW" altLang="en-US" sz="4999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093" y="1"/>
            <a:ext cx="854757" cy="6857999"/>
          </a:xfrm>
          <a:prstGeom prst="rect">
            <a:avLst/>
          </a:prstGeom>
        </p:spPr>
        <p:txBody>
          <a:bodyPr vert="horz" lIns="84659" tIns="42330" rIns="84659" bIns="42330" rtlCol="0">
            <a:noAutofit/>
          </a:bodyPr>
          <a:lstStyle>
            <a:lvl1pPr marL="246911" indent="-246911" algn="l" defTabSz="987643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Char char="•"/>
              <a:defRPr sz="30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733" indent="-246911" algn="l" defTabSz="987643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25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4554" indent="-246911" algn="l" defTabSz="987643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376" indent="-246911" algn="l" defTabSz="987643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1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2198" indent="-246911" algn="l" defTabSz="987643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1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16019" indent="-246911" algn="l" defTabSz="987643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1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9841" indent="-246911" algn="l" defTabSz="987643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1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03663" indent="-246911" algn="l" defTabSz="987643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1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97485" indent="-246911" algn="l" defTabSz="987643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1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87643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1" i="0" u="none" strike="noStrike" kern="1200" cap="none" spc="0" normalizeH="0" baseline="0" noProof="0" dirty="0">
              <a:ln>
                <a:noFill/>
              </a:ln>
              <a:solidFill>
                <a:srgbClr val="FF6969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87643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1" i="0" u="none" strike="noStrike" kern="1200" cap="none" spc="0" normalizeH="0" baseline="0" noProof="0" dirty="0">
              <a:ln>
                <a:noFill/>
              </a:ln>
              <a:solidFill>
                <a:srgbClr val="FF6969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87643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87643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87643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87643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87643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87643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87643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87643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87643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87643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87643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0" marR="0" lvl="0" indent="0" algn="l" defTabSz="987643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87643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87643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87643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87643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</a:t>
            </a:r>
            <a:endParaRPr kumimoji="0" lang="en-US" altLang="zh-TW" sz="2222" b="1" i="0" u="none" strike="noStrike" kern="1200" cap="none" spc="0" normalizeH="0" baseline="0" noProof="0" dirty="0">
              <a:ln>
                <a:noFill/>
              </a:ln>
              <a:solidFill>
                <a:srgbClr val="FF6969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87643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87643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87643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87643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794707" y="6446210"/>
            <a:ext cx="1789942" cy="217695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20383168">
            <a:off x="369487" y="2980416"/>
            <a:ext cx="1873604" cy="1082448"/>
          </a:xfrm>
          <a:prstGeom prst="arc">
            <a:avLst>
              <a:gd name="adj1" fmla="val 12128127"/>
              <a:gd name="adj2" fmla="val 0"/>
            </a:avLst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8465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Arc 7"/>
          <p:cNvSpPr/>
          <p:nvPr/>
        </p:nvSpPr>
        <p:spPr>
          <a:xfrm rot="10800000" flipH="1">
            <a:off x="-808562" y="3146209"/>
            <a:ext cx="4376441" cy="469341"/>
          </a:xfrm>
          <a:prstGeom prst="arc">
            <a:avLst>
              <a:gd name="adj1" fmla="val 19893785"/>
              <a:gd name="adj2" fmla="val 0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8465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241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  <p:extLst mod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49262" y="533400"/>
            <a:ext cx="8915400" cy="41243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000" dirty="0"/>
              <a:t>A dictionary </a:t>
            </a:r>
            <a:r>
              <a:rPr lang="en-US" altLang="zh-TW" sz="3000" i="1" u="sng" dirty="0"/>
              <a:t>view</a:t>
            </a:r>
            <a:r>
              <a:rPr lang="en-US" altLang="zh-TW" sz="3000" dirty="0"/>
              <a:t> is a </a:t>
            </a:r>
            <a:r>
              <a:rPr lang="en-US" altLang="zh-TW" sz="3000" i="1" u="sng" dirty="0"/>
              <a:t>window</a:t>
            </a:r>
            <a:r>
              <a:rPr lang="en-US" altLang="zh-TW" sz="3000" dirty="0"/>
              <a:t> on its keys &amp; values: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>
                <a:latin typeface="Lucida Console" panose="020B0609040504020204" pitchFamily="49" charset="0"/>
              </a:rPr>
              <a:t> = {'e': 2, 'b': 1, 'c': 1, 'B': 500}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valuesView</a:t>
            </a:r>
            <a:r>
              <a:rPr lang="en-US" altLang="zh-TW" sz="2400" dirty="0">
                <a:latin typeface="Lucida Console" panose="020B0609040504020204" pitchFamily="49" charset="0"/>
              </a:rPr>
              <a:t>=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 err="1">
                <a:latin typeface="Lucida Console" panose="020B0609040504020204" pitchFamily="49" charset="0"/>
              </a:rPr>
              <a:t>.values</a:t>
            </a:r>
            <a:r>
              <a:rPr lang="en-US" altLang="zh-TW" sz="2400" dirty="0">
                <a:latin typeface="Lucida Console" panose="020B0609040504020204" pitchFamily="49" charset="0"/>
              </a:rPr>
              <a:t>();</a:t>
            </a:r>
            <a:r>
              <a:rPr lang="en-US" altLang="zh-TW" sz="2400" b="1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keysView</a:t>
            </a:r>
            <a:r>
              <a:rPr lang="en-US" altLang="zh-TW" sz="2400" dirty="0">
                <a:latin typeface="Lucida Console" panose="020B0609040504020204" pitchFamily="49" charset="0"/>
              </a:rPr>
              <a:t>=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 err="1">
                <a:latin typeface="Lucida Console" panose="020B0609040504020204" pitchFamily="49" charset="0"/>
              </a:rPr>
              <a:t>.keys</a:t>
            </a:r>
            <a:r>
              <a:rPr lang="en-US" altLang="zh-TW" sz="24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valuesCopy</a:t>
            </a:r>
            <a:r>
              <a:rPr lang="en-US" altLang="zh-TW" sz="2400" dirty="0">
                <a:latin typeface="Lucida Console" panose="020B0609040504020204" pitchFamily="49" charset="0"/>
              </a:rPr>
              <a:t>=list(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 err="1">
                <a:latin typeface="Lucida Console" panose="020B0609040504020204" pitchFamily="49" charset="0"/>
              </a:rPr>
              <a:t>.values</a:t>
            </a:r>
            <a:r>
              <a:rPr lang="en-US" altLang="zh-TW" sz="2400" dirty="0">
                <a:latin typeface="Lucida Console" panose="020B0609040504020204" pitchFamily="49" charset="0"/>
              </a:rPr>
              <a:t>())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del 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>
                <a:latin typeface="Lucida Console" panose="020B0609040504020204" pitchFamily="49" charset="0"/>
              </a:rPr>
              <a:t>['e']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keysView</a:t>
            </a:r>
            <a:r>
              <a:rPr lang="en-US" altLang="zh-TW" sz="2400" dirty="0">
                <a:latin typeface="Lucida Console" panose="020B0609040504020204" pitchFamily="49" charset="0"/>
              </a:rPr>
              <a:t> # No e anymore!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dict_keys</a:t>
            </a:r>
            <a:r>
              <a:rPr lang="en-US" altLang="zh-TW" sz="2400" dirty="0">
                <a:latin typeface="Lucida Console" panose="020B0609040504020204" pitchFamily="49" charset="0"/>
              </a:rPr>
              <a:t>(['b', 'c', 'B'])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valuesView</a:t>
            </a:r>
            <a:r>
              <a:rPr lang="en-US" altLang="zh-TW" sz="2400" dirty="0">
                <a:latin typeface="Lucida Console" panose="020B0609040504020204" pitchFamily="49" charset="0"/>
              </a:rPr>
              <a:t> # No e value (2) anymore!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dict_values</a:t>
            </a:r>
            <a:r>
              <a:rPr lang="en-US" altLang="zh-TW" sz="2400" dirty="0">
                <a:latin typeface="Lucida Console" panose="020B0609040504020204" pitchFamily="49" charset="0"/>
              </a:rPr>
              <a:t>([1, 1, 500])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valuesCopy</a:t>
            </a:r>
            <a:r>
              <a:rPr lang="en-US" altLang="zh-TW" sz="2400" dirty="0">
                <a:latin typeface="Lucida Console" panose="020B0609040504020204" pitchFamily="49" charset="0"/>
              </a:rPr>
              <a:t> # The copied one kept the 2!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[2, 1, 1, 500]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262" y="4448171"/>
            <a:ext cx="8915400" cy="3838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70" indent="-34287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885" indent="-28572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900" indent="-22858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061" indent="-2285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222" indent="-2285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381" indent="-2285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542" indent="-2285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8702" indent="-2285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5863" indent="-2285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TW" sz="105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342870" marR="0" lvl="0" indent="-34287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See what </a:t>
            </a:r>
            <a:r>
              <a:rPr kumimoji="0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dynamic 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means? 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keysView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 is </a:t>
            </a:r>
            <a:r>
              <a:rPr kumimoji="0" lang="en-US" altLang="zh-TW" sz="2800" b="0" i="1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not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 </a:t>
            </a:r>
            <a:r>
              <a:rPr kumimoji="0" lang="en-US" altLang="zh-TW" sz="2800" b="0" i="1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a copy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 of 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var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’s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 keys, only a window pointing to those keys.</a:t>
            </a:r>
          </a:p>
          <a:p>
            <a:pPr marL="742885" marR="0" lvl="1" indent="-285726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If keys change, then you will view that through the window.</a:t>
            </a:r>
          </a:p>
          <a:p>
            <a:pPr marL="742885" marR="0" lvl="1" indent="-285726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If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you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don’t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want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this (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eg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,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if you’re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iterating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over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a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dictionary while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also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changing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it), then make a copy with “list” instead.</a:t>
            </a:r>
          </a:p>
          <a:p>
            <a:pPr marL="742885" marR="0" lvl="1" indent="-285726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/>
              <a:ea typeface="MS PGothic" pitchFamily="34" charset="-128"/>
              <a:cs typeface="+mn-cs"/>
            </a:endParaRPr>
          </a:p>
          <a:p>
            <a:pPr marL="742885" marR="0" lvl="1" indent="-285726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/>
              <a:ea typeface="MS PGothic" pitchFamily="34" charset="-128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49262" y="533400"/>
            <a:ext cx="89154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70" indent="-34287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885" indent="-28572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900" indent="-22858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061" indent="-2285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222" indent="-2285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381" indent="-2285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542" indent="-2285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8702" indent="-2285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5863" indent="-2285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TW" sz="105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342870" marR="0" lvl="0" indent="-34287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See what </a:t>
            </a:r>
            <a:r>
              <a:rPr kumimoji="0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dynamic 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means? 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keysView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 is </a:t>
            </a:r>
            <a:r>
              <a:rPr kumimoji="0" lang="en-US" altLang="zh-TW" sz="2800" b="0" i="1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not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 </a:t>
            </a:r>
            <a:r>
              <a:rPr kumimoji="0" lang="en-US" altLang="zh-TW" sz="2800" b="0" i="1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a copy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 of 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var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’s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 keys, only a window pointing to those keys.</a:t>
            </a:r>
          </a:p>
          <a:p>
            <a:pPr marL="742885" marR="0" lvl="1" indent="-285726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If keys change, then you will view that through the window.</a:t>
            </a:r>
          </a:p>
          <a:p>
            <a:pPr marL="742885" marR="0" lvl="1" indent="-285726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If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you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don’t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want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this (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eg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,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if you’re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iterating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over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a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dictionary while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also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changing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it), then make a copy with “list” instead.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46" y="3624344"/>
            <a:ext cx="9735832" cy="3033631"/>
            <a:chOff x="946" y="3624344"/>
            <a:chExt cx="9735832" cy="3033631"/>
          </a:xfrm>
        </p:grpSpPr>
        <p:sp>
          <p:nvSpPr>
            <p:cNvPr id="14" name="Rectangle 1"/>
            <p:cNvSpPr txBox="1">
              <a:spLocks noChangeArrowheads="1"/>
            </p:cNvSpPr>
            <p:nvPr/>
          </p:nvSpPr>
          <p:spPr>
            <a:xfrm>
              <a:off x="946" y="3624344"/>
              <a:ext cx="9735832" cy="822960"/>
            </a:xfrm>
            <a:prstGeom prst="rect">
              <a:avLst/>
            </a:prstGeom>
          </p:spPr>
          <p:txBody>
            <a:bodyPr vert="horz" lIns="84659" tIns="42330" rIns="84659" bIns="42330" rtlCol="0" anchor="ctr">
              <a:normAutofit/>
            </a:bodyPr>
            <a:lstStyle>
              <a:lvl1pPr algn="ctr" defTabSz="7886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795" kern="1200">
                  <a:solidFill>
                    <a:srgbClr val="002060"/>
                  </a:solidFill>
                  <a:latin typeface="Elephant" panose="02020904090505020303" pitchFamily="18" charset="0"/>
                  <a:ea typeface="+mj-ea"/>
                  <a:cs typeface="+mj-cs"/>
                </a:defRPr>
              </a:lvl1pPr>
            </a:lstStyle>
            <a:p>
              <a:pPr marL="0" marR="0" lvl="0" indent="0" algn="ctr" defTabSz="788697" rtl="0" eaLnBrk="1" fontAlgn="auto" latinLnBrk="0" hangingPunct="1">
                <a:lnSpc>
                  <a:spcPct val="47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14302" algn="l"/>
                  <a:tab pos="828603" algn="l"/>
                  <a:tab pos="1242905" algn="l"/>
                  <a:tab pos="1657206" algn="l"/>
                  <a:tab pos="2073095" algn="l"/>
                  <a:tab pos="2487397" algn="l"/>
                  <a:tab pos="2901698" algn="l"/>
                  <a:tab pos="3316000" algn="l"/>
                  <a:tab pos="3731889" algn="l"/>
                  <a:tab pos="4146190" algn="l"/>
                  <a:tab pos="4560492" algn="l"/>
                  <a:tab pos="4974793" algn="l"/>
                  <a:tab pos="5390682" algn="l"/>
                  <a:tab pos="5804984" algn="l"/>
                  <a:tab pos="6219285" algn="l"/>
                  <a:tab pos="6633587" algn="l"/>
                  <a:tab pos="7049476" algn="l"/>
                  <a:tab pos="7463776" algn="l"/>
                  <a:tab pos="7878079" algn="l"/>
                  <a:tab pos="8292379" algn="l"/>
                </a:tabLst>
                <a:defRPr/>
              </a:pPr>
              <a:r>
                <a:rPr kumimoji="0" lang="en-GB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2D2DB9"/>
                  </a:solidFill>
                  <a:effectLst/>
                  <a:uLnTx/>
                  <a:uFillTx/>
                  <a:latin typeface="Elephant" panose="02020904090505020303" pitchFamily="18" charset="0"/>
                  <a:ea typeface="+mj-ea"/>
                  <a:cs typeface="Arial" panose="020B0604020202020204" pitchFamily="34" charset="0"/>
                </a:rPr>
                <a:t>Memory views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449262" y="4124325"/>
              <a:ext cx="8915400" cy="2533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870" indent="-34287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D2DB9"/>
                </a:buClr>
                <a:buFont typeface="Wingdings" pitchFamily="2" charset="2"/>
                <a:buChar char="§"/>
                <a:defRPr sz="2600">
                  <a:solidFill>
                    <a:srgbClr val="222222"/>
                  </a:solidFill>
                  <a:latin typeface="+mn-lt"/>
                  <a:ea typeface="MS PGothic" pitchFamily="34" charset="-128"/>
                  <a:cs typeface="ＭＳ Ｐゴシック" pitchFamily="-65" charset="-128"/>
                </a:defRPr>
              </a:lvl1pPr>
              <a:lvl2pPr marL="742885" indent="-285726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rgbClr val="222222"/>
                  </a:solidFill>
                  <a:latin typeface="+mn-lt"/>
                  <a:ea typeface="MS PGothic" pitchFamily="34" charset="-128"/>
                </a:defRPr>
              </a:lvl2pPr>
              <a:lvl3pPr marL="1142900" indent="-22858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rgbClr val="222222"/>
                  </a:solidFill>
                  <a:latin typeface="+mn-lt"/>
                  <a:ea typeface="MS PGothic" pitchFamily="34" charset="-128"/>
                </a:defRPr>
              </a:lvl3pPr>
              <a:lvl4pPr marL="1600061" indent="-22858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200">
                  <a:solidFill>
                    <a:srgbClr val="222222"/>
                  </a:solidFill>
                  <a:latin typeface="+mn-lt"/>
                  <a:ea typeface="MS PGothic" pitchFamily="34" charset="-128"/>
                </a:defRPr>
              </a:lvl4pPr>
              <a:lvl5pPr marL="2057222" indent="-22858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MS PGothic" pitchFamily="34" charset="-128"/>
                </a:defRPr>
              </a:lvl5pPr>
              <a:lvl6pPr marL="2514381" indent="-22858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542" indent="-22858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8702" indent="-22858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5863" indent="-22858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2DB9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altLang="zh-TW" sz="105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endParaRPr>
            </a:p>
            <a:p>
              <a:pPr marL="342870" marR="0" lvl="0" indent="-34287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D2DB9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Arial"/>
                  <a:ea typeface="MS PGothic" pitchFamily="34" charset="-128"/>
                </a:rPr>
                <a:t>These are also views, but in this case they look into some part of memory.</a:t>
              </a:r>
            </a:p>
            <a:p>
              <a:pPr marL="742885" marR="0" lvl="1" indent="-285726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Arial"/>
                  <a:ea typeface="MS PGothic" pitchFamily="34" charset="-128"/>
                  <a:cs typeface="+mn-cs"/>
                </a:rPr>
                <a:t>If that memory changes, then you will view that change through the window.</a:t>
              </a:r>
            </a:p>
          </p:txBody>
        </p:sp>
      </p:grp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946" y="33419"/>
            <a:ext cx="9735832" cy="82296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88697" rtl="0" eaLnBrk="1" fontAlgn="auto" latinLnBrk="0" hangingPunct="1">
              <a:lnSpc>
                <a:spcPct val="4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  <a:defRPr/>
            </a:pP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Dictionary dynamic views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2700000" flipH="1">
            <a:off x="7644239" y="401035"/>
            <a:ext cx="2725649" cy="643997"/>
          </a:xfrm>
          <a:prstGeom prst="trapezoid">
            <a:avLst>
              <a:gd name="adj" fmla="val 100370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84655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charset="-120"/>
                <a:cs typeface="+mn-cs"/>
              </a:rPr>
              <a:t>Lecture</a:t>
            </a:r>
            <a:r>
              <a:rPr kumimoji="0" lang="en-US" sz="16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charset="-120"/>
                <a:cs typeface="+mn-cs"/>
              </a:rPr>
              <a:t> </a:t>
            </a:r>
            <a: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charset="-120"/>
                <a:cs typeface="+mn-cs"/>
              </a:rPr>
              <a:t>7</a:t>
            </a:r>
            <a:b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charset="-120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charset="-120"/>
                <a:cs typeface="+mn-cs"/>
              </a:rPr>
              <a:t>Slide 138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 charset="-12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348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1819E-6 -2.22222E-6 L 0.00082 -0.5687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-2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  <p:bldP spid="6" grpId="0" animBg="1"/>
      <p:bldP spid="6" grpId="1" animBg="1"/>
      <p:bldP spid="8" grpId="0"/>
      <p:bldP spid="5" grpId="0" animBg="1"/>
    </p:bldLst>
  </p:timing>
  <p:extLst mod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92" y="606507"/>
            <a:ext cx="9697686" cy="625149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 Here we see that dangling pointers are avoided: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=</a:t>
            </a:r>
            <a:r>
              <a:rPr lang="en-US" altLang="zh-TW" sz="2222" b="1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dirty="0">
                <a:latin typeface="Lucida Console" panose="020B0609040504020204" pitchFamily="49" charset="0"/>
              </a:rPr>
              <a:t>'♞','utf8'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mv</a:t>
            </a:r>
            <a:r>
              <a:rPr lang="en-US" altLang="zh-TW" sz="2222" b="1" dirty="0">
                <a:latin typeface="Lucida Console" panose="020B0609040504020204" pitchFamily="49" charset="0"/>
              </a:rPr>
              <a:t>=</a:t>
            </a:r>
            <a:r>
              <a:rPr lang="en-US" altLang="zh-TW" sz="2222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memoryview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K=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bytes</a:t>
            </a:r>
            <a:r>
              <a:rPr lang="en-US" altLang="zh-TW" sz="2222" dirty="0">
                <a:latin typeface="Lucida Console" panose="020B0609040504020204" pitchFamily="49" charset="0"/>
              </a:rPr>
              <a:t>('♜','utf8')</a:t>
            </a:r>
            <a:r>
              <a:rPr lang="en-US" altLang="zh-TW" sz="185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852" dirty="0">
                <a:solidFill>
                  <a:srgbClr val="87BCE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anytime</a:t>
            </a:r>
            <a:r>
              <a:rPr lang="en-US" altLang="zh-TW" sz="1852" dirty="0">
                <a:solidFill>
                  <a:srgbClr val="87BCE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you</a:t>
            </a:r>
            <a:r>
              <a:rPr lang="en-US" altLang="zh-TW" sz="1852" dirty="0">
                <a:solidFill>
                  <a:srgbClr val="87BCE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use “=”</a:t>
            </a:r>
            <a:r>
              <a:rPr lang="en-US" altLang="zh-TW" sz="1852" dirty="0">
                <a:solidFill>
                  <a:srgbClr val="87BCE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spc="-204" dirty="0">
                <a:solidFill>
                  <a:srgbClr val="87BCE1"/>
                </a:solidFill>
                <a:latin typeface="Lucida Console" panose="020B0609040504020204" pitchFamily="49" charset="0"/>
              </a:rPr>
              <a:t>t’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1852" dirty="0">
                <a:solidFill>
                  <a:srgbClr val="87BCE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new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mv</a:t>
            </a:r>
            <a:r>
              <a:rPr lang="en-US" altLang="zh-TW" sz="2222" dirty="0">
                <a:latin typeface="Lucida Console" panose="020B0609040504020204" pitchFamily="49" charset="0"/>
              </a:rPr>
              <a:t>).decode()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'♞'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 Here we see that the old memory </a:t>
            </a:r>
            <a:r>
              <a:rPr lang="en-US" altLang="zh-TW" sz="2222" spc="-19" dirty="0">
                <a:solidFill>
                  <a:srgbClr val="0070C0"/>
                </a:solidFill>
                <a:latin typeface="Lucida Console" panose="020B0609040504020204" pitchFamily="49" charset="0"/>
              </a:rPr>
              <a:t>is still useable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mv[2]</a:t>
            </a:r>
            <a:r>
              <a:rPr lang="en-US" altLang="zh-TW" sz="2222" dirty="0">
                <a:latin typeface="Lucida Console" panose="020B0609040504020204" pitchFamily="49" charset="0"/>
              </a:rPr>
              <a:t>=157; </a:t>
            </a:r>
            <a:r>
              <a:rPr lang="en-US" altLang="zh-TW" sz="2222" b="1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mv</a:t>
            </a:r>
            <a:r>
              <a:rPr lang="en-US" altLang="zh-TW" sz="2222" dirty="0">
                <a:latin typeface="Lucida Console" panose="020B0609040504020204" pitchFamily="49" charset="0"/>
              </a:rPr>
              <a:t>).decode()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'♝'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 err="1">
                <a:latin typeface="Lucida Console" panose="020B0609040504020204" pitchFamily="49" charset="0"/>
              </a:rPr>
              <a:t>.decode</a:t>
            </a:r>
            <a:r>
              <a:rPr lang="en-US" altLang="zh-TW" sz="2222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'♜'</a:t>
            </a:r>
            <a:endParaRPr lang="en-US" altLang="zh-TW" sz="2222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mv</a:t>
            </a:r>
            <a:r>
              <a:rPr lang="en-US" altLang="zh-TW" sz="2222" dirty="0">
                <a:latin typeface="Lucida Console" panose="020B0609040504020204" pitchFamily="49" charset="0"/>
              </a:rPr>
              <a:t>=</a:t>
            </a:r>
            <a:r>
              <a:rPr lang="en-US" altLang="zh-TW" sz="2222" dirty="0" err="1">
                <a:latin typeface="Lucida Console" panose="020B0609040504020204" pitchFamily="49" charset="0"/>
              </a:rPr>
              <a:t>memoryview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)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# Changing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mv w</a:t>
            </a:r>
            <a:r>
              <a:rPr lang="en-US" altLang="zh-TW" sz="2222" spc="-56" dirty="0">
                <a:solidFill>
                  <a:srgbClr val="87BCE1"/>
                </a:solidFill>
                <a:latin typeface="Lucida Console" panose="020B0609040504020204" pitchFamily="49" charset="0"/>
              </a:rPr>
              <a:t>il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1852" dirty="0">
                <a:solidFill>
                  <a:srgbClr val="87BCE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free</a:t>
            </a:r>
            <a:r>
              <a:rPr lang="en-US" altLang="zh-TW" sz="1852" dirty="0">
                <a:solidFill>
                  <a:srgbClr val="87BCE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its</a:t>
            </a:r>
            <a:r>
              <a:rPr lang="en-US" altLang="zh-TW" sz="1852" dirty="0">
                <a:solidFill>
                  <a:srgbClr val="87BCE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mem</a:t>
            </a:r>
            <a:r>
              <a:rPr lang="en-US" altLang="zh-TW" sz="2222" spc="-139" dirty="0">
                <a:solidFill>
                  <a:srgbClr val="87BCE1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spc="-194" dirty="0">
                <a:solidFill>
                  <a:srgbClr val="87BCE1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spc="-28" dirty="0">
                <a:solidFill>
                  <a:srgbClr val="0070C0"/>
                </a:solidFill>
                <a:latin typeface="Lucida Console" panose="020B0609040504020204" pitchFamily="49" charset="0"/>
              </a:rPr>
              <a:t>Here we see that a </a:t>
            </a:r>
            <a:r>
              <a:rPr lang="en-US" altLang="zh-TW" sz="2222" spc="-28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memoryview</a:t>
            </a:r>
            <a:r>
              <a:rPr lang="en-US" altLang="zh-TW" sz="2222" spc="-28" dirty="0">
                <a:solidFill>
                  <a:srgbClr val="0070C0"/>
                </a:solidFill>
                <a:latin typeface="Lucida Console" panose="020B0609040504020204" pitchFamily="49" charset="0"/>
              </a:rPr>
              <a:t> retains the underlying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object’s characteristics: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 mv[2]</a:t>
            </a:r>
            <a:r>
              <a:rPr lang="en-US" altLang="zh-TW" sz="2222" dirty="0">
                <a:latin typeface="Lucida Console" panose="020B0609040504020204" pitchFamily="49" charset="0"/>
              </a:rPr>
              <a:t>=156  </a:t>
            </a:r>
            <a:r>
              <a:rPr lang="en-US" altLang="zh-TW" sz="185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852" dirty="0">
                <a:solidFill>
                  <a:srgbClr val="87BCE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It</a:t>
            </a:r>
            <a:r>
              <a:rPr lang="en-US" altLang="zh-TW" sz="1852" dirty="0">
                <a:solidFill>
                  <a:srgbClr val="87BCE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worked</a:t>
            </a:r>
            <a:r>
              <a:rPr lang="en-US" altLang="zh-TW" sz="1852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before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22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cannot modify read-only memory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K[2]</a:t>
            </a:r>
            <a:r>
              <a:rPr lang="en-US" altLang="zh-TW" sz="2222" dirty="0">
                <a:latin typeface="Lucida Console" panose="020B0609040504020204" pitchFamily="49" charset="0"/>
              </a:rPr>
              <a:t>=156</a:t>
            </a:r>
            <a:r>
              <a:rPr lang="en-US" altLang="zh-TW" sz="185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660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852" dirty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6600"/>
                </a:solidFill>
                <a:latin typeface="Lucida Console" panose="020B0609040504020204" pitchFamily="49" charset="0"/>
              </a:rPr>
              <a:t>A:</a:t>
            </a:r>
            <a:r>
              <a:rPr lang="en-US" altLang="zh-TW" sz="1852" dirty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6600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1852" dirty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underlying</a:t>
            </a:r>
            <a:r>
              <a:rPr lang="en-US" altLang="zh-TW" sz="185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zh-TW" sz="1852" dirty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660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1852" dirty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u="sng" dirty="0">
                <a:solidFill>
                  <a:srgbClr val="006600"/>
                </a:solidFill>
                <a:latin typeface="Lucida Console" panose="020B0609040504020204" pitchFamily="49" charset="0"/>
              </a:rPr>
              <a:t>now</a:t>
            </a:r>
            <a:r>
              <a:rPr lang="en-US" altLang="zh-TW" sz="1852" dirty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6600"/>
                </a:solidFill>
                <a:latin typeface="Lucida Console" panose="020B0609040504020204" pitchFamily="49" charset="0"/>
              </a:rPr>
              <a:t>immutabl</a:t>
            </a:r>
            <a:r>
              <a:rPr lang="en-US" altLang="zh-TW" sz="2222" spc="-370" dirty="0">
                <a:solidFill>
                  <a:srgbClr val="0066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dirty="0">
                <a:solidFill>
                  <a:srgbClr val="006600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22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spc="-37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222" spc="-37" dirty="0">
                <a:solidFill>
                  <a:srgbClr val="FFAFAF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1852" spc="-37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7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b="1" spc="-37" dirty="0">
                <a:solidFill>
                  <a:srgbClr val="92D050"/>
                </a:solidFill>
                <a:latin typeface="Lucida Console" panose="020B0609040504020204" pitchFamily="49" charset="0"/>
              </a:rPr>
              <a:t>bytes</a:t>
            </a:r>
            <a:r>
              <a:rPr lang="en-US" altLang="zh-TW" sz="2222" spc="-37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852" spc="-37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7" dirty="0">
                <a:solidFill>
                  <a:srgbClr val="FF000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zh-TW" sz="1852" spc="-37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7" dirty="0">
                <a:solidFill>
                  <a:srgbClr val="006600"/>
                </a:solidFill>
                <a:latin typeface="Lucida Console" panose="020B0609040504020204" pitchFamily="49" charset="0"/>
              </a:rPr>
              <a:t>does</a:t>
            </a:r>
            <a:r>
              <a:rPr lang="en-US" altLang="zh-TW" sz="1852" spc="-37" dirty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7" dirty="0">
                <a:solidFill>
                  <a:srgbClr val="006600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1852" spc="-37" dirty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7" dirty="0">
                <a:solidFill>
                  <a:srgbClr val="006600"/>
                </a:solidFill>
                <a:latin typeface="Lucida Console" panose="020B0609040504020204" pitchFamily="49" charset="0"/>
              </a:rPr>
              <a:t>support</a:t>
            </a:r>
            <a:r>
              <a:rPr lang="en-US" altLang="zh-TW" sz="1852" spc="-37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7" dirty="0">
                <a:solidFill>
                  <a:srgbClr val="FF0000"/>
                </a:solidFill>
                <a:latin typeface="Lucida Console" panose="020B0609040504020204" pitchFamily="49" charset="0"/>
              </a:rPr>
              <a:t>item</a:t>
            </a:r>
            <a:r>
              <a:rPr lang="en-US" altLang="zh-TW" sz="1852" spc="-37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7" dirty="0">
                <a:solidFill>
                  <a:srgbClr val="FF0000"/>
                </a:solidFill>
                <a:latin typeface="Lucida Console" panose="020B0609040504020204" pitchFamily="49" charset="0"/>
              </a:rPr>
              <a:t>assignment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370607" y="2931485"/>
            <a:ext cx="2983901" cy="1857457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333612" y="5002431"/>
            <a:ext cx="1407182" cy="349517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/>
          <p:cNvSpPr txBox="1">
            <a:spLocks noChangeArrowheads="1"/>
          </p:cNvSpPr>
          <p:nvPr/>
        </p:nvSpPr>
        <p:spPr>
          <a:xfrm>
            <a:off x="-289676" y="0"/>
            <a:ext cx="10323393" cy="758145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88697" rtl="0" eaLnBrk="1" fontAlgn="auto" latinLnBrk="0" hangingPunct="1">
              <a:lnSpc>
                <a:spcPct val="4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  <a:defRPr/>
            </a:pPr>
            <a:r>
              <a:rPr kumimoji="0" lang="en-GB" altLang="en-US" sz="4400" b="0" i="0" u="none" strike="noStrike" kern="1200" cap="none" spc="-278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How </a:t>
            </a:r>
            <a:r>
              <a:rPr kumimoji="0" lang="en-GB" altLang="en-US" sz="4400" b="0" i="0" u="none" strike="noStrike" kern="1200" cap="none" spc="-93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to </a:t>
            </a:r>
            <a:r>
              <a:rPr kumimoji="0" lang="en-GB" altLang="en-US" sz="4400" b="0" i="0" u="none" strike="noStrike" kern="1200" cap="none" spc="-278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u</a:t>
            </a:r>
            <a:r>
              <a:rPr kumimoji="0" lang="en-GB" altLang="en-US" sz="4400" b="0" i="0" u="none" strike="noStrike" kern="1200" cap="none" spc="-93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se </a:t>
            </a:r>
            <a:r>
              <a:rPr kumimoji="0" lang="en-GB" altLang="en-US" sz="4400" b="0" i="0" u="none" strike="noStrike" kern="1200" cap="none" spc="-278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m</a:t>
            </a:r>
            <a:r>
              <a:rPr kumimoji="0" lang="en-GB" altLang="en-US" sz="4400" b="0" i="0" u="none" strike="noStrike" kern="1200" cap="none" spc="-93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e</a:t>
            </a:r>
            <a:r>
              <a:rPr kumimoji="0" lang="en-GB" altLang="en-US" sz="4400" b="0" i="0" u="none" strike="noStrike" kern="1200" cap="none" spc="-148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m</a:t>
            </a:r>
            <a:r>
              <a:rPr kumimoji="0" lang="en-GB" altLang="en-US" sz="4400" b="0" i="0" u="none" strike="noStrike" kern="1200" cap="none" spc="-93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ory vi</a:t>
            </a:r>
            <a:r>
              <a:rPr kumimoji="0" lang="en-GB" altLang="en-US" sz="4400" b="0" i="0" u="none" strike="noStrike" kern="1200" cap="none" spc="-167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ew</a:t>
            </a:r>
            <a:r>
              <a:rPr kumimoji="0" lang="en-GB" altLang="en-US" sz="4400" b="0" i="0" u="none" strike="noStrike" kern="1200" cap="none" spc="-93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" name="Rectangle 1"/>
          <p:cNvSpPr/>
          <p:nvPr/>
        </p:nvSpPr>
        <p:spPr>
          <a:xfrm>
            <a:off x="39092" y="3548802"/>
            <a:ext cx="699230" cy="434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465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zh-TW" altLang="en-US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81821" y="6006725"/>
            <a:ext cx="2112895" cy="624931"/>
          </a:xfrm>
          <a:prstGeom prst="straightConnector1">
            <a:avLst/>
          </a:prstGeom>
          <a:ln w="38100">
            <a:solidFill>
              <a:srgbClr val="92D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976498" y="6039924"/>
            <a:ext cx="2660691" cy="591731"/>
          </a:xfrm>
          <a:prstGeom prst="straightConnector1">
            <a:avLst/>
          </a:prstGeom>
          <a:ln w="28575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10397130">
            <a:off x="1532401" y="-172682"/>
            <a:ext cx="2424987" cy="7385647"/>
          </a:xfrm>
          <a:prstGeom prst="arc">
            <a:avLst>
              <a:gd name="adj1" fmla="val 16966410"/>
              <a:gd name="adj2" fmla="val 3744949"/>
            </a:avLst>
          </a:prstGeom>
          <a:ln w="38100">
            <a:solidFill>
              <a:srgbClr val="92D05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8465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6648" y="4638448"/>
            <a:ext cx="3391249" cy="434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465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srgbClr val="87BCE1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Why does</a:t>
            </a:r>
            <a:r>
              <a:rPr kumimoji="0" lang="en-US" altLang="zh-TW" sz="2222" b="0" i="0" u="none" strike="noStrike" kern="1200" cap="none" spc="-204" normalizeH="0" baseline="0" noProof="0" dirty="0">
                <a:ln>
                  <a:noFill/>
                </a:ln>
                <a:solidFill>
                  <a:srgbClr val="87BCE1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n’</a:t>
            </a: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srgbClr val="87BCE1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t it now?</a:t>
            </a:r>
            <a:endParaRPr kumimoji="0" lang="zh-TW" altLang="en-US" sz="2222" b="0" i="0" u="none" strike="noStrike" kern="1200" cap="none" spc="0" normalizeH="0" baseline="0" noProof="0" dirty="0">
              <a:ln>
                <a:noFill/>
              </a:ln>
              <a:solidFill>
                <a:srgbClr val="87BCE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161" y="5693813"/>
            <a:ext cx="699230" cy="434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465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zh-TW" altLang="en-US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509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animBg="1"/>
      <p:bldP spid="22" grpId="0"/>
      <p:bldP spid="23" grpId="0"/>
    </p:bldLst>
  </p:timing>
  <p:extLst mod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15842" y="758144"/>
            <a:ext cx="9287516" cy="60998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3148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Its not a pointer. So what good is it?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1481" dirty="0">
              <a:solidFill>
                <a:srgbClr val="0033CC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3148" spc="-37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 </a:t>
            </a:r>
            <a:r>
              <a:rPr lang="en-US" altLang="zh-TW" sz="3148" spc="-37" dirty="0" err="1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memoryview</a:t>
            </a:r>
            <a:r>
              <a:rPr lang="en-US" altLang="zh-TW" sz="3148" spc="-37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is used when you need subsets of </a:t>
            </a:r>
            <a:r>
              <a:rPr lang="en-US" altLang="zh-TW" sz="3148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binary data that only need to support indexing. </a:t>
            </a:r>
          </a:p>
          <a:p>
            <a:pPr lvl="1">
              <a:lnSpc>
                <a:spcPct val="100000"/>
              </a:lnSpc>
            </a:pPr>
            <a:r>
              <a:rPr lang="en-US" altLang="zh-TW" sz="2963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Although that means that it only works with bytes and </a:t>
            </a:r>
            <a:r>
              <a:rPr lang="en-US" altLang="zh-TW" sz="2963" dirty="0" err="1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bytearray</a:t>
            </a:r>
            <a:r>
              <a:rPr lang="en-US" altLang="zh-TW" sz="2963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recall that other datatypes can be cast into a bytes or a </a:t>
            </a:r>
            <a:r>
              <a:rPr lang="en-US" altLang="zh-TW" sz="2963" dirty="0" err="1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bytearray</a:t>
            </a:r>
            <a:r>
              <a:rPr lang="en-US" altLang="zh-TW" sz="2963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</a:t>
            </a:r>
          </a:p>
          <a:p>
            <a:pPr marL="457180" lvl="1" indent="0">
              <a:lnSpc>
                <a:spcPct val="100000"/>
              </a:lnSpc>
              <a:buNone/>
            </a:pPr>
            <a:endParaRPr lang="en-US" altLang="zh-TW" sz="1666" dirty="0">
              <a:solidFill>
                <a:srgbClr val="0033CC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3148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Instead of having to take slices (and create new, potentially large) objects to pass around you can </a:t>
            </a:r>
            <a:br>
              <a:rPr lang="en-US" altLang="zh-TW" sz="3148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3148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just take a </a:t>
            </a:r>
            <a:r>
              <a:rPr lang="en-US" altLang="zh-TW" sz="3148" dirty="0" err="1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memoryview</a:t>
            </a:r>
            <a:r>
              <a:rPr lang="en-US" altLang="zh-TW" sz="3148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object.</a:t>
            </a:r>
          </a:p>
          <a:p>
            <a:pPr lvl="1">
              <a:lnSpc>
                <a:spcPct val="100000"/>
              </a:lnSpc>
            </a:pPr>
            <a:r>
              <a:rPr lang="en-US" altLang="zh-TW" sz="2963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This makes code faster, as the next slide shows...</a:t>
            </a:r>
            <a:endParaRPr lang="en-US" altLang="zh-TW" sz="2563" dirty="0">
              <a:solidFill>
                <a:srgbClr val="0033CC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946" y="0"/>
            <a:ext cx="9735832" cy="758145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88697" rtl="0" eaLnBrk="1" fontAlgn="auto" latinLnBrk="0" hangingPunct="1">
              <a:lnSpc>
                <a:spcPct val="4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  <a:defRPr/>
            </a:pP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Why do we want a </a:t>
            </a:r>
            <a:r>
              <a:rPr kumimoji="0" lang="en-GB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memoryview</a:t>
            </a: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?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608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70285" y="604159"/>
            <a:ext cx="8778515" cy="6238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 </a:t>
            </a:r>
            <a:r>
              <a:rPr lang="en-US" altLang="zh-TW" sz="259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import </a:t>
            </a:r>
            <a:r>
              <a:rPr lang="en-US" altLang="zh-TW" sz="2592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os</a:t>
            </a:r>
            <a:endParaRPr lang="en-US" altLang="zh-TW" sz="2592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 </a:t>
            </a:r>
            <a:r>
              <a:rPr lang="en-US" altLang="zh-TW" sz="259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592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os.system</a:t>
            </a:r>
            <a:r>
              <a:rPr lang="en-US" altLang="zh-TW" sz="259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("cat</a:t>
            </a: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 byteexample.py</a:t>
            </a:r>
            <a:r>
              <a:rPr lang="en-US" altLang="zh-TW" sz="259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")</a:t>
            </a: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import time</a:t>
            </a: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b= data= bytes(300000)</a:t>
            </a:r>
            <a:r>
              <a:rPr lang="en-US" altLang="zh-TW" sz="259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inherit"/>
              </a:rPr>
              <a:t>#An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59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inherit"/>
              </a:rPr>
              <a:t>all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59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inherit"/>
              </a:rPr>
              <a:t>0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59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59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inherit"/>
              </a:rPr>
              <a:t>chunk</a:t>
            </a: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start = </a:t>
            </a:r>
            <a:r>
              <a:rPr lang="en-US" altLang="zh-TW" sz="2592" dirty="0" err="1">
                <a:latin typeface="Lucida Console" panose="020B0609040504020204" pitchFamily="49" charset="0"/>
                <a:ea typeface="inherit"/>
              </a:rPr>
              <a:t>time.time</a:t>
            </a: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()</a:t>
            </a: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while b:</a:t>
            </a: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   </a:t>
            </a:r>
            <a:r>
              <a:rPr lang="en-US" altLang="zh-TW" sz="2592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 = b[1:]</a:t>
            </a: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print('bytes:', </a:t>
            </a:r>
            <a:r>
              <a:rPr lang="en-US" altLang="zh-TW" sz="2592" dirty="0" err="1">
                <a:latin typeface="Lucida Console" panose="020B0609040504020204" pitchFamily="49" charset="0"/>
                <a:ea typeface="inherit"/>
              </a:rPr>
              <a:t>time.time</a:t>
            </a: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()-start, "sec")</a:t>
            </a: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m = </a:t>
            </a:r>
            <a:r>
              <a:rPr lang="en-US" altLang="zh-TW" sz="2592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memoryview</a:t>
            </a:r>
            <a:r>
              <a:rPr lang="en-US" altLang="zh-TW" sz="2592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(data)</a:t>
            </a: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start = </a:t>
            </a:r>
            <a:r>
              <a:rPr lang="en-US" altLang="zh-TW" sz="2592" dirty="0" err="1">
                <a:latin typeface="Lucida Console" panose="020B0609040504020204" pitchFamily="49" charset="0"/>
                <a:ea typeface="inherit"/>
              </a:rPr>
              <a:t>time.time</a:t>
            </a: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()</a:t>
            </a: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while m:</a:t>
            </a: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592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  m = m[1:]</a:t>
            </a: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print('</a:t>
            </a:r>
            <a:r>
              <a:rPr lang="en-US" altLang="zh-TW" sz="2592" dirty="0" err="1">
                <a:latin typeface="Lucida Console" panose="020B0609040504020204" pitchFamily="49" charset="0"/>
                <a:ea typeface="inherit"/>
              </a:rPr>
              <a:t>mview</a:t>
            </a: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:', </a:t>
            </a:r>
            <a:r>
              <a:rPr lang="en-US" altLang="zh-TW" sz="2592" dirty="0" err="1">
                <a:latin typeface="Lucida Console" panose="020B0609040504020204" pitchFamily="49" charset="0"/>
                <a:ea typeface="inherit"/>
              </a:rPr>
              <a:t>time.time</a:t>
            </a: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()-start, "sec")</a:t>
            </a: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 </a:t>
            </a: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import </a:t>
            </a:r>
            <a:r>
              <a:rPr lang="en-US" altLang="zh-TW" sz="2592" dirty="0" err="1">
                <a:latin typeface="Lucida Console" panose="020B0609040504020204" pitchFamily="49" charset="0"/>
                <a:ea typeface="inherit"/>
              </a:rPr>
              <a:t>byteexample</a:t>
            </a:r>
            <a:endParaRPr lang="en-US" altLang="zh-TW" sz="2592" dirty="0"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bytes: 9.126793384552002 sec</a:t>
            </a: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mview</a:t>
            </a:r>
            <a:r>
              <a:rPr lang="en-US" altLang="zh-TW" sz="2592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: 0.04240107536315918 sec</a:t>
            </a: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 </a:t>
            </a:r>
            <a:r>
              <a:rPr lang="en-US" altLang="zh-TW" sz="2592" dirty="0">
                <a:solidFill>
                  <a:srgbClr val="0033CC"/>
                </a:solidFill>
                <a:latin typeface="Lucida Console" panose="020B0609040504020204" pitchFamily="49" charset="0"/>
                <a:ea typeface="inherit"/>
              </a:rPr>
              <a:t>#It's faster because it didn’t copy 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946" y="0"/>
            <a:ext cx="9735832" cy="758145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88697" rtl="0" eaLnBrk="1" fontAlgn="auto" latinLnBrk="0" hangingPunct="1">
              <a:lnSpc>
                <a:spcPct val="4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  <a:defRPr/>
            </a:pP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Why do we want a </a:t>
            </a:r>
            <a:r>
              <a:rPr kumimoji="0" lang="en-GB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memoryview</a:t>
            </a: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?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175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0"/>
            <a:ext cx="904875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/>
                </a:solidFill>
                <a:latin typeface="Lucida Console" panose="020B0609040504020204" pitchFamily="49" charset="0"/>
                <a:ea typeface="inherit"/>
              </a:rPr>
              <a:t>%</a:t>
            </a: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 cat demo.py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60180" y="4645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423228" y="11662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60478" y="-67115"/>
            <a:ext cx="3417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0" u="none" strike="noStrike" kern="1200" cap="none" spc="-10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inherit"/>
                <a:cs typeface="+mn-cs"/>
              </a:rPr>
              <a:t>%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136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0"/>
            <a:ext cx="904875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/>
                </a:solidFill>
                <a:latin typeface="Lucida Console" panose="020B0609040504020204" pitchFamily="49" charset="0"/>
                <a:ea typeface="inherit"/>
              </a:rPr>
              <a:t>%</a:t>
            </a: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 cat demo.py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print("</a:t>
            </a:r>
            <a:r>
              <a:rPr lang="en-US" altLang="zh-TW" sz="2200" spc="-160" dirty="0">
                <a:latin typeface="Lucida Console" panose="020B0609040504020204" pitchFamily="49" charset="0"/>
                <a:ea typeface="inherit"/>
              </a:rPr>
              <a:t>Le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us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140" dirty="0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60" dirty="0"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eve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functio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but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f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o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sli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ce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print("\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nSuppose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we tried the following function:")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2</a:t>
            </a:r>
            <a:r>
              <a:rPr lang="en-US" altLang="zh-TW" sz="2200" spc="-180" dirty="0"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p=reverse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input("A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problem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her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overwriting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instead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of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updatin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x="L=list(range(12))# W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ll</a:t>
            </a:r>
            <a:r>
              <a:rPr lang="en-US" altLang="zh-TW" sz="16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try</a:t>
            </a:r>
            <a:r>
              <a:rPr lang="en-US" altLang="zh-TW" sz="16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changing</a:t>
            </a:r>
            <a:r>
              <a:rPr lang="en-US" altLang="zh-TW" sz="16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:"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;prin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x="partReversedBadX2(L[1:11]);print(L)";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input("See that the contents of L did not change.")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input("So we try again. Let's make it update instead:")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250" dirty="0" err="1"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:p[: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]=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reverse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(L[1:11]);print(L)";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input("See that the contents of L still did not change.")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t("\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80" dirty="0" err="1"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his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 p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ro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bl</a:t>
            </a:r>
            <a:r>
              <a:rPr lang="en-US" altLang="zh-TW" sz="2200" spc="-5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m i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120" dirty="0"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ol</a:t>
            </a:r>
            <a:r>
              <a:rPr lang="en-US" altLang="zh-TW" sz="2200" spc="-120" dirty="0"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es sli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ce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s.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t'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s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O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K if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o slice:")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300" dirty="0" err="1"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(L);print(L)";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c(x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nQ:How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can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sliced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data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be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updated?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A:Use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8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280" dirty="0" err="1">
                <a:latin typeface="Lucida Console" panose="020B0609040504020204" pitchFamily="49" charset="0"/>
                <a:ea typeface="inherit"/>
              </a:rPr>
              <a:t>p,s</a:t>
            </a:r>
            <a:r>
              <a:rPr lang="en-US" altLang="zh-TW" sz="2200" spc="-26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]=reversed(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26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L,slice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(1,11));print(L)";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nBT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W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ther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another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way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to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it</a:t>
            </a:r>
            <a:r>
              <a:rPr lang="en-US" altLang="zh-TW" sz="1800" spc="-2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for</a:t>
            </a:r>
            <a:r>
              <a:rPr lang="en-US" altLang="zh-TW" sz="2000" spc="-2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bytearr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ays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"s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400" spc="-1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q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ui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ow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fox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j</a:t>
            </a:r>
            <a:r>
              <a:rPr lang="en-US" altLang="zh-TW" sz="2200" spc="-70" dirty="0">
                <a:latin typeface="Lucida Console" panose="020B0609040504020204" pitchFamily="49" charset="0"/>
                <a:ea typeface="inherit"/>
              </a:rPr>
              <a:t>um</a:t>
            </a:r>
            <a:r>
              <a:rPr lang="en-US" altLang="zh-TW" sz="2200" spc="-130" dirty="0">
                <a:latin typeface="Lucida Console" panose="020B0609040504020204" pitchFamily="49" charset="0"/>
                <a:ea typeface="inherit"/>
              </a:rPr>
              <a:t>ps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80" dirty="0">
                <a:latin typeface="Lucida Console" panose="020B0609040504020204" pitchFamily="49" charset="0"/>
                <a:ea typeface="inherit"/>
              </a:rPr>
              <a:t>ov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er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70" dirty="0"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20" dirty="0">
                <a:latin typeface="Lucida Console" panose="020B0609040504020204" pitchFamily="49" charset="0"/>
                <a:ea typeface="inherit"/>
              </a:rPr>
              <a:t>h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1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30" dirty="0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40" dirty="0">
                <a:latin typeface="Lucida Console" panose="020B0609040504020204" pitchFamily="49" charset="0"/>
                <a:ea typeface="inherit"/>
              </a:rPr>
              <a:t>z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 err="1"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50" dirty="0" err="1"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600" dirty="0" err="1"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450" dirty="0" err="1"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350" dirty="0" err="1">
                <a:latin typeface="Lucida Console" panose="020B0609040504020204" pitchFamily="49" charset="0"/>
                <a:ea typeface="inherit"/>
              </a:rPr>
              <a:t>";</a:t>
            </a:r>
            <a:r>
              <a:rPr lang="en-US" altLang="zh-TW" sz="2200" spc="-260" dirty="0" err="1"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250" dirty="0" err="1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300" dirty="0" err="1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err="1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400" dirty="0" err="1"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'";print(x);exec(x)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bytearra</a:t>
            </a:r>
            <a:r>
              <a:rPr lang="en-US" altLang="zh-TW" sz="2200" spc="-150" dirty="0" err="1"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(s,'</a:t>
            </a:r>
            <a:r>
              <a:rPr lang="en-US" altLang="zh-TW" sz="2200" spc="-150" dirty="0" err="1">
                <a:latin typeface="Lucida Console" panose="020B0609040504020204" pitchFamily="49" charset="0"/>
                <a:ea typeface="inherit"/>
              </a:rPr>
              <a:t>asci</a:t>
            </a:r>
            <a:r>
              <a:rPr lang="en-US" altLang="zh-TW" sz="2200" spc="-250" dirty="0" err="1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')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mv=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vi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ew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4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t(x);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(x) 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[19:])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v[19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</a:t>
            </a:r>
            <a:r>
              <a:rPr lang="en-US" altLang="zh-TW" sz="2200" spc="-320" dirty="0"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(x)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478" y="-67115"/>
            <a:ext cx="3417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0" u="none" strike="noStrike" kern="1200" cap="none" spc="-10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inherit"/>
                <a:cs typeface="+mn-cs"/>
              </a:rPr>
              <a:t>%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55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1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1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"/>
                            </p:stCondLst>
                            <p:childTnLst>
                              <p:par>
                                <p:cTn id="6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1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1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1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"/>
                            </p:stCondLst>
                            <p:childTnLst>
                              <p:par>
                                <p:cTn id="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1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1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print("</a:t>
            </a:r>
            <a:r>
              <a:rPr lang="en-US" altLang="zh-TW" sz="2200" spc="-160" dirty="0">
                <a:latin typeface="Lucida Console" panose="020B0609040504020204" pitchFamily="49" charset="0"/>
                <a:ea typeface="inherit"/>
              </a:rPr>
              <a:t>Le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us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140" dirty="0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60" dirty="0"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eve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functio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but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f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o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sli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ce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print("\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nSuppose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we tried the following function:")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2</a:t>
            </a:r>
            <a:r>
              <a:rPr lang="en-US" altLang="zh-TW" sz="2200" spc="-180" dirty="0"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p=reverse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input("A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problem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her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overwriting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instead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of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updatin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x="L=list(range(12))# W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ll</a:t>
            </a:r>
            <a:r>
              <a:rPr lang="en-US" altLang="zh-TW" sz="16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try</a:t>
            </a:r>
            <a:r>
              <a:rPr lang="en-US" altLang="zh-TW" sz="16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changing</a:t>
            </a:r>
            <a:r>
              <a:rPr lang="en-US" altLang="zh-TW" sz="16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:"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;prin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x="partReversedBadX2(L[1:11]);print(L)";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input("See that the contents of L did not change.")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input("So we try again. Let's make it update instead:")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250" dirty="0" err="1"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:p[: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]=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reverse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(L[1:11]);print(L)";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input("See that the contents of L still did not change.")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t("\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80" dirty="0" err="1"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his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 p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ro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bl</a:t>
            </a:r>
            <a:r>
              <a:rPr lang="en-US" altLang="zh-TW" sz="2200" spc="-5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m i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120" dirty="0"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ol</a:t>
            </a:r>
            <a:r>
              <a:rPr lang="en-US" altLang="zh-TW" sz="2200" spc="-120" dirty="0"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es sli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ce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s.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t'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s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O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K if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o slice:")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300" dirty="0" err="1"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(L);print(L)";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c(x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nQ:How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can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sliced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data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be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updated?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A:Use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8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280" dirty="0" err="1">
                <a:latin typeface="Lucida Console" panose="020B0609040504020204" pitchFamily="49" charset="0"/>
                <a:ea typeface="inherit"/>
              </a:rPr>
              <a:t>p,s</a:t>
            </a:r>
            <a:r>
              <a:rPr lang="en-US" altLang="zh-TW" sz="2200" spc="-26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]=reversed(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26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L,slice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(1,11));print(L)";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nBT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W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ther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another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way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to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it</a:t>
            </a:r>
            <a:r>
              <a:rPr lang="en-US" altLang="zh-TW" sz="1800" spc="-2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for</a:t>
            </a:r>
            <a:r>
              <a:rPr lang="en-US" altLang="zh-TW" sz="2000" spc="-2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bytearr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ays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"s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400" spc="-1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q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ui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ow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fox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j</a:t>
            </a:r>
            <a:r>
              <a:rPr lang="en-US" altLang="zh-TW" sz="2200" spc="-70" dirty="0">
                <a:latin typeface="Lucida Console" panose="020B0609040504020204" pitchFamily="49" charset="0"/>
                <a:ea typeface="inherit"/>
              </a:rPr>
              <a:t>um</a:t>
            </a:r>
            <a:r>
              <a:rPr lang="en-US" altLang="zh-TW" sz="2200" spc="-130" dirty="0">
                <a:latin typeface="Lucida Console" panose="020B0609040504020204" pitchFamily="49" charset="0"/>
                <a:ea typeface="inherit"/>
              </a:rPr>
              <a:t>ps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80" dirty="0">
                <a:latin typeface="Lucida Console" panose="020B0609040504020204" pitchFamily="49" charset="0"/>
                <a:ea typeface="inherit"/>
              </a:rPr>
              <a:t>ov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er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70" dirty="0"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20" dirty="0">
                <a:latin typeface="Lucida Console" panose="020B0609040504020204" pitchFamily="49" charset="0"/>
                <a:ea typeface="inherit"/>
              </a:rPr>
              <a:t>h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1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30" dirty="0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40" dirty="0">
                <a:latin typeface="Lucida Console" panose="020B0609040504020204" pitchFamily="49" charset="0"/>
                <a:ea typeface="inherit"/>
              </a:rPr>
              <a:t>z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 err="1"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50" dirty="0" err="1"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600" dirty="0" err="1"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450" dirty="0" err="1"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350" dirty="0" err="1">
                <a:latin typeface="Lucida Console" panose="020B0609040504020204" pitchFamily="49" charset="0"/>
                <a:ea typeface="inherit"/>
              </a:rPr>
              <a:t>";</a:t>
            </a:r>
            <a:r>
              <a:rPr lang="en-US" altLang="zh-TW" sz="2200" spc="-260" dirty="0" err="1"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250" dirty="0" err="1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300" dirty="0" err="1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err="1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400" dirty="0" err="1"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'";print(x);exec(x)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bytearra</a:t>
            </a:r>
            <a:r>
              <a:rPr lang="en-US" altLang="zh-TW" sz="2200" spc="-150" dirty="0" err="1"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(s,'</a:t>
            </a:r>
            <a:r>
              <a:rPr lang="en-US" altLang="zh-TW" sz="2200" spc="-150" dirty="0" err="1">
                <a:latin typeface="Lucida Console" panose="020B0609040504020204" pitchFamily="49" charset="0"/>
                <a:ea typeface="inherit"/>
              </a:rPr>
              <a:t>asci</a:t>
            </a:r>
            <a:r>
              <a:rPr lang="en-US" altLang="zh-TW" sz="2200" spc="-250" dirty="0" err="1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')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mv=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vi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ew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4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t(x);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(x) 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[19:])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v[19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</a:t>
            </a:r>
            <a:r>
              <a:rPr lang="en-US" altLang="zh-TW" sz="2200" spc="-320" dirty="0"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/>
                </a:solidFill>
                <a:latin typeface="Lucida Console" panose="020B0609040504020204" pitchFamily="49" charset="0"/>
                <a:ea typeface="inherit"/>
              </a:rPr>
              <a:t>%</a:t>
            </a: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 python3 demo.py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60180" y="6548064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061671" y="6548064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60478" y="6480982"/>
            <a:ext cx="3417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0" u="none" strike="noStrike" kern="1200" cap="none" spc="-10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inherit"/>
                <a:cs typeface="+mn-cs"/>
              </a:rPr>
              <a:t>%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014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print("</a:t>
            </a:r>
            <a:r>
              <a:rPr lang="en-US" altLang="zh-TW" sz="2200" spc="-16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18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us</a:t>
            </a:r>
            <a:r>
              <a:rPr lang="en-US" altLang="zh-TW" sz="18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14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6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8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8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5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eve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5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15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8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18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functio</a:t>
            </a:r>
            <a:r>
              <a:rPr lang="en-US" altLang="zh-TW" sz="2200" spc="-15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but</a:t>
            </a:r>
            <a:r>
              <a:rPr lang="en-US" altLang="zh-TW" sz="18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f</a:t>
            </a:r>
            <a:r>
              <a:rPr lang="en-US" altLang="zh-TW" sz="2200" spc="-15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o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18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sli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ce</a:t>
            </a:r>
            <a:r>
              <a:rPr lang="en-US" altLang="zh-TW" sz="2200" spc="-4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5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print("\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100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we tried the following function: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partReversedBadX</a:t>
            </a:r>
            <a:r>
              <a:rPr lang="en-US" altLang="zh-TW" sz="2200" spc="-35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2</a:t>
            </a:r>
            <a:r>
              <a:rPr lang="en-US" altLang="zh-TW" sz="2200" spc="-18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p=reverse</a:t>
            </a:r>
            <a:r>
              <a:rPr lang="en-US" altLang="zh-TW" sz="2200" spc="-25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exec(x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0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problem</a:t>
            </a:r>
            <a:r>
              <a:rPr lang="en-US" altLang="zh-TW" sz="20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her</a:t>
            </a:r>
            <a:r>
              <a:rPr lang="en-US" altLang="zh-TW" sz="2200" spc="-2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0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overwriting</a:t>
            </a:r>
            <a:r>
              <a:rPr lang="en-US" altLang="zh-TW" sz="18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instead</a:t>
            </a:r>
            <a:r>
              <a:rPr lang="en-US" altLang="zh-TW" sz="18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of</a:t>
            </a:r>
            <a:r>
              <a:rPr lang="en-US" altLang="zh-TW" sz="18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updatin</a:t>
            </a:r>
            <a:r>
              <a:rPr lang="en-US" altLang="zh-TW" sz="2200" spc="-4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5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x="L=list(range(12))# W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ll</a:t>
            </a:r>
            <a:r>
              <a:rPr lang="en-US" altLang="zh-TW" sz="16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try</a:t>
            </a:r>
            <a:r>
              <a:rPr lang="en-US" altLang="zh-TW" sz="16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changing</a:t>
            </a:r>
            <a:r>
              <a:rPr lang="en-US" altLang="zh-TW" sz="16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:"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;prin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x="partReversedBadX2(L[1:11]);print(L)";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input("See that the contents of L did not change.")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input("So we try again. Let's make it update instead:")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250" dirty="0" err="1"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:p[: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]=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reverse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(L[1:11]);print(L)";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input("See that the contents of L still did not change.")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t("\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80" dirty="0" err="1"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his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 p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ro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bl</a:t>
            </a:r>
            <a:r>
              <a:rPr lang="en-US" altLang="zh-TW" sz="2200" spc="-5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m i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120" dirty="0"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ol</a:t>
            </a:r>
            <a:r>
              <a:rPr lang="en-US" altLang="zh-TW" sz="2200" spc="-120" dirty="0"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es sli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ce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s.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t'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s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O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K if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o slice:")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300" dirty="0" err="1"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(L);print(L)";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c(x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nQ:How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can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sliced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data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be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updated?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A:Use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8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280" dirty="0" err="1">
                <a:latin typeface="Lucida Console" panose="020B0609040504020204" pitchFamily="49" charset="0"/>
                <a:ea typeface="inherit"/>
              </a:rPr>
              <a:t>p,s</a:t>
            </a:r>
            <a:r>
              <a:rPr lang="en-US" altLang="zh-TW" sz="2200" spc="-26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]=reversed(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26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L,slice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(1,11));print(L)";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nBT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W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ther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another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way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to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it</a:t>
            </a:r>
            <a:r>
              <a:rPr lang="en-US" altLang="zh-TW" sz="1800" spc="-2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for</a:t>
            </a:r>
            <a:r>
              <a:rPr lang="en-US" altLang="zh-TW" sz="2000" spc="-2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bytearr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ays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"s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400" spc="-1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q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ui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ow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fox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j</a:t>
            </a:r>
            <a:r>
              <a:rPr lang="en-US" altLang="zh-TW" sz="2200" spc="-70" dirty="0">
                <a:latin typeface="Lucida Console" panose="020B0609040504020204" pitchFamily="49" charset="0"/>
                <a:ea typeface="inherit"/>
              </a:rPr>
              <a:t>um</a:t>
            </a:r>
            <a:r>
              <a:rPr lang="en-US" altLang="zh-TW" sz="2200" spc="-130" dirty="0">
                <a:latin typeface="Lucida Console" panose="020B0609040504020204" pitchFamily="49" charset="0"/>
                <a:ea typeface="inherit"/>
              </a:rPr>
              <a:t>ps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80" dirty="0">
                <a:latin typeface="Lucida Console" panose="020B0609040504020204" pitchFamily="49" charset="0"/>
                <a:ea typeface="inherit"/>
              </a:rPr>
              <a:t>ov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er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70" dirty="0"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20" dirty="0">
                <a:latin typeface="Lucida Console" panose="020B0609040504020204" pitchFamily="49" charset="0"/>
                <a:ea typeface="inherit"/>
              </a:rPr>
              <a:t>h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1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30" dirty="0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40" dirty="0">
                <a:latin typeface="Lucida Console" panose="020B0609040504020204" pitchFamily="49" charset="0"/>
                <a:ea typeface="inherit"/>
              </a:rPr>
              <a:t>z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 err="1"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50" dirty="0" err="1"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600" dirty="0" err="1"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450" dirty="0" err="1"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350" dirty="0" err="1">
                <a:latin typeface="Lucida Console" panose="020B0609040504020204" pitchFamily="49" charset="0"/>
                <a:ea typeface="inherit"/>
              </a:rPr>
              <a:t>";</a:t>
            </a:r>
            <a:r>
              <a:rPr lang="en-US" altLang="zh-TW" sz="2200" spc="-260" dirty="0" err="1"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250" dirty="0" err="1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300" dirty="0" err="1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err="1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400" dirty="0" err="1"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'";print(x);exec(x)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bytearra</a:t>
            </a:r>
            <a:r>
              <a:rPr lang="en-US" altLang="zh-TW" sz="2200" spc="-150" dirty="0" err="1"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(s,'</a:t>
            </a:r>
            <a:r>
              <a:rPr lang="en-US" altLang="zh-TW" sz="2200" spc="-150" dirty="0" err="1">
                <a:latin typeface="Lucida Console" panose="020B0609040504020204" pitchFamily="49" charset="0"/>
                <a:ea typeface="inherit"/>
              </a:rPr>
              <a:t>asci</a:t>
            </a:r>
            <a:r>
              <a:rPr lang="en-US" altLang="zh-TW" sz="2200" spc="-250" dirty="0" err="1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')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mv=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vi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ew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4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t(x);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(x) 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[19:])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v[19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</a:t>
            </a:r>
            <a:r>
              <a:rPr lang="en-US" altLang="zh-TW" sz="2200" spc="-320" dirty="0"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/>
                </a:solidFill>
                <a:latin typeface="Lucida Console" panose="020B0609040504020204" pitchFamily="49" charset="0"/>
                <a:ea typeface="inherit"/>
              </a:rPr>
              <a:t>%</a:t>
            </a: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 python3 demo.py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061671" y="6548064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60478" y="6480982"/>
            <a:ext cx="3417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0" u="none" strike="noStrike" kern="1200" cap="none" spc="-10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inherit"/>
                <a:cs typeface="+mn-cs"/>
              </a:rPr>
              <a:t>%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90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 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builtins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WeWillCoverL8R</a:t>
            </a: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</a:t>
            </a:r>
            <a:r>
              <a:rPr kumimoji="0" lang="en-US" altLang="zh-TW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 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emoryview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'property',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slice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_.remove('slice')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sz="2600" b="0" i="0" u="none" strike="noStrike" kern="1200" cap="none" spc="-1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-9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print(</a:t>
            </a:r>
            <a:r>
              <a:rPr kumimoji="0" lang="en-US" altLang="zh-TW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96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.__doc</a:t>
            </a:r>
            <a:r>
              <a:rPr kumimoji="0" lang="en-US" altLang="zh-TW" sz="2600" b="0" i="0" u="none" strike="noStrike" kern="0" cap="none" spc="-9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__)</a:t>
            </a:r>
          </a:p>
          <a:p>
            <a:pPr marL="0" marR="0" lvl="0" indent="0" algn="l" defTabSz="914400" rtl="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00" b="0" i="0" u="none" strike="noStrike" kern="0" cap="none" spc="-2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Execute the given source in the context of </a:t>
            </a:r>
            <a:r>
              <a:rPr kumimoji="0" lang="en-US" altLang="zh-TW" sz="2500" b="0" i="0" u="none" strike="noStrike" kern="0" cap="none" spc="-23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globals</a:t>
            </a:r>
            <a:r>
              <a:rPr kumimoji="0" lang="en-US" altLang="zh-TW" sz="2500" b="0" i="0" u="none" strike="noStrike" kern="0" cap="none" spc="-2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and local</a:t>
            </a:r>
            <a:r>
              <a:rPr kumimoji="0" lang="en-US" altLang="zh-TW" sz="2500" b="0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</a:t>
            </a:r>
            <a:r>
              <a:rPr kumimoji="0" lang="en-US" altLang="zh-TW" sz="2500" b="0" i="0" u="none" strike="noStrike" kern="0" cap="none" spc="-2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-13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00" b="0" i="0" u="none" strike="noStrike" kern="0" cap="none" spc="-19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source may be a string representing one or more Python </a:t>
            </a:r>
            <a:r>
              <a:rPr kumimoji="0" lang="en-US" altLang="zh-TW" sz="2500" b="0" i="0" u="none" strike="noStrike" kern="0" cap="none" spc="-1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statements</a:t>
            </a:r>
            <a:r>
              <a:rPr kumimoji="0" lang="en-US" altLang="zh-TW" sz="2500" b="0" i="0" u="none" strike="noStrike" kern="0" cap="none" spc="-19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500" b="0" i="0" u="none" strike="noStrike" kern="0" cap="none" spc="-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or a code object as returned by compile().</a:t>
            </a:r>
          </a:p>
          <a:p>
            <a:pPr marL="0" marR="0" lvl="0" indent="0" algn="l" defTabSz="914400" rtl="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00" b="0" i="0" u="none" strike="noStrike" kern="0" cap="none" spc="-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2500" b="0" i="0" u="none" strike="noStrike" kern="0" cap="none" spc="-13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</a:t>
            </a:r>
            <a:r>
              <a:rPr kumimoji="0" lang="en-US" altLang="zh-TW" sz="2500" b="0" i="0" u="none" strike="noStrike" kern="0" cap="none" spc="-22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</a:t>
            </a:r>
            <a:r>
              <a:rPr kumimoji="0" lang="en-US" altLang="zh-TW" sz="2500" b="0" i="0" u="none" strike="noStrike" kern="0" cap="none" spc="-13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obals</a:t>
            </a:r>
            <a:r>
              <a:rPr kumimoji="0" lang="en-US" altLang="zh-TW" sz="2500" b="0" i="0" u="none" strike="noStrike" kern="0" cap="none" spc="-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must be a dictionary and </a:t>
            </a:r>
            <a:r>
              <a:rPr kumimoji="0" lang="en-US" altLang="zh-TW" sz="2500" b="0" i="0" u="none" strike="noStrike" kern="0" cap="none" spc="-2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</a:t>
            </a:r>
            <a:r>
              <a:rPr kumimoji="0" lang="en-US" altLang="zh-TW" sz="2500" b="0" i="0" u="none" strike="noStrike" kern="0" cap="none" spc="-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oc</a:t>
            </a:r>
            <a:r>
              <a:rPr kumimoji="0" lang="en-US" altLang="zh-TW" sz="2500" b="0" i="0" u="none" strike="noStrike" kern="0" cap="none" spc="-2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al</a:t>
            </a:r>
            <a:r>
              <a:rPr kumimoji="0" lang="en-US" altLang="zh-TW" sz="2500" b="0" i="0" u="none" strike="noStrike" kern="0" cap="none" spc="-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 can be any map</a:t>
            </a:r>
            <a:r>
              <a:rPr kumimoji="0" lang="en-US" altLang="zh-TW" sz="2500" b="0" i="0" u="none" strike="noStrike" kern="0" cap="none" spc="-18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pi</a:t>
            </a:r>
            <a:r>
              <a:rPr kumimoji="0" lang="en-US" altLang="zh-TW" sz="2500" b="0" i="0" u="none" strike="noStrike" kern="0" cap="none" spc="-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n</a:t>
            </a:r>
            <a:r>
              <a:rPr kumimoji="0" lang="en-US" altLang="zh-TW" sz="2500" b="0" i="0" u="none" strike="noStrike" kern="0" cap="none" spc="-4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</a:t>
            </a:r>
            <a:r>
              <a:rPr kumimoji="0" lang="en-US" altLang="zh-TW" sz="2500" b="0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500" b="0" i="0" u="none" strike="noStrike" kern="0" cap="none" spc="-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defaulting to the current </a:t>
            </a:r>
            <a:r>
              <a:rPr kumimoji="0" lang="en-US" altLang="zh-TW" sz="2500" b="0" i="0" u="none" strike="noStrike" kern="0" cap="none" spc="-13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globals</a:t>
            </a:r>
            <a:r>
              <a:rPr kumimoji="0" lang="en-US" altLang="zh-TW" sz="2500" b="0" i="0" u="none" strike="noStrike" kern="0" cap="none" spc="-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and locals.</a:t>
            </a:r>
          </a:p>
          <a:p>
            <a:pPr marL="0" marR="0" lvl="0" indent="0" algn="l" defTabSz="914400" rtl="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00" b="0" i="0" u="none" strike="noStrike" kern="0" cap="none" spc="-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If only </a:t>
            </a:r>
            <a:r>
              <a:rPr kumimoji="0" lang="en-US" altLang="zh-TW" sz="2500" b="0" i="0" u="none" strike="noStrike" kern="0" cap="none" spc="-13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globals</a:t>
            </a:r>
            <a:r>
              <a:rPr kumimoji="0" lang="en-US" altLang="zh-TW" sz="2500" b="0" i="0" u="none" strike="noStrike" kern="0" cap="none" spc="-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is given, locals defaults to it.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4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partReversedBadX</a:t>
            </a:r>
            <a:r>
              <a:rPr lang="en-US" altLang="zh-TW" sz="2200" spc="-35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2</a:t>
            </a:r>
            <a:r>
              <a:rPr lang="en-US" altLang="zh-TW" sz="2200" spc="-18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p=reverse</a:t>
            </a:r>
            <a:r>
              <a:rPr lang="en-US" altLang="zh-TW" sz="2200" spc="-25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exec(x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0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problem</a:t>
            </a:r>
            <a:r>
              <a:rPr lang="en-US" altLang="zh-TW" sz="20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her</a:t>
            </a:r>
            <a:r>
              <a:rPr lang="en-US" altLang="zh-TW" sz="2200" spc="-2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0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overwriting</a:t>
            </a:r>
            <a:r>
              <a:rPr lang="en-US" altLang="zh-TW" sz="18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instead</a:t>
            </a:r>
            <a:r>
              <a:rPr lang="en-US" altLang="zh-TW" sz="18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of</a:t>
            </a:r>
            <a:r>
              <a:rPr lang="en-US" altLang="zh-TW" sz="18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updatin</a:t>
            </a:r>
            <a:r>
              <a:rPr lang="en-US" altLang="zh-TW" sz="2200" spc="-4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5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x="L=list(range(12))# W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ll</a:t>
            </a:r>
            <a:r>
              <a:rPr lang="en-US" altLang="zh-TW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try</a:t>
            </a:r>
            <a:r>
              <a:rPr lang="en-US" altLang="zh-TW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changing</a:t>
            </a:r>
            <a:r>
              <a:rPr lang="en-US" altLang="zh-TW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:"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;prin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x="partReversedBadX2(L[1:11]);print(L)";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input("See that the contents of L did not change.")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input("So we try again. Let's make it update instead:")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:p[: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]=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reverse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(L[1:11]);print(L)";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input("See that the contents of L still did not change.")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t("\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8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his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p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ro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bl</a:t>
            </a:r>
            <a:r>
              <a:rPr lang="en-US" altLang="zh-TW" sz="22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 i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ol</a:t>
            </a:r>
            <a:r>
              <a:rPr lang="en-US" altLang="zh-TW" sz="2200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es sli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ce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s.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t'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K if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 slice:")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(L);print(L)";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c(x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nQ:How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can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sliced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data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be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updated?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A:Use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28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p,s</a:t>
            </a:r>
            <a:r>
              <a:rPr lang="en-US" altLang="zh-TW" sz="22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]=reversed(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L,slice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(1,11));print(L)";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nBT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W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ther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another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way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to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it</a:t>
            </a:r>
            <a:r>
              <a:rPr lang="en-US" altLang="zh-TW" sz="18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for</a:t>
            </a:r>
            <a:r>
              <a:rPr lang="en-US" altLang="zh-TW" sz="20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bytearr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ays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"s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q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ui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ow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fox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j</a:t>
            </a:r>
            <a:r>
              <a:rPr lang="en-US" altLang="zh-TW" sz="2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um</a:t>
            </a:r>
            <a:r>
              <a:rPr lang="en-US" altLang="zh-TW" sz="2200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ps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ov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er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7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h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1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z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4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";</a:t>
            </a:r>
            <a:r>
              <a:rPr lang="en-US" altLang="zh-TW" sz="2200" spc="-26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'";print(x);exec(x)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bytearra</a:t>
            </a:r>
            <a:r>
              <a:rPr lang="en-US" altLang="zh-TW" sz="22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(s,'</a:t>
            </a:r>
            <a:r>
              <a:rPr lang="en-US" altLang="zh-TW" sz="22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asci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')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mv=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vi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ew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4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t(x);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(x) 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[19:])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v[19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</a:t>
            </a:r>
            <a:r>
              <a:rPr lang="en-US" altLang="zh-TW" sz="2200" spc="-3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% python3 demo.py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Let us make a reversed( ) function, but for slices.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832551769"/>
      </p:ext>
    </p:extLst>
  </p:cSld>
  <p:clrMapOvr>
    <a:masterClrMapping/>
  </p:clrMapOvr>
  <p:extLst mod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x="L=list(range(12))# W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ll</a:t>
            </a:r>
            <a:r>
              <a:rPr lang="en-US" altLang="zh-TW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try</a:t>
            </a:r>
            <a:r>
              <a:rPr lang="en-US" altLang="zh-TW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changing</a:t>
            </a:r>
            <a:r>
              <a:rPr lang="en-US" altLang="zh-TW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:"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;prin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x="partReversedBadX2(L[1:11]);print(L)";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input("See that the contents of L did not change.")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input("So we try again. Let's make it update instead:")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:p[: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]=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reverse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(L[1:11]);print(L)";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input("See that the contents of L still did not change.")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t("\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8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his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p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ro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bl</a:t>
            </a:r>
            <a:r>
              <a:rPr lang="en-US" altLang="zh-TW" sz="22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 i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ol</a:t>
            </a:r>
            <a:r>
              <a:rPr lang="en-US" altLang="zh-TW" sz="2200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es sli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ce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s.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t'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K if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 slice:")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(L);print(L)";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c(x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nQ:How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can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sliced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data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be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updated?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A:Use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28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p,s</a:t>
            </a:r>
            <a:r>
              <a:rPr lang="en-US" altLang="zh-TW" sz="22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]=reversed(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L,slice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(1,11));print(L)";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nBT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W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ther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another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way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to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it</a:t>
            </a:r>
            <a:r>
              <a:rPr lang="en-US" altLang="zh-TW" sz="18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for</a:t>
            </a:r>
            <a:r>
              <a:rPr lang="en-US" altLang="zh-TW" sz="20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bytearr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ays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"s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q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ui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ow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fox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j</a:t>
            </a:r>
            <a:r>
              <a:rPr lang="en-US" altLang="zh-TW" sz="2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um</a:t>
            </a:r>
            <a:r>
              <a:rPr lang="en-US" altLang="zh-TW" sz="2200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ps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ov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er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7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h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1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z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4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";</a:t>
            </a:r>
            <a:r>
              <a:rPr lang="en-US" altLang="zh-TW" sz="2200" spc="-26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'";print(x);exec(x)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bytearra</a:t>
            </a:r>
            <a:r>
              <a:rPr lang="en-US" altLang="zh-TW" sz="22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(s,'</a:t>
            </a:r>
            <a:r>
              <a:rPr lang="en-US" altLang="zh-TW" sz="22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asci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')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mv=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vi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ew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4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t(x);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(x) 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[19:])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v[19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</a:t>
            </a:r>
            <a:r>
              <a:rPr lang="en-US" altLang="zh-TW" sz="2200" spc="-3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% python3 demo.py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Let us make a reversed( ) function, but for slices.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 we tried the following function: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 partReversedBadX2(p):p=reversed(p)</a:t>
            </a:r>
          </a:p>
        </p:txBody>
      </p:sp>
    </p:spTree>
    <p:extLst>
      <p:ext uri="{BB962C8B-B14F-4D97-AF65-F5344CB8AC3E}">
        <p14:creationId xmlns:p14="http://schemas.microsoft.com/office/powerpoint/2010/main" val="3283621493"/>
      </p:ext>
    </p:extLst>
  </p:cSld>
  <p:clrMapOvr>
    <a:masterClrMapping/>
  </p:clrMapOvr>
  <p:extLst mod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x="partReversedBadX2(L[1:11]);print(L)";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input("See that the contents of L did not change.")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input("So we try again. Let's make it update instead:")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:p[: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]=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reverse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(L[1:11]);print(L)";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input("See that the contents of L still did not change.")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t("\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8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his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p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ro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bl</a:t>
            </a:r>
            <a:r>
              <a:rPr lang="en-US" altLang="zh-TW" sz="22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 i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ol</a:t>
            </a:r>
            <a:r>
              <a:rPr lang="en-US" altLang="zh-TW" sz="2200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es sli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ce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s.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t'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K if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 slice:")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(L);print(L)";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c(x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nQ:How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can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sliced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data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be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updated?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A:Use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28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p,s</a:t>
            </a:r>
            <a:r>
              <a:rPr lang="en-US" altLang="zh-TW" sz="22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]=reversed(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L,slice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(1,11));print(L)";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nBT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W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ther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another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way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to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it</a:t>
            </a:r>
            <a:r>
              <a:rPr lang="en-US" altLang="zh-TW" sz="18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for</a:t>
            </a:r>
            <a:r>
              <a:rPr lang="en-US" altLang="zh-TW" sz="20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bytearr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ays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"s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q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ui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ow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fox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j</a:t>
            </a:r>
            <a:r>
              <a:rPr lang="en-US" altLang="zh-TW" sz="2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um</a:t>
            </a:r>
            <a:r>
              <a:rPr lang="en-US" altLang="zh-TW" sz="2200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ps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ov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er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7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h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1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z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4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";</a:t>
            </a:r>
            <a:r>
              <a:rPr lang="en-US" altLang="zh-TW" sz="2200" spc="-26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'";print(x);exec(x)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bytearra</a:t>
            </a:r>
            <a:r>
              <a:rPr lang="en-US" altLang="zh-TW" sz="22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(s,'</a:t>
            </a:r>
            <a:r>
              <a:rPr lang="en-US" altLang="zh-TW" sz="22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asci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')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mv=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vi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ew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4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t(x);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(x) 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[19:])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v[19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</a:t>
            </a:r>
            <a:r>
              <a:rPr lang="en-US" altLang="zh-TW" sz="2200" spc="-3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% python3 demo.py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Let us make a reversed( ) function, but for slices.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 we tried the following function: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 partReversedBadX2(p):p=reversed(p)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 problem here: overwriting instead of updating.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840662" y="6548064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64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partReversedBadX2(L[1:11]);print(L)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exec(x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did not change.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input("So we try again. Let's make it update instead:")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:p[: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]=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reverse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(L[1:11]);print(L)";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input("See that the contents of L still did not change.")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t("\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8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his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p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ro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bl</a:t>
            </a:r>
            <a:r>
              <a:rPr lang="en-US" altLang="zh-TW" sz="22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 i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ol</a:t>
            </a:r>
            <a:r>
              <a:rPr lang="en-US" altLang="zh-TW" sz="2200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es sli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ce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s.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t'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K if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 slice:")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(L);print(L)";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c(x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nQ:How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can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sliced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data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be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updated?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A:Use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28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p,s</a:t>
            </a:r>
            <a:r>
              <a:rPr lang="en-US" altLang="zh-TW" sz="22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]=reversed(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L,slice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(1,11));print(L)";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nBT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W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ther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another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way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to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it</a:t>
            </a:r>
            <a:r>
              <a:rPr lang="en-US" altLang="zh-TW" sz="18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for</a:t>
            </a:r>
            <a:r>
              <a:rPr lang="en-US" altLang="zh-TW" sz="20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bytearr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ays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"s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q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ui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ow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fox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j</a:t>
            </a:r>
            <a:r>
              <a:rPr lang="en-US" altLang="zh-TW" sz="2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um</a:t>
            </a:r>
            <a:r>
              <a:rPr lang="en-US" altLang="zh-TW" sz="2200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ps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ov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er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7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h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1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z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4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";</a:t>
            </a:r>
            <a:r>
              <a:rPr lang="en-US" altLang="zh-TW" sz="2200" spc="-26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'";print(x);exec(x)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bytearra</a:t>
            </a:r>
            <a:r>
              <a:rPr lang="en-US" altLang="zh-TW" sz="22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(s,'</a:t>
            </a:r>
            <a:r>
              <a:rPr lang="en-US" altLang="zh-TW" sz="22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asci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')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mv=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vi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ew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4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t(x);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(x) 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[19:])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v[19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</a:t>
            </a:r>
            <a:r>
              <a:rPr lang="en-US" altLang="zh-TW" sz="2200" spc="-3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% python3 demo.py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Let us make a reversed( ) function, but for slices.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 we tried the following function: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 partReversedBadX2(p):p=reversed(p)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 problem here: overwriting instead of updating.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840662" y="6548064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34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input("So we try again. Let's make it update instead:")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:p[: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]=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reverse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(L[1:11]);print(L)";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input("See that the contents of L still did not change.")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inpu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t("\</a:t>
            </a:r>
            <a:r>
              <a:rPr lang="en-US" altLang="zh-TW" sz="2200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8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his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p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ro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bl</a:t>
            </a:r>
            <a:r>
              <a:rPr lang="en-US" altLang="zh-TW" sz="2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m i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ol</a:t>
            </a:r>
            <a:r>
              <a:rPr lang="en-US" altLang="zh-TW" sz="220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es sli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ce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s.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t'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s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O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K if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o slice:")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(L);print(L)";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c(x</a:t>
            </a:r>
            <a:r>
              <a:rPr lang="en-US" altLang="zh-TW" sz="2200" spc="-5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nQ:How</a:t>
            </a:r>
            <a:r>
              <a:rPr lang="en-US" altLang="zh-TW"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can</a:t>
            </a:r>
            <a:r>
              <a:rPr lang="en-US" altLang="zh-TW"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sliced</a:t>
            </a:r>
            <a:r>
              <a:rPr lang="en-US" altLang="zh-TW"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data</a:t>
            </a:r>
            <a:r>
              <a:rPr lang="en-US" altLang="zh-TW" sz="20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be</a:t>
            </a:r>
            <a:r>
              <a:rPr lang="en-US" altLang="zh-TW" sz="20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updated?</a:t>
            </a:r>
            <a:r>
              <a:rPr lang="en-US" altLang="zh-TW"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A:Use</a:t>
            </a:r>
            <a:r>
              <a:rPr lang="en-US" altLang="zh-TW"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5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28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p,s</a:t>
            </a:r>
            <a:r>
              <a:rPr lang="en-US" altLang="zh-TW" sz="2200" spc="-26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]=reversed(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26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L,slice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(1,11));print(L)";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nBT</a:t>
            </a:r>
            <a:r>
              <a:rPr lang="en-US" altLang="zh-TW" sz="2200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W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ther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0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another</a:t>
            </a:r>
            <a:r>
              <a:rPr lang="en-US" altLang="zh-TW" sz="20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way</a:t>
            </a:r>
            <a:r>
              <a:rPr lang="en-US" altLang="zh-TW"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to</a:t>
            </a:r>
            <a:r>
              <a:rPr lang="en-US" altLang="zh-TW" sz="20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it</a:t>
            </a:r>
            <a:r>
              <a:rPr lang="en-US" altLang="zh-TW" sz="18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for</a:t>
            </a:r>
            <a:r>
              <a:rPr lang="en-US" altLang="zh-TW" sz="20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bytearr</a:t>
            </a:r>
            <a:r>
              <a:rPr lang="en-US" altLang="zh-TW" sz="2200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ays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"s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q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ui</a:t>
            </a:r>
            <a:r>
              <a:rPr lang="en-US" altLang="zh-TW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14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ow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14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fox</a:t>
            </a:r>
            <a:r>
              <a:rPr lang="en-US" altLang="zh-TW" sz="14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j</a:t>
            </a:r>
            <a:r>
              <a:rPr lang="en-US" altLang="zh-TW" sz="22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um</a:t>
            </a:r>
            <a:r>
              <a:rPr lang="en-US" altLang="zh-TW" sz="220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ps</a:t>
            </a:r>
            <a:r>
              <a:rPr lang="en-US" altLang="zh-TW" sz="14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ov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er</a:t>
            </a:r>
            <a:r>
              <a:rPr lang="en-US" altLang="zh-TW" sz="14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7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2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h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1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z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14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4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3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";</a:t>
            </a:r>
            <a:r>
              <a:rPr lang="en-US" altLang="zh-TW" sz="2200" spc="-2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2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'";print(x);exec(x)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bytearra</a:t>
            </a:r>
            <a:r>
              <a:rPr lang="en-US" altLang="zh-TW" sz="2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(s,'</a:t>
            </a:r>
            <a:r>
              <a:rPr lang="en-US" altLang="zh-TW" sz="2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asci</a:t>
            </a:r>
            <a:r>
              <a:rPr lang="en-US" altLang="zh-TW" sz="2200" spc="-2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')</a:t>
            </a:r>
            <a:r>
              <a:rPr lang="en-US" altLang="zh-TW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mv=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200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vi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ew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4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t(x);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(x) 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[19:])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v[19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;exe</a:t>
            </a:r>
            <a:r>
              <a:rPr lang="en-US" altLang="zh-TW" sz="2200" spc="-32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% python3 demo.py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Let us make a reversed( ) function, but for slices.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 we tried the following function: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 partReversedBadX2(p):p=reversed(p)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 problem here: overwriting instead of updating.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L=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list(range(12))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# We'll try changing L: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partReversedBadX2(L[1:11]);print(L)</a:t>
            </a:r>
          </a:p>
        </p:txBody>
      </p:sp>
    </p:spTree>
    <p:extLst>
      <p:ext uri="{BB962C8B-B14F-4D97-AF65-F5344CB8AC3E}">
        <p14:creationId xmlns:p14="http://schemas.microsoft.com/office/powerpoint/2010/main" val="2407857056"/>
      </p:ext>
    </p:extLst>
  </p:cSld>
  <p:clrMapOvr>
    <a:masterClrMapping/>
  </p:clrMapOvr>
  <p:extLst mod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(L[1:11]);print(L)";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input("See that the contents of L still did not change.")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inpu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t("\</a:t>
            </a:r>
            <a:r>
              <a:rPr lang="en-US" altLang="zh-TW" sz="2200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8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his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p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ro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bl</a:t>
            </a:r>
            <a:r>
              <a:rPr lang="en-US" altLang="zh-TW" sz="2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m i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ol</a:t>
            </a:r>
            <a:r>
              <a:rPr lang="en-US" altLang="zh-TW" sz="220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es sli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ce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s.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t'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s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O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K if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o slice:")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(L);print(L)";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c(x</a:t>
            </a:r>
            <a:r>
              <a:rPr lang="en-US" altLang="zh-TW" sz="2200" spc="-5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nQ:How</a:t>
            </a:r>
            <a:r>
              <a:rPr lang="en-US" altLang="zh-TW"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can</a:t>
            </a:r>
            <a:r>
              <a:rPr lang="en-US" altLang="zh-TW"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sliced</a:t>
            </a:r>
            <a:r>
              <a:rPr lang="en-US" altLang="zh-TW"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data</a:t>
            </a:r>
            <a:r>
              <a:rPr lang="en-US" altLang="zh-TW" sz="20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be</a:t>
            </a:r>
            <a:r>
              <a:rPr lang="en-US" altLang="zh-TW" sz="20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updated?</a:t>
            </a:r>
            <a:r>
              <a:rPr lang="en-US" altLang="zh-TW"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A:Use</a:t>
            </a:r>
            <a:r>
              <a:rPr lang="en-US" altLang="zh-TW"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5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28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p,s</a:t>
            </a:r>
            <a:r>
              <a:rPr lang="en-US" altLang="zh-TW" sz="2200" spc="-26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]=reversed(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26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L,slice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(1,11));print(L)";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nBT</a:t>
            </a:r>
            <a:r>
              <a:rPr lang="en-US" altLang="zh-TW" sz="2200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W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ther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0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another</a:t>
            </a:r>
            <a:r>
              <a:rPr lang="en-US" altLang="zh-TW" sz="20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way</a:t>
            </a:r>
            <a:r>
              <a:rPr lang="en-US" altLang="zh-TW"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to</a:t>
            </a:r>
            <a:r>
              <a:rPr lang="en-US" altLang="zh-TW" sz="20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it</a:t>
            </a:r>
            <a:r>
              <a:rPr lang="en-US" altLang="zh-TW" sz="18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for</a:t>
            </a:r>
            <a:r>
              <a:rPr lang="en-US" altLang="zh-TW" sz="20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bytearr</a:t>
            </a:r>
            <a:r>
              <a:rPr lang="en-US" altLang="zh-TW" sz="2200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ays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"s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q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ui</a:t>
            </a:r>
            <a:r>
              <a:rPr lang="en-US" altLang="zh-TW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14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ow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14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fox</a:t>
            </a:r>
            <a:r>
              <a:rPr lang="en-US" altLang="zh-TW" sz="14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j</a:t>
            </a:r>
            <a:r>
              <a:rPr lang="en-US" altLang="zh-TW" sz="22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um</a:t>
            </a:r>
            <a:r>
              <a:rPr lang="en-US" altLang="zh-TW" sz="220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ps</a:t>
            </a:r>
            <a:r>
              <a:rPr lang="en-US" altLang="zh-TW" sz="14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ov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er</a:t>
            </a:r>
            <a:r>
              <a:rPr lang="en-US" altLang="zh-TW" sz="14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7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2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h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1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z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14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4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3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";</a:t>
            </a:r>
            <a:r>
              <a:rPr lang="en-US" altLang="zh-TW" sz="2200" spc="-2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2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'";print(x);exec(x)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bytearra</a:t>
            </a:r>
            <a:r>
              <a:rPr lang="en-US" altLang="zh-TW" sz="2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(s,'</a:t>
            </a:r>
            <a:r>
              <a:rPr lang="en-US" altLang="zh-TW" sz="2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asci</a:t>
            </a:r>
            <a:r>
              <a:rPr lang="en-US" altLang="zh-TW" sz="2200" spc="-2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')</a:t>
            </a:r>
            <a:r>
              <a:rPr lang="en-US" altLang="zh-TW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mv=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200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vi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ew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4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t(x);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(x) 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[19:])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v[19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;exe</a:t>
            </a:r>
            <a:r>
              <a:rPr lang="en-US" altLang="zh-TW" sz="2200" spc="-32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% python3 demo.py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Let us make a reversed( ) function, but for slices.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 we tried the following function: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partReversedBadX2(p):p=reversed(p)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 problem here: overwriting instead of updating.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L=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list(range(12))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# We'll try changing L: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partReversedBadX2(L[1:11]);print(L)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did not change.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931006" y="6548064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8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input("See that the contents of L still did not change.")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inpu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t("\</a:t>
            </a:r>
            <a:r>
              <a:rPr lang="en-US" altLang="zh-TW" sz="2200" spc="-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his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p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ro</a:t>
            </a:r>
            <a:r>
              <a:rPr lang="en-US" altLang="zh-TW" sz="22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bl</a:t>
            </a:r>
            <a:r>
              <a:rPr lang="en-US" altLang="zh-TW" sz="2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m i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12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ol</a:t>
            </a:r>
            <a:r>
              <a:rPr lang="en-US" altLang="zh-TW" sz="2200" spc="-12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es sli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ce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s.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t'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s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O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K if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o slice:")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(L);print(L)";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c(x</a:t>
            </a:r>
            <a:r>
              <a:rPr lang="en-US" altLang="zh-TW" sz="2200" spc="-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nQ:How</a:t>
            </a:r>
            <a:r>
              <a:rPr lang="en-US" altLang="zh-TW" sz="1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can</a:t>
            </a:r>
            <a:r>
              <a:rPr lang="en-US" altLang="zh-TW" sz="1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sliced</a:t>
            </a:r>
            <a:r>
              <a:rPr lang="en-US" altLang="zh-TW" sz="1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data</a:t>
            </a:r>
            <a:r>
              <a:rPr lang="en-US" altLang="zh-TW" sz="2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be</a:t>
            </a:r>
            <a:r>
              <a:rPr lang="en-US" altLang="zh-TW" sz="2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updated?</a:t>
            </a:r>
            <a:r>
              <a:rPr lang="en-US" altLang="zh-TW" sz="1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A:Use</a:t>
            </a:r>
            <a:r>
              <a:rPr lang="en-US" altLang="zh-TW" sz="1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8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2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p,s</a:t>
            </a:r>
            <a:r>
              <a:rPr lang="en-US" altLang="zh-TW" sz="2200" spc="-26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]=reversed(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26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L,slice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(1,11));print(L)";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nBT</a:t>
            </a:r>
            <a:r>
              <a:rPr lang="en-US" altLang="zh-TW" sz="2200" spc="-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W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ther</a:t>
            </a:r>
            <a:r>
              <a:rPr lang="en-US" altLang="zh-TW" sz="2200" spc="-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another</a:t>
            </a:r>
            <a:r>
              <a:rPr lang="en-US" altLang="zh-TW" sz="2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way</a:t>
            </a:r>
            <a:r>
              <a:rPr lang="en-US" altLang="zh-TW" sz="1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to</a:t>
            </a:r>
            <a:r>
              <a:rPr lang="en-US" altLang="zh-TW" sz="2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1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it</a:t>
            </a:r>
            <a:r>
              <a:rPr lang="en-US" altLang="zh-TW" sz="18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for</a:t>
            </a:r>
            <a:r>
              <a:rPr lang="en-US" altLang="zh-TW" sz="20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bytearr</a:t>
            </a:r>
            <a:r>
              <a:rPr lang="en-US" altLang="zh-TW" sz="2200" spc="-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ays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"s</a:t>
            </a:r>
            <a:r>
              <a:rPr lang="en-US" altLang="zh-TW" sz="22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q</a:t>
            </a:r>
            <a:r>
              <a:rPr lang="en-US" altLang="zh-TW" sz="22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ui</a:t>
            </a:r>
            <a:r>
              <a:rPr lang="en-US" altLang="zh-TW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14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ow</a:t>
            </a:r>
            <a:r>
              <a:rPr lang="en-US" altLang="zh-TW" sz="22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14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fox</a:t>
            </a:r>
            <a:r>
              <a:rPr lang="en-US" altLang="zh-TW" sz="14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j</a:t>
            </a:r>
            <a:r>
              <a:rPr lang="en-US" altLang="zh-TW" sz="22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um</a:t>
            </a:r>
            <a:r>
              <a:rPr lang="en-US" altLang="zh-TW" sz="220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ps</a:t>
            </a:r>
            <a:r>
              <a:rPr lang="en-US" altLang="zh-TW" sz="14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8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ov</a:t>
            </a:r>
            <a:r>
              <a:rPr lang="en-US" altLang="zh-TW" sz="22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er</a:t>
            </a:r>
            <a:r>
              <a:rPr lang="en-US" altLang="zh-TW" sz="14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7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2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h</a:t>
            </a:r>
            <a:r>
              <a:rPr lang="en-US" altLang="zh-TW" sz="22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1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4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z</a:t>
            </a:r>
            <a:r>
              <a:rPr lang="en-US" altLang="zh-TW" sz="22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14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4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";</a:t>
            </a:r>
            <a:r>
              <a:rPr lang="en-US" altLang="zh-TW" sz="2200" spc="-2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2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'";print(x);exec(x)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bytearra</a:t>
            </a:r>
            <a:r>
              <a:rPr lang="en-US" altLang="zh-TW" sz="22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(s,'</a:t>
            </a:r>
            <a:r>
              <a:rPr lang="en-US" altLang="zh-TW" sz="22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asci</a:t>
            </a:r>
            <a:r>
              <a:rPr lang="en-US" altLang="zh-TW" sz="2200" spc="-2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')</a:t>
            </a:r>
            <a:r>
              <a:rPr lang="en-US" altLang="zh-TW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mv=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200" spc="-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vi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ew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4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t(x);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(x) 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[19:])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v[19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;exe</a:t>
            </a:r>
            <a:r>
              <a:rPr lang="en-US" altLang="zh-TW" sz="2200" spc="-32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% python3 demo.py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Let us make a reversed( ) function, but for slices.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 we tried the following function: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partReversedBadX2(p):p=reversed(p)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 problem here: overwriting instead of updating.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L=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list(range(12))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# We'll try changing L: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partReversedBadX2(L[1:11]);print(L)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So we try again. Let's make it update instead: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595149" y="6548064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55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(L);print(L)";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c(x</a:t>
            </a:r>
            <a:r>
              <a:rPr lang="en-US" altLang="zh-TW" sz="2200" spc="-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nQ:How</a:t>
            </a:r>
            <a:r>
              <a:rPr lang="en-US" altLang="zh-TW" sz="1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can</a:t>
            </a:r>
            <a:r>
              <a:rPr lang="en-US" altLang="zh-TW" sz="1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sliced</a:t>
            </a:r>
            <a:r>
              <a:rPr lang="en-US" altLang="zh-TW" sz="1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data</a:t>
            </a:r>
            <a:r>
              <a:rPr lang="en-US" altLang="zh-TW" sz="2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be</a:t>
            </a:r>
            <a:r>
              <a:rPr lang="en-US" altLang="zh-TW" sz="2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updated?</a:t>
            </a:r>
            <a:r>
              <a:rPr lang="en-US" altLang="zh-TW" sz="1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A:Use</a:t>
            </a:r>
            <a:r>
              <a:rPr lang="en-US" altLang="zh-TW" sz="1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8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28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p,s</a:t>
            </a:r>
            <a:r>
              <a:rPr lang="en-US" altLang="zh-TW" sz="2200" spc="-26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]=reversed(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26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L,slice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(1,11));print(L)";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nBT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W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ther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0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another</a:t>
            </a:r>
            <a:r>
              <a:rPr lang="en-US" altLang="zh-TW" sz="20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way</a:t>
            </a:r>
            <a:r>
              <a:rPr lang="en-US" altLang="zh-TW" sz="1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to</a:t>
            </a:r>
            <a:r>
              <a:rPr lang="en-US" altLang="zh-TW" sz="20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1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it</a:t>
            </a:r>
            <a:r>
              <a:rPr lang="en-US" altLang="zh-TW" sz="18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for</a:t>
            </a:r>
            <a:r>
              <a:rPr lang="en-US" altLang="zh-TW" sz="20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bytearr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ays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"s</a:t>
            </a:r>
            <a:r>
              <a:rPr lang="en-US" altLang="zh-TW" sz="2200" spc="-3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q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ui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ow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fox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3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j</a:t>
            </a:r>
            <a:r>
              <a:rPr lang="en-US" altLang="zh-TW" sz="2200" spc="-7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um</a:t>
            </a:r>
            <a:r>
              <a:rPr lang="en-US" altLang="zh-TW" sz="220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ps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8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ov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er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7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h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1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4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z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4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";</a:t>
            </a:r>
            <a:r>
              <a:rPr lang="en-US" altLang="zh-TW" sz="2200" spc="-26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'";print(x);exec(x)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bytearra</a:t>
            </a:r>
            <a:r>
              <a:rPr lang="en-US" altLang="zh-TW" sz="2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(s,'</a:t>
            </a:r>
            <a:r>
              <a:rPr lang="en-US" altLang="zh-TW" sz="2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asci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')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mv=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vi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ew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4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t(x);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 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[19:])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v[19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;exe</a:t>
            </a:r>
            <a:r>
              <a:rPr lang="en-US" altLang="zh-TW" sz="2200" spc="-3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% python3 demo.py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Let us make a reversed( ) function, but for slices.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 we tried the following function: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partReversedBadX2(p):p=reversed(p)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 problem here: overwriting instead of updating.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L=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list(range(12))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# We'll try changing L: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partReversedBadX2(L[1:11]);print(L)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So we try again. Let's make it update instead: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(p):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b="1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[:]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(L[1:11]);print(L)</a:t>
            </a:r>
          </a:p>
        </p:txBody>
      </p:sp>
    </p:spTree>
    <p:extLst>
      <p:ext uri="{BB962C8B-B14F-4D97-AF65-F5344CB8AC3E}">
        <p14:creationId xmlns:p14="http://schemas.microsoft.com/office/powerpoint/2010/main" val="2861806986"/>
      </p:ext>
    </p:extLst>
  </p:cSld>
  <p:clrMapOvr>
    <a:masterClrMapping/>
  </p:clrMapOvr>
  <p:extLst mod="1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8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28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p,s</a:t>
            </a:r>
            <a:r>
              <a:rPr lang="en-US" altLang="zh-TW" sz="2200" spc="-26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]=reversed(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26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L,slice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(1,11));print(L)";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nBT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W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ther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0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another</a:t>
            </a:r>
            <a:r>
              <a:rPr lang="en-US" altLang="zh-TW" sz="20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way</a:t>
            </a:r>
            <a:r>
              <a:rPr lang="en-US" altLang="zh-TW" sz="1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to</a:t>
            </a:r>
            <a:r>
              <a:rPr lang="en-US" altLang="zh-TW" sz="20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1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it</a:t>
            </a:r>
            <a:r>
              <a:rPr lang="en-US" altLang="zh-TW" sz="18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for</a:t>
            </a:r>
            <a:r>
              <a:rPr lang="en-US" altLang="zh-TW" sz="20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bytearr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ays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"s</a:t>
            </a:r>
            <a:r>
              <a:rPr lang="en-US" altLang="zh-TW" sz="2200" spc="-3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q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ui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ow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fox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3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j</a:t>
            </a:r>
            <a:r>
              <a:rPr lang="en-US" altLang="zh-TW" sz="2200" spc="-7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um</a:t>
            </a:r>
            <a:r>
              <a:rPr lang="en-US" altLang="zh-TW" sz="220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ps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8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ov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er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7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h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1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4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z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4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";</a:t>
            </a:r>
            <a:r>
              <a:rPr lang="en-US" altLang="zh-TW" sz="2200" spc="-26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'";print(x);exec(x)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bytearra</a:t>
            </a:r>
            <a:r>
              <a:rPr lang="en-US" altLang="zh-TW" sz="2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(s,'</a:t>
            </a:r>
            <a:r>
              <a:rPr lang="en-US" altLang="zh-TW" sz="2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asci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')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mv=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vi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ew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4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t(x);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 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[19:])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v[19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;exe</a:t>
            </a:r>
            <a:r>
              <a:rPr lang="en-US" altLang="zh-TW" sz="2200" spc="-3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% python3 demo.py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Let us make a reversed( ) function, but for slices.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 we tried the following function: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partReversedBadX2(p):</a:t>
            </a:r>
            <a:r>
              <a:rPr lang="en-US" altLang="zh-TW" sz="2200" b="1" spc="-100" dirty="0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p=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 problem here: overwriting instead of updating.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L=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list(range(12))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# We'll try changing L: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partReversedBadX2(L[1:11]);print(L)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So we try again. Let's make it update instead: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(p):</a:t>
            </a:r>
            <a:r>
              <a:rPr lang="en-US" altLang="zh-TW" sz="2200" b="1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p[:]=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still did not change.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857436" y="6548064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ular Callout 4"/>
          <p:cNvSpPr/>
          <p:nvPr/>
        </p:nvSpPr>
        <p:spPr>
          <a:xfrm>
            <a:off x="2697162" y="3886200"/>
            <a:ext cx="2686050" cy="685800"/>
          </a:xfrm>
          <a:prstGeom prst="wedgeRoundRectCallout">
            <a:avLst>
              <a:gd name="adj1" fmla="val 14850"/>
              <a:gd name="adj2" fmla="val -77129"/>
              <a:gd name="adj3" fmla="val 16667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"p" refers to the list, as a whole object.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697162" y="4572000"/>
            <a:ext cx="2686050" cy="685800"/>
          </a:xfrm>
          <a:prstGeom prst="wedgeRoundRectCallout">
            <a:avLst>
              <a:gd name="adj1" fmla="val 11283"/>
              <a:gd name="adj2" fmla="val 106521"/>
              <a:gd name="adj3" fmla="val 16667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"p[:]" refers to all elements of the list.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383212" y="3886200"/>
            <a:ext cx="2571750" cy="685800"/>
          </a:xfrm>
          <a:prstGeom prst="wedgeRoundRectCallout">
            <a:avLst>
              <a:gd name="adj1" fmla="val -76952"/>
              <a:gd name="adj2" fmla="val -87533"/>
              <a:gd name="adj3" fmla="val 16667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"p=" therefore will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 a new object.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383212" y="4572000"/>
            <a:ext cx="2571750" cy="685800"/>
          </a:xfrm>
          <a:prstGeom prst="wedgeRoundRectCallout">
            <a:avLst>
              <a:gd name="adj1" fmla="val -70116"/>
              <a:gd name="adj2" fmla="val 111859"/>
              <a:gd name="adj3" fmla="val 16667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"p[:]=" therefore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updates in-place.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82613" y="3886200"/>
            <a:ext cx="3520232" cy="1724068"/>
            <a:chOff x="582613" y="3886200"/>
            <a:chExt cx="3520232" cy="1724068"/>
          </a:xfrm>
        </p:grpSpPr>
        <p:sp>
          <p:nvSpPr>
            <p:cNvPr id="4" name="Isosceles Triangle 3"/>
            <p:cNvSpPr/>
            <p:nvPr/>
          </p:nvSpPr>
          <p:spPr>
            <a:xfrm rot="6199834">
              <a:off x="2380518" y="3887942"/>
              <a:ext cx="389533" cy="3055120"/>
            </a:xfrm>
            <a:prstGeom prst="triangle">
              <a:avLst>
                <a:gd name="adj" fmla="val 41742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ounded Rectangular Callout 1"/>
            <p:cNvSpPr/>
            <p:nvPr/>
          </p:nvSpPr>
          <p:spPr>
            <a:xfrm>
              <a:off x="582613" y="3886200"/>
              <a:ext cx="2114549" cy="1371600"/>
            </a:xfrm>
            <a:prstGeom prst="wedgeRoundRectCallout">
              <a:avLst>
                <a:gd name="adj1" fmla="val 30190"/>
                <a:gd name="adj2" fmla="val 59682"/>
                <a:gd name="adj3" fmla="val 1666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It is important to understand the usefulness of this syntax.</a:t>
              </a:r>
            </a:p>
          </p:txBody>
        </p:sp>
        <p:sp>
          <p:nvSpPr>
            <p:cNvPr id="11" name="Isosceles Triangle 10"/>
            <p:cNvSpPr/>
            <p:nvPr/>
          </p:nvSpPr>
          <p:spPr>
            <a:xfrm rot="16200000" flipH="1">
              <a:off x="1481186" y="4473525"/>
              <a:ext cx="224791" cy="167903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8024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  <p:extLst mod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nBT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W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ther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0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another</a:t>
            </a:r>
            <a:r>
              <a:rPr lang="en-US" altLang="zh-TW" sz="20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way</a:t>
            </a:r>
            <a:r>
              <a:rPr lang="en-US" altLang="zh-TW" sz="1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to</a:t>
            </a:r>
            <a:r>
              <a:rPr lang="en-US" altLang="zh-TW" sz="20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1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it</a:t>
            </a:r>
            <a:r>
              <a:rPr lang="en-US" altLang="zh-TW" sz="18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for</a:t>
            </a:r>
            <a:r>
              <a:rPr lang="en-US" altLang="zh-TW" sz="20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bytearr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ays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"s</a:t>
            </a:r>
            <a:r>
              <a:rPr lang="en-US" altLang="zh-TW" sz="2200" spc="-3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q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ui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ow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fox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3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j</a:t>
            </a:r>
            <a:r>
              <a:rPr lang="en-US" altLang="zh-TW" sz="2200" spc="-7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um</a:t>
            </a:r>
            <a:r>
              <a:rPr lang="en-US" altLang="zh-TW" sz="220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ps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8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ov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er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7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h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1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4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z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4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";</a:t>
            </a:r>
            <a:r>
              <a:rPr lang="en-US" altLang="zh-TW" sz="2200" spc="-26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'";print(x);exec(x)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bytearra</a:t>
            </a:r>
            <a:r>
              <a:rPr lang="en-US" altLang="zh-TW" sz="2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(s,'</a:t>
            </a:r>
            <a:r>
              <a:rPr lang="en-US" altLang="zh-TW" sz="2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asci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')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mv=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vi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ew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4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t(x);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 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[19:])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v[19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;exe</a:t>
            </a:r>
            <a:r>
              <a:rPr lang="en-US" altLang="zh-TW" sz="2200" spc="-3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% python3 demo.py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Let us make a reversed( ) function, but for slices.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 we tried the following function: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partReversedBadX2(p):</a:t>
            </a:r>
            <a:r>
              <a:rPr lang="en-US" altLang="zh-TW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p=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 problem here: overwriting instead of updating.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L=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list(range(12))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# We'll try changing L: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partReversedBadX2(L[1:11]);print(L)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So we try again. Let's make it update instead: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(p):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b="1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[:]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still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This problem involves slices. It's OK if no slice: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8211161" y="6550470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82613" y="3257550"/>
            <a:ext cx="7372349" cy="1724068"/>
            <a:chOff x="582613" y="3886200"/>
            <a:chExt cx="7372349" cy="1724068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2697162" y="3886200"/>
              <a:ext cx="2686050" cy="685800"/>
            </a:xfrm>
            <a:prstGeom prst="wedgeRoundRectCallout">
              <a:avLst>
                <a:gd name="adj1" fmla="val 14850"/>
                <a:gd name="adj2" fmla="val -77129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"p" refers to the list, as a whole object.</a:t>
              </a:r>
            </a:p>
          </p:txBody>
        </p:sp>
        <p:sp>
          <p:nvSpPr>
            <p:cNvPr id="5" name="Rounded Rectangular Callout 4"/>
            <p:cNvSpPr/>
            <p:nvPr/>
          </p:nvSpPr>
          <p:spPr>
            <a:xfrm>
              <a:off x="2697162" y="4572000"/>
              <a:ext cx="2686050" cy="685800"/>
            </a:xfrm>
            <a:prstGeom prst="wedgeRoundRectCallout">
              <a:avLst>
                <a:gd name="adj1" fmla="val 11370"/>
                <a:gd name="adj2" fmla="val 106521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"p[:]" refers to all elements of the list.</a:t>
              </a:r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5383212" y="3886200"/>
              <a:ext cx="2571750" cy="685800"/>
            </a:xfrm>
            <a:prstGeom prst="wedgeRoundRectCallout">
              <a:avLst>
                <a:gd name="adj1" fmla="val -76952"/>
                <a:gd name="adj2" fmla="val -87533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"p=" therefore will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make a new object.</a:t>
              </a: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5383212" y="4572000"/>
              <a:ext cx="2571750" cy="685800"/>
            </a:xfrm>
            <a:prstGeom prst="wedgeRoundRectCallout">
              <a:avLst>
                <a:gd name="adj1" fmla="val -70553"/>
                <a:gd name="adj2" fmla="val 112807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"p[:]=" therefore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updates in-place.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82613" y="3886200"/>
              <a:ext cx="3520232" cy="1724068"/>
              <a:chOff x="582613" y="3886200"/>
              <a:chExt cx="3520232" cy="1724068"/>
            </a:xfrm>
          </p:grpSpPr>
          <p:sp>
            <p:nvSpPr>
              <p:cNvPr id="10" name="Isosceles Triangle 9"/>
              <p:cNvSpPr/>
              <p:nvPr/>
            </p:nvSpPr>
            <p:spPr>
              <a:xfrm rot="6199834">
                <a:off x="2380518" y="3887942"/>
                <a:ext cx="389533" cy="3055120"/>
              </a:xfrm>
              <a:prstGeom prst="triangle">
                <a:avLst>
                  <a:gd name="adj" fmla="val 41742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465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ounded Rectangular Callout 10"/>
              <p:cNvSpPr/>
              <p:nvPr/>
            </p:nvSpPr>
            <p:spPr>
              <a:xfrm>
                <a:off x="582613" y="3886200"/>
                <a:ext cx="2114549" cy="1371600"/>
              </a:xfrm>
              <a:prstGeom prst="wedgeRoundRectCallout">
                <a:avLst>
                  <a:gd name="adj1" fmla="val 30190"/>
                  <a:gd name="adj2" fmla="val 59682"/>
                  <a:gd name="adj3" fmla="val 16667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46541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 is important to understand the usefulness of this syntax.</a:t>
                </a:r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 rot="16200000" flipH="1">
                <a:off x="1481186" y="4473525"/>
                <a:ext cx="224791" cy="1679039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465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595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b="1" dirty="0">
                <a:solidFill>
                  <a:srgbClr val="7F7F7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'object',</a:t>
            </a:r>
            <a:r>
              <a:rPr lang="en-US" altLang="zh-TW" sz="2598" spc="-100" dirty="0">
                <a:solidFill>
                  <a:srgbClr val="7F7F7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'super']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del _[</a:t>
            </a:r>
            <a:r>
              <a:rPr lang="en-US" altLang="zh-TW" sz="2600" b="1" kern="0" dirty="0">
                <a:solidFill>
                  <a:srgbClr val="7F7F7F"/>
                </a:solidFill>
                <a:latin typeface="Consolas" panose="020B0609020204030204" pitchFamily="49" charset="0"/>
              </a:rPr>
              <a:t>7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],_[</a:t>
            </a:r>
            <a:r>
              <a:rPr lang="en-US" altLang="zh-TW" sz="2600" b="1" kern="0" dirty="0">
                <a:solidFill>
                  <a:srgbClr val="7F7F7F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600" kern="0" dirty="0">
                <a:solidFill>
                  <a:srgbClr val="FF0000"/>
                </a:solidFill>
                <a:latin typeface="Consolas" panose="020B0609020204030204" pitchFamily="49" charset="0"/>
              </a:rPr>
              <a:t> builtins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WeWillCoverL8R</a:t>
            </a:r>
            <a:endParaRPr lang="en-US" altLang="zh-TW" sz="2600" kern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86000"/>
              </a:lnSpc>
            </a:pP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'bytes',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'compile',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kern="0" dirty="0">
                <a:solidFill>
                  <a:srgbClr val="FFFF0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kern="0" dirty="0">
                <a:solidFill>
                  <a:srgbClr val="00B0F0"/>
                </a:solidFill>
                <a:latin typeface="Consolas" panose="020B0609020204030204" pitchFamily="49" charset="0"/>
              </a:rPr>
              <a:t>exe</a:t>
            </a:r>
            <a:r>
              <a:rPr lang="en-US" altLang="zh-TW" sz="2600" b="1" kern="0" spc="-50" dirty="0">
                <a:solidFill>
                  <a:srgbClr val="00B0F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kern="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</a:t>
            </a:r>
            <a:r>
              <a:rPr lang="en-US" altLang="zh-TW" sz="2600" kern="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 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'isinstance',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emoryview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b="1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'super']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_.remove('slice')</a:t>
            </a:r>
          </a:p>
          <a:p>
            <a:pPr lvl="0" defTabSz="914400">
              <a:lnSpc>
                <a:spcPct val="87000"/>
              </a:lnSpc>
            </a:pP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dirty="0" err="1">
                <a:solidFill>
                  <a:srgbClr val="00B0F0"/>
                </a:solidFill>
                <a:latin typeface="Consolas" panose="020B0609020204030204" pitchFamily="49" charset="0"/>
              </a:rPr>
              <a:t>exe</a:t>
            </a:r>
            <a:r>
              <a:rPr lang="en-US" altLang="zh-TW" sz="2600" b="1" kern="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__)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Execute the given source in the context of </a:t>
            </a:r>
            <a:r>
              <a:rPr lang="en-US" altLang="zh-TW" sz="2500" kern="0" spc="-2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endParaRPr lang="en-US" altLang="zh-TW" sz="1600" kern="0" spc="-130" dirty="0">
              <a:solidFill>
                <a:prstClr val="white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9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source may be a string representing one or more Python </a:t>
            </a:r>
            <a:r>
              <a:rPr lang="en-US" altLang="zh-TW" sz="2500" kern="0" spc="-12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statements</a:t>
            </a:r>
            <a:r>
              <a:rPr lang="en-US" altLang="zh-TW" sz="2500" kern="0" spc="-19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or a code object as returned by compile().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22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must be a dictionary and 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oc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 can be any map</a:t>
            </a:r>
            <a:r>
              <a:rPr lang="en-US" altLang="zh-TW" sz="2500" kern="0" spc="-18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pi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sz="2500" kern="0" spc="-4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defaulting to the current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locals.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If only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is given, locals defaults to it.</a:t>
            </a:r>
          </a:p>
          <a:p>
            <a:pPr lvl="0" defTabSz="914400">
              <a:lnSpc>
                <a:spcPct val="87000"/>
              </a:lnSpc>
            </a:pPr>
            <a:r>
              <a:rPr lang="en-US" altLang="zh-TW" sz="2600" kern="0" spc="-96" dirty="0">
                <a:solidFill>
                  <a:schemeClr val="tx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&gt;&gt;&gt;</a:t>
            </a: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spc="-96" dirty="0" err="1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8B965-585D-4FFE-A8A5-8576A27626A9}"/>
              </a:ext>
            </a:extLst>
          </p:cNvPr>
          <p:cNvSpPr/>
          <p:nvPr/>
        </p:nvSpPr>
        <p:spPr>
          <a:xfrm>
            <a:off x="296998" y="6363481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93B95D-F6E7-4CB8-9885-54C5D71E0BE4}"/>
              </a:ext>
            </a:extLst>
          </p:cNvPr>
          <p:cNvCxnSpPr/>
          <p:nvPr/>
        </p:nvCxnSpPr>
        <p:spPr>
          <a:xfrm>
            <a:off x="4349925" y="6454002"/>
            <a:ext cx="0" cy="34747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929049-E9C8-4AF9-AFAA-897041574F26}"/>
              </a:ext>
            </a:extLst>
          </p:cNvPr>
          <p:cNvCxnSpPr/>
          <p:nvPr/>
        </p:nvCxnSpPr>
        <p:spPr>
          <a:xfrm>
            <a:off x="1058862" y="6454002"/>
            <a:ext cx="0" cy="3291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A114CBAA-F2FF-4A71-B59D-2E4300AD910A}"/>
              </a:ext>
            </a:extLst>
          </p:cNvPr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'";print(x);exec(x)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bytearra</a:t>
            </a:r>
            <a:r>
              <a:rPr lang="en-US" altLang="zh-TW" sz="2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(s,'</a:t>
            </a:r>
            <a:r>
              <a:rPr lang="en-US" altLang="zh-TW" sz="2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asci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')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mv=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vi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ew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4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t(x);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 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[19:])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v[19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;exe</a:t>
            </a:r>
            <a:r>
              <a:rPr lang="en-US" altLang="zh-TW" sz="2200" spc="-3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% python3 demo.py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Let us make a reversed( ) function, but for slices.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 we tried the following function: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partReversedBadX2(p):</a:t>
            </a:r>
            <a:r>
              <a:rPr lang="en-US" altLang="zh-TW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p=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 problem here: overwriting instead of updating.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L=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list(range(12))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# We'll try changing L: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partReversedBadX2(L[1:11]);print(L)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So we try again. Let's make it update instead: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(p):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b="1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[:]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still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This problem involves slices. It's OK if no slice: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11, 10, 9, 8, 7, 6, 5, 4, 3, 2, 1, 0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2613" y="2628900"/>
            <a:ext cx="7372349" cy="1724068"/>
            <a:chOff x="582613" y="3886200"/>
            <a:chExt cx="7372349" cy="1724068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2697162" y="3886200"/>
              <a:ext cx="2686050" cy="685800"/>
            </a:xfrm>
            <a:prstGeom prst="wedgeRoundRectCallout">
              <a:avLst>
                <a:gd name="adj1" fmla="val 14850"/>
                <a:gd name="adj2" fmla="val -77129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"p" refers to the list, as a whole object.</a:t>
              </a:r>
            </a:p>
          </p:txBody>
        </p:sp>
        <p:sp>
          <p:nvSpPr>
            <p:cNvPr id="5" name="Rounded Rectangular Callout 4"/>
            <p:cNvSpPr/>
            <p:nvPr/>
          </p:nvSpPr>
          <p:spPr>
            <a:xfrm>
              <a:off x="2697162" y="4572000"/>
              <a:ext cx="2686050" cy="685800"/>
            </a:xfrm>
            <a:prstGeom prst="wedgeRoundRectCallout">
              <a:avLst>
                <a:gd name="adj1" fmla="val 11370"/>
                <a:gd name="adj2" fmla="val 106521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"p[:]" refers to all elements of the list.</a:t>
              </a:r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5383212" y="3886200"/>
              <a:ext cx="2571750" cy="685800"/>
            </a:xfrm>
            <a:prstGeom prst="wedgeRoundRectCallout">
              <a:avLst>
                <a:gd name="adj1" fmla="val -76952"/>
                <a:gd name="adj2" fmla="val -87533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"p=" therefore will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make a new object.</a:t>
              </a: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5383212" y="4572000"/>
              <a:ext cx="2571750" cy="685800"/>
            </a:xfrm>
            <a:prstGeom prst="wedgeRoundRectCallout">
              <a:avLst>
                <a:gd name="adj1" fmla="val -70553"/>
                <a:gd name="adj2" fmla="val 112807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"p[:]=" therefore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updates in-place.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82613" y="3886200"/>
              <a:ext cx="3520232" cy="1724068"/>
              <a:chOff x="582613" y="3886200"/>
              <a:chExt cx="3520232" cy="1724068"/>
            </a:xfrm>
          </p:grpSpPr>
          <p:sp>
            <p:nvSpPr>
              <p:cNvPr id="10" name="Isosceles Triangle 9"/>
              <p:cNvSpPr/>
              <p:nvPr/>
            </p:nvSpPr>
            <p:spPr>
              <a:xfrm rot="6199834">
                <a:off x="2380518" y="3887942"/>
                <a:ext cx="389533" cy="3055120"/>
              </a:xfrm>
              <a:prstGeom prst="triangle">
                <a:avLst>
                  <a:gd name="adj" fmla="val 41742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465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ounded Rectangular Callout 10"/>
              <p:cNvSpPr/>
              <p:nvPr/>
            </p:nvSpPr>
            <p:spPr>
              <a:xfrm>
                <a:off x="582613" y="3886200"/>
                <a:ext cx="2114549" cy="1371600"/>
              </a:xfrm>
              <a:prstGeom prst="wedgeRoundRectCallout">
                <a:avLst>
                  <a:gd name="adj1" fmla="val 30190"/>
                  <a:gd name="adj2" fmla="val 59682"/>
                  <a:gd name="adj3" fmla="val 16667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46541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 is important to understand the usefulness of this syntax.</a:t>
                </a:r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 rot="16200000" flipH="1">
                <a:off x="1481186" y="4473525"/>
                <a:ext cx="224791" cy="1679039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465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2790949"/>
      </p:ext>
    </p:extLst>
  </p:cSld>
  <p:clrMapOvr>
    <a:masterClrMapping/>
  </p:clrMapOvr>
  <p:extLst mod="1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[19:])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v[19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;exe</a:t>
            </a:r>
            <a:r>
              <a:rPr lang="en-US" altLang="zh-TW" sz="2200" spc="-3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% python3 demo.py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Let us make a reversed( ) function, but for slices.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 we tried the following function: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partReversedBadX2(p):</a:t>
            </a:r>
            <a:r>
              <a:rPr lang="en-US" altLang="zh-TW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p=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 problem here: overwriting instead of updating.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L=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list(range(12))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# We'll try changing L: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partReversedBadX2(L[1:11]);print(L)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So we try again. Let's make it update instead: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(p):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b="1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[:]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still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This problem involves slices. It's OK if no slice: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11, 10, 9, 8, 7, 6, 5, 4, 3, 2, 1, 0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0, 1, 2, 3, 4, 5, 6, 7, 8, 9, 10, 11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2613" y="2000250"/>
            <a:ext cx="7372349" cy="1724068"/>
            <a:chOff x="582613" y="3886200"/>
            <a:chExt cx="7372349" cy="1724068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2697162" y="3886200"/>
              <a:ext cx="2686050" cy="685800"/>
            </a:xfrm>
            <a:prstGeom prst="wedgeRoundRectCallout">
              <a:avLst>
                <a:gd name="adj1" fmla="val 14850"/>
                <a:gd name="adj2" fmla="val -77129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"p" refers to the list, as a whole object.</a:t>
              </a:r>
            </a:p>
          </p:txBody>
        </p:sp>
        <p:sp>
          <p:nvSpPr>
            <p:cNvPr id="5" name="Rounded Rectangular Callout 4"/>
            <p:cNvSpPr/>
            <p:nvPr/>
          </p:nvSpPr>
          <p:spPr>
            <a:xfrm>
              <a:off x="2697162" y="4572000"/>
              <a:ext cx="2686050" cy="685800"/>
            </a:xfrm>
            <a:prstGeom prst="wedgeRoundRectCallout">
              <a:avLst>
                <a:gd name="adj1" fmla="val 11370"/>
                <a:gd name="adj2" fmla="val 106521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"p[:]" refers to all elements of the list.</a:t>
              </a:r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5383212" y="3886200"/>
              <a:ext cx="2571750" cy="685800"/>
            </a:xfrm>
            <a:prstGeom prst="wedgeRoundRectCallout">
              <a:avLst>
                <a:gd name="adj1" fmla="val -76952"/>
                <a:gd name="adj2" fmla="val -87533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"p=" therefore will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make a new object.</a:t>
              </a: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5383212" y="4572000"/>
              <a:ext cx="2571750" cy="685800"/>
            </a:xfrm>
            <a:prstGeom prst="wedgeRoundRectCallout">
              <a:avLst>
                <a:gd name="adj1" fmla="val -70553"/>
                <a:gd name="adj2" fmla="val 112807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"p[:]=" therefore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updates in-place.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82613" y="3886200"/>
              <a:ext cx="3520232" cy="1724068"/>
              <a:chOff x="582613" y="3886200"/>
              <a:chExt cx="3520232" cy="1724068"/>
            </a:xfrm>
          </p:grpSpPr>
          <p:sp>
            <p:nvSpPr>
              <p:cNvPr id="10" name="Isosceles Triangle 9"/>
              <p:cNvSpPr/>
              <p:nvPr/>
            </p:nvSpPr>
            <p:spPr>
              <a:xfrm rot="6199834">
                <a:off x="2380518" y="3887942"/>
                <a:ext cx="389533" cy="3055120"/>
              </a:xfrm>
              <a:prstGeom prst="triangle">
                <a:avLst>
                  <a:gd name="adj" fmla="val 41742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465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ounded Rectangular Callout 10"/>
              <p:cNvSpPr/>
              <p:nvPr/>
            </p:nvSpPr>
            <p:spPr>
              <a:xfrm>
                <a:off x="582613" y="3886200"/>
                <a:ext cx="2114549" cy="1371600"/>
              </a:xfrm>
              <a:prstGeom prst="wedgeRoundRectCallout">
                <a:avLst>
                  <a:gd name="adj1" fmla="val 30190"/>
                  <a:gd name="adj2" fmla="val 59682"/>
                  <a:gd name="adj3" fmla="val 16667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46541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 is important to understand the usefulness of this syntax.</a:t>
                </a:r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 rot="16200000" flipH="1">
                <a:off x="1481186" y="4473525"/>
                <a:ext cx="224791" cy="1679039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465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6190441"/>
      </p:ext>
    </p:extLst>
  </p:cSld>
  <p:clrMapOvr>
    <a:masterClrMapping/>
  </p:clrMapOvr>
  <p:extLst mod="1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Let us make a reversed( ) function, but for slices.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 we tried the following function: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partReversedBadX2(p):</a:t>
            </a:r>
            <a:r>
              <a:rPr lang="en-US" altLang="zh-TW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p=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 problem here: overwriting instead of updating.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L=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list(range(12))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# We'll try changing L: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partReversedBadX2(L[1:11]);print(L)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So we try again. Let's make it update instead: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(p):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b="1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[:]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still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This problem involves slices. It's OK if no slice:</a:t>
            </a:r>
          </a:p>
          <a:p>
            <a:pPr marL="0" indent="0" defTabSz="846552">
              <a:lnSpc>
                <a:spcPct val="93000"/>
              </a:lnSpc>
              <a:spcBef>
                <a:spcPct val="0"/>
              </a:spcBef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>
              <a:lnSpc>
                <a:spcPct val="93000"/>
              </a:lnSpc>
              <a:spcBef>
                <a:spcPct val="0"/>
              </a:spcBef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11, 10, 9, 8, 7, 6, 5, 4, 3, 2, 1, 0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>
              <a:lnSpc>
                <a:spcPct val="93000"/>
              </a:lnSpc>
              <a:spcBef>
                <a:spcPct val="0"/>
              </a:spcBef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>
              <a:lnSpc>
                <a:spcPct val="93000"/>
              </a:lnSpc>
              <a:spcBef>
                <a:spcPct val="0"/>
              </a:spcBef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0, 1, 2, 3, 4, 5, 6, 7, 8, 9, 10, 11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Q:How can sliced data be updated? A:Use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):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944062" y="6550470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2613" y="1371600"/>
            <a:ext cx="7372349" cy="1724068"/>
            <a:chOff x="582613" y="3886200"/>
            <a:chExt cx="7372349" cy="1724068"/>
          </a:xfrm>
        </p:grpSpPr>
        <p:sp>
          <p:nvSpPr>
            <p:cNvPr id="15" name="Rounded Rectangular Callout 14"/>
            <p:cNvSpPr/>
            <p:nvPr/>
          </p:nvSpPr>
          <p:spPr>
            <a:xfrm>
              <a:off x="2697162" y="3886200"/>
              <a:ext cx="2686050" cy="685800"/>
            </a:xfrm>
            <a:prstGeom prst="wedgeRoundRectCallout">
              <a:avLst>
                <a:gd name="adj1" fmla="val 14850"/>
                <a:gd name="adj2" fmla="val -77129"/>
                <a:gd name="adj3" fmla="val 16667"/>
              </a:avLst>
            </a:prstGeom>
            <a:solidFill>
              <a:sysClr val="window" lastClr="FFFFFF"/>
            </a:solidFill>
            <a:ln w="381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"p" refers to the list, as a whole object.</a:t>
              </a:r>
            </a:p>
          </p:txBody>
        </p:sp>
        <p:sp>
          <p:nvSpPr>
            <p:cNvPr id="16" name="Rounded Rectangular Callout 15"/>
            <p:cNvSpPr/>
            <p:nvPr/>
          </p:nvSpPr>
          <p:spPr>
            <a:xfrm>
              <a:off x="2697162" y="4572000"/>
              <a:ext cx="2686050" cy="685800"/>
            </a:xfrm>
            <a:prstGeom prst="wedgeRoundRectCallout">
              <a:avLst>
                <a:gd name="adj1" fmla="val 11370"/>
                <a:gd name="adj2" fmla="val 106521"/>
                <a:gd name="adj3" fmla="val 16667"/>
              </a:avLst>
            </a:prstGeom>
            <a:solidFill>
              <a:sysClr val="window" lastClr="FFFFFF"/>
            </a:solidFill>
            <a:ln w="381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"p[:]" refers to all elements of the list.</a:t>
              </a:r>
            </a:p>
          </p:txBody>
        </p:sp>
        <p:sp>
          <p:nvSpPr>
            <p:cNvPr id="17" name="Rounded Rectangular Callout 16"/>
            <p:cNvSpPr/>
            <p:nvPr/>
          </p:nvSpPr>
          <p:spPr>
            <a:xfrm>
              <a:off x="5383212" y="3886200"/>
              <a:ext cx="2571750" cy="685800"/>
            </a:xfrm>
            <a:prstGeom prst="wedgeRoundRectCallout">
              <a:avLst>
                <a:gd name="adj1" fmla="val -76952"/>
                <a:gd name="adj2" fmla="val -87533"/>
                <a:gd name="adj3" fmla="val 16667"/>
              </a:avLst>
            </a:prstGeom>
            <a:solidFill>
              <a:sysClr val="window" lastClr="FFFFFF"/>
            </a:solidFill>
            <a:ln w="381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wrap="none"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"p=" therefore will</a:t>
              </a:r>
              <a:b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make a new object.</a:t>
              </a:r>
            </a:p>
          </p:txBody>
        </p:sp>
        <p:sp>
          <p:nvSpPr>
            <p:cNvPr id="18" name="Rounded Rectangular Callout 17"/>
            <p:cNvSpPr/>
            <p:nvPr/>
          </p:nvSpPr>
          <p:spPr>
            <a:xfrm>
              <a:off x="5383212" y="4572000"/>
              <a:ext cx="2571750" cy="685800"/>
            </a:xfrm>
            <a:prstGeom prst="wedgeRoundRectCallout">
              <a:avLst>
                <a:gd name="adj1" fmla="val -70553"/>
                <a:gd name="adj2" fmla="val 112807"/>
                <a:gd name="adj3" fmla="val 16667"/>
              </a:avLst>
            </a:prstGeom>
            <a:solidFill>
              <a:sysClr val="window" lastClr="FFFFFF"/>
            </a:solidFill>
            <a:ln w="381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wrap="none"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"p[:]=" therefore</a:t>
              </a:r>
              <a:b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updates in-place.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82613" y="3886200"/>
              <a:ext cx="3520232" cy="1724068"/>
              <a:chOff x="582613" y="3886200"/>
              <a:chExt cx="3520232" cy="1724068"/>
            </a:xfrm>
          </p:grpSpPr>
          <p:sp>
            <p:nvSpPr>
              <p:cNvPr id="20" name="Isosceles Triangle 19"/>
              <p:cNvSpPr/>
              <p:nvPr/>
            </p:nvSpPr>
            <p:spPr>
              <a:xfrm rot="6199834">
                <a:off x="2380518" y="3887942"/>
                <a:ext cx="389533" cy="3055120"/>
              </a:xfrm>
              <a:prstGeom prst="triangle">
                <a:avLst>
                  <a:gd name="adj" fmla="val 41742"/>
                </a:avLst>
              </a:prstGeom>
              <a:solidFill>
                <a:srgbClr val="FFC000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Rounded Rectangular Callout 20"/>
              <p:cNvSpPr/>
              <p:nvPr/>
            </p:nvSpPr>
            <p:spPr>
              <a:xfrm>
                <a:off x="582613" y="3886200"/>
                <a:ext cx="2114549" cy="1371600"/>
              </a:xfrm>
              <a:prstGeom prst="wedgeRoundRectCallout">
                <a:avLst>
                  <a:gd name="adj1" fmla="val 30190"/>
                  <a:gd name="adj2" fmla="val 59682"/>
                  <a:gd name="adj3" fmla="val 16667"/>
                </a:avLst>
              </a:prstGeom>
              <a:solidFill>
                <a:srgbClr val="FFC000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 is important to understand the usefulness of this syntax.</a:t>
                </a: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 flipH="1">
                <a:off x="1481186" y="4473525"/>
                <a:ext cx="224791" cy="1679039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437FB69-67BC-4FBD-8EB8-852AADC11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5" y="128092"/>
            <a:ext cx="8692090" cy="63322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860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 we tried the following function: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partReversedBadX2(p):</a:t>
            </a:r>
            <a:r>
              <a:rPr lang="en-US" altLang="zh-TW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p=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 problem here: overwriting instead of updating.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L=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list(range(12))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# We'll try changing L: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partReversedBadX2(L[1:11]);print(L)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So we try again. Let's make it update instead: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(p):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b="1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[:]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still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This problem involves slices. It's OK if no slice: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11, 10, 9, 8, 7, 6, 5, 4, 3, 2, 1, 0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0, 1, 2, 3, 4, 5, 6, 7, 8, 9, 10, 11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Q:How can sliced data be updated? A:Use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):p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=reversed(p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L,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(1,11)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);print(L)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2613" y="742950"/>
            <a:ext cx="7372349" cy="1724068"/>
            <a:chOff x="582613" y="3886200"/>
            <a:chExt cx="7372349" cy="1724068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2697162" y="3886200"/>
              <a:ext cx="2686050" cy="685800"/>
            </a:xfrm>
            <a:prstGeom prst="wedgeRoundRectCallout">
              <a:avLst>
                <a:gd name="adj1" fmla="val 14850"/>
                <a:gd name="adj2" fmla="val -77129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"p" refers to the list, as a whole object.</a:t>
              </a:r>
            </a:p>
          </p:txBody>
        </p:sp>
        <p:sp>
          <p:nvSpPr>
            <p:cNvPr id="5" name="Rounded Rectangular Callout 4"/>
            <p:cNvSpPr/>
            <p:nvPr/>
          </p:nvSpPr>
          <p:spPr>
            <a:xfrm>
              <a:off x="2697162" y="4572000"/>
              <a:ext cx="2686050" cy="685800"/>
            </a:xfrm>
            <a:prstGeom prst="wedgeRoundRectCallout">
              <a:avLst>
                <a:gd name="adj1" fmla="val 11370"/>
                <a:gd name="adj2" fmla="val 106521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"p[:]" refers to all elements of the list.</a:t>
              </a:r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5383212" y="3886200"/>
              <a:ext cx="2571750" cy="685800"/>
            </a:xfrm>
            <a:prstGeom prst="wedgeRoundRectCallout">
              <a:avLst>
                <a:gd name="adj1" fmla="val -76952"/>
                <a:gd name="adj2" fmla="val -87533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"p=" therefore will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make a new object.</a:t>
              </a: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5383212" y="4572000"/>
              <a:ext cx="2571750" cy="685800"/>
            </a:xfrm>
            <a:prstGeom prst="wedgeRoundRectCallout">
              <a:avLst>
                <a:gd name="adj1" fmla="val -70553"/>
                <a:gd name="adj2" fmla="val 112807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"p[:]=" therefore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updates in-place.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82613" y="3886200"/>
              <a:ext cx="3520232" cy="1724068"/>
              <a:chOff x="582613" y="3886200"/>
              <a:chExt cx="3520232" cy="1724068"/>
            </a:xfrm>
          </p:grpSpPr>
          <p:sp>
            <p:nvSpPr>
              <p:cNvPr id="10" name="Isosceles Triangle 9"/>
              <p:cNvSpPr/>
              <p:nvPr/>
            </p:nvSpPr>
            <p:spPr>
              <a:xfrm rot="6199834">
                <a:off x="2380518" y="3887942"/>
                <a:ext cx="389533" cy="3055120"/>
              </a:xfrm>
              <a:prstGeom prst="triangle">
                <a:avLst>
                  <a:gd name="adj" fmla="val 41742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465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ounded Rectangular Callout 10"/>
              <p:cNvSpPr/>
              <p:nvPr/>
            </p:nvSpPr>
            <p:spPr>
              <a:xfrm>
                <a:off x="582613" y="3886200"/>
                <a:ext cx="2114549" cy="1371600"/>
              </a:xfrm>
              <a:prstGeom prst="wedgeRoundRectCallout">
                <a:avLst>
                  <a:gd name="adj1" fmla="val 30190"/>
                  <a:gd name="adj2" fmla="val 59682"/>
                  <a:gd name="adj3" fmla="val 16667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46541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 is important to understand the usefulness of this syntax.</a:t>
                </a:r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 rot="16200000" flipH="1">
                <a:off x="1481186" y="4473525"/>
                <a:ext cx="224791" cy="1679039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465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352823"/>
      </p:ext>
    </p:extLst>
  </p:cSld>
  <p:clrMapOvr>
    <a:masterClrMapping/>
  </p:clrMapOvr>
  <p:extLst mod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partReversedBadX2(p):</a:t>
            </a:r>
            <a:r>
              <a:rPr lang="en-US" altLang="zh-TW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p=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 problem here: overwriting instead of updating.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L=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list(range(12))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# We'll try changing L: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partReversedBadX2(L[1:11]);print(L)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So we try again. Let's make it update instead: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(p):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b="1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[:]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still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This problem involves slices. It's OK if no slice: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11, 10, 9, 8, 7, 6, 5, 4, 3, 2, 1, 0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0, 1, 2, 3, 4, 5, 6, 7, 8, 9, 10, 11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Q:How can sliced data be updated? A:Use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):p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=reversed(p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L,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(1,11)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10, 9, 8, 7, 6, 5, 4, 3, 2, 1,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2613" y="400050"/>
            <a:ext cx="7372349" cy="1724068"/>
            <a:chOff x="582613" y="3886200"/>
            <a:chExt cx="7372349" cy="1724068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2697162" y="3886200"/>
              <a:ext cx="2686050" cy="685800"/>
            </a:xfrm>
            <a:prstGeom prst="wedgeRoundRectCallout">
              <a:avLst>
                <a:gd name="adj1" fmla="val 14850"/>
                <a:gd name="adj2" fmla="val -77129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"p" refers to the list, as a whole object.</a:t>
              </a:r>
            </a:p>
          </p:txBody>
        </p:sp>
        <p:sp>
          <p:nvSpPr>
            <p:cNvPr id="5" name="Rounded Rectangular Callout 4"/>
            <p:cNvSpPr/>
            <p:nvPr/>
          </p:nvSpPr>
          <p:spPr>
            <a:xfrm>
              <a:off x="2697162" y="4572000"/>
              <a:ext cx="2686050" cy="685800"/>
            </a:xfrm>
            <a:prstGeom prst="wedgeRoundRectCallout">
              <a:avLst>
                <a:gd name="adj1" fmla="val 11370"/>
                <a:gd name="adj2" fmla="val 106521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"p[:]" refers to all elements of the list.</a:t>
              </a:r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5383212" y="3886200"/>
              <a:ext cx="2571750" cy="685800"/>
            </a:xfrm>
            <a:prstGeom prst="wedgeRoundRectCallout">
              <a:avLst>
                <a:gd name="adj1" fmla="val -76952"/>
                <a:gd name="adj2" fmla="val -87533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"p=" therefore will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make a new object.</a:t>
              </a: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5383212" y="4572000"/>
              <a:ext cx="2571750" cy="685800"/>
            </a:xfrm>
            <a:prstGeom prst="wedgeRoundRectCallout">
              <a:avLst>
                <a:gd name="adj1" fmla="val -70553"/>
                <a:gd name="adj2" fmla="val 112807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"p[:]=" therefore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updates in-place.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82613" y="3886200"/>
              <a:ext cx="3520232" cy="1724068"/>
              <a:chOff x="582613" y="3886200"/>
              <a:chExt cx="3520232" cy="1724068"/>
            </a:xfrm>
          </p:grpSpPr>
          <p:sp>
            <p:nvSpPr>
              <p:cNvPr id="10" name="Isosceles Triangle 9"/>
              <p:cNvSpPr/>
              <p:nvPr/>
            </p:nvSpPr>
            <p:spPr>
              <a:xfrm rot="6199834">
                <a:off x="2380518" y="3887942"/>
                <a:ext cx="389533" cy="3055120"/>
              </a:xfrm>
              <a:prstGeom prst="triangle">
                <a:avLst>
                  <a:gd name="adj" fmla="val 41742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465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ounded Rectangular Callout 10"/>
              <p:cNvSpPr/>
              <p:nvPr/>
            </p:nvSpPr>
            <p:spPr>
              <a:xfrm>
                <a:off x="582613" y="3886200"/>
                <a:ext cx="2114549" cy="1371600"/>
              </a:xfrm>
              <a:prstGeom prst="wedgeRoundRectCallout">
                <a:avLst>
                  <a:gd name="adj1" fmla="val 30190"/>
                  <a:gd name="adj2" fmla="val 59682"/>
                  <a:gd name="adj3" fmla="val 16667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46541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 is important to understand the usefulness of this syntax.</a:t>
                </a:r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 rot="16200000" flipH="1">
                <a:off x="1481186" y="4473525"/>
                <a:ext cx="224791" cy="1679039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465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84607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L=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list(range(12))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# We'll try changing L: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partReversedBadX2(L[1:11]);print(L)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So we try again. Let's make it update instead: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(p):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b="1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[:]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still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This problem involves slices. It's OK if no slice: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11, 10, 9, 8, 7, 6, 5, 4, 3, 2, 1, 0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0, 1, 2, 3, 4, 5, 6, 7, 8, 9, 10, 11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Q:How can sliced data be updated? A:Use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):p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=reversed(p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L,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(1,11)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10, 9, 8, 7, 6, 5, 4, 3, 2, 1,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BTW, there's another way to do it for </a:t>
            </a:r>
            <a:r>
              <a:rPr lang="en-US" altLang="zh-TW" sz="2200" spc="-100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bytearrays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8012642" y="6550470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82613" y="-171450"/>
            <a:ext cx="7372349" cy="1724068"/>
            <a:chOff x="582613" y="3886200"/>
            <a:chExt cx="7372349" cy="1724068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2697162" y="3886200"/>
              <a:ext cx="2686050" cy="685800"/>
            </a:xfrm>
            <a:prstGeom prst="wedgeRoundRectCallout">
              <a:avLst>
                <a:gd name="adj1" fmla="val 14850"/>
                <a:gd name="adj2" fmla="val -77129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"p" refers to the list, as a whole object.</a:t>
              </a:r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2697162" y="4572000"/>
              <a:ext cx="2686050" cy="685800"/>
            </a:xfrm>
            <a:prstGeom prst="wedgeRoundRectCallout">
              <a:avLst>
                <a:gd name="adj1" fmla="val 11370"/>
                <a:gd name="adj2" fmla="val 106521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"p[:]" refers to all elements of the list.</a:t>
              </a: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5383212" y="3886200"/>
              <a:ext cx="2571750" cy="685800"/>
            </a:xfrm>
            <a:prstGeom prst="wedgeRoundRectCallout">
              <a:avLst>
                <a:gd name="adj1" fmla="val -76952"/>
                <a:gd name="adj2" fmla="val -87533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"p=" therefore will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make a new object.</a:t>
              </a:r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5383212" y="4572000"/>
              <a:ext cx="2571750" cy="685800"/>
            </a:xfrm>
            <a:prstGeom prst="wedgeRoundRectCallout">
              <a:avLst>
                <a:gd name="adj1" fmla="val -70553"/>
                <a:gd name="adj2" fmla="val 112807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"p[:]=" therefore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updates in-place.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82613" y="3886200"/>
              <a:ext cx="3520232" cy="1724068"/>
              <a:chOff x="582613" y="3886200"/>
              <a:chExt cx="3520232" cy="1724068"/>
            </a:xfrm>
          </p:grpSpPr>
          <p:sp>
            <p:nvSpPr>
              <p:cNvPr id="11" name="Isosceles Triangle 10"/>
              <p:cNvSpPr/>
              <p:nvPr/>
            </p:nvSpPr>
            <p:spPr>
              <a:xfrm rot="6199834">
                <a:off x="2380518" y="3887942"/>
                <a:ext cx="389533" cy="3055120"/>
              </a:xfrm>
              <a:prstGeom prst="triangle">
                <a:avLst>
                  <a:gd name="adj" fmla="val 41742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465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ounded Rectangular Callout 11"/>
              <p:cNvSpPr/>
              <p:nvPr/>
            </p:nvSpPr>
            <p:spPr>
              <a:xfrm>
                <a:off x="582613" y="3886200"/>
                <a:ext cx="2114549" cy="1371600"/>
              </a:xfrm>
              <a:prstGeom prst="wedgeRoundRectCallout">
                <a:avLst>
                  <a:gd name="adj1" fmla="val 30190"/>
                  <a:gd name="adj2" fmla="val 59682"/>
                  <a:gd name="adj3" fmla="val 16667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46541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 is important to understand the usefulness of this syntax.</a:t>
                </a: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16200000" flipH="1">
                <a:off x="1481186" y="4473525"/>
                <a:ext cx="224791" cy="1679039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465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710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So we try again. Let's make it update instead: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(p):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b="1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[:]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still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This problem involves slices. It's OK if no slice: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11, 10, 9, 8, 7, 6, 5, 4, 3, 2, 1, 0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0, 1, 2, 3, 4, 5, 6, 7, 8, 9, 10, 11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Q:How can sliced data be updated? A:Use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):p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=reversed(p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L,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(1,11)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10, 9, 8, 7, 6, 5, 4, 3, 2, 1,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BTW, there's another way to do it for </a:t>
            </a:r>
            <a:r>
              <a:rPr lang="en-US" altLang="zh-TW" sz="2200" spc="-100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bytearrays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s='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The quick brown fox jumps over the lazy dog.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'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'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2613" y="-809668"/>
            <a:ext cx="7372349" cy="1724068"/>
            <a:chOff x="582613" y="3886200"/>
            <a:chExt cx="7372349" cy="1724068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2697162" y="4572000"/>
              <a:ext cx="2686050" cy="685800"/>
            </a:xfrm>
            <a:prstGeom prst="wedgeRoundRectCallout">
              <a:avLst>
                <a:gd name="adj1" fmla="val 11370"/>
                <a:gd name="adj2" fmla="val 106521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"p[:]" refers to all elements of the list.</a:t>
              </a: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5383212" y="4572000"/>
              <a:ext cx="2571750" cy="685800"/>
            </a:xfrm>
            <a:prstGeom prst="wedgeRoundRectCallout">
              <a:avLst>
                <a:gd name="adj1" fmla="val -70553"/>
                <a:gd name="adj2" fmla="val 112807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"p[:]=" therefore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updates in-place.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82613" y="3886200"/>
              <a:ext cx="3520232" cy="1724068"/>
              <a:chOff x="582613" y="3886200"/>
              <a:chExt cx="3520232" cy="1724068"/>
            </a:xfrm>
          </p:grpSpPr>
          <p:sp>
            <p:nvSpPr>
              <p:cNvPr id="10" name="Isosceles Triangle 9"/>
              <p:cNvSpPr/>
              <p:nvPr/>
            </p:nvSpPr>
            <p:spPr>
              <a:xfrm rot="6199834">
                <a:off x="2380518" y="3887942"/>
                <a:ext cx="389533" cy="3055120"/>
              </a:xfrm>
              <a:prstGeom prst="triangle">
                <a:avLst>
                  <a:gd name="adj" fmla="val 41742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465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ounded Rectangular Callout 10"/>
              <p:cNvSpPr/>
              <p:nvPr/>
            </p:nvSpPr>
            <p:spPr>
              <a:xfrm>
                <a:off x="582613" y="3886200"/>
                <a:ext cx="2114549" cy="1371600"/>
              </a:xfrm>
              <a:prstGeom prst="wedgeRoundRectCallout">
                <a:avLst>
                  <a:gd name="adj1" fmla="val 30190"/>
                  <a:gd name="adj2" fmla="val 59682"/>
                  <a:gd name="adj3" fmla="val 16667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46541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 is important to understand the usefulness of this syntax.</a:t>
                </a:r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 rot="16200000" flipH="1">
                <a:off x="1481186" y="4473525"/>
                <a:ext cx="224791" cy="1679039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465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5841645"/>
      </p:ext>
    </p:extLst>
  </p:cSld>
  <p:clrMapOvr>
    <a:masterClrMapping/>
  </p:clrMapOvr>
  <p:extLst mod="1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So we try again. Let's make it update instead: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(p):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b="1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[:]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still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This problem involves slices. It's OK if no slice: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11, 10, 9, 8, 7, 6, 5, 4, 3, 2, 1, 0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0, 1, 2, 3, 4, 5, 6, 7, 8, 9, 10, 11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Q:How can sliced data be updated? A:Use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):p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=reversed(p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L,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(1,11)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10, 9, 8, 7, 6, 5, 4, 3, 2, 1,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BTW, there's another way to do it for </a:t>
            </a:r>
            <a:r>
              <a:rPr lang="en-US" altLang="zh-TW" sz="2200" spc="-100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bytearrays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s='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The quick brown fox jumps over the lazy dog.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'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'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b="1" spc="-100" dirty="0" err="1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bytearray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(s,'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ascii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');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mv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memoryview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b="1" spc="-100" dirty="0" err="1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f(</a:t>
            </a:r>
            <a:r>
              <a:rPr lang="en-US" altLang="zh-TW" sz="2200" b="1" spc="-100" dirty="0" err="1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b="1" spc="-100" dirty="0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[19:]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);print(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mv[19:]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);print(</a:t>
            </a:r>
            <a:r>
              <a:rPr lang="en-US" altLang="zh-TW" sz="2200" b="1" spc="-100" dirty="0" err="1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2613" y="-1428750"/>
            <a:ext cx="7372349" cy="1724068"/>
            <a:chOff x="582613" y="3886200"/>
            <a:chExt cx="7372349" cy="1724068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2697162" y="4572000"/>
              <a:ext cx="2686050" cy="685800"/>
            </a:xfrm>
            <a:prstGeom prst="wedgeRoundRectCallout">
              <a:avLst>
                <a:gd name="adj1" fmla="val 11370"/>
                <a:gd name="adj2" fmla="val 106521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"p[:]" refers to all elements of the list.</a:t>
              </a: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5383212" y="4572000"/>
              <a:ext cx="2571750" cy="685800"/>
            </a:xfrm>
            <a:prstGeom prst="wedgeRoundRectCallout">
              <a:avLst>
                <a:gd name="adj1" fmla="val -70553"/>
                <a:gd name="adj2" fmla="val 112807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"p[:]=" therefore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updates in-place.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82613" y="3886200"/>
              <a:ext cx="3520232" cy="1724068"/>
              <a:chOff x="582613" y="3886200"/>
              <a:chExt cx="3520232" cy="1724068"/>
            </a:xfrm>
          </p:grpSpPr>
          <p:sp>
            <p:nvSpPr>
              <p:cNvPr id="10" name="Isosceles Triangle 9"/>
              <p:cNvSpPr/>
              <p:nvPr/>
            </p:nvSpPr>
            <p:spPr>
              <a:xfrm rot="6199834">
                <a:off x="2380518" y="3887942"/>
                <a:ext cx="389533" cy="3055120"/>
              </a:xfrm>
              <a:prstGeom prst="triangle">
                <a:avLst>
                  <a:gd name="adj" fmla="val 41742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465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ounded Rectangular Callout 10"/>
              <p:cNvSpPr/>
              <p:nvPr/>
            </p:nvSpPr>
            <p:spPr>
              <a:xfrm>
                <a:off x="582613" y="3886200"/>
                <a:ext cx="2114549" cy="1371600"/>
              </a:xfrm>
              <a:prstGeom prst="wedgeRoundRectCallout">
                <a:avLst>
                  <a:gd name="adj1" fmla="val 30190"/>
                  <a:gd name="adj2" fmla="val 59682"/>
                  <a:gd name="adj3" fmla="val 16667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46541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 is important to understand the usefulness of this syntax.</a:t>
                </a:r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 rot="16200000" flipH="1">
                <a:off x="1481186" y="4473525"/>
                <a:ext cx="224791" cy="1679039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465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4509135"/>
      </p:ext>
    </p:extLst>
  </p:cSld>
  <p:clrMapOvr>
    <a:masterClrMapping/>
  </p:clrMapOvr>
  <p:extLst mod="1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still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This problem involves slices. It's OK if no slice: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11, 10, 9, 8, 7, 6, 5, 4, 3, 2, 1, 0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0, 1, 2, 3, 4, 5, 6, 7, 8, 9, 10, 11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Q:How can sliced data be updated? A:Use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):p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=reversed(p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L,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(1,11)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10, 9, 8, 7, 6, 5, 4, 3, 2, 1,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BTW, there's another way to do it for </a:t>
            </a:r>
            <a:r>
              <a:rPr lang="en-US" altLang="zh-TW" sz="2200" spc="-100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bytearrays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s='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The quick brown fox jumps over the lazy dog.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'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'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b="1" spc="-100" dirty="0" err="1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bytearray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(s,'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ascii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');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mv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memoryview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b="1" spc="-100" dirty="0" err="1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f(</a:t>
            </a:r>
            <a:r>
              <a:rPr lang="en-US" altLang="zh-TW" sz="2200" b="1" spc="-100" dirty="0" err="1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b="1" spc="-100" dirty="0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[19:]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);print(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mv[19:]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);print(</a:t>
            </a:r>
            <a:r>
              <a:rPr lang="en-US" altLang="zh-TW" sz="2200" b="1" spc="-100" dirty="0" err="1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bytearray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b'A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 quick brown fox jumps over the</a:t>
            </a:r>
            <a:r>
              <a:rPr lang="en-US" altLang="zh-TW" sz="20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lazy</a:t>
            </a:r>
            <a:r>
              <a:rPr lang="en-US" altLang="zh-TW" sz="20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5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3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bytearray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b'A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 quick brown fox jumps over 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my</a:t>
            </a:r>
            <a:r>
              <a:rPr lang="en-US" altLang="zh-TW" sz="20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azy</a:t>
            </a:r>
            <a:r>
              <a:rPr lang="en-US" altLang="zh-TW" sz="20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5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3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411564586"/>
      </p:ext>
    </p:extLst>
  </p:cSld>
  <p:clrMapOvr>
    <a:masterClrMapping/>
  </p:clrMapOvr>
  <p:extLst mod="1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still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This problem involves slices. It's OK if no slice: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11, 10, 9, 8, 7, 6, 5, 4, 3, 2, 1, 0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0, 1, 2, 3, 4, 5, 6, 7, 8, 9, 10, 11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Q:How can sliced data be updated? A:Use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):p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=reversed(p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L,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(1,11)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10, 9, 8, 7, 6, 5, 4, 3, 2, 1,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BTW, there's another way to do it for </a:t>
            </a:r>
            <a:r>
              <a:rPr lang="en-US" altLang="zh-TW" sz="2200" spc="-100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bytearrays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s='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A quick brown fox jumps over the lazy dog.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'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'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b="1" spc="-100" dirty="0" err="1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bytearray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(s,'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ascii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');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mv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memoryview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b="1" spc="-100" dirty="0" err="1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f(</a:t>
            </a:r>
            <a:r>
              <a:rPr lang="en-US" altLang="zh-TW" sz="2200" b="1" spc="-100" dirty="0" err="1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b="1" spc="-100" dirty="0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[19:]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);print(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mv[19:]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);print(</a:t>
            </a:r>
            <a:r>
              <a:rPr lang="en-US" altLang="zh-TW" sz="2200" b="1" spc="-100" dirty="0" err="1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bytearray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b'A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 quick brown fox jumps over the</a:t>
            </a:r>
            <a:r>
              <a:rPr lang="en-US" altLang="zh-TW" sz="20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lazy</a:t>
            </a:r>
            <a:r>
              <a:rPr lang="en-US" altLang="zh-TW" sz="20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5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3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bytearray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b'A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 quick brown fox jumps over 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my</a:t>
            </a:r>
            <a:r>
              <a:rPr lang="en-US" altLang="zh-TW" sz="20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azy</a:t>
            </a:r>
            <a:r>
              <a:rPr lang="en-US" altLang="zh-TW" sz="20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5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3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%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60180" y="6548064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703320" y="4973782"/>
            <a:ext cx="3794442" cy="339436"/>
            <a:chOff x="3703320" y="4973782"/>
            <a:chExt cx="3794442" cy="339436"/>
          </a:xfrm>
        </p:grpSpPr>
        <p:sp>
          <p:nvSpPr>
            <p:cNvPr id="8" name="Rectangle 7"/>
            <p:cNvSpPr/>
            <p:nvPr/>
          </p:nvSpPr>
          <p:spPr>
            <a:xfrm>
              <a:off x="3944265" y="5126499"/>
              <a:ext cx="3553497" cy="14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17" t="64748"/>
            <a:stretch/>
          </p:blipFill>
          <p:spPr>
            <a:xfrm>
              <a:off x="3703320" y="4973782"/>
              <a:ext cx="3713018" cy="339436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1965595" y="4926283"/>
            <a:ext cx="9701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inherit"/>
                <a:cs typeface="+mn-cs"/>
              </a:rPr>
              <a:t>10</a:t>
            </a:r>
            <a:r>
              <a:rPr kumimoji="0" lang="en-US" altLang="zh-TW" sz="2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inherit"/>
                <a:cs typeface="+mn-cs"/>
              </a:rPr>
              <a:t>:</a:t>
            </a:r>
            <a:r>
              <a:rPr kumimoji="0" lang="en-US" altLang="zh-TW" sz="22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inherit"/>
                <a:cs typeface="+mn-cs"/>
              </a:rPr>
              <a:t>15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/>
          <p:cNvSpPr/>
          <p:nvPr/>
        </p:nvSpPr>
        <p:spPr>
          <a:xfrm rot="301670" flipV="1">
            <a:off x="1945634" y="4289545"/>
            <a:ext cx="3533831" cy="1257946"/>
          </a:xfrm>
          <a:prstGeom prst="arc">
            <a:avLst>
              <a:gd name="adj1" fmla="val 11876696"/>
              <a:gd name="adj2" fmla="val 21256906"/>
            </a:avLst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14205" y="4651678"/>
            <a:ext cx="811957" cy="349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32518" y="4972050"/>
            <a:ext cx="837430" cy="3490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297362" y="4905983"/>
            <a:ext cx="997727" cy="2375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68927" y="4350026"/>
            <a:ext cx="6592170" cy="353592"/>
            <a:chOff x="768927" y="4350026"/>
            <a:chExt cx="6592170" cy="353592"/>
          </a:xfrm>
        </p:grpSpPr>
        <p:sp>
          <p:nvSpPr>
            <p:cNvPr id="7" name="Rectangle 6"/>
            <p:cNvSpPr/>
            <p:nvPr/>
          </p:nvSpPr>
          <p:spPr>
            <a:xfrm>
              <a:off x="822332" y="4408789"/>
              <a:ext cx="6537302" cy="14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3" b="63309"/>
            <a:stretch/>
          </p:blipFill>
          <p:spPr>
            <a:xfrm>
              <a:off x="768927" y="4350327"/>
              <a:ext cx="6592170" cy="353291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3783012" y="4414630"/>
              <a:ext cx="126379" cy="124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46" r="30701" b="63309"/>
            <a:stretch/>
          </p:blipFill>
          <p:spPr>
            <a:xfrm>
              <a:off x="3803719" y="4350026"/>
              <a:ext cx="119270" cy="353291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3783012" y="4410075"/>
              <a:ext cx="68263" cy="122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82" t="8086" r="26446" b="80560"/>
            <a:stretch/>
          </p:blipFill>
          <p:spPr>
            <a:xfrm>
              <a:off x="3806203" y="4425398"/>
              <a:ext cx="45719" cy="109330"/>
            </a:xfrm>
            <a:prstGeom prst="rect">
              <a:avLst/>
            </a:prstGeom>
          </p:spPr>
        </p:pic>
      </p:grpSp>
      <p:cxnSp>
        <p:nvCxnSpPr>
          <p:cNvPr id="11" name="Straight Arrow Connector 10"/>
          <p:cNvCxnSpPr/>
          <p:nvPr/>
        </p:nvCxnSpPr>
        <p:spPr>
          <a:xfrm flipV="1">
            <a:off x="1473684" y="4519537"/>
            <a:ext cx="2352586" cy="113241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899138" y="4523976"/>
            <a:ext cx="604992" cy="11053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697662" y="5886450"/>
            <a:ext cx="811957" cy="3490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97662" y="6223184"/>
            <a:ext cx="811957" cy="3490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73326" y="5804353"/>
            <a:ext cx="4867186" cy="2535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83162" y="5829300"/>
            <a:ext cx="1657350" cy="514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ular Callout 23"/>
          <p:cNvSpPr/>
          <p:nvPr/>
        </p:nvSpPr>
        <p:spPr>
          <a:xfrm>
            <a:off x="7199947" y="3714750"/>
            <a:ext cx="2514600" cy="1657350"/>
          </a:xfrm>
          <a:prstGeom prst="wedgeRoundRectCallout">
            <a:avLst>
              <a:gd name="adj1" fmla="val -47197"/>
              <a:gd name="adj2" fmla="val 79052"/>
              <a:gd name="adj3" fmla="val 16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6541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you change a copy   of a slice, you don't change the original object.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7212012" y="4572000"/>
            <a:ext cx="2514600" cy="1257300"/>
          </a:xfrm>
          <a:prstGeom prst="wedgeRoundRectCallout">
            <a:avLst>
              <a:gd name="adj1" fmla="val -46288"/>
              <a:gd name="adj2" fmla="val 82082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6541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you pass   mv[19:] into f(), it just means that you pass mv+19.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196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5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7" grpId="0" animBg="1"/>
      <p:bldP spid="17" grpId="1" animBg="1"/>
      <p:bldP spid="19" grpId="0" animBg="1"/>
      <p:bldP spid="15" grpId="0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32" grpId="0" animBg="1"/>
      <p:bldP spid="32" grpId="1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rgbClr val="7F7F7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rgbClr val="7F7F7F"/>
                </a:solidFill>
                <a:latin typeface="Consolas" panose="020B0609020204030204" pitchFamily="49" charset="0"/>
              </a:rPr>
              <a:t>', 'super']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del _[</a:t>
            </a:r>
            <a:r>
              <a:rPr lang="en-US" altLang="zh-TW" sz="2600" b="1" kern="0" dirty="0">
                <a:solidFill>
                  <a:srgbClr val="7F7F7F"/>
                </a:solidFill>
                <a:latin typeface="Consolas" panose="020B0609020204030204" pitchFamily="49" charset="0"/>
              </a:rPr>
              <a:t>7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],_[</a:t>
            </a:r>
            <a:r>
              <a:rPr lang="en-US" altLang="zh-TW" sz="2600" b="1" kern="0" dirty="0">
                <a:solidFill>
                  <a:srgbClr val="7F7F7F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600" kern="0" dirty="0">
                <a:solidFill>
                  <a:srgbClr val="FF0000"/>
                </a:solidFill>
                <a:latin typeface="Consolas" panose="020B0609020204030204" pitchFamily="49" charset="0"/>
              </a:rPr>
              <a:t> builtins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WeWillCoverL8R</a:t>
            </a:r>
            <a:endParaRPr lang="en-US" altLang="zh-TW" sz="2600" kern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86000"/>
              </a:lnSpc>
            </a:pP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'bytes',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'compile',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kern="0" dirty="0">
                <a:solidFill>
                  <a:srgbClr val="FFFF0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kern="0" dirty="0">
                <a:solidFill>
                  <a:srgbClr val="00B0F0"/>
                </a:solidFill>
                <a:latin typeface="Consolas" panose="020B0609020204030204" pitchFamily="49" charset="0"/>
              </a:rPr>
              <a:t>exe</a:t>
            </a:r>
            <a:r>
              <a:rPr lang="en-US" altLang="zh-TW" sz="2600" b="1" kern="0" spc="-50" dirty="0">
                <a:solidFill>
                  <a:srgbClr val="00B0F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kern="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</a:t>
            </a:r>
            <a:r>
              <a:rPr lang="en-US" altLang="zh-TW" sz="2600" kern="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 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'isinstance',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emoryview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b="1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'super']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_.remove('slice')</a:t>
            </a:r>
          </a:p>
          <a:p>
            <a:pPr lvl="0" defTabSz="914400">
              <a:lnSpc>
                <a:spcPct val="87000"/>
              </a:lnSpc>
            </a:pP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dirty="0" err="1">
                <a:solidFill>
                  <a:srgbClr val="00B0F0"/>
                </a:solidFill>
                <a:latin typeface="Consolas" panose="020B0609020204030204" pitchFamily="49" charset="0"/>
              </a:rPr>
              <a:t>exe</a:t>
            </a:r>
            <a:r>
              <a:rPr lang="en-US" altLang="zh-TW" sz="2600" b="1" kern="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__)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Execute the given source in the context of </a:t>
            </a:r>
            <a:r>
              <a:rPr lang="en-US" altLang="zh-TW" sz="2500" kern="0" spc="-2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endParaRPr lang="en-US" altLang="zh-TW" sz="1600" kern="0" spc="-130" dirty="0">
              <a:solidFill>
                <a:prstClr val="white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9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source may be a string representing one or more Python </a:t>
            </a:r>
            <a:r>
              <a:rPr lang="en-US" altLang="zh-TW" sz="2500" kern="0" spc="-12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statements</a:t>
            </a:r>
            <a:r>
              <a:rPr lang="en-US" altLang="zh-TW" sz="2500" kern="0" spc="-19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or a code object as returned by compile().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22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must be a dictionary and 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oc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 can be any map</a:t>
            </a:r>
            <a:r>
              <a:rPr lang="en-US" altLang="zh-TW" sz="2500" kern="0" spc="-18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pi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sz="2500" kern="0" spc="-4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defaulting to the current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locals.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If only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is given, locals defaults to it.</a:t>
            </a:r>
          </a:p>
          <a:p>
            <a:pPr lvl="0" defTabSz="914400">
              <a:lnSpc>
                <a:spcPct val="87000"/>
              </a:lnSpc>
            </a:pPr>
            <a:r>
              <a:rPr lang="en-US" altLang="zh-TW" sz="2600" kern="0" spc="-96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&gt;&gt;&gt;</a:t>
            </a: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spc="-96" dirty="0" err="1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__)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Evaluate the given source in the context of </a:t>
            </a:r>
            <a:r>
              <a:rPr lang="en-US" altLang="zh-TW" sz="2500" kern="0" spc="-25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04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'exec',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frozenset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isinstance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 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builtins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WeWillCoverL8R</a:t>
            </a: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compile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</a:t>
            </a:r>
            <a:r>
              <a:rPr kumimoji="0" lang="en-US" altLang="zh-TW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 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emoryview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'property',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slice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</a:p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_.remove('slice')</a:t>
            </a:r>
          </a:p>
          <a:p>
            <a:pPr lvl="0" defTabSz="914400">
              <a:lnSpc>
                <a:spcPct val="87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kumimoji="0" lang="en-US" sz="2600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altLang="zh-TW" sz="2600" kern="0" spc="-96" dirty="0">
                <a:solidFill>
                  <a:srgbClr val="7F7F7F"/>
                </a:solidFill>
                <a:latin typeface="Consolas" panose="020B0609020204030204" pitchFamily="49" charset="0"/>
              </a:rPr>
              <a:t>sorted({*_}-{'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TW" sz="2600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>
                <a:solidFill>
                  <a:srgbClr val="7F7F7F"/>
                </a:solidFill>
                <a:latin typeface="Consolas" panose="020B0609020204030204" pitchFamily="49" charset="0"/>
              </a:rPr>
              <a:t>'})</a:t>
            </a:r>
          </a:p>
          <a:p>
            <a:pPr lvl="0" defTabSz="914400">
              <a:lnSpc>
                <a:spcPct val="85000"/>
              </a:lnSpc>
            </a:pP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b="1" kern="0" dirty="0" err="1">
                <a:solidFill>
                  <a:srgbClr val="FF66FF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kern="0" dirty="0">
                <a:solidFill>
                  <a:srgbClr val="FF66FF"/>
                </a:solidFill>
                <a:latin typeface="Consolas" panose="020B0609020204030204" pitchFamily="49" charset="0"/>
              </a:rPr>
              <a:t>bytes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rgbClr val="FFFFFF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b="1" kern="0" dirty="0" err="1">
                <a:solidFill>
                  <a:srgbClr val="FF66FF"/>
                </a:solidFill>
                <a:latin typeface="Consolas" panose="020B0609020204030204" pitchFamily="49" charset="0"/>
              </a:rPr>
              <a:t>frozense</a:t>
            </a:r>
            <a:r>
              <a:rPr lang="en-US" altLang="zh-TW" sz="2600" b="1" kern="0" spc="-50" dirty="0" err="1">
                <a:solidFill>
                  <a:srgbClr val="FF66FF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',  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kern="0" dirty="0" err="1">
                <a:solidFill>
                  <a:srgbClr val="FF66FF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598" b="1" dirty="0" err="1">
                <a:solidFill>
                  <a:srgbClr val="FF66FF"/>
                </a:solidFill>
                <a:latin typeface="Consolas" panose="020B0609020204030204" pitchFamily="49" charset="0"/>
              </a:rPr>
              <a:t>emoryview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'super']</a:t>
            </a:r>
          </a:p>
          <a:p>
            <a:pPr lvl="0" defTabSz="914400">
              <a:lnSpc>
                <a:spcPct val="87000"/>
              </a:lnSpc>
            </a:pPr>
            <a:r>
              <a:rPr lang="en-US" altLang="zh-TW" sz="2600" kern="0" spc="-96" dirty="0">
                <a:solidFill>
                  <a:schemeClr val="tx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&gt;&gt;&gt; 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s_[2:4]+_[5:9]+_[9:]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6998" y="6363481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-100" normalizeH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16F74F-4B01-4EB8-A371-92439AAA68C2}"/>
              </a:ext>
            </a:extLst>
          </p:cNvPr>
          <p:cNvCxnSpPr/>
          <p:nvPr/>
        </p:nvCxnSpPr>
        <p:spPr>
          <a:xfrm>
            <a:off x="4536098" y="6466584"/>
            <a:ext cx="0" cy="35661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C9BA74-4334-42CF-9A43-C3FE504F2195}"/>
              </a:ext>
            </a:extLst>
          </p:cNvPr>
          <p:cNvCxnSpPr/>
          <p:nvPr/>
        </p:nvCxnSpPr>
        <p:spPr>
          <a:xfrm>
            <a:off x="1058862" y="6454002"/>
            <a:ext cx="0" cy="34747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24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'exec',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frozenset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isinstance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 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builtins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WeWillCoverL8R</a:t>
            </a: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compile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</a:t>
            </a:r>
            <a:r>
              <a:rPr kumimoji="0" lang="en-US" altLang="zh-TW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 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emoryview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'property',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slice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</a:p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_.remove('slice')</a:t>
            </a:r>
          </a:p>
          <a:p>
            <a:pPr lvl="0" defTabSz="914400">
              <a:lnSpc>
                <a:spcPct val="87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kumimoji="0" lang="en-US" sz="2600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altLang="zh-TW" sz="2600" kern="0" spc="-96" dirty="0">
                <a:solidFill>
                  <a:srgbClr val="7F7F7F"/>
                </a:solidFill>
                <a:latin typeface="Consolas" panose="020B0609020204030204" pitchFamily="49" charset="0"/>
              </a:rPr>
              <a:t>sorted({*_}-{'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TW" sz="2600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>
                <a:solidFill>
                  <a:srgbClr val="7F7F7F"/>
                </a:solidFill>
                <a:latin typeface="Consolas" panose="020B0609020204030204" pitchFamily="49" charset="0"/>
              </a:rPr>
              <a:t>'})</a:t>
            </a:r>
          </a:p>
          <a:p>
            <a:pPr lvl="0" defTabSz="914400">
              <a:lnSpc>
                <a:spcPct val="85000"/>
              </a:lnSpc>
            </a:pP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b="1" kern="0" dirty="0" err="1">
                <a:solidFill>
                  <a:srgbClr val="FF66FF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kern="0" dirty="0">
                <a:solidFill>
                  <a:srgbClr val="FF66FF"/>
                </a:solidFill>
                <a:latin typeface="Consolas" panose="020B0609020204030204" pitchFamily="49" charset="0"/>
              </a:rPr>
              <a:t>bytes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rgbClr val="FFFFFF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b="1" kern="0" dirty="0" err="1">
                <a:solidFill>
                  <a:srgbClr val="FF66FF"/>
                </a:solidFill>
                <a:latin typeface="Consolas" panose="020B0609020204030204" pitchFamily="49" charset="0"/>
              </a:rPr>
              <a:t>frozense</a:t>
            </a:r>
            <a:r>
              <a:rPr lang="en-US" altLang="zh-TW" sz="2600" b="1" kern="0" spc="-50" dirty="0" err="1">
                <a:solidFill>
                  <a:srgbClr val="FF66FF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',  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kern="0" dirty="0" err="1">
                <a:solidFill>
                  <a:srgbClr val="FF66FF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598" b="1" dirty="0" err="1">
                <a:solidFill>
                  <a:srgbClr val="FF66FF"/>
                </a:solidFill>
                <a:latin typeface="Consolas" panose="020B0609020204030204" pitchFamily="49" charset="0"/>
              </a:rPr>
              <a:t>emoryview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'super']</a:t>
            </a:r>
          </a:p>
          <a:p>
            <a:pPr lvl="0" defTabSz="914400">
              <a:lnSpc>
                <a:spcPct val="87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>
                <a:solidFill>
                  <a:schemeClr val="tx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s_[2:4]+_[5:9]+_[9:]</a:t>
            </a:r>
          </a:p>
          <a:p>
            <a:pPr lvl="0" defTabSz="914400">
              <a:lnSpc>
                <a:spcPct val="87000"/>
              </a:lnSpc>
            </a:pP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</a:t>
            </a:r>
            <a:endParaRPr kumimoji="0" lang="en-US" altLang="zh-TW" sz="2600" b="0" i="0" u="none" strike="noStrike" kern="0" cap="none" spc="-96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E1B8B6-FC53-4672-A30C-337B075170DD}"/>
              </a:ext>
            </a:extLst>
          </p:cNvPr>
          <p:cNvSpPr/>
          <p:nvPr/>
        </p:nvSpPr>
        <p:spPr>
          <a:xfrm>
            <a:off x="386255" y="4776952"/>
            <a:ext cx="8907517" cy="1363717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6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isinstance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 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builtins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WeWillCoverL8R</a:t>
            </a: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compile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</a:t>
            </a:r>
            <a:r>
              <a:rPr kumimoji="0" lang="en-US" altLang="zh-TW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 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emoryview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'property',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slice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</a:p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_.remove('slice')</a:t>
            </a:r>
          </a:p>
          <a:p>
            <a:pPr lvl="0" defTabSz="914400">
              <a:lnSpc>
                <a:spcPct val="87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kumimoji="0" lang="en-US" sz="2600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altLang="zh-TW" sz="2600" kern="0" spc="-96" dirty="0">
                <a:solidFill>
                  <a:srgbClr val="7F7F7F"/>
                </a:solidFill>
                <a:latin typeface="Consolas" panose="020B0609020204030204" pitchFamily="49" charset="0"/>
              </a:rPr>
              <a:t>sorted({*_}-{'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TW" sz="2600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>
                <a:solidFill>
                  <a:srgbClr val="7F7F7F"/>
                </a:solidFill>
                <a:latin typeface="Consolas" panose="020B0609020204030204" pitchFamily="49" charset="0"/>
              </a:rPr>
              <a:t>'})</a:t>
            </a:r>
          </a:p>
          <a:p>
            <a:pPr lvl="0" defTabSz="914400">
              <a:lnSpc>
                <a:spcPct val="85000"/>
              </a:lnSpc>
            </a:pP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b="1" kern="0" dirty="0" err="1">
                <a:solidFill>
                  <a:srgbClr val="FF66FF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kern="0" dirty="0">
                <a:solidFill>
                  <a:srgbClr val="FF66FF"/>
                </a:solidFill>
                <a:latin typeface="Consolas" panose="020B0609020204030204" pitchFamily="49" charset="0"/>
              </a:rPr>
              <a:t>bytes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rgbClr val="FFFFFF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b="1" kern="0" dirty="0" err="1">
                <a:solidFill>
                  <a:srgbClr val="FF66FF"/>
                </a:solidFill>
                <a:latin typeface="Consolas" panose="020B0609020204030204" pitchFamily="49" charset="0"/>
              </a:rPr>
              <a:t>frozense</a:t>
            </a:r>
            <a:r>
              <a:rPr lang="en-US" altLang="zh-TW" sz="2600" b="1" kern="0" spc="-50" dirty="0" err="1">
                <a:solidFill>
                  <a:srgbClr val="FF66FF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',  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kern="0" dirty="0" err="1">
                <a:solidFill>
                  <a:srgbClr val="FF66FF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598" b="1" dirty="0" err="1">
                <a:solidFill>
                  <a:srgbClr val="FF66FF"/>
                </a:solidFill>
                <a:latin typeface="Consolas" panose="020B0609020204030204" pitchFamily="49" charset="0"/>
              </a:rPr>
              <a:t>emoryview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'super']</a:t>
            </a:r>
          </a:p>
          <a:p>
            <a:pPr lvl="0" defTabSz="914400">
              <a:lnSpc>
                <a:spcPct val="87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>
                <a:solidFill>
                  <a:schemeClr val="tx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s_[2:4]+_[5:9]+_[9:]</a:t>
            </a:r>
          </a:p>
          <a:p>
            <a:pPr lvl="0" defTabSz="914400">
              <a:lnSpc>
                <a:spcPct val="87000"/>
              </a:lnSpc>
            </a:pP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'object', </a:t>
            </a:r>
            <a:endParaRPr kumimoji="0" lang="en-US" altLang="zh-TW" sz="2600" b="0" i="0" u="none" strike="noStrike" kern="0" cap="none" spc="-96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E262D3-22D5-4765-A7E6-ACE00982C4E9}"/>
              </a:ext>
            </a:extLst>
          </p:cNvPr>
          <p:cNvSpPr/>
          <p:nvPr/>
        </p:nvSpPr>
        <p:spPr>
          <a:xfrm>
            <a:off x="386255" y="4453752"/>
            <a:ext cx="8907517" cy="1363717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9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 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builtins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WeWillCoverL8R</a:t>
            </a: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compile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</a:t>
            </a:r>
            <a:r>
              <a:rPr kumimoji="0" lang="en-US" altLang="zh-TW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 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emoryview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'property',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slice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</a:p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_.remove('slice')</a:t>
            </a:r>
          </a:p>
          <a:p>
            <a:pPr lvl="0" defTabSz="914400">
              <a:lnSpc>
                <a:spcPct val="87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kumimoji="0" lang="en-US" sz="2600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altLang="zh-TW" sz="2600" kern="0" spc="-96" dirty="0">
                <a:solidFill>
                  <a:srgbClr val="7F7F7F"/>
                </a:solidFill>
                <a:latin typeface="Consolas" panose="020B0609020204030204" pitchFamily="49" charset="0"/>
              </a:rPr>
              <a:t>sorted({*_}-{'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TW" sz="2600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>
                <a:solidFill>
                  <a:srgbClr val="7F7F7F"/>
                </a:solidFill>
                <a:latin typeface="Consolas" panose="020B0609020204030204" pitchFamily="49" charset="0"/>
              </a:rPr>
              <a:t>'})</a:t>
            </a:r>
          </a:p>
          <a:p>
            <a:pPr lvl="0" defTabSz="914400">
              <a:lnSpc>
                <a:spcPct val="85000"/>
              </a:lnSpc>
            </a:pP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b="1" kern="0" dirty="0" err="1">
                <a:solidFill>
                  <a:srgbClr val="FF66FF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kern="0" dirty="0">
                <a:solidFill>
                  <a:srgbClr val="FF66FF"/>
                </a:solidFill>
                <a:latin typeface="Consolas" panose="020B0609020204030204" pitchFamily="49" charset="0"/>
              </a:rPr>
              <a:t>bytes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rgbClr val="FFFFFF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b="1" kern="0" dirty="0" err="1">
                <a:solidFill>
                  <a:srgbClr val="FF66FF"/>
                </a:solidFill>
                <a:latin typeface="Consolas" panose="020B0609020204030204" pitchFamily="49" charset="0"/>
              </a:rPr>
              <a:t>frozense</a:t>
            </a:r>
            <a:r>
              <a:rPr lang="en-US" altLang="zh-TW" sz="2600" b="1" kern="0" spc="-50" dirty="0" err="1">
                <a:solidFill>
                  <a:srgbClr val="FF66FF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',  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kern="0" dirty="0" err="1">
                <a:solidFill>
                  <a:srgbClr val="FF66FF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598" b="1" dirty="0" err="1">
                <a:solidFill>
                  <a:srgbClr val="FF66FF"/>
                </a:solidFill>
                <a:latin typeface="Consolas" panose="020B0609020204030204" pitchFamily="49" charset="0"/>
              </a:rPr>
              <a:t>emoryview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'super']</a:t>
            </a:r>
          </a:p>
          <a:p>
            <a:pPr lvl="0" defTabSz="914400">
              <a:lnSpc>
                <a:spcPct val="87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>
                <a:solidFill>
                  <a:schemeClr val="tx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s_[2:4]+_[5:9]+_[9:]</a:t>
            </a:r>
          </a:p>
          <a:p>
            <a:pPr lvl="0" defTabSz="914400">
              <a:lnSpc>
                <a:spcPct val="87000"/>
              </a:lnSpc>
            </a:pP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'super']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8EAD8-9331-42A2-9A6A-6A9DF0895B27}"/>
              </a:ext>
            </a:extLst>
          </p:cNvPr>
          <p:cNvSpPr/>
          <p:nvPr/>
        </p:nvSpPr>
        <p:spPr>
          <a:xfrm>
            <a:off x="386255" y="4130555"/>
            <a:ext cx="8907517" cy="1363717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7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 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builtins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WeWillCoverL8R</a:t>
            </a: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compile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</a:t>
            </a:r>
            <a:r>
              <a:rPr kumimoji="0" lang="en-US" altLang="zh-TW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 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emoryview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'property',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slice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</a:p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_.remove('slice')</a:t>
            </a:r>
          </a:p>
          <a:p>
            <a:pPr lvl="0" defTabSz="914400">
              <a:lnSpc>
                <a:spcPct val="85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kumimoji="0" lang="en-US" sz="2600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altLang="zh-TW" sz="2600" kern="0" spc="-96" dirty="0">
                <a:solidFill>
                  <a:srgbClr val="7F7F7F"/>
                </a:solidFill>
                <a:latin typeface="Consolas" panose="020B0609020204030204" pitchFamily="49" charset="0"/>
              </a:rPr>
              <a:t>sorted({*_}-{'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TW" sz="2600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>
                <a:solidFill>
                  <a:srgbClr val="7F7F7F"/>
                </a:solidFill>
                <a:latin typeface="Consolas" panose="020B0609020204030204" pitchFamily="49" charset="0"/>
              </a:rPr>
              <a:t>'})</a:t>
            </a:r>
          </a:p>
          <a:p>
            <a:pPr lvl="0" defTabSz="914400">
              <a:lnSpc>
                <a:spcPct val="85000"/>
              </a:lnSpc>
            </a:pP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b="1" kern="0" dirty="0" err="1">
                <a:solidFill>
                  <a:srgbClr val="7F7F7F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kern="0" dirty="0">
                <a:solidFill>
                  <a:srgbClr val="7F7F7F"/>
                </a:solidFill>
                <a:latin typeface="Consolas" panose="020B0609020204030204" pitchFamily="49" charset="0"/>
              </a:rPr>
              <a:t>bytes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7F7F7F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7F7F7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rgbClr val="7F7F7F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b="1" kern="0" dirty="0" err="1">
                <a:solidFill>
                  <a:srgbClr val="7F7F7F"/>
                </a:solidFill>
                <a:latin typeface="Consolas" panose="020B0609020204030204" pitchFamily="49" charset="0"/>
              </a:rPr>
              <a:t>frozense</a:t>
            </a:r>
            <a:r>
              <a:rPr lang="en-US" altLang="zh-TW" sz="2600" b="1" kern="0" spc="-50" dirty="0" err="1">
                <a:solidFill>
                  <a:srgbClr val="7F7F7F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',   '</a:t>
            </a:r>
            <a:r>
              <a:rPr lang="en-US" altLang="zh-TW" sz="2600" kern="0" dirty="0" err="1">
                <a:solidFill>
                  <a:srgbClr val="7F7F7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rgbClr val="7F7F7F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rgbClr val="7F7F7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7F7F7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7F7F7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kern="0" dirty="0" err="1">
                <a:solidFill>
                  <a:srgbClr val="7F7F7F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598" b="1" dirty="0" err="1">
                <a:solidFill>
                  <a:srgbClr val="7F7F7F"/>
                </a:solidFill>
                <a:latin typeface="Consolas" panose="020B0609020204030204" pitchFamily="49" charset="0"/>
              </a:rPr>
              <a:t>emoryview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kern="0" dirty="0" err="1">
                <a:solidFill>
                  <a:srgbClr val="7F7F7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7F7F7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', 'super']</a:t>
            </a:r>
          </a:p>
          <a:p>
            <a:pPr lvl="0" defTabSz="914400">
              <a:lnSpc>
                <a:spcPct val="85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s_[2:4]+_[5:9]+_[9:]</a:t>
            </a:r>
          </a:p>
          <a:p>
            <a:pPr lvl="0" defTabSz="914400">
              <a:lnSpc>
                <a:spcPct val="85000"/>
              </a:lnSpc>
            </a:pP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'super']</a:t>
            </a:r>
          </a:p>
          <a:p>
            <a:pPr lvl="0" defTabSz="914400">
              <a:lnSpc>
                <a:spcPct val="85000"/>
              </a:lnSpc>
            </a:pPr>
            <a:r>
              <a:rPr lang="en-US" altLang="zh-TW" sz="2600" kern="0" spc="-96" dirty="0">
                <a:solidFill>
                  <a:schemeClr val="tx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&gt;&gt;&gt; </a:t>
            </a:r>
            <a:r>
              <a:rPr lang="en-US" altLang="zh-TW" sz="2600" b="1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builtinsForClasses</a:t>
            </a:r>
            <a:r>
              <a:rPr lang="en-US" altLang="zh-TW" sz="2600" kern="0" dirty="0">
                <a:solidFill>
                  <a:prstClr val="white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6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_</a:t>
            </a:r>
            <a:endParaRPr lang="en-US" altLang="zh-TW" sz="2600" kern="0" spc="-96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6998" y="6363481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-100" normalizeH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16F74F-4B01-4EB8-A371-92439AAA68C2}"/>
              </a:ext>
            </a:extLst>
          </p:cNvPr>
          <p:cNvCxnSpPr/>
          <p:nvPr/>
        </p:nvCxnSpPr>
        <p:spPr>
          <a:xfrm>
            <a:off x="4748937" y="6466584"/>
            <a:ext cx="0" cy="35661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C9BA74-4334-42CF-9A43-C3FE504F2195}"/>
              </a:ext>
            </a:extLst>
          </p:cNvPr>
          <p:cNvCxnSpPr/>
          <p:nvPr/>
        </p:nvCxnSpPr>
        <p:spPr>
          <a:xfrm>
            <a:off x="1058862" y="6454002"/>
            <a:ext cx="0" cy="34747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4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 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builtins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WeWillCoverL8R</a:t>
            </a: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compile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</a:t>
            </a:r>
            <a:r>
              <a:rPr kumimoji="0" lang="en-US" altLang="zh-TW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 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emoryview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'property',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slice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</a:p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_.remove('slice')</a:t>
            </a:r>
          </a:p>
          <a:p>
            <a:pPr lvl="0" defTabSz="914400">
              <a:lnSpc>
                <a:spcPct val="85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kumimoji="0" lang="en-US" sz="2600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altLang="zh-TW" sz="2600" kern="0" spc="-96" dirty="0">
                <a:solidFill>
                  <a:srgbClr val="7F7F7F"/>
                </a:solidFill>
                <a:latin typeface="Consolas" panose="020B0609020204030204" pitchFamily="49" charset="0"/>
              </a:rPr>
              <a:t>sorted({*_}-{'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TW" sz="2600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>
                <a:solidFill>
                  <a:srgbClr val="7F7F7F"/>
                </a:solidFill>
                <a:latin typeface="Consolas" panose="020B0609020204030204" pitchFamily="49" charset="0"/>
              </a:rPr>
              <a:t>'})</a:t>
            </a:r>
          </a:p>
          <a:p>
            <a:pPr lvl="0" defTabSz="914400">
              <a:lnSpc>
                <a:spcPct val="85000"/>
              </a:lnSpc>
            </a:pP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b="1" kern="0" dirty="0" err="1">
                <a:solidFill>
                  <a:srgbClr val="7F7F7F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kern="0" dirty="0">
                <a:solidFill>
                  <a:srgbClr val="7F7F7F"/>
                </a:solidFill>
                <a:latin typeface="Consolas" panose="020B0609020204030204" pitchFamily="49" charset="0"/>
              </a:rPr>
              <a:t>bytes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7F7F7F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7F7F7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rgbClr val="7F7F7F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b="1" kern="0" dirty="0" err="1">
                <a:solidFill>
                  <a:srgbClr val="7F7F7F"/>
                </a:solidFill>
                <a:latin typeface="Consolas" panose="020B0609020204030204" pitchFamily="49" charset="0"/>
              </a:rPr>
              <a:t>frozense</a:t>
            </a:r>
            <a:r>
              <a:rPr lang="en-US" altLang="zh-TW" sz="2600" b="1" kern="0" spc="-50" dirty="0" err="1">
                <a:solidFill>
                  <a:srgbClr val="7F7F7F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',   '</a:t>
            </a:r>
            <a:r>
              <a:rPr lang="en-US" altLang="zh-TW" sz="2600" kern="0" dirty="0" err="1">
                <a:solidFill>
                  <a:srgbClr val="7F7F7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rgbClr val="7F7F7F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rgbClr val="7F7F7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7F7F7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7F7F7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kern="0" dirty="0" err="1">
                <a:solidFill>
                  <a:srgbClr val="7F7F7F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598" b="1" dirty="0" err="1">
                <a:solidFill>
                  <a:srgbClr val="7F7F7F"/>
                </a:solidFill>
                <a:latin typeface="Consolas" panose="020B0609020204030204" pitchFamily="49" charset="0"/>
              </a:rPr>
              <a:t>emoryview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kern="0" dirty="0" err="1">
                <a:solidFill>
                  <a:srgbClr val="7F7F7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7F7F7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', 'super']</a:t>
            </a:r>
          </a:p>
          <a:p>
            <a:pPr lvl="0" defTabSz="914400">
              <a:lnSpc>
                <a:spcPct val="85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>
                <a:solidFill>
                  <a:srgbClr val="7F7F7F"/>
                </a:solidFill>
                <a:latin typeface="Consolas" panose="020B0609020204030204" pitchFamily="49" charset="0"/>
              </a:rPr>
              <a:t> s_[2:4]+_[5:9]+_[9:]</a:t>
            </a:r>
          </a:p>
          <a:p>
            <a:pPr lvl="0" defTabSz="914400">
              <a:lnSpc>
                <a:spcPct val="85000"/>
              </a:lnSpc>
            </a:pP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', 'super']</a:t>
            </a:r>
            <a:endParaRPr lang="en-US" altLang="zh-TW" sz="2600" kern="0" spc="-96" dirty="0">
              <a:solidFill>
                <a:srgbClr val="7F7F7F"/>
              </a:solidFill>
              <a:latin typeface="Consolas" panose="020B0609020204030204" pitchFamily="49" charset="0"/>
            </a:endParaRPr>
          </a:p>
          <a:p>
            <a:pPr lvl="0" defTabSz="914400">
              <a:lnSpc>
                <a:spcPct val="85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>
                <a:solidFill>
                  <a:schemeClr val="tx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b="1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builtinsForClasses</a:t>
            </a:r>
            <a:r>
              <a:rPr lang="en-US" altLang="zh-TW" sz="2600" kern="0" dirty="0">
                <a:solidFill>
                  <a:prstClr val="white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6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_</a:t>
            </a:r>
            <a:endParaRPr lang="en-US" altLang="zh-TW" sz="2600" kern="0" spc="-96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6998" y="6363481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-100" normalizeH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C9BA74-4334-42CF-9A43-C3FE504F2195}"/>
              </a:ext>
            </a:extLst>
          </p:cNvPr>
          <p:cNvCxnSpPr/>
          <p:nvPr/>
        </p:nvCxnSpPr>
        <p:spPr>
          <a:xfrm>
            <a:off x="1058862" y="6454002"/>
            <a:ext cx="0" cy="34747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436B842-6A56-47EB-B328-F0FE3042102F}"/>
              </a:ext>
            </a:extLst>
          </p:cNvPr>
          <p:cNvSpPr/>
          <p:nvPr/>
        </p:nvSpPr>
        <p:spPr bwMode="auto">
          <a:xfrm>
            <a:off x="5760719" y="4943470"/>
            <a:ext cx="3360412" cy="1573617"/>
          </a:xfrm>
          <a:prstGeom prst="wedgeRoundRectCallout">
            <a:avLst>
              <a:gd name="adj1" fmla="val -93435"/>
              <a:gd name="adj2" fmla="val 32741"/>
              <a:gd name="adj3" fmla="val 16667"/>
            </a:avLst>
          </a:prstGeom>
          <a:solidFill>
            <a:srgbClr val="FF7C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By now, we’ve looked at every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builtin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function, except for those that are for classes.</a:t>
            </a:r>
          </a:p>
        </p:txBody>
      </p:sp>
    </p:spTree>
    <p:extLst>
      <p:ext uri="{BB962C8B-B14F-4D97-AF65-F5344CB8AC3E}">
        <p14:creationId xmlns:p14="http://schemas.microsoft.com/office/powerpoint/2010/main" val="408942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del _[</a:t>
            </a:r>
            <a:r>
              <a:rPr lang="en-US" altLang="zh-TW" sz="2600" b="1" kern="0" dirty="0">
                <a:solidFill>
                  <a:srgbClr val="7F7F7F"/>
                </a:solidFill>
                <a:latin typeface="Consolas" panose="020B0609020204030204" pitchFamily="49" charset="0"/>
              </a:rPr>
              <a:t>7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],_[</a:t>
            </a:r>
            <a:r>
              <a:rPr lang="en-US" altLang="zh-TW" sz="2600" b="1" kern="0" dirty="0">
                <a:solidFill>
                  <a:srgbClr val="7F7F7F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2600" kern="0" dirty="0">
                <a:solidFill>
                  <a:srgbClr val="7F7F7F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600" kern="0" dirty="0">
                <a:solidFill>
                  <a:srgbClr val="FF0000"/>
                </a:solidFill>
                <a:latin typeface="Consolas" panose="020B0609020204030204" pitchFamily="49" charset="0"/>
              </a:rPr>
              <a:t> builtins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WeWillCoverL8R</a:t>
            </a:r>
            <a:endParaRPr lang="en-US" altLang="zh-TW" sz="2600" kern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86000"/>
              </a:lnSpc>
            </a:pP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'bytes',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'compile',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kern="0" dirty="0">
                <a:solidFill>
                  <a:srgbClr val="FFFF0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kern="0" dirty="0">
                <a:solidFill>
                  <a:srgbClr val="00B0F0"/>
                </a:solidFill>
                <a:latin typeface="Consolas" panose="020B0609020204030204" pitchFamily="49" charset="0"/>
              </a:rPr>
              <a:t>exe</a:t>
            </a:r>
            <a:r>
              <a:rPr lang="en-US" altLang="zh-TW" sz="2600" b="1" kern="0" spc="-50" dirty="0">
                <a:solidFill>
                  <a:srgbClr val="00B0F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kern="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</a:t>
            </a:r>
            <a:r>
              <a:rPr lang="en-US" altLang="zh-TW" sz="2600" kern="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 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'isinstance',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emoryview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b="1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'super']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_.remove('slice')</a:t>
            </a:r>
          </a:p>
          <a:p>
            <a:pPr lvl="0" defTabSz="914400">
              <a:lnSpc>
                <a:spcPct val="87000"/>
              </a:lnSpc>
            </a:pP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dirty="0" err="1">
                <a:solidFill>
                  <a:srgbClr val="00B0F0"/>
                </a:solidFill>
                <a:latin typeface="Consolas" panose="020B0609020204030204" pitchFamily="49" charset="0"/>
              </a:rPr>
              <a:t>exe</a:t>
            </a:r>
            <a:r>
              <a:rPr lang="en-US" altLang="zh-TW" sz="2600" b="1" kern="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__)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Execute the given source in the context of </a:t>
            </a:r>
            <a:r>
              <a:rPr lang="en-US" altLang="zh-TW" sz="2500" kern="0" spc="-2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endParaRPr lang="en-US" altLang="zh-TW" sz="1600" kern="0" spc="-130" dirty="0">
              <a:solidFill>
                <a:prstClr val="white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9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source may be a string representing one or more Python </a:t>
            </a:r>
            <a:r>
              <a:rPr lang="en-US" altLang="zh-TW" sz="2500" kern="0" spc="-12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statements</a:t>
            </a:r>
            <a:r>
              <a:rPr lang="en-US" altLang="zh-TW" sz="2500" kern="0" spc="-19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or a code object as returned by compile().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22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must be a dictionary and 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oc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 can be any map</a:t>
            </a:r>
            <a:r>
              <a:rPr lang="en-US" altLang="zh-TW" sz="2500" kern="0" spc="-18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pi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sz="2500" kern="0" spc="-4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defaulting to the current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locals.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If only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is given, locals defaults to it.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600" kern="0" spc="-96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&gt;&gt;&gt;</a:t>
            </a: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spc="-96" dirty="0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__doc__)</a:t>
            </a:r>
          </a:p>
          <a:p>
            <a:pPr defTabSz="914400">
              <a:lnSpc>
                <a:spcPct val="91000"/>
              </a:lnSpc>
            </a:pP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Evaluate the given source in the context of </a:t>
            </a:r>
            <a:r>
              <a:rPr lang="en-US" altLang="zh-TW" sz="2500" kern="0" spc="-25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endParaRPr lang="en-US" altLang="zh-TW" sz="2500" kern="0" spc="-230" dirty="0">
              <a:solidFill>
                <a:prstClr val="white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0000"/>
              </a:lnSpc>
            </a:pPr>
            <a:endParaRPr lang="en-US" altLang="zh-TW" sz="1800" kern="0" spc="-130" dirty="0">
              <a:solidFill>
                <a:prstClr val="white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54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'bytes',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'compile',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kern="0" dirty="0">
                <a:solidFill>
                  <a:srgbClr val="FFFF0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kern="0" dirty="0">
                <a:solidFill>
                  <a:srgbClr val="00B0F0"/>
                </a:solidFill>
                <a:latin typeface="Consolas" panose="020B0609020204030204" pitchFamily="49" charset="0"/>
              </a:rPr>
              <a:t>exe</a:t>
            </a:r>
            <a:r>
              <a:rPr lang="en-US" altLang="zh-TW" sz="2600" b="1" kern="0" spc="-50" dirty="0">
                <a:solidFill>
                  <a:srgbClr val="00B0F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kern="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</a:t>
            </a:r>
            <a:r>
              <a:rPr lang="en-US" altLang="zh-TW" sz="2600" kern="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 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'isinstance',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emoryview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b="1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'super']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_.remove('slice')</a:t>
            </a:r>
          </a:p>
          <a:p>
            <a:pPr lvl="0" defTabSz="914400">
              <a:lnSpc>
                <a:spcPct val="87000"/>
              </a:lnSpc>
            </a:pP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dirty="0" err="1">
                <a:solidFill>
                  <a:srgbClr val="00B0F0"/>
                </a:solidFill>
                <a:latin typeface="Consolas" panose="020B0609020204030204" pitchFamily="49" charset="0"/>
              </a:rPr>
              <a:t>exe</a:t>
            </a:r>
            <a:r>
              <a:rPr lang="en-US" altLang="zh-TW" sz="2600" b="1" kern="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__)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Execute the given source in the context of </a:t>
            </a:r>
            <a:r>
              <a:rPr lang="en-US" altLang="zh-TW" sz="2500" kern="0" spc="-2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endParaRPr lang="en-US" altLang="zh-TW" sz="1800" kern="0" spc="-130" dirty="0">
              <a:solidFill>
                <a:prstClr val="white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9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source may be a string representing one or more Python </a:t>
            </a:r>
            <a:r>
              <a:rPr lang="en-US" altLang="zh-TW" sz="2500" kern="0" spc="-12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statements</a:t>
            </a:r>
            <a:r>
              <a:rPr lang="en-US" altLang="zh-TW" sz="2500" kern="0" spc="-19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or a code object as returned by compile().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22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must be a dictionary and 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oc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 can be any map</a:t>
            </a:r>
            <a:r>
              <a:rPr lang="en-US" altLang="zh-TW" sz="2500" kern="0" spc="-18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pi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sz="2500" kern="0" spc="-4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defaulting to the current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locals.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If only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is given, locals defaults to it.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600" kern="0" spc="-96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&gt;&gt;&gt;</a:t>
            </a: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spc="-96" dirty="0" err="1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__)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Evaluate the given source in the context of </a:t>
            </a:r>
            <a:r>
              <a:rPr lang="en-US" altLang="zh-TW" sz="2500" kern="0" spc="-25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endParaRPr lang="en-US" altLang="zh-TW" sz="1800" kern="0" spc="-130" dirty="0">
              <a:solidFill>
                <a:prstClr val="white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source may be a string representing a Python</a:t>
            </a:r>
            <a:endParaRPr lang="en-US" altLang="zh-TW" sz="2600" kern="0" spc="-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7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kern="0" dirty="0">
                <a:solidFill>
                  <a:srgbClr val="FFFF0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kern="0" dirty="0">
                <a:solidFill>
                  <a:srgbClr val="00B0F0"/>
                </a:solidFill>
                <a:latin typeface="Consolas" panose="020B0609020204030204" pitchFamily="49" charset="0"/>
              </a:rPr>
              <a:t>exe</a:t>
            </a:r>
            <a:r>
              <a:rPr lang="en-US" altLang="zh-TW" sz="2600" b="1" kern="0" spc="-50" dirty="0">
                <a:solidFill>
                  <a:srgbClr val="00B0F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kern="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</a:t>
            </a:r>
            <a:r>
              <a:rPr lang="en-US" altLang="zh-TW" sz="2600" kern="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 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'isinstance',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emoryview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b="1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'super']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_.remove('slice')</a:t>
            </a:r>
          </a:p>
          <a:p>
            <a:pPr lvl="0" defTabSz="914400">
              <a:lnSpc>
                <a:spcPct val="87000"/>
              </a:lnSpc>
            </a:pP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dirty="0" err="1">
                <a:solidFill>
                  <a:srgbClr val="00B0F0"/>
                </a:solidFill>
                <a:latin typeface="Consolas" panose="020B0609020204030204" pitchFamily="49" charset="0"/>
              </a:rPr>
              <a:t>exe</a:t>
            </a:r>
            <a:r>
              <a:rPr lang="en-US" altLang="zh-TW" sz="2600" b="1" kern="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__)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Execute the given source in the context of </a:t>
            </a:r>
            <a:r>
              <a:rPr lang="en-US" altLang="zh-TW" sz="2500" kern="0" spc="-2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endParaRPr lang="en-US" altLang="zh-TW" sz="1800" kern="0" spc="-130" dirty="0">
              <a:solidFill>
                <a:prstClr val="white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9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source may be a string representing one or more Python </a:t>
            </a:r>
            <a:r>
              <a:rPr lang="en-US" altLang="zh-TW" sz="2500" kern="0" spc="-12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statements</a:t>
            </a:r>
            <a:r>
              <a:rPr lang="en-US" altLang="zh-TW" sz="2500" kern="0" spc="-19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or a code object as returned by compile().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22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must be a dictionary and 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oc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 can be any map</a:t>
            </a:r>
            <a:r>
              <a:rPr lang="en-US" altLang="zh-TW" sz="2500" kern="0" spc="-18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pi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sz="2500" kern="0" spc="-4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defaulting to the current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locals.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If only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is given, locals defaults to it.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600" kern="0" spc="-96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&gt;&gt;&gt;</a:t>
            </a: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spc="-96" dirty="0" err="1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__)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Evaluate the given source in the context of </a:t>
            </a:r>
            <a:r>
              <a:rPr lang="en-US" altLang="zh-TW" sz="2500" kern="0" spc="-25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endParaRPr lang="en-US" altLang="zh-TW" sz="1800" kern="0" spc="-130" dirty="0">
              <a:solidFill>
                <a:prstClr val="white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source may be a string representing a Python expression or a code object as returned by compile().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9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'isinstance',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emoryview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b="1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'super']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_.remove('slice')</a:t>
            </a:r>
          </a:p>
          <a:p>
            <a:pPr lvl="0" defTabSz="914400">
              <a:lnSpc>
                <a:spcPct val="87000"/>
              </a:lnSpc>
            </a:pP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dirty="0" err="1">
                <a:solidFill>
                  <a:srgbClr val="00B0F0"/>
                </a:solidFill>
                <a:latin typeface="Consolas" panose="020B0609020204030204" pitchFamily="49" charset="0"/>
              </a:rPr>
              <a:t>exe</a:t>
            </a:r>
            <a:r>
              <a:rPr lang="en-US" altLang="zh-TW" sz="2600" b="1" kern="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__)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Execute the given source in the context of </a:t>
            </a:r>
            <a:r>
              <a:rPr lang="en-US" altLang="zh-TW" sz="2500" kern="0" spc="-2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endParaRPr lang="en-US" altLang="zh-TW" sz="1800" kern="0" spc="-130" dirty="0">
              <a:solidFill>
                <a:prstClr val="white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9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source may be a string representing one or more Python </a:t>
            </a:r>
            <a:r>
              <a:rPr lang="en-US" altLang="zh-TW" sz="2500" kern="0" spc="-12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statements</a:t>
            </a:r>
            <a:r>
              <a:rPr lang="en-US" altLang="zh-TW" sz="2500" kern="0" spc="-19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or a code object as returned by compile().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22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must be a dictionary and 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oc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 can be any map</a:t>
            </a:r>
            <a:r>
              <a:rPr lang="en-US" altLang="zh-TW" sz="2500" kern="0" spc="-18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pi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sz="2500" kern="0" spc="-4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defaulting to the current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locals.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If only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is given, locals defaults to it.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600" kern="0" spc="-96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&gt;&gt;&gt;</a:t>
            </a: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spc="-96" dirty="0" err="1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__)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Evaluate the given source in the context of </a:t>
            </a:r>
            <a:r>
              <a:rPr lang="en-US" altLang="zh-TW" sz="2500" kern="0" spc="-25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endParaRPr lang="en-US" altLang="zh-TW" sz="1800" kern="0" spc="-130" dirty="0">
              <a:solidFill>
                <a:prstClr val="white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source may be a string representing a Python expression or a code object as returned by compile().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22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must be a dictionary and 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oc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 can be any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2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emoryview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b="1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'super']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_.remove('slice')</a:t>
            </a:r>
          </a:p>
          <a:p>
            <a:pPr lvl="0" defTabSz="914400">
              <a:lnSpc>
                <a:spcPct val="87000"/>
              </a:lnSpc>
            </a:pP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dirty="0" err="1">
                <a:solidFill>
                  <a:srgbClr val="00B0F0"/>
                </a:solidFill>
                <a:latin typeface="Consolas" panose="020B0609020204030204" pitchFamily="49" charset="0"/>
              </a:rPr>
              <a:t>exe</a:t>
            </a:r>
            <a:r>
              <a:rPr lang="en-US" altLang="zh-TW" sz="2600" b="1" kern="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__)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Execute the given source in the context of </a:t>
            </a:r>
            <a:r>
              <a:rPr lang="en-US" altLang="zh-TW" sz="2500" kern="0" spc="-2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endParaRPr lang="en-US" altLang="zh-TW" sz="1800" kern="0" spc="-130" dirty="0">
              <a:solidFill>
                <a:prstClr val="white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9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source may be a string representing one or more Python </a:t>
            </a:r>
            <a:r>
              <a:rPr lang="en-US" altLang="zh-TW" sz="2500" kern="0" spc="-12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statements</a:t>
            </a:r>
            <a:r>
              <a:rPr lang="en-US" altLang="zh-TW" sz="2500" kern="0" spc="-19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or a code object as returned by compile().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22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must be a dictionary and 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oc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 can be any map</a:t>
            </a:r>
            <a:r>
              <a:rPr lang="en-US" altLang="zh-TW" sz="2500" kern="0" spc="-18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pi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sz="2500" kern="0" spc="-4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defaulting to the current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locals.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If only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is given, locals defaults to it.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600" kern="0" spc="-96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&gt;&gt;&gt;</a:t>
            </a: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spc="-96" dirty="0" err="1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__)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Evaluate the given source in the context of </a:t>
            </a:r>
            <a:r>
              <a:rPr lang="en-US" altLang="zh-TW" sz="2500" kern="0" spc="-25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endParaRPr lang="en-US" altLang="zh-TW" sz="1800" kern="0" spc="-130" dirty="0">
              <a:solidFill>
                <a:prstClr val="white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source may be a string representing a Python expression or a code object as returned by compile().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22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must be a dictionary and 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oc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 can be any map</a:t>
            </a:r>
            <a:r>
              <a:rPr lang="en-US" altLang="zh-TW" sz="2500" kern="0" spc="-18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pi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sz="2500" kern="0" spc="-4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defaulting to the current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3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b="1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kern="0" dirty="0">
                <a:solidFill>
                  <a:schemeClr val="bg1"/>
                </a:solidFill>
                <a:latin typeface="Consolas" panose="020B0609020204030204" pitchFamily="49" charset="0"/>
              </a:rPr>
              <a:t>', 'super']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_.remove('slice')</a:t>
            </a:r>
          </a:p>
          <a:p>
            <a:pPr lvl="0" defTabSz="914400">
              <a:lnSpc>
                <a:spcPct val="87000"/>
              </a:lnSpc>
            </a:pP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dirty="0" err="1">
                <a:solidFill>
                  <a:srgbClr val="00B0F0"/>
                </a:solidFill>
                <a:latin typeface="Consolas" panose="020B0609020204030204" pitchFamily="49" charset="0"/>
              </a:rPr>
              <a:t>exe</a:t>
            </a:r>
            <a:r>
              <a:rPr lang="en-US" altLang="zh-TW" sz="2600" b="1" kern="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__)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Execute the given source in the context of </a:t>
            </a:r>
            <a:r>
              <a:rPr lang="en-US" altLang="zh-TW" sz="2500" kern="0" spc="-2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endParaRPr lang="en-US" altLang="zh-TW" sz="1800" kern="0" spc="-130" dirty="0">
              <a:solidFill>
                <a:prstClr val="white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9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source may be a string representing one or more Python </a:t>
            </a:r>
            <a:r>
              <a:rPr lang="en-US" altLang="zh-TW" sz="2500" kern="0" spc="-12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statements</a:t>
            </a:r>
            <a:r>
              <a:rPr lang="en-US" altLang="zh-TW" sz="2500" kern="0" spc="-19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or a code object as returned by compile().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22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must be a dictionary and 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oc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 can be any map</a:t>
            </a:r>
            <a:r>
              <a:rPr lang="en-US" altLang="zh-TW" sz="2500" kern="0" spc="-18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pi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sz="2500" kern="0" spc="-4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defaulting to the current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locals.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If only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is given, locals defaults to it.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600" kern="0" spc="-96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&gt;&gt;&gt;</a:t>
            </a: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spc="-96" dirty="0" err="1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__)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Evaluate the given source in the context of </a:t>
            </a:r>
            <a:r>
              <a:rPr lang="en-US" altLang="zh-TW" sz="2500" kern="0" spc="-25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endParaRPr lang="en-US" altLang="zh-TW" sz="1800" kern="0" spc="-130" dirty="0">
              <a:solidFill>
                <a:prstClr val="white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source may be a string representing a Python expression or a code object as returned by compile().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22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must be a dictionary and 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oc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 can be any map</a:t>
            </a:r>
            <a:r>
              <a:rPr lang="en-US" altLang="zh-TW" sz="2500" kern="0" spc="-18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pi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sz="2500" kern="0" spc="-4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defaulting to the current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locals.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If only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is given, locals defaults to it.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7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'classmethod', 'compile',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'exec', 'filter',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frozenset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'map',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open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'super’] </a:t>
            </a:r>
          </a:p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_.remove("open")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builtinsWeWillCoverL8R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'exec',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frozenset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isinstance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 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builtins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WeWillCoverL8R</a:t>
            </a: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</a:t>
            </a:r>
            <a:r>
              <a:rPr kumimoji="0" lang="en-US" altLang="zh-TW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 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emoryview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'property',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86DA3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slice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_.remove('slice')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200" b="0" i="0" u="none" strike="noStrike" kern="1200" cap="none" spc="-10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Builtins</a:t>
            </a:r>
            <a:r>
              <a:rPr kumimoji="0" lang="en-US" altLang="en-US" sz="4200" b="0" i="0" u="none" strike="noStrike" kern="1200" cap="none" spc="-1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We Will Cover Later…</a:t>
            </a:r>
            <a:endParaRPr kumimoji="0" lang="en-US" altLang="en-US" sz="4200" b="0" i="0" u="none" strike="noStrike" kern="1200" cap="none" spc="-2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Elephant" panose="02020904090505020303" pitchFamily="18" charset="0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6998" y="6363481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5672C7-80C5-46BB-A6A7-6E7A2894D1A4}"/>
              </a:ext>
            </a:extLst>
          </p:cNvPr>
          <p:cNvCxnSpPr/>
          <p:nvPr/>
        </p:nvCxnSpPr>
        <p:spPr>
          <a:xfrm>
            <a:off x="3998194" y="6454002"/>
            <a:ext cx="0" cy="34747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apezoid 7">
            <a:extLst>
              <a:ext uri="{FF2B5EF4-FFF2-40B4-BE49-F238E27FC236}">
                <a16:creationId xmlns:a16="http://schemas.microsoft.com/office/drawing/2014/main" id="{E5A21FA6-4EC6-4CE7-832C-9783A9B9B61E}"/>
              </a:ext>
            </a:extLst>
          </p:cNvPr>
          <p:cNvSpPr/>
          <p:nvPr/>
        </p:nvSpPr>
        <p:spPr bwMode="auto">
          <a:xfrm rot="2700000" flipH="1">
            <a:off x="7355334" y="435837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00" b="0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L</a:t>
            </a:r>
            <a:r>
              <a:rPr kumimoji="1" lang="en-US" sz="2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e</a:t>
            </a:r>
            <a:r>
              <a:rPr kumimoji="1" 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ct</a:t>
            </a:r>
            <a:r>
              <a:rPr kumimoji="1" lang="en-US" sz="2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u</a:t>
            </a:r>
            <a:r>
              <a:rPr kumimoji="1" 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re</a:t>
            </a:r>
            <a:r>
              <a:rPr kumimoji="1" lang="en-US" sz="12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10</a:t>
            </a:r>
            <a:b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Slide 42</a:t>
            </a:r>
          </a:p>
        </p:txBody>
      </p:sp>
      <p:sp>
        <p:nvSpPr>
          <p:cNvPr id="9" name="Rounded Rectangular Callout 9">
            <a:extLst>
              <a:ext uri="{FF2B5EF4-FFF2-40B4-BE49-F238E27FC236}">
                <a16:creationId xmlns:a16="http://schemas.microsoft.com/office/drawing/2014/main" id="{1B79AA0B-86CA-4FEB-94FA-0BFBC308165E}"/>
              </a:ext>
            </a:extLst>
          </p:cNvPr>
          <p:cNvSpPr/>
          <p:nvPr/>
        </p:nvSpPr>
        <p:spPr bwMode="auto">
          <a:xfrm>
            <a:off x="1142451" y="1074657"/>
            <a:ext cx="7537650" cy="3654619"/>
          </a:xfrm>
          <a:prstGeom prst="wedgeRoundRectCallout">
            <a:avLst>
              <a:gd name="adj1" fmla="val -47800"/>
              <a:gd name="adj2" fmla="val 86948"/>
              <a:gd name="adj3" fmla="val 16667"/>
            </a:avLst>
          </a:prstGeom>
          <a:solidFill>
            <a:sysClr val="window" lastClr="FFFFFF">
              <a:lumMod val="95000"/>
            </a:sys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683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458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Tx/>
              <a:buNone/>
              <a:tabLst/>
              <a:defRPr/>
            </a:pPr>
            <a:r>
              <a:rPr kumimoji="0" lang="en-US" altLang="zh-TW" sz="27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 This lets you predefine slice (</a:t>
            </a:r>
            <a:r>
              <a:rPr kumimoji="0" lang="en-US" altLang="zh-TW" sz="2798" b="0" i="0" u="none" strike="noStrike" kern="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ie</a:t>
            </a:r>
            <a:r>
              <a:rPr kumimoji="0" lang="en-US" altLang="zh-TW" sz="27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, […]) settings:</a:t>
            </a:r>
            <a:br>
              <a:rPr kumimoji="0" lang="en-US" altLang="zh-TW" sz="27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</a:br>
            <a:r>
              <a:rPr kumimoji="0" lang="en-US" altLang="zh-TW" sz="27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  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&gt;&gt;&gt;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 list(range(</a:t>
            </a:r>
            <a:r>
              <a:rPr kumimoji="0" lang="en-US" altLang="zh-TW" sz="2398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20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)[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13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: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2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: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-3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])</a:t>
            </a:r>
          </a:p>
          <a:p>
            <a:pPr marL="0" marR="0" lvl="0" indent="0" algn="l" defTabSz="8458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Tx/>
              <a:buNone/>
              <a:tabLst/>
              <a:defRPr/>
            </a:pPr>
            <a:r>
              <a:rPr kumimoji="0" lang="en-US" altLang="zh-TW" sz="19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 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[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13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, 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10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, 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7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, 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4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]</a:t>
            </a:r>
          </a:p>
          <a:p>
            <a:pPr marL="0" marR="0" lvl="0" indent="0" algn="l" defTabSz="8458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Tx/>
              <a:buNone/>
              <a:tabLst/>
              <a:defRPr/>
            </a:pP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 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&gt;&gt;&gt;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 </a:t>
            </a:r>
            <a:r>
              <a:rPr kumimoji="0" lang="en-US" altLang="zh-TW" sz="2398" b="0" i="0" u="none" strike="noStrike" kern="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sliceSettings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=</a:t>
            </a:r>
            <a:r>
              <a:rPr kumimoji="0" lang="en-US" altLang="zh-TW" sz="2398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slice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(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13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,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2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,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-3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)</a:t>
            </a:r>
          </a:p>
          <a:p>
            <a:pPr marL="0" marR="0" lvl="0" indent="0" algn="l" defTabSz="8458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Tx/>
              <a:buNone/>
              <a:tabLst/>
              <a:defRPr/>
            </a:pP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 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&gt;&gt;&gt;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 list(range(</a:t>
            </a:r>
            <a:r>
              <a:rPr kumimoji="0" lang="en-US" altLang="zh-TW" sz="2398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20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)[</a:t>
            </a:r>
            <a:r>
              <a:rPr kumimoji="0" lang="en-US" altLang="zh-TW" sz="2398" b="0" i="0" u="none" strike="noStrike" kern="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sliceSettings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])</a:t>
            </a:r>
          </a:p>
          <a:p>
            <a:pPr marL="0" marR="0" lvl="0" indent="0" algn="l" defTabSz="8458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Tx/>
              <a:buNone/>
              <a:tabLst/>
              <a:defRPr/>
            </a:pPr>
            <a:r>
              <a:rPr kumimoji="0" lang="en-US" altLang="zh-TW" sz="19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 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[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13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, 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10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, 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7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, 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4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]</a:t>
            </a:r>
          </a:p>
          <a:p>
            <a:pPr marL="0" marR="0" lvl="0" indent="0" algn="l" defTabSz="8458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Tx/>
              <a:buNone/>
              <a:tabLst/>
              <a:defRPr/>
            </a:pP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 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&gt;&gt;&gt;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 '</a:t>
            </a:r>
            <a:r>
              <a:rPr kumimoji="0" lang="en-US" altLang="zh-TW" sz="2398" b="0" i="0" u="none" strike="noStrike" kern="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abcd</a:t>
            </a:r>
            <a:r>
              <a:rPr kumimoji="0" lang="en-US" altLang="zh-TW" sz="2398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e</a:t>
            </a:r>
            <a:r>
              <a:rPr kumimoji="0" lang="en-US" altLang="zh-TW" sz="2398" b="0" i="0" u="none" strike="noStrike" kern="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fg</a:t>
            </a:r>
            <a:r>
              <a:rPr kumimoji="0" lang="en-US" altLang="zh-TW" sz="2398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h</a:t>
            </a:r>
            <a:r>
              <a:rPr kumimoji="0" lang="en-US" altLang="zh-TW" sz="2398" b="0" i="0" u="none" strike="noStrike" kern="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ij</a:t>
            </a:r>
            <a:r>
              <a:rPr kumimoji="0" lang="en-US" altLang="zh-TW" sz="2398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k</a:t>
            </a:r>
            <a:r>
              <a:rPr kumimoji="0" lang="en-US" altLang="zh-TW" sz="2398" b="0" i="0" u="none" strike="noStrike" kern="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lm</a:t>
            </a:r>
            <a:r>
              <a:rPr kumimoji="0" lang="en-US" altLang="zh-TW" sz="2398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n</a:t>
            </a:r>
            <a:r>
              <a:rPr kumimoji="0" lang="en-US" altLang="zh-TW" sz="2398" b="0" i="0" u="none" strike="noStrike" kern="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o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'[</a:t>
            </a:r>
            <a:r>
              <a:rPr kumimoji="0" lang="en-US" altLang="zh-TW" sz="2398" b="0" i="0" u="none" strike="noStrike" kern="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sliceSettings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]</a:t>
            </a:r>
          </a:p>
          <a:p>
            <a:pPr marL="0" marR="0" lvl="0" indent="0" algn="l" defTabSz="8458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Tx/>
              <a:buNone/>
              <a:tabLst/>
              <a:defRPr/>
            </a:pPr>
            <a:r>
              <a:rPr kumimoji="0" lang="en-US" altLang="zh-TW" sz="19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 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'</a:t>
            </a:r>
            <a:r>
              <a:rPr kumimoji="0" lang="en-US" altLang="zh-TW" sz="2398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nkhe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'</a:t>
            </a:r>
          </a:p>
          <a:p>
            <a:pPr marL="0" marR="0" lvl="0" indent="0" algn="l" defTabSz="8458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Tx/>
              <a:buNone/>
              <a:tabLst/>
              <a:defRPr/>
            </a:pP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 </a:t>
            </a:r>
            <a:r>
              <a:rPr kumimoji="0" lang="en-US" altLang="zh-TW" sz="2398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&gt;&gt;&gt;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0CBD57-B102-4539-82D0-21A547E40BD6}"/>
              </a:ext>
            </a:extLst>
          </p:cNvPr>
          <p:cNvCxnSpPr/>
          <p:nvPr/>
        </p:nvCxnSpPr>
        <p:spPr>
          <a:xfrm>
            <a:off x="1058862" y="6454002"/>
            <a:ext cx="0" cy="3291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2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101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_.remove('slice')</a:t>
            </a:r>
          </a:p>
          <a:p>
            <a:pPr lvl="0" defTabSz="914400">
              <a:lnSpc>
                <a:spcPct val="87000"/>
              </a:lnSpc>
            </a:pP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dirty="0" err="1">
                <a:solidFill>
                  <a:srgbClr val="00B0F0"/>
                </a:solidFill>
                <a:latin typeface="Consolas" panose="020B0609020204030204" pitchFamily="49" charset="0"/>
              </a:rPr>
              <a:t>exe</a:t>
            </a:r>
            <a:r>
              <a:rPr lang="en-US" altLang="zh-TW" sz="2600" b="1" kern="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__)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Execute the given source in the context of </a:t>
            </a:r>
            <a:r>
              <a:rPr lang="en-US" altLang="zh-TW" sz="2500" kern="0" spc="-2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endParaRPr lang="en-US" altLang="zh-TW" sz="1800" kern="0" spc="-130" dirty="0">
              <a:solidFill>
                <a:prstClr val="white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9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source may be a string representing one or more Python </a:t>
            </a:r>
            <a:r>
              <a:rPr lang="en-US" altLang="zh-TW" sz="2500" kern="0" spc="-12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statements</a:t>
            </a:r>
            <a:r>
              <a:rPr lang="en-US" altLang="zh-TW" sz="2500" kern="0" spc="-19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or a code object as returned by compile().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22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must be a dictionary and 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oc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 can be any map</a:t>
            </a:r>
            <a:r>
              <a:rPr lang="en-US" altLang="zh-TW" sz="2500" kern="0" spc="-18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pi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sz="2500" kern="0" spc="-4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defaulting to the current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locals.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If only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is given, locals defaults to it.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600" kern="0" spc="-96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&gt;&gt;&gt;</a:t>
            </a: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spc="-96" dirty="0" err="1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__)</a:t>
            </a:r>
            <a:endParaRPr lang="en-US" altLang="zh-TW" sz="1800" kern="0" spc="-130" dirty="0">
              <a:solidFill>
                <a:prstClr val="white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Evaluate the given source in the context of </a:t>
            </a:r>
            <a:r>
              <a:rPr lang="en-US" altLang="zh-TW" sz="2500" kern="0" spc="-25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endParaRPr lang="en-US" altLang="zh-TW" sz="1800" kern="0" spc="-130" dirty="0">
              <a:solidFill>
                <a:prstClr val="white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source may be a string representing a Python expression or a code object as returned by compile().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22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must be a dictionary and 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oc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 can be any map</a:t>
            </a:r>
            <a:r>
              <a:rPr lang="en-US" altLang="zh-TW" sz="2500" kern="0" spc="-18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pi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sz="2500" kern="0" spc="-4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defaulting to the current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locals.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If only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is given, locals defaults to it.</a:t>
            </a:r>
          </a:p>
          <a:p>
            <a:pPr lvl="0" defTabSz="914400">
              <a:lnSpc>
                <a:spcPct val="87000"/>
              </a:lnSpc>
              <a:spcBef>
                <a:spcPts val="100"/>
              </a:spcBef>
            </a:pPr>
            <a:r>
              <a:rPr lang="en-US" altLang="zh-TW" sz="2600" kern="0" spc="-96" dirty="0">
                <a:solidFill>
                  <a:prstClr val="black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&gt;&gt;&gt;</a:t>
            </a: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</a:t>
            </a:r>
            <a:r>
              <a:rPr lang="en-US" altLang="zh-TW" sz="2600" kern="0" spc="-3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t(</a:t>
            </a:r>
            <a:r>
              <a:rPr lang="en-US" altLang="zh-TW" sz="2600" b="1" kern="0" spc="-96" dirty="0" err="1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</a:t>
            </a:r>
            <a:r>
              <a:rPr lang="en-US" altLang="zh-TW" sz="2600" b="1" kern="0" spc="-300" dirty="0" err="1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600" kern="0" spc="-300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  <a:r>
              <a:rPr lang="en-US" altLang="zh-TW" sz="2600" kern="0" spc="-500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_doc</a:t>
            </a:r>
            <a:r>
              <a:rPr lang="en-US" altLang="zh-TW" sz="2600" kern="0" spc="-5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</a:t>
            </a:r>
            <a:r>
              <a:rPr lang="en-US" altLang="zh-TW" sz="2600" kern="0" spc="-3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[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12</a:t>
            </a:r>
            <a:r>
              <a:rPr lang="en-US" altLang="zh-TW" sz="2600" kern="0" spc="-3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5</a:t>
            </a:r>
            <a:r>
              <a:rPr lang="en-US" altLang="zh-TW" sz="2600" kern="0" spc="-5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: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]==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exe</a:t>
            </a:r>
            <a:r>
              <a:rPr lang="en-US" altLang="zh-TW" sz="2600" b="1" kern="0" spc="-300" dirty="0" err="1">
                <a:solidFill>
                  <a:srgbClr val="00B0F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c</a:t>
            </a:r>
            <a:r>
              <a:rPr lang="en-US" altLang="zh-TW" sz="2600" kern="0" spc="-300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  <a:r>
              <a:rPr lang="en-US" altLang="zh-TW" sz="2600" kern="0" spc="-500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_doc</a:t>
            </a:r>
            <a:r>
              <a:rPr lang="en-US" altLang="zh-TW" sz="2600" kern="0" spc="-5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</a:t>
            </a:r>
            <a:r>
              <a:rPr lang="en-US" altLang="zh-TW" sz="2600" kern="0" spc="-3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[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13</a:t>
            </a:r>
            <a:r>
              <a:rPr lang="en-US" altLang="zh-TW" sz="2600" kern="0" spc="-3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4</a:t>
            </a:r>
            <a:r>
              <a:rPr lang="en-US" altLang="zh-TW" sz="2600" kern="0" spc="-5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:</a:t>
            </a:r>
            <a:r>
              <a:rPr lang="en-US" altLang="zh-TW" sz="2600" kern="0" spc="-3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]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,end="</a:t>
            </a:r>
            <a:r>
              <a:rPr lang="en-US" altLang="zh-TW" sz="2600" kern="0" spc="-3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"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86000"/>
              </a:lnSpc>
            </a:pPr>
            <a:endParaRPr lang="en-US" altLang="zh-TW" sz="2600" kern="0" spc="-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639689-DF9C-49F7-8040-6377427AC0F7}"/>
              </a:ext>
            </a:extLst>
          </p:cNvPr>
          <p:cNvSpPr/>
          <p:nvPr/>
        </p:nvSpPr>
        <p:spPr>
          <a:xfrm>
            <a:off x="296998" y="6363481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21A41D-E3A8-4F4C-82EF-4760CC4A1A1A}"/>
              </a:ext>
            </a:extLst>
          </p:cNvPr>
          <p:cNvCxnSpPr/>
          <p:nvPr/>
        </p:nvCxnSpPr>
        <p:spPr>
          <a:xfrm>
            <a:off x="9263216" y="6454002"/>
            <a:ext cx="0" cy="34747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05E921-D976-4ADE-A118-C88B9C00549A}"/>
              </a:ext>
            </a:extLst>
          </p:cNvPr>
          <p:cNvCxnSpPr/>
          <p:nvPr/>
        </p:nvCxnSpPr>
        <p:spPr>
          <a:xfrm>
            <a:off x="1058862" y="6454002"/>
            <a:ext cx="0" cy="3291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1244FD-F6D3-43C5-81D9-0C22A4B7605B}"/>
              </a:ext>
            </a:extLst>
          </p:cNvPr>
          <p:cNvGrpSpPr/>
          <p:nvPr/>
        </p:nvGrpSpPr>
        <p:grpSpPr>
          <a:xfrm>
            <a:off x="343252" y="2304991"/>
            <a:ext cx="8974484" cy="1449454"/>
            <a:chOff x="343252" y="5002471"/>
            <a:chExt cx="9097610" cy="14494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6105DB-7C1E-455E-A5B8-5FCF5E9349D6}"/>
                </a:ext>
              </a:extLst>
            </p:cNvPr>
            <p:cNvSpPr/>
            <p:nvPr/>
          </p:nvSpPr>
          <p:spPr bwMode="auto">
            <a:xfrm>
              <a:off x="373062" y="5039838"/>
              <a:ext cx="1674014" cy="334474"/>
            </a:xfrm>
            <a:prstGeom prst="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0276D6-3365-49EB-8520-B09EFB6A0563}"/>
                </a:ext>
              </a:extLst>
            </p:cNvPr>
            <p:cNvSpPr/>
            <p:nvPr/>
          </p:nvSpPr>
          <p:spPr bwMode="auto">
            <a:xfrm>
              <a:off x="373062" y="5036016"/>
              <a:ext cx="9067800" cy="1415909"/>
            </a:xfrm>
            <a:prstGeom prst="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2A6012-AEBE-485D-B744-E0EB998D2A40}"/>
                </a:ext>
              </a:extLst>
            </p:cNvPr>
            <p:cNvSpPr/>
            <p:nvPr/>
          </p:nvSpPr>
          <p:spPr bwMode="auto">
            <a:xfrm>
              <a:off x="343252" y="5082325"/>
              <a:ext cx="50643" cy="27228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74D7F9-1EDA-4B74-90E1-CF03AA97E0B8}"/>
                </a:ext>
              </a:extLst>
            </p:cNvPr>
            <p:cNvSpPr/>
            <p:nvPr/>
          </p:nvSpPr>
          <p:spPr bwMode="auto">
            <a:xfrm>
              <a:off x="343252" y="5002471"/>
              <a:ext cx="1685310" cy="9955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0D2F55-94B0-4589-8DD4-9C0172CCD834}"/>
              </a:ext>
            </a:extLst>
          </p:cNvPr>
          <p:cNvGrpSpPr/>
          <p:nvPr/>
        </p:nvGrpSpPr>
        <p:grpSpPr>
          <a:xfrm>
            <a:off x="343252" y="5002471"/>
            <a:ext cx="8974484" cy="1449454"/>
            <a:chOff x="343252" y="5002471"/>
            <a:chExt cx="9097610" cy="144945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0172C2-CF4C-4246-A94B-F648AFF974D4}"/>
                </a:ext>
              </a:extLst>
            </p:cNvPr>
            <p:cNvSpPr/>
            <p:nvPr/>
          </p:nvSpPr>
          <p:spPr bwMode="auto">
            <a:xfrm>
              <a:off x="373062" y="5039838"/>
              <a:ext cx="1674014" cy="334474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2F401B-B2B7-40F9-B747-E473D37E6A1E}"/>
                </a:ext>
              </a:extLst>
            </p:cNvPr>
            <p:cNvSpPr/>
            <p:nvPr/>
          </p:nvSpPr>
          <p:spPr bwMode="auto">
            <a:xfrm>
              <a:off x="373062" y="5036016"/>
              <a:ext cx="9067800" cy="1415909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33BD3B4-6562-47F7-8C32-836797C357CF}"/>
                </a:ext>
              </a:extLst>
            </p:cNvPr>
            <p:cNvSpPr/>
            <p:nvPr/>
          </p:nvSpPr>
          <p:spPr bwMode="auto">
            <a:xfrm>
              <a:off x="343252" y="5082325"/>
              <a:ext cx="50643" cy="27228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B562311-3A69-475D-B208-46BCEE448CE9}"/>
                </a:ext>
              </a:extLst>
            </p:cNvPr>
            <p:cNvSpPr/>
            <p:nvPr/>
          </p:nvSpPr>
          <p:spPr bwMode="auto">
            <a:xfrm>
              <a:off x="343252" y="5002471"/>
              <a:ext cx="1685310" cy="9955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7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401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lvl="0" defTabSz="914400">
              <a:lnSpc>
                <a:spcPct val="87000"/>
              </a:lnSpc>
            </a:pP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dirty="0" err="1">
                <a:solidFill>
                  <a:srgbClr val="00B0F0"/>
                </a:solidFill>
                <a:latin typeface="Consolas" panose="020B0609020204030204" pitchFamily="49" charset="0"/>
              </a:rPr>
              <a:t>exe</a:t>
            </a:r>
            <a:r>
              <a:rPr lang="en-US" altLang="zh-TW" sz="2600" b="1" kern="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__)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Execute the given source in the context of </a:t>
            </a:r>
            <a:r>
              <a:rPr lang="en-US" altLang="zh-TW" sz="2500" kern="0" spc="-2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endParaRPr lang="en-US" altLang="zh-TW" sz="1800" kern="0" spc="-130" dirty="0">
              <a:solidFill>
                <a:prstClr val="white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9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source may be a string representing one or more Python </a:t>
            </a:r>
            <a:r>
              <a:rPr lang="en-US" altLang="zh-TW" sz="2500" kern="0" spc="-12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statements</a:t>
            </a:r>
            <a:r>
              <a:rPr lang="en-US" altLang="zh-TW" sz="2500" kern="0" spc="-19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or a code object as returned by compile().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22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must be a dictionary and 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oc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 can be any map</a:t>
            </a:r>
            <a:r>
              <a:rPr lang="en-US" altLang="zh-TW" sz="2500" kern="0" spc="-18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pi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sz="2500" kern="0" spc="-4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defaulting to the current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locals.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If only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is given, locals defaults to it.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600" kern="0" spc="-96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&gt;&gt;&gt;</a:t>
            </a: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spc="-96" dirty="0" err="1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__)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Evaluate the given source in the context of </a:t>
            </a:r>
            <a:r>
              <a:rPr lang="en-US" altLang="zh-TW" sz="2500" kern="0" spc="-25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endParaRPr lang="en-US" altLang="zh-TW" sz="1800" kern="0" spc="-130" dirty="0">
              <a:solidFill>
                <a:prstClr val="white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source may be a string representing a Python expression or a code object as returned by compile().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22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must be a dictionary and 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oc</a:t>
            </a:r>
            <a:r>
              <a:rPr lang="en-US" altLang="zh-TW" sz="2500" kern="0" spc="-2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al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 can be any map</a:t>
            </a:r>
            <a:r>
              <a:rPr lang="en-US" altLang="zh-TW" sz="2500" kern="0" spc="-18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pi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sz="2500" kern="0" spc="-41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defaulting to the current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locals.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If only </a:t>
            </a:r>
            <a:r>
              <a:rPr lang="en-US" altLang="zh-TW" sz="2500" kern="0" spc="-1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is given, locals defaults to it.</a:t>
            </a:r>
          </a:p>
          <a:p>
            <a:pPr lvl="0" defTabSz="914400">
              <a:lnSpc>
                <a:spcPct val="87000"/>
              </a:lnSpc>
              <a:spcBef>
                <a:spcPts val="100"/>
              </a:spcBef>
            </a:pP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prin</a:t>
            </a:r>
            <a:r>
              <a:rPr lang="en-US" altLang="zh-TW" sz="2600" kern="0" spc="-300" dirty="0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t(</a:t>
            </a:r>
            <a:r>
              <a:rPr lang="en-US" altLang="zh-TW" sz="2600" b="1" kern="0" spc="-96" dirty="0" err="1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</a:t>
            </a:r>
            <a:r>
              <a:rPr lang="en-US" altLang="zh-TW" sz="2600" b="1" kern="0" spc="-300" dirty="0" err="1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600" kern="0" spc="-300" dirty="0" err="1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  <a:r>
              <a:rPr lang="en-US" altLang="zh-TW" sz="2600" kern="0" spc="-500" dirty="0" err="1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_doc</a:t>
            </a:r>
            <a:r>
              <a:rPr lang="en-US" altLang="zh-TW" sz="2600" kern="0" spc="-500" dirty="0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</a:t>
            </a:r>
            <a:r>
              <a:rPr lang="en-US" altLang="zh-TW" sz="2600" kern="0" spc="-300" dirty="0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[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12</a:t>
            </a:r>
            <a:r>
              <a:rPr lang="en-US" altLang="zh-TW" sz="2600" kern="0" spc="-300" dirty="0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5</a:t>
            </a:r>
            <a:r>
              <a:rPr lang="en-US" altLang="zh-TW" sz="2600" kern="0" spc="-500" dirty="0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: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]==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exe</a:t>
            </a:r>
            <a:r>
              <a:rPr lang="en-US" altLang="zh-TW" sz="2600" b="1" kern="0" spc="-300" dirty="0" err="1">
                <a:solidFill>
                  <a:srgbClr val="00B0F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c</a:t>
            </a:r>
            <a:r>
              <a:rPr lang="en-US" altLang="zh-TW" sz="2600" kern="0" spc="-300" dirty="0" err="1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  <a:r>
              <a:rPr lang="en-US" altLang="zh-TW" sz="2600" kern="0" spc="-500" dirty="0" err="1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_doc</a:t>
            </a:r>
            <a:r>
              <a:rPr lang="en-US" altLang="zh-TW" sz="2600" kern="0" spc="-500" dirty="0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</a:t>
            </a:r>
            <a:r>
              <a:rPr lang="en-US" altLang="zh-TW" sz="2600" kern="0" spc="-300" dirty="0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[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13</a:t>
            </a:r>
            <a:r>
              <a:rPr lang="en-US" altLang="zh-TW" sz="2600" kern="0" spc="-300" dirty="0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4</a:t>
            </a:r>
            <a:r>
              <a:rPr lang="en-US" altLang="zh-TW" sz="2600" kern="0" spc="-500" dirty="0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:</a:t>
            </a:r>
            <a:r>
              <a:rPr lang="en-US" altLang="zh-TW" sz="2600" kern="0" spc="-300" dirty="0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]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,end="</a:t>
            </a:r>
            <a:r>
              <a:rPr lang="en-US" altLang="zh-TW" sz="2600" kern="0" spc="-300" dirty="0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"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)</a:t>
            </a:r>
            <a:endParaRPr lang="en-US" altLang="zh-TW" sz="2600" kern="0" spc="-96" dirty="0">
              <a:solidFill>
                <a:schemeClr val="bg1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kern="0" spc="-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1244FD-F6D3-43C5-81D9-0C22A4B7605B}"/>
              </a:ext>
            </a:extLst>
          </p:cNvPr>
          <p:cNvGrpSpPr/>
          <p:nvPr/>
        </p:nvGrpSpPr>
        <p:grpSpPr>
          <a:xfrm>
            <a:off x="343252" y="1959307"/>
            <a:ext cx="8974484" cy="1449454"/>
            <a:chOff x="343252" y="5002471"/>
            <a:chExt cx="9097610" cy="14494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6105DB-7C1E-455E-A5B8-5FCF5E9349D6}"/>
                </a:ext>
              </a:extLst>
            </p:cNvPr>
            <p:cNvSpPr/>
            <p:nvPr/>
          </p:nvSpPr>
          <p:spPr bwMode="auto">
            <a:xfrm>
              <a:off x="373062" y="5039838"/>
              <a:ext cx="1674014" cy="334474"/>
            </a:xfrm>
            <a:prstGeom prst="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0276D6-3365-49EB-8520-B09EFB6A0563}"/>
                </a:ext>
              </a:extLst>
            </p:cNvPr>
            <p:cNvSpPr/>
            <p:nvPr/>
          </p:nvSpPr>
          <p:spPr bwMode="auto">
            <a:xfrm>
              <a:off x="373062" y="5036016"/>
              <a:ext cx="9067800" cy="1415909"/>
            </a:xfrm>
            <a:prstGeom prst="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2A6012-AEBE-485D-B744-E0EB998D2A40}"/>
                </a:ext>
              </a:extLst>
            </p:cNvPr>
            <p:cNvSpPr/>
            <p:nvPr/>
          </p:nvSpPr>
          <p:spPr bwMode="auto">
            <a:xfrm>
              <a:off x="343252" y="5082325"/>
              <a:ext cx="50643" cy="27228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74D7F9-1EDA-4B74-90E1-CF03AA97E0B8}"/>
                </a:ext>
              </a:extLst>
            </p:cNvPr>
            <p:cNvSpPr/>
            <p:nvPr/>
          </p:nvSpPr>
          <p:spPr bwMode="auto">
            <a:xfrm>
              <a:off x="343252" y="5002471"/>
              <a:ext cx="1685310" cy="9955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0D2F55-94B0-4589-8DD4-9C0172CCD834}"/>
              </a:ext>
            </a:extLst>
          </p:cNvPr>
          <p:cNvGrpSpPr/>
          <p:nvPr/>
        </p:nvGrpSpPr>
        <p:grpSpPr>
          <a:xfrm>
            <a:off x="343252" y="4656787"/>
            <a:ext cx="8974484" cy="1449454"/>
            <a:chOff x="343252" y="5002471"/>
            <a:chExt cx="9097610" cy="144945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0172C2-CF4C-4246-A94B-F648AFF974D4}"/>
                </a:ext>
              </a:extLst>
            </p:cNvPr>
            <p:cNvSpPr/>
            <p:nvPr/>
          </p:nvSpPr>
          <p:spPr bwMode="auto">
            <a:xfrm>
              <a:off x="373062" y="5039838"/>
              <a:ext cx="1674014" cy="334474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2F401B-B2B7-40F9-B747-E473D37E6A1E}"/>
                </a:ext>
              </a:extLst>
            </p:cNvPr>
            <p:cNvSpPr/>
            <p:nvPr/>
          </p:nvSpPr>
          <p:spPr bwMode="auto">
            <a:xfrm>
              <a:off x="373062" y="5036016"/>
              <a:ext cx="9067800" cy="1415909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33BD3B4-6562-47F7-8C32-836797C357CF}"/>
                </a:ext>
              </a:extLst>
            </p:cNvPr>
            <p:cNvSpPr/>
            <p:nvPr/>
          </p:nvSpPr>
          <p:spPr bwMode="auto">
            <a:xfrm>
              <a:off x="343252" y="5082325"/>
              <a:ext cx="50643" cy="27228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B562311-3A69-475D-B208-46BCEE448CE9}"/>
                </a:ext>
              </a:extLst>
            </p:cNvPr>
            <p:cNvSpPr/>
            <p:nvPr/>
          </p:nvSpPr>
          <p:spPr bwMode="auto">
            <a:xfrm>
              <a:off x="343252" y="5002471"/>
              <a:ext cx="1685310" cy="9955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59944D-689D-4CD3-BDF7-ADCFEE7605E7}"/>
              </a:ext>
            </a:extLst>
          </p:cNvPr>
          <p:cNvCxnSpPr/>
          <p:nvPr/>
        </p:nvCxnSpPr>
        <p:spPr>
          <a:xfrm>
            <a:off x="1646030" y="6454002"/>
            <a:ext cx="0" cy="3291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5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lvl="0" defTabSz="914400">
              <a:lnSpc>
                <a:spcPct val="87000"/>
              </a:lnSpc>
            </a:pP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dirty="0" err="1">
                <a:solidFill>
                  <a:srgbClr val="00B0F0"/>
                </a:solidFill>
                <a:latin typeface="Consolas" panose="020B0609020204030204" pitchFamily="49" charset="0"/>
              </a:rPr>
              <a:t>exe</a:t>
            </a:r>
            <a:r>
              <a:rPr lang="en-US" altLang="zh-TW" sz="2600" b="1" kern="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)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Execute the given source in the context of </a:t>
            </a:r>
            <a:r>
              <a:rPr lang="en-US" altLang="zh-TW" sz="2500" kern="0" spc="-2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endParaRPr lang="en-US" altLang="zh-TW" sz="1800" kern="0" spc="-130" dirty="0">
              <a:solidFill>
                <a:prstClr val="white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9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source may be a string representing one or more Python </a:t>
            </a:r>
            <a:r>
              <a:rPr lang="en-US" altLang="zh-TW" sz="2500" b="1" kern="0" spc="-120" dirty="0">
                <a:solidFill>
                  <a:srgbClr val="00B0F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statements</a:t>
            </a:r>
            <a:r>
              <a:rPr lang="en-US" altLang="zh-TW" sz="2500" kern="0" spc="-19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or a code object as returned by compile().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2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obals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must be a dictionary and </a:t>
            </a:r>
            <a:r>
              <a:rPr lang="en-US" altLang="zh-TW" sz="2500" kern="0" spc="-21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oc</a:t>
            </a:r>
            <a:r>
              <a:rPr lang="en-US" altLang="zh-TW" sz="2500" kern="0" spc="-21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al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 can be any map</a:t>
            </a:r>
            <a:r>
              <a:rPr lang="en-US" altLang="zh-TW" sz="2500" kern="0" spc="-18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pi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sz="2500" kern="0" spc="-41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defaulting to the current 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locals.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If only 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is given, locals defaults to it.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600" kern="0" spc="-96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&gt;&gt;&gt;</a:t>
            </a: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spc="-96" dirty="0" err="1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)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Evaluate the given source in the context of </a:t>
            </a:r>
            <a:r>
              <a:rPr lang="en-US" altLang="zh-TW" sz="2500" kern="0" spc="-25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endParaRPr lang="en-US" altLang="zh-TW" sz="1800" kern="0" spc="-130" dirty="0">
              <a:solidFill>
                <a:prstClr val="white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source may be a string representing a Python </a:t>
            </a:r>
            <a:r>
              <a:rPr lang="en-US" altLang="zh-TW" sz="2500" b="1" kern="0" spc="-130" dirty="0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expression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or a code object as returned by compile().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2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obals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must be a dictionary and </a:t>
            </a:r>
            <a:r>
              <a:rPr lang="en-US" altLang="zh-TW" sz="2500" kern="0" spc="-21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oc</a:t>
            </a:r>
            <a:r>
              <a:rPr lang="en-US" altLang="zh-TW" sz="2500" kern="0" spc="-21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al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 can be any map</a:t>
            </a:r>
            <a:r>
              <a:rPr lang="en-US" altLang="zh-TW" sz="2500" kern="0" spc="-18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pi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sz="2500" kern="0" spc="-41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defaulting to the current 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locals.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If only 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is given, locals defaults to it.</a:t>
            </a:r>
          </a:p>
          <a:p>
            <a:pPr lvl="0" defTabSz="914400">
              <a:lnSpc>
                <a:spcPct val="87000"/>
              </a:lnSpc>
              <a:spcBef>
                <a:spcPts val="100"/>
              </a:spcBef>
            </a:pPr>
            <a:r>
              <a:rPr lang="en-US" altLang="zh-TW" sz="26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prin</a:t>
            </a:r>
            <a:r>
              <a:rPr lang="en-US" altLang="zh-TW" sz="26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t(</a:t>
            </a:r>
            <a:r>
              <a:rPr lang="en-US" altLang="zh-TW" sz="2600" b="1" kern="0" spc="-96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</a:t>
            </a:r>
            <a:r>
              <a:rPr lang="en-US" altLang="zh-TW" sz="2600" b="1" kern="0" spc="-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600" kern="0" spc="-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  <a:r>
              <a:rPr lang="en-US" altLang="zh-TW" sz="2600" kern="0" spc="-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</a:t>
            </a:r>
            <a:r>
              <a:rPr lang="en-US" altLang="zh-TW" sz="2600" kern="0" spc="-96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_doc</a:t>
            </a:r>
            <a:r>
              <a:rPr lang="en-US" altLang="zh-TW" sz="2600" kern="0" spc="-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</a:t>
            </a:r>
            <a:r>
              <a:rPr lang="en-US" altLang="zh-TW" sz="26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[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12</a:t>
            </a:r>
            <a:r>
              <a:rPr lang="en-US" altLang="zh-TW" sz="26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5</a:t>
            </a:r>
            <a:r>
              <a:rPr lang="en-US" altLang="zh-TW" sz="2600" kern="0" spc="-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: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]==</a:t>
            </a:r>
            <a:r>
              <a:rPr lang="en-US" altLang="zh-TW" sz="2600" b="1" kern="0" spc="-96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exe</a:t>
            </a:r>
            <a:r>
              <a:rPr lang="en-US" altLang="zh-TW" sz="2600" b="1" kern="0" spc="-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c</a:t>
            </a:r>
            <a:r>
              <a:rPr lang="en-US" altLang="zh-TW" sz="2600" kern="0" spc="-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  <a:r>
              <a:rPr lang="en-US" altLang="zh-TW" sz="2600" kern="0" spc="-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</a:t>
            </a:r>
            <a:r>
              <a:rPr lang="en-US" altLang="zh-TW" sz="2600" kern="0" spc="-96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_doc</a:t>
            </a:r>
            <a:r>
              <a:rPr lang="en-US" altLang="zh-TW" sz="2600" kern="0" spc="-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</a:t>
            </a:r>
            <a:r>
              <a:rPr lang="en-US" altLang="zh-TW" sz="26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[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13</a:t>
            </a:r>
            <a:r>
              <a:rPr lang="en-US" altLang="zh-TW" sz="26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4</a:t>
            </a:r>
            <a:r>
              <a:rPr lang="en-US" altLang="zh-TW" sz="2600" kern="0" spc="-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:</a:t>
            </a:r>
            <a:r>
              <a:rPr lang="en-US" altLang="zh-TW" sz="26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]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,end="</a:t>
            </a:r>
            <a:r>
              <a:rPr lang="en-US" altLang="zh-TW" sz="26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"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) </a:t>
            </a:r>
            <a:r>
              <a:rPr lang="en-US" altLang="zh-TW" sz="26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kern="0" spc="-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59944D-689D-4CD3-BDF7-ADCFEE7605E7}"/>
              </a:ext>
            </a:extLst>
          </p:cNvPr>
          <p:cNvCxnSpPr/>
          <p:nvPr/>
        </p:nvCxnSpPr>
        <p:spPr>
          <a:xfrm>
            <a:off x="1646030" y="6454002"/>
            <a:ext cx="0" cy="3291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5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A4E8D36-EBA2-4E84-8EBA-FCEF47CBA4A4}"/>
              </a:ext>
            </a:extLst>
          </p:cNvPr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lvl="0" defTabSz="914400">
              <a:lnSpc>
                <a:spcPct val="87000"/>
              </a:lnSpc>
            </a:pPr>
            <a:r>
              <a:rPr lang="en-US" altLang="zh-TW" sz="2600" kern="0" spc="-1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dirty="0" err="1">
                <a:solidFill>
                  <a:srgbClr val="00B0F0"/>
                </a:solidFill>
                <a:latin typeface="Consolas" panose="020B0609020204030204" pitchFamily="49" charset="0"/>
              </a:rPr>
              <a:t>exe</a:t>
            </a:r>
            <a:r>
              <a:rPr lang="en-US" altLang="zh-TW" sz="2600" b="1" kern="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)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Execute the given source in the context of </a:t>
            </a:r>
            <a:r>
              <a:rPr lang="en-US" altLang="zh-TW" sz="2500" kern="0" spc="-2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endParaRPr lang="en-US" altLang="zh-TW" sz="1800" kern="0" spc="-130" dirty="0">
              <a:solidFill>
                <a:prstClr val="white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9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source may be a string representing one or more Python </a:t>
            </a:r>
            <a:r>
              <a:rPr lang="en-US" altLang="zh-TW" sz="2500" b="1" kern="0" spc="-120" dirty="0">
                <a:solidFill>
                  <a:srgbClr val="00B0F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statements</a:t>
            </a:r>
            <a:r>
              <a:rPr lang="en-US" altLang="zh-TW" sz="2500" kern="0" spc="-19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or a code object as returned by compile().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2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obals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must be a dictionary and </a:t>
            </a:r>
            <a:r>
              <a:rPr lang="en-US" altLang="zh-TW" sz="2500" kern="0" spc="-21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oc</a:t>
            </a:r>
            <a:r>
              <a:rPr lang="en-US" altLang="zh-TW" sz="2500" kern="0" spc="-21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al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 can be any map</a:t>
            </a:r>
            <a:r>
              <a:rPr lang="en-US" altLang="zh-TW" sz="2500" kern="0" spc="-18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pi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sz="2500" kern="0" spc="-41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defaulting to the current 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locals.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If only 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is given, locals defaults to it.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600" kern="0" spc="-96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&gt;&gt;&gt;</a:t>
            </a: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spc="-96" dirty="0" err="1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)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Evaluate the given source in the context of </a:t>
            </a:r>
            <a:r>
              <a:rPr lang="en-US" altLang="zh-TW" sz="2500" kern="0" spc="-25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endParaRPr lang="en-US" altLang="zh-TW" sz="1800" kern="0" spc="-130" dirty="0">
              <a:solidFill>
                <a:prstClr val="white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source may be a string representing a Python </a:t>
            </a:r>
            <a:r>
              <a:rPr lang="en-US" altLang="zh-TW" sz="2500" b="1" kern="0" spc="-130" dirty="0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expression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or a code object as returned by compile().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2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obals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must be a dictionary and </a:t>
            </a:r>
            <a:r>
              <a:rPr lang="en-US" altLang="zh-TW" sz="2500" kern="0" spc="-21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oc</a:t>
            </a:r>
            <a:r>
              <a:rPr lang="en-US" altLang="zh-TW" sz="2500" kern="0" spc="-21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al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 can be any map</a:t>
            </a:r>
            <a:r>
              <a:rPr lang="en-US" altLang="zh-TW" sz="2500" kern="0" spc="-18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pi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sz="2500" kern="0" spc="-41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defaulting to the current 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locals.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If only 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is given, locals defaults to it.</a:t>
            </a:r>
          </a:p>
          <a:p>
            <a:pPr lvl="0" defTabSz="914400">
              <a:lnSpc>
                <a:spcPct val="87000"/>
              </a:lnSpc>
              <a:spcBef>
                <a:spcPts val="100"/>
              </a:spcBef>
            </a:pPr>
            <a:r>
              <a:rPr lang="en-US" altLang="zh-TW" sz="26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prin</a:t>
            </a:r>
            <a:r>
              <a:rPr lang="en-US" altLang="zh-TW" sz="26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t(</a:t>
            </a:r>
            <a:r>
              <a:rPr lang="en-US" altLang="zh-TW" sz="2600" b="1" kern="0" spc="-96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</a:t>
            </a:r>
            <a:r>
              <a:rPr lang="en-US" altLang="zh-TW" sz="2600" b="1" kern="0" spc="-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600" kern="0" spc="-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  <a:r>
              <a:rPr lang="en-US" altLang="zh-TW" sz="2600" kern="0" spc="-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</a:t>
            </a:r>
            <a:r>
              <a:rPr lang="en-US" altLang="zh-TW" sz="2600" kern="0" spc="-96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_doc</a:t>
            </a:r>
            <a:r>
              <a:rPr lang="en-US" altLang="zh-TW" sz="2600" kern="0" spc="-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</a:t>
            </a:r>
            <a:r>
              <a:rPr lang="en-US" altLang="zh-TW" sz="26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[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12</a:t>
            </a:r>
            <a:r>
              <a:rPr lang="en-US" altLang="zh-TW" sz="26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5</a:t>
            </a:r>
            <a:r>
              <a:rPr lang="en-US" altLang="zh-TW" sz="2600" kern="0" spc="-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: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]==</a:t>
            </a:r>
            <a:r>
              <a:rPr lang="en-US" altLang="zh-TW" sz="2600" b="1" kern="0" spc="-96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exe</a:t>
            </a:r>
            <a:r>
              <a:rPr lang="en-US" altLang="zh-TW" sz="2600" b="1" kern="0" spc="-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c</a:t>
            </a:r>
            <a:r>
              <a:rPr lang="en-US" altLang="zh-TW" sz="2600" kern="0" spc="-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  <a:r>
              <a:rPr lang="en-US" altLang="zh-TW" sz="2600" kern="0" spc="-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</a:t>
            </a:r>
            <a:r>
              <a:rPr lang="en-US" altLang="zh-TW" sz="2600" kern="0" spc="-96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_doc</a:t>
            </a:r>
            <a:r>
              <a:rPr lang="en-US" altLang="zh-TW" sz="2600" kern="0" spc="-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</a:t>
            </a:r>
            <a:r>
              <a:rPr lang="en-US" altLang="zh-TW" sz="26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[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13</a:t>
            </a:r>
            <a:r>
              <a:rPr lang="en-US" altLang="zh-TW" sz="26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4</a:t>
            </a:r>
            <a:r>
              <a:rPr lang="en-US" altLang="zh-TW" sz="2600" kern="0" spc="-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:</a:t>
            </a:r>
            <a:r>
              <a:rPr lang="en-US" altLang="zh-TW" sz="26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]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,end="</a:t>
            </a:r>
            <a:r>
              <a:rPr lang="en-US" altLang="zh-TW" sz="26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"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) </a:t>
            </a:r>
            <a:r>
              <a:rPr lang="en-US" altLang="zh-TW" sz="26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2600" kern="0" spc="-1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kern="0" spc="-1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14CBAA-F2FF-4A71-B59D-2E4300AD910A}"/>
              </a:ext>
            </a:extLst>
          </p:cNvPr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5CD869-8642-48ED-BF48-93517F267D14}"/>
              </a:ext>
            </a:extLst>
          </p:cNvPr>
          <p:cNvSpPr/>
          <p:nvPr/>
        </p:nvSpPr>
        <p:spPr>
          <a:xfrm>
            <a:off x="3968" y="17932"/>
            <a:ext cx="9729788" cy="341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22BEA61-E15D-441C-BC68-3FF9E55516B6}"/>
              </a:ext>
            </a:extLst>
          </p:cNvPr>
          <p:cNvSpPr txBox="1">
            <a:spLocks/>
          </p:cNvSpPr>
          <p:nvPr/>
        </p:nvSpPr>
        <p:spPr bwMode="auto">
          <a:xfrm>
            <a:off x="509690" y="0"/>
            <a:ext cx="918602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kern="0" spc="-96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087" b="1" kern="0" spc="-96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087" b="1" kern="0" spc="-96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"print('hello');print('world')"</a:t>
            </a:r>
            <a:r>
              <a:rPr lang="en-US" altLang="zh-TW" sz="2087" b="1" kern="0" spc="-96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altLang="zh-TW" sz="2087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#not an </a:t>
            </a:r>
            <a:r>
              <a:rPr lang="en-US" altLang="zh-TW" sz="2087" kern="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expression</a:t>
            </a:r>
          </a:p>
          <a:p>
            <a:pPr marL="0" indent="0" defTabSz="91440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"&lt;string&gt;", line 1</a:t>
            </a: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  print('hello');print('world')</a:t>
            </a: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                ^</a:t>
            </a:r>
          </a:p>
          <a:p>
            <a:pPr marL="0" indent="0" defTabSz="91440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SyntaxError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: invalid syntax</a:t>
            </a:r>
            <a:endParaRPr lang="en-US" altLang="zh-TW" sz="2087" b="1" kern="0" spc="-96" dirty="0">
              <a:solidFill>
                <a:prstClr val="white">
                  <a:lumMod val="75000"/>
                </a:prst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kern="0" spc="-96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087" b="1" kern="0" spc="-96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087" b="1" kern="0" spc="-96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"print('hello')"</a:t>
            </a:r>
            <a:r>
              <a:rPr lang="en-US" altLang="zh-TW" sz="2087" b="1" kern="0" spc="-96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087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#The </a:t>
            </a:r>
            <a:r>
              <a:rPr lang="en-US" altLang="zh-TW" sz="2087" kern="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print expression</a:t>
            </a:r>
            <a:r>
              <a:rPr lang="en-US" altLang="zh-TW" sz="2087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 returns None</a:t>
            </a:r>
            <a:endParaRPr lang="en-US" altLang="zh-TW" sz="2087" b="1" kern="0" spc="-96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hello</a:t>
            </a:r>
          </a:p>
          <a:p>
            <a:pPr marL="0" indent="0" defTabSz="914400">
              <a:lnSpc>
                <a:spcPct val="7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   </a:t>
            </a:r>
            <a:endParaRPr lang="en-US" altLang="zh-TW" sz="2087" kern="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1EB4B-5A6C-435C-85E8-543283D3CCA8}"/>
              </a:ext>
            </a:extLst>
          </p:cNvPr>
          <p:cNvSpPr txBox="1">
            <a:spLocks/>
          </p:cNvSpPr>
          <p:nvPr/>
        </p:nvSpPr>
        <p:spPr bwMode="auto">
          <a:xfrm>
            <a:off x="509692" y="0"/>
            <a:ext cx="64940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7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7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prstClr val="white">
                  <a:lumMod val="75000"/>
                </a:prst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7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prstClr val="white">
                  <a:lumMod val="75000"/>
                </a:prst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7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prstClr val="white">
                  <a:lumMod val="75000"/>
                </a:prst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7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BFBFBF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087" b="1" kern="0" spc="-96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</a:t>
            </a:r>
            <a:endParaRPr lang="en-US" altLang="zh-TW" sz="2087" b="1" kern="0" spc="-96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7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24BA51-B5F5-4ED4-AB14-78195138258C}"/>
              </a:ext>
            </a:extLst>
          </p:cNvPr>
          <p:cNvCxnSpPr>
            <a:cxnSpLocks/>
          </p:cNvCxnSpPr>
          <p:nvPr/>
        </p:nvCxnSpPr>
        <p:spPr>
          <a:xfrm>
            <a:off x="9530027" y="14467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A7811D-8DB8-4A8D-8776-2B4919B446CA}"/>
              </a:ext>
            </a:extLst>
          </p:cNvPr>
          <p:cNvCxnSpPr>
            <a:cxnSpLocks/>
          </p:cNvCxnSpPr>
          <p:nvPr/>
        </p:nvCxnSpPr>
        <p:spPr>
          <a:xfrm>
            <a:off x="1123493" y="2174250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199464-81BD-4BDA-AC8C-C65057C18A63}"/>
              </a:ext>
            </a:extLst>
          </p:cNvPr>
          <p:cNvCxnSpPr>
            <a:cxnSpLocks/>
          </p:cNvCxnSpPr>
          <p:nvPr/>
        </p:nvCxnSpPr>
        <p:spPr>
          <a:xfrm>
            <a:off x="9528105" y="1698552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12BEF2-67C6-44A3-8224-4DB52BE624EB}"/>
              </a:ext>
            </a:extLst>
          </p:cNvPr>
          <p:cNvCxnSpPr>
            <a:cxnSpLocks/>
          </p:cNvCxnSpPr>
          <p:nvPr/>
        </p:nvCxnSpPr>
        <p:spPr>
          <a:xfrm>
            <a:off x="1126055" y="20507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9D87B6-D86C-4C94-8E44-517491DB33FA}"/>
              </a:ext>
            </a:extLst>
          </p:cNvPr>
          <p:cNvCxnSpPr>
            <a:cxnSpLocks/>
          </p:cNvCxnSpPr>
          <p:nvPr/>
        </p:nvCxnSpPr>
        <p:spPr bwMode="auto">
          <a:xfrm flipH="1">
            <a:off x="1837678" y="304800"/>
            <a:ext cx="6555935" cy="44625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76CA88-9314-4D90-A0AE-2F4A0902E3D2}"/>
              </a:ext>
            </a:extLst>
          </p:cNvPr>
          <p:cNvCxnSpPr>
            <a:cxnSpLocks/>
          </p:cNvCxnSpPr>
          <p:nvPr/>
        </p:nvCxnSpPr>
        <p:spPr bwMode="auto">
          <a:xfrm flipH="1">
            <a:off x="1344114" y="1935432"/>
            <a:ext cx="4121023" cy="28052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C365EC-C349-432E-9141-65D55E94E655}"/>
              </a:ext>
            </a:extLst>
          </p:cNvPr>
          <p:cNvCxnSpPr>
            <a:cxnSpLocks/>
          </p:cNvCxnSpPr>
          <p:nvPr/>
        </p:nvCxnSpPr>
        <p:spPr>
          <a:xfrm>
            <a:off x="1126055" y="1696893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188C34-AE87-482E-902E-A777585D8228}"/>
              </a:ext>
            </a:extLst>
          </p:cNvPr>
          <p:cNvCxnSpPr/>
          <p:nvPr/>
        </p:nvCxnSpPr>
        <p:spPr>
          <a:xfrm>
            <a:off x="1646030" y="6454002"/>
            <a:ext cx="0" cy="3291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39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6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301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1"/>
                            </p:stCondLst>
                            <p:childTnLst>
                              <p:par>
                                <p:cTn id="3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71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71"/>
                            </p:stCondLst>
                            <p:childTnLst>
                              <p:par>
                                <p:cTn id="7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09690" y="0"/>
            <a:ext cx="918602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kern="0" spc="-96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087" b="1" kern="0" spc="-96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087" b="1" kern="0" spc="-96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"print('hello');print('world')"</a:t>
            </a:r>
            <a:r>
              <a:rPr lang="en-US" altLang="zh-TW" sz="2087" b="1" kern="0" spc="-96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087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 #not an expression</a:t>
            </a:r>
            <a:endParaRPr lang="en-US" altLang="zh-TW" sz="2087" b="1" kern="0" spc="-96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"&lt;string&gt;", line 1</a:t>
            </a: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  print('hello');print('world')</a:t>
            </a: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                ^</a:t>
            </a:r>
          </a:p>
          <a:p>
            <a:pPr marL="0" indent="0" defTabSz="91440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SyntaxError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: invalid syntax</a:t>
            </a:r>
            <a:endParaRPr lang="en-US" altLang="zh-TW" sz="2087" b="1" kern="0" spc="-96" dirty="0">
              <a:solidFill>
                <a:prstClr val="white">
                  <a:lumMod val="75000"/>
                </a:prst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kern="0" spc="-96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087" b="1" kern="0" spc="-96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087" b="1" kern="0" spc="-96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"print('hello')"</a:t>
            </a:r>
            <a:r>
              <a:rPr lang="en-US" altLang="zh-TW" sz="2087" b="1" kern="0" spc="-96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087" kern="0" spc="-96" dirty="0">
                <a:solidFill>
                  <a:srgbClr val="FF0000"/>
                </a:solidFill>
                <a:latin typeface="Lucida Console" panose="020B0609040504020204" pitchFamily="49" charset="0"/>
                <a:cs typeface="+mn-cs"/>
              </a:rPr>
              <a:t>#The print expression returns None</a:t>
            </a:r>
            <a:endParaRPr lang="en-US" altLang="zh-TW" sz="2087" b="1" kern="0" spc="-96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hello</a:t>
            </a:r>
          </a:p>
          <a:p>
            <a:pPr marL="0" indent="0" defTabSz="914400">
              <a:lnSpc>
                <a:spcPct val="7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087" b="1" kern="0" spc="-96" dirty="0">
                <a:solidFill>
                  <a:prstClr val="black"/>
                </a:solidFill>
                <a:latin typeface="Lucida Console" panose="020B0609040504020204" pitchFamily="49" charset="0"/>
              </a:rPr>
              <a:t>exec(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"print('hello')"</a:t>
            </a:r>
            <a:r>
              <a:rPr lang="en-US" altLang="zh-TW" sz="2087" b="1" kern="0" spc="-96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altLang="zh-TW" sz="2087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#This function is similar to </a:t>
            </a:r>
            <a:r>
              <a:rPr lang="en-US" altLang="zh-TW" sz="2087" b="1" kern="0" spc="-96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eval</a:t>
            </a:r>
            <a:endParaRPr lang="en-US" altLang="zh-TW" sz="2087" b="1" kern="0" spc="-96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hello</a:t>
            </a:r>
          </a:p>
          <a:p>
            <a:pPr marL="0" indent="0" defTabSz="91440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087" b="1" kern="0" spc="-96" dirty="0">
                <a:solidFill>
                  <a:prstClr val="black"/>
                </a:solidFill>
                <a:latin typeface="Lucida Console" panose="020B0609040504020204" pitchFamily="49" charset="0"/>
              </a:rPr>
              <a:t>exec(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"print('hello');print('world')"</a:t>
            </a:r>
            <a:r>
              <a:rPr lang="en-US" altLang="zh-TW" sz="2087" b="1" kern="0" spc="-96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087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#code</a:t>
            </a:r>
            <a:r>
              <a:rPr lang="en-US" altLang="zh-TW" sz="1800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1800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OK</a:t>
            </a:r>
            <a:r>
              <a:rPr lang="en-US" altLang="zh-TW" sz="1800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1800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exec</a:t>
            </a:r>
            <a:endParaRPr lang="en-US" altLang="zh-TW" sz="2087" b="1" kern="0" spc="-96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hello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world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>
                <a:solidFill>
                  <a:prstClr val="black"/>
                </a:solidFill>
                <a:latin typeface="Lucida Console" panose="020B0609040504020204" pitchFamily="49" charset="0"/>
              </a:rPr>
              <a:t>1+eval(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"print(4+4)"</a:t>
            </a:r>
            <a:r>
              <a:rPr lang="en-US" altLang="zh-TW" sz="2087" b="1" kern="0" spc="-96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087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#The 8 prints, but evaluates to None</a:t>
            </a:r>
            <a:endParaRPr lang="en-US" altLang="zh-TW" sz="2087" b="1" kern="0" spc="-96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8</a:t>
            </a: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160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16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unsupported</a:t>
            </a:r>
            <a:r>
              <a:rPr lang="en-US" altLang="zh-TW" sz="18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operand</a:t>
            </a:r>
            <a:r>
              <a:rPr lang="en-US" altLang="zh-TW" sz="18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type(s)</a:t>
            </a:r>
            <a:r>
              <a:rPr lang="en-US" altLang="zh-TW" sz="18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16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+:</a:t>
            </a:r>
            <a:r>
              <a:rPr lang="en-US" altLang="zh-TW" sz="16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087" b="1" kern="0" spc="-160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4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and</a:t>
            </a:r>
            <a:r>
              <a:rPr lang="en-US" altLang="zh-TW" sz="14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087" b="1" kern="0" spc="-16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NoneType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 defTabSz="9144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>
                <a:solidFill>
                  <a:prstClr val="black"/>
                </a:solidFill>
                <a:latin typeface="Lucida Console" panose="020B0609040504020204" pitchFamily="49" charset="0"/>
              </a:rPr>
              <a:t>1+eval(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"4+4"</a:t>
            </a:r>
            <a:r>
              <a:rPr lang="en-US" altLang="zh-TW" sz="2087" b="1" kern="0" spc="-96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altLang="zh-TW" sz="2087" b="1" kern="0" spc="-50" dirty="0">
                <a:solidFill>
                  <a:srgbClr val="FF0000"/>
                </a:solidFill>
                <a:latin typeface="Lucida Console" panose="020B0609040504020204" pitchFamily="49" charset="0"/>
              </a:rPr>
              <a:t>#This is how </a:t>
            </a:r>
            <a:r>
              <a:rPr lang="en-US" altLang="zh-TW" sz="2087" b="1" kern="0" spc="-5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087" b="1" kern="0" spc="-50" dirty="0">
                <a:solidFill>
                  <a:srgbClr val="FF0000"/>
                </a:solidFill>
                <a:latin typeface="Lucida Console" panose="020B0609040504020204" pitchFamily="49" charset="0"/>
              </a:rPr>
              <a:t> is meant to be used</a:t>
            </a: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9</a:t>
            </a:r>
          </a:p>
          <a:p>
            <a:pPr marL="0" indent="0" defTabSz="91440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>
                <a:solidFill>
                  <a:prstClr val="black"/>
                </a:solidFill>
                <a:latin typeface="Lucida Console" panose="020B0609040504020204" pitchFamily="49" charset="0"/>
              </a:rPr>
              <a:t>exec(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"4+4"</a:t>
            </a:r>
            <a:r>
              <a:rPr lang="en-US" altLang="zh-TW" sz="2087" b="1" kern="0" spc="-96" dirty="0">
                <a:solidFill>
                  <a:prstClr val="black"/>
                </a:solidFill>
                <a:latin typeface="Lucida Console" panose="020B0609040504020204" pitchFamily="49" charset="0"/>
              </a:rPr>
              <a:t>)   </a:t>
            </a:r>
            <a:r>
              <a:rPr lang="en-US" altLang="zh-TW" sz="2087" b="1" kern="0" spc="-50" dirty="0">
                <a:solidFill>
                  <a:srgbClr val="FF0000"/>
                </a:solidFill>
                <a:latin typeface="Lucida Console" panose="020B0609040504020204" pitchFamily="49" charset="0"/>
              </a:rPr>
              <a:t>#Not how exec is meant to be used</a:t>
            </a:r>
            <a:endParaRPr lang="en-US" altLang="zh-TW" sz="2087" b="1" kern="0" spc="-96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>
                <a:solidFill>
                  <a:prstClr val="black"/>
                </a:solidFill>
                <a:latin typeface="Lucida Console" panose="020B0609040504020204" pitchFamily="49" charset="0"/>
              </a:rPr>
              <a:t>1+exec(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"4+4"</a:t>
            </a:r>
            <a:r>
              <a:rPr lang="en-US" altLang="zh-TW" sz="2087" b="1" kern="0" spc="-96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altLang="zh-TW" sz="2087" b="1" kern="0" spc="-50" dirty="0">
                <a:solidFill>
                  <a:srgbClr val="FF0000"/>
                </a:solidFill>
                <a:latin typeface="Lucida Console" panose="020B0609040504020204" pitchFamily="49" charset="0"/>
              </a:rPr>
              <a:t>#exec doesn’t return an expression </a:t>
            </a:r>
            <a:endParaRPr lang="en-US" altLang="zh-TW" sz="2087" b="1" kern="0" spc="-96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160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16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unsupported</a:t>
            </a:r>
            <a:r>
              <a:rPr lang="en-US" altLang="zh-TW" sz="18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operand</a:t>
            </a:r>
            <a:r>
              <a:rPr lang="en-US" altLang="zh-TW" sz="18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type(s)</a:t>
            </a:r>
            <a:r>
              <a:rPr lang="en-US" altLang="zh-TW" sz="18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1600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+:</a:t>
            </a:r>
            <a:r>
              <a:rPr lang="en-US" altLang="zh-TW" sz="1600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087" b="1" kern="0" spc="-16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7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400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and</a:t>
            </a:r>
            <a:r>
              <a:rPr lang="en-US" altLang="zh-TW" sz="1400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087" b="1" kern="0" spc="-16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NoneType</a:t>
            </a:r>
            <a:r>
              <a:rPr lang="en-US" altLang="zh-TW" sz="2087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087" kern="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09692" y="0"/>
            <a:ext cx="64940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7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7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prstClr val="white">
                  <a:lumMod val="75000"/>
                </a:prst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7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prstClr val="white">
                  <a:lumMod val="75000"/>
                </a:prst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7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prstClr val="white">
                  <a:lumMod val="75000"/>
                </a:prst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7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087" b="1" kern="0" spc="-96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7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087" b="1" kern="0" spc="-96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087" b="1" kern="0" spc="-96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160" dirty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087" b="1" kern="0" spc="-96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087" b="1" kern="0" spc="-96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087" b="1" kern="0" spc="-96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56535" y="5577842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59097" y="2713106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57174" y="3520442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56535" y="4818890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56535" y="5324063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59097" y="6619463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H="1">
            <a:off x="8807654" y="3771014"/>
            <a:ext cx="357963" cy="8009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60683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239123" y="914400"/>
          <a:ext cx="9258300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6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latin typeface="Verdana"/>
                        </a:rPr>
                        <a:t>int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(x [,base])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80" baseline="0" dirty="0">
                          <a:solidFill>
                            <a:schemeClr val="bg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spc="-80" baseline="0" dirty="0">
                          <a:solidFill>
                            <a:schemeClr val="bg1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spc="-80" baseline="0" dirty="0">
                          <a:solidFill>
                            <a:schemeClr val="bg1"/>
                          </a:solidFill>
                          <a:latin typeface="Verdana"/>
                        </a:rPr>
                        <a:t>down to an integer. If x is a string, you can give the base.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float(x)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 to a floating-point number.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150" baseline="0" dirty="0">
                          <a:solidFill>
                            <a:schemeClr val="bg1"/>
                          </a:solidFill>
                          <a:latin typeface="Verdana"/>
                        </a:rPr>
                        <a:t>complex(re[,</a:t>
                      </a:r>
                      <a:r>
                        <a:rPr lang="en-US" sz="1800" b="0" i="0" u="none" strike="noStrike" spc="-150" baseline="0" dirty="0" err="1">
                          <a:solidFill>
                            <a:schemeClr val="bg1"/>
                          </a:solidFill>
                          <a:latin typeface="Verdana"/>
                        </a:rPr>
                        <a:t>im</a:t>
                      </a:r>
                      <a:r>
                        <a:rPr lang="en-US" sz="1800" b="0" i="0" u="none" strike="noStrike" spc="-150" baseline="0" dirty="0">
                          <a:solidFill>
                            <a:schemeClr val="bg1"/>
                          </a:solidFill>
                          <a:latin typeface="Verdana"/>
                        </a:rPr>
                        <a:t>])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Creates a complex number.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90" baseline="0" dirty="0">
                          <a:solidFill>
                            <a:schemeClr val="bg1"/>
                          </a:solidFill>
                          <a:latin typeface="Verdana"/>
                        </a:rPr>
                        <a:t>bool(x)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to</a:t>
                      </a:r>
                      <a:r>
                        <a:rPr lang="en-US" sz="1800" b="0" i="0" u="none" strike="noStrike" baseline="0" dirty="0">
                          <a:solidFill>
                            <a:schemeClr val="bg1"/>
                          </a:solidFill>
                          <a:latin typeface="Verdana"/>
                        </a:rPr>
                        <a:t> its logical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 value (True or False).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latin typeface="Verdana"/>
                        </a:rPr>
                        <a:t>ord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(c)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Converts a single character to its integer value.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round(n[,d])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50" baseline="0" dirty="0">
                          <a:solidFill>
                            <a:schemeClr val="bg1"/>
                          </a:solidFill>
                          <a:latin typeface="Verdana"/>
                        </a:rPr>
                        <a:t>Roun</a:t>
                      </a:r>
                      <a:r>
                        <a:rPr lang="en-US" sz="1800" b="0" i="0" u="none" strike="noStrike" spc="-40" dirty="0">
                          <a:solidFill>
                            <a:schemeClr val="bg1"/>
                          </a:solidFill>
                          <a:latin typeface="Verdana"/>
                        </a:rPr>
                        <a:t>ds</a:t>
                      </a:r>
                      <a:r>
                        <a:rPr lang="en-US" sz="1800" b="0" i="0" u="none" strike="noStrike" spc="-40" baseline="0" dirty="0">
                          <a:solidFill>
                            <a:schemeClr val="bg1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spc="0" baseline="0" dirty="0">
                          <a:solidFill>
                            <a:schemeClr val="bg1"/>
                          </a:solidFill>
                          <a:latin typeface="Verdana"/>
                        </a:rPr>
                        <a:t>t</a:t>
                      </a:r>
                      <a:r>
                        <a:rPr lang="en-US" sz="1800" b="0" i="0" u="none" strike="noStrike" spc="-40" baseline="0" dirty="0">
                          <a:solidFill>
                            <a:schemeClr val="bg1"/>
                          </a:solidFill>
                          <a:latin typeface="Verdana"/>
                        </a:rPr>
                        <a:t>he number </a:t>
                      </a:r>
                      <a:r>
                        <a:rPr lang="en-US" sz="1800" b="0" i="1" u="none" strike="noStrike" spc="-40" baseline="0" dirty="0">
                          <a:solidFill>
                            <a:schemeClr val="bg1"/>
                          </a:solidFill>
                          <a:latin typeface="Verdana"/>
                        </a:rPr>
                        <a:t>n</a:t>
                      </a:r>
                      <a:r>
                        <a:rPr lang="en-US" sz="1800" b="0" i="0" u="none" strike="noStrike" spc="-40" baseline="0" dirty="0">
                          <a:solidFill>
                            <a:schemeClr val="bg1"/>
                          </a:solidFill>
                          <a:latin typeface="Verdana"/>
                        </a:rPr>
                        <a:t> to nearest integer (or to </a:t>
                      </a:r>
                      <a:r>
                        <a:rPr lang="en-US" sz="1800" b="0" i="1" u="none" strike="noStrike" spc="-40" baseline="0" dirty="0">
                          <a:solidFill>
                            <a:schemeClr val="bg1"/>
                          </a:solidFill>
                          <a:latin typeface="Verdana"/>
                        </a:rPr>
                        <a:t>d</a:t>
                      </a:r>
                      <a:r>
                        <a:rPr lang="en-US" sz="1800" b="0" i="0" u="none" strike="noStrike" spc="-40" baseline="0" dirty="0">
                          <a:solidFill>
                            <a:schemeClr val="bg1"/>
                          </a:solidFill>
                          <a:latin typeface="Verdana"/>
                        </a:rPr>
                        <a:t> decimal places).</a:t>
                      </a:r>
                      <a:endParaRPr lang="en-US" sz="1800" b="0" i="0" u="none" strike="noStrike" spc="-40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tuple(x)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tuple.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list(x)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list.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sorted(x)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list that is sorted.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set(x)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set.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dict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(k1=v1,…)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29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the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k=v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pairs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 a dictionary.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str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“nice looking” string.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 to a string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latin typeface="Verdana"/>
                        </a:rPr>
                        <a:t> holding what you would type to create 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ascii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40" dirty="0">
                          <a:solidFill>
                            <a:schemeClr val="tx1"/>
                          </a:solidFill>
                          <a:latin typeface="Verdana"/>
                        </a:rPr>
                        <a:t>Creates</a:t>
                      </a:r>
                      <a:r>
                        <a:rPr lang="en-US" sz="1800" b="0" i="0" u="none" strike="noStrike" spc="-40" baseline="0" dirty="0">
                          <a:solidFill>
                            <a:schemeClr val="tx1"/>
                          </a:solidFill>
                          <a:latin typeface="Verdana"/>
                        </a:rPr>
                        <a:t> a</a:t>
                      </a:r>
                      <a:r>
                        <a:rPr lang="en-US" sz="1800" b="0" i="0" u="none" strike="noStrike" spc="-40" dirty="0">
                          <a:solidFill>
                            <a:schemeClr val="tx1"/>
                          </a:solidFill>
                          <a:latin typeface="Verdana"/>
                        </a:rPr>
                        <a:t> string</a:t>
                      </a:r>
                      <a:r>
                        <a:rPr lang="en-US" sz="1800" b="0" i="0" u="none" strike="noStrike" spc="-40" baseline="0" dirty="0">
                          <a:solidFill>
                            <a:schemeClr val="tx1"/>
                          </a:solidFill>
                          <a:latin typeface="Verdana"/>
                        </a:rPr>
                        <a:t> similar to </a:t>
                      </a:r>
                      <a:r>
                        <a:rPr lang="en-US" sz="1800" b="0" i="0" u="none" strike="noStrike" spc="-40" baseline="0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spc="-40" baseline="0" dirty="0">
                          <a:solidFill>
                            <a:schemeClr val="tx1"/>
                          </a:solidFill>
                          <a:latin typeface="Verdana"/>
                        </a:rPr>
                        <a:t>(), but Unicode parts show by value.</a:t>
                      </a:r>
                      <a:endParaRPr lang="en-US" sz="1800" b="0" i="0" u="none" strike="noStrike" spc="-40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format(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s,spec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Adds padding to a string.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chr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character.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hex(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hexadecimal value, stored in a string.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oct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an octal value, stored in a string.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bin(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binary value, stored in a string.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60427" y="114300"/>
            <a:ext cx="8001000" cy="881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2D2DB9"/>
                </a:solidFill>
              </a:rPr>
              <a:t>Data Type Conversions: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0926" y="1714190"/>
            <a:ext cx="7315875" cy="1740527"/>
          </a:xfrm>
          <a:prstGeom prst="rect">
            <a:avLst/>
          </a:prstGeom>
          <a:solidFill>
            <a:srgbClr val="86A6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TW" sz="4930" dirty="0">
                <a:solidFill>
                  <a:prstClr val="black"/>
                </a:solidFill>
              </a:rPr>
              <a:t>These return strings</a:t>
            </a:r>
            <a:endParaRPr lang="zh-TW" altLang="en-US" sz="4930" dirty="0">
              <a:solidFill>
                <a:prstClr val="black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5448" y="1075946"/>
            <a:ext cx="9299714" cy="3343655"/>
            <a:chOff x="330199" y="2729468"/>
            <a:chExt cx="9954230" cy="4698747"/>
          </a:xfrm>
        </p:grpSpPr>
        <p:sp>
          <p:nvSpPr>
            <p:cNvPr id="14" name="Rectangle 13"/>
            <p:cNvSpPr/>
            <p:nvPr/>
          </p:nvSpPr>
          <p:spPr>
            <a:xfrm>
              <a:off x="406917" y="2729468"/>
              <a:ext cx="9701765" cy="4698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TW" altLang="en-US" sz="1643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0199" y="2843030"/>
              <a:ext cx="5785998" cy="456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str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3.14159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</a:t>
              </a:r>
              <a:r>
                <a:rPr lang="en-US" altLang="zh-TW" sz="2191" spc="-64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no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te</a:t>
              </a:r>
              <a:r>
                <a:rPr lang="en-US" altLang="zh-TW" sz="1826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t</a:t>
              </a:r>
              <a:r>
                <a:rPr lang="en-US" altLang="zh-TW" sz="2191" spc="-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he</a:t>
              </a:r>
              <a:r>
                <a:rPr lang="en-US" altLang="zh-TW" sz="1643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spc="-64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quote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s: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'3.14159'</a:t>
              </a: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str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{1,2,(1,),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>
                  <a:solidFill>
                    <a:srgbClr val="FFC000"/>
                  </a:solidFill>
                </a:rPr>
                <a:t>'}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"</a:t>
              </a:r>
              <a:r>
                <a:rPr lang="en-US" altLang="zh-TW" sz="2191" dirty="0">
                  <a:solidFill>
                    <a:srgbClr val="006600"/>
                  </a:solidFill>
                </a:rPr>
                <a:t>{(1,), 1, 2, </a:t>
              </a:r>
              <a:r>
                <a:rPr lang="en-US" altLang="zh-TW" sz="2191" spc="-9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dirty="0">
                  <a:solidFill>
                    <a:srgbClr val="006600"/>
                  </a:solidFill>
                </a:rPr>
                <a:t>'}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"</a:t>
              </a: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hex(</a:t>
              </a:r>
              <a:r>
                <a:rPr lang="en-US" altLang="zh-TW" sz="2191" dirty="0">
                  <a:solidFill>
                    <a:srgbClr val="FFC000"/>
                  </a:solidFill>
                </a:rPr>
                <a:t>9822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 in hexadecimal</a:t>
              </a:r>
              <a:r>
                <a:rPr lang="en-US" altLang="zh-TW" sz="2191" spc="-64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'0x265e'</a:t>
              </a: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oct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9822</a:t>
              </a:r>
              <a:r>
                <a:rPr lang="en-US" altLang="zh-TW" sz="2191" dirty="0">
                  <a:solidFill>
                    <a:prstClr val="black"/>
                  </a:solidFill>
                </a:rPr>
                <a:t> 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 in octal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'0o23136'</a:t>
              </a: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bin(</a:t>
              </a:r>
              <a:r>
                <a:rPr lang="en-US" altLang="zh-TW" sz="2191" dirty="0">
                  <a:solidFill>
                    <a:srgbClr val="FFC000"/>
                  </a:solidFill>
                </a:rPr>
                <a:t>9822</a:t>
              </a:r>
              <a:r>
                <a:rPr lang="en-US" altLang="zh-TW" sz="2191" dirty="0">
                  <a:solidFill>
                    <a:prstClr val="black"/>
                  </a:solidFill>
                </a:rPr>
                <a:t> 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 in binary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'0b10011001011110'</a:t>
              </a: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chr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9822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'♞'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81500" y="2843030"/>
              <a:ext cx="5902929" cy="45642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repr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{1,2,(1,),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>
                  <a:solidFill>
                    <a:srgbClr val="FFC000"/>
                  </a:solidFill>
                </a:rPr>
                <a:t>'}</a:t>
              </a:r>
              <a:r>
                <a:rPr lang="en-US" altLang="zh-TW" sz="2191" dirty="0">
                  <a:solidFill>
                    <a:prstClr val="black"/>
                  </a:solidFill>
                </a:rPr>
                <a:t>) 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 usually acts like </a:t>
              </a:r>
              <a:r>
                <a:rPr lang="en-US" altLang="zh-TW" sz="2191" dirty="0" err="1">
                  <a:solidFill>
                    <a:srgbClr val="FFAFAF"/>
                  </a:solidFill>
                  <a:latin typeface="Arial Narrow" panose="020B0606020202030204" pitchFamily="34" charset="0"/>
                </a:rPr>
                <a:t>str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()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"</a:t>
              </a:r>
              <a:r>
                <a:rPr lang="en-US" altLang="zh-TW" sz="2191" dirty="0">
                  <a:solidFill>
                    <a:srgbClr val="006600"/>
                  </a:solidFill>
                </a:rPr>
                <a:t>{(1,), 1, 2, </a:t>
              </a:r>
              <a:r>
                <a:rPr lang="en-US" altLang="zh-TW" sz="2191" spc="-9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dirty="0">
                  <a:solidFill>
                    <a:srgbClr val="006600"/>
                  </a:solidFill>
                </a:rPr>
                <a:t>'}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"</a:t>
              </a: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ascii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{1,2,(1,),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>
                  <a:solidFill>
                    <a:srgbClr val="FFC000"/>
                  </a:solidFill>
                </a:rPr>
                <a:t>'}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</a:t>
              </a:r>
              <a:r>
                <a:rPr lang="en-US" altLang="zh-TW" sz="2191" spc="-274" dirty="0">
                  <a:solidFill>
                    <a:srgbClr val="FFAFAF"/>
                  </a:solidFill>
                </a:rPr>
                <a:t>♞</a:t>
              </a:r>
              <a:r>
                <a:rPr lang="en-US" altLang="zh-TW" sz="2191" spc="-274" dirty="0">
                  <a:solidFill>
                    <a:prstClr val="black"/>
                  </a:solidFill>
                </a:rPr>
                <a:t> 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is 265E in </a:t>
              </a:r>
              <a:r>
                <a:rPr lang="en-US" altLang="zh-TW" sz="2191" dirty="0" err="1">
                  <a:solidFill>
                    <a:srgbClr val="FFAFAF"/>
                  </a:solidFill>
                  <a:latin typeface="Arial Narrow" panose="020B0606020202030204" pitchFamily="34" charset="0"/>
                </a:rPr>
                <a:t>unicode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 defTabSz="914400">
                <a:lnSpc>
                  <a:spcPct val="80000"/>
                </a:lnSpc>
              </a:pPr>
              <a:r>
                <a:rPr lang="pl-PL" altLang="zh-TW" sz="2191" b="1" dirty="0">
                  <a:solidFill>
                    <a:srgbClr val="006600"/>
                  </a:solidFill>
                </a:rPr>
                <a:t>"</a:t>
              </a:r>
              <a:r>
                <a:rPr lang="pl-PL" altLang="zh-TW" sz="2191" dirty="0">
                  <a:solidFill>
                    <a:srgbClr val="006600"/>
                  </a:solidFill>
                </a:rPr>
                <a:t>{(1,), 1, 2, </a:t>
              </a:r>
              <a:r>
                <a:rPr lang="en-US" altLang="zh-TW" sz="2191" spc="-9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dirty="0">
                  <a:solidFill>
                    <a:srgbClr val="006600"/>
                  </a:solidFill>
                </a:rPr>
                <a:t>@</a:t>
              </a:r>
              <a:r>
                <a:rPr lang="pl-PL" altLang="zh-TW" sz="2191" dirty="0">
                  <a:solidFill>
                    <a:srgbClr val="006600"/>
                  </a:solidFill>
                </a:rPr>
                <a:t>\\u265e'}</a:t>
              </a:r>
              <a:r>
                <a:rPr lang="pl-PL" altLang="zh-TW" sz="2191" b="1" dirty="0">
                  <a:solidFill>
                    <a:srgbClr val="006600"/>
                  </a:solidFill>
                </a:rPr>
                <a:t>"</a:t>
              </a: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format(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dirty="0">
                  <a:solidFill>
                    <a:prstClr val="black"/>
                  </a:solidFill>
                </a:rPr>
                <a:t>,</a:t>
              </a:r>
              <a:r>
                <a:rPr lang="en-US" altLang="zh-TW" sz="2191" dirty="0">
                  <a:solidFill>
                    <a:srgbClr val="FFC000"/>
                  </a:solidFill>
                </a:rPr>
                <a:t>"#&lt;10s"</a:t>
              </a:r>
              <a:r>
                <a:rPr lang="en-US" altLang="zh-TW" sz="2191" dirty="0">
                  <a:solidFill>
                    <a:prstClr val="black"/>
                  </a:solidFill>
                </a:rPr>
                <a:t>)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 right pads a string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########'</a:t>
              </a: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format(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dirty="0">
                  <a:solidFill>
                    <a:prstClr val="black"/>
                  </a:solidFill>
                </a:rPr>
                <a:t>,</a:t>
              </a:r>
              <a:r>
                <a:rPr lang="en-US" altLang="zh-TW" sz="2191" dirty="0">
                  <a:solidFill>
                    <a:srgbClr val="FFC000"/>
                  </a:solidFill>
                </a:rPr>
                <a:t>"#^10s"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  <a:r>
                <a:rPr lang="en-US" altLang="zh-TW" sz="110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</a:t>
              </a:r>
              <a:r>
                <a:rPr lang="en-US" altLang="zh-TW" sz="105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center</a:t>
              </a:r>
              <a:r>
                <a:rPr lang="en-US" altLang="zh-TW" sz="105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pads</a:t>
              </a:r>
              <a:r>
                <a:rPr lang="en-US" altLang="zh-TW" sz="105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TW" sz="100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string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'####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####'</a:t>
              </a: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format(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dirty="0">
                  <a:solidFill>
                    <a:prstClr val="black"/>
                  </a:solidFill>
                </a:rPr>
                <a:t>,</a:t>
              </a:r>
              <a:r>
                <a:rPr lang="en-US" altLang="zh-TW" sz="2191" dirty="0">
                  <a:solidFill>
                    <a:srgbClr val="FFC000"/>
                  </a:solidFill>
                </a:rPr>
                <a:t>"#&gt;10s"</a:t>
              </a:r>
              <a:r>
                <a:rPr lang="en-US" altLang="zh-TW" sz="2191" dirty="0">
                  <a:solidFill>
                    <a:prstClr val="black"/>
                  </a:solidFill>
                </a:rPr>
                <a:t>)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 left pads a string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'########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'</a:t>
              </a: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format(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dirty="0">
                  <a:solidFill>
                    <a:prstClr val="black"/>
                  </a:solidFill>
                </a:rPr>
                <a:t>,</a:t>
              </a:r>
              <a:r>
                <a:rPr lang="en-US" altLang="zh-TW" sz="2191" dirty="0">
                  <a:solidFill>
                    <a:srgbClr val="FFC000"/>
                  </a:solidFill>
                </a:rPr>
                <a:t>"&gt;10s"</a:t>
              </a:r>
              <a:r>
                <a:rPr lang="en-US" altLang="zh-TW" sz="2191" dirty="0">
                  <a:solidFill>
                    <a:prstClr val="black"/>
                  </a:solidFill>
                </a:rPr>
                <a:t>)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 default pad is space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b="1" dirty="0">
                  <a:solidFill>
                    <a:prstClr val="white"/>
                  </a:solidFill>
                </a:rPr>
                <a:t>########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'</a:t>
              </a:r>
            </a:p>
          </p:txBody>
        </p:sp>
      </p:grpSp>
      <p:sp>
        <p:nvSpPr>
          <p:cNvPr id="9" name="Trapezoid 8"/>
          <p:cNvSpPr/>
          <p:nvPr/>
        </p:nvSpPr>
        <p:spPr bwMode="auto">
          <a:xfrm rot="2700000" flipH="1">
            <a:off x="7355334" y="435837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</a:pPr>
            <a:endParaRPr kumimoji="1" lang="en-US" sz="300" spc="-200" dirty="0">
              <a:solidFill>
                <a:prstClr val="black"/>
              </a:solidFill>
              <a:latin typeface="Arial" charset="0"/>
              <a:ea typeface="新細明體" charset="-120"/>
            </a:endParaRPr>
          </a:p>
          <a:p>
            <a:pPr algn="ctr" defTabSz="914400" fontAlgn="base">
              <a:lnSpc>
                <a:spcPct val="70000"/>
              </a:lnSpc>
              <a:spcAft>
                <a:spcPct val="0"/>
              </a:spcAft>
            </a:pPr>
            <a:r>
              <a:rPr kumimoji="1" lang="en-US" sz="2800" spc="-200" dirty="0">
                <a:solidFill>
                  <a:prstClr val="black"/>
                </a:solidFill>
                <a:latin typeface="Arial" charset="0"/>
                <a:ea typeface="新細明體" charset="-120"/>
              </a:rPr>
              <a:t>L</a:t>
            </a:r>
            <a:r>
              <a:rPr kumimoji="1" lang="en-US" sz="2800" spc="-70" dirty="0">
                <a:solidFill>
                  <a:prstClr val="black"/>
                </a:solidFill>
                <a:latin typeface="Arial" charset="0"/>
                <a:ea typeface="新細明體" charset="-120"/>
              </a:rPr>
              <a:t>e</a:t>
            </a:r>
            <a:r>
              <a:rPr kumimoji="1" lang="en-US" sz="2800" spc="-60" dirty="0">
                <a:solidFill>
                  <a:prstClr val="black"/>
                </a:solidFill>
                <a:latin typeface="Arial" charset="0"/>
                <a:ea typeface="新細明體" charset="-120"/>
              </a:rPr>
              <a:t>ct</a:t>
            </a:r>
            <a:r>
              <a:rPr kumimoji="1" lang="en-US" sz="2800" spc="-70" dirty="0">
                <a:solidFill>
                  <a:prstClr val="black"/>
                </a:solidFill>
                <a:latin typeface="Arial" charset="0"/>
                <a:ea typeface="新細明體" charset="-120"/>
              </a:rPr>
              <a:t>u</a:t>
            </a:r>
            <a:r>
              <a:rPr kumimoji="1" lang="en-US" sz="2800" spc="-60" dirty="0">
                <a:solidFill>
                  <a:prstClr val="black"/>
                </a:solidFill>
                <a:latin typeface="Arial" charset="0"/>
                <a:ea typeface="新細明體" charset="-120"/>
              </a:rPr>
              <a:t>re</a:t>
            </a:r>
            <a:r>
              <a:rPr kumimoji="1" lang="en-US" sz="1200" spc="-60" dirty="0">
                <a:solidFill>
                  <a:prstClr val="black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sz="2800" spc="-60" dirty="0">
                <a:solidFill>
                  <a:prstClr val="black"/>
                </a:solidFill>
                <a:latin typeface="Arial" charset="0"/>
                <a:ea typeface="新細明體" charset="-120"/>
              </a:rPr>
              <a:t>2</a:t>
            </a:r>
            <a:br>
              <a:rPr kumimoji="1" lang="en-US" sz="2800" dirty="0">
                <a:solidFill>
                  <a:prstClr val="black"/>
                </a:solidFill>
                <a:latin typeface="Arial" charset="0"/>
                <a:ea typeface="新細明體" charset="-120"/>
              </a:rPr>
            </a:br>
            <a:r>
              <a:rPr kumimoji="1" lang="en-US" sz="2800" dirty="0">
                <a:solidFill>
                  <a:prstClr val="black"/>
                </a:solidFill>
                <a:latin typeface="Arial" charset="0"/>
                <a:ea typeface="新細明體" charset="-120"/>
              </a:rPr>
              <a:t>Slide 34</a:t>
            </a:r>
          </a:p>
        </p:txBody>
      </p:sp>
    </p:spTree>
    <p:extLst>
      <p:ext uri="{BB962C8B-B14F-4D97-AF65-F5344CB8AC3E}">
        <p14:creationId xmlns:p14="http://schemas.microsoft.com/office/powerpoint/2010/main" val="3335432253"/>
      </p:ext>
    </p:extLst>
  </p:cSld>
  <p:clrMapOvr>
    <a:masterClrMapping/>
  </p:clrMapOvr>
  <p:transition spd="slow">
    <p:push/>
  </p:transition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239123" y="914400"/>
          <a:ext cx="9258300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6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latin typeface="Verdana"/>
                        </a:rPr>
                        <a:t>int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(x [,base])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80" baseline="0" dirty="0">
                          <a:solidFill>
                            <a:schemeClr val="bg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spc="-80" baseline="0" dirty="0">
                          <a:solidFill>
                            <a:schemeClr val="bg1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spc="-80" baseline="0" dirty="0">
                          <a:solidFill>
                            <a:schemeClr val="bg1"/>
                          </a:solidFill>
                          <a:latin typeface="Verdana"/>
                        </a:rPr>
                        <a:t>down to an integer. If x is a string, you can give the base.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float(x)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 to a floating-point number.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150" baseline="0" dirty="0">
                          <a:solidFill>
                            <a:schemeClr val="bg1"/>
                          </a:solidFill>
                          <a:latin typeface="Verdana"/>
                        </a:rPr>
                        <a:t>complex(re[,</a:t>
                      </a:r>
                      <a:r>
                        <a:rPr lang="en-US" sz="1800" b="0" i="0" u="none" strike="noStrike" spc="-150" baseline="0" dirty="0" err="1">
                          <a:solidFill>
                            <a:schemeClr val="bg1"/>
                          </a:solidFill>
                          <a:latin typeface="Verdana"/>
                        </a:rPr>
                        <a:t>im</a:t>
                      </a:r>
                      <a:r>
                        <a:rPr lang="en-US" sz="1800" b="0" i="0" u="none" strike="noStrike" spc="-150" baseline="0" dirty="0">
                          <a:solidFill>
                            <a:schemeClr val="bg1"/>
                          </a:solidFill>
                          <a:latin typeface="Verdana"/>
                        </a:rPr>
                        <a:t>])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Creates a complex number.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90" baseline="0" dirty="0">
                          <a:solidFill>
                            <a:schemeClr val="bg1"/>
                          </a:solidFill>
                          <a:latin typeface="Verdana"/>
                        </a:rPr>
                        <a:t>bool(x)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to</a:t>
                      </a:r>
                      <a:r>
                        <a:rPr lang="en-US" sz="1800" b="0" i="0" u="none" strike="noStrike" baseline="0" dirty="0">
                          <a:solidFill>
                            <a:schemeClr val="bg1"/>
                          </a:solidFill>
                          <a:latin typeface="Verdana"/>
                        </a:rPr>
                        <a:t> its logical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 value (True or False).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latin typeface="Verdana"/>
                        </a:rPr>
                        <a:t>ord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(c)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Converts a single character to its integer value.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round(n[,d])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50" baseline="0" dirty="0">
                          <a:solidFill>
                            <a:schemeClr val="bg1"/>
                          </a:solidFill>
                          <a:latin typeface="Verdana"/>
                        </a:rPr>
                        <a:t>Roun</a:t>
                      </a:r>
                      <a:r>
                        <a:rPr lang="en-US" sz="1800" b="0" i="0" u="none" strike="noStrike" spc="-40" dirty="0">
                          <a:solidFill>
                            <a:schemeClr val="bg1"/>
                          </a:solidFill>
                          <a:latin typeface="Verdana"/>
                        </a:rPr>
                        <a:t>ds</a:t>
                      </a:r>
                      <a:r>
                        <a:rPr lang="en-US" sz="1800" b="0" i="0" u="none" strike="noStrike" spc="-40" baseline="0" dirty="0">
                          <a:solidFill>
                            <a:schemeClr val="bg1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spc="0" baseline="0" dirty="0">
                          <a:solidFill>
                            <a:schemeClr val="bg1"/>
                          </a:solidFill>
                          <a:latin typeface="Verdana"/>
                        </a:rPr>
                        <a:t>t</a:t>
                      </a:r>
                      <a:r>
                        <a:rPr lang="en-US" sz="1800" b="0" i="0" u="none" strike="noStrike" spc="-40" baseline="0" dirty="0">
                          <a:solidFill>
                            <a:schemeClr val="bg1"/>
                          </a:solidFill>
                          <a:latin typeface="Verdana"/>
                        </a:rPr>
                        <a:t>he number </a:t>
                      </a:r>
                      <a:r>
                        <a:rPr lang="en-US" sz="1800" b="0" i="1" u="none" strike="noStrike" spc="-40" baseline="0" dirty="0">
                          <a:solidFill>
                            <a:schemeClr val="bg1"/>
                          </a:solidFill>
                          <a:latin typeface="Verdana"/>
                        </a:rPr>
                        <a:t>n</a:t>
                      </a:r>
                      <a:r>
                        <a:rPr lang="en-US" sz="1800" b="0" i="0" u="none" strike="noStrike" spc="-40" baseline="0" dirty="0">
                          <a:solidFill>
                            <a:schemeClr val="bg1"/>
                          </a:solidFill>
                          <a:latin typeface="Verdana"/>
                        </a:rPr>
                        <a:t> to nearest integer (or to </a:t>
                      </a:r>
                      <a:r>
                        <a:rPr lang="en-US" sz="1800" b="0" i="1" u="none" strike="noStrike" spc="-40" baseline="0" dirty="0">
                          <a:solidFill>
                            <a:schemeClr val="bg1"/>
                          </a:solidFill>
                          <a:latin typeface="Verdana"/>
                        </a:rPr>
                        <a:t>d</a:t>
                      </a:r>
                      <a:r>
                        <a:rPr lang="en-US" sz="1800" b="0" i="0" u="none" strike="noStrike" spc="-40" baseline="0" dirty="0">
                          <a:solidFill>
                            <a:schemeClr val="bg1"/>
                          </a:solidFill>
                          <a:latin typeface="Verdana"/>
                        </a:rPr>
                        <a:t> decimal places).</a:t>
                      </a:r>
                      <a:endParaRPr lang="en-US" sz="1800" b="0" i="0" u="none" strike="noStrike" spc="-40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tuple(x)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tuple.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list(x)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list.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sorted(x)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list that is sorted.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set(x)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set.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9FE1BD"/>
                          </a:solidFill>
                          <a:latin typeface="Verdana"/>
                        </a:rPr>
                        <a:t>dict</a:t>
                      </a:r>
                      <a:r>
                        <a:rPr lang="en-US" sz="1800" b="0" i="0" u="none" strike="noStrike" dirty="0">
                          <a:solidFill>
                            <a:srgbClr val="9FE1BD"/>
                          </a:solidFill>
                          <a:latin typeface="Verdana"/>
                        </a:rPr>
                        <a:t>(k1=v1,…)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29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9FE1BD"/>
                          </a:solidFill>
                          <a:latin typeface="Verdana"/>
                        </a:rPr>
                        <a:t>Converts the </a:t>
                      </a:r>
                      <a:r>
                        <a:rPr lang="en-US" sz="1800" b="0" i="1" u="none" strike="noStrike" dirty="0">
                          <a:solidFill>
                            <a:srgbClr val="9FE1BD"/>
                          </a:solidFill>
                          <a:latin typeface="Verdana"/>
                        </a:rPr>
                        <a:t>k=v</a:t>
                      </a:r>
                      <a:r>
                        <a:rPr lang="en-US" sz="1800" b="0" i="0" u="none" strike="noStrike" dirty="0">
                          <a:solidFill>
                            <a:srgbClr val="9FE1BD"/>
                          </a:solidFill>
                          <a:latin typeface="Verdana"/>
                        </a:rPr>
                        <a:t> pairs</a:t>
                      </a:r>
                      <a:r>
                        <a:rPr lang="en-US" sz="1800" b="0" i="0" u="none" strike="noStrike" baseline="0" dirty="0">
                          <a:solidFill>
                            <a:srgbClr val="9FE1BD"/>
                          </a:solidFill>
                          <a:latin typeface="Verdana"/>
                        </a:rPr>
                        <a:t> t</a:t>
                      </a:r>
                      <a:r>
                        <a:rPr lang="en-US" sz="1800" b="0" i="0" u="none" strike="noStrike" dirty="0">
                          <a:solidFill>
                            <a:srgbClr val="9FE1BD"/>
                          </a:solidFill>
                          <a:latin typeface="Verdana"/>
                        </a:rPr>
                        <a:t>o a dictionary.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668EC8"/>
                          </a:solidFill>
                          <a:latin typeface="Verdana"/>
                        </a:rPr>
                        <a:t>str</a:t>
                      </a:r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Converts</a:t>
                      </a:r>
                      <a:r>
                        <a:rPr lang="en-US" sz="1800" b="0" i="1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 x</a:t>
                      </a:r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 to a “nice looking” string.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 to a string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latin typeface="Verdana"/>
                        </a:rPr>
                        <a:t> holding </a:t>
                      </a:r>
                      <a:r>
                        <a:rPr lang="en-US" sz="1800" b="1" i="0" u="none" strike="noStrike" spc="-70" baseline="0" dirty="0">
                          <a:solidFill>
                            <a:srgbClr val="FFC000"/>
                          </a:solidFill>
                          <a:latin typeface="Verdana"/>
                        </a:rPr>
                        <a:t>what</a:t>
                      </a:r>
                      <a:r>
                        <a:rPr lang="en-US" sz="1600" b="1" i="0" u="none" strike="noStrike" spc="-70" baseline="0" dirty="0">
                          <a:solidFill>
                            <a:srgbClr val="FFC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1" i="0" u="none" strike="noStrike" spc="-70" baseline="0" dirty="0">
                          <a:solidFill>
                            <a:srgbClr val="FFC000"/>
                          </a:solidFill>
                          <a:latin typeface="Verdana"/>
                        </a:rPr>
                        <a:t>you</a:t>
                      </a:r>
                      <a:r>
                        <a:rPr lang="en-US" sz="1600" b="1" i="0" u="none" strike="noStrike" spc="-70" baseline="0" dirty="0">
                          <a:solidFill>
                            <a:srgbClr val="FFC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1" i="0" u="none" strike="noStrike" spc="-70" baseline="0" dirty="0">
                          <a:solidFill>
                            <a:srgbClr val="FFC000"/>
                          </a:solidFill>
                          <a:latin typeface="Verdana"/>
                        </a:rPr>
                        <a:t>would</a:t>
                      </a:r>
                      <a:r>
                        <a:rPr lang="en-US" sz="1600" b="1" i="0" u="none" strike="noStrike" spc="-70" baseline="0" dirty="0">
                          <a:solidFill>
                            <a:srgbClr val="FFC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1" i="0" u="none" strike="noStrike" spc="-70" baseline="0" dirty="0">
                          <a:solidFill>
                            <a:srgbClr val="FFC000"/>
                          </a:solidFill>
                          <a:latin typeface="Verdana"/>
                        </a:rPr>
                        <a:t>type</a:t>
                      </a:r>
                      <a:r>
                        <a:rPr lang="en-US" sz="1600" b="1" i="0" u="none" strike="noStrike" spc="-70" baseline="0" dirty="0">
                          <a:solidFill>
                            <a:srgbClr val="FFC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1" i="0" u="none" strike="noStrike" spc="-70" baseline="0" dirty="0">
                          <a:solidFill>
                            <a:srgbClr val="FFC000"/>
                          </a:solidFill>
                          <a:latin typeface="Verdana"/>
                        </a:rPr>
                        <a:t>to</a:t>
                      </a:r>
                      <a:r>
                        <a:rPr lang="en-US" sz="1600" b="1" i="0" u="none" strike="noStrike" spc="-70" baseline="0" dirty="0">
                          <a:solidFill>
                            <a:srgbClr val="FFC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1" i="0" u="none" strike="noStrike" spc="-70" baseline="0" dirty="0">
                          <a:solidFill>
                            <a:srgbClr val="FFC000"/>
                          </a:solidFill>
                          <a:latin typeface="Verdana"/>
                        </a:rPr>
                        <a:t>create</a:t>
                      </a:r>
                      <a:r>
                        <a:rPr lang="en-US" sz="1600" b="1" i="0" u="none" strike="noStrike" spc="-70" baseline="0" dirty="0">
                          <a:solidFill>
                            <a:srgbClr val="FFC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1" i="0" u="none" strike="noStrike" spc="-70" baseline="0" dirty="0">
                          <a:solidFill>
                            <a:srgbClr val="FFC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spc="-70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668EC8"/>
                          </a:solidFill>
                          <a:latin typeface="Verdana"/>
                        </a:rPr>
                        <a:t>ascii</a:t>
                      </a:r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40" dirty="0">
                          <a:solidFill>
                            <a:srgbClr val="668EC8"/>
                          </a:solidFill>
                          <a:latin typeface="Verdana"/>
                        </a:rPr>
                        <a:t>Creates</a:t>
                      </a:r>
                      <a:r>
                        <a:rPr lang="en-US" sz="1800" b="0" i="0" u="none" strike="noStrike" spc="-40" baseline="0" dirty="0">
                          <a:solidFill>
                            <a:srgbClr val="668EC8"/>
                          </a:solidFill>
                          <a:latin typeface="Verdana"/>
                        </a:rPr>
                        <a:t> a</a:t>
                      </a:r>
                      <a:r>
                        <a:rPr lang="en-US" sz="1800" b="0" i="0" u="none" strike="noStrike" spc="-40" dirty="0">
                          <a:solidFill>
                            <a:srgbClr val="668EC8"/>
                          </a:solidFill>
                          <a:latin typeface="Verdana"/>
                        </a:rPr>
                        <a:t> string</a:t>
                      </a:r>
                      <a:r>
                        <a:rPr lang="en-US" sz="1800" b="0" i="0" u="none" strike="noStrike" spc="-40" baseline="0" dirty="0">
                          <a:solidFill>
                            <a:srgbClr val="668EC8"/>
                          </a:solidFill>
                          <a:latin typeface="Verdana"/>
                        </a:rPr>
                        <a:t> similar to </a:t>
                      </a:r>
                      <a:r>
                        <a:rPr lang="en-US" sz="1800" b="0" i="0" u="none" strike="noStrike" spc="-40" baseline="0" dirty="0" err="1">
                          <a:solidFill>
                            <a:srgbClr val="668EC8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spc="-40" baseline="0" dirty="0">
                          <a:solidFill>
                            <a:srgbClr val="668EC8"/>
                          </a:solidFill>
                          <a:latin typeface="Verdana"/>
                        </a:rPr>
                        <a:t>(), but Unicode parts show by value.</a:t>
                      </a:r>
                      <a:endParaRPr lang="en-US" sz="1800" b="0" i="0" u="none" strike="noStrike" spc="-40" dirty="0">
                        <a:solidFill>
                          <a:srgbClr val="668EC8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format(</a:t>
                      </a:r>
                      <a:r>
                        <a:rPr lang="en-US" sz="1800" b="0" i="0" u="none" strike="noStrike" dirty="0" err="1">
                          <a:solidFill>
                            <a:srgbClr val="668EC8"/>
                          </a:solidFill>
                          <a:latin typeface="Verdana"/>
                        </a:rPr>
                        <a:t>s,spec</a:t>
                      </a:r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Adds padding to a string.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668EC8"/>
                          </a:solidFill>
                          <a:latin typeface="Verdana"/>
                        </a:rPr>
                        <a:t>chr</a:t>
                      </a:r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rgbClr val="668EC8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Converts an integer to a character.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hex(</a:t>
                      </a:r>
                      <a:r>
                        <a:rPr lang="en-US" sz="1800" b="0" i="0" u="none" strike="noStrike" dirty="0" err="1">
                          <a:solidFill>
                            <a:srgbClr val="668EC8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Converts an integer to a hexadecimal value, stored in a string.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668EC8"/>
                          </a:solidFill>
                          <a:latin typeface="Verdana"/>
                        </a:rPr>
                        <a:t>oct</a:t>
                      </a:r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rgbClr val="668EC8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Converts an integer to an octal value, stored in a string.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bin(</a:t>
                      </a:r>
                      <a:r>
                        <a:rPr lang="en-US" sz="1800" b="0" i="0" u="none" strike="noStrike" dirty="0" err="1">
                          <a:solidFill>
                            <a:srgbClr val="668EC8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Converts an integer to a binary value, stored in a string.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60427" y="114300"/>
            <a:ext cx="8001000" cy="881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2D2DB9"/>
                </a:solidFill>
              </a:rPr>
              <a:t>Data Type Conversions: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0926" y="1714190"/>
            <a:ext cx="7315875" cy="1740527"/>
          </a:xfrm>
          <a:prstGeom prst="rect">
            <a:avLst/>
          </a:prstGeom>
          <a:solidFill>
            <a:srgbClr val="86A6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TW" sz="4930" dirty="0">
                <a:solidFill>
                  <a:prstClr val="black"/>
                </a:solidFill>
              </a:rPr>
              <a:t>These return strings</a:t>
            </a:r>
            <a:endParaRPr lang="zh-TW" altLang="en-US" sz="4930" dirty="0">
              <a:solidFill>
                <a:prstClr val="black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5448" y="1075946"/>
            <a:ext cx="9299714" cy="3343655"/>
            <a:chOff x="330199" y="2729468"/>
            <a:chExt cx="9954230" cy="4698747"/>
          </a:xfrm>
        </p:grpSpPr>
        <p:sp>
          <p:nvSpPr>
            <p:cNvPr id="14" name="Rectangle 13"/>
            <p:cNvSpPr/>
            <p:nvPr/>
          </p:nvSpPr>
          <p:spPr>
            <a:xfrm>
              <a:off x="406917" y="2729468"/>
              <a:ext cx="9701765" cy="4698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TW" altLang="en-US" sz="1643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0199" y="2843030"/>
              <a:ext cx="5785998" cy="456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str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3.14159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</a:t>
              </a:r>
              <a:r>
                <a:rPr lang="en-US" altLang="zh-TW" sz="2191" spc="-64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no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te</a:t>
              </a:r>
              <a:r>
                <a:rPr lang="en-US" altLang="zh-TW" sz="1826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t</a:t>
              </a:r>
              <a:r>
                <a:rPr lang="en-US" altLang="zh-TW" sz="2191" spc="-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he</a:t>
              </a:r>
              <a:r>
                <a:rPr lang="en-US" altLang="zh-TW" sz="1643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spc="-64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quote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s: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'3.14159'</a:t>
              </a: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str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{1,2,(1,),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>
                  <a:solidFill>
                    <a:srgbClr val="FFC000"/>
                  </a:solidFill>
                </a:rPr>
                <a:t>'}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"</a:t>
              </a:r>
              <a:r>
                <a:rPr lang="en-US" altLang="zh-TW" sz="2191" dirty="0">
                  <a:solidFill>
                    <a:srgbClr val="006600"/>
                  </a:solidFill>
                </a:rPr>
                <a:t>{(1,), 1, 2, </a:t>
              </a:r>
              <a:r>
                <a:rPr lang="en-US" altLang="zh-TW" sz="2191" spc="-9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dirty="0">
                  <a:solidFill>
                    <a:srgbClr val="006600"/>
                  </a:solidFill>
                </a:rPr>
                <a:t>'}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"</a:t>
              </a: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hex(</a:t>
              </a:r>
              <a:r>
                <a:rPr lang="en-US" altLang="zh-TW" sz="2191" dirty="0">
                  <a:solidFill>
                    <a:srgbClr val="FFC000"/>
                  </a:solidFill>
                </a:rPr>
                <a:t>9822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 in hexadecimal</a:t>
              </a:r>
              <a:r>
                <a:rPr lang="en-US" altLang="zh-TW" sz="2191" spc="-64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'0x265e'</a:t>
              </a: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oct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9822</a:t>
              </a:r>
              <a:r>
                <a:rPr lang="en-US" altLang="zh-TW" sz="2191" dirty="0">
                  <a:solidFill>
                    <a:prstClr val="black"/>
                  </a:solidFill>
                </a:rPr>
                <a:t> 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 in octal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'0o23136'</a:t>
              </a: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bin(</a:t>
              </a:r>
              <a:r>
                <a:rPr lang="en-US" altLang="zh-TW" sz="2191" dirty="0">
                  <a:solidFill>
                    <a:srgbClr val="FFC000"/>
                  </a:solidFill>
                </a:rPr>
                <a:t>9822</a:t>
              </a:r>
              <a:r>
                <a:rPr lang="en-US" altLang="zh-TW" sz="2191" dirty="0">
                  <a:solidFill>
                    <a:prstClr val="black"/>
                  </a:solidFill>
                </a:rPr>
                <a:t> 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 in binary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'0b10011001011110'</a:t>
              </a: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chr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9822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'♞'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81500" y="2843030"/>
              <a:ext cx="5902929" cy="45642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repr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{1,2,(1,),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>
                  <a:solidFill>
                    <a:srgbClr val="FFC000"/>
                  </a:solidFill>
                </a:rPr>
                <a:t>'}</a:t>
              </a:r>
              <a:r>
                <a:rPr lang="en-US" altLang="zh-TW" sz="2191" dirty="0">
                  <a:solidFill>
                    <a:prstClr val="black"/>
                  </a:solidFill>
                </a:rPr>
                <a:t>) 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 usually acts like </a:t>
              </a:r>
              <a:r>
                <a:rPr lang="en-US" altLang="zh-TW" sz="2191" dirty="0" err="1">
                  <a:solidFill>
                    <a:srgbClr val="FFAFAF"/>
                  </a:solidFill>
                  <a:latin typeface="Arial Narrow" panose="020B0606020202030204" pitchFamily="34" charset="0"/>
                </a:rPr>
                <a:t>str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()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"</a:t>
              </a:r>
              <a:r>
                <a:rPr lang="en-US" altLang="zh-TW" sz="2191" dirty="0">
                  <a:solidFill>
                    <a:srgbClr val="006600"/>
                  </a:solidFill>
                </a:rPr>
                <a:t>{(1,), 1, 2, </a:t>
              </a:r>
              <a:r>
                <a:rPr lang="en-US" altLang="zh-TW" sz="2191" spc="-9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dirty="0">
                  <a:solidFill>
                    <a:srgbClr val="006600"/>
                  </a:solidFill>
                </a:rPr>
                <a:t>'}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"</a:t>
              </a: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ascii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{1,2,(1,),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>
                  <a:solidFill>
                    <a:srgbClr val="FFC000"/>
                  </a:solidFill>
                </a:rPr>
                <a:t>'}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</a:t>
              </a:r>
              <a:r>
                <a:rPr lang="en-US" altLang="zh-TW" sz="2191" spc="-274" dirty="0">
                  <a:solidFill>
                    <a:srgbClr val="FFAFAF"/>
                  </a:solidFill>
                </a:rPr>
                <a:t>♞</a:t>
              </a:r>
              <a:r>
                <a:rPr lang="en-US" altLang="zh-TW" sz="2191" spc="-274" dirty="0">
                  <a:solidFill>
                    <a:prstClr val="black"/>
                  </a:solidFill>
                </a:rPr>
                <a:t> 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is 265E in </a:t>
              </a:r>
              <a:r>
                <a:rPr lang="en-US" altLang="zh-TW" sz="2191" dirty="0" err="1">
                  <a:solidFill>
                    <a:srgbClr val="FFAFAF"/>
                  </a:solidFill>
                  <a:latin typeface="Arial Narrow" panose="020B0606020202030204" pitchFamily="34" charset="0"/>
                </a:rPr>
                <a:t>unicode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 defTabSz="914400">
                <a:lnSpc>
                  <a:spcPct val="80000"/>
                </a:lnSpc>
              </a:pPr>
              <a:r>
                <a:rPr lang="pl-PL" altLang="zh-TW" sz="2191" b="1" dirty="0">
                  <a:solidFill>
                    <a:srgbClr val="006600"/>
                  </a:solidFill>
                </a:rPr>
                <a:t>"</a:t>
              </a:r>
              <a:r>
                <a:rPr lang="pl-PL" altLang="zh-TW" sz="2191" dirty="0">
                  <a:solidFill>
                    <a:srgbClr val="006600"/>
                  </a:solidFill>
                </a:rPr>
                <a:t>{(1,), 1, 2, </a:t>
              </a:r>
              <a:r>
                <a:rPr lang="en-US" altLang="zh-TW" sz="2191" spc="-9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dirty="0">
                  <a:solidFill>
                    <a:srgbClr val="006600"/>
                  </a:solidFill>
                </a:rPr>
                <a:t>@</a:t>
              </a:r>
              <a:r>
                <a:rPr lang="pl-PL" altLang="zh-TW" sz="2191" dirty="0">
                  <a:solidFill>
                    <a:srgbClr val="006600"/>
                  </a:solidFill>
                </a:rPr>
                <a:t>\\u265e'}</a:t>
              </a:r>
              <a:r>
                <a:rPr lang="pl-PL" altLang="zh-TW" sz="2191" b="1" dirty="0">
                  <a:solidFill>
                    <a:srgbClr val="006600"/>
                  </a:solidFill>
                </a:rPr>
                <a:t>"</a:t>
              </a: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format(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dirty="0">
                  <a:solidFill>
                    <a:prstClr val="black"/>
                  </a:solidFill>
                </a:rPr>
                <a:t>,</a:t>
              </a:r>
              <a:r>
                <a:rPr lang="en-US" altLang="zh-TW" sz="2191" dirty="0">
                  <a:solidFill>
                    <a:srgbClr val="FFC000"/>
                  </a:solidFill>
                </a:rPr>
                <a:t>"#&lt;10s"</a:t>
              </a:r>
              <a:r>
                <a:rPr lang="en-US" altLang="zh-TW" sz="2191" dirty="0">
                  <a:solidFill>
                    <a:prstClr val="black"/>
                  </a:solidFill>
                </a:rPr>
                <a:t>)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 right pads a string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########'</a:t>
              </a: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format(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dirty="0">
                  <a:solidFill>
                    <a:prstClr val="black"/>
                  </a:solidFill>
                </a:rPr>
                <a:t>,</a:t>
              </a:r>
              <a:r>
                <a:rPr lang="en-US" altLang="zh-TW" sz="2191" dirty="0">
                  <a:solidFill>
                    <a:srgbClr val="FFC000"/>
                  </a:solidFill>
                </a:rPr>
                <a:t>"#^10s"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  <a:r>
                <a:rPr lang="en-US" altLang="zh-TW" sz="110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</a:t>
              </a:r>
              <a:r>
                <a:rPr lang="en-US" altLang="zh-TW" sz="105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center</a:t>
              </a:r>
              <a:r>
                <a:rPr lang="en-US" altLang="zh-TW" sz="105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pads</a:t>
              </a:r>
              <a:r>
                <a:rPr lang="en-US" altLang="zh-TW" sz="105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TW" sz="100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string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'####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####'</a:t>
              </a: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format(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dirty="0">
                  <a:solidFill>
                    <a:prstClr val="black"/>
                  </a:solidFill>
                </a:rPr>
                <a:t>,</a:t>
              </a:r>
              <a:r>
                <a:rPr lang="en-US" altLang="zh-TW" sz="2191" dirty="0">
                  <a:solidFill>
                    <a:srgbClr val="FFC000"/>
                  </a:solidFill>
                </a:rPr>
                <a:t>"#&gt;10s"</a:t>
              </a:r>
              <a:r>
                <a:rPr lang="en-US" altLang="zh-TW" sz="2191" dirty="0">
                  <a:solidFill>
                    <a:prstClr val="black"/>
                  </a:solidFill>
                </a:rPr>
                <a:t>)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 left pads a string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'########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'</a:t>
              </a: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format(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dirty="0">
                  <a:solidFill>
                    <a:prstClr val="black"/>
                  </a:solidFill>
                </a:rPr>
                <a:t>,</a:t>
              </a:r>
              <a:r>
                <a:rPr lang="en-US" altLang="zh-TW" sz="2191" dirty="0">
                  <a:solidFill>
                    <a:srgbClr val="FFC000"/>
                  </a:solidFill>
                </a:rPr>
                <a:t>"&gt;10s"</a:t>
              </a:r>
              <a:r>
                <a:rPr lang="en-US" altLang="zh-TW" sz="2191" dirty="0">
                  <a:solidFill>
                    <a:prstClr val="black"/>
                  </a:solidFill>
                </a:rPr>
                <a:t>)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 default pad is space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 defTabSz="914400"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b="1" dirty="0">
                  <a:solidFill>
                    <a:prstClr val="white"/>
                  </a:solidFill>
                </a:rPr>
                <a:t>########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'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4030662" y="1700784"/>
            <a:ext cx="5257800" cy="266700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062" y="1143000"/>
            <a:ext cx="3581400" cy="320040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 bwMode="auto">
          <a:xfrm rot="2700000" flipH="1">
            <a:off x="7355334" y="435837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</a:pPr>
            <a:endParaRPr kumimoji="1" lang="en-US" sz="300" spc="-200" dirty="0">
              <a:solidFill>
                <a:prstClr val="black"/>
              </a:solidFill>
              <a:latin typeface="Arial" charset="0"/>
              <a:ea typeface="新細明體" charset="-120"/>
            </a:endParaRPr>
          </a:p>
          <a:p>
            <a:pPr algn="ctr" defTabSz="914400" fontAlgn="base">
              <a:lnSpc>
                <a:spcPct val="70000"/>
              </a:lnSpc>
              <a:spcAft>
                <a:spcPct val="0"/>
              </a:spcAft>
            </a:pPr>
            <a:r>
              <a:rPr kumimoji="1" lang="en-US" sz="2800" spc="-200" dirty="0">
                <a:solidFill>
                  <a:prstClr val="black"/>
                </a:solidFill>
                <a:latin typeface="Arial" charset="0"/>
                <a:ea typeface="新細明體" charset="-120"/>
              </a:rPr>
              <a:t>L</a:t>
            </a:r>
            <a:r>
              <a:rPr kumimoji="1" lang="en-US" sz="2800" spc="-70" dirty="0">
                <a:solidFill>
                  <a:prstClr val="black"/>
                </a:solidFill>
                <a:latin typeface="Arial" charset="0"/>
                <a:ea typeface="新細明體" charset="-120"/>
              </a:rPr>
              <a:t>e</a:t>
            </a:r>
            <a:r>
              <a:rPr kumimoji="1" lang="en-US" sz="2800" spc="-60" dirty="0">
                <a:solidFill>
                  <a:prstClr val="black"/>
                </a:solidFill>
                <a:latin typeface="Arial" charset="0"/>
                <a:ea typeface="新細明體" charset="-120"/>
              </a:rPr>
              <a:t>ct</a:t>
            </a:r>
            <a:r>
              <a:rPr kumimoji="1" lang="en-US" sz="2800" spc="-70" dirty="0">
                <a:solidFill>
                  <a:prstClr val="black"/>
                </a:solidFill>
                <a:latin typeface="Arial" charset="0"/>
                <a:ea typeface="新細明體" charset="-120"/>
              </a:rPr>
              <a:t>u</a:t>
            </a:r>
            <a:r>
              <a:rPr kumimoji="1" lang="en-US" sz="2800" spc="-60" dirty="0">
                <a:solidFill>
                  <a:prstClr val="black"/>
                </a:solidFill>
                <a:latin typeface="Arial" charset="0"/>
                <a:ea typeface="新細明體" charset="-120"/>
              </a:rPr>
              <a:t>re</a:t>
            </a:r>
            <a:r>
              <a:rPr kumimoji="1" lang="en-US" sz="1200" spc="-60" dirty="0">
                <a:solidFill>
                  <a:prstClr val="black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sz="2800" spc="-60" dirty="0">
                <a:solidFill>
                  <a:prstClr val="black"/>
                </a:solidFill>
                <a:latin typeface="Arial" charset="0"/>
                <a:ea typeface="新細明體" charset="-120"/>
              </a:rPr>
              <a:t>2</a:t>
            </a:r>
            <a:br>
              <a:rPr kumimoji="1" lang="en-US" sz="2800" dirty="0">
                <a:solidFill>
                  <a:prstClr val="black"/>
                </a:solidFill>
                <a:latin typeface="Arial" charset="0"/>
                <a:ea typeface="新細明體" charset="-120"/>
              </a:rPr>
            </a:br>
            <a:r>
              <a:rPr kumimoji="1" lang="en-US" sz="2800" dirty="0">
                <a:solidFill>
                  <a:prstClr val="black"/>
                </a:solidFill>
                <a:latin typeface="Arial" charset="0"/>
                <a:ea typeface="新細明體" charset="-120"/>
              </a:rPr>
              <a:t>Slide 34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2506662" y="3048000"/>
            <a:ext cx="4724400" cy="1143000"/>
          </a:xfrm>
          <a:prstGeom prst="wedgeRoundRectCallout">
            <a:avLst>
              <a:gd name="adj1" fmla="val 53541"/>
              <a:gd name="adj2" fmla="val 104747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200" dirty="0">
                <a:solidFill>
                  <a:srgbClr val="FFC000"/>
                </a:solidFill>
              </a:rPr>
              <a:t>See what </a:t>
            </a:r>
            <a:r>
              <a:rPr lang="en-US" sz="3200" dirty="0" err="1">
                <a:solidFill>
                  <a:srgbClr val="FFC000"/>
                </a:solidFill>
              </a:rPr>
              <a:t>repr</a:t>
            </a:r>
            <a:r>
              <a:rPr lang="en-US" sz="3200" dirty="0">
                <a:solidFill>
                  <a:srgbClr val="FFC000"/>
                </a:solidFill>
              </a:rPr>
              <a:t>() does?</a:t>
            </a:r>
          </a:p>
          <a:p>
            <a:pPr algn="ctr" defTabSz="914400"/>
            <a:r>
              <a:rPr lang="en-US" sz="3200" dirty="0">
                <a:solidFill>
                  <a:srgbClr val="FFC000"/>
                </a:solidFill>
              </a:rPr>
              <a:t>It is the opposite of </a:t>
            </a:r>
            <a:r>
              <a:rPr lang="en-US" sz="3200" dirty="0" err="1">
                <a:solidFill>
                  <a:srgbClr val="FFC000"/>
                </a:solidFill>
              </a:rPr>
              <a:t>eval</a:t>
            </a:r>
            <a:r>
              <a:rPr lang="en-US" sz="3200" dirty="0">
                <a:solidFill>
                  <a:srgbClr val="FFC000"/>
                </a:solidFill>
              </a:rPr>
              <a:t>().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662" y="4267200"/>
            <a:ext cx="4724400" cy="2438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>
              <a:lnSpc>
                <a:spcPct val="90000"/>
              </a:lnSpc>
            </a:pPr>
            <a:endParaRPr lang="en-US" sz="2400" dirty="0">
              <a:solidFill>
                <a:srgbClr val="FFFF00"/>
              </a:solidFill>
              <a:latin typeface="Lucida Fax" panose="02060602050505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06662" y="4267200"/>
            <a:ext cx="47244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>
              <a:lnSpc>
                <a:spcPct val="82000"/>
              </a:lnSpc>
            </a:pPr>
            <a:r>
              <a:rPr lang="en-US" sz="2400" dirty="0">
                <a:solidFill>
                  <a:prstClr val="black"/>
                </a:solidFill>
                <a:latin typeface="Lucida Fax" panose="02060602050505020204" pitchFamily="18" charset="0"/>
              </a:rPr>
              <a:t>&gt;&gt;&gt;</a:t>
            </a:r>
            <a:r>
              <a:rPr lang="en-US" sz="2400" dirty="0">
                <a:solidFill>
                  <a:prstClr val="white"/>
                </a:solidFill>
                <a:latin typeface="Lucida Fax" panose="02060602050505020204" pitchFamily="18" charset="0"/>
              </a:rPr>
              <a:t> s=</a:t>
            </a:r>
            <a:r>
              <a:rPr lang="en-US" sz="2400" dirty="0" err="1">
                <a:solidFill>
                  <a:srgbClr val="FFC000"/>
                </a:solidFill>
                <a:latin typeface="Lucida Fax" panose="02060602050505020204" pitchFamily="18" charset="0"/>
              </a:rPr>
              <a:t>rep</a:t>
            </a:r>
            <a:r>
              <a:rPr lang="en-US" sz="2400" spc="200" dirty="0" err="1">
                <a:solidFill>
                  <a:srgbClr val="FFC000"/>
                </a:solidFill>
                <a:latin typeface="Lucida Fax" panose="02060602050505020204" pitchFamily="18" charset="0"/>
              </a:rPr>
              <a:t>r</a:t>
            </a:r>
            <a:r>
              <a:rPr lang="en-US" sz="2400" spc="200" dirty="0">
                <a:solidFill>
                  <a:srgbClr val="FFC000"/>
                </a:solidFill>
                <a:latin typeface="Lucida Fax" panose="02060602050505020204" pitchFamily="18" charset="0"/>
              </a:rPr>
              <a:t>(</a:t>
            </a:r>
            <a:r>
              <a:rPr lang="en-US" sz="2400" spc="200" dirty="0">
                <a:solidFill>
                  <a:srgbClr val="FFFF00"/>
                </a:solidFill>
                <a:latin typeface="Lucida Fax" panose="02060602050505020204" pitchFamily="18" charset="0"/>
              </a:rPr>
              <a:t>{</a:t>
            </a:r>
            <a:r>
              <a:rPr lang="en-US" sz="2400" spc="50" dirty="0">
                <a:solidFill>
                  <a:srgbClr val="FFFF00"/>
                </a:solidFill>
                <a:latin typeface="Lucida Fax" panose="02060602050505020204" pitchFamily="18" charset="0"/>
              </a:rPr>
              <a:t>1</a:t>
            </a:r>
            <a:r>
              <a:rPr lang="en-US" sz="2400" spc="200" dirty="0">
                <a:solidFill>
                  <a:srgbClr val="FFFF00"/>
                </a:solidFill>
                <a:latin typeface="Lucida Fax" panose="02060602050505020204" pitchFamily="18" charset="0"/>
              </a:rPr>
              <a:t>,</a:t>
            </a:r>
            <a:r>
              <a:rPr lang="en-US" sz="2400" spc="50" dirty="0">
                <a:solidFill>
                  <a:srgbClr val="FFFF00"/>
                </a:solidFill>
                <a:latin typeface="Lucida Fax" panose="02060602050505020204" pitchFamily="18" charset="0"/>
              </a:rPr>
              <a:t>2</a:t>
            </a:r>
            <a:r>
              <a:rPr lang="en-US" sz="2400" spc="200" dirty="0">
                <a:solidFill>
                  <a:srgbClr val="FFFF00"/>
                </a:solidFill>
                <a:latin typeface="Lucida Fax" panose="02060602050505020204" pitchFamily="18" charset="0"/>
              </a:rPr>
              <a:t>,(1,),'@♞</a:t>
            </a:r>
            <a:r>
              <a:rPr lang="en-US" sz="2400" spc="300" dirty="0">
                <a:solidFill>
                  <a:srgbClr val="FFFF00"/>
                </a:solidFill>
                <a:latin typeface="Lucida Fax" panose="02060602050505020204" pitchFamily="18" charset="0"/>
              </a:rPr>
              <a:t>'}</a:t>
            </a:r>
            <a:r>
              <a:rPr lang="en-US" sz="2400" spc="200" dirty="0">
                <a:solidFill>
                  <a:srgbClr val="FFC000"/>
                </a:solidFill>
                <a:latin typeface="Lucida Fax" panose="02060602050505020204" pitchFamily="18" charset="0"/>
              </a:rPr>
              <a:t>)</a:t>
            </a:r>
          </a:p>
          <a:p>
            <a:pPr defTabSz="914400">
              <a:lnSpc>
                <a:spcPct val="82000"/>
              </a:lnSpc>
            </a:pPr>
            <a:r>
              <a:rPr lang="en-US" sz="2400" dirty="0">
                <a:solidFill>
                  <a:prstClr val="black"/>
                </a:solidFill>
                <a:latin typeface="Lucida Fax" panose="02060602050505020204" pitchFamily="18" charset="0"/>
              </a:rPr>
              <a:t>&gt;&gt;&gt;</a:t>
            </a:r>
            <a:r>
              <a:rPr lang="en-US" sz="2400" dirty="0">
                <a:solidFill>
                  <a:prstClr val="white"/>
                </a:solidFill>
                <a:latin typeface="Lucida Fax" panose="02060602050505020204" pitchFamily="18" charset="0"/>
              </a:rPr>
              <a:t> s </a:t>
            </a:r>
          </a:p>
          <a:p>
            <a:pPr defTabSz="914400">
              <a:lnSpc>
                <a:spcPct val="82000"/>
              </a:lnSpc>
            </a:pPr>
            <a:r>
              <a:rPr lang="en-US" sz="2400" spc="200" dirty="0">
                <a:solidFill>
                  <a:srgbClr val="FFFF00"/>
                </a:solidFill>
                <a:latin typeface="Lucida Fax" panose="02060602050505020204" pitchFamily="18" charset="0"/>
              </a:rPr>
              <a:t>"</a:t>
            </a:r>
            <a:r>
              <a:rPr lang="en-US" sz="2400" spc="200" dirty="0">
                <a:solidFill>
                  <a:prstClr val="white"/>
                </a:solidFill>
                <a:latin typeface="Lucida Fax" panose="02060602050505020204" pitchFamily="18" charset="0"/>
              </a:rPr>
              <a:t>{</a:t>
            </a:r>
            <a:r>
              <a:rPr lang="en-US" sz="2400" spc="50" dirty="0">
                <a:solidFill>
                  <a:prstClr val="white"/>
                </a:solidFill>
                <a:latin typeface="Lucida Fax" panose="02060602050505020204" pitchFamily="18" charset="0"/>
              </a:rPr>
              <a:t>1</a:t>
            </a:r>
            <a:r>
              <a:rPr lang="en-US" sz="2400" spc="200" dirty="0">
                <a:solidFill>
                  <a:prstClr val="white"/>
                </a:solidFill>
                <a:latin typeface="Lucida Fax" panose="02060602050505020204" pitchFamily="18" charset="0"/>
              </a:rPr>
              <a:t>,</a:t>
            </a:r>
            <a:r>
              <a:rPr lang="en-US" sz="2400" spc="50" dirty="0">
                <a:solidFill>
                  <a:prstClr val="white"/>
                </a:solidFill>
                <a:latin typeface="Lucida Fax" panose="02060602050505020204" pitchFamily="18" charset="0"/>
              </a:rPr>
              <a:t>2</a:t>
            </a:r>
            <a:r>
              <a:rPr lang="en-US" sz="2400" spc="200" dirty="0">
                <a:solidFill>
                  <a:prstClr val="white"/>
                </a:solidFill>
                <a:latin typeface="Lucida Fax" panose="02060602050505020204" pitchFamily="18" charset="0"/>
              </a:rPr>
              <a:t>,(1,),'@♞</a:t>
            </a:r>
            <a:r>
              <a:rPr lang="en-US" sz="2400" spc="400" dirty="0">
                <a:solidFill>
                  <a:prstClr val="white"/>
                </a:solidFill>
                <a:latin typeface="Lucida Fax" panose="02060602050505020204" pitchFamily="18" charset="0"/>
              </a:rPr>
              <a:t>'}</a:t>
            </a:r>
            <a:r>
              <a:rPr lang="en-US" sz="2400" dirty="0">
                <a:solidFill>
                  <a:srgbClr val="FFFF00"/>
                </a:solidFill>
                <a:latin typeface="Lucida Fax" panose="02060602050505020204" pitchFamily="18" charset="0"/>
              </a:rPr>
              <a:t>"</a:t>
            </a:r>
          </a:p>
          <a:p>
            <a:pPr defTabSz="914400">
              <a:lnSpc>
                <a:spcPct val="82000"/>
              </a:lnSpc>
            </a:pPr>
            <a:r>
              <a:rPr lang="en-US" sz="2400" dirty="0">
                <a:solidFill>
                  <a:prstClr val="black"/>
                </a:solidFill>
                <a:latin typeface="Lucida Fax" panose="02060602050505020204" pitchFamily="18" charset="0"/>
              </a:rPr>
              <a:t>&gt;&gt;&gt;</a:t>
            </a:r>
            <a:r>
              <a:rPr lang="en-US" sz="2400" dirty="0">
                <a:solidFill>
                  <a:prstClr val="white"/>
                </a:solidFill>
                <a:latin typeface="Lucida Fax" panose="020606020505050202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Lucida Fax" panose="02060602050505020204" pitchFamily="18" charset="0"/>
              </a:rPr>
              <a:t>eval</a:t>
            </a:r>
            <a:r>
              <a:rPr lang="en-US" sz="2400" dirty="0">
                <a:solidFill>
                  <a:srgbClr val="00B0F0"/>
                </a:solidFill>
                <a:latin typeface="Lucida Fax" panose="02060602050505020204" pitchFamily="18" charset="0"/>
              </a:rPr>
              <a:t>(</a:t>
            </a:r>
            <a:r>
              <a:rPr lang="en-US" sz="2400" dirty="0">
                <a:solidFill>
                  <a:prstClr val="white"/>
                </a:solidFill>
                <a:latin typeface="Lucida Fax" panose="02060602050505020204" pitchFamily="18" charset="0"/>
              </a:rPr>
              <a:t>s</a:t>
            </a:r>
            <a:r>
              <a:rPr lang="en-US" sz="2400" dirty="0">
                <a:solidFill>
                  <a:srgbClr val="00B0F0"/>
                </a:solidFill>
                <a:latin typeface="Lucida Fax" panose="02060602050505020204" pitchFamily="18" charset="0"/>
              </a:rPr>
              <a:t>)</a:t>
            </a:r>
          </a:p>
          <a:p>
            <a:pPr defTabSz="914400">
              <a:lnSpc>
                <a:spcPct val="82000"/>
              </a:lnSpc>
            </a:pPr>
            <a:r>
              <a:rPr lang="en-US" sz="2400" spc="200" dirty="0">
                <a:solidFill>
                  <a:srgbClr val="FFFF00"/>
                </a:solidFill>
                <a:latin typeface="Lucida Fax" panose="02060602050505020204" pitchFamily="18" charset="0"/>
              </a:rPr>
              <a:t>{</a:t>
            </a:r>
            <a:r>
              <a:rPr lang="en-US" sz="2400" spc="50" dirty="0">
                <a:solidFill>
                  <a:srgbClr val="FFFF00"/>
                </a:solidFill>
                <a:latin typeface="Lucida Fax" panose="02060602050505020204" pitchFamily="18" charset="0"/>
              </a:rPr>
              <a:t>1</a:t>
            </a:r>
            <a:r>
              <a:rPr lang="en-US" sz="2400" spc="200" dirty="0">
                <a:solidFill>
                  <a:srgbClr val="FFFF00"/>
                </a:solidFill>
                <a:latin typeface="Lucida Fax" panose="02060602050505020204" pitchFamily="18" charset="0"/>
              </a:rPr>
              <a:t>,</a:t>
            </a:r>
            <a:r>
              <a:rPr lang="en-US" sz="2400" spc="50" dirty="0">
                <a:solidFill>
                  <a:srgbClr val="FFFF00"/>
                </a:solidFill>
                <a:latin typeface="Lucida Fax" panose="02060602050505020204" pitchFamily="18" charset="0"/>
              </a:rPr>
              <a:t>2</a:t>
            </a:r>
            <a:r>
              <a:rPr lang="en-US" sz="2400" spc="200" dirty="0">
                <a:solidFill>
                  <a:srgbClr val="FFFF00"/>
                </a:solidFill>
                <a:latin typeface="Lucida Fax" panose="02060602050505020204" pitchFamily="18" charset="0"/>
              </a:rPr>
              <a:t>,(1,),'@♞</a:t>
            </a:r>
            <a:r>
              <a:rPr lang="en-US" sz="2400" spc="400" dirty="0">
                <a:solidFill>
                  <a:srgbClr val="FFFF00"/>
                </a:solidFill>
                <a:latin typeface="Lucida Fax" panose="02060602050505020204" pitchFamily="18" charset="0"/>
              </a:rPr>
              <a:t>'}</a:t>
            </a:r>
            <a:endParaRPr lang="en-US" sz="2400" dirty="0">
              <a:solidFill>
                <a:srgbClr val="FFFF00"/>
              </a:solidFill>
              <a:latin typeface="Lucida Fax" panose="02060602050505020204" pitchFamily="18" charset="0"/>
            </a:endParaRPr>
          </a:p>
          <a:p>
            <a:pPr defTabSz="914400">
              <a:lnSpc>
                <a:spcPct val="82000"/>
              </a:lnSpc>
            </a:pPr>
            <a:r>
              <a:rPr lang="en-US" sz="2400" dirty="0">
                <a:solidFill>
                  <a:prstClr val="black"/>
                </a:solidFill>
                <a:latin typeface="Lucida Fax" panose="02060602050505020204" pitchFamily="18" charset="0"/>
              </a:rPr>
              <a:t>&gt;&gt;&gt;</a:t>
            </a:r>
            <a:r>
              <a:rPr lang="en-US" sz="2400" dirty="0">
                <a:solidFill>
                  <a:prstClr val="white"/>
                </a:solidFill>
                <a:latin typeface="Lucida Fax" panose="020606020505050202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Lucida Fax" panose="02060602050505020204" pitchFamily="18" charset="0"/>
              </a:rPr>
              <a:t>eval</a:t>
            </a:r>
            <a:r>
              <a:rPr lang="en-US" sz="2400" dirty="0">
                <a:solidFill>
                  <a:srgbClr val="00B0F0"/>
                </a:solidFill>
                <a:latin typeface="Lucida Fax" panose="02060602050505020204" pitchFamily="18" charset="0"/>
              </a:rPr>
              <a:t>(</a:t>
            </a:r>
            <a:r>
              <a:rPr lang="en-US" sz="2400" dirty="0" err="1">
                <a:solidFill>
                  <a:srgbClr val="FFC000"/>
                </a:solidFill>
                <a:latin typeface="Lucida Fax" panose="02060602050505020204" pitchFamily="18" charset="0"/>
              </a:rPr>
              <a:t>repr</a:t>
            </a:r>
            <a:r>
              <a:rPr lang="en-US" sz="2400" dirty="0">
                <a:solidFill>
                  <a:srgbClr val="FFC000"/>
                </a:solidFill>
                <a:latin typeface="Lucida Fax" panose="02060602050505020204" pitchFamily="18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Lucida Fax" panose="02060602050505020204" pitchFamily="18" charset="0"/>
              </a:rPr>
              <a:t>X</a:t>
            </a:r>
            <a:r>
              <a:rPr lang="en-US" sz="2400" dirty="0">
                <a:solidFill>
                  <a:srgbClr val="FFC000"/>
                </a:solidFill>
                <a:latin typeface="Lucida Fax" panose="02060602050505020204" pitchFamily="18" charset="0"/>
              </a:rPr>
              <a:t>)</a:t>
            </a:r>
            <a:r>
              <a:rPr lang="en-US" sz="2400" dirty="0">
                <a:solidFill>
                  <a:srgbClr val="00B0F0"/>
                </a:solidFill>
                <a:latin typeface="Lucida Fax" panose="02060602050505020204" pitchFamily="18" charset="0"/>
              </a:rPr>
              <a:t>)</a:t>
            </a:r>
            <a:r>
              <a:rPr lang="en-US" sz="2400" dirty="0">
                <a:solidFill>
                  <a:prstClr val="white"/>
                </a:solidFill>
                <a:latin typeface="Lucida Fax" panose="02060602050505020204" pitchFamily="18" charset="0"/>
              </a:rPr>
              <a:t> == </a:t>
            </a:r>
            <a:r>
              <a:rPr lang="en-US" sz="2400" dirty="0">
                <a:solidFill>
                  <a:srgbClr val="FFFF00"/>
                </a:solidFill>
                <a:latin typeface="Lucida Fax" panose="02060602050505020204" pitchFamily="18" charset="0"/>
              </a:rPr>
              <a:t>X</a:t>
            </a:r>
          </a:p>
          <a:p>
            <a:pPr defTabSz="914400">
              <a:lnSpc>
                <a:spcPct val="82000"/>
              </a:lnSpc>
            </a:pPr>
            <a:r>
              <a:rPr lang="en-US" sz="2400" dirty="0">
                <a:solidFill>
                  <a:srgbClr val="00CC5C"/>
                </a:solidFill>
                <a:latin typeface="Lucida Fax" panose="02060602050505020204" pitchFamily="18" charset="0"/>
              </a:rPr>
              <a:t>True</a:t>
            </a:r>
          </a:p>
          <a:p>
            <a:pPr defTabSz="914400">
              <a:lnSpc>
                <a:spcPct val="82000"/>
              </a:lnSpc>
            </a:pPr>
            <a:endParaRPr lang="en-US" sz="1800" dirty="0">
              <a:solidFill>
                <a:srgbClr val="FFFF00"/>
              </a:solidFill>
              <a:latin typeface="Lucida Fax" panose="0206060205050502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06662" y="4267200"/>
            <a:ext cx="7620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>
              <a:lnSpc>
                <a:spcPct val="80000"/>
              </a:lnSpc>
            </a:pPr>
            <a:r>
              <a:rPr lang="en-US" sz="2400" dirty="0">
                <a:solidFill>
                  <a:prstClr val="white">
                    <a:lumMod val="50000"/>
                  </a:prstClr>
                </a:solidFill>
                <a:latin typeface="Lucida Fax" panose="02060602050505020204" pitchFamily="18" charset="0"/>
              </a:rPr>
              <a:t>&gt;&gt;&gt;</a:t>
            </a:r>
            <a:endParaRPr lang="en-US" sz="2400" spc="200" dirty="0">
              <a:solidFill>
                <a:prstClr val="white">
                  <a:lumMod val="50000"/>
                </a:prstClr>
              </a:solidFill>
              <a:latin typeface="Lucida Fax" panose="02060602050505020204" pitchFamily="18" charset="0"/>
            </a:endParaRPr>
          </a:p>
          <a:p>
            <a:pPr defTabSz="914400">
              <a:lnSpc>
                <a:spcPct val="90000"/>
              </a:lnSpc>
            </a:pPr>
            <a:r>
              <a:rPr lang="en-US" sz="2400" dirty="0">
                <a:solidFill>
                  <a:prstClr val="white">
                    <a:lumMod val="50000"/>
                  </a:prstClr>
                </a:solidFill>
                <a:latin typeface="Lucida Fax" panose="02060602050505020204" pitchFamily="18" charset="0"/>
              </a:rPr>
              <a:t>&gt;&gt;&gt;  </a:t>
            </a:r>
          </a:p>
          <a:p>
            <a:pPr defTabSz="914400">
              <a:lnSpc>
                <a:spcPct val="80000"/>
              </a:lnSpc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Fax" panose="02060602050505020204" pitchFamily="18" charset="0"/>
            </a:endParaRPr>
          </a:p>
          <a:p>
            <a:pPr defTabSz="914400">
              <a:lnSpc>
                <a:spcPct val="80000"/>
              </a:lnSpc>
            </a:pPr>
            <a:r>
              <a:rPr lang="en-US" sz="2400" dirty="0">
                <a:solidFill>
                  <a:prstClr val="white">
                    <a:lumMod val="50000"/>
                  </a:prstClr>
                </a:solidFill>
                <a:latin typeface="Lucida Fax" panose="02060602050505020204" pitchFamily="18" charset="0"/>
              </a:rPr>
              <a:t>&gt;&gt;&gt; </a:t>
            </a:r>
          </a:p>
          <a:p>
            <a:pPr defTabSz="914400">
              <a:lnSpc>
                <a:spcPct val="80000"/>
              </a:lnSpc>
            </a:pPr>
            <a:endParaRPr lang="en-US" sz="2400" dirty="0">
              <a:solidFill>
                <a:prstClr val="white">
                  <a:lumMod val="50000"/>
                </a:prstClr>
              </a:solidFill>
              <a:latin typeface="Lucida Fax" panose="02060602050505020204" pitchFamily="18" charset="0"/>
            </a:endParaRPr>
          </a:p>
          <a:p>
            <a:pPr defTabSz="914400">
              <a:lnSpc>
                <a:spcPct val="80000"/>
              </a:lnSpc>
            </a:pPr>
            <a:r>
              <a:rPr lang="en-US" sz="2400" dirty="0">
                <a:solidFill>
                  <a:prstClr val="white">
                    <a:lumMod val="50000"/>
                  </a:prstClr>
                </a:solidFill>
                <a:latin typeface="Lucida Fax" panose="02060602050505020204" pitchFamily="18" charset="0"/>
              </a:rPr>
              <a:t>&gt;&gt;&gt;</a:t>
            </a:r>
          </a:p>
          <a:p>
            <a:pPr defTabSz="914400">
              <a:lnSpc>
                <a:spcPct val="80000"/>
              </a:lnSpc>
            </a:pPr>
            <a:endParaRPr lang="en-US" sz="2400" dirty="0">
              <a:solidFill>
                <a:prstClr val="white">
                  <a:lumMod val="50000"/>
                </a:prstClr>
              </a:solidFill>
              <a:latin typeface="Lucida Fax" panose="02060602050505020204" pitchFamily="18" charset="0"/>
            </a:endParaRPr>
          </a:p>
          <a:p>
            <a:pPr defTabSz="914400">
              <a:lnSpc>
                <a:spcPct val="80000"/>
              </a:lnSpc>
            </a:pPr>
            <a:r>
              <a:rPr lang="en-US" sz="2400" dirty="0">
                <a:solidFill>
                  <a:prstClr val="white">
                    <a:lumMod val="50000"/>
                  </a:prstClr>
                </a:solidFill>
                <a:latin typeface="Lucida Fax" panose="02060602050505020204" pitchFamily="18" charset="0"/>
              </a:rPr>
              <a:t>&gt;&gt;&gt;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015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6" grpId="0" animBg="1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25462" y="920504"/>
            <a:ext cx="8991600" cy="5937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 exec(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"a=3;b=2"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 a 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#Do a &amp; b live on beyond the exec()?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3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 exec(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"print(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a+b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)"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#Can exec access </a:t>
            </a:r>
            <a:r>
              <a:rPr lang="en-US" sz="2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vars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5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eval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"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a+b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"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#Can </a:t>
            </a:r>
            <a:r>
              <a:rPr lang="en-US" sz="2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eval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 access variables?</a:t>
            </a:r>
            <a:endParaRPr lang="en-US" sz="2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5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eval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"a=1"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sz="2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eval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 isn’t same as exec: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2600" dirty="0">
                <a:solidFill>
                  <a:srgbClr val="FFB7B7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2600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stdin</a:t>
            </a:r>
            <a:r>
              <a:rPr lang="en-US" sz="2600" dirty="0">
                <a:solidFill>
                  <a:srgbClr val="FFB7B7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"&lt;string&gt;", line 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FFB7B7"/>
                </a:solidFill>
                <a:latin typeface="Lucida Console" panose="020B0609040504020204" pitchFamily="49" charset="0"/>
              </a:rPr>
              <a:t>    a=1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FFB7B7"/>
                </a:solidFill>
                <a:latin typeface="Lucida Console" panose="020B0609040504020204" pitchFamily="49" charset="0"/>
              </a:rPr>
              <a:t>     ^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SyntaxError</a:t>
            </a:r>
            <a:r>
              <a:rPr lang="en-US" sz="2600" dirty="0">
                <a:solidFill>
                  <a:srgbClr val="FFB7B7"/>
                </a:solidFill>
                <a:latin typeface="Lucida Console" panose="020B0609040504020204" pitchFamily="49" charset="0"/>
              </a:rPr>
              <a:t>: invalid syntax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eval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"a==1"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sz="2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eval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 can do a tes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, thoug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  <a:endParaRPr lang="en-US" sz="2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5462" y="920504"/>
            <a:ext cx="838200" cy="5937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600" dirty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600" dirty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2600" dirty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solidFill>
                <a:srgbClr val="2D2DB9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>
                <a:solidFill>
                  <a:srgbClr val="2D2DB9"/>
                </a:solidFill>
              </a:rPr>
              <a:t>eval</a:t>
            </a:r>
            <a:r>
              <a:rPr lang="en-US" altLang="en-US" sz="4200" spc="-100" dirty="0">
                <a:solidFill>
                  <a:srgbClr val="2D2DB9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>
                <a:solidFill>
                  <a:srgbClr val="2D2DB9"/>
                </a:solidFill>
              </a:rPr>
              <a:t> </a:t>
            </a:r>
            <a:r>
              <a:rPr lang="en-US" altLang="en-US" spc="-100" dirty="0">
                <a:solidFill>
                  <a:srgbClr val="2D2DB9"/>
                </a:solidFill>
              </a:rPr>
              <a:t>and exec</a:t>
            </a:r>
            <a:r>
              <a:rPr lang="en-US" altLang="en-US" sz="4200" spc="-100" dirty="0">
                <a:solidFill>
                  <a:srgbClr val="2D2DB9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2D2DB9"/>
              </a:solidFill>
              <a:latin typeface="Arial Black" panose="020B0A04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43109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lvl="0" defTabSz="914400">
              <a:lnSpc>
                <a:spcPct val="87000"/>
              </a:lnSpc>
            </a:pP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dirty="0" err="1">
                <a:solidFill>
                  <a:srgbClr val="00B0F0"/>
                </a:solidFill>
                <a:latin typeface="Consolas" panose="020B0609020204030204" pitchFamily="49" charset="0"/>
              </a:rPr>
              <a:t>exe</a:t>
            </a:r>
            <a:r>
              <a:rPr lang="en-US" altLang="zh-TW" sz="2600" b="1" kern="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)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Execute the given source in the context of </a:t>
            </a:r>
            <a:r>
              <a:rPr lang="en-US" altLang="zh-TW" sz="2500" kern="0" spc="-23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endParaRPr lang="en-US" altLang="zh-TW" sz="1800" kern="0" spc="-130" dirty="0">
              <a:solidFill>
                <a:prstClr val="white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9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source may be a string representing one or more Python </a:t>
            </a:r>
            <a:r>
              <a:rPr lang="en-US" altLang="zh-TW" sz="2500" b="1" kern="0" spc="-120" dirty="0">
                <a:solidFill>
                  <a:srgbClr val="00B0F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statements</a:t>
            </a:r>
            <a:r>
              <a:rPr lang="en-US" altLang="zh-TW" sz="2500" kern="0" spc="-19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or a code object as returned by compile().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2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obals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must be a dictionary and </a:t>
            </a:r>
            <a:r>
              <a:rPr lang="en-US" altLang="zh-TW" sz="2500" kern="0" spc="-21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oc</a:t>
            </a:r>
            <a:r>
              <a:rPr lang="en-US" altLang="zh-TW" sz="2500" kern="0" spc="-21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al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 can be any map</a:t>
            </a:r>
            <a:r>
              <a:rPr lang="en-US" altLang="zh-TW" sz="2500" kern="0" spc="-18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pi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sz="2500" kern="0" spc="-41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defaulting to the current 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locals.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If only 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is given, locals defaults to it.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600" kern="0" spc="-96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&gt;&gt;&gt;</a:t>
            </a: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spc="-96" dirty="0" err="1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)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Evaluate the given source in the context of </a:t>
            </a:r>
            <a:r>
              <a:rPr lang="en-US" altLang="zh-TW" sz="2500" kern="0" spc="-250" dirty="0" err="1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5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endParaRPr lang="en-US" altLang="zh-TW" sz="1800" kern="0" spc="-130" dirty="0">
              <a:solidFill>
                <a:prstClr val="white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source may be a string representing a Python </a:t>
            </a:r>
            <a:r>
              <a:rPr lang="en-US" altLang="zh-TW" sz="2500" b="1" kern="0" spc="-130" dirty="0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expression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or a code object as returned by compile().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2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obals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must be a dictionary and </a:t>
            </a:r>
            <a:r>
              <a:rPr lang="en-US" altLang="zh-TW" sz="2500" kern="0" spc="-21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oc</a:t>
            </a:r>
            <a:r>
              <a:rPr lang="en-US" altLang="zh-TW" sz="2500" kern="0" spc="-21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al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 can be any map</a:t>
            </a:r>
            <a:r>
              <a:rPr lang="en-US" altLang="zh-TW" sz="2500" kern="0" spc="-18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pi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sz="2500" kern="0" spc="-41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defaulting to the current 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locals.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If only 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is given, locals defaults to it.</a:t>
            </a:r>
          </a:p>
          <a:p>
            <a:pPr lvl="0" defTabSz="914400">
              <a:lnSpc>
                <a:spcPct val="87000"/>
              </a:lnSpc>
              <a:spcBef>
                <a:spcPts val="100"/>
              </a:spcBef>
            </a:pP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b="1" kern="0" spc="-96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</a:t>
            </a:r>
            <a:r>
              <a:rPr lang="en-US" altLang="zh-TW" sz="2600" kern="0" spc="-96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__[125:]==</a:t>
            </a:r>
            <a:r>
              <a:rPr lang="en-US" altLang="zh-TW" sz="2600" b="1" kern="0" spc="-96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exec</a:t>
            </a:r>
            <a:r>
              <a:rPr lang="en-US" altLang="zh-TW" sz="2600" kern="0" spc="-96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__[134:]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kern="0" spc="-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59944D-689D-4CD3-BDF7-ADCFEE7605E7}"/>
              </a:ext>
            </a:extLst>
          </p:cNvPr>
          <p:cNvCxnSpPr/>
          <p:nvPr/>
        </p:nvCxnSpPr>
        <p:spPr>
          <a:xfrm>
            <a:off x="1646030" y="6454002"/>
            <a:ext cx="0" cy="3291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33832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lvl="0" defTabSz="914400">
              <a:lnSpc>
                <a:spcPct val="87000"/>
              </a:lnSpc>
            </a:pP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dirty="0" err="1">
                <a:solidFill>
                  <a:srgbClr val="00B0F0"/>
                </a:solidFill>
                <a:latin typeface="Consolas" panose="020B0609020204030204" pitchFamily="49" charset="0"/>
              </a:rPr>
              <a:t>exe</a:t>
            </a:r>
            <a:r>
              <a:rPr lang="en-US" altLang="zh-TW" sz="2600" b="1" kern="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)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2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Execute the given source in the context of </a:t>
            </a:r>
            <a:r>
              <a:rPr lang="en-US" altLang="zh-TW" sz="2500" kern="0" spc="-2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endParaRPr lang="en-US" altLang="zh-TW" sz="1800" kern="0" spc="-13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9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source may be a string representing one or more Python </a:t>
            </a:r>
            <a:r>
              <a:rPr lang="en-US" altLang="zh-TW" sz="2500" b="1" kern="0" spc="-12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statements</a:t>
            </a:r>
            <a:r>
              <a:rPr lang="en-US" altLang="zh-TW" sz="2500" kern="0" spc="-190" dirty="0">
                <a:solidFill>
                  <a:srgbClr val="7F7F7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500" b="1" i="1" u="sng" kern="0" spc="-130" dirty="0">
                <a:solidFill>
                  <a:srgbClr val="00B05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or a code object as returned by compile()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2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obals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must be a dictionary and </a:t>
            </a:r>
            <a:r>
              <a:rPr lang="en-US" altLang="zh-TW" sz="2500" kern="0" spc="-21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oc</a:t>
            </a:r>
            <a:r>
              <a:rPr lang="en-US" altLang="zh-TW" sz="2500" kern="0" spc="-21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al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 can be any map</a:t>
            </a:r>
            <a:r>
              <a:rPr lang="en-US" altLang="zh-TW" sz="2500" kern="0" spc="-18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pi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sz="2500" kern="0" spc="-41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defaulting to the current 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locals.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If only 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is given, locals defaults to it.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600" kern="0" spc="-96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&gt;&gt;&gt;</a:t>
            </a: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print(</a:t>
            </a:r>
            <a:r>
              <a:rPr lang="en-US" altLang="zh-TW" sz="2600" b="1" kern="0" spc="-96" dirty="0" err="1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)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Evaluate the given source in the context of </a:t>
            </a:r>
            <a:r>
              <a:rPr lang="en-US" altLang="zh-TW" sz="2500" kern="0" spc="-2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</a:t>
            </a:r>
            <a:r>
              <a:rPr lang="en-US" altLang="zh-TW" sz="25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</a:t>
            </a:r>
            <a:r>
              <a:rPr lang="en-US" altLang="zh-TW" sz="2500" kern="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endParaRPr lang="en-US" altLang="zh-TW" sz="1800" kern="0" spc="-13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source may be a string representing a Python </a:t>
            </a:r>
            <a:r>
              <a:rPr lang="en-US" altLang="zh-TW" sz="2500" b="1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expression</a:t>
            </a:r>
            <a:r>
              <a:rPr lang="en-US" altLang="zh-TW" sz="2500" kern="0" spc="-130" dirty="0">
                <a:solidFill>
                  <a:prstClr val="white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500" b="1" i="1" u="sng" kern="0" spc="-130" dirty="0">
                <a:solidFill>
                  <a:srgbClr val="00B050"/>
                </a:solidFill>
                <a:latin typeface="Consolas" panose="020B0609020204030204" pitchFamily="49" charset="0"/>
              </a:rPr>
              <a:t>or a code object as returned by compile()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 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2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obals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must be a dictionary and </a:t>
            </a:r>
            <a:r>
              <a:rPr lang="en-US" altLang="zh-TW" sz="2500" kern="0" spc="-21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oc</a:t>
            </a:r>
            <a:r>
              <a:rPr lang="en-US" altLang="zh-TW" sz="2500" kern="0" spc="-21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al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 can be any map</a:t>
            </a:r>
            <a:r>
              <a:rPr lang="en-US" altLang="zh-TW" sz="2500" kern="0" spc="-18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pi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sz="2500" kern="0" spc="-41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</a:t>
            </a:r>
            <a:r>
              <a:rPr lang="en-US" altLang="zh-TW" sz="25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defaulting to the current 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and locals.</a:t>
            </a:r>
          </a:p>
          <a:p>
            <a:pPr lvl="0" defTabSz="914400">
              <a:lnSpc>
                <a:spcPct val="91000"/>
              </a:lnSpc>
            </a:pP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If only </a:t>
            </a:r>
            <a:r>
              <a:rPr lang="en-US" altLang="zh-TW" sz="2500" kern="0" spc="-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globals</a:t>
            </a:r>
            <a:r>
              <a:rPr lang="en-US" altLang="zh-TW" sz="2500" kern="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is given, locals defaults to it.</a:t>
            </a:r>
          </a:p>
          <a:p>
            <a:pPr lvl="0" defTabSz="914400">
              <a:lnSpc>
                <a:spcPct val="87000"/>
              </a:lnSpc>
              <a:spcBef>
                <a:spcPts val="100"/>
              </a:spcBef>
            </a:pP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b="1" kern="0" spc="-96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eval</a:t>
            </a:r>
            <a:r>
              <a:rPr lang="en-US" altLang="zh-TW" sz="2600" kern="0" spc="-96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__[125:]==</a:t>
            </a:r>
            <a:r>
              <a:rPr lang="en-US" altLang="zh-TW" sz="2600" b="1" kern="0" spc="-96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exec</a:t>
            </a:r>
            <a:r>
              <a:rPr lang="en-US" altLang="zh-TW" sz="2600" kern="0" spc="-96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.__doc</a:t>
            </a:r>
            <a:r>
              <a:rPr lang="en-US" altLang="zh-TW" sz="2600" kern="0" spc="-96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__[134:]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2600" kern="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kern="0" spc="-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59944D-689D-4CD3-BDF7-ADCFEE7605E7}"/>
              </a:ext>
            </a:extLst>
          </p:cNvPr>
          <p:cNvCxnSpPr/>
          <p:nvPr/>
        </p:nvCxnSpPr>
        <p:spPr>
          <a:xfrm>
            <a:off x="1646030" y="6454002"/>
            <a:ext cx="0" cy="3291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ular Callout 9">
            <a:extLst>
              <a:ext uri="{FF2B5EF4-FFF2-40B4-BE49-F238E27FC236}">
                <a16:creationId xmlns:a16="http://schemas.microsoft.com/office/drawing/2014/main" id="{736723B8-D442-4463-8040-D653B4F75A84}"/>
              </a:ext>
            </a:extLst>
          </p:cNvPr>
          <p:cNvSpPr/>
          <p:nvPr/>
        </p:nvSpPr>
        <p:spPr bwMode="auto">
          <a:xfrm>
            <a:off x="3744694" y="5787781"/>
            <a:ext cx="2303099" cy="489812"/>
          </a:xfrm>
          <a:prstGeom prst="wedgeRoundRectCallout">
            <a:avLst>
              <a:gd name="adj1" fmla="val 107834"/>
              <a:gd name="adj2" fmla="val -215177"/>
              <a:gd name="adj3" fmla="val 16667"/>
            </a:avLst>
          </a:prstGeom>
          <a:solidFill>
            <a:srgbClr val="00B05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en-US" altLang="zh-TW" sz="2800" b="1" kern="0" dirty="0">
                <a:cs typeface="Times New Roman" panose="02020603050405020304" pitchFamily="18" charset="0"/>
              </a:rPr>
              <a:t>What is this?</a:t>
            </a:r>
          </a:p>
        </p:txBody>
      </p:sp>
      <p:sp>
        <p:nvSpPr>
          <p:cNvPr id="8" name="Rounded Rectangular Callout 9">
            <a:extLst>
              <a:ext uri="{FF2B5EF4-FFF2-40B4-BE49-F238E27FC236}">
                <a16:creationId xmlns:a16="http://schemas.microsoft.com/office/drawing/2014/main" id="{BB9DC86B-E044-4F9E-B478-EC318F41D7DE}"/>
              </a:ext>
            </a:extLst>
          </p:cNvPr>
          <p:cNvSpPr/>
          <p:nvPr/>
        </p:nvSpPr>
        <p:spPr bwMode="auto">
          <a:xfrm>
            <a:off x="3744694" y="3116497"/>
            <a:ext cx="2303099" cy="489812"/>
          </a:xfrm>
          <a:prstGeom prst="wedgeRoundRectCallout">
            <a:avLst>
              <a:gd name="adj1" fmla="val 107834"/>
              <a:gd name="adj2" fmla="val -215177"/>
              <a:gd name="adj3" fmla="val 16667"/>
            </a:avLst>
          </a:prstGeom>
          <a:solidFill>
            <a:srgbClr val="00B05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en-US" altLang="zh-TW" sz="2800" b="1" kern="0" dirty="0">
                <a:cs typeface="Times New Roman" panose="02020603050405020304" pitchFamily="18" charset="0"/>
              </a:rPr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383083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'exec', 'filter',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frozenset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'map',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open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'super’] </a:t>
            </a:r>
          </a:p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_.remove("open")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builtinsWeWillCoverL8R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'exec',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frozenset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isinstance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 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builtins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WeWillCoverL8R</a:t>
            </a: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</a:t>
            </a:r>
            <a:r>
              <a:rPr kumimoji="0" lang="en-US" altLang="zh-TW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 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emoryview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'property',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slice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_.remove('slice')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sz="2600" b="0" i="0" u="none" strike="noStrike" kern="1200" cap="none" spc="-1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n-US" altLang="zh-TW" sz="2600" b="0" i="0" u="none" strike="noStrike" kern="0" cap="none" spc="-96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6998" y="6363481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16F74F-4B01-4EB8-A371-92439AAA68C2}"/>
              </a:ext>
            </a:extLst>
          </p:cNvPr>
          <p:cNvCxnSpPr/>
          <p:nvPr/>
        </p:nvCxnSpPr>
        <p:spPr>
          <a:xfrm>
            <a:off x="1058862" y="6454002"/>
            <a:ext cx="0" cy="3291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49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00" y="835352"/>
            <a:ext cx="9186020" cy="602264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3200" dirty="0"/>
              <a:t>So far, our </a:t>
            </a:r>
            <a:r>
              <a:rPr lang="en-US" altLang="zh-TW" sz="3200" dirty="0" err="1"/>
              <a:t>eval</a:t>
            </a:r>
            <a:r>
              <a:rPr lang="en-US" altLang="zh-TW" sz="3200" dirty="0"/>
              <a:t>() and exec() examples have all had string inputs. </a:t>
            </a:r>
          </a:p>
          <a:p>
            <a:pPr>
              <a:spcBef>
                <a:spcPts val="0"/>
              </a:spcBef>
            </a:pPr>
            <a:r>
              <a:rPr lang="en-US" altLang="zh-TW" sz="3200" dirty="0"/>
              <a:t>But there is another kind of argument that they can </a:t>
            </a:r>
            <a:br>
              <a:rPr lang="en-US" altLang="zh-TW" sz="3200" dirty="0"/>
            </a:br>
            <a:r>
              <a:rPr lang="en-US" altLang="zh-TW" sz="3200" dirty="0"/>
              <a:t>be given:</a:t>
            </a:r>
            <a:r>
              <a:rPr lang="en-US" altLang="zh-TW" sz="3200" dirty="0">
                <a:solidFill>
                  <a:srgbClr val="2D2DB9"/>
                </a:solidFill>
              </a:rPr>
              <a:t> </a:t>
            </a:r>
            <a:r>
              <a:rPr lang="en-US" altLang="zh-TW" sz="3200" b="1" dirty="0">
                <a:solidFill>
                  <a:srgbClr val="00B0F0"/>
                </a:solidFill>
              </a:rPr>
              <a:t>bytecode</a:t>
            </a:r>
            <a:r>
              <a:rPr lang="en-US" altLang="zh-TW" sz="3200" dirty="0">
                <a:solidFill>
                  <a:srgbClr val="2D2DB9"/>
                </a:solidFill>
              </a:rPr>
              <a:t>.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6862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2D2DB9"/>
                </a:solidFill>
                <a:cs typeface="Arial" panose="020B0604020202020204" pitchFamily="34" charset="0"/>
              </a:rPr>
              <a:t>Using</a:t>
            </a: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GB" altLang="en-US" sz="3478" dirty="0">
                <a:solidFill>
                  <a:srgbClr val="00B0F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B0F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GB" altLang="en-US" sz="3478" dirty="0">
                <a:solidFill>
                  <a:srgbClr val="2D2DB9"/>
                </a:solidFill>
                <a:cs typeface="Arial" panose="020B0604020202020204" pitchFamily="34" charset="0"/>
              </a:rPr>
              <a:t>with exec</a:t>
            </a:r>
            <a:r>
              <a:rPr lang="en-GB" altLang="en-US" sz="3200" b="1" dirty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 /</a:t>
            </a:r>
            <a:r>
              <a:rPr lang="en-GB" altLang="en-US" sz="3478" dirty="0">
                <a:solidFill>
                  <a:srgbClr val="2D2DB9"/>
                </a:solidFill>
                <a:cs typeface="Arial" panose="020B0604020202020204" pitchFamily="34" charset="0"/>
              </a:rPr>
              <a:t> </a:t>
            </a:r>
            <a:r>
              <a:rPr lang="en-GB" altLang="en-US" sz="3478" dirty="0" err="1">
                <a:solidFill>
                  <a:srgbClr val="2D2DB9"/>
                </a:solidFill>
                <a:cs typeface="Arial" panose="020B0604020202020204" pitchFamily="34" charset="0"/>
              </a:rPr>
              <a:t>eval</a:t>
            </a:r>
            <a:r>
              <a:rPr lang="en-GB" altLang="en-US" sz="3200" b="1" dirty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dirty="0">
              <a:solidFill>
                <a:srgbClr val="2D2DB9"/>
              </a:solidFill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3649664" y="3581400"/>
            <a:ext cx="2303099" cy="489812"/>
          </a:xfrm>
          <a:prstGeom prst="wedgeRoundRectCallout">
            <a:avLst>
              <a:gd name="adj1" fmla="val -62416"/>
              <a:gd name="adj2" fmla="val -25588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en-US" altLang="zh-TW" sz="2800" kern="0" dirty="0">
                <a:solidFill>
                  <a:srgbClr val="C00000"/>
                </a:solidFill>
                <a:cs typeface="Times New Roman" panose="02020603050405020304" pitchFamily="18" charset="0"/>
              </a:rPr>
              <a:t>What is this?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25127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">
            <a:extLst>
              <a:ext uri="{FF2B5EF4-FFF2-40B4-BE49-F238E27FC236}">
                <a16:creationId xmlns:a16="http://schemas.microsoft.com/office/drawing/2014/main" id="{A1C2B84B-600A-48F5-91B3-DCCE52F63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456" y="-1276350"/>
            <a:ext cx="8210550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 sz="440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52FA25A-BCFF-471A-B767-3BFB8AA88BAE}"/>
              </a:ext>
            </a:extLst>
          </p:cNvPr>
          <p:cNvSpPr txBox="1">
            <a:spLocks noChangeArrowheads="1"/>
          </p:cNvSpPr>
          <p:nvPr/>
        </p:nvSpPr>
        <p:spPr>
          <a:xfrm>
            <a:off x="292894" y="830264"/>
            <a:ext cx="9326563" cy="5692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3800" spc="-10" dirty="0">
                <a:solidFill>
                  <a:sysClr val="windowText" lastClr="000000"/>
                </a:solidFill>
              </a:rPr>
              <a:t>These are </a:t>
            </a:r>
            <a:r>
              <a:rPr lang="en-US" altLang="en-US" sz="3800" b="1" spc="-10" dirty="0">
                <a:solidFill>
                  <a:srgbClr val="00B0F0"/>
                </a:solidFill>
              </a:rPr>
              <a:t>byte-compiled</a:t>
            </a:r>
            <a:r>
              <a:rPr lang="en-US" altLang="en-US" sz="3800" spc="-10" dirty="0">
                <a:solidFill>
                  <a:sysClr val="windowText" lastClr="000000"/>
                </a:solidFill>
              </a:rPr>
              <a:t> versions of modules </a:t>
            </a:r>
            <a:r>
              <a:rPr lang="en-US" altLang="en-US" sz="3800" dirty="0">
                <a:solidFill>
                  <a:sysClr val="windowText" lastClr="000000"/>
                </a:solidFill>
              </a:rPr>
              <a:t>that end in “</a:t>
            </a:r>
            <a:r>
              <a:rPr lang="en-US" altLang="en-US" sz="3800" dirty="0">
                <a:solidFill>
                  <a:srgbClr val="FF0000"/>
                </a:solidFill>
              </a:rPr>
              <a:t>.</a:t>
            </a:r>
            <a:r>
              <a:rPr lang="en-US" altLang="en-US" sz="3800" dirty="0" err="1">
                <a:solidFill>
                  <a:srgbClr val="FF0000"/>
                </a:solidFill>
              </a:rPr>
              <a:t>pyc</a:t>
            </a:r>
            <a:r>
              <a:rPr lang="en-US" altLang="en-US" sz="3800" dirty="0">
                <a:solidFill>
                  <a:sysClr val="windowText" lastClr="000000"/>
                </a:solidFill>
              </a:rPr>
              <a:t>” instead of “</a:t>
            </a:r>
            <a:r>
              <a:rPr lang="en-US" altLang="en-US" sz="3800" dirty="0">
                <a:solidFill>
                  <a:srgbClr val="FF0000"/>
                </a:solidFill>
              </a:rPr>
              <a:t>.</a:t>
            </a:r>
            <a:r>
              <a:rPr lang="en-US" altLang="en-US" sz="3800" dirty="0" err="1">
                <a:solidFill>
                  <a:srgbClr val="FF0000"/>
                </a:solidFill>
              </a:rPr>
              <a:t>py</a:t>
            </a:r>
            <a:r>
              <a:rPr lang="en-US" altLang="en-US" sz="3800" dirty="0">
                <a:solidFill>
                  <a:sysClr val="windowText" lastClr="000000"/>
                </a:solidFill>
              </a:rPr>
              <a:t>”.</a:t>
            </a:r>
            <a:endParaRPr lang="en-US" altLang="en-US" sz="3800" dirty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altLang="en-US" sz="3400" dirty="0">
                <a:solidFill>
                  <a:srgbClr val="FF0000"/>
                </a:solidFill>
              </a:rPr>
              <a:t>Byte-code is platform independent.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en-US" sz="3400" dirty="0" err="1">
                <a:solidFill>
                  <a:srgbClr val="FF0000"/>
                </a:solidFill>
              </a:rPr>
              <a:t>Pyc</a:t>
            </a:r>
            <a:r>
              <a:rPr lang="en-US" altLang="en-US" sz="3400" dirty="0">
                <a:solidFill>
                  <a:srgbClr val="FF0000"/>
                </a:solidFill>
              </a:rPr>
              <a:t> files are used to hide the X.py source code.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en-US" sz="3200" dirty="0">
                <a:solidFill>
                  <a:srgbClr val="FF0000"/>
                </a:solidFill>
              </a:rPr>
              <a:t>Or </a:t>
            </a:r>
            <a:r>
              <a:rPr lang="en-US" altLang="en-US" sz="3200" dirty="0" err="1">
                <a:solidFill>
                  <a:srgbClr val="FF0000"/>
                </a:solidFill>
              </a:rPr>
              <a:t>pyc</a:t>
            </a:r>
            <a:r>
              <a:rPr lang="en-US" altLang="en-US" sz="3200" dirty="0">
                <a:solidFill>
                  <a:srgbClr val="FF0000"/>
                </a:solidFill>
              </a:rPr>
              <a:t> files are used to get a slight speed up.</a:t>
            </a:r>
          </a:p>
          <a:p>
            <a:pPr lvl="2">
              <a:spcBef>
                <a:spcPts val="1200"/>
              </a:spcBef>
              <a:defRPr/>
            </a:pPr>
            <a:r>
              <a:rPr lang="en-US" altLang="en-US" dirty="0">
                <a:solidFill>
                  <a:sysClr val="windowText" lastClr="000000"/>
                </a:solidFill>
              </a:rPr>
              <a:t>It doesn't run any faster, but it may </a:t>
            </a:r>
            <a:r>
              <a:rPr lang="en-US" altLang="en-US" i="1" dirty="0">
                <a:solidFill>
                  <a:sysClr val="windowText" lastClr="000000"/>
                </a:solidFill>
              </a:rPr>
              <a:t>load</a:t>
            </a:r>
            <a:r>
              <a:rPr lang="en-US" altLang="en-US" dirty="0">
                <a:solidFill>
                  <a:sysClr val="windowText" lastClr="000000"/>
                </a:solidFill>
              </a:rPr>
              <a:t> faster.</a:t>
            </a:r>
          </a:p>
          <a:p>
            <a:pPr lvl="2">
              <a:spcBef>
                <a:spcPts val="1200"/>
              </a:spcBef>
              <a:defRPr/>
            </a:pPr>
            <a:r>
              <a:rPr lang="en-US" altLang="en-US" dirty="0">
                <a:solidFill>
                  <a:sysClr val="windowText" lastClr="000000"/>
                </a:solidFill>
              </a:rPr>
              <a:t>So, sometimes, the same directory may contain both the </a:t>
            </a:r>
            <a:r>
              <a:rPr lang="en-US" altLang="en-US" dirty="0" err="1">
                <a:solidFill>
                  <a:sysClr val="windowText" lastClr="000000"/>
                </a:solidFill>
              </a:rPr>
              <a:t>X.pyc</a:t>
            </a:r>
            <a:r>
              <a:rPr lang="en-US" altLang="en-US" dirty="0">
                <a:solidFill>
                  <a:sysClr val="windowText" lastClr="000000"/>
                </a:solidFill>
              </a:rPr>
              <a:t> and X.py files.</a:t>
            </a:r>
          </a:p>
        </p:txBody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38CFA286-2899-4BA9-A12F-8A387199B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34182" y="60326"/>
            <a:ext cx="10607675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ts val="1000"/>
              </a:spcBef>
              <a:buNone/>
            </a:pPr>
            <a:r>
              <a:rPr lang="en-US" altLang="en-US" sz="4800">
                <a:solidFill>
                  <a:srgbClr val="0C77C3"/>
                </a:solidFill>
                <a:latin typeface="Elephant" panose="02020904090505020303" pitchFamily="18" charset="0"/>
              </a:rPr>
              <a:t>Some Packages Have </a:t>
            </a:r>
            <a:r>
              <a:rPr lang="en-US" altLang="en-US" sz="4800">
                <a:solidFill>
                  <a:srgbClr val="FF0000"/>
                </a:solidFill>
                <a:latin typeface="Elephant" panose="02020904090505020303" pitchFamily="18" charset="0"/>
              </a:rPr>
              <a:t>.pyc</a:t>
            </a:r>
            <a:r>
              <a:rPr lang="en-US" altLang="en-US" sz="4800">
                <a:solidFill>
                  <a:srgbClr val="0C77C3"/>
                </a:solidFill>
                <a:latin typeface="Elephant" panose="02020904090505020303" pitchFamily="18" charset="0"/>
              </a:rPr>
              <a:t> Files</a:t>
            </a:r>
          </a:p>
        </p:txBody>
      </p:sp>
      <p:sp>
        <p:nvSpPr>
          <p:cNvPr id="5" name="Rounded Rectangular Callout 7">
            <a:extLst>
              <a:ext uri="{FF2B5EF4-FFF2-40B4-BE49-F238E27FC236}">
                <a16:creationId xmlns:a16="http://schemas.microsoft.com/office/drawing/2014/main" id="{7A4BA9C4-31FE-453C-BDAC-C9FBD864382D}"/>
              </a:ext>
            </a:extLst>
          </p:cNvPr>
          <p:cNvSpPr/>
          <p:nvPr/>
        </p:nvSpPr>
        <p:spPr bwMode="auto">
          <a:xfrm>
            <a:off x="3649664" y="3581400"/>
            <a:ext cx="2303099" cy="489812"/>
          </a:xfrm>
          <a:prstGeom prst="wedgeRoundRectCallout">
            <a:avLst>
              <a:gd name="adj1" fmla="val -34652"/>
              <a:gd name="adj2" fmla="val -51522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en-US" altLang="zh-TW" sz="2800" kern="0" dirty="0">
                <a:solidFill>
                  <a:srgbClr val="C00000"/>
                </a:solidFill>
                <a:cs typeface="Times New Roman" panose="02020603050405020304" pitchFamily="18" charset="0"/>
              </a:rPr>
              <a:t>What is this?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ED331DAA-B46D-45BF-AD7F-4C6D15BA9D9C}"/>
              </a:ext>
            </a:extLst>
          </p:cNvPr>
          <p:cNvSpPr>
            <a:spLocks noChangeAspect="1"/>
          </p:cNvSpPr>
          <p:nvPr/>
        </p:nvSpPr>
        <p:spPr bwMode="auto">
          <a:xfrm rot="-2700000">
            <a:off x="-680398" y="458120"/>
            <a:ext cx="2980617" cy="695576"/>
          </a:xfrm>
          <a:prstGeom prst="trapezoid">
            <a:avLst>
              <a:gd name="adj" fmla="val 99476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92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</a:t>
            </a:r>
            <a:r>
              <a:rPr lang="en-US" sz="18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592" dirty="0">
                <a:solidFill>
                  <a:srgbClr val="000000"/>
                </a:solidFill>
                <a:latin typeface="Arial" charset="0"/>
                <a:ea typeface="新細明體" charset="-120"/>
              </a:rPr>
              <a:t>3,</a:t>
            </a:r>
            <a:br>
              <a:rPr lang="en-US" sz="2592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slide 57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00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 err="1">
                <a:latin typeface="Lucida Console" panose="020B0609040504020204" pitchFamily="49" charset="0"/>
              </a:rPr>
              <a:t>.</a:t>
            </a:r>
            <a:r>
              <a:rPr lang="en-US" altLang="zh-TW" sz="2300" spc="-600" dirty="0" err="1"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Compile source into a code object that can be executed by exec() or </a:t>
            </a:r>
            <a:r>
              <a:rPr lang="en-US" altLang="zh-TW" sz="2300" spc="-96" dirty="0" err="1">
                <a:solidFill>
                  <a:srgbClr val="FF4F4F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4F4F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4F4F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4F4F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6862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2D2DB9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2D2DB9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28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00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 into 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print 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','&lt;string&gt;','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6862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2D2DB9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2D2DB9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2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00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into a code object that can be executed by exec()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print 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</a:t>
            </a:r>
            <a:r>
              <a:rPr lang="en-US" altLang="zh-TW" sz="2300" spc="-96" dirty="0">
                <a:solidFill>
                  <a:srgbClr val="7F7F7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6862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2D2DB9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2D2DB9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7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extLst mod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00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</a:t>
            </a:r>
            <a:r>
              <a:rPr lang="en-US" altLang="zh-TW" sz="2300" spc="-96" dirty="0">
                <a:solidFill>
                  <a:srgbClr val="7F7F7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6862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2D2DB9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2D2DB9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5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extLst mod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00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</a:t>
            </a:r>
            <a:r>
              <a:rPr lang="en-US" altLang="zh-TW" sz="2300" spc="-96" dirty="0">
                <a:solidFill>
                  <a:srgbClr val="7F7F7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6862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2D2DB9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2D2DB9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1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extLst mod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00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</a:t>
            </a:r>
            <a:r>
              <a:rPr lang="en-US" altLang="zh-TW" sz="2300" spc="-96" dirty="0">
                <a:solidFill>
                  <a:srgbClr val="7F7F7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6862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2D2DB9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2D2DB9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32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00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trike="sngStrike" spc="-400" dirty="0">
                <a:solidFill>
                  <a:srgbClr val="FF7979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</a:t>
            </a:r>
            <a:r>
              <a:rPr lang="en-US" altLang="zh-TW" sz="2300" spc="-96" dirty="0">
                <a:solidFill>
                  <a:srgbClr val="7F7F7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6862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2D2DB9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2D2DB9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3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00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trike="sngStrike" spc="-400" dirty="0">
                <a:solidFill>
                  <a:srgbClr val="FF7979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statement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</a:t>
            </a:r>
            <a:r>
              <a:rPr lang="en-US" altLang="zh-TW" sz="2300" spc="-96" dirty="0">
                <a:solidFill>
                  <a:srgbClr val="7F7F7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6862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2D2DB9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2D2DB9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5783262" y="2286000"/>
            <a:ext cx="25908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5334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'exec', 'filter',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frozenset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'map',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open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'super’] </a:t>
            </a:r>
          </a:p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_.remove("open")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builtinsWeWillCoverL8R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'exec',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frozenset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isinstance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 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builtins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WeWillCoverL8R</a:t>
            </a: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</a:t>
            </a:r>
            <a:r>
              <a:rPr kumimoji="0" lang="en-US" altLang="zh-TW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 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emoryview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'property',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slice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_.remove('slice')</a:t>
            </a:r>
          </a:p>
          <a:p>
            <a:pPr lvl="0" defTabSz="914400">
              <a:lnSpc>
                <a:spcPct val="87000"/>
              </a:lnSpc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sz="2600" b="0" i="0" u="none" strike="noStrike" kern="1200" cap="none" spc="-1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-9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print(</a:t>
            </a:r>
            <a:r>
              <a:rPr lang="en-US" altLang="zh-TW" sz="2600" b="1" kern="0" dirty="0">
                <a:solidFill>
                  <a:srgbClr val="00B0F0"/>
                </a:solidFill>
                <a:latin typeface="Consolas" panose="020B0609020204030204" pitchFamily="49" charset="0"/>
              </a:rPr>
              <a:t>exe</a:t>
            </a:r>
            <a:r>
              <a:rPr lang="en-US" altLang="zh-TW" sz="2600" b="1" kern="0" spc="-50" dirty="0">
                <a:solidFill>
                  <a:srgbClr val="00B0F0"/>
                </a:solidFill>
                <a:latin typeface="Consolas" panose="020B0609020204030204" pitchFamily="49" charset="0"/>
              </a:rPr>
              <a:t>c</a:t>
            </a:r>
            <a:r>
              <a:rPr kumimoji="0" lang="en-US" altLang="zh-TW" sz="2600" b="0" i="0" u="none" strike="noStrike" kern="0" cap="none" spc="-9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.__doc__)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6998" y="6363481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D345F7-3D6B-4448-8461-D36FEC1A87F1}"/>
              </a:ext>
            </a:extLst>
          </p:cNvPr>
          <p:cNvCxnSpPr/>
          <p:nvPr/>
        </p:nvCxnSpPr>
        <p:spPr>
          <a:xfrm>
            <a:off x="4349925" y="6454002"/>
            <a:ext cx="0" cy="34747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16F74F-4B01-4EB8-A371-92439AAA68C2}"/>
              </a:ext>
            </a:extLst>
          </p:cNvPr>
          <p:cNvCxnSpPr/>
          <p:nvPr/>
        </p:nvCxnSpPr>
        <p:spPr>
          <a:xfrm>
            <a:off x="1058862" y="6454002"/>
            <a:ext cx="0" cy="3291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58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00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trike="sngStrike" spc="-400" dirty="0">
                <a:solidFill>
                  <a:srgbClr val="FF7979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statement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or expression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</a:t>
            </a:r>
            <a:r>
              <a:rPr lang="en-US" altLang="zh-TW" sz="2300" spc="-96" dirty="0">
                <a:solidFill>
                  <a:srgbClr val="7F7F7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6862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2D2DB9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2D2DB9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5783262" y="2286000"/>
            <a:ext cx="25908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5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extLst mod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00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trike="sngStrike" spc="-400" dirty="0">
                <a:solidFill>
                  <a:srgbClr val="FF7979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statement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or expression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The mode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,'&lt;string&gt;'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6862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2D2DB9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2D2DB9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5783262" y="2286000"/>
            <a:ext cx="25908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753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00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trike="sngStrike" spc="-400" dirty="0">
                <a:solidFill>
                  <a:srgbClr val="FF7979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statement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or expression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The mode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must be </a:t>
            </a: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'exec'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to compile a module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,'&lt;string&gt;',</a:t>
            </a:r>
            <a:r>
              <a:rPr lang="en-US" altLang="zh-TW" sz="230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6862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2D2DB9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2D2DB9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5783262" y="2286000"/>
            <a:ext cx="25908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0607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extLst mod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00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trike="sngStrike" spc="-400" dirty="0">
                <a:solidFill>
                  <a:srgbClr val="FF7979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statement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or expression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The mode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must be </a:t>
            </a:r>
            <a:r>
              <a:rPr lang="en-US" altLang="zh-TW" sz="2300" b="1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'exec'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to compile a module,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'single'</a:t>
            </a:r>
            <a:r>
              <a:rPr lang="en-US" altLang="zh-TW" sz="230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to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compile a single (interactive) statement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,'&lt;string&gt;',</a:t>
            </a:r>
            <a:r>
              <a:rPr lang="en-US" altLang="zh-TW" sz="230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single</a:t>
            </a:r>
            <a:r>
              <a:rPr lang="en-US" altLang="zh-TW" sz="230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6862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2D2DB9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2D2DB9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5783262" y="2286000"/>
            <a:ext cx="25908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903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extLst mod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00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trike="sngStrike" spc="-400" dirty="0">
                <a:solidFill>
                  <a:srgbClr val="FF7979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statement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or expression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The mode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must be </a:t>
            </a:r>
            <a:r>
              <a:rPr lang="en-US" altLang="zh-TW" sz="2300" b="1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'exec'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to compile a module, </a:t>
            </a:r>
            <a:r>
              <a:rPr lang="en-US" altLang="zh-TW" sz="2300" b="1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'single'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to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compile a single (interactive) statement, or </a:t>
            </a: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,'&lt;string&gt;',</a:t>
            </a:r>
            <a:r>
              <a:rPr lang="en-US" altLang="zh-TW" sz="230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trike="sngStrike" spc="-96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6862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2D2DB9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2D2DB9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5783262" y="2286000"/>
            <a:ext cx="25908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9747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extLst mod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00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trike="sngStrike" spc="-400" dirty="0">
                <a:solidFill>
                  <a:srgbClr val="FF7979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statement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or expression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The mode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must be 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'exec'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to compile a module, </a:t>
            </a: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'single'</a:t>
            </a:r>
            <a:r>
              <a:rPr lang="en-US" altLang="zh-TW" sz="230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to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compile a single (interactive) statement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,'&lt;string&gt;',</a:t>
            </a:r>
            <a:r>
              <a:rPr lang="en-US" altLang="zh-TW" sz="230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single</a:t>
            </a:r>
            <a:r>
              <a:rPr lang="en-US" altLang="zh-TW" sz="230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6862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2D2DB9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2D2DB9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5783262" y="2286000"/>
            <a:ext cx="25908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0194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extLst mod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00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Compile source into a code object that can be executed by exec()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=compile('print(42)','&lt;string&gt;','single')</a:t>
            </a:r>
            <a:endParaRPr lang="en-US" altLang="zh-TW" sz="2300" spc="-15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30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6862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2D2DB9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2D2DB9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74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extLst mod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00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Compile source into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that can be executed by exec()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=compile('print(42)','&lt;string&gt;','single')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endParaRPr lang="en-US" altLang="zh-TW" sz="2300" b="1" spc="-96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100" dirty="0">
                <a:solidFill>
                  <a:srgbClr val="FF9797"/>
                </a:solidFill>
                <a:latin typeface="Lucida Fax" panose="02060602050505020204" pitchFamily="18" charset="0"/>
              </a:rPr>
              <a:t>&lt;</a:t>
            </a:r>
            <a:r>
              <a:rPr lang="en-US" altLang="zh-TW" sz="2300" b="1" spc="-70" dirty="0">
                <a:solidFill>
                  <a:srgbClr val="FFC000"/>
                </a:solidFill>
                <a:latin typeface="Lucida Fax" panose="02060602050505020204" pitchFamily="18" charset="0"/>
              </a:rPr>
              <a:t>code object</a:t>
            </a:r>
            <a:r>
              <a:rPr lang="en-US" altLang="zh-TW" sz="20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&lt;module&gt;</a:t>
            </a:r>
            <a:r>
              <a:rPr lang="en-US" altLang="zh-TW" sz="20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at 0x6ffffd85db0,</a:t>
            </a:r>
            <a:r>
              <a:rPr lang="en-US" altLang="zh-TW" sz="20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file</a:t>
            </a:r>
            <a:r>
              <a:rPr lang="en-US" altLang="zh-TW" sz="20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130" dirty="0">
                <a:solidFill>
                  <a:srgbClr val="FF9797"/>
                </a:solidFill>
                <a:latin typeface="Lucida Fax" panose="02060602050505020204" pitchFamily="18" charset="0"/>
              </a:rPr>
              <a:t>"</a:t>
            </a:r>
            <a:r>
              <a:rPr lang="en-US" altLang="zh-TW" sz="23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&lt;string&gt;",</a:t>
            </a:r>
            <a:r>
              <a:rPr lang="en-US" altLang="zh-TW" sz="20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line</a:t>
            </a:r>
            <a:r>
              <a:rPr lang="en-US" altLang="zh-TW" sz="20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300" spc="100" dirty="0">
                <a:solidFill>
                  <a:srgbClr val="FF9797"/>
                </a:solidFill>
                <a:latin typeface="Lucida Fax" panose="02060602050505020204" pitchFamily="18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30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6862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2D2DB9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2D2DB9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69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extLst mod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00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Compile source into a code object that</a:t>
            </a:r>
            <a:r>
              <a:rPr lang="en-US" altLang="zh-TW" sz="2300" b="1" spc="-96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can be executed by exec()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=compile('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','&lt;string&gt;','single')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endParaRPr lang="en-US" altLang="zh-TW" sz="2300" spc="-96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100" dirty="0">
                <a:solidFill>
                  <a:srgbClr val="FFCDCD"/>
                </a:solidFill>
                <a:latin typeface="Lucida Fax" panose="02060602050505020204" pitchFamily="18" charset="0"/>
              </a:rPr>
              <a:t>&lt;</a:t>
            </a:r>
            <a:r>
              <a:rPr lang="en-US" altLang="zh-TW" sz="2300" b="1" spc="-70" dirty="0">
                <a:solidFill>
                  <a:srgbClr val="FFCDCD"/>
                </a:solidFill>
                <a:latin typeface="Lucida Fax" panose="02060602050505020204" pitchFamily="18" charset="0"/>
              </a:rPr>
              <a:t>code object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&lt;module&gt;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at 0x6ffffd85db0,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file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130" dirty="0">
                <a:solidFill>
                  <a:srgbClr val="FFCDCD"/>
                </a:solidFill>
                <a:latin typeface="Lucida Fax" panose="02060602050505020204" pitchFamily="18" charset="0"/>
              </a:rPr>
              <a:t>"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&lt;string&gt;",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line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300" spc="100" dirty="0">
                <a:solidFill>
                  <a:srgbClr val="FFCDCD"/>
                </a:solidFill>
                <a:latin typeface="Lucida Fax" panose="02060602050505020204" pitchFamily="18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42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30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6862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2D2DB9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2D2DB9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5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extLst mod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00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into a code object that </a:t>
            </a:r>
            <a:r>
              <a:rPr lang="en-US" altLang="zh-TW" sz="2300" b="1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can be executed by exec()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 mode must be 'exec' to compile a module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=compile('print(42)','&lt;string&gt;','single')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endParaRPr lang="en-US" altLang="zh-TW" sz="2300" spc="-96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100" dirty="0">
                <a:solidFill>
                  <a:srgbClr val="FFCDCD"/>
                </a:solidFill>
                <a:latin typeface="Lucida Fax" panose="02060602050505020204" pitchFamily="18" charset="0"/>
              </a:rPr>
              <a:t>&lt;</a:t>
            </a:r>
            <a:r>
              <a:rPr lang="en-US" altLang="zh-TW" sz="2300" b="1" spc="-70" dirty="0">
                <a:solidFill>
                  <a:srgbClr val="FFCDCD"/>
                </a:solidFill>
                <a:latin typeface="Lucida Fax" panose="02060602050505020204" pitchFamily="18" charset="0"/>
              </a:rPr>
              <a:t>code object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&lt;module&gt;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at 0x6ffffd85db0,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file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130" dirty="0">
                <a:solidFill>
                  <a:srgbClr val="FFCDCD"/>
                </a:solidFill>
                <a:latin typeface="Lucida Fax" panose="02060602050505020204" pitchFamily="18" charset="0"/>
              </a:rPr>
              <a:t>"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&lt;string&gt;",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line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300" spc="100" dirty="0">
                <a:solidFill>
                  <a:srgbClr val="FFCDCD"/>
                </a:solidFill>
                <a:latin typeface="Lucida Fax" panose="02060602050505020204" pitchFamily="18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exec(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42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200" dirty="0">
                <a:solidFill>
                  <a:srgbClr val="2D2DB9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200" dirty="0">
                <a:latin typeface="Lucida Console" panose="020B0609040504020204" pitchFamily="49" charset="0"/>
              </a:rPr>
              <a:t>(</a:t>
            </a:r>
            <a:r>
              <a:rPr lang="en-US" altLang="zh-TW" sz="2300" b="1" spc="-200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200" dirty="0">
                <a:latin typeface="Lucida Console" panose="020B0609040504020204" pitchFamily="49" charset="0"/>
              </a:rPr>
              <a:t>('</a:t>
            </a:r>
            <a:r>
              <a:rPr lang="en-US" altLang="zh-TW" sz="2300" b="1" spc="-200" dirty="0">
                <a:solidFill>
                  <a:srgbClr val="CF0FAA"/>
                </a:solidFill>
                <a:latin typeface="Lucida Console" panose="020B0609040504020204" pitchFamily="49" charset="0"/>
              </a:rPr>
              <a:t>print(1,end=""</a:t>
            </a:r>
            <a:r>
              <a:rPr lang="en-US" altLang="zh-TW" sz="2300" b="1" spc="-400" dirty="0">
                <a:solidFill>
                  <a:srgbClr val="CF0FAA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00" b="1" spc="-200" dirty="0">
                <a:solidFill>
                  <a:srgbClr val="CF0FAA"/>
                </a:solidFill>
                <a:latin typeface="Lucida Console" panose="020B0609040504020204" pitchFamily="49" charset="0"/>
              </a:rPr>
              <a:t>;print(2</a:t>
            </a:r>
            <a:r>
              <a:rPr lang="en-US" altLang="zh-TW" sz="2300" b="1" spc="-500" dirty="0">
                <a:solidFill>
                  <a:srgbClr val="CF0FAA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00" b="1" spc="-800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&lt;string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  <a:r>
              <a:rPr lang="en-US" altLang="zh-TW" sz="2300" spc="-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00" spc="-500" dirty="0">
                <a:latin typeface="Lucida Console" panose="020B0609040504020204" pitchFamily="49" charset="0"/>
              </a:rPr>
              <a:t>'</a:t>
            </a:r>
            <a:r>
              <a:rPr lang="en-US" altLang="zh-TW" sz="2300" b="1" spc="-200" dirty="0">
                <a:solidFill>
                  <a:srgbClr val="2D2DB9"/>
                </a:solidFill>
                <a:latin typeface="Lucida Console" panose="020B0609040504020204" pitchFamily="49" charset="0"/>
              </a:rPr>
              <a:t>exe</a:t>
            </a:r>
            <a:r>
              <a:rPr lang="en-US" altLang="zh-TW" sz="2300" b="1" spc="-400" dirty="0">
                <a:solidFill>
                  <a:srgbClr val="2D2DB9"/>
                </a:solidFill>
                <a:latin typeface="Lucida Console" panose="020B0609040504020204" pitchFamily="49" charset="0"/>
              </a:rPr>
              <a:t>c</a:t>
            </a:r>
            <a:r>
              <a:rPr lang="en-US" altLang="zh-TW" sz="2300" spc="-400"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12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30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6862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2D2DB9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2D2DB9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4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'map',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open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'super’] </a:t>
            </a:r>
          </a:p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_.remove("open")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builtinsWeWillCoverL8R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'exec',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frozenset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isinstance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 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builtins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WeWillCoverL8R</a:t>
            </a: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</a:t>
            </a:r>
            <a:r>
              <a:rPr kumimoji="0" lang="en-US" altLang="zh-TW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 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emoryview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'property',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slice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_.remove('slice')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sz="2600" b="0" i="0" u="none" strike="noStrike" kern="1200" cap="none" spc="-1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-9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print(</a:t>
            </a:r>
            <a:r>
              <a:rPr kumimoji="0" lang="en-US" altLang="zh-TW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96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.__doc</a:t>
            </a:r>
            <a:r>
              <a:rPr kumimoji="0" lang="en-US" altLang="zh-TW" sz="2600" b="0" i="0" u="none" strike="noStrike" kern="0" cap="none" spc="-9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__)</a:t>
            </a:r>
          </a:p>
          <a:p>
            <a:pPr marL="0" marR="0" lvl="0" indent="0" algn="l" defTabSz="914400" rtl="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00" b="0" i="0" u="none" strike="noStrike" kern="0" cap="none" spc="-2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Execute the given source in the context of </a:t>
            </a:r>
            <a:r>
              <a:rPr kumimoji="0" lang="en-US" altLang="zh-TW" sz="2500" b="0" i="0" u="none" strike="noStrike" kern="0" cap="none" spc="-23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globals</a:t>
            </a:r>
            <a:r>
              <a:rPr kumimoji="0" lang="en-US" altLang="zh-TW" sz="2500" b="0" i="0" u="none" strike="noStrike" kern="0" cap="none" spc="-2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and local</a:t>
            </a:r>
            <a:r>
              <a:rPr kumimoji="0" lang="en-US" altLang="zh-TW" sz="2500" b="0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</a:t>
            </a:r>
            <a:r>
              <a:rPr kumimoji="0" lang="en-US" altLang="zh-TW" sz="2500" b="0" i="0" u="none" strike="noStrike" kern="0" cap="none" spc="-2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2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00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into a 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code object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that </a:t>
            </a:r>
            <a:r>
              <a:rPr lang="en-US" altLang="zh-TW" sz="2300" b="1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can be executed by exec()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 mode must be 'exec' to compile a module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=compile('print(42)','&lt;string&gt;','single')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endParaRPr lang="en-US" altLang="zh-TW" sz="2300" spc="-96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100" dirty="0">
                <a:solidFill>
                  <a:srgbClr val="FFCDCD"/>
                </a:solidFill>
                <a:latin typeface="Lucida Fax" panose="02060602050505020204" pitchFamily="18" charset="0"/>
              </a:rPr>
              <a:t>&lt;</a:t>
            </a:r>
            <a:r>
              <a:rPr lang="en-US" altLang="zh-TW" sz="2300" b="1" spc="-70" dirty="0">
                <a:solidFill>
                  <a:srgbClr val="FFCDCD"/>
                </a:solidFill>
                <a:latin typeface="Lucida Fax" panose="02060602050505020204" pitchFamily="18" charset="0"/>
              </a:rPr>
              <a:t>code object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&lt;module&gt;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at 0x6ffffd85db0,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file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130" dirty="0">
                <a:solidFill>
                  <a:srgbClr val="FFCDCD"/>
                </a:solidFill>
                <a:latin typeface="Lucida Fax" panose="02060602050505020204" pitchFamily="18" charset="0"/>
              </a:rPr>
              <a:t>"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&lt;string&gt;",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line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300" spc="100" dirty="0">
                <a:solidFill>
                  <a:srgbClr val="FFCDCD"/>
                </a:solidFill>
                <a:latin typeface="Lucida Fax" panose="02060602050505020204" pitchFamily="18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exec(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42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exec(compile('print(1,end=""</a:t>
            </a:r>
            <a:r>
              <a:rPr lang="en-US" altLang="zh-TW" sz="23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;print(2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00" spc="-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&lt;string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  <a:r>
              <a:rPr lang="en-US" altLang="zh-TW" sz="2300" spc="-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exe</a:t>
            </a:r>
            <a:r>
              <a:rPr lang="en-US" altLang="zh-TW" sz="23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var_exec</a:t>
            </a:r>
            <a:r>
              <a:rPr lang="en-US" altLang="zh-TW" sz="230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 = </a:t>
            </a:r>
            <a:r>
              <a:rPr lang="en-US" altLang="zh-TW" sz="2300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print(X)</a:t>
            </a:r>
            <a:r>
              <a:rPr lang="en-US" altLang="zh-TW" sz="2300" spc="-96" dirty="0"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,'&lt;string&gt;',</a:t>
            </a:r>
            <a:r>
              <a:rPr lang="en-US" altLang="zh-TW" sz="230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30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6862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2D2DB9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2D2DB9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0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extLst mod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00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Compile source into a code object that can be executed by exec()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=compile('print(42)','&lt;string&gt;','single')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endParaRPr lang="en-US" altLang="zh-TW" sz="2300" spc="-96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100" dirty="0">
                <a:solidFill>
                  <a:srgbClr val="FFCDCD"/>
                </a:solidFill>
                <a:latin typeface="Lucida Fax" panose="02060602050505020204" pitchFamily="18" charset="0"/>
              </a:rPr>
              <a:t>&lt;</a:t>
            </a:r>
            <a:r>
              <a:rPr lang="en-US" altLang="zh-TW" sz="2300" b="1" spc="-70" dirty="0">
                <a:solidFill>
                  <a:srgbClr val="FFCDCD"/>
                </a:solidFill>
                <a:latin typeface="Lucida Fax" panose="02060602050505020204" pitchFamily="18" charset="0"/>
              </a:rPr>
              <a:t>code object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&lt;module&gt;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at 0x6ffffd85db0,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file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130" dirty="0">
                <a:solidFill>
                  <a:srgbClr val="FFCDCD"/>
                </a:solidFill>
                <a:latin typeface="Lucida Fax" panose="02060602050505020204" pitchFamily="18" charset="0"/>
              </a:rPr>
              <a:t>"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&lt;string&gt;",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line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300" spc="100" dirty="0">
                <a:solidFill>
                  <a:srgbClr val="FFCDCD"/>
                </a:solidFill>
                <a:latin typeface="Lucida Fax" panose="02060602050505020204" pitchFamily="18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exec(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42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exec(compile('print(1,end=""</a:t>
            </a:r>
            <a:r>
              <a:rPr lang="en-US" altLang="zh-TW" sz="23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;print(2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00" spc="-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&lt;string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  <a:r>
              <a:rPr lang="en-US" altLang="zh-TW" sz="2300" spc="-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exe</a:t>
            </a:r>
            <a:r>
              <a:rPr lang="en-US" altLang="zh-TW" sz="23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var_exec</a:t>
            </a:r>
            <a:r>
              <a:rPr lang="en-US" altLang="zh-TW" sz="230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 = </a:t>
            </a:r>
            <a:r>
              <a:rPr lang="en-US" altLang="zh-TW" sz="2300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300" b="1" spc="-96" dirty="0">
                <a:solidFill>
                  <a:srgbClr val="C0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00" spc="-96" dirty="0"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,'&lt;string&gt;',</a:t>
            </a:r>
            <a:r>
              <a:rPr lang="en-US" altLang="zh-TW" sz="230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sv-SE" altLang="zh-TW" sz="2300" b="1" spc="-96" dirty="0">
                <a:solidFill>
                  <a:srgbClr val="C00000"/>
                </a:solidFill>
                <a:latin typeface="Lucida Console" panose="020B0609040504020204" pitchFamily="49" charset="0"/>
              </a:rPr>
              <a:t>X</a:t>
            </a:r>
            <a:r>
              <a:rPr lang="sv-SE" altLang="zh-TW" sz="2300" spc="-96" dirty="0">
                <a:latin typeface="Lucida Console" panose="020B0609040504020204" pitchFamily="49" charset="0"/>
              </a:rPr>
              <a:t>=</a:t>
            </a:r>
            <a:r>
              <a:rPr lang="sv-SE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  <a:r>
              <a:rPr lang="sv-SE" altLang="zh-TW" sz="2300" spc="-96" dirty="0">
                <a:latin typeface="Lucida Console" panose="020B0609040504020204" pitchFamily="49" charset="0"/>
              </a:rPr>
              <a:t>;</a:t>
            </a:r>
            <a:r>
              <a:rPr lang="sv-SE" altLang="zh-TW" sz="230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exec</a:t>
            </a:r>
            <a:r>
              <a:rPr lang="sv-SE" altLang="zh-TW" sz="2300" spc="-96" dirty="0">
                <a:latin typeface="Lucida Console" panose="020B0609040504020204" pitchFamily="49" charset="0"/>
              </a:rPr>
              <a:t>(</a:t>
            </a:r>
            <a:r>
              <a:rPr lang="sv-SE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var_exec</a:t>
            </a:r>
            <a:r>
              <a:rPr lang="sv-SE" altLang="zh-TW" sz="2300" spc="-96" dirty="0">
                <a:latin typeface="Lucida Console" panose="020B0609040504020204" pitchFamily="49" charset="0"/>
              </a:rPr>
              <a:t>)</a:t>
            </a:r>
            <a:r>
              <a:rPr lang="sv-SE" altLang="zh-TW" sz="2300" b="1" spc="-96" dirty="0">
                <a:solidFill>
                  <a:srgbClr val="C00000"/>
                </a:solidFill>
                <a:latin typeface="Lucida Console" panose="020B0609040504020204" pitchFamily="49" charset="0"/>
              </a:rPr>
              <a:t>#No error if X defined B4 exec’d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sv-SE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sv-SE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30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6862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2D2DB9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2D2DB9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extLst mod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00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rgbClr val="2D2DB9"/>
                </a:solidFill>
              </a:rPr>
              <a:t>In 'exec' mode, it compiles any number of statements into a bytecode that does something and then returns None: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endParaRPr lang="en-US" altLang="zh-TW" sz="600" spc="-96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spc="-96" dirty="0">
                <a:latin typeface="Lucida Console" panose="020B0609040504020204" pitchFamily="49" charset="0"/>
              </a:rPr>
              <a:t> </a:t>
            </a:r>
            <a:r>
              <a:rPr lang="en-US" altLang="zh-TW" sz="2400" spc="-96" dirty="0" err="1">
                <a:solidFill>
                  <a:srgbClr val="CF0FAA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400" spc="-96" dirty="0">
                <a:latin typeface="Lucida Console" panose="020B0609040504020204" pitchFamily="49" charset="0"/>
              </a:rPr>
              <a:t>(compile('42</a:t>
            </a:r>
            <a:r>
              <a:rPr lang="en-US" altLang="zh-TW" sz="2400" spc="-300" dirty="0">
                <a:latin typeface="Lucida Console" panose="020B0609040504020204" pitchFamily="49" charset="0"/>
              </a:rPr>
              <a:t>'</a:t>
            </a:r>
            <a:r>
              <a:rPr lang="en-US" altLang="zh-TW" sz="2400" spc="-96" dirty="0">
                <a:latin typeface="Lucida Console" panose="020B0609040504020204" pitchFamily="49" charset="0"/>
              </a:rPr>
              <a:t>,'&lt;string</a:t>
            </a:r>
            <a:r>
              <a:rPr lang="en-US" altLang="zh-TW" sz="2400" spc="-300" dirty="0">
                <a:latin typeface="Lucida Console" panose="020B0609040504020204" pitchFamily="49" charset="0"/>
              </a:rPr>
              <a:t>&gt;','</a:t>
            </a:r>
            <a:r>
              <a:rPr lang="en-US" altLang="zh-TW" sz="2400" b="1" spc="-96" dirty="0">
                <a:solidFill>
                  <a:srgbClr val="006600"/>
                </a:solidFill>
                <a:latin typeface="Lucida Console" panose="020B0609040504020204" pitchFamily="49" charset="0"/>
              </a:rPr>
              <a:t>exe</a:t>
            </a:r>
            <a:r>
              <a:rPr lang="en-US" altLang="zh-TW" sz="2400" b="1" spc="-150" dirty="0">
                <a:solidFill>
                  <a:srgbClr val="006600"/>
                </a:solidFill>
                <a:latin typeface="Lucida Console" panose="020B0609040504020204" pitchFamily="49" charset="0"/>
              </a:rPr>
              <a:t>c</a:t>
            </a:r>
            <a:r>
              <a:rPr lang="en-US" altLang="zh-TW" sz="2400" spc="-150" dirty="0">
                <a:latin typeface="Lucida Console" panose="020B0609040504020204" pitchFamily="49" charset="0"/>
              </a:rPr>
              <a:t>')</a:t>
            </a:r>
            <a:r>
              <a:rPr lang="en-US" altLang="zh-TW" sz="2400" spc="-96" dirty="0">
                <a:latin typeface="Lucida Console" panose="020B0609040504020204" pitchFamily="49" charset="0"/>
              </a:rPr>
              <a:t>)</a:t>
            </a:r>
            <a:r>
              <a:rPr lang="en-US" altLang="zh-TW" sz="240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#return</a:t>
            </a:r>
            <a:r>
              <a:rPr lang="en-US" altLang="zh-TW" sz="200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None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400" spc="-96" dirty="0">
                <a:latin typeface="Lucida Console" panose="020B0609040504020204" pitchFamily="49" charset="0"/>
              </a:rPr>
              <a:t>(compile('print(42)','&lt;string&gt;','</a:t>
            </a:r>
            <a:r>
              <a:rPr lang="en-US" altLang="zh-TW" sz="2400" b="1" spc="-96" dirty="0">
                <a:solidFill>
                  <a:srgbClr val="006600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400" spc="-96" dirty="0">
                <a:latin typeface="Lucida Console" panose="020B0609040504020204" pitchFamily="49" charset="0"/>
              </a:rPr>
              <a:t>'))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latin typeface="Lucida Console" panose="020B0609040504020204" pitchFamily="49" charset="0"/>
              </a:rPr>
              <a:t>42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endParaRPr lang="en-US" altLang="zh-TW" sz="1400" spc="-96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rgbClr val="2D2DB9"/>
                </a:solidFill>
              </a:rPr>
              <a:t>In '</a:t>
            </a:r>
            <a:r>
              <a:rPr lang="en-US" altLang="zh-TW" sz="3000" b="1" dirty="0" err="1">
                <a:solidFill>
                  <a:srgbClr val="2D2DB9"/>
                </a:solidFill>
              </a:rPr>
              <a:t>eval</a:t>
            </a:r>
            <a:r>
              <a:rPr lang="en-US" altLang="zh-TW" sz="3000" dirty="0">
                <a:solidFill>
                  <a:srgbClr val="2D2DB9"/>
                </a:solidFill>
              </a:rPr>
              <a:t>' mode, it compiles a single expression into </a:t>
            </a:r>
            <a:r>
              <a:rPr lang="en-US" altLang="zh-TW" sz="3000" spc="-10" dirty="0">
                <a:solidFill>
                  <a:srgbClr val="2D2DB9"/>
                </a:solidFill>
              </a:rPr>
              <a:t>bytecode that returns the stringed expression’s value:</a:t>
            </a:r>
            <a:endParaRPr lang="en-US" altLang="zh-TW" sz="3000" spc="-1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endParaRPr lang="en-US" altLang="zh-TW" sz="600" spc="-96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spc="-96" dirty="0">
                <a:latin typeface="Lucida Console" panose="020B0609040504020204" pitchFamily="49" charset="0"/>
              </a:rPr>
              <a:t> </a:t>
            </a:r>
            <a:r>
              <a:rPr lang="en-US" altLang="zh-TW" sz="2400" spc="-96" dirty="0" err="1">
                <a:solidFill>
                  <a:srgbClr val="CF0FAA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400" spc="-96" dirty="0">
                <a:latin typeface="Lucida Console" panose="020B0609040504020204" pitchFamily="49" charset="0"/>
              </a:rPr>
              <a:t>(compile('42','&lt;string&gt;','</a:t>
            </a:r>
            <a:r>
              <a:rPr lang="en-US" altLang="zh-TW" sz="2400" b="1" spc="-96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eva</a:t>
            </a:r>
            <a:r>
              <a:rPr lang="en-US" altLang="zh-TW" sz="2400" b="1" spc="-3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400" spc="-150" dirty="0">
                <a:latin typeface="Lucida Console" panose="020B0609040504020204" pitchFamily="49" charset="0"/>
              </a:rPr>
              <a:t>')</a:t>
            </a:r>
            <a:r>
              <a:rPr lang="en-US" altLang="zh-TW" sz="2400" spc="-96" dirty="0">
                <a:latin typeface="Lucida Console" panose="020B0609040504020204" pitchFamily="49" charset="0"/>
              </a:rPr>
              <a:t>)</a:t>
            </a:r>
            <a:r>
              <a:rPr lang="en-US" altLang="zh-TW" sz="240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#return 42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latin typeface="Lucida Console" panose="020B0609040504020204" pitchFamily="49" charset="0"/>
              </a:rPr>
              <a:t>42</a:t>
            </a:r>
          </a:p>
          <a:p>
            <a:pPr marL="0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400" spc="-96" dirty="0">
                <a:latin typeface="Lucida Console" panose="020B0609040504020204" pitchFamily="49" charset="0"/>
              </a:rPr>
              <a:t>(compile('42','&lt;string&gt;','</a:t>
            </a:r>
            <a:r>
              <a:rPr lang="en-US" altLang="zh-TW" sz="2400" b="1" spc="-96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eva</a:t>
            </a:r>
            <a:r>
              <a:rPr lang="en-US" altLang="zh-TW" sz="2400" b="1" spc="-3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400" spc="-150" dirty="0">
                <a:latin typeface="Lucida Console" panose="020B0609040504020204" pitchFamily="49" charset="0"/>
              </a:rPr>
              <a:t>')</a:t>
            </a:r>
            <a:r>
              <a:rPr lang="en-US" altLang="zh-TW" sz="2400" spc="-96" dirty="0">
                <a:latin typeface="Lucida Console" panose="020B0609040504020204" pitchFamily="49" charset="0"/>
              </a:rPr>
              <a:t>)</a:t>
            </a:r>
            <a:r>
              <a:rPr lang="en-US" altLang="zh-TW" sz="240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#42</a:t>
            </a:r>
            <a:r>
              <a:rPr lang="en-US" altLang="zh-TW" sz="180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ignored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spc="-96" dirty="0">
                <a:latin typeface="Lucida Console" panose="020B0609040504020204" pitchFamily="49" charset="0"/>
              </a:rPr>
              <a:t>compile('print(1);print(2)','&lt;string&gt;','</a:t>
            </a:r>
            <a:r>
              <a:rPr lang="en-US" altLang="zh-TW" sz="2400" b="1" spc="-96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400" spc="-96"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40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"&lt;string&gt;", line 1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  print(1);print(2)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          ^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SyntaxError</a:t>
            </a:r>
            <a:r>
              <a:rPr lang="en-US" altLang="zh-TW" sz="240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: invalid syntax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6862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2D2DB9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2D2DB9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3062" y="4370833"/>
            <a:ext cx="7817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TW" sz="2400" spc="-96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062" y="1981201"/>
            <a:ext cx="7817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TW" sz="2400" spc="-96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062" y="4663441"/>
            <a:ext cx="7817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TW" sz="2400" spc="-96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sz="24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064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  <p:extLst mod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'exec', 'filter',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frozenset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'map',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open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'super’] </a:t>
            </a:r>
          </a:p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_.remove("open")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builtinsWeWillCoverL8R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'exec',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frozenset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isinstance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 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builtins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WeWillCoverL8R</a:t>
            </a: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compile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</a:t>
            </a:r>
            <a:r>
              <a:rPr kumimoji="0" lang="en-US" altLang="zh-TW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 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emoryview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'property',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slice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_.remove('slice')</a:t>
            </a:r>
          </a:p>
          <a:p>
            <a:pPr lvl="0" defTabSz="914400">
              <a:lnSpc>
                <a:spcPct val="87000"/>
              </a:lnSpc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sz="2600" b="0" i="0" u="none" strike="noStrike" kern="1200" cap="none" spc="-1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sorted({*_}-{'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600" b="1" kern="0" spc="-96" dirty="0" err="1">
                <a:solidFill>
                  <a:srgbClr val="FFFF0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'})</a:t>
            </a:r>
            <a:endParaRPr kumimoji="0" lang="en-US" altLang="zh-TW" sz="2600" b="0" i="0" u="none" strike="noStrike" kern="0" cap="none" spc="-96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6998" y="6363481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D345F7-3D6B-4448-8461-D36FEC1A87F1}"/>
              </a:ext>
            </a:extLst>
          </p:cNvPr>
          <p:cNvCxnSpPr/>
          <p:nvPr/>
        </p:nvCxnSpPr>
        <p:spPr>
          <a:xfrm>
            <a:off x="7551125" y="6465362"/>
            <a:ext cx="0" cy="34747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16F74F-4B01-4EB8-A371-92439AAA68C2}"/>
              </a:ext>
            </a:extLst>
          </p:cNvPr>
          <p:cNvCxnSpPr/>
          <p:nvPr/>
        </p:nvCxnSpPr>
        <p:spPr>
          <a:xfrm>
            <a:off x="1058862" y="6454002"/>
            <a:ext cx="0" cy="3291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83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'map',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open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'super’] </a:t>
            </a:r>
          </a:p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_.remove("open")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builtinsWeWillCoverL8R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'exec',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frozenset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isinstance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 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builtins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WeWillCoverL8R</a:t>
            </a: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4C92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compile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9E9E4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4C84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>
                <a:ln>
                  <a:noFill/>
                </a:ln>
                <a:solidFill>
                  <a:srgbClr val="4C84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</a:t>
            </a:r>
            <a:r>
              <a:rPr kumimoji="0" lang="en-US" altLang="zh-TW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 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emoryview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'property',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slice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</a:p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_.remove('slice')</a:t>
            </a:r>
          </a:p>
          <a:p>
            <a:pPr lvl="0" defTabSz="914400">
              <a:lnSpc>
                <a:spcPct val="85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kumimoji="0" lang="en-US" sz="2600" b="0" i="0" u="none" strike="noStrike" kern="1200" cap="none" spc="-1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altLang="zh-TW" sz="2600" kern="0" spc="-96" dirty="0">
                <a:solidFill>
                  <a:srgbClr val="EAEAEA"/>
                </a:solidFill>
                <a:latin typeface="Consolas" panose="020B0609020204030204" pitchFamily="49" charset="0"/>
              </a:rPr>
              <a:t>sorted({*_}-{'</a:t>
            </a:r>
            <a:r>
              <a:rPr lang="en-US" altLang="zh-TW" sz="2600" b="1" kern="0" spc="-96" dirty="0" err="1">
                <a:solidFill>
                  <a:srgbClr val="4C926C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TW" sz="2600" kern="0" spc="-96" dirty="0" err="1">
                <a:solidFill>
                  <a:srgbClr val="EAEAEA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600" b="1" kern="0" spc="-96" dirty="0" err="1">
                <a:solidFill>
                  <a:srgbClr val="9E9E4C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 err="1">
                <a:solidFill>
                  <a:srgbClr val="EAEAEA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600" b="1" kern="0" spc="-96" dirty="0" err="1">
                <a:solidFill>
                  <a:srgbClr val="4C8499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>
                <a:solidFill>
                  <a:srgbClr val="EAEAEA"/>
                </a:solidFill>
                <a:latin typeface="Consolas" panose="020B0609020204030204" pitchFamily="49" charset="0"/>
              </a:rPr>
              <a:t>'})</a:t>
            </a:r>
          </a:p>
          <a:p>
            <a:pPr lvl="0" defTabSz="914400">
              <a:lnSpc>
                <a:spcPct val="85000"/>
              </a:lnSpc>
            </a:pP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'bytes',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endParaRPr kumimoji="0" lang="en-US" altLang="zh-TW" sz="2600" b="0" i="0" u="none" strike="noStrike" kern="0" cap="none" spc="-96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23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'map',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open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'super’] </a:t>
            </a:r>
          </a:p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_.remove("open")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builtinsWeWillCoverL8R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'exec',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frozenset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isinstance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 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builtins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WeWillCoverL8R</a:t>
            </a: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66897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compile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99996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9E9E4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66899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>
                <a:ln>
                  <a:noFill/>
                </a:ln>
                <a:solidFill>
                  <a:srgbClr val="66899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</a:t>
            </a:r>
            <a:r>
              <a:rPr kumimoji="0" lang="en-US" altLang="zh-TW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 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emoryview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'property',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slice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</a:p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_.remove('slice')</a:t>
            </a:r>
          </a:p>
          <a:p>
            <a:pPr lvl="0" defTabSz="914400">
              <a:lnSpc>
                <a:spcPct val="85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kumimoji="0" lang="en-US" sz="2600" b="0" i="0" u="none" strike="noStrike" kern="1200" cap="none" spc="-1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altLang="zh-TW" sz="2600" kern="0" spc="-96" dirty="0">
                <a:solidFill>
                  <a:srgbClr val="999999"/>
                </a:solidFill>
                <a:latin typeface="Consolas" panose="020B0609020204030204" pitchFamily="49" charset="0"/>
              </a:rPr>
              <a:t>sorted({*_}-{'</a:t>
            </a:r>
            <a:r>
              <a:rPr lang="en-US" altLang="zh-TW" sz="2600" b="1" kern="0" spc="-96" dirty="0" err="1">
                <a:solidFill>
                  <a:srgbClr val="668976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TW" sz="2600" kern="0" spc="-96" dirty="0" err="1">
                <a:solidFill>
                  <a:srgbClr val="999999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600" b="1" kern="0" spc="-96" dirty="0" err="1">
                <a:solidFill>
                  <a:srgbClr val="9E9E4C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 err="1">
                <a:solidFill>
                  <a:srgbClr val="999999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600" b="1" kern="0" spc="-96" dirty="0" err="1">
                <a:solidFill>
                  <a:srgbClr val="668996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>
                <a:solidFill>
                  <a:srgbClr val="999999"/>
                </a:solidFill>
                <a:latin typeface="Consolas" panose="020B0609020204030204" pitchFamily="49" charset="0"/>
              </a:rPr>
              <a:t>'})</a:t>
            </a:r>
          </a:p>
          <a:p>
            <a:pPr lvl="0" defTabSz="914400">
              <a:lnSpc>
                <a:spcPct val="85000"/>
              </a:lnSpc>
            </a:pP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'bytes',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rgbClr val="FFFFFF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frozense</a:t>
            </a:r>
            <a:r>
              <a:rPr lang="en-US" altLang="zh-TW" sz="2600" kern="0" spc="-50" dirty="0" err="1">
                <a:solidFill>
                  <a:srgbClr val="FFFFFF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',  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</a:t>
            </a:r>
            <a:endParaRPr kumimoji="0" lang="en-US" altLang="zh-TW" sz="2600" b="0" i="0" u="none" strike="noStrike" kern="0" cap="none" spc="-96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61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'super’] </a:t>
            </a:r>
          </a:p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_.remove("open")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builtinsWeWillCoverL8R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'exec',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frozenset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isinstance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 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builtins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WeWillCoverL8R</a:t>
            </a: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'bytes',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284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compile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8C8C7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284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>
                <a:ln>
                  <a:noFill/>
                </a:ln>
                <a:solidFill>
                  <a:srgbClr val="7284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</a:t>
            </a:r>
            <a:r>
              <a:rPr kumimoji="0" lang="en-US" altLang="zh-TW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emoryview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'property',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slice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</a:p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_.remove('slice')</a:t>
            </a:r>
          </a:p>
          <a:p>
            <a:pPr lvl="0" defTabSz="914400">
              <a:lnSpc>
                <a:spcPct val="85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kumimoji="0" lang="en-US" sz="2600" b="0" i="0" u="none" strike="noStrike" kern="1200" cap="none" spc="-1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altLang="zh-TW" sz="2600" kern="0" spc="-96" dirty="0">
                <a:solidFill>
                  <a:srgbClr val="8C8C8C"/>
                </a:solidFill>
                <a:latin typeface="Consolas" panose="020B0609020204030204" pitchFamily="49" charset="0"/>
              </a:rPr>
              <a:t>sorted({*_}-{'</a:t>
            </a:r>
            <a:r>
              <a:rPr lang="en-US" altLang="zh-TW" sz="2600" b="1" kern="0" spc="-96" dirty="0" err="1">
                <a:solidFill>
                  <a:srgbClr val="72847A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600" b="1" kern="0" spc="-96" dirty="0" err="1">
                <a:solidFill>
                  <a:srgbClr val="8C8C72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 err="1">
                <a:solidFill>
                  <a:srgbClr val="FFFFFF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600" b="1" kern="0" spc="-96" dirty="0" err="1">
                <a:solidFill>
                  <a:srgbClr val="72848A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>
                <a:solidFill>
                  <a:srgbClr val="FFFFFF"/>
                </a:solidFill>
                <a:latin typeface="Consolas" panose="020B0609020204030204" pitchFamily="49" charset="0"/>
              </a:rPr>
              <a:t>'})</a:t>
            </a:r>
          </a:p>
          <a:p>
            <a:pPr lvl="0" defTabSz="914400">
              <a:lnSpc>
                <a:spcPct val="85000"/>
              </a:lnSpc>
            </a:pP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'bytes',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rgbClr val="FFFFFF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frozense</a:t>
            </a:r>
            <a:r>
              <a:rPr lang="en-US" altLang="zh-TW" sz="2600" kern="0" spc="-50" dirty="0" err="1">
                <a:solidFill>
                  <a:srgbClr val="FFFFFF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',  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emoryview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'object', 'property', </a:t>
            </a:r>
            <a:endParaRPr kumimoji="0" lang="en-US" altLang="zh-TW" sz="2600" b="0" i="0" u="none" strike="noStrike" kern="0" cap="none" spc="-96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5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_.remove("open")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builtinsWeWillCoverL8R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'exec',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frozenset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isinstance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 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builtins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WeWillCoverL8R</a:t>
            </a: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compile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</a:t>
            </a:r>
            <a:r>
              <a:rPr kumimoji="0" lang="en-US" altLang="zh-TW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 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emoryview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'property',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slice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</a:p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_.remove('slice')</a:t>
            </a:r>
          </a:p>
          <a:p>
            <a:pPr lvl="0" defTabSz="914400">
              <a:lnSpc>
                <a:spcPct val="87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kumimoji="0" lang="en-US" sz="2600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altLang="zh-TW" sz="2600" kern="0" spc="-96" dirty="0">
                <a:solidFill>
                  <a:srgbClr val="7F7F7F"/>
                </a:solidFill>
                <a:latin typeface="Consolas" panose="020B0609020204030204" pitchFamily="49" charset="0"/>
              </a:rPr>
              <a:t>sorted({*_}-{'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TW" sz="2600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>
                <a:solidFill>
                  <a:srgbClr val="7F7F7F"/>
                </a:solidFill>
                <a:latin typeface="Consolas" panose="020B0609020204030204" pitchFamily="49" charset="0"/>
              </a:rPr>
              <a:t>'})</a:t>
            </a:r>
          </a:p>
          <a:p>
            <a:pPr lvl="0" defTabSz="914400">
              <a:lnSpc>
                <a:spcPct val="85000"/>
              </a:lnSpc>
            </a:pP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'bytes',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rgbClr val="FFFFFF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frozense</a:t>
            </a:r>
            <a:r>
              <a:rPr lang="en-US" altLang="zh-TW" sz="2600" kern="0" spc="-50" dirty="0" err="1">
                <a:solidFill>
                  <a:srgbClr val="FFFFFF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',  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emoryview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'super']</a:t>
            </a:r>
            <a:endParaRPr kumimoji="0" lang="en-US" altLang="zh-TW" sz="2600" b="0" i="0" u="none" strike="noStrike" kern="0" cap="none" spc="-96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4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'exec',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frozenset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isinstance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 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builtins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WeWillCoverL8R</a:t>
            </a: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compile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</a:t>
            </a:r>
            <a:r>
              <a:rPr kumimoji="0" lang="en-US" altLang="zh-TW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 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emoryview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'property',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slice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</a:p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_.remove('slice')</a:t>
            </a:r>
          </a:p>
          <a:p>
            <a:pPr lvl="0" defTabSz="914400">
              <a:lnSpc>
                <a:spcPct val="87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kumimoji="0" lang="en-US" sz="2600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altLang="zh-TW" sz="2600" kern="0" spc="-96" dirty="0">
                <a:solidFill>
                  <a:srgbClr val="7F7F7F"/>
                </a:solidFill>
                <a:latin typeface="Consolas" panose="020B0609020204030204" pitchFamily="49" charset="0"/>
              </a:rPr>
              <a:t>sorted({*_}-{'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TW" sz="2600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>
                <a:solidFill>
                  <a:srgbClr val="7F7F7F"/>
                </a:solidFill>
                <a:latin typeface="Consolas" panose="020B0609020204030204" pitchFamily="49" charset="0"/>
              </a:rPr>
              <a:t>'})</a:t>
            </a:r>
          </a:p>
          <a:p>
            <a:pPr lvl="0" defTabSz="914400">
              <a:lnSpc>
                <a:spcPct val="85000"/>
              </a:lnSpc>
            </a:pP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'bytes',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rgbClr val="FFFFFF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frozense</a:t>
            </a:r>
            <a:r>
              <a:rPr lang="en-US" altLang="zh-TW" sz="2600" kern="0" spc="-50" dirty="0" err="1">
                <a:solidFill>
                  <a:srgbClr val="FFFFFF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',  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emoryview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'super']</a:t>
            </a:r>
          </a:p>
          <a:p>
            <a:pPr lvl="0" defTabSz="914400">
              <a:lnSpc>
                <a:spcPct val="87000"/>
              </a:lnSpc>
            </a:pPr>
            <a:endParaRPr kumimoji="0" lang="en-US" altLang="zh-TW" sz="2600" b="0" i="0" u="none" strike="noStrike" kern="0" cap="none" spc="-96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6998" y="6363481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16F74F-4B01-4EB8-A371-92439AAA68C2}"/>
              </a:ext>
            </a:extLst>
          </p:cNvPr>
          <p:cNvCxnSpPr/>
          <p:nvPr/>
        </p:nvCxnSpPr>
        <p:spPr>
          <a:xfrm>
            <a:off x="1058862" y="6454002"/>
            <a:ext cx="0" cy="3291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63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'exec',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frozenset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isinstance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 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builtins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WeWillCoverL8R</a:t>
            </a: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compile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</a:t>
            </a:r>
            <a:r>
              <a:rPr kumimoji="0" lang="en-US" altLang="zh-TW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 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emoryview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'property',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slice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</a:p>
          <a:p>
            <a:pPr marL="0" marR="0" lvl="0" indent="0" algn="l" defTabSz="84654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_.remove('slice')</a:t>
            </a:r>
          </a:p>
          <a:p>
            <a:pPr lvl="0" defTabSz="914400">
              <a:lnSpc>
                <a:spcPct val="87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kumimoji="0" lang="en-US" sz="2600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altLang="zh-TW" sz="2600" kern="0" spc="-96" dirty="0">
                <a:solidFill>
                  <a:srgbClr val="7F7F7F"/>
                </a:solidFill>
                <a:latin typeface="Consolas" panose="020B0609020204030204" pitchFamily="49" charset="0"/>
              </a:rPr>
              <a:t>sorted({*_}-{'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TW" sz="2600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2600" b="1" kern="0" spc="-96" dirty="0" err="1">
                <a:solidFill>
                  <a:srgbClr val="7F7F7F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>
                <a:solidFill>
                  <a:srgbClr val="7F7F7F"/>
                </a:solidFill>
                <a:latin typeface="Consolas" panose="020B0609020204030204" pitchFamily="49" charset="0"/>
              </a:rPr>
              <a:t>'})</a:t>
            </a:r>
          </a:p>
          <a:p>
            <a:pPr lvl="0" defTabSz="914400">
              <a:lnSpc>
                <a:spcPct val="85000"/>
              </a:lnSpc>
            </a:pP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b="1" kern="0" dirty="0" err="1">
                <a:solidFill>
                  <a:srgbClr val="FF66FF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kern="0" dirty="0">
                <a:solidFill>
                  <a:srgbClr val="FF66FF"/>
                </a:solidFill>
                <a:latin typeface="Consolas" panose="020B0609020204030204" pitchFamily="49" charset="0"/>
              </a:rPr>
              <a:t>bytes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rgbClr val="FFFFFF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b="1" kern="0" dirty="0" err="1">
                <a:solidFill>
                  <a:srgbClr val="FF66FF"/>
                </a:solidFill>
                <a:latin typeface="Consolas" panose="020B0609020204030204" pitchFamily="49" charset="0"/>
              </a:rPr>
              <a:t>frozense</a:t>
            </a:r>
            <a:r>
              <a:rPr lang="en-US" altLang="zh-TW" sz="2600" b="1" kern="0" spc="-50" dirty="0" err="1">
                <a:solidFill>
                  <a:srgbClr val="FF66FF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',  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kern="0" spc="-5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kern="0" dirty="0" err="1">
                <a:solidFill>
                  <a:srgbClr val="FF66FF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598" b="1" dirty="0" err="1">
                <a:solidFill>
                  <a:srgbClr val="FF66FF"/>
                </a:solidFill>
                <a:latin typeface="Consolas" panose="020B0609020204030204" pitchFamily="49" charset="0"/>
              </a:rPr>
              <a:t>emoryview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kern="0" dirty="0" err="1">
                <a:solidFill>
                  <a:srgbClr val="FFFFF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kern="0" dirty="0">
                <a:solidFill>
                  <a:srgbClr val="FFFFFF"/>
                </a:solidFill>
                <a:latin typeface="Consolas" panose="020B0609020204030204" pitchFamily="49" charset="0"/>
              </a:rPr>
              <a:t>', 'super']</a:t>
            </a:r>
          </a:p>
          <a:p>
            <a:pPr lvl="0" defTabSz="914400">
              <a:lnSpc>
                <a:spcPct val="87000"/>
              </a:lnSpc>
            </a:pPr>
            <a:endParaRPr kumimoji="0" lang="en-US" altLang="zh-TW" sz="2600" b="0" i="0" u="none" strike="noStrike" kern="0" cap="none" spc="-96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6998" y="6363481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16F74F-4B01-4EB8-A371-92439AAA68C2}"/>
              </a:ext>
            </a:extLst>
          </p:cNvPr>
          <p:cNvCxnSpPr/>
          <p:nvPr/>
        </p:nvCxnSpPr>
        <p:spPr>
          <a:xfrm>
            <a:off x="1058862" y="6454002"/>
            <a:ext cx="0" cy="3291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62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'map',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open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'super’] </a:t>
            </a:r>
          </a:p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_.remove("open")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builtinsWeWillCoverL8R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'exec',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frozenset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isinstance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 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builtins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WeWillCoverL8R</a:t>
            </a: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</a:t>
            </a:r>
            <a:r>
              <a:rPr kumimoji="0" lang="en-US" altLang="zh-TW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 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emoryview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'property',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slice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_.remove('slice')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sz="2600" b="0" i="0" u="none" strike="noStrike" kern="1200" cap="none" spc="-1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-9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print(</a:t>
            </a:r>
            <a:r>
              <a:rPr kumimoji="0" lang="en-US" altLang="zh-TW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96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.__doc</a:t>
            </a:r>
            <a:r>
              <a:rPr kumimoji="0" lang="en-US" altLang="zh-TW" sz="2600" b="0" i="0" u="none" strike="noStrike" kern="0" cap="none" spc="-9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00" b="0" i="0" u="none" strike="noStrike" kern="0" cap="none" spc="-2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Execute the given source in the context of </a:t>
            </a:r>
            <a:r>
              <a:rPr kumimoji="0" lang="en-US" altLang="zh-TW" sz="2500" b="0" i="0" u="none" strike="noStrike" kern="0" cap="none" spc="-23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globals</a:t>
            </a:r>
            <a:r>
              <a:rPr kumimoji="0" lang="en-US" altLang="zh-TW" sz="2500" b="0" i="0" u="none" strike="noStrike" kern="0" cap="none" spc="-2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and local</a:t>
            </a:r>
            <a:r>
              <a:rPr kumimoji="0" lang="en-US" altLang="zh-TW" sz="2500" b="0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</a:t>
            </a:r>
            <a:r>
              <a:rPr kumimoji="0" lang="en-US" altLang="zh-TW" sz="2500" b="0" i="0" u="none" strike="noStrike" kern="0" cap="none" spc="-2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500" b="0" i="0" u="none" strike="noStrike" kern="0" cap="none" spc="-2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0" cap="none" spc="-13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8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60245" y="888147"/>
            <a:ext cx="9040416" cy="646127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333" dirty="0"/>
              <a:t>Python has six standard data types: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Number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String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List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Tuple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Set</a:t>
            </a:r>
          </a:p>
          <a:p>
            <a:pPr marL="598339" indent="-509602">
              <a:buClr>
                <a:schemeClr val="tx1"/>
              </a:buClr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Dictionary</a:t>
            </a: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FF0000"/>
                </a:solidFill>
                <a:latin typeface="Elephant" panose="02020904090505020303" pitchFamily="18" charset="0"/>
              </a:rPr>
              <a:t>	</a:t>
            </a:r>
            <a:r>
              <a:rPr lang="en-US" alt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… </a:t>
            </a:r>
          </a:p>
          <a:p>
            <a:pPr marL="88737" indent="0">
              <a:buNone/>
            </a:pPr>
            <a:endParaRPr lang="en-US" altLang="en-US" sz="2963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endParaRPr lang="en-US" altLang="en-US" sz="1100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	</a:t>
            </a:r>
            <a:r>
              <a:rPr lang="en-US" sz="2963" dirty="0">
                <a:solidFill>
                  <a:schemeClr val="bg1"/>
                </a:solidFill>
              </a:rPr>
              <a:t>sets,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 err="1">
                <a:solidFill>
                  <a:schemeClr val="bg1">
                    <a:lumMod val="50000"/>
                  </a:schemeClr>
                </a:solidFill>
              </a:rPr>
              <a:t>frozensets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, bytes, </a:t>
            </a:r>
            <a:r>
              <a:rPr lang="en-US" sz="2963" dirty="0" err="1">
                <a:solidFill>
                  <a:schemeClr val="bg1">
                    <a:lumMod val="50000"/>
                  </a:schemeClr>
                </a:solidFill>
              </a:rPr>
              <a:t>bytearrays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, etc.</a:t>
            </a:r>
            <a:br>
              <a:rPr lang="en-US" sz="296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	will be covered later…</a:t>
            </a:r>
            <a:endParaRPr lang="en-US" altLang="en-US" sz="2963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Standard Data Types</a:t>
            </a:r>
          </a:p>
        </p:txBody>
      </p:sp>
      <p:sp>
        <p:nvSpPr>
          <p:cNvPr id="8" name="Trapezoid 7"/>
          <p:cNvSpPr>
            <a:spLocks noChangeAspect="1"/>
          </p:cNvSpPr>
          <p:nvPr/>
        </p:nvSpPr>
        <p:spPr bwMode="auto">
          <a:xfrm rot="2700000" flipH="1">
            <a:off x="7930329" y="287601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84655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Lecture 1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Slide 117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554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extLst mod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60245" y="888147"/>
            <a:ext cx="9040416" cy="646127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333" dirty="0"/>
              <a:t>Python has six standard data types: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Number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String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List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Tuple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Dictionary</a:t>
            </a:r>
          </a:p>
          <a:p>
            <a:pPr marL="598339" indent="-509602">
              <a:buClr>
                <a:schemeClr val="tx1"/>
              </a:buClr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Sets</a:t>
            </a: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FF0000"/>
                </a:solidFill>
                <a:latin typeface="Elephant" panose="02020904090505020303" pitchFamily="18" charset="0"/>
              </a:rPr>
              <a:t>	</a:t>
            </a:r>
            <a:r>
              <a:rPr lang="en-US" alt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… </a:t>
            </a:r>
          </a:p>
          <a:p>
            <a:pPr marL="88737" indent="0">
              <a:buNone/>
            </a:pPr>
            <a:endParaRPr lang="en-US" altLang="en-US" sz="2963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endParaRPr lang="en-US" altLang="en-US" sz="1100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	</a:t>
            </a:r>
            <a:r>
              <a:rPr lang="en-US" sz="2963" dirty="0">
                <a:solidFill>
                  <a:schemeClr val="bg1"/>
                </a:solidFill>
              </a:rPr>
              <a:t>sets,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 err="1">
                <a:solidFill>
                  <a:schemeClr val="bg1">
                    <a:lumMod val="50000"/>
                  </a:schemeClr>
                </a:solidFill>
              </a:rPr>
              <a:t>frozensets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, bytes, </a:t>
            </a:r>
            <a:r>
              <a:rPr lang="en-US" sz="2963" dirty="0" err="1">
                <a:solidFill>
                  <a:schemeClr val="bg1">
                    <a:lumMod val="50000"/>
                  </a:schemeClr>
                </a:solidFill>
              </a:rPr>
              <a:t>bytearrays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, etc.</a:t>
            </a:r>
            <a:br>
              <a:rPr lang="en-US" sz="296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	will be covered later…</a:t>
            </a:r>
            <a:endParaRPr lang="en-US" altLang="en-US" sz="2963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Standard Data Types</a:t>
            </a:r>
          </a:p>
        </p:txBody>
      </p:sp>
    </p:spTree>
    <p:extLst>
      <p:ext uri="{BB962C8B-B14F-4D97-AF65-F5344CB8AC3E}">
        <p14:creationId xmlns:p14="http://schemas.microsoft.com/office/powerpoint/2010/main" val="1556528134"/>
      </p:ext>
    </p:extLst>
  </p:cSld>
  <p:clrMapOvr>
    <a:masterClrMapping/>
  </p:clrMapOvr>
  <p:extLst mod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60245" y="888147"/>
            <a:ext cx="9040416" cy="646127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333" dirty="0"/>
              <a:t>Python has six standard data types: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Number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String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List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Tuple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Dictionary</a:t>
            </a:r>
          </a:p>
          <a:p>
            <a:pPr marL="598339" indent="-509602">
              <a:buClr>
                <a:schemeClr val="tx1"/>
              </a:buClr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Sets</a:t>
            </a: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FF0000"/>
                </a:solidFill>
                <a:latin typeface="Elephant" panose="02020904090505020303" pitchFamily="18" charset="0"/>
              </a:rPr>
              <a:t>	</a:t>
            </a:r>
            <a:r>
              <a:rPr lang="en-US" alt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… </a:t>
            </a:r>
          </a:p>
          <a:p>
            <a:pPr marL="88737" indent="0">
              <a:buNone/>
            </a:pPr>
            <a:endParaRPr lang="en-US" altLang="en-US" sz="2963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endParaRPr lang="en-US" altLang="en-US" sz="1100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	</a:t>
            </a:r>
            <a:r>
              <a:rPr lang="en-US" sz="2963" dirty="0">
                <a:solidFill>
                  <a:schemeClr val="bg1"/>
                </a:solidFill>
              </a:rPr>
              <a:t>sets,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 err="1">
                <a:solidFill>
                  <a:srgbClr val="FF0000"/>
                </a:solidFill>
              </a:rPr>
              <a:t>frozensets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, bytes, </a:t>
            </a:r>
            <a:r>
              <a:rPr lang="en-US" sz="2963" dirty="0" err="1">
                <a:solidFill>
                  <a:schemeClr val="bg1">
                    <a:lumMod val="50000"/>
                  </a:schemeClr>
                </a:solidFill>
              </a:rPr>
              <a:t>bytearrays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, etc.</a:t>
            </a:r>
            <a:br>
              <a:rPr lang="en-US" sz="296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	will be covered later…</a:t>
            </a:r>
            <a:endParaRPr lang="en-US" altLang="en-US" sz="2963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Standard Data Types</a:t>
            </a:r>
          </a:p>
        </p:txBody>
      </p:sp>
    </p:spTree>
    <p:extLst>
      <p:ext uri="{BB962C8B-B14F-4D97-AF65-F5344CB8AC3E}">
        <p14:creationId xmlns:p14="http://schemas.microsoft.com/office/powerpoint/2010/main" val="5170264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60245" y="888147"/>
            <a:ext cx="9040416" cy="646127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333" dirty="0"/>
              <a:t>Python has six/seven standard data types: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Number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String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List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Tuple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Dictionary</a:t>
            </a:r>
          </a:p>
          <a:p>
            <a:pPr marL="598339" indent="-509602">
              <a:buClr>
                <a:schemeClr val="tx1"/>
              </a:buClr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Sets</a:t>
            </a: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FF0000"/>
                </a:solidFill>
                <a:latin typeface="Elephant" panose="02020904090505020303" pitchFamily="18" charset="0"/>
              </a:rPr>
              <a:t>6.5 </a:t>
            </a:r>
            <a:r>
              <a:rPr lang="en-US" altLang="en-US" sz="2963" dirty="0" err="1">
                <a:solidFill>
                  <a:srgbClr val="FF0000"/>
                </a:solidFill>
                <a:latin typeface="Elephant" panose="02020904090505020303" pitchFamily="18" charset="0"/>
              </a:rPr>
              <a:t>Frozensets</a:t>
            </a:r>
            <a:endParaRPr lang="en-US" altLang="en-US" sz="2963" dirty="0">
              <a:solidFill>
                <a:srgbClr val="FF0000"/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FF0000"/>
                </a:solidFill>
                <a:latin typeface="Elephant" panose="02020904090505020303" pitchFamily="18" charset="0"/>
              </a:rPr>
              <a:t>	</a:t>
            </a:r>
            <a:r>
              <a:rPr lang="en-US" alt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… </a:t>
            </a:r>
          </a:p>
          <a:p>
            <a:pPr marL="88737" indent="0">
              <a:buNone/>
            </a:pPr>
            <a:endParaRPr lang="en-US" altLang="en-US" sz="1100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	</a:t>
            </a:r>
            <a:r>
              <a:rPr lang="en-US" sz="2963" dirty="0">
                <a:solidFill>
                  <a:schemeClr val="bg1"/>
                </a:solidFill>
              </a:rPr>
              <a:t>sets,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 err="1">
                <a:solidFill>
                  <a:schemeClr val="bg1"/>
                </a:solidFill>
              </a:rPr>
              <a:t>frozensets</a:t>
            </a:r>
            <a:r>
              <a:rPr lang="en-US" sz="2963" dirty="0">
                <a:solidFill>
                  <a:schemeClr val="bg1"/>
                </a:solidFill>
              </a:rPr>
              <a:t>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bytes, </a:t>
            </a:r>
            <a:r>
              <a:rPr lang="en-US" sz="2963" dirty="0" err="1">
                <a:solidFill>
                  <a:schemeClr val="bg1">
                    <a:lumMod val="50000"/>
                  </a:schemeClr>
                </a:solidFill>
              </a:rPr>
              <a:t>bytearrays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, etc.</a:t>
            </a:r>
            <a:br>
              <a:rPr lang="en-US" sz="296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	will be covered later…</a:t>
            </a:r>
            <a:endParaRPr lang="en-US" altLang="en-US" sz="2963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Standard Data Types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3802062" y="2711454"/>
            <a:ext cx="5638800" cy="1676400"/>
          </a:xfrm>
          <a:prstGeom prst="wedgeRoundRectCallout">
            <a:avLst>
              <a:gd name="adj1" fmla="val -80185"/>
              <a:gd name="adj2" fmla="val 68666"/>
              <a:gd name="adj3" fmla="val 16667"/>
            </a:avLst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465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The fact that it can’t be changed is the reason why it is called a </a:t>
            </a:r>
            <a:r>
              <a:rPr kumimoji="0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frozen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 set (i.e., frozen in time).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08146" y="5538437"/>
            <a:ext cx="1215476" cy="1185745"/>
          </a:xfrm>
          <a:prstGeom prst="wedgeRoundRectCallout">
            <a:avLst>
              <a:gd name="adj1" fmla="val -4765"/>
              <a:gd name="adj2" fmla="val -92023"/>
              <a:gd name="adj3" fmla="val 16667"/>
            </a:avLst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8465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Why 6.5?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364059" y="5149853"/>
            <a:ext cx="7066306" cy="1676400"/>
          </a:xfrm>
          <a:prstGeom prst="wedgeRoundRectCallout">
            <a:avLst>
              <a:gd name="adj1" fmla="val -64667"/>
              <a:gd name="adj2" fmla="val -3736"/>
              <a:gd name="adj3" fmla="val 16667"/>
            </a:avLst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465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frozenset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is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a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set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1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for exam</a:t>
            </a:r>
            <a:r>
              <a:rPr kumimoji="0" lang="en-US" altLang="zh-TW" sz="32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ple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, the two types can be compare</a:t>
            </a:r>
            <a:r>
              <a:rPr kumimoji="0" lang="en-US" altLang="zh-TW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d)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. But also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it</a:t>
            </a:r>
            <a:r>
              <a:rPr kumimoji="0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 i</a:t>
            </a:r>
            <a:r>
              <a:rPr kumimoji="0" lang="en-US" altLang="zh-TW" sz="3200" b="0" i="1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s</a:t>
            </a:r>
            <a:r>
              <a:rPr kumimoji="0" lang="en-US" altLang="zh-TW" sz="3200" b="0" i="1" u="none" strike="noStrike" kern="1200" cap="none" spc="-5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n</a:t>
            </a:r>
            <a:r>
              <a:rPr kumimoji="0" lang="en-US" altLang="zh-TW" sz="3200" b="0" i="1" u="none" strike="noStrike" kern="1200" cap="none" spc="1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’</a:t>
            </a:r>
            <a:r>
              <a:rPr kumimoji="0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t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 a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normal set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(because it ca</a:t>
            </a:r>
            <a:r>
              <a:rPr kumimoji="0" lang="en-US" altLang="zh-TW" sz="3200" b="0" i="0" u="none" strike="noStrike" kern="1200" cap="none" spc="-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n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’t be change</a:t>
            </a:r>
            <a:r>
              <a:rPr kumimoji="0" lang="en-US" altLang="zh-TW" sz="32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panose="02020500000000000000" pitchFamily="18" charset="-120"/>
                <a:cs typeface="+mn-cs"/>
              </a:rPr>
              <a:t>d).</a:t>
            </a:r>
            <a:endParaRPr kumimoji="0" lang="zh-TW" altLang="en-US" sz="3200" b="0" i="0" u="none" strike="noStrike" kern="1200" cap="none" spc="-6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panose="02020500000000000000" pitchFamily="18" charset="-12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16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</p:bldLst>
  </p:timing>
  <p:extLst mod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63" y="762000"/>
            <a:ext cx="9144000" cy="59436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As we have said, a set is an unordered list.</a:t>
            </a:r>
          </a:p>
          <a:p>
            <a:pPr lvl="1">
              <a:spcBef>
                <a:spcPts val="0"/>
              </a:spcBef>
            </a:pPr>
            <a:r>
              <a:rPr lang="en-US" sz="3000" dirty="0">
                <a:solidFill>
                  <a:srgbClr val="FF0000"/>
                </a:solidFill>
              </a:rPr>
              <a:t>And lists are mutable</a:t>
            </a:r>
          </a:p>
          <a:p>
            <a:pPr lvl="2">
              <a:spcBef>
                <a:spcPts val="0"/>
              </a:spcBef>
            </a:pPr>
            <a:r>
              <a:rPr lang="en-US" sz="2800" dirty="0">
                <a:solidFill>
                  <a:srgbClr val="FF0000"/>
                </a:solidFill>
              </a:rPr>
              <a:t>So sets are mutable</a:t>
            </a:r>
          </a:p>
          <a:p>
            <a:r>
              <a:rPr lang="en-US" sz="3200" dirty="0">
                <a:solidFill>
                  <a:srgbClr val="FF0000"/>
                </a:solidFill>
              </a:rPr>
              <a:t>If you want an immutable set, however, then you can create that also.</a:t>
            </a:r>
          </a:p>
          <a:p>
            <a:pPr lvl="1">
              <a:spcBef>
                <a:spcPts val="0"/>
              </a:spcBef>
            </a:pPr>
            <a:r>
              <a:rPr lang="en-US" sz="3000" dirty="0">
                <a:solidFill>
                  <a:srgbClr val="FF0000"/>
                </a:solidFill>
              </a:rPr>
              <a:t>Python calls this a </a:t>
            </a:r>
            <a:r>
              <a:rPr lang="en-US" sz="2800" b="1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frozenset</a:t>
            </a:r>
            <a:endParaRPr lang="en-US" sz="3200" b="1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A </a:t>
            </a:r>
            <a:r>
              <a:rPr lang="en-US" sz="3200" dirty="0" err="1">
                <a:solidFill>
                  <a:srgbClr val="00B050"/>
                </a:solidFill>
              </a:rPr>
              <a:t>frozenset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is able to be compared to a </a:t>
            </a:r>
            <a:r>
              <a:rPr lang="en-US" sz="3200" dirty="0">
                <a:solidFill>
                  <a:srgbClr val="00B050"/>
                </a:solidFill>
              </a:rPr>
              <a:t>set</a:t>
            </a:r>
            <a:r>
              <a:rPr lang="en-US" sz="3200" dirty="0">
                <a:solidFill>
                  <a:srgbClr val="FF0000"/>
                </a:solidFill>
              </a:rPr>
              <a:t>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set(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abc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==</a:t>
            </a:r>
            <a:r>
              <a:rPr lang="en-US" altLang="zh-TW" sz="2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frozenset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abc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800" dirty="0">
                <a:solidFill>
                  <a:schemeClr val="accent2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set(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abc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==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abc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	&gt;&gt;&gt;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set(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abc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==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abc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	False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Sets and </a:t>
            </a: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Frozensets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2D2DB9"/>
              </a:solidFill>
              <a:effectLst/>
              <a:uLnTx/>
              <a:uFillTx/>
              <a:latin typeface="Elephant" panose="02020904090505020303" pitchFamily="18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9184" y="6449080"/>
            <a:ext cx="833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09184" y="4967448"/>
            <a:ext cx="833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3162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  <p:extLst mod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63" y="762000"/>
            <a:ext cx="9323509" cy="6096000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FF0000"/>
                </a:solidFill>
              </a:rPr>
              <a:t>Sometimes an immutable type is required.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E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2D2DB9"/>
                </a:solidFill>
              </a:rPr>
              <a:t>Dictionary keys must be immutable:</a:t>
            </a:r>
          </a:p>
          <a:p>
            <a:pPr marL="370366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{1:{2}}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#dictionary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values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are fine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b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{1: {2}}</a:t>
            </a:r>
            <a:b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{"h":"</a:t>
            </a:r>
            <a:r>
              <a:rPr lang="en-US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",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{2}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:1,():[]}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#but not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keys</a:t>
            </a:r>
            <a:b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sz="3000" dirty="0" err="1">
                <a:solidFill>
                  <a:srgbClr val="FFCCFF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 (most recent call last):</a:t>
            </a:r>
            <a:b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</a:br>
            <a: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000" dirty="0" err="1">
                <a:solidFill>
                  <a:srgbClr val="FFCCFF"/>
                </a:solidFill>
                <a:latin typeface="Lucida Console" panose="020B0609040504020204" pitchFamily="49" charset="0"/>
              </a:rPr>
              <a:t>stdin</a:t>
            </a:r>
            <a: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&gt;", line 1, in &lt;module&gt;</a:t>
            </a:r>
            <a:b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</a:br>
            <a:r>
              <a:rPr lang="en-US" sz="3000" dirty="0" err="1">
                <a:solidFill>
                  <a:srgbClr val="FFCCFF"/>
                </a:solidFill>
                <a:latin typeface="Lucida Console" panose="020B0609040504020204" pitchFamily="49" charset="0"/>
              </a:rPr>
              <a:t>TypeError</a:t>
            </a:r>
            <a: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: </a:t>
            </a:r>
            <a:r>
              <a:rPr lang="en-US" sz="3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sz="30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'set'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altLang="zh-TW" sz="3200" dirty="0">
                <a:solidFill>
                  <a:srgbClr val="2D2DB9"/>
                </a:solidFill>
              </a:rPr>
              <a:t>Set elements must be immutable:</a:t>
            </a:r>
            <a:endParaRPr lang="en-US" sz="3000" dirty="0">
              <a:solidFill>
                <a:srgbClr val="2D2DB9"/>
              </a:solidFill>
            </a:endParaRPr>
          </a:p>
          <a:p>
            <a:pPr marL="370366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  <a:t> {1,2,"hi",</a:t>
            </a:r>
            <a:r>
              <a:rPr lang="en-US" altLang="zh-TW" sz="3000" dirty="0">
                <a:solidFill>
                  <a:srgbClr val="FF0000"/>
                </a:solidFill>
                <a:latin typeface="Lucida Console" panose="020B0609040504020204" pitchFamily="49" charset="0"/>
              </a:rPr>
              <a:t>{2}</a:t>
            </a:r>
            <a: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  <a:t>,7}</a:t>
            </a:r>
            <a:b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zh-TW" sz="3000" dirty="0" err="1">
                <a:solidFill>
                  <a:srgbClr val="FFCCFF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 (most recent call last):</a:t>
            </a:r>
            <a:br>
              <a:rPr lang="en-US" altLang="zh-TW" sz="3000" dirty="0">
                <a:solidFill>
                  <a:srgbClr val="FFCCFF"/>
                </a:solidFill>
                <a:latin typeface="Lucida Console" panose="020B0609040504020204" pitchFamily="49" charset="0"/>
              </a:rPr>
            </a:br>
            <a:r>
              <a:rPr lang="en-US" altLang="zh-TW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3000" dirty="0" err="1">
                <a:solidFill>
                  <a:srgbClr val="FFCCFF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&gt;", line 1, in &lt;module&gt;</a:t>
            </a:r>
            <a:b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</a:br>
            <a:r>
              <a:rPr lang="en-US" altLang="zh-TW" sz="3000" dirty="0" err="1">
                <a:solidFill>
                  <a:srgbClr val="FFCCFF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3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30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'set'</a:t>
            </a:r>
            <a:endParaRPr lang="en-US" altLang="zh-TW" sz="30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Sets vs </a:t>
            </a: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Frozensets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2D2DB9"/>
              </a:solidFill>
              <a:effectLst/>
              <a:uLnTx/>
              <a:uFillTx/>
              <a:latin typeface="Elephant" panose="02020904090505020303" pitchFamily="18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4267" y="1280569"/>
            <a:ext cx="8622873" cy="618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46541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Eg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only immutable types can be hashed.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6566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 mod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267" y="1280569"/>
            <a:ext cx="8622873" cy="618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46541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Eg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only immutable types can be hashed.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63" y="762000"/>
            <a:ext cx="9323509" cy="6096000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chemeClr val="tx1"/>
                </a:solidFill>
              </a:rPr>
              <a:t>Sometimes an immutable type is required.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600" dirty="0">
                <a:solidFill>
                  <a:srgbClr val="FF0000"/>
                </a:solidFill>
              </a:rPr>
              <a:t>In such cases, cast the set into a </a:t>
            </a:r>
            <a:r>
              <a:rPr lang="en-US" altLang="zh-TW" sz="3600" dirty="0" err="1">
                <a:solidFill>
                  <a:srgbClr val="00B050"/>
                </a:solidFill>
              </a:rPr>
              <a:t>frozenset</a:t>
            </a:r>
            <a:r>
              <a:rPr lang="en-US" altLang="zh-TW" sz="3600" dirty="0">
                <a:solidFill>
                  <a:schemeClr val="tx1"/>
                </a:solidFill>
              </a:rPr>
              <a:t>:</a:t>
            </a:r>
            <a:endParaRPr lang="en-US" sz="3200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2D2DB9"/>
                </a:solidFill>
              </a:rPr>
              <a:t>Dictionary keys must be immutable:</a:t>
            </a:r>
          </a:p>
          <a:p>
            <a:pPr marL="370366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{1:{2}}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#dictionary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values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are fine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b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{1: {2}}</a:t>
            </a:r>
            <a:b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{"h":"</a:t>
            </a:r>
            <a:r>
              <a:rPr lang="en-US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",</a:t>
            </a: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        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{2}</a:t>
            </a: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:1,():[]}</a:t>
            </a:r>
            <a:b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sz="3000" dirty="0" err="1">
                <a:solidFill>
                  <a:srgbClr val="FFCCFF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 (most recent call last):</a:t>
            </a:r>
            <a:b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</a:br>
            <a: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000" dirty="0" err="1">
                <a:solidFill>
                  <a:srgbClr val="FFCCFF"/>
                </a:solidFill>
                <a:latin typeface="Lucida Console" panose="020B0609040504020204" pitchFamily="49" charset="0"/>
              </a:rPr>
              <a:t>stdin</a:t>
            </a:r>
            <a: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&gt;", line 1, in &lt;module&gt;</a:t>
            </a:r>
            <a:b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</a:br>
            <a:r>
              <a:rPr lang="en-US" sz="3000" dirty="0" err="1">
                <a:solidFill>
                  <a:srgbClr val="FFCCFF"/>
                </a:solidFill>
                <a:latin typeface="Lucida Console" panose="020B0609040504020204" pitchFamily="49" charset="0"/>
              </a:rPr>
              <a:t>TypeError</a:t>
            </a:r>
            <a: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: </a:t>
            </a:r>
            <a:r>
              <a:rPr lang="en-US" sz="3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sz="30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'set'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altLang="zh-TW" sz="3200" dirty="0">
                <a:solidFill>
                  <a:srgbClr val="2D2DB9"/>
                </a:solidFill>
              </a:rPr>
              <a:t>Set elements must be immutable:</a:t>
            </a:r>
            <a:endParaRPr lang="en-US" sz="3000" dirty="0">
              <a:solidFill>
                <a:srgbClr val="2D2DB9"/>
              </a:solidFill>
            </a:endParaRPr>
          </a:p>
          <a:p>
            <a:pPr marL="370366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  <a:t> {1,2,"hi",</a:t>
            </a:r>
            <a:r>
              <a:rPr lang="en-US" altLang="zh-TW" sz="3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         </a:t>
            </a:r>
            <a:r>
              <a:rPr lang="en-US" altLang="zh-TW" sz="3000" dirty="0">
                <a:solidFill>
                  <a:srgbClr val="FF0000"/>
                </a:solidFill>
                <a:latin typeface="Lucida Console" panose="020B0609040504020204" pitchFamily="49" charset="0"/>
              </a:rPr>
              <a:t>{2}</a:t>
            </a:r>
            <a:r>
              <a:rPr lang="en-US" altLang="zh-TW" sz="3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  <a:t>,7}</a:t>
            </a:r>
            <a:b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zh-TW" sz="3000" dirty="0" err="1">
                <a:solidFill>
                  <a:srgbClr val="FFCCFF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 (most recent call last):</a:t>
            </a:r>
            <a:br>
              <a:rPr lang="en-US" altLang="zh-TW" sz="3000" dirty="0">
                <a:solidFill>
                  <a:srgbClr val="FFCCFF"/>
                </a:solidFill>
                <a:latin typeface="Lucida Console" panose="020B0609040504020204" pitchFamily="49" charset="0"/>
              </a:rPr>
            </a:br>
            <a:r>
              <a:rPr lang="en-US" altLang="zh-TW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3000" dirty="0" err="1">
                <a:solidFill>
                  <a:srgbClr val="FFCCFF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&gt;", line 1, in &lt;module&gt;</a:t>
            </a:r>
            <a:b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</a:br>
            <a:r>
              <a:rPr lang="en-US" altLang="zh-TW" sz="3000" dirty="0" err="1">
                <a:solidFill>
                  <a:srgbClr val="FFCCFF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3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30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'set'</a:t>
            </a:r>
            <a:endParaRPr lang="en-US" altLang="zh-TW" sz="30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Sets vs </a:t>
            </a: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Frozensets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2D2DB9"/>
              </a:solidFill>
              <a:effectLst/>
              <a:uLnTx/>
              <a:uFillTx/>
              <a:latin typeface="Elephant" panose="02020904090505020303" pitchFamily="18" charset="0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87280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 mod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63" y="762000"/>
            <a:ext cx="9323509" cy="6096000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chemeClr val="tx1"/>
                </a:solidFill>
              </a:rPr>
              <a:t>Sometimes an immutable type is required.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600" dirty="0">
                <a:solidFill>
                  <a:srgbClr val="FF0000"/>
                </a:solidFill>
              </a:rPr>
              <a:t>In such cases, cast the set into a </a:t>
            </a:r>
            <a:r>
              <a:rPr lang="en-US" altLang="zh-TW" sz="3600" dirty="0" err="1">
                <a:solidFill>
                  <a:srgbClr val="00B050"/>
                </a:solidFill>
              </a:rPr>
              <a:t>frozenset</a:t>
            </a:r>
            <a:r>
              <a:rPr lang="en-US" altLang="zh-TW" sz="3600" dirty="0">
                <a:solidFill>
                  <a:schemeClr val="tx1"/>
                </a:solidFill>
              </a:rPr>
              <a:t>:</a:t>
            </a:r>
            <a:endParaRPr lang="en-US" sz="3200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2D2DB9"/>
                </a:solidFill>
              </a:rPr>
              <a:t>Dictionary keys must be immutable:</a:t>
            </a:r>
          </a:p>
          <a:p>
            <a:pPr marL="370366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{1:{2}}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#dictionary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values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are fine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b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{1: {2}}</a:t>
            </a:r>
            <a:b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{"h":"</a:t>
            </a:r>
            <a:r>
              <a:rPr lang="en-US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",</a:t>
            </a:r>
            <a:r>
              <a:rPr lang="en-US" sz="28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frozenset</a:t>
            </a: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{2}</a:t>
            </a: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:1,():[]}</a:t>
            </a:r>
            <a:endParaRPr lang="en-US" altLang="zh-TW" sz="3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370366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  <a:t>{'h': '</a:t>
            </a:r>
            <a:r>
              <a:rPr lang="en-US" altLang="zh-TW" sz="3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  <a:t>', </a:t>
            </a:r>
            <a:r>
              <a:rPr lang="en-US" altLang="zh-TW" sz="3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frozenset</a:t>
            </a:r>
            <a: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  <a:t>({2}): 1, (): []}</a:t>
            </a:r>
            <a:b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</a:b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b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</a:br>
            <a: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 </a:t>
            </a:r>
            <a:endParaRPr lang="en-US" sz="3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altLang="zh-TW" sz="3200" dirty="0">
                <a:solidFill>
                  <a:srgbClr val="2D2DB9"/>
                </a:solidFill>
              </a:rPr>
              <a:t>Set elements must be immutable:</a:t>
            </a:r>
            <a:endParaRPr lang="en-US" sz="3000" dirty="0">
              <a:solidFill>
                <a:srgbClr val="2D2DB9"/>
              </a:solidFill>
            </a:endParaRPr>
          </a:p>
          <a:p>
            <a:pPr marL="370366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  <a:t> {1,2,"hi",</a:t>
            </a:r>
            <a:r>
              <a:rPr lang="en-US" altLang="zh-TW" sz="3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frozenset(</a:t>
            </a:r>
            <a:r>
              <a:rPr lang="en-US" altLang="zh-TW" sz="3000" dirty="0">
                <a:solidFill>
                  <a:srgbClr val="FF0000"/>
                </a:solidFill>
                <a:latin typeface="Lucida Console" panose="020B0609040504020204" pitchFamily="49" charset="0"/>
              </a:rPr>
              <a:t>{2}</a:t>
            </a:r>
            <a:r>
              <a:rPr lang="en-US" altLang="zh-TW" sz="3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  <a:t>,7}</a:t>
            </a:r>
          </a:p>
          <a:p>
            <a:pPr marL="370366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  <a:t>{1, 2, 7, 'hi', </a:t>
            </a:r>
            <a:r>
              <a:rPr lang="en-US" altLang="zh-TW" sz="30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frozenset</a:t>
            </a:r>
            <a:r>
              <a:rPr lang="en-US" altLang="zh-TW" sz="3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  <a:t>{2}</a:t>
            </a:r>
            <a:r>
              <a:rPr lang="en-US" altLang="zh-TW" sz="3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br>
              <a:rPr lang="en-US" altLang="zh-TW" sz="3000" dirty="0">
                <a:solidFill>
                  <a:srgbClr val="FFCCFF"/>
                </a:solidFill>
                <a:latin typeface="Lucida Console" panose="020B0609040504020204" pitchFamily="49" charset="0"/>
              </a:rPr>
            </a:b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b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</a:br>
            <a:r>
              <a:rPr lang="en-US" altLang="zh-TW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 </a:t>
            </a:r>
            <a:endParaRPr lang="en-US" altLang="zh-TW" sz="30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Sets vs </a:t>
            </a: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Frozensets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2D2DB9"/>
              </a:solidFill>
              <a:effectLst/>
              <a:uLnTx/>
              <a:uFillTx/>
              <a:latin typeface="Elephant" panose="02020904090505020303" pitchFamily="18" charset="0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8968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1"/>
          <p:cNvSpPr>
            <a:spLocks noGrp="1" noChangeArrowheads="1"/>
          </p:cNvSpPr>
          <p:nvPr>
            <p:ph type="title"/>
          </p:nvPr>
        </p:nvSpPr>
        <p:spPr>
          <a:xfrm>
            <a:off x="947" y="0"/>
            <a:ext cx="9735831" cy="1895329"/>
          </a:xfrm>
        </p:spPr>
        <p:txBody>
          <a:bodyPr/>
          <a:lstStyle/>
          <a:p>
            <a:pPr eaLnBrk="1">
              <a:lnSpc>
                <a:spcPct val="90000"/>
              </a:lnSpc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</a:pPr>
            <a:r>
              <a:rPr lang="en-US" altLang="en-US" sz="4074" dirty="0">
                <a:latin typeface="Elephant" panose="02020904090505020303" pitchFamily="18" charset="0"/>
              </a:rPr>
              <a:t>Mutable types have their uses too. </a:t>
            </a:r>
            <a:r>
              <a:rPr lang="en-US" altLang="en-US" sz="4074" dirty="0">
                <a:solidFill>
                  <a:srgbClr val="0070C0"/>
                </a:solidFill>
                <a:latin typeface="Elephant" panose="02020904090505020303" pitchFamily="18" charset="0"/>
              </a:rPr>
              <a:t>These methods are </a:t>
            </a:r>
            <a:r>
              <a:rPr lang="en-US" altLang="en-US" sz="4074" dirty="0">
                <a:solidFill>
                  <a:srgbClr val="FF0000"/>
                </a:solidFill>
                <a:latin typeface="Elephant" panose="02020904090505020303" pitchFamily="18" charset="0"/>
              </a:rPr>
              <a:t>only for sets</a:t>
            </a:r>
            <a:r>
              <a:rPr lang="en-US" altLang="en-US" sz="4074" dirty="0">
                <a:solidFill>
                  <a:srgbClr val="0070C0"/>
                </a:solidFill>
                <a:latin typeface="Elephant" panose="02020904090505020303" pitchFamily="18" charset="0"/>
              </a:rPr>
              <a:t>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9932" y="1895330"/>
          <a:ext cx="9150931" cy="474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16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Symbol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Result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257">
                <a:tc>
                  <a:txBody>
                    <a:bodyPr/>
                    <a:lstStyle/>
                    <a:p>
                      <a:pPr algn="l"/>
                      <a:r>
                        <a:rPr lang="en-US" sz="2300" dirty="0" err="1">
                          <a:effectLst/>
                        </a:rPr>
                        <a:t>s.update</a:t>
                      </a:r>
                      <a:r>
                        <a:rPr lang="en-US" sz="2300" dirty="0">
                          <a:effectLst/>
                        </a:rPr>
                        <a:t>(t)</a:t>
                      </a: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i="1" dirty="0">
                          <a:effectLst/>
                        </a:rPr>
                        <a:t>s</a:t>
                      </a:r>
                      <a:r>
                        <a:rPr lang="en-US" sz="1900" dirty="0">
                          <a:effectLst/>
                        </a:rPr>
                        <a:t> |= </a:t>
                      </a:r>
                      <a:r>
                        <a:rPr lang="en-US" sz="1900" i="1" dirty="0">
                          <a:effectLst/>
                        </a:rPr>
                        <a:t>t</a:t>
                      </a:r>
                      <a:endParaRPr lang="en-US" sz="1900" dirty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>
                          <a:effectLst/>
                        </a:rPr>
                        <a:t>s</a:t>
                      </a:r>
                      <a:r>
                        <a:rPr lang="en-US" sz="2400" baseline="0" dirty="0">
                          <a:effectLst/>
                        </a:rPr>
                        <a:t> = </a:t>
                      </a:r>
                      <a:r>
                        <a:rPr lang="en-US" sz="2400" i="1" baseline="0" dirty="0">
                          <a:effectLst/>
                        </a:rPr>
                        <a:t>s</a:t>
                      </a:r>
                      <a:r>
                        <a:rPr lang="en-US" sz="2400" baseline="0" dirty="0">
                          <a:effectLst/>
                        </a:rPr>
                        <a:t> | </a:t>
                      </a:r>
                      <a:r>
                        <a:rPr lang="en-US" sz="2400" i="1" baseline="0" dirty="0">
                          <a:effectLst/>
                        </a:rPr>
                        <a:t>t</a:t>
                      </a:r>
                      <a:endParaRPr lang="en-US" sz="2400" i="1" dirty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257">
                <a:tc>
                  <a:txBody>
                    <a:bodyPr/>
                    <a:lstStyle/>
                    <a:p>
                      <a:pPr algn="l"/>
                      <a:r>
                        <a:rPr lang="en-US" sz="2100" dirty="0" err="1">
                          <a:effectLst/>
                        </a:rPr>
                        <a:t>s.intersection_update</a:t>
                      </a:r>
                      <a:r>
                        <a:rPr lang="en-US" sz="2100" dirty="0">
                          <a:effectLst/>
                        </a:rPr>
                        <a:t>(t)</a:t>
                      </a: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i="1" dirty="0">
                          <a:effectLst/>
                        </a:rPr>
                        <a:t>s</a:t>
                      </a:r>
                      <a:r>
                        <a:rPr lang="en-US" sz="1900" dirty="0">
                          <a:effectLst/>
                        </a:rPr>
                        <a:t> &amp;= </a:t>
                      </a:r>
                      <a:r>
                        <a:rPr lang="en-US" sz="1900" i="1" dirty="0">
                          <a:effectLst/>
                        </a:rPr>
                        <a:t>t</a:t>
                      </a:r>
                      <a:endParaRPr lang="en-US" sz="1900" dirty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i="1" dirty="0">
                          <a:effectLst/>
                        </a:rPr>
                        <a:t>s</a:t>
                      </a:r>
                      <a:r>
                        <a:rPr lang="en-US" altLang="zh-TW" sz="2400" baseline="0" dirty="0">
                          <a:effectLst/>
                        </a:rPr>
                        <a:t> = </a:t>
                      </a:r>
                      <a:r>
                        <a:rPr lang="en-US" altLang="zh-TW" sz="2400" i="1" baseline="0" dirty="0">
                          <a:effectLst/>
                        </a:rPr>
                        <a:t>s</a:t>
                      </a:r>
                      <a:r>
                        <a:rPr lang="en-US" altLang="zh-TW" sz="2400" baseline="0" dirty="0">
                          <a:effectLst/>
                        </a:rPr>
                        <a:t> &amp; </a:t>
                      </a:r>
                      <a:r>
                        <a:rPr lang="en-US" altLang="zh-TW" sz="2400" i="1" baseline="0" dirty="0">
                          <a:effectLst/>
                        </a:rPr>
                        <a:t>t</a:t>
                      </a:r>
                      <a:endParaRPr lang="en-US" altLang="zh-TW" sz="2400" i="1" dirty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257">
                <a:tc>
                  <a:txBody>
                    <a:bodyPr/>
                    <a:lstStyle/>
                    <a:p>
                      <a:pPr algn="l"/>
                      <a:r>
                        <a:rPr lang="en-US" sz="2300" dirty="0" err="1">
                          <a:effectLst/>
                        </a:rPr>
                        <a:t>s.differenc</a:t>
                      </a:r>
                      <a:r>
                        <a:rPr lang="en-US" sz="2300" spc="-200" baseline="0" dirty="0" err="1">
                          <a:effectLst/>
                        </a:rPr>
                        <a:t>e_</a:t>
                      </a:r>
                      <a:r>
                        <a:rPr lang="en-US" sz="2300" dirty="0" err="1">
                          <a:effectLst/>
                        </a:rPr>
                        <a:t>update</a:t>
                      </a:r>
                      <a:r>
                        <a:rPr lang="en-US" sz="2300" dirty="0">
                          <a:effectLst/>
                        </a:rPr>
                        <a:t>(t)</a:t>
                      </a: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i="1" dirty="0">
                          <a:effectLst/>
                        </a:rPr>
                        <a:t>s</a:t>
                      </a:r>
                      <a:r>
                        <a:rPr lang="en-US" sz="1900" dirty="0">
                          <a:effectLst/>
                        </a:rPr>
                        <a:t> -= </a:t>
                      </a:r>
                      <a:r>
                        <a:rPr lang="en-US" sz="1900" i="1" dirty="0">
                          <a:effectLst/>
                        </a:rPr>
                        <a:t>t</a:t>
                      </a:r>
                      <a:endParaRPr lang="en-US" sz="1900" dirty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i="1" dirty="0">
                          <a:effectLst/>
                        </a:rPr>
                        <a:t>s</a:t>
                      </a:r>
                      <a:r>
                        <a:rPr lang="en-US" altLang="zh-TW" sz="2400" baseline="0" dirty="0">
                          <a:effectLst/>
                        </a:rPr>
                        <a:t> = </a:t>
                      </a:r>
                      <a:r>
                        <a:rPr lang="en-US" altLang="zh-TW" sz="2400" i="1" baseline="0" dirty="0">
                          <a:effectLst/>
                        </a:rPr>
                        <a:t>s</a:t>
                      </a:r>
                      <a:r>
                        <a:rPr lang="en-US" altLang="zh-TW" sz="2400" baseline="0" dirty="0">
                          <a:effectLst/>
                        </a:rPr>
                        <a:t> - </a:t>
                      </a:r>
                      <a:r>
                        <a:rPr lang="en-US" altLang="zh-TW" sz="2400" i="1" baseline="0" dirty="0">
                          <a:effectLst/>
                        </a:rPr>
                        <a:t>t</a:t>
                      </a:r>
                      <a:endParaRPr lang="en-US" altLang="zh-TW" sz="2400" i="1" dirty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57">
                <a:tc>
                  <a:txBody>
                    <a:bodyPr/>
                    <a:lstStyle/>
                    <a:p>
                      <a:pPr algn="l"/>
                      <a:r>
                        <a:rPr lang="en-US" sz="1900" spc="-120" baseline="0" dirty="0" err="1">
                          <a:effectLst/>
                          <a:latin typeface="Arial Narrow" panose="020B0606020202030204" pitchFamily="34" charset="0"/>
                        </a:rPr>
                        <a:t>s.</a:t>
                      </a:r>
                      <a:r>
                        <a:rPr lang="en-US" sz="1900" spc="-50" baseline="0" dirty="0" err="1">
                          <a:effectLst/>
                          <a:latin typeface="Arial Narrow" panose="020B0606020202030204" pitchFamily="34" charset="0"/>
                        </a:rPr>
                        <a:t>s</a:t>
                      </a:r>
                      <a:r>
                        <a:rPr lang="en-US" sz="1900" spc="-30" baseline="0" dirty="0" err="1">
                          <a:effectLst/>
                          <a:latin typeface="Arial Narrow" panose="020B0606020202030204" pitchFamily="34" charset="0"/>
                        </a:rPr>
                        <a:t>ym</a:t>
                      </a:r>
                      <a:r>
                        <a:rPr lang="en-US" sz="1900" spc="-50" baseline="0" dirty="0" err="1">
                          <a:effectLst/>
                          <a:latin typeface="Arial Narrow" panose="020B0606020202030204" pitchFamily="34" charset="0"/>
                        </a:rPr>
                        <a:t>me</a:t>
                      </a:r>
                      <a:r>
                        <a:rPr lang="en-US" sz="1900" dirty="0" err="1">
                          <a:effectLst/>
                          <a:latin typeface="Arial Narrow" panose="020B0606020202030204" pitchFamily="34" charset="0"/>
                        </a:rPr>
                        <a:t>tri</a:t>
                      </a:r>
                      <a:r>
                        <a:rPr lang="en-US" sz="1900" spc="-100" baseline="0" dirty="0" err="1">
                          <a:effectLst/>
                          <a:latin typeface="Arial Narrow" panose="020B0606020202030204" pitchFamily="34" charset="0"/>
                        </a:rPr>
                        <a:t>c</a:t>
                      </a:r>
                      <a:r>
                        <a:rPr lang="en-US" sz="1500" spc="-100" baseline="0" dirty="0" err="1">
                          <a:effectLst/>
                          <a:latin typeface="Arial Narrow" panose="020B0606020202030204" pitchFamily="34" charset="0"/>
                        </a:rPr>
                        <a:t>_</a:t>
                      </a:r>
                      <a:r>
                        <a:rPr lang="en-US" sz="1900" dirty="0" err="1">
                          <a:effectLst/>
                          <a:latin typeface="Arial Narrow" panose="020B0606020202030204" pitchFamily="34" charset="0"/>
                        </a:rPr>
                        <a:t>dif</a:t>
                      </a:r>
                      <a:r>
                        <a:rPr lang="en-US" sz="1900" spc="-20" baseline="0" dirty="0" err="1">
                          <a:effectLst/>
                          <a:latin typeface="Arial Narrow" panose="020B0606020202030204" pitchFamily="34" charset="0"/>
                        </a:rPr>
                        <a:t>fe</a:t>
                      </a:r>
                      <a:r>
                        <a:rPr lang="en-US" sz="1900" dirty="0" err="1">
                          <a:effectLst/>
                          <a:latin typeface="Arial Narrow" panose="020B0606020202030204" pitchFamily="34" charset="0"/>
                        </a:rPr>
                        <a:t>r</a:t>
                      </a:r>
                      <a:r>
                        <a:rPr lang="en-US" sz="1900" spc="-50" baseline="0" dirty="0" err="1">
                          <a:effectLst/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n-US" sz="1900" dirty="0" err="1">
                          <a:effectLst/>
                          <a:latin typeface="Arial Narrow" panose="020B0606020202030204" pitchFamily="34" charset="0"/>
                        </a:rPr>
                        <a:t>c</a:t>
                      </a:r>
                      <a:r>
                        <a:rPr lang="en-US" altLang="zh-TW" sz="1900" spc="-100" baseline="0" dirty="0" err="1">
                          <a:effectLst/>
                          <a:latin typeface="Arial Narrow" panose="020B0606020202030204" pitchFamily="34" charset="0"/>
                        </a:rPr>
                        <a:t>e</a:t>
                      </a:r>
                      <a:r>
                        <a:rPr lang="en-US" altLang="zh-TW" sz="1500" spc="-150" baseline="0" dirty="0" err="1">
                          <a:effectLst/>
                          <a:latin typeface="Arial Narrow" panose="020B0606020202030204" pitchFamily="34" charset="0"/>
                        </a:rPr>
                        <a:t>_</a:t>
                      </a:r>
                      <a:r>
                        <a:rPr lang="en-US" sz="1900" dirty="0" err="1">
                          <a:effectLst/>
                          <a:latin typeface="Arial Narrow" panose="020B0606020202030204" pitchFamily="34" charset="0"/>
                        </a:rPr>
                        <a:t>up</a:t>
                      </a:r>
                      <a:r>
                        <a:rPr lang="en-US" sz="1900" spc="-30" baseline="0" dirty="0" err="1">
                          <a:effectLst/>
                          <a:latin typeface="Arial Narrow" panose="020B0606020202030204" pitchFamily="34" charset="0"/>
                        </a:rPr>
                        <a:t>da</a:t>
                      </a:r>
                      <a:r>
                        <a:rPr lang="en-US" sz="1900" dirty="0" err="1">
                          <a:effectLst/>
                          <a:latin typeface="Arial Narrow" panose="020B0606020202030204" pitchFamily="34" charset="0"/>
                        </a:rPr>
                        <a:t>te</a:t>
                      </a:r>
                      <a:r>
                        <a:rPr lang="en-US" sz="1900" spc="-50" baseline="0" dirty="0">
                          <a:effectLst/>
                          <a:latin typeface="Arial Narrow" panose="020B0606020202030204" pitchFamily="34" charset="0"/>
                        </a:rPr>
                        <a:t>(t)</a:t>
                      </a: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i="1" dirty="0">
                          <a:effectLst/>
                        </a:rPr>
                        <a:t>s</a:t>
                      </a:r>
                      <a:r>
                        <a:rPr lang="en-US" sz="1900" dirty="0">
                          <a:effectLst/>
                        </a:rPr>
                        <a:t> ^= </a:t>
                      </a:r>
                      <a:r>
                        <a:rPr lang="en-US" sz="1900" i="1" dirty="0">
                          <a:effectLst/>
                        </a:rPr>
                        <a:t>t</a:t>
                      </a:r>
                      <a:endParaRPr lang="en-US" sz="1900" dirty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i="1" dirty="0">
                          <a:effectLst/>
                        </a:rPr>
                        <a:t>s</a:t>
                      </a:r>
                      <a:r>
                        <a:rPr lang="en-US" altLang="zh-TW" sz="2400" baseline="0" dirty="0">
                          <a:effectLst/>
                        </a:rPr>
                        <a:t> = </a:t>
                      </a:r>
                      <a:r>
                        <a:rPr lang="en-US" altLang="zh-TW" sz="2400" i="1" baseline="0" dirty="0">
                          <a:effectLst/>
                        </a:rPr>
                        <a:t>s</a:t>
                      </a:r>
                      <a:r>
                        <a:rPr lang="en-US" altLang="zh-TW" sz="2400" baseline="0" dirty="0">
                          <a:effectLst/>
                        </a:rPr>
                        <a:t> ^ </a:t>
                      </a:r>
                      <a:r>
                        <a:rPr lang="en-US" altLang="zh-TW" sz="2400" i="1" baseline="0" dirty="0">
                          <a:effectLst/>
                        </a:rPr>
                        <a:t>t</a:t>
                      </a:r>
                      <a:endParaRPr lang="en-US" altLang="zh-TW" sz="2400" i="1" dirty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25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effectLst/>
                        </a:rPr>
                        <a:t>s.clear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900" dirty="0">
                          <a:effectLst/>
                        </a:rPr>
                        <a:t> </a:t>
                      </a:r>
                      <a:endParaRPr lang="en-US" altLang="zh-TW" sz="1900" dirty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Remove all elements from set </a:t>
                      </a:r>
                      <a:r>
                        <a:rPr lang="en-US" sz="2400" i="1" dirty="0">
                          <a:effectLst/>
                        </a:rPr>
                        <a:t>s</a:t>
                      </a:r>
                      <a:endParaRPr lang="en-US" sz="2400" dirty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225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effectLst/>
                        </a:rPr>
                        <a:t>s.add</a:t>
                      </a:r>
                      <a:r>
                        <a:rPr lang="en-US" sz="2400" dirty="0">
                          <a:effectLst/>
                        </a:rPr>
                        <a:t>(x)</a:t>
                      </a: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900" dirty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Add element </a:t>
                      </a:r>
                      <a:r>
                        <a:rPr lang="en-US" sz="2400" i="1" dirty="0">
                          <a:effectLst/>
                        </a:rPr>
                        <a:t>x</a:t>
                      </a:r>
                      <a:r>
                        <a:rPr lang="en-US" sz="2400" dirty="0">
                          <a:effectLst/>
                        </a:rPr>
                        <a:t> to set </a:t>
                      </a:r>
                      <a:r>
                        <a:rPr lang="en-US" sz="2400" i="1" dirty="0">
                          <a:effectLst/>
                        </a:rPr>
                        <a:t>s</a:t>
                      </a:r>
                      <a:endParaRPr lang="en-US" sz="2400" dirty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11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effectLst/>
                        </a:rPr>
                        <a:t>s.pop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900" dirty="0">
                          <a:effectLst/>
                        </a:rPr>
                        <a:t> </a:t>
                      </a: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spc="-100" baseline="0" dirty="0">
                          <a:effectLst/>
                        </a:rPr>
                        <a:t>Remov</a:t>
                      </a:r>
                      <a:r>
                        <a:rPr lang="en-US" sz="2400" dirty="0">
                          <a:effectLst/>
                        </a:rPr>
                        <a:t>e </a:t>
                      </a:r>
                      <a:r>
                        <a:rPr lang="en-US" sz="2400" spc="-30" baseline="0" dirty="0">
                          <a:effectLst/>
                        </a:rPr>
                        <a:t>an</a:t>
                      </a:r>
                      <a:r>
                        <a:rPr lang="en-US" sz="2400" dirty="0">
                          <a:effectLst/>
                        </a:rPr>
                        <a:t>d return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an arbitrary </a:t>
                      </a:r>
                      <a:r>
                        <a:rPr lang="en-US" sz="2400" spc="-50" baseline="0" dirty="0">
                          <a:solidFill>
                            <a:schemeClr val="tx1"/>
                          </a:solidFill>
                          <a:effectLst/>
                        </a:rPr>
                        <a:t>eleme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nt from </a:t>
                      </a:r>
                      <a:r>
                        <a:rPr lang="en-US" sz="2400" i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; raises </a:t>
                      </a:r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KeyError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2400" dirty="0">
                          <a:effectLst/>
                        </a:rPr>
                        <a:t>if empty</a:t>
                      </a: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25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effectLst/>
                        </a:rPr>
                        <a:t>s.</a:t>
                      </a:r>
                      <a:r>
                        <a:rPr lang="en-US" altLang="zh-TW" sz="2400" dirty="0" err="1">
                          <a:effectLst/>
                        </a:rPr>
                        <a:t>discard</a:t>
                      </a:r>
                      <a:r>
                        <a:rPr lang="en-US" sz="2400" dirty="0">
                          <a:effectLst/>
                        </a:rPr>
                        <a:t>(x)</a:t>
                      </a: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900" dirty="0">
                          <a:effectLst/>
                        </a:rPr>
                        <a:t> </a:t>
                      </a:r>
                      <a:endParaRPr lang="en-US" altLang="zh-TW" sz="1900" dirty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Remove </a:t>
                      </a:r>
                      <a:r>
                        <a:rPr lang="en-US" sz="2400" i="1" dirty="0">
                          <a:effectLst/>
                        </a:rPr>
                        <a:t>x</a:t>
                      </a:r>
                      <a:r>
                        <a:rPr lang="en-US" sz="2400" dirty="0">
                          <a:effectLst/>
                        </a:rPr>
                        <a:t> from set </a:t>
                      </a:r>
                      <a:r>
                        <a:rPr lang="en-US" sz="2400" i="1" dirty="0">
                          <a:effectLst/>
                        </a:rPr>
                        <a:t>s </a:t>
                      </a:r>
                      <a:r>
                        <a:rPr lang="en-US" sz="2400" i="0" dirty="0">
                          <a:effectLst/>
                        </a:rPr>
                        <a:t>if present</a:t>
                      </a:r>
                      <a:endParaRPr lang="en-US" sz="2400" dirty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911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effectLst/>
                        </a:rPr>
                        <a:t>s.</a:t>
                      </a:r>
                      <a:r>
                        <a:rPr lang="en-US" altLang="zh-TW" sz="2400" dirty="0" err="1">
                          <a:effectLst/>
                        </a:rPr>
                        <a:t>remove</a:t>
                      </a:r>
                      <a:r>
                        <a:rPr lang="en-US" sz="2400" dirty="0">
                          <a:effectLst/>
                        </a:rPr>
                        <a:t>(x)</a:t>
                      </a: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900" dirty="0">
                          <a:effectLst/>
                        </a:rPr>
                        <a:t> </a:t>
                      </a: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Removes </a:t>
                      </a:r>
                      <a:r>
                        <a:rPr lang="en-US" sz="2400" i="1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from set </a:t>
                      </a:r>
                      <a:r>
                        <a:rPr lang="en-US" sz="2400" i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if present</a:t>
                      </a:r>
                      <a:r>
                        <a:rPr lang="en-US" altLang="zh-TW" sz="2400" i="0" baseline="0" dirty="0">
                          <a:solidFill>
                            <a:schemeClr val="tx1"/>
                          </a:solidFill>
                          <a:effectLst/>
                        </a:rPr>
                        <a:t> – but raise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zh-TW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KeyError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zh-TW" sz="2400" dirty="0">
                          <a:effectLst/>
                        </a:rPr>
                        <a:t>if not present</a:t>
                      </a:r>
                      <a:endParaRPr lang="en-US" sz="2400" dirty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0745" y="1936118"/>
          <a:ext cx="9144001" cy="365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2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            Method        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Result</a:t>
                      </a:r>
                    </a:p>
                  </a:txBody>
                  <a:tcPr marT="27432" marB="274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9426498" y="1851102"/>
            <a:ext cx="156117" cy="490653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4966" y="1854819"/>
            <a:ext cx="156117" cy="490653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 flipV="1">
            <a:off x="66910" y="1868574"/>
            <a:ext cx="9564030" cy="7917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 flipV="1">
            <a:off x="85497" y="6630148"/>
            <a:ext cx="956403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962040"/>
      </p:ext>
    </p:extLst>
  </p:cSld>
  <p:clrMapOvr>
    <a:masterClrMapping/>
  </p:clrMapOvr>
  <p:transition spd="med"/>
  <p:extLst mod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46" y="0"/>
            <a:ext cx="9735832" cy="762000"/>
          </a:xfrm>
        </p:spPr>
        <p:txBody>
          <a:bodyPr/>
          <a:lstStyle/>
          <a:p>
            <a:r>
              <a:rPr lang="en-US" altLang="en-US" sz="4400" dirty="0">
                <a:latin typeface="Elephant" panose="02020904090505020303" pitchFamily="18" charset="0"/>
                <a:cs typeface="Arial" panose="020B0604020202020204" pitchFamily="34" charset="0"/>
              </a:rPr>
              <a:t>For Sets </a:t>
            </a:r>
            <a:r>
              <a:rPr lang="en-US" altLang="en-US" sz="4400" i="1" dirty="0">
                <a:solidFill>
                  <a:srgbClr val="FF000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and</a:t>
            </a:r>
            <a:r>
              <a:rPr lang="en-US" altLang="en-US" sz="4400" dirty="0">
                <a:solidFill>
                  <a:srgbClr val="FF000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400" dirty="0" err="1">
                <a:solidFill>
                  <a:srgbClr val="FF000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Frozensets</a:t>
            </a:r>
            <a:r>
              <a:rPr lang="en-US" altLang="en-US" sz="4400" dirty="0">
                <a:latin typeface="Elephant" panose="02020904090505020303" pitchFamily="18" charset="0"/>
                <a:cs typeface="Arial" panose="020B0604020202020204" pitchFamily="34" charset="0"/>
              </a:rPr>
              <a:t>: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6862" y="642576"/>
          <a:ext cx="9144001" cy="6247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282">
                <a:tc gridSpan="3"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     Method      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Result</a:t>
                      </a:r>
                    </a:p>
                  </a:txBody>
                  <a:tcPr marT="27432" marB="274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r" fontAlgn="base"/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effectLst/>
                        </a:rPr>
                        <a:t>len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Returns the number of elements in set </a:t>
                      </a:r>
                      <a:r>
                        <a:rPr lang="en-US" sz="2000" b="0" i="1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cs typeface="times" panose="02020603050405020304" pitchFamily="18" charset="0"/>
                        </a:rPr>
                        <a:t>s</a:t>
                      </a:r>
                      <a:endParaRPr lang="en-US" sz="2000" i="1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cs typeface="times" panose="02020603050405020304" pitchFamily="18" charset="0"/>
                      </a:endParaRP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r" fontAlgn="base"/>
                      <a:r>
                        <a:rPr lang="en-US" sz="2000" b="0" i="1" dirty="0"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endParaRPr lang="en-US" sz="2000" i="1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R="137160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2000" b="0" i="1">
                          <a:effectLst/>
                          <a:latin typeface="Lucida Console" panose="020B0609040504020204" pitchFamily="49" charset="0"/>
                        </a:rPr>
                        <a:t>x</a:t>
                      </a:r>
                      <a:r>
                        <a:rPr lang="en-US" altLang="zh-TW" sz="2000">
                          <a:effectLst/>
                        </a:rPr>
                        <a:t> </a:t>
                      </a:r>
                      <a:r>
                        <a:rPr lang="en-US" altLang="zh-TW" sz="500">
                          <a:effectLst/>
                        </a:rPr>
                        <a:t> </a:t>
                      </a:r>
                      <a:r>
                        <a:rPr lang="en-US" altLang="zh-TW" sz="2000">
                          <a:effectLst/>
                        </a:rPr>
                        <a:t>in</a:t>
                      </a:r>
                      <a:r>
                        <a:rPr lang="en-US" altLang="zh-TW" sz="1000">
                          <a:effectLst/>
                        </a:rPr>
                        <a:t> </a:t>
                      </a:r>
                      <a:r>
                        <a:rPr lang="en-US" altLang="zh-TW" sz="2000" b="0" i="1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endParaRPr lang="en-US" sz="2000" i="1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R="137160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Test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2000" b="0" i="1" dirty="0">
                          <a:effectLst/>
                          <a:latin typeface="Lucida Console" panose="020B0609040504020204" pitchFamily="49" charset="0"/>
                        </a:rPr>
                        <a:t>x</a:t>
                      </a:r>
                      <a:r>
                        <a:rPr lang="en-US" sz="2000" dirty="0">
                          <a:effectLst/>
                        </a:rPr>
                        <a:t> for membership in </a:t>
                      </a:r>
                      <a:r>
                        <a:rPr lang="en-US" sz="20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endParaRPr lang="en-US" sz="2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145">
                <a:tc gridSpan="2">
                  <a:txBody>
                    <a:bodyPr/>
                    <a:lstStyle/>
                    <a:p>
                      <a:pPr algn="r" fontAlgn="base"/>
                      <a:r>
                        <a:rPr lang="en-US" sz="2000" b="0" i="1" dirty="0">
                          <a:effectLst/>
                          <a:latin typeface="Lucida Console" panose="020B0609040504020204" pitchFamily="49" charset="0"/>
                        </a:rPr>
                        <a:t>x</a:t>
                      </a:r>
                      <a:r>
                        <a:rPr lang="en-US" sz="2000" dirty="0">
                          <a:effectLst/>
                        </a:rPr>
                        <a:t> not in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2000" b="0" i="1" dirty="0">
                          <a:effectLst/>
                          <a:latin typeface="Lucida Console" panose="020B0609040504020204" pitchFamily="49" charset="0"/>
                        </a:rPr>
                        <a:t>s </a:t>
                      </a:r>
                      <a:endParaRPr lang="en-US" sz="2000" i="1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R="45720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54864" marB="548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Test if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2000" b="0" i="1" dirty="0">
                          <a:effectLst/>
                          <a:latin typeface="Lucida Console" panose="020B0609040504020204" pitchFamily="49" charset="0"/>
                        </a:rPr>
                        <a:t>x</a:t>
                      </a:r>
                      <a:r>
                        <a:rPr lang="en-US" sz="1000" b="0" i="1" dirty="0"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in</a:t>
                      </a:r>
                      <a:r>
                        <a:rPr lang="en-US" sz="800" b="0" i="1" dirty="0"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20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>
                          <a:effectLst/>
                        </a:rPr>
                        <a:t>  is not true</a:t>
                      </a:r>
                      <a:endParaRPr lang="en-US" sz="2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ctr" fontAlgn="base"/>
                      <a:endParaRPr lang="en-US" sz="2000" dirty="0">
                        <a:effectLst/>
                      </a:endParaRPr>
                    </a:p>
                  </a:txBody>
                  <a:tcPr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altLang="zh-TW" sz="1800" dirty="0">
                          <a:effectLst/>
                          <a:latin typeface="Lucida Console" panose="020B0609040504020204" pitchFamily="49" charset="0"/>
                        </a:rPr>
                        <a:t>==</a:t>
                      </a:r>
                      <a:r>
                        <a:rPr lang="en-US" altLang="zh-TW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altLang="zh-TW" sz="18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altLang="zh-TW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effectLst/>
                        </a:rPr>
                        <a:t>Test if</a:t>
                      </a:r>
                      <a:r>
                        <a:rPr lang="en-US" altLang="zh-TW" sz="1600" dirty="0">
                          <a:effectLst/>
                        </a:rPr>
                        <a:t> </a:t>
                      </a:r>
                      <a:r>
                        <a:rPr lang="en-US" altLang="zh-TW" sz="20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2000" dirty="0">
                          <a:effectLst/>
                        </a:rPr>
                        <a:t> and </a:t>
                      </a:r>
                      <a:r>
                        <a:rPr lang="en-US" altLang="zh-TW" sz="20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altLang="zh-TW" sz="2000" dirty="0">
                          <a:effectLst/>
                        </a:rPr>
                        <a:t> have</a:t>
                      </a:r>
                      <a:r>
                        <a:rPr lang="en-US" altLang="zh-TW" sz="2000" baseline="0" dirty="0">
                          <a:effectLst/>
                        </a:rPr>
                        <a:t> exactly the same</a:t>
                      </a:r>
                      <a:r>
                        <a:rPr lang="en-US" altLang="zh-TW" sz="2000" dirty="0">
                          <a:effectLst/>
                        </a:rPr>
                        <a:t> elements</a:t>
                      </a: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ctr" fontAlgn="base"/>
                      <a:endParaRPr lang="en-US" sz="2000" dirty="0">
                        <a:effectLst/>
                      </a:endParaRPr>
                    </a:p>
                  </a:txBody>
                  <a:tcPr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altLang="zh-TW" sz="1800" dirty="0">
                          <a:effectLst/>
                          <a:latin typeface="Lucida Console" panose="020B0609040504020204" pitchFamily="49" charset="0"/>
                        </a:rPr>
                        <a:t>!=</a:t>
                      </a:r>
                      <a:r>
                        <a:rPr lang="en-US" altLang="zh-TW" sz="9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altLang="zh-TW" sz="18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altLang="zh-TW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effectLst/>
                        </a:rPr>
                        <a:t>Test if</a:t>
                      </a:r>
                      <a:r>
                        <a:rPr lang="en-US" altLang="zh-TW" sz="1600" dirty="0">
                          <a:effectLst/>
                        </a:rPr>
                        <a:t> </a:t>
                      </a:r>
                      <a:r>
                        <a:rPr lang="en-US" altLang="zh-TW" sz="2000" b="0" i="1" dirty="0">
                          <a:effectLst/>
                          <a:latin typeface="Lucida Console" panose="020B0609040504020204" pitchFamily="49" charset="0"/>
                        </a:rPr>
                        <a:t>x</a:t>
                      </a:r>
                      <a:r>
                        <a:rPr lang="en-US" altLang="zh-TW" sz="1200" b="0" i="1" dirty="0"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altLang="zh-TW" sz="2000" b="0" i="0" dirty="0">
                          <a:effectLst/>
                          <a:latin typeface="Lucida Console" panose="020B0609040504020204" pitchFamily="49" charset="0"/>
                        </a:rPr>
                        <a:t>==</a:t>
                      </a:r>
                      <a:r>
                        <a:rPr lang="en-US" altLang="zh-TW" sz="600" b="0" i="1" dirty="0"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altLang="zh-TW" sz="20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2000" dirty="0">
                          <a:effectLst/>
                        </a:rPr>
                        <a:t>  is not true</a:t>
                      </a: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0" i="0" dirty="0" err="1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 err="1">
                          <a:effectLst/>
                        </a:rPr>
                        <a:t>.issubset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Lucida Console" panose="020B0609040504020204" pitchFamily="49" charset="0"/>
                        </a:rPr>
                        <a:t>&lt;=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Test if every element in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>
                          <a:effectLst/>
                        </a:rPr>
                        <a:t> is in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2000" i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ctr" fontAlgn="base"/>
                      <a:endParaRPr lang="en-US" sz="2000" dirty="0">
                        <a:effectLst/>
                      </a:endParaRPr>
                    </a:p>
                  </a:txBody>
                  <a:tcPr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Lucida Console" panose="020B0609040504020204" pitchFamily="49" charset="0"/>
                        </a:rPr>
                        <a:t>&lt;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Test if </a:t>
                      </a:r>
                      <a:r>
                        <a:rPr lang="en-US" altLang="zh-TW" sz="2000" b="0" i="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2000" dirty="0">
                          <a:effectLst/>
                        </a:rPr>
                        <a:t> &lt;= </a:t>
                      </a:r>
                      <a:r>
                        <a:rPr lang="en-US" altLang="zh-TW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altLang="zh-TW" sz="2000" b="0" i="1" dirty="0">
                          <a:effectLst/>
                          <a:latin typeface="times" panose="02020603050405020304" pitchFamily="18" charset="0"/>
                        </a:rPr>
                        <a:t>  </a:t>
                      </a:r>
                      <a:r>
                        <a:rPr lang="en-US" altLang="zh-TW" sz="2000" dirty="0">
                          <a:effectLst/>
                        </a:rPr>
                        <a:t>and  </a:t>
                      </a:r>
                      <a:r>
                        <a:rPr lang="en-US" altLang="zh-TW" sz="2000" b="0" i="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2000" dirty="0">
                          <a:effectLst/>
                        </a:rPr>
                        <a:t> != </a:t>
                      </a:r>
                      <a:r>
                        <a:rPr lang="en-US" altLang="zh-TW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altLang="zh-TW" sz="2000" b="0" i="1" dirty="0"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endParaRPr lang="en-US" sz="2000" dirty="0">
                        <a:effectLst/>
                      </a:endParaRP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0" i="0" dirty="0" err="1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 err="1">
                          <a:effectLst/>
                        </a:rPr>
                        <a:t>.issuperset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Lucida Console" panose="020B0609040504020204" pitchFamily="49" charset="0"/>
                        </a:rPr>
                        <a:t>&gt;=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Test if every element in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 is in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endParaRPr lang="en-US" sz="2000" i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0" i="0" dirty="0" err="1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 err="1">
                          <a:effectLst/>
                        </a:rPr>
                        <a:t>.issuperset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Lucida Console" panose="020B0609040504020204" pitchFamily="49" charset="0"/>
                        </a:rPr>
                        <a:t>&gt;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effectLst/>
                        </a:rPr>
                        <a:t>Test if </a:t>
                      </a:r>
                      <a:r>
                        <a:rPr lang="en-US" altLang="zh-TW" sz="2000" b="0" i="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2000" dirty="0">
                          <a:effectLst/>
                        </a:rPr>
                        <a:t> &gt;= </a:t>
                      </a:r>
                      <a:r>
                        <a:rPr lang="en-US" altLang="zh-TW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altLang="zh-TW" sz="2000" b="0" i="1" dirty="0">
                          <a:effectLst/>
                          <a:latin typeface="times" panose="02020603050405020304" pitchFamily="18" charset="0"/>
                        </a:rPr>
                        <a:t>  </a:t>
                      </a:r>
                      <a:r>
                        <a:rPr lang="en-US" altLang="zh-TW" sz="2000" dirty="0">
                          <a:effectLst/>
                        </a:rPr>
                        <a:t>and  </a:t>
                      </a:r>
                      <a:r>
                        <a:rPr lang="en-US" altLang="zh-TW" sz="2000" b="0" i="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2000" dirty="0">
                          <a:effectLst/>
                        </a:rPr>
                        <a:t> != </a:t>
                      </a:r>
                      <a:r>
                        <a:rPr lang="en-US" altLang="zh-TW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2000" dirty="0">
                        <a:effectLst/>
                      </a:endParaRP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0" i="0" dirty="0" err="1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 err="1">
                          <a:effectLst/>
                        </a:rPr>
                        <a:t>.union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Lucida Console" panose="020B0609040504020204" pitchFamily="49" charset="0"/>
                        </a:rPr>
                        <a:t>|</a:t>
                      </a:r>
                      <a:r>
                        <a:rPr lang="en-US" sz="6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Returns a new set with elements from either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>
                          <a:effectLst/>
                        </a:rPr>
                        <a:t> or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2000" i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0" i="0" dirty="0" err="1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 err="1">
                          <a:effectLst/>
                        </a:rPr>
                        <a:t>.intersection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R="0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Lucida Console" panose="020B0609040504020204" pitchFamily="49" charset="0"/>
                        </a:rPr>
                        <a:t>&amp;</a:t>
                      </a:r>
                      <a:r>
                        <a:rPr lang="en-US" sz="7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effectLst/>
                        </a:rPr>
                        <a:t>Returns a </a:t>
                      </a:r>
                      <a:r>
                        <a:rPr lang="en-US" sz="2000" dirty="0">
                          <a:effectLst/>
                        </a:rPr>
                        <a:t>new set with e</a:t>
                      </a:r>
                      <a:r>
                        <a:rPr lang="en-US" sz="2000" spc="-20" baseline="0" dirty="0">
                          <a:effectLst/>
                        </a:rPr>
                        <a:t>leme</a:t>
                      </a:r>
                      <a:r>
                        <a:rPr lang="en-US" sz="2000" dirty="0">
                          <a:effectLst/>
                        </a:rPr>
                        <a:t>nts c</a:t>
                      </a:r>
                      <a:r>
                        <a:rPr lang="en-US" sz="2000" spc="-20" baseline="0" dirty="0">
                          <a:effectLst/>
                        </a:rPr>
                        <a:t>ommo</a:t>
                      </a:r>
                      <a:r>
                        <a:rPr lang="en-US" sz="2000" dirty="0">
                          <a:effectLst/>
                        </a:rPr>
                        <a:t>n </a:t>
                      </a:r>
                      <a:r>
                        <a:rPr lang="en-US" sz="2000" spc="0" baseline="0" dirty="0">
                          <a:effectLst/>
                        </a:rPr>
                        <a:t>t</a:t>
                      </a:r>
                      <a:r>
                        <a:rPr lang="en-US" sz="2000" spc="-50" baseline="0" dirty="0">
                          <a:effectLst/>
                        </a:rPr>
                        <a:t>o </a:t>
                      </a:r>
                      <a:r>
                        <a:rPr lang="en-US" sz="2000" b="0" i="0" spc="-50" baseline="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spc="-50" baseline="0" dirty="0">
                          <a:effectLst/>
                        </a:rPr>
                        <a:t> and </a:t>
                      </a:r>
                      <a:r>
                        <a:rPr lang="en-US" sz="2000" b="0" i="0" spc="-50" baseline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2000" i="0" spc="-50" baseline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0" i="0" dirty="0" err="1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 err="1">
                          <a:effectLst/>
                        </a:rPr>
                        <a:t>.difference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Lucida Console" panose="020B0609040504020204" pitchFamily="49" charset="0"/>
                        </a:rPr>
                        <a:t>-</a:t>
                      </a:r>
                      <a:r>
                        <a:rPr lang="en-US" sz="6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effectLst/>
                        </a:rPr>
                        <a:t>Returns a </a:t>
                      </a:r>
                      <a:r>
                        <a:rPr lang="en-US" sz="2000" dirty="0">
                          <a:effectLst/>
                        </a:rPr>
                        <a:t>new set with elements in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>
                          <a:effectLst/>
                        </a:rPr>
                        <a:t> but not in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2000" i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0145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 err="1">
                          <a:effectLst/>
                          <a:latin typeface="Arial Narrow" panose="020B0606020202030204" pitchFamily="34" charset="0"/>
                        </a:rPr>
                        <a:t>s</a:t>
                      </a:r>
                      <a:r>
                        <a:rPr lang="en-US" sz="1800" baseline="0" dirty="0" err="1">
                          <a:effectLst/>
                          <a:latin typeface="Arial Narrow" panose="020B0606020202030204" pitchFamily="34" charset="0"/>
                        </a:rPr>
                        <a:t>.symmetric_difference</a:t>
                      </a:r>
                      <a:r>
                        <a:rPr lang="en-US" sz="1800" baseline="0" dirty="0">
                          <a:effectLst/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US" sz="1800" b="0" i="0" baseline="0" dirty="0">
                          <a:effectLst/>
                          <a:latin typeface="Arial Narrow" panose="020B0606020202030204" pitchFamily="34" charset="0"/>
                        </a:rPr>
                        <a:t>t</a:t>
                      </a:r>
                      <a:r>
                        <a:rPr lang="en-US" sz="1800" baseline="0" dirty="0">
                          <a:effectLst/>
                          <a:latin typeface="Arial Narrow" panose="020B0606020202030204" pitchFamily="34" charset="0"/>
                        </a:rPr>
                        <a:t>)</a:t>
                      </a:r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Lucida Console" panose="020B0609040504020204" pitchFamily="49" charset="0"/>
                        </a:rPr>
                        <a:t>^</a:t>
                      </a:r>
                      <a:r>
                        <a:rPr lang="en-US" sz="5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spc="-80" baseline="0" dirty="0">
                          <a:effectLst/>
                        </a:rPr>
                        <a:t>R</a:t>
                      </a:r>
                      <a:r>
                        <a:rPr lang="en-US" altLang="zh-TW" sz="2000" spc="-10" baseline="0" dirty="0">
                          <a:effectLst/>
                        </a:rPr>
                        <a:t>e</a:t>
                      </a:r>
                      <a:r>
                        <a:rPr lang="en-US" altLang="zh-TW" sz="2000" dirty="0">
                          <a:effectLst/>
                        </a:rPr>
                        <a:t>t</a:t>
                      </a:r>
                      <a:r>
                        <a:rPr lang="en-US" altLang="zh-TW" sz="2000" spc="-30" baseline="0" dirty="0">
                          <a:effectLst/>
                        </a:rPr>
                        <a:t>u</a:t>
                      </a:r>
                      <a:r>
                        <a:rPr lang="en-US" altLang="zh-TW" sz="2000" dirty="0">
                          <a:effectLst/>
                        </a:rPr>
                        <a:t>rns a </a:t>
                      </a:r>
                      <a:r>
                        <a:rPr lang="en-US" sz="2000" spc="-40" baseline="0" dirty="0">
                          <a:effectLst/>
                        </a:rPr>
                        <a:t>n</a:t>
                      </a:r>
                      <a:r>
                        <a:rPr lang="en-US" sz="2000" spc="-20" baseline="0" dirty="0">
                          <a:effectLst/>
                        </a:rPr>
                        <a:t>e</a:t>
                      </a:r>
                      <a:r>
                        <a:rPr lang="en-US" sz="2000" dirty="0">
                          <a:effectLst/>
                        </a:rPr>
                        <a:t>w set with </a:t>
                      </a:r>
                      <a:r>
                        <a:rPr lang="en-US" sz="2000" spc="-20" baseline="0" dirty="0">
                          <a:effectLst/>
                        </a:rPr>
                        <a:t>elemen</a:t>
                      </a:r>
                      <a:r>
                        <a:rPr lang="en-US" sz="2000" dirty="0">
                          <a:effectLst/>
                        </a:rPr>
                        <a:t>ts i</a:t>
                      </a:r>
                      <a:r>
                        <a:rPr lang="en-US" sz="2000" spc="-30" dirty="0">
                          <a:effectLst/>
                        </a:rPr>
                        <a:t>n</a:t>
                      </a:r>
                      <a:r>
                        <a:rPr lang="en-US" sz="1800" spc="-30" dirty="0">
                          <a:effectLst/>
                        </a:rPr>
                        <a:t> </a:t>
                      </a:r>
                      <a:r>
                        <a:rPr lang="en-US" sz="2000" b="0" i="0" spc="-3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800" spc="-30" dirty="0">
                          <a:effectLst/>
                        </a:rPr>
                        <a:t> </a:t>
                      </a:r>
                      <a:r>
                        <a:rPr lang="en-US" sz="2000" spc="-30" dirty="0">
                          <a:effectLst/>
                        </a:rPr>
                        <a:t>or</a:t>
                      </a:r>
                      <a:r>
                        <a:rPr lang="en-US" sz="1800" spc="-30" dirty="0">
                          <a:effectLst/>
                        </a:rPr>
                        <a:t> </a:t>
                      </a:r>
                      <a:r>
                        <a:rPr lang="en-US" sz="2000" b="0" i="0" spc="-3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sz="2000" spc="-30" dirty="0">
                          <a:effectLst/>
                        </a:rPr>
                        <a:t> </a:t>
                      </a:r>
                      <a:r>
                        <a:rPr lang="en-US" sz="2000" spc="-30" baseline="0" dirty="0">
                          <a:effectLst/>
                        </a:rPr>
                        <a:t>b</a:t>
                      </a:r>
                      <a:r>
                        <a:rPr lang="en-US" sz="2000" spc="-10" baseline="0" dirty="0">
                          <a:effectLst/>
                        </a:rPr>
                        <a:t>u</a:t>
                      </a:r>
                      <a:r>
                        <a:rPr lang="en-US" sz="2000" dirty="0">
                          <a:effectLst/>
                        </a:rPr>
                        <a:t>t </a:t>
                      </a:r>
                      <a:r>
                        <a:rPr lang="en-US" sz="2000" spc="-40" baseline="0" dirty="0">
                          <a:effectLst/>
                        </a:rPr>
                        <a:t>no</a:t>
                      </a:r>
                      <a:r>
                        <a:rPr lang="en-US" sz="2000" spc="-20" baseline="0" dirty="0">
                          <a:effectLst/>
                        </a:rPr>
                        <a:t>t </a:t>
                      </a:r>
                      <a:r>
                        <a:rPr lang="en-US" sz="2000" spc="-40" baseline="0" dirty="0">
                          <a:effectLst/>
                        </a:rPr>
                        <a:t>bo</a:t>
                      </a: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spc="-100" baseline="0" dirty="0">
                          <a:effectLst/>
                        </a:rPr>
                        <a:t>h</a:t>
                      </a:r>
                    </a:p>
                  </a:txBody>
                  <a:tcPr marR="0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0" i="0" dirty="0" err="1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 err="1">
                          <a:effectLst/>
                        </a:rPr>
                        <a:t>.copy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</a:p>
                  </a:txBody>
                  <a:tcPr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900"/>
                    </a:p>
                  </a:txBody>
                  <a:tcPr marL="0" marR="0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Returns a new set with a shallow copy of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401476"/>
      </p:ext>
    </p:extLst>
  </p:cSld>
  <p:clrMapOvr>
    <a:masterClrMapping/>
  </p:clrMapOvr>
  <p:transition spd="med"/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'super’] </a:t>
            </a:r>
          </a:p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_.remove("open")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builtinsWeWillCoverL8R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'exec',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frozenset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isinstance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 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builtins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WeWillCoverL8R</a:t>
            </a: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</a:t>
            </a:r>
            <a:r>
              <a:rPr kumimoji="0" lang="en-US" altLang="zh-TW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 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emoryview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'property',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slice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_.remove('slice')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sz="2600" b="0" i="0" u="none" strike="noStrike" kern="1200" cap="none" spc="-1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-9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print(</a:t>
            </a:r>
            <a:r>
              <a:rPr kumimoji="0" lang="en-US" altLang="zh-TW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96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.__doc</a:t>
            </a:r>
            <a:r>
              <a:rPr kumimoji="0" lang="en-US" altLang="zh-TW" sz="2600" b="0" i="0" u="none" strike="noStrike" kern="0" cap="none" spc="-9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__)</a:t>
            </a:r>
          </a:p>
          <a:p>
            <a:pPr marL="0" marR="0" lvl="0" indent="0" algn="l" defTabSz="914400" rtl="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00" b="0" i="0" u="none" strike="noStrike" kern="0" cap="none" spc="-2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Execute the given source in the context of </a:t>
            </a:r>
            <a:r>
              <a:rPr kumimoji="0" lang="en-US" altLang="zh-TW" sz="2500" b="0" i="0" u="none" strike="noStrike" kern="0" cap="none" spc="-23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globals</a:t>
            </a:r>
            <a:r>
              <a:rPr kumimoji="0" lang="en-US" altLang="zh-TW" sz="2500" b="0" i="0" u="none" strike="noStrike" kern="0" cap="none" spc="-2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and local</a:t>
            </a:r>
            <a:r>
              <a:rPr kumimoji="0" lang="en-US" altLang="zh-TW" sz="2500" b="0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</a:t>
            </a:r>
            <a:r>
              <a:rPr kumimoji="0" lang="en-US" altLang="zh-TW" sz="2500" b="0" i="0" u="none" strike="noStrike" kern="0" cap="none" spc="-2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-13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00" b="0" i="0" u="none" strike="noStrike" kern="0" cap="none" spc="-19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source may be a string representing one or more Python</a:t>
            </a:r>
            <a:endParaRPr kumimoji="0" lang="en-US" altLang="zh-TW" sz="2600" b="0" i="0" u="none" strike="noStrike" kern="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7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96862" y="1077137"/>
            <a:ext cx="9439915" cy="578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85" indent="-34288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17" indent="-2857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950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13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31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49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67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885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032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885" marR="0" lvl="0" indent="-342885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&gt;&gt;&gt;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f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=set(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dir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(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frozenset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))</a:t>
            </a:r>
          </a:p>
          <a:p>
            <a:pPr marL="342885" marR="0" lvl="0" indent="-342885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&gt;&gt;&gt;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for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i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in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dir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(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frozenset</a:t>
            </a:r>
            <a:r>
              <a:rPr kumimoji="0" lang="en-US" altLang="en-US" sz="28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)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: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  <a:p>
            <a:pPr marL="342885" marR="0" lvl="0" indent="-342885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...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  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if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i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[0]=="_":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f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-=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{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i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}</a:t>
            </a:r>
          </a:p>
          <a:p>
            <a:pPr marL="342885" marR="0" lvl="0" indent="-342885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  <a:p>
            <a:pPr marL="342885" marR="0" lvl="0" indent="-342885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947" y="1"/>
            <a:ext cx="9735831" cy="117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93822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6pPr>
            <a:lvl7pPr marL="987643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7pPr>
            <a:lvl8pPr marL="1481465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8pPr>
            <a:lvl9pPr marL="1975287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9pPr>
          </a:lstStyle>
          <a:p>
            <a:pPr marL="0" marR="0" lvl="0" indent="0" algn="ctr" defTabSz="846552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  <a:defRPr/>
            </a:pP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MS PGothic" pitchFamily="34" charset="-128"/>
                <a:cs typeface="Arial" panose="020B0604020202020204" pitchFamily="34" charset="0"/>
              </a:rPr>
              <a:t>Putting together some of the </a:t>
            </a:r>
            <a:b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MS PGothic" pitchFamily="34" charset="-128"/>
                <a:cs typeface="Arial" panose="020B0604020202020204" pitchFamily="34" charset="0"/>
              </a:rPr>
            </a:b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MS PGothic" pitchFamily="34" charset="-128"/>
                <a:cs typeface="Arial" panose="020B0604020202020204" pitchFamily="34" charset="0"/>
              </a:rPr>
              <a:t>ideas from the above slides:</a:t>
            </a:r>
            <a:endParaRPr kumimoji="0" lang="en-GB" altLang="en-US" sz="4400" b="0" i="0" u="none" strike="noStrike" kern="0" cap="none" spc="0" normalizeH="0" baseline="0" noProof="0" dirty="0">
              <a:ln>
                <a:noFill/>
              </a:ln>
              <a:solidFill>
                <a:srgbClr val="2D2DB9"/>
              </a:solidFill>
              <a:effectLst/>
              <a:uLnTx/>
              <a:uFillTx/>
              <a:latin typeface="Elephant" panose="02020904090505020303" pitchFamily="18" charset="0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96863" y="1077137"/>
            <a:ext cx="971550" cy="458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85" indent="-34288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17" indent="-2857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950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13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31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49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67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885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032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885" marR="0" lvl="0" indent="-342885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&gt;&gt;&gt;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  <a:p>
            <a:pPr marL="342885" marR="0" lvl="0" indent="-342885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&gt;&gt;&gt;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  <a:p>
            <a:pPr marL="342885" marR="0" lvl="0" indent="-342885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...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868612" y="1086661"/>
            <a:ext cx="6629401" cy="578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85" indent="-34288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17" indent="-2857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950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13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31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49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67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885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032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885" marR="0" lvl="0" indent="-342885" algn="r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  <a:p>
            <a:pPr marL="342885" marR="0" lvl="0" indent="-342885" algn="r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#Ca</a:t>
            </a:r>
            <a:r>
              <a:rPr kumimoji="0" lang="en-US" altLang="en-US" sz="2800" b="0" i="0" u="none" strike="noStrike" kern="0" cap="none" spc="-4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n’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</a:t>
            </a:r>
            <a:r>
              <a:rPr kumimoji="0" lang="en-US" altLang="en-US" sz="2800" b="0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loop</a:t>
            </a:r>
            <a:r>
              <a:rPr kumimoji="0" lang="en-US" altLang="en-US" sz="2000" b="0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</a:t>
            </a:r>
            <a:r>
              <a:rPr kumimoji="0" lang="en-US" altLang="en-US" sz="2800" b="0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o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f 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983662" y="2571750"/>
            <a:ext cx="628650" cy="3429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6626465" y="2552052"/>
            <a:ext cx="2286809" cy="709566"/>
          </a:xfrm>
          <a:prstGeom prst="wedgeRoundRectCallout">
            <a:avLst>
              <a:gd name="adj1" fmla="val 18478"/>
              <a:gd name="adj2" fmla="val -158883"/>
              <a:gd name="adj3" fmla="val 16667"/>
            </a:avLst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465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Why not?</a:t>
            </a:r>
            <a:endParaRPr kumimoji="0" lang="zh-TW" altLang="en-US" sz="40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233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  <p:extLst mod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96862" y="1077137"/>
            <a:ext cx="9439915" cy="578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85" indent="-34288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17" indent="-2857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950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13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31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49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67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885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032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885" marR="0" lvl="0" indent="-342885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&gt;&gt;&gt;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f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=set(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dir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(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frozenset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))</a:t>
            </a:r>
          </a:p>
          <a:p>
            <a:pPr marL="342885" marR="0" lvl="0" indent="-342885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&gt;&gt;&gt;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for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i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in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dir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(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frozenset</a:t>
            </a:r>
            <a:r>
              <a:rPr kumimoji="0" lang="en-US" altLang="en-US" sz="28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)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: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  <a:p>
            <a:pPr marL="342885" marR="0" lvl="0" indent="-342885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...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  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if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i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[0]=="_":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f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-=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{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i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}</a:t>
            </a:r>
          </a:p>
          <a:p>
            <a:pPr marL="342885" marR="0" lvl="0" indent="-342885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...</a:t>
            </a:r>
          </a:p>
          <a:p>
            <a:pPr marL="342885" marR="0" lvl="0" indent="-342885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&gt;&gt;&gt;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print(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*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f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) 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  <a:p>
            <a:pPr marL="342885" marR="0" lvl="0" indent="-342885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-1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difference intersection </a:t>
            </a:r>
            <a:r>
              <a:rPr kumimoji="0" lang="en-US" altLang="en-US" sz="2800" b="0" i="0" u="none" strike="noStrike" kern="0" cap="none" spc="-12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issubset</a:t>
            </a:r>
            <a:r>
              <a:rPr kumimoji="0" lang="en-US" altLang="en-US" sz="2800" b="0" i="0" u="none" strike="noStrike" kern="0" cap="none" spc="-1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</a:t>
            </a:r>
            <a:r>
              <a:rPr kumimoji="0" lang="en-US" altLang="en-US" sz="2800" b="0" i="0" u="none" strike="noStrike" kern="0" cap="none" spc="-12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issuperset</a:t>
            </a:r>
            <a:r>
              <a:rPr kumimoji="0" lang="en-US" altLang="en-US" sz="2800" b="0" i="0" u="none" strike="noStrike" kern="0" cap="none" spc="-1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</a:t>
            </a:r>
          </a:p>
          <a:p>
            <a:pPr marL="342885" marR="0" lvl="0" indent="-342885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-12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symmetric_difference</a:t>
            </a:r>
            <a:r>
              <a:rPr kumimoji="0" lang="en-US" altLang="en-US" sz="2800" b="0" i="0" u="none" strike="noStrike" kern="0" cap="none" spc="-1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union copy </a:t>
            </a:r>
            <a:r>
              <a:rPr kumimoji="0" lang="en-US" altLang="en-US" sz="2800" b="0" i="0" u="none" strike="noStrike" kern="0" cap="none" spc="-12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isdisjoint</a:t>
            </a:r>
            <a:endParaRPr kumimoji="0" lang="en-US" altLang="en-US" sz="2800" b="0" i="0" u="none" strike="noStrike" kern="0" cap="none" spc="-12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  <a:p>
            <a:pPr marL="342885" marR="0" lvl="0" indent="-342885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&gt;&gt;&gt;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s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=set()</a:t>
            </a:r>
          </a:p>
          <a:p>
            <a:pPr marL="342885" marR="0" lvl="0" indent="-342885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&gt;&gt;&gt;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for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i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in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dir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(set):</a:t>
            </a:r>
          </a:p>
          <a:p>
            <a:pPr marL="342885" marR="0" lvl="0" indent="-342885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...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  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if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i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[0]!="_":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s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|=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{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i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}</a:t>
            </a:r>
          </a:p>
          <a:p>
            <a:pPr marL="342885" marR="0" lvl="0" indent="-342885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...</a:t>
            </a:r>
          </a:p>
          <a:p>
            <a:pPr marL="342885" marR="0" lvl="0" indent="-342885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print(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*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s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-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f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)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#Gets the set-only methods</a:t>
            </a:r>
          </a:p>
          <a:p>
            <a:pPr marL="342885" marR="0" lvl="0" indent="-342885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-10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difference_update</a:t>
            </a:r>
            <a:r>
              <a:rPr kumimoji="0" lang="en-US" altLang="en-US" sz="2800" b="0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pop update clear remove </a:t>
            </a:r>
          </a:p>
          <a:p>
            <a:pPr marL="342885" marR="0" lvl="0" indent="-342885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add discard </a:t>
            </a:r>
            <a:r>
              <a:rPr kumimoji="0" lang="en-US" altLang="en-US" sz="2800" b="0" i="0" u="none" strike="noStrike" kern="0" cap="none" spc="-10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symmetric_difference_update</a:t>
            </a:r>
            <a:endParaRPr kumimoji="0" lang="en-US" altLang="en-US" sz="2800" b="0" i="0" u="none" strike="noStrike" kern="0" cap="none" spc="-10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  <a:p>
            <a:pPr marL="342885" marR="0" lvl="0" indent="-342885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-10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intersection_update</a:t>
            </a:r>
            <a:endParaRPr kumimoji="0" lang="en-US" altLang="en-US" sz="2800" b="0" i="0" u="none" strike="noStrike" kern="0" cap="none" spc="-10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  <a:p>
            <a:pPr marL="342885" marR="0" lvl="0" indent="-342885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&gt;&gt;&gt;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947" y="1"/>
            <a:ext cx="9735831" cy="117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93822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6pPr>
            <a:lvl7pPr marL="987643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7pPr>
            <a:lvl8pPr marL="1481465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8pPr>
            <a:lvl9pPr marL="1975287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9pPr>
          </a:lstStyle>
          <a:p>
            <a:pPr marL="0" marR="0" lvl="0" indent="0" algn="ctr" defTabSz="846552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  <a:defRPr/>
            </a:pP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MS PGothic" pitchFamily="34" charset="-128"/>
                <a:cs typeface="Arial" panose="020B0604020202020204" pitchFamily="34" charset="0"/>
              </a:rPr>
              <a:t>Putting together some of the </a:t>
            </a:r>
            <a:b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MS PGothic" pitchFamily="34" charset="-128"/>
                <a:cs typeface="Arial" panose="020B0604020202020204" pitchFamily="34" charset="0"/>
              </a:rPr>
            </a:b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MS PGothic" pitchFamily="34" charset="-128"/>
                <a:cs typeface="Arial" panose="020B0604020202020204" pitchFamily="34" charset="0"/>
              </a:rPr>
              <a:t>ideas from the above slides:</a:t>
            </a:r>
            <a:endParaRPr kumimoji="0" lang="en-GB" altLang="en-US" sz="4400" b="0" i="0" u="none" strike="noStrike" kern="0" cap="none" spc="0" normalizeH="0" baseline="0" noProof="0" dirty="0">
              <a:ln>
                <a:noFill/>
              </a:ln>
              <a:solidFill>
                <a:srgbClr val="2D2DB9"/>
              </a:solidFill>
              <a:effectLst/>
              <a:uLnTx/>
              <a:uFillTx/>
              <a:latin typeface="Elephant" panose="02020904090505020303" pitchFamily="18" charset="0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96863" y="1077137"/>
            <a:ext cx="971550" cy="458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85" indent="-34288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17" indent="-2857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950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13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31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49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67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885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032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885" marR="0" lvl="0" indent="-342885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&gt;&gt;&gt;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  <a:p>
            <a:pPr marL="342885" marR="0" lvl="0" indent="-342885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&gt;&gt;&gt;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  <a:p>
            <a:pPr marL="342885" marR="0" lvl="0" indent="-342885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...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  <a:p>
            <a:pPr marL="342885" marR="0" lvl="0" indent="-342885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  <a:p>
            <a:pPr marL="342885" marR="0" lvl="0" indent="-342885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&gt;&gt;&gt;</a:t>
            </a:r>
          </a:p>
          <a:p>
            <a:pPr marL="342885" marR="0" lvl="0" indent="-342885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0" cap="none" spc="-12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  <a:p>
            <a:pPr marL="342885" marR="0" lvl="0" indent="-342885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0" cap="none" spc="-12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  <a:p>
            <a:pPr marL="342885" marR="0" lvl="0" indent="-342885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&gt;&gt;&gt;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  <a:p>
            <a:pPr marL="342885" marR="0" lvl="0" indent="-342885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&gt;&gt;&gt;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  <a:p>
            <a:pPr marL="342885" marR="0" lvl="0" indent="-342885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...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  <a:p>
            <a:pPr marL="342885" marR="0" lvl="0" indent="-342885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  <a:p>
            <a:pPr marL="342885" marR="0" lvl="0" indent="-342885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&gt;&gt;&gt;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868612" y="1086661"/>
            <a:ext cx="6629401" cy="578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85" indent="-34288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17" indent="-2857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950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13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31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49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67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885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032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885" marR="0" lvl="0" indent="-342885" algn="r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  <a:p>
            <a:pPr marL="342885" marR="0" lvl="0" indent="-342885" algn="r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#Ca</a:t>
            </a:r>
            <a:r>
              <a:rPr kumimoji="0" lang="en-US" altLang="en-US" sz="2800" b="0" i="0" u="none" strike="noStrike" kern="0" cap="none" spc="-4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n’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</a:t>
            </a:r>
            <a:r>
              <a:rPr kumimoji="0" lang="en-US" altLang="en-US" sz="2800" b="0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loop</a:t>
            </a:r>
            <a:r>
              <a:rPr kumimoji="0" lang="en-US" altLang="en-US" sz="2000" b="0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</a:t>
            </a:r>
            <a:r>
              <a:rPr kumimoji="0" lang="en-US" altLang="en-US" sz="2800" b="0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o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f </a:t>
            </a:r>
          </a:p>
          <a:p>
            <a:pPr marL="342885" marR="0" lvl="0" indent="-342885" algn="r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#since</a:t>
            </a:r>
            <a:r>
              <a:rPr kumimoji="0" lang="en-US" altLang="en-US" sz="1800" b="0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</a:t>
            </a:r>
            <a:r>
              <a:rPr kumimoji="0" lang="en-US" altLang="en-US" sz="2800" b="0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f</a:t>
            </a:r>
            <a:r>
              <a:rPr kumimoji="0" lang="en-US" altLang="en-US" sz="1600" b="0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 </a:t>
            </a:r>
            <a:r>
              <a:rPr kumimoji="0" lang="en-US" altLang="en-US" sz="2800" b="0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changes</a:t>
            </a:r>
          </a:p>
          <a:p>
            <a:pPr marL="342885" marR="0" lvl="0" indent="-342885" algn="r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  <a:p>
            <a:pPr marL="342885" marR="0" lvl="0" indent="-342885" algn="r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#Note the use of splat     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.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  <a:p>
            <a:pPr marL="342885" marR="0" lvl="0" indent="-342885" algn="r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0" cap="none" spc="-12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  <a:p>
            <a:pPr marL="342885" marR="0" lvl="0" indent="-342885" algn="r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0" cap="none" spc="-12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  <a:p>
            <a:pPr marL="342885" marR="0" lvl="0" indent="-342885" algn="r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#Note: I couldn’t say “s={}”</a:t>
            </a:r>
          </a:p>
          <a:p>
            <a:pPr marL="342885" marR="0" lvl="0" indent="-342885" algn="r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  <a:p>
            <a:pPr marL="342885" marR="0" lvl="0" indent="-342885" algn="r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MS PGothic" pitchFamily="34" charset="-128"/>
              </a:rPr>
              <a:t>#Note isn’t +=</a:t>
            </a:r>
          </a:p>
          <a:p>
            <a:pPr marL="342885" marR="0" lvl="0" indent="-342885" algn="r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itchFamily="49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983662" y="2571750"/>
            <a:ext cx="628650" cy="3429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7287223" y="5556428"/>
            <a:ext cx="2286809" cy="709566"/>
          </a:xfrm>
          <a:prstGeom prst="wedgeRoundRectCallout">
            <a:avLst>
              <a:gd name="adj1" fmla="val 32022"/>
              <a:gd name="adj2" fmla="val -155973"/>
              <a:gd name="adj3" fmla="val 16667"/>
            </a:avLst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465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Why not?</a:t>
            </a:r>
            <a:endParaRPr kumimoji="0" lang="zh-TW" altLang="en-US" sz="40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6754812" y="4813078"/>
            <a:ext cx="2286809" cy="709566"/>
          </a:xfrm>
          <a:prstGeom prst="wedgeRoundRectCallout">
            <a:avLst>
              <a:gd name="adj1" fmla="val 32640"/>
              <a:gd name="adj2" fmla="val -166937"/>
              <a:gd name="adj3" fmla="val 16667"/>
            </a:avLst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465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Why not?</a:t>
            </a:r>
            <a:endParaRPr kumimoji="0" lang="zh-TW" altLang="en-US" sz="40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796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</p:bldLst>
  </p:timing>
  <p:extLst mod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239123" y="914400"/>
          <a:ext cx="9258300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6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int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 [,base])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down to an integer. If x is a string, you can give the base.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float(x)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floating-point number.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15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complex(re[,</a:t>
                      </a:r>
                      <a:r>
                        <a:rPr lang="en-US" sz="1800" b="0" i="0" u="none" strike="noStrike" spc="-150" baseline="0" dirty="0" err="1">
                          <a:solidFill>
                            <a:srgbClr val="000000"/>
                          </a:solidFill>
                          <a:latin typeface="Verdana"/>
                        </a:rPr>
                        <a:t>im</a:t>
                      </a:r>
                      <a:r>
                        <a:rPr lang="en-US" sz="1800" b="0" i="0" u="none" strike="noStrike" spc="-15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Creates a complex number.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9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bool(x)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its logical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value (True or False).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ord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(c)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a single character to its integer value.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round(n[,d])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5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Roun</a:t>
                      </a:r>
                      <a:r>
                        <a:rPr lang="en-US" sz="1800" b="0" i="0" u="none" strike="noStrike" spc="-40" dirty="0">
                          <a:solidFill>
                            <a:srgbClr val="000000"/>
                          </a:solidFill>
                          <a:latin typeface="Verdana"/>
                        </a:rPr>
                        <a:t>ds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spc="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he number </a:t>
                      </a:r>
                      <a:r>
                        <a:rPr lang="en-US" sz="1800" b="0" i="1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to nearest integer (or to </a:t>
                      </a:r>
                      <a:r>
                        <a:rPr lang="en-US" sz="1800" b="0" i="1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decimal places).</a:t>
                      </a:r>
                      <a:endParaRPr lang="en-US" sz="1800" b="0" i="0" u="none" strike="noStrike" spc="-4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tuple(x)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tuple.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list(x)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list.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sorted(x)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list that is sorted.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set(x)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set.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dict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(k1=v1,…)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729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the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k=v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pairs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 a dictionary.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str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“nice looking”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 to a string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latin typeface="Verdana"/>
                        </a:rPr>
                        <a:t> holding what you would type to create 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ascii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40" dirty="0">
                          <a:solidFill>
                            <a:schemeClr val="tx1"/>
                          </a:solidFill>
                          <a:latin typeface="Verdana"/>
                        </a:rPr>
                        <a:t>Creates</a:t>
                      </a:r>
                      <a:r>
                        <a:rPr lang="en-US" sz="1800" b="0" i="0" u="none" strike="noStrike" spc="-40" baseline="0" dirty="0">
                          <a:solidFill>
                            <a:schemeClr val="tx1"/>
                          </a:solidFill>
                          <a:latin typeface="Verdana"/>
                        </a:rPr>
                        <a:t> a</a:t>
                      </a:r>
                      <a:r>
                        <a:rPr lang="en-US" sz="1800" b="0" i="0" u="none" strike="noStrike" spc="-40" dirty="0">
                          <a:solidFill>
                            <a:schemeClr val="tx1"/>
                          </a:solidFill>
                          <a:latin typeface="Verdana"/>
                        </a:rPr>
                        <a:t> string</a:t>
                      </a:r>
                      <a:r>
                        <a:rPr lang="en-US" sz="1800" b="0" i="0" u="none" strike="noStrike" spc="-40" baseline="0" dirty="0">
                          <a:solidFill>
                            <a:schemeClr val="tx1"/>
                          </a:solidFill>
                          <a:latin typeface="Verdana"/>
                        </a:rPr>
                        <a:t> similar to </a:t>
                      </a:r>
                      <a:r>
                        <a:rPr lang="en-US" sz="1800" b="0" i="0" u="none" strike="noStrike" spc="-40" baseline="0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spc="-40" baseline="0" dirty="0">
                          <a:solidFill>
                            <a:schemeClr val="tx1"/>
                          </a:solidFill>
                          <a:latin typeface="Verdana"/>
                        </a:rPr>
                        <a:t>(), but Unicode parts show by value.</a:t>
                      </a:r>
                      <a:endParaRPr lang="en-US" sz="1800" b="0" i="0" u="none" strike="noStrike" spc="-40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format(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s,spec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Adds padding to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chr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character.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hex(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hexadecimal value, stored in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oct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an octal value, stored in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bin(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binary value, stored in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60427" y="114300"/>
            <a:ext cx="8001000" cy="881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Data Type Conversions: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644239" y="412152"/>
            <a:ext cx="2725649" cy="643997"/>
          </a:xfrm>
          <a:prstGeom prst="trapezoid">
            <a:avLst>
              <a:gd name="adj" fmla="val 100370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84655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Lecture</a:t>
            </a:r>
            <a:r>
              <a:rPr kumimoji="0" lang="en-US" sz="16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2</a:t>
            </a:r>
            <a:b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Slide 31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414449"/>
      </p:ext>
    </p:extLst>
  </p:cSld>
  <p:clrMapOvr>
    <a:masterClrMapping/>
  </p:clrMapOvr>
  <p:extLst mod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239123" y="622856"/>
          <a:ext cx="9258300" cy="619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6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int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 [,base])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down to an integer. If x is a string, you can give the base.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float(x)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floating-point number.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15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complex(re[,</a:t>
                      </a:r>
                      <a:r>
                        <a:rPr lang="en-US" sz="1800" b="0" i="0" u="none" strike="noStrike" spc="-150" baseline="0" dirty="0" err="1">
                          <a:solidFill>
                            <a:srgbClr val="000000"/>
                          </a:solidFill>
                          <a:latin typeface="Verdana"/>
                        </a:rPr>
                        <a:t>im</a:t>
                      </a:r>
                      <a:r>
                        <a:rPr lang="en-US" sz="1800" b="0" i="0" u="none" strike="noStrike" spc="-15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Creates a complex number.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9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bool(x)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its logical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value (True or False).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ord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(c)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a single character to its integer value.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round(n[,d])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5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Roun</a:t>
                      </a:r>
                      <a:r>
                        <a:rPr lang="en-US" sz="1800" b="0" i="0" u="none" strike="noStrike" spc="-40" dirty="0">
                          <a:solidFill>
                            <a:srgbClr val="000000"/>
                          </a:solidFill>
                          <a:latin typeface="Verdana"/>
                        </a:rPr>
                        <a:t>ds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spc="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he number </a:t>
                      </a:r>
                      <a:r>
                        <a:rPr lang="en-US" sz="1800" b="0" i="1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to nearest integer (or to </a:t>
                      </a:r>
                      <a:r>
                        <a:rPr lang="en-US" sz="1800" b="0" i="1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decimal places).</a:t>
                      </a:r>
                      <a:endParaRPr lang="en-US" sz="1800" b="0" i="0" u="none" strike="noStrike" spc="-4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tuple(x)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tuple.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list(x)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list.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sorted(x)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list that is sorted.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set(x)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set.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dict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(k1=v1,…)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729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the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k=v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pairs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 a dictionary.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str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“nice looking”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 to a string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latin typeface="Verdana"/>
                        </a:rPr>
                        <a:t> holding what you would type to create 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ascii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40" dirty="0">
                          <a:solidFill>
                            <a:schemeClr val="tx1"/>
                          </a:solidFill>
                          <a:latin typeface="Verdana"/>
                        </a:rPr>
                        <a:t>Creates</a:t>
                      </a:r>
                      <a:r>
                        <a:rPr lang="en-US" sz="1800" b="0" i="0" u="none" strike="noStrike" spc="-40" baseline="0" dirty="0">
                          <a:solidFill>
                            <a:schemeClr val="tx1"/>
                          </a:solidFill>
                          <a:latin typeface="Verdana"/>
                        </a:rPr>
                        <a:t> a</a:t>
                      </a:r>
                      <a:r>
                        <a:rPr lang="en-US" sz="1800" b="0" i="0" u="none" strike="noStrike" spc="-40" dirty="0">
                          <a:solidFill>
                            <a:schemeClr val="tx1"/>
                          </a:solidFill>
                          <a:latin typeface="Verdana"/>
                        </a:rPr>
                        <a:t> string</a:t>
                      </a:r>
                      <a:r>
                        <a:rPr lang="en-US" sz="1800" b="0" i="0" u="none" strike="noStrike" spc="-40" baseline="0" dirty="0">
                          <a:solidFill>
                            <a:schemeClr val="tx1"/>
                          </a:solidFill>
                          <a:latin typeface="Verdana"/>
                        </a:rPr>
                        <a:t> similar to </a:t>
                      </a:r>
                      <a:r>
                        <a:rPr lang="en-US" sz="1800" b="0" i="0" u="none" strike="noStrike" spc="-40" baseline="0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spc="-40" baseline="0" dirty="0">
                          <a:solidFill>
                            <a:schemeClr val="tx1"/>
                          </a:solidFill>
                          <a:latin typeface="Verdana"/>
                        </a:rPr>
                        <a:t>(), but Unicode parts show by value.</a:t>
                      </a:r>
                      <a:endParaRPr lang="en-US" sz="1800" b="0" i="0" u="none" strike="noStrike" spc="-40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format(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s,spec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Adds padding to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chr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character.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hex(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hexadecimal value, stored in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oct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an octal value, stored in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bin(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binary value, stored in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60427" y="-177244"/>
            <a:ext cx="8001000" cy="881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Data Type Conversions: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644239" y="41096"/>
            <a:ext cx="2725649" cy="643997"/>
          </a:xfrm>
          <a:prstGeom prst="trapezoid">
            <a:avLst>
              <a:gd name="adj" fmla="val 100370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84655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Lecture</a:t>
            </a:r>
            <a:r>
              <a:rPr kumimoji="0" lang="en-US" sz="16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2</a:t>
            </a:r>
            <a:b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Slide 31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090161"/>
      </p:ext>
    </p:extLst>
  </p:cSld>
  <p:clrMapOvr>
    <a:masterClrMapping/>
  </p:clrMapOvr>
  <p:extLst mod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239123" y="622856"/>
          <a:ext cx="9258300" cy="619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6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int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 [,base])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down to an integer. If x is a string, you can give the base.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float(x)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floating-point number.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15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complex(re[,</a:t>
                      </a:r>
                      <a:r>
                        <a:rPr lang="en-US" sz="1800" b="0" i="0" u="none" strike="noStrike" spc="-150" baseline="0" dirty="0" err="1">
                          <a:solidFill>
                            <a:srgbClr val="000000"/>
                          </a:solidFill>
                          <a:latin typeface="Verdana"/>
                        </a:rPr>
                        <a:t>im</a:t>
                      </a:r>
                      <a:r>
                        <a:rPr lang="en-US" sz="1800" b="0" i="0" u="none" strike="noStrike" spc="-15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Creates a complex number.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9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bool(x)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its logical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value (True or False).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ord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(c)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a single character to its integer value.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round(n[,d])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5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Roun</a:t>
                      </a:r>
                      <a:r>
                        <a:rPr lang="en-US" sz="1800" b="0" i="0" u="none" strike="noStrike" spc="-40" dirty="0">
                          <a:solidFill>
                            <a:srgbClr val="000000"/>
                          </a:solidFill>
                          <a:latin typeface="Verdana"/>
                        </a:rPr>
                        <a:t>ds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spc="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he number </a:t>
                      </a:r>
                      <a:r>
                        <a:rPr lang="en-US" sz="1800" b="0" i="1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to nearest integer (or to </a:t>
                      </a:r>
                      <a:r>
                        <a:rPr lang="en-US" sz="1800" b="0" i="1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decimal places).</a:t>
                      </a:r>
                      <a:endParaRPr lang="en-US" sz="1800" b="0" i="0" u="none" strike="noStrike" spc="-4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tuple(x)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tuple.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list(x)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list.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sorted(x)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list that is sorted.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set(x)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set.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FF0000"/>
                          </a:solidFill>
                          <a:latin typeface="Verdana"/>
                        </a:rPr>
                        <a:t>frozenset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 to an immutable </a:t>
                      </a:r>
                      <a:r>
                        <a:rPr lang="en-US" sz="1800" b="0" i="0" u="none" strike="noStrike" dirty="0" err="1">
                          <a:solidFill>
                            <a:srgbClr val="FF0000"/>
                          </a:solidFill>
                          <a:latin typeface="Verdana"/>
                        </a:rPr>
                        <a:t>frozenset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dict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(k1=v1,…)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729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the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k=v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pairs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 a dictionary.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str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“nice looking”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 to a string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latin typeface="Verdana"/>
                        </a:rPr>
                        <a:t> holding what you would type to create 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ascii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40" dirty="0">
                          <a:solidFill>
                            <a:schemeClr val="tx1"/>
                          </a:solidFill>
                          <a:latin typeface="Verdana"/>
                        </a:rPr>
                        <a:t>Creates</a:t>
                      </a:r>
                      <a:r>
                        <a:rPr lang="en-US" sz="1800" b="0" i="0" u="none" strike="noStrike" spc="-40" baseline="0" dirty="0">
                          <a:solidFill>
                            <a:schemeClr val="tx1"/>
                          </a:solidFill>
                          <a:latin typeface="Verdana"/>
                        </a:rPr>
                        <a:t> a</a:t>
                      </a:r>
                      <a:r>
                        <a:rPr lang="en-US" sz="1800" b="0" i="0" u="none" strike="noStrike" spc="-40" dirty="0">
                          <a:solidFill>
                            <a:schemeClr val="tx1"/>
                          </a:solidFill>
                          <a:latin typeface="Verdana"/>
                        </a:rPr>
                        <a:t> string</a:t>
                      </a:r>
                      <a:r>
                        <a:rPr lang="en-US" sz="1800" b="0" i="0" u="none" strike="noStrike" spc="-40" baseline="0" dirty="0">
                          <a:solidFill>
                            <a:schemeClr val="tx1"/>
                          </a:solidFill>
                          <a:latin typeface="Verdana"/>
                        </a:rPr>
                        <a:t> similar to </a:t>
                      </a:r>
                      <a:r>
                        <a:rPr lang="en-US" sz="1800" b="0" i="0" u="none" strike="noStrike" spc="-40" baseline="0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spc="-40" baseline="0" dirty="0">
                          <a:solidFill>
                            <a:schemeClr val="tx1"/>
                          </a:solidFill>
                          <a:latin typeface="Verdana"/>
                        </a:rPr>
                        <a:t>(), but Unicode parts show by value.</a:t>
                      </a:r>
                      <a:endParaRPr lang="en-US" sz="1800" b="0" i="0" u="none" strike="noStrike" spc="-40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format(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s,spec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Adds padding to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chr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character.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hex(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hexadecimal value, stored in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oct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an octal value, stored in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bin(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binary value, stored in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60427" y="-177244"/>
            <a:ext cx="8001000" cy="881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Data Type Conversions: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644239" y="41096"/>
            <a:ext cx="2725649" cy="643997"/>
          </a:xfrm>
          <a:prstGeom prst="trapezoid">
            <a:avLst>
              <a:gd name="adj" fmla="val 100370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84655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Lecture</a:t>
            </a:r>
            <a:r>
              <a:rPr kumimoji="0" lang="en-US" sz="16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2</a:t>
            </a:r>
            <a:b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Slide 31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250899"/>
      </p:ext>
    </p:extLst>
  </p:cSld>
  <p:clrMapOvr>
    <a:masterClrMapping/>
  </p:clrMapOvr>
  <p:extLst mod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239123" y="329184"/>
          <a:ext cx="9258300" cy="648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6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int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 [,base])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down to an integer. If x is a string, you can give the base.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float(x)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floating-point number.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15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complex(re[,</a:t>
                      </a:r>
                      <a:r>
                        <a:rPr lang="en-US" sz="1800" b="0" i="0" u="none" strike="noStrike" spc="-150" baseline="0" dirty="0" err="1">
                          <a:solidFill>
                            <a:srgbClr val="000000"/>
                          </a:solidFill>
                          <a:latin typeface="Verdana"/>
                        </a:rPr>
                        <a:t>im</a:t>
                      </a:r>
                      <a:r>
                        <a:rPr lang="en-US" sz="1800" b="0" i="0" u="none" strike="noStrike" spc="-15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Creates a complex number.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9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bool(x)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its logical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value (True or False).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ord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(c)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a single character to its integer value.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round(n[,d])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5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Roun</a:t>
                      </a:r>
                      <a:r>
                        <a:rPr lang="en-US" sz="1800" b="0" i="0" u="none" strike="noStrike" spc="-40" dirty="0">
                          <a:solidFill>
                            <a:srgbClr val="000000"/>
                          </a:solidFill>
                          <a:latin typeface="Verdana"/>
                        </a:rPr>
                        <a:t>ds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spc="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he number </a:t>
                      </a:r>
                      <a:r>
                        <a:rPr lang="en-US" sz="1800" b="0" i="1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to nearest integer (or to </a:t>
                      </a:r>
                      <a:r>
                        <a:rPr lang="en-US" sz="1800" b="0" i="1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decimal places).</a:t>
                      </a:r>
                      <a:endParaRPr lang="en-US" sz="1800" b="0" i="0" u="none" strike="noStrike" spc="-4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tuple(x)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tuple.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list(x)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list.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sorted(x)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list that is sorted.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set(x)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set.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FF0000"/>
                          </a:solidFill>
                          <a:latin typeface="Verdana"/>
                        </a:rPr>
                        <a:t>frozenset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 to an immutable </a:t>
                      </a:r>
                      <a:r>
                        <a:rPr lang="en-US" sz="1800" b="0" i="0" u="none" strike="noStrike" dirty="0" err="1">
                          <a:solidFill>
                            <a:srgbClr val="FF0000"/>
                          </a:solidFill>
                          <a:latin typeface="Verdana"/>
                        </a:rPr>
                        <a:t>frozenset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dict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(k1=v1,…)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729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the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k=v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pairs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 a dictionary.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str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“nice looking”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 to a string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latin typeface="Verdana"/>
                        </a:rPr>
                        <a:t> holding what you would type to create 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ascii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40" dirty="0">
                          <a:solidFill>
                            <a:schemeClr val="tx1"/>
                          </a:solidFill>
                          <a:latin typeface="Verdana"/>
                        </a:rPr>
                        <a:t>Creates</a:t>
                      </a:r>
                      <a:r>
                        <a:rPr lang="en-US" sz="1800" b="0" i="0" u="none" strike="noStrike" spc="-40" baseline="0" dirty="0">
                          <a:solidFill>
                            <a:schemeClr val="tx1"/>
                          </a:solidFill>
                          <a:latin typeface="Verdana"/>
                        </a:rPr>
                        <a:t> a</a:t>
                      </a:r>
                      <a:r>
                        <a:rPr lang="en-US" sz="1800" b="0" i="0" u="none" strike="noStrike" spc="-40" dirty="0">
                          <a:solidFill>
                            <a:schemeClr val="tx1"/>
                          </a:solidFill>
                          <a:latin typeface="Verdana"/>
                        </a:rPr>
                        <a:t> string</a:t>
                      </a:r>
                      <a:r>
                        <a:rPr lang="en-US" sz="1800" b="0" i="0" u="none" strike="noStrike" spc="-40" baseline="0" dirty="0">
                          <a:solidFill>
                            <a:schemeClr val="tx1"/>
                          </a:solidFill>
                          <a:latin typeface="Verdana"/>
                        </a:rPr>
                        <a:t> similar to </a:t>
                      </a:r>
                      <a:r>
                        <a:rPr lang="en-US" sz="1800" b="0" i="0" u="none" strike="noStrike" spc="-40" baseline="0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spc="-40" baseline="0" dirty="0">
                          <a:solidFill>
                            <a:schemeClr val="tx1"/>
                          </a:solidFill>
                          <a:latin typeface="Verdana"/>
                        </a:rPr>
                        <a:t>(), but Unicode parts show by value.</a:t>
                      </a:r>
                      <a:endParaRPr lang="en-US" sz="1800" b="0" i="0" u="none" strike="noStrike" spc="-40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format(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s,spec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Adds padding to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chr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character.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hex(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hexadecimal value, stored in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oct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an octal value, stored in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bin(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binary value, stored in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60427" y="-502920"/>
            <a:ext cx="8001000" cy="881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Data Type Conversions: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644239" y="-476280"/>
            <a:ext cx="2725649" cy="643997"/>
          </a:xfrm>
          <a:prstGeom prst="trapezoid">
            <a:avLst>
              <a:gd name="adj" fmla="val 100370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84655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Lecture</a:t>
            </a:r>
            <a:r>
              <a:rPr kumimoji="0" lang="en-US" sz="16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2</a:t>
            </a:r>
            <a:b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Slide 31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162206"/>
      </p:ext>
    </p:extLst>
  </p:cSld>
  <p:clrMapOvr>
    <a:masterClrMapping/>
  </p:clrMapOvr>
  <p:extLst mod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239123" y="36576"/>
          <a:ext cx="9258300" cy="6775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6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int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 [,base])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down to an integer. If x is a string, you can give the base.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float(x)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floating-point number.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15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complex(re[,</a:t>
                      </a:r>
                      <a:r>
                        <a:rPr lang="en-US" sz="1800" b="0" i="0" u="none" strike="noStrike" spc="-150" baseline="0" dirty="0" err="1">
                          <a:solidFill>
                            <a:srgbClr val="000000"/>
                          </a:solidFill>
                          <a:latin typeface="Verdana"/>
                        </a:rPr>
                        <a:t>im</a:t>
                      </a:r>
                      <a:r>
                        <a:rPr lang="en-US" sz="1800" b="0" i="0" u="none" strike="noStrike" spc="-15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Creates a complex number.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9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bool(x)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its logical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value (True or False).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ord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(c)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a single character to its integer value.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round(n[,d])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5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Roun</a:t>
                      </a:r>
                      <a:r>
                        <a:rPr lang="en-US" sz="1800" b="0" i="0" u="none" strike="noStrike" spc="-40" dirty="0">
                          <a:solidFill>
                            <a:srgbClr val="000000"/>
                          </a:solidFill>
                          <a:latin typeface="Verdana"/>
                        </a:rPr>
                        <a:t>ds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spc="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he number </a:t>
                      </a:r>
                      <a:r>
                        <a:rPr lang="en-US" sz="1800" b="0" i="1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to nearest integer (or to </a:t>
                      </a:r>
                      <a:r>
                        <a:rPr lang="en-US" sz="1800" b="0" i="1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decimal places).</a:t>
                      </a:r>
                      <a:endParaRPr lang="en-US" sz="1800" b="0" i="0" u="none" strike="noStrike" spc="-4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tuple(x)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tuple.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list(x)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list.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sorted(x)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list that is sorted.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set(x)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set.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frozenset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 to an immutable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frozenset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dict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(k1=v1,…)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729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the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k=v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pairs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 a dictionary.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str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“nice looking”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 to a string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latin typeface="Verdana"/>
                        </a:rPr>
                        <a:t> holding what you would type to create 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ascii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40" dirty="0">
                          <a:solidFill>
                            <a:schemeClr val="tx1"/>
                          </a:solidFill>
                          <a:latin typeface="Verdana"/>
                        </a:rPr>
                        <a:t>Creates</a:t>
                      </a:r>
                      <a:r>
                        <a:rPr lang="en-US" sz="1800" b="0" i="0" u="none" strike="noStrike" spc="-40" baseline="0" dirty="0">
                          <a:solidFill>
                            <a:schemeClr val="tx1"/>
                          </a:solidFill>
                          <a:latin typeface="Verdana"/>
                        </a:rPr>
                        <a:t> a</a:t>
                      </a:r>
                      <a:r>
                        <a:rPr lang="en-US" sz="1800" b="0" i="0" u="none" strike="noStrike" spc="-40" dirty="0">
                          <a:solidFill>
                            <a:schemeClr val="tx1"/>
                          </a:solidFill>
                          <a:latin typeface="Verdana"/>
                        </a:rPr>
                        <a:t> string</a:t>
                      </a:r>
                      <a:r>
                        <a:rPr lang="en-US" sz="1800" b="0" i="0" u="none" strike="noStrike" spc="-40" baseline="0" dirty="0">
                          <a:solidFill>
                            <a:schemeClr val="tx1"/>
                          </a:solidFill>
                          <a:latin typeface="Verdana"/>
                        </a:rPr>
                        <a:t> similar to </a:t>
                      </a:r>
                      <a:r>
                        <a:rPr lang="en-US" sz="1800" b="0" i="0" u="none" strike="noStrike" spc="-40" baseline="0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spc="-40" baseline="0" dirty="0">
                          <a:solidFill>
                            <a:schemeClr val="tx1"/>
                          </a:solidFill>
                          <a:latin typeface="Verdana"/>
                        </a:rPr>
                        <a:t>(), but Unicode parts show by value.</a:t>
                      </a:r>
                      <a:endParaRPr lang="en-US" sz="1800" b="0" i="0" u="none" strike="noStrike" spc="-40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format(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s,spec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Adds padding to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chr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character.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hex(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hexadecimal value, stored in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oct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an octal value, stored in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bin(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binary value, stored in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60427" y="-795528"/>
            <a:ext cx="8001000" cy="881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Data Type Conversions: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644239" y="-1113440"/>
            <a:ext cx="2725649" cy="643997"/>
          </a:xfrm>
          <a:prstGeom prst="trapezoid">
            <a:avLst>
              <a:gd name="adj" fmla="val 100370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84655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Lecture</a:t>
            </a:r>
            <a:r>
              <a:rPr kumimoji="0" lang="en-US" sz="16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2</a:t>
            </a:r>
            <a:b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Slide 31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06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 mod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239123" y="36576"/>
          <a:ext cx="9258300" cy="6775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6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int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 [,base])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down to an integer. If x is a string, you can give the base.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float(x)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floating-point number.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15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complex(re[,</a:t>
                      </a:r>
                      <a:r>
                        <a:rPr lang="en-US" sz="1800" b="0" i="0" u="none" strike="noStrike" spc="-150" baseline="0" dirty="0" err="1">
                          <a:solidFill>
                            <a:srgbClr val="000000"/>
                          </a:solidFill>
                          <a:latin typeface="Verdana"/>
                        </a:rPr>
                        <a:t>im</a:t>
                      </a:r>
                      <a:r>
                        <a:rPr lang="en-US" sz="1800" b="0" i="0" u="none" strike="noStrike" spc="-15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Creates a complex number.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9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bool(x)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its logical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value (True or False).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ord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(c)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a single character to its integer value.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round(n[,d])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5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Roun</a:t>
                      </a:r>
                      <a:r>
                        <a:rPr lang="en-US" sz="1800" b="0" i="0" u="none" strike="noStrike" spc="-40" dirty="0">
                          <a:solidFill>
                            <a:srgbClr val="000000"/>
                          </a:solidFill>
                          <a:latin typeface="Verdana"/>
                        </a:rPr>
                        <a:t>ds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spc="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he number </a:t>
                      </a:r>
                      <a:r>
                        <a:rPr lang="en-US" sz="1800" b="0" i="1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to nearest integer (or to </a:t>
                      </a:r>
                      <a:r>
                        <a:rPr lang="en-US" sz="1800" b="0" i="1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decimal places).</a:t>
                      </a:r>
                      <a:endParaRPr lang="en-US" sz="1800" b="0" i="0" u="none" strike="noStrike" spc="-4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tuple(x)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tuple.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list(x)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list.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sorted(x)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list that is sorted.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set(x)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set.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frozenset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 to an immutable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frozenset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dict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(k1=v1,…)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729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the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k=v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pairs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 a dictionary.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str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“nice looking”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 to a string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latin typeface="Verdana"/>
                        </a:rPr>
                        <a:t> holding what you would type to create 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ascii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40" dirty="0">
                          <a:solidFill>
                            <a:schemeClr val="tx1"/>
                          </a:solidFill>
                          <a:latin typeface="Verdana"/>
                        </a:rPr>
                        <a:t>Creates</a:t>
                      </a:r>
                      <a:r>
                        <a:rPr lang="en-US" sz="1800" b="0" i="0" u="none" strike="noStrike" spc="-40" baseline="0" dirty="0">
                          <a:solidFill>
                            <a:schemeClr val="tx1"/>
                          </a:solidFill>
                          <a:latin typeface="Verdana"/>
                        </a:rPr>
                        <a:t> a</a:t>
                      </a:r>
                      <a:r>
                        <a:rPr lang="en-US" sz="1800" b="0" i="0" u="none" strike="noStrike" spc="-40" dirty="0">
                          <a:solidFill>
                            <a:schemeClr val="tx1"/>
                          </a:solidFill>
                          <a:latin typeface="Verdana"/>
                        </a:rPr>
                        <a:t> string</a:t>
                      </a:r>
                      <a:r>
                        <a:rPr lang="en-US" sz="1800" b="0" i="0" u="none" strike="noStrike" spc="-40" baseline="0" dirty="0">
                          <a:solidFill>
                            <a:schemeClr val="tx1"/>
                          </a:solidFill>
                          <a:latin typeface="Verdana"/>
                        </a:rPr>
                        <a:t> similar to </a:t>
                      </a:r>
                      <a:r>
                        <a:rPr lang="en-US" sz="1800" b="0" i="0" u="none" strike="noStrike" spc="-40" baseline="0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spc="-40" baseline="0" dirty="0">
                          <a:solidFill>
                            <a:schemeClr val="tx1"/>
                          </a:solidFill>
                          <a:latin typeface="Verdana"/>
                        </a:rPr>
                        <a:t>(), but Unicode parts show by value.</a:t>
                      </a:r>
                      <a:endParaRPr lang="en-US" sz="1800" b="0" i="0" u="none" strike="noStrike" spc="-40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format(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s,spec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Adds padding to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bytes(</a:t>
                      </a:r>
                      <a:r>
                        <a:rPr lang="en-US" sz="1800" b="0" i="0" u="none" strike="noStrike" dirty="0" err="1">
                          <a:solidFill>
                            <a:srgbClr val="FF0000"/>
                          </a:solidFill>
                          <a:latin typeface="Verdana"/>
                        </a:rPr>
                        <a:t>s,en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50" dirty="0">
                          <a:solidFill>
                            <a:srgbClr val="FF0000"/>
                          </a:solidFill>
                          <a:latin typeface="Verdana"/>
                        </a:rPr>
                        <a:t>Use</a:t>
                      </a:r>
                      <a:r>
                        <a:rPr lang="en-US" sz="1800" b="0" i="0" u="none" strike="noStrike" spc="-50" baseline="0" dirty="0">
                          <a:solidFill>
                            <a:srgbClr val="FF0000"/>
                          </a:solidFill>
                          <a:latin typeface="Verdana"/>
                        </a:rPr>
                        <a:t> encoding </a:t>
                      </a:r>
                      <a:r>
                        <a:rPr lang="en-US" sz="1800" b="0" i="1" u="none" strike="noStrike" spc="-50" baseline="0" dirty="0" err="1">
                          <a:solidFill>
                            <a:srgbClr val="FF0000"/>
                          </a:solidFill>
                          <a:latin typeface="Verdana"/>
                        </a:rPr>
                        <a:t>en</a:t>
                      </a:r>
                      <a:r>
                        <a:rPr lang="en-US" sz="1800" b="0" i="0" u="none" strike="noStrike" spc="-50" baseline="0" dirty="0">
                          <a:solidFill>
                            <a:srgbClr val="FF0000"/>
                          </a:solidFill>
                          <a:latin typeface="Verdana"/>
                        </a:rPr>
                        <a:t> to c</a:t>
                      </a:r>
                      <a:r>
                        <a:rPr lang="en-US" sz="1800" b="0" i="0" u="none" strike="noStrike" spc="-50" dirty="0">
                          <a:solidFill>
                            <a:srgbClr val="FF0000"/>
                          </a:solidFill>
                          <a:latin typeface="Verdana"/>
                        </a:rPr>
                        <a:t>onvert</a:t>
                      </a:r>
                      <a:r>
                        <a:rPr lang="en-US" sz="1800" b="0" i="0" u="none" strike="noStrike" spc="-50" baseline="0" dirty="0">
                          <a:solidFill>
                            <a:srgbClr val="FF0000"/>
                          </a:solidFill>
                          <a:latin typeface="Verdana"/>
                        </a:rPr>
                        <a:t> string </a:t>
                      </a:r>
                      <a:r>
                        <a:rPr lang="en-US" sz="1800" b="0" i="1" u="none" strike="noStrike" spc="-50" baseline="0" dirty="0">
                          <a:solidFill>
                            <a:srgbClr val="FF0000"/>
                          </a:solidFill>
                          <a:latin typeface="Verdana"/>
                        </a:rPr>
                        <a:t>s</a:t>
                      </a:r>
                      <a:r>
                        <a:rPr lang="en-US" sz="1800" b="0" i="0" u="none" strike="noStrike" spc="-50" baseline="0" dirty="0">
                          <a:solidFill>
                            <a:srgbClr val="FF0000"/>
                          </a:solidFill>
                          <a:latin typeface="Verdana"/>
                        </a:rPr>
                        <a:t> to an immutable byte sequence.</a:t>
                      </a:r>
                      <a:endParaRPr lang="en-US" sz="1800" b="0" i="0" u="none" strike="noStrike" spc="-50" dirty="0">
                        <a:solidFill>
                          <a:srgbClr val="FF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20" baseline="0" dirty="0" err="1">
                          <a:solidFill>
                            <a:srgbClr val="FF0000"/>
                          </a:solidFill>
                          <a:latin typeface="Verdana"/>
                        </a:rPr>
                        <a:t>bytearray</a:t>
                      </a:r>
                      <a:r>
                        <a:rPr lang="en-US" sz="1800" b="0" i="0" u="none" strike="noStrike" spc="-20" baseline="0" dirty="0">
                          <a:solidFill>
                            <a:srgbClr val="FF0000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spc="-20" baseline="0" dirty="0" err="1">
                          <a:solidFill>
                            <a:srgbClr val="FF0000"/>
                          </a:solidFill>
                          <a:latin typeface="Verdana"/>
                        </a:rPr>
                        <a:t>s,en</a:t>
                      </a:r>
                      <a:r>
                        <a:rPr lang="en-US" sz="1800" b="0" i="0" u="none" strike="noStrike" spc="-20" baseline="0" dirty="0">
                          <a:solidFill>
                            <a:srgbClr val="FF0000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50" dirty="0">
                          <a:solidFill>
                            <a:srgbClr val="FF0000"/>
                          </a:solidFill>
                          <a:latin typeface="Verdana"/>
                        </a:rPr>
                        <a:t>Use</a:t>
                      </a:r>
                      <a:r>
                        <a:rPr lang="en-US" sz="1800" b="0" i="0" u="none" strike="noStrike" spc="-50" baseline="0" dirty="0">
                          <a:solidFill>
                            <a:srgbClr val="FF0000"/>
                          </a:solidFill>
                          <a:latin typeface="Verdana"/>
                        </a:rPr>
                        <a:t> encoding </a:t>
                      </a:r>
                      <a:r>
                        <a:rPr lang="en-US" sz="1800" b="0" i="1" u="none" strike="noStrike" spc="-50" baseline="0" dirty="0" err="1">
                          <a:solidFill>
                            <a:srgbClr val="FF0000"/>
                          </a:solidFill>
                          <a:latin typeface="Verdana"/>
                        </a:rPr>
                        <a:t>en</a:t>
                      </a:r>
                      <a:r>
                        <a:rPr lang="en-US" sz="1800" b="0" i="0" u="none" strike="noStrike" spc="-50" baseline="0" dirty="0">
                          <a:solidFill>
                            <a:srgbClr val="FF0000"/>
                          </a:solidFill>
                          <a:latin typeface="Verdana"/>
                        </a:rPr>
                        <a:t> to c</a:t>
                      </a:r>
                      <a:r>
                        <a:rPr lang="en-US" sz="1800" b="0" i="0" u="none" strike="noStrike" spc="-50" dirty="0">
                          <a:solidFill>
                            <a:srgbClr val="FF0000"/>
                          </a:solidFill>
                          <a:latin typeface="Verdana"/>
                        </a:rPr>
                        <a:t>onvert</a:t>
                      </a:r>
                      <a:r>
                        <a:rPr lang="en-US" sz="1800" b="0" i="0" u="none" strike="noStrike" spc="-50" baseline="0" dirty="0">
                          <a:solidFill>
                            <a:srgbClr val="FF0000"/>
                          </a:solidFill>
                          <a:latin typeface="Verdana"/>
                        </a:rPr>
                        <a:t> string </a:t>
                      </a:r>
                      <a:r>
                        <a:rPr lang="en-US" sz="1800" b="0" i="1" u="none" strike="noStrike" spc="-50" baseline="0" dirty="0">
                          <a:solidFill>
                            <a:srgbClr val="FF0000"/>
                          </a:solidFill>
                          <a:latin typeface="Verdana"/>
                        </a:rPr>
                        <a:t>s</a:t>
                      </a:r>
                      <a:r>
                        <a:rPr lang="en-US" sz="1800" b="0" i="0" u="none" strike="noStrike" spc="-50" baseline="0" dirty="0">
                          <a:solidFill>
                            <a:srgbClr val="FF0000"/>
                          </a:solidFill>
                          <a:latin typeface="Verdana"/>
                        </a:rPr>
                        <a:t> to a mutable byte sequence.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chr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character.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hex(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hexadecimal value, stored in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oct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an octal value, stored in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bin(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binary value, stored in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768597"/>
      </p:ext>
    </p:extLst>
  </p:cSld>
  <p:clrMapOvr>
    <a:masterClrMapping/>
  </p:clrMapOvr>
  <p:extLst mod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60245" y="888147"/>
            <a:ext cx="9040416" cy="646127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333" dirty="0"/>
              <a:t>Python has six/seven standard data types: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Number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String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List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Tuple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Dictionary</a:t>
            </a:r>
          </a:p>
          <a:p>
            <a:pPr marL="598339" indent="-509602"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Sets</a:t>
            </a: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6.5 </a:t>
            </a:r>
            <a:r>
              <a:rPr lang="en-US" altLang="en-US" sz="2963" dirty="0" err="1">
                <a:solidFill>
                  <a:srgbClr val="A6A6A6"/>
                </a:solidFill>
                <a:latin typeface="Elephant" panose="02020904090505020303" pitchFamily="18" charset="0"/>
              </a:rPr>
              <a:t>Frozensets</a:t>
            </a:r>
            <a:endParaRPr lang="en-US" altLang="en-US" sz="2963" dirty="0">
              <a:solidFill>
                <a:srgbClr val="A6A6A6"/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FF0000"/>
                </a:solidFill>
                <a:latin typeface="Elephant" panose="02020904090505020303" pitchFamily="18" charset="0"/>
              </a:rPr>
              <a:t>	</a:t>
            </a:r>
            <a:r>
              <a:rPr lang="en-US" alt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… </a:t>
            </a:r>
          </a:p>
          <a:p>
            <a:pPr marL="88737" indent="0">
              <a:buNone/>
            </a:pPr>
            <a:endParaRPr lang="en-US" altLang="en-US" sz="2963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	</a:t>
            </a:r>
            <a:r>
              <a:rPr lang="en-US" sz="2963" dirty="0">
                <a:solidFill>
                  <a:schemeClr val="bg1"/>
                </a:solidFill>
              </a:rPr>
              <a:t>sets,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 err="1">
                <a:solidFill>
                  <a:schemeClr val="bg1"/>
                </a:solidFill>
              </a:rPr>
              <a:t>frozensets</a:t>
            </a:r>
            <a:r>
              <a:rPr lang="en-US" sz="2963" dirty="0">
                <a:solidFill>
                  <a:schemeClr val="bg1"/>
                </a:solidFill>
              </a:rPr>
              <a:t>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>
                <a:solidFill>
                  <a:srgbClr val="FF0000"/>
                </a:solidFill>
              </a:rPr>
              <a:t>bytes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963" dirty="0" err="1">
                <a:solidFill>
                  <a:schemeClr val="bg1">
                    <a:lumMod val="50000"/>
                  </a:schemeClr>
                </a:solidFill>
              </a:rPr>
              <a:t>bytearrays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, etc.</a:t>
            </a:r>
            <a:br>
              <a:rPr lang="en-US" sz="296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	will be covered later…</a:t>
            </a:r>
            <a:endParaRPr lang="en-US" altLang="en-US" sz="2963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Standard Data Types</a:t>
            </a:r>
          </a:p>
        </p:txBody>
      </p:sp>
    </p:spTree>
    <p:extLst>
      <p:ext uri="{BB962C8B-B14F-4D97-AF65-F5344CB8AC3E}">
        <p14:creationId xmlns:p14="http://schemas.microsoft.com/office/powerpoint/2010/main" val="873270084"/>
      </p:ext>
    </p:extLst>
  </p:cSld>
  <p:clrMapOvr>
    <a:masterClrMapping/>
  </p:clrMapOvr>
  <p:extLst mod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60245" y="888147"/>
            <a:ext cx="9040416" cy="624042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333" dirty="0"/>
              <a:t>Python has </a:t>
            </a:r>
            <a:r>
              <a:rPr lang="en-US" altLang="en-US" sz="3333" dirty="0">
                <a:solidFill>
                  <a:srgbClr val="FF0000"/>
                </a:solidFill>
              </a:rPr>
              <a:t>seven/eight</a:t>
            </a:r>
            <a:r>
              <a:rPr lang="en-US" altLang="en-US" sz="3333" dirty="0"/>
              <a:t> standard data types: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Number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String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List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Tuple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Dictionary</a:t>
            </a:r>
          </a:p>
          <a:p>
            <a:pPr marL="598339" indent="-509602"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Sets</a:t>
            </a: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6.5 </a:t>
            </a:r>
            <a:r>
              <a:rPr lang="en-US" altLang="en-US" sz="2963" dirty="0" err="1">
                <a:solidFill>
                  <a:srgbClr val="A6A6A6"/>
                </a:solidFill>
                <a:latin typeface="Elephant" panose="02020904090505020303" pitchFamily="18" charset="0"/>
              </a:rPr>
              <a:t>Frozensets</a:t>
            </a:r>
            <a:endParaRPr lang="en-US" altLang="en-US" sz="2963" dirty="0">
              <a:solidFill>
                <a:srgbClr val="A6A6A6"/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FF0000"/>
                </a:solidFill>
                <a:latin typeface="Elephant" panose="02020904090505020303" pitchFamily="18" charset="0"/>
              </a:rPr>
              <a:t>7  Bytes</a:t>
            </a:r>
          </a:p>
          <a:p>
            <a:pPr marL="88737" indent="0">
              <a:buNone/>
            </a:pPr>
            <a:endParaRPr lang="en-US" altLang="en-US" sz="2963" dirty="0">
              <a:solidFill>
                <a:srgbClr val="FF0000"/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	</a:t>
            </a:r>
            <a:r>
              <a:rPr lang="en-US" sz="2963" dirty="0">
                <a:solidFill>
                  <a:schemeClr val="bg1"/>
                </a:solidFill>
              </a:rPr>
              <a:t>sets,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 err="1">
                <a:solidFill>
                  <a:schemeClr val="bg1"/>
                </a:solidFill>
              </a:rPr>
              <a:t>frozensets</a:t>
            </a:r>
            <a:r>
              <a:rPr lang="en-US" sz="2963" dirty="0">
                <a:solidFill>
                  <a:schemeClr val="bg1"/>
                </a:solidFill>
              </a:rPr>
              <a:t>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>
                <a:solidFill>
                  <a:schemeClr val="bg1"/>
                </a:solidFill>
              </a:rPr>
              <a:t>bytes, </a:t>
            </a:r>
            <a:r>
              <a:rPr lang="en-US" sz="2963" dirty="0" err="1">
                <a:solidFill>
                  <a:schemeClr val="bg1">
                    <a:lumMod val="50000"/>
                  </a:schemeClr>
                </a:solidFill>
              </a:rPr>
              <a:t>byte</a:t>
            </a:r>
            <a:r>
              <a:rPr lang="en-US" altLang="zh-TW" sz="2963" dirty="0" err="1">
                <a:solidFill>
                  <a:schemeClr val="bg1">
                    <a:lumMod val="50000"/>
                  </a:schemeClr>
                </a:solidFill>
              </a:rPr>
              <a:t>array</a:t>
            </a:r>
            <a:r>
              <a:rPr lang="en-US" sz="2963" dirty="0" err="1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, etc.</a:t>
            </a:r>
            <a:br>
              <a:rPr lang="en-US" sz="296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	will be covered later…</a:t>
            </a:r>
            <a:endParaRPr lang="en-US" altLang="en-US" sz="2963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Standard Data Types</a:t>
            </a:r>
          </a:p>
        </p:txBody>
      </p:sp>
    </p:spTree>
    <p:extLst>
      <p:ext uri="{BB962C8B-B14F-4D97-AF65-F5344CB8AC3E}">
        <p14:creationId xmlns:p14="http://schemas.microsoft.com/office/powerpoint/2010/main" val="4174149245"/>
      </p:ext>
    </p:extLst>
  </p:cSld>
  <p:clrMapOvr>
    <a:masterClrMapping/>
  </p:clrMapOvr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marL="0" marR="0" lvl="0" indent="0" algn="l" defTabSz="846541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_.remove("open")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builtinsWeWillCoverL8R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'exec',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frozenset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isinstance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 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builtins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WeWillCoverL8R</a:t>
            </a: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</a:t>
            </a:r>
            <a:r>
              <a:rPr kumimoji="0" lang="en-US" altLang="zh-TW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 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emoryview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'property',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slice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_.remove('slice')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sz="2600" b="0" i="0" u="none" strike="noStrike" kern="1200" cap="none" spc="-1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-9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print(</a:t>
            </a:r>
            <a:r>
              <a:rPr kumimoji="0" lang="en-US" altLang="zh-TW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96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.__doc</a:t>
            </a:r>
            <a:r>
              <a:rPr kumimoji="0" lang="en-US" altLang="zh-TW" sz="2600" b="0" i="0" u="none" strike="noStrike" kern="0" cap="none" spc="-9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__)</a:t>
            </a:r>
          </a:p>
          <a:p>
            <a:pPr marL="0" marR="0" lvl="0" indent="0" algn="l" defTabSz="914400" rtl="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00" b="0" i="0" u="none" strike="noStrike" kern="0" cap="none" spc="-2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Execute the given source in the context of </a:t>
            </a:r>
            <a:r>
              <a:rPr kumimoji="0" lang="en-US" altLang="zh-TW" sz="2500" b="0" i="0" u="none" strike="noStrike" kern="0" cap="none" spc="-23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globals</a:t>
            </a:r>
            <a:r>
              <a:rPr kumimoji="0" lang="en-US" altLang="zh-TW" sz="2500" b="0" i="0" u="none" strike="noStrike" kern="0" cap="none" spc="-2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and local</a:t>
            </a:r>
            <a:r>
              <a:rPr kumimoji="0" lang="en-US" altLang="zh-TW" sz="2500" b="0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</a:t>
            </a:r>
            <a:r>
              <a:rPr kumimoji="0" lang="en-US" altLang="zh-TW" sz="2500" b="0" i="0" u="none" strike="noStrike" kern="0" cap="none" spc="-2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-13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00" b="0" i="0" u="none" strike="noStrike" kern="0" cap="none" spc="-19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source may be a string representing one or more Python </a:t>
            </a:r>
            <a:r>
              <a:rPr kumimoji="0" lang="en-US" altLang="zh-TW" sz="2500" b="0" i="0" u="none" strike="noStrike" kern="0" cap="none" spc="-1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statements</a:t>
            </a:r>
            <a:r>
              <a:rPr kumimoji="0" lang="en-US" altLang="zh-TW" sz="2500" b="0" i="0" u="none" strike="noStrike" kern="0" cap="none" spc="-19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500" b="0" i="0" u="none" strike="noStrike" kern="0" cap="none" spc="-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or a code object as returned by compile().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62" y="6238"/>
            <a:ext cx="9335626" cy="685176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hex(</a:t>
            </a:r>
            <a:r>
              <a:rPr lang="en-US" sz="2222" dirty="0" err="1">
                <a:latin typeface="Lucida Console" panose="020B0609040504020204" pitchFamily="49" charset="0"/>
              </a:rPr>
              <a:t>ord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sz="2222" dirty="0">
                <a:latin typeface="Lucida Console" panose="020B0609040504020204" pitchFamily="49" charset="0"/>
              </a:rPr>
              <a:t>))</a:t>
            </a:r>
            <a:r>
              <a:rPr lang="en-US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ASCII code for 'A' is 0x41: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'0x41'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</a:t>
            </a:r>
            <a:r>
              <a:rPr lang="en-US" sz="2222" dirty="0" err="1">
                <a:latin typeface="Lucida Console" panose="020B0609040504020204" pitchFamily="49" charset="0"/>
              </a:rPr>
              <a:t>chr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0x41</a:t>
            </a:r>
            <a:r>
              <a:rPr lang="en-US" sz="2222" dirty="0">
                <a:latin typeface="Lucida Console" panose="020B0609040504020204" pitchFamily="49" charset="0"/>
              </a:rPr>
              <a:t>)   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character for ASCII 0x41 is 'A':</a:t>
            </a:r>
            <a:endParaRPr lang="en-US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hex(</a:t>
            </a:r>
            <a:r>
              <a:rPr lang="en-US" sz="2222" dirty="0" err="1">
                <a:latin typeface="Lucida Console" panose="020B0609040504020204" pitchFamily="49" charset="0"/>
              </a:rPr>
              <a:t>ord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♞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r>
              <a:rPr lang="en-US" sz="2222" dirty="0">
                <a:latin typeface="Lucida Console" panose="020B0609040504020204" pitchFamily="49" charset="0"/>
              </a:rPr>
              <a:t>))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</a:t>
            </a:r>
            <a:r>
              <a:rPr lang="en-US" altLang="zh-TW" sz="2222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unicode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for '♞' is 0x265e:</a:t>
            </a:r>
            <a:endParaRPr lang="en-US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'0x265e'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</a:t>
            </a:r>
            <a:r>
              <a:rPr lang="en-US" sz="2222" dirty="0" err="1">
                <a:latin typeface="Lucida Console" panose="020B0609040504020204" pitchFamily="49" charset="0"/>
              </a:rPr>
              <a:t>chr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0x265e</a:t>
            </a:r>
            <a:r>
              <a:rPr lang="en-US" sz="2222" dirty="0">
                <a:latin typeface="Lucida Console" panose="020B0609040504020204" pitchFamily="49" charset="0"/>
              </a:rPr>
              <a:t>)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character for 0x265e is '♞':</a:t>
            </a:r>
            <a:endParaRPr lang="en-US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'♞'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a=</a:t>
            </a:r>
            <a:r>
              <a:rPr lang="en-US" altLang="zh-TW" sz="2222" dirty="0">
                <a:latin typeface="Lucida Console" panose="020B0609040504020204" pitchFamily="49" charset="0"/>
              </a:rPr>
              <a:t>bytes(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altLang="zh-TW" sz="2222" dirty="0">
                <a:latin typeface="Lucida Console" panose="020B0609040504020204" pitchFamily="49" charset="0"/>
              </a:rPr>
              <a:t>, '</a:t>
            </a:r>
            <a:r>
              <a:rPr lang="en-US" altLang="zh-TW" sz="2222" dirty="0" err="1">
                <a:latin typeface="Lucida Console" panose="020B0609040504020204" pitchFamily="49" charset="0"/>
              </a:rPr>
              <a:t>ascii</a:t>
            </a:r>
            <a:r>
              <a:rPr lang="en-US" altLang="zh-TW" sz="2222" dirty="0">
                <a:latin typeface="Lucida Console" panose="020B0609040504020204" pitchFamily="49" charset="0"/>
              </a:rPr>
              <a:t>')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Q:But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what does this do?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latin typeface="Lucida Console" panose="020B0609040504020204" pitchFamily="49" charset="0"/>
              </a:rPr>
              <a:t>print(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b'A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latin typeface="Lucida Console" panose="020B0609040504020204" pitchFamily="49" charset="0"/>
              </a:rPr>
              <a:t>print(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65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latin typeface="Lucida Console" panose="020B0609040504020204" pitchFamily="49" charset="0"/>
              </a:rPr>
              <a:t>hex(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dirty="0">
                <a:latin typeface="Lucida Console" panose="020B0609040504020204" pitchFamily="49" charset="0"/>
              </a:rPr>
              <a:t>)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#show in hexadecimal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'0x41'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b=</a:t>
            </a:r>
            <a:r>
              <a:rPr lang="en-US" altLang="zh-TW" sz="2222" dirty="0">
                <a:latin typeface="Lucida Console" panose="020B0609040504020204" pitchFamily="49" charset="0"/>
              </a:rPr>
              <a:t>bytes(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'Hi!'</a:t>
            </a:r>
            <a:r>
              <a:rPr lang="en-US" altLang="zh-TW" sz="2222" dirty="0">
                <a:latin typeface="Lucida Console" panose="020B0609040504020204" pitchFamily="49" charset="0"/>
              </a:rPr>
              <a:t>,'</a:t>
            </a:r>
            <a:r>
              <a:rPr lang="en-US" altLang="zh-TW" sz="2222" dirty="0" err="1">
                <a:latin typeface="Lucida Console" panose="020B0609040504020204" pitchFamily="49" charset="0"/>
              </a:rPr>
              <a:t>ascii</a:t>
            </a:r>
            <a:r>
              <a:rPr lang="en-US" altLang="zh-TW" sz="2222"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b'Hi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!'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latin typeface="Lucida Console" panose="020B0609040504020204" pitchFamily="49" charset="0"/>
              </a:rPr>
              <a:t>[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222" dirty="0">
                <a:latin typeface="Lucida Console" panose="020B0609040504020204" pitchFamily="49" charset="0"/>
              </a:rPr>
              <a:t>] </a:t>
            </a:r>
            <a:r>
              <a:rPr lang="en-US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hex(</a:t>
            </a:r>
            <a:r>
              <a:rPr lang="en-US" altLang="zh-TW" sz="2222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b) wouldn’t work, because takes 1 arg.</a:t>
            </a:r>
            <a:endParaRPr lang="en-US" sz="2222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[72, 105, 33]</a:t>
            </a:r>
            <a:endParaRPr lang="en-US" altLang="zh-TW" sz="2222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222" dirty="0">
                <a:latin typeface="Lucida Console" panose="020B0609040504020204" pitchFamily="49" charset="0"/>
              </a:rPr>
              <a:t>=[]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latin typeface="Lucida Console" panose="020B0609040504020204" pitchFamily="49" charset="0"/>
              </a:rPr>
              <a:t>for </a:t>
            </a:r>
            <a:r>
              <a:rPr lang="en-US" altLang="zh-TW" sz="2222" dirty="0" err="1">
                <a:latin typeface="Lucida Console" panose="020B0609040504020204" pitchFamily="49" charset="0"/>
              </a:rPr>
              <a:t>i</a:t>
            </a:r>
            <a:r>
              <a:rPr lang="en-US" altLang="zh-TW" sz="2222" dirty="0">
                <a:latin typeface="Lucida Console" panose="020B0609040504020204" pitchFamily="49" charset="0"/>
              </a:rPr>
              <a:t> in [</a:t>
            </a:r>
            <a:r>
              <a:rPr lang="en-US" altLang="zh-TW" sz="2222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222" dirty="0">
                <a:latin typeface="Lucida Console" panose="020B0609040504020204" pitchFamily="49" charset="0"/>
              </a:rPr>
              <a:t>]: 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222" dirty="0" err="1">
                <a:latin typeface="Lucida Console" panose="020B0609040504020204" pitchFamily="49" charset="0"/>
              </a:rPr>
              <a:t>.append</a:t>
            </a:r>
            <a:r>
              <a:rPr lang="en-US" altLang="zh-TW" sz="2222" dirty="0">
                <a:latin typeface="Lucida Console" panose="020B0609040504020204" pitchFamily="49" charset="0"/>
              </a:rPr>
              <a:t>(hex(</a:t>
            </a:r>
            <a:r>
              <a:rPr lang="en-US" altLang="zh-TW" sz="2222" dirty="0" err="1">
                <a:latin typeface="Lucida Console" panose="020B0609040504020204" pitchFamily="49" charset="0"/>
              </a:rPr>
              <a:t>i</a:t>
            </a:r>
            <a:r>
              <a:rPr lang="en-US" altLang="zh-TW" sz="2222" dirty="0">
                <a:latin typeface="Lucida Console" panose="020B0609040504020204" pitchFamily="49" charset="0"/>
              </a:rPr>
              <a:t>))</a:t>
            </a:r>
          </a:p>
          <a:p>
            <a:pPr marL="0" indent="0">
              <a:lnSpc>
                <a:spcPct val="4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['0x48', '0x69', '0x21']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6863" y="6239"/>
            <a:ext cx="967840" cy="6440303"/>
          </a:xfrm>
          <a:prstGeom prst="rect">
            <a:avLst/>
          </a:prstGeom>
        </p:spPr>
        <p:txBody>
          <a:bodyPr vert="horz" lIns="84659" tIns="42330" rIns="84659" bIns="42330" rtlCol="0">
            <a:noAutofit/>
          </a:bodyPr>
          <a:lstStyle>
            <a:lvl1pPr marL="197175" indent="-197175" algn="l" defTabSz="788697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524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872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221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4570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8918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3267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7616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1965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11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786554" y="2454155"/>
            <a:ext cx="4914949" cy="1085106"/>
          </a:xfrm>
          <a:prstGeom prst="wedgeRoundRectCallout">
            <a:avLst>
              <a:gd name="adj1" fmla="val -127653"/>
              <a:gd name="adj2" fmla="val -15915"/>
              <a:gd name="adj3" fmla="val 16667"/>
            </a:avLst>
          </a:prstGeom>
          <a:solidFill>
            <a:srgbClr val="FFC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317457" marR="0" lvl="0" indent="-317457" algn="l" defTabSz="8465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A:It prints a special kind of string (special in that it has a ‘b’</a:t>
            </a:r>
            <a:r>
              <a:rPr kumimoji="0" lang="en-US" altLang="zh-TW" sz="1852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at the front</a:t>
            </a:r>
            <a:r>
              <a:rPr kumimoji="0" lang="en-US" altLang="zh-TW" sz="2222" b="0" i="0" u="none" strike="noStrike" kern="1200" cap="none" spc="-3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)</a:t>
            </a: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.</a:t>
            </a:r>
            <a:endParaRPr kumimoji="0" lang="zh-TW" altLang="en-US" sz="2222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784307" y="4146492"/>
            <a:ext cx="3185919" cy="1218671"/>
          </a:xfrm>
          <a:prstGeom prst="wedgeRoundRectCallout">
            <a:avLst>
              <a:gd name="adj1" fmla="val -32151"/>
              <a:gd name="adj2" fmla="val -130659"/>
              <a:gd name="adj3" fmla="val 16667"/>
            </a:avLst>
          </a:prstGeom>
          <a:solidFill>
            <a:srgbClr val="FFC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l" defTabSz="8465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If it is a string, then it can be </a:t>
            </a:r>
            <a:r>
              <a:rPr kumimoji="0" lang="en-US" altLang="zh-TW" sz="2222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splatted</a:t>
            </a: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.</a:t>
            </a:r>
            <a:endParaRPr kumimoji="0" lang="zh-TW" altLang="en-US" sz="2222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216095" y="3135206"/>
            <a:ext cx="3782410" cy="1801560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549018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  <p:extLst mod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62" y="6238"/>
            <a:ext cx="9335626" cy="685176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hex(</a:t>
            </a:r>
            <a:r>
              <a:rPr lang="en-US" sz="2222" dirty="0" err="1">
                <a:latin typeface="Lucida Console" panose="020B0609040504020204" pitchFamily="49" charset="0"/>
              </a:rPr>
              <a:t>ord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sz="2222" dirty="0">
                <a:latin typeface="Lucida Console" panose="020B0609040504020204" pitchFamily="49" charset="0"/>
              </a:rPr>
              <a:t>))</a:t>
            </a:r>
            <a:r>
              <a:rPr lang="en-US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ASCII code for 'A' is 0x41: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'0x41'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</a:t>
            </a:r>
            <a:r>
              <a:rPr lang="en-US" sz="2222" dirty="0" err="1">
                <a:latin typeface="Lucida Console" panose="020B0609040504020204" pitchFamily="49" charset="0"/>
              </a:rPr>
              <a:t>chr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0x41</a:t>
            </a:r>
            <a:r>
              <a:rPr lang="en-US" sz="2222" dirty="0">
                <a:latin typeface="Lucida Console" panose="020B0609040504020204" pitchFamily="49" charset="0"/>
              </a:rPr>
              <a:t>)   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character for ASCII 0x41 is 'A':</a:t>
            </a:r>
            <a:endParaRPr lang="en-US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hex(</a:t>
            </a:r>
            <a:r>
              <a:rPr lang="en-US" sz="2222" dirty="0" err="1">
                <a:latin typeface="Lucida Console" panose="020B0609040504020204" pitchFamily="49" charset="0"/>
              </a:rPr>
              <a:t>ord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♞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r>
              <a:rPr lang="en-US" sz="2222" dirty="0">
                <a:latin typeface="Lucida Console" panose="020B0609040504020204" pitchFamily="49" charset="0"/>
              </a:rPr>
              <a:t>))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</a:t>
            </a:r>
            <a:r>
              <a:rPr lang="en-US" altLang="zh-TW" sz="2222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unicode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for '♞' is 0x265e:</a:t>
            </a:r>
            <a:endParaRPr lang="en-US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'0x265e'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</a:t>
            </a:r>
            <a:r>
              <a:rPr lang="en-US" sz="2222" dirty="0" err="1">
                <a:latin typeface="Lucida Console" panose="020B0609040504020204" pitchFamily="49" charset="0"/>
              </a:rPr>
              <a:t>chr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0x265e</a:t>
            </a:r>
            <a:r>
              <a:rPr lang="en-US" sz="2222" dirty="0">
                <a:latin typeface="Lucida Console" panose="020B0609040504020204" pitchFamily="49" charset="0"/>
              </a:rPr>
              <a:t>)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character for 0x265e is '♞':</a:t>
            </a:r>
            <a:endParaRPr lang="en-US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'♞'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a=</a:t>
            </a:r>
            <a:r>
              <a:rPr lang="en-US" altLang="zh-TW" sz="2222" dirty="0">
                <a:latin typeface="Lucida Console" panose="020B0609040504020204" pitchFamily="49" charset="0"/>
              </a:rPr>
              <a:t>bytes(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altLang="zh-TW" sz="2222" dirty="0">
                <a:latin typeface="Lucida Console" panose="020B0609040504020204" pitchFamily="49" charset="0"/>
              </a:rPr>
              <a:t>, '</a:t>
            </a:r>
            <a:r>
              <a:rPr lang="en-US" altLang="zh-TW" sz="2222" dirty="0" err="1">
                <a:latin typeface="Lucida Console" panose="020B0609040504020204" pitchFamily="49" charset="0"/>
              </a:rPr>
              <a:t>ascii</a:t>
            </a:r>
            <a:r>
              <a:rPr lang="en-US" altLang="zh-TW" sz="2222" dirty="0">
                <a:latin typeface="Lucida Console" panose="020B0609040504020204" pitchFamily="49" charset="0"/>
              </a:rPr>
              <a:t>')</a:t>
            </a:r>
            <a:endParaRPr lang="en-US" altLang="zh-TW" sz="2222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latin typeface="Lucida Console" panose="020B0609040504020204" pitchFamily="49" charset="0"/>
              </a:rPr>
              <a:t>print(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b'A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latin typeface="Lucida Console" panose="020B0609040504020204" pitchFamily="49" charset="0"/>
              </a:rPr>
              <a:t>print(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65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latin typeface="Lucida Console" panose="020B0609040504020204" pitchFamily="49" charset="0"/>
              </a:rPr>
              <a:t>hex(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dirty="0">
                <a:latin typeface="Lucida Console" panose="020B0609040504020204" pitchFamily="49" charset="0"/>
              </a:rPr>
              <a:t>) </a:t>
            </a:r>
            <a:endParaRPr lang="en-US" altLang="zh-TW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'0x41'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b=</a:t>
            </a:r>
            <a:r>
              <a:rPr lang="en-US" altLang="zh-TW" sz="2222" dirty="0">
                <a:latin typeface="Lucida Console" panose="020B0609040504020204" pitchFamily="49" charset="0"/>
              </a:rPr>
              <a:t>bytes(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'Hi!'</a:t>
            </a:r>
            <a:r>
              <a:rPr lang="en-US" altLang="zh-TW" sz="2222" dirty="0">
                <a:latin typeface="Lucida Console" panose="020B0609040504020204" pitchFamily="49" charset="0"/>
              </a:rPr>
              <a:t>,'</a:t>
            </a:r>
            <a:r>
              <a:rPr lang="en-US" altLang="zh-TW" sz="2222" dirty="0" err="1">
                <a:latin typeface="Lucida Console" panose="020B0609040504020204" pitchFamily="49" charset="0"/>
              </a:rPr>
              <a:t>ascii</a:t>
            </a:r>
            <a:r>
              <a:rPr lang="en-US" altLang="zh-TW" sz="2222"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b'Hi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!'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latin typeface="Lucida Console" panose="020B0609040504020204" pitchFamily="49" charset="0"/>
              </a:rPr>
              <a:t>[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222" dirty="0">
                <a:latin typeface="Lucida Console" panose="020B0609040504020204" pitchFamily="49" charset="0"/>
              </a:rPr>
              <a:t>]</a:t>
            </a:r>
            <a:endParaRPr lang="en-US" sz="2222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[72, 105, 33]</a:t>
            </a:r>
            <a:endParaRPr lang="en-US" altLang="zh-TW" sz="2222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222" dirty="0">
                <a:latin typeface="Lucida Console" panose="020B0609040504020204" pitchFamily="49" charset="0"/>
              </a:rPr>
              <a:t>=[]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latin typeface="Lucida Console" panose="020B0609040504020204" pitchFamily="49" charset="0"/>
              </a:rPr>
              <a:t>for </a:t>
            </a:r>
            <a:r>
              <a:rPr lang="en-US" altLang="zh-TW" sz="2222" dirty="0" err="1">
                <a:latin typeface="Lucida Console" panose="020B0609040504020204" pitchFamily="49" charset="0"/>
              </a:rPr>
              <a:t>i</a:t>
            </a:r>
            <a:r>
              <a:rPr lang="en-US" altLang="zh-TW" sz="2222" dirty="0">
                <a:latin typeface="Lucida Console" panose="020B0609040504020204" pitchFamily="49" charset="0"/>
              </a:rPr>
              <a:t> in [</a:t>
            </a:r>
            <a:r>
              <a:rPr lang="en-US" altLang="zh-TW" sz="2222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222" dirty="0">
                <a:latin typeface="Lucida Console" panose="020B0609040504020204" pitchFamily="49" charset="0"/>
              </a:rPr>
              <a:t>]: 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222" dirty="0" err="1">
                <a:latin typeface="Lucida Console" panose="020B0609040504020204" pitchFamily="49" charset="0"/>
              </a:rPr>
              <a:t>.append</a:t>
            </a:r>
            <a:r>
              <a:rPr lang="en-US" altLang="zh-TW" sz="2222" dirty="0">
                <a:latin typeface="Lucida Console" panose="020B0609040504020204" pitchFamily="49" charset="0"/>
              </a:rPr>
              <a:t>(hex(</a:t>
            </a:r>
            <a:r>
              <a:rPr lang="en-US" altLang="zh-TW" sz="2222" dirty="0" err="1">
                <a:latin typeface="Lucida Console" panose="020B0609040504020204" pitchFamily="49" charset="0"/>
              </a:rPr>
              <a:t>i</a:t>
            </a:r>
            <a:r>
              <a:rPr lang="en-US" altLang="zh-TW" sz="2222" dirty="0">
                <a:latin typeface="Lucida Console" panose="020B0609040504020204" pitchFamily="49" charset="0"/>
              </a:rPr>
              <a:t>))</a:t>
            </a:r>
          </a:p>
          <a:p>
            <a:pPr marL="0" indent="0">
              <a:lnSpc>
                <a:spcPct val="4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['0x48', '0x69', '0x21']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6863" y="6239"/>
            <a:ext cx="967840" cy="6440303"/>
          </a:xfrm>
          <a:prstGeom prst="rect">
            <a:avLst/>
          </a:prstGeom>
        </p:spPr>
        <p:txBody>
          <a:bodyPr vert="horz" lIns="84659" tIns="42330" rIns="84659" bIns="42330" rtlCol="0">
            <a:noAutofit/>
          </a:bodyPr>
          <a:lstStyle>
            <a:lvl1pPr marL="197175" indent="-197175" algn="l" defTabSz="788697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524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872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221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4570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8918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3267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7616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1965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11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332388448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62" y="6238"/>
            <a:ext cx="9439916" cy="685176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hex(</a:t>
            </a:r>
            <a:r>
              <a:rPr lang="en-US" sz="2222" dirty="0" err="1">
                <a:latin typeface="Lucida Console" panose="020B0609040504020204" pitchFamily="49" charset="0"/>
              </a:rPr>
              <a:t>ord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sz="2222" dirty="0">
                <a:latin typeface="Lucida Console" panose="020B0609040504020204" pitchFamily="49" charset="0"/>
              </a:rPr>
              <a:t>))</a:t>
            </a:r>
            <a:r>
              <a:rPr lang="en-US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ASCII code for 'A' is 0x41: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'0x41'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</a:t>
            </a:r>
            <a:r>
              <a:rPr lang="en-US" sz="2222" dirty="0" err="1">
                <a:latin typeface="Lucida Console" panose="020B0609040504020204" pitchFamily="49" charset="0"/>
              </a:rPr>
              <a:t>chr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0x41</a:t>
            </a:r>
            <a:r>
              <a:rPr lang="en-US" sz="2222" dirty="0">
                <a:latin typeface="Lucida Console" panose="020B0609040504020204" pitchFamily="49" charset="0"/>
              </a:rPr>
              <a:t>)   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character for ASCII 0x41 is 'A':</a:t>
            </a:r>
            <a:endParaRPr lang="en-US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hex(</a:t>
            </a:r>
            <a:r>
              <a:rPr lang="en-US" sz="2222" dirty="0" err="1">
                <a:latin typeface="Lucida Console" panose="020B0609040504020204" pitchFamily="49" charset="0"/>
              </a:rPr>
              <a:t>ord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♞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r>
              <a:rPr lang="en-US" sz="2222" dirty="0">
                <a:latin typeface="Lucida Console" panose="020B0609040504020204" pitchFamily="49" charset="0"/>
              </a:rPr>
              <a:t>))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</a:t>
            </a:r>
            <a:r>
              <a:rPr lang="en-US" altLang="zh-TW" sz="2222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unicode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for '♞' is 0x265e:</a:t>
            </a:r>
            <a:endParaRPr lang="en-US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'0x265e'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</a:t>
            </a:r>
            <a:r>
              <a:rPr lang="en-US" sz="2222" dirty="0" err="1">
                <a:latin typeface="Lucida Console" panose="020B0609040504020204" pitchFamily="49" charset="0"/>
              </a:rPr>
              <a:t>chr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0x265e</a:t>
            </a:r>
            <a:r>
              <a:rPr lang="en-US" sz="2222" dirty="0">
                <a:latin typeface="Lucida Console" panose="020B0609040504020204" pitchFamily="49" charset="0"/>
              </a:rPr>
              <a:t>)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character for 0x265e is '♞':</a:t>
            </a:r>
            <a:endParaRPr lang="en-US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'♞'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a=</a:t>
            </a:r>
            <a:r>
              <a:rPr lang="en-US" altLang="zh-TW" sz="2222" dirty="0">
                <a:latin typeface="Lucida Console" panose="020B0609040504020204" pitchFamily="49" charset="0"/>
              </a:rPr>
              <a:t>bytes(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altLang="zh-TW" sz="2222" dirty="0">
                <a:latin typeface="Lucida Console" panose="020B0609040504020204" pitchFamily="49" charset="0"/>
              </a:rPr>
              <a:t>, 'utf8')</a:t>
            </a:r>
            <a:endParaRPr lang="en-US" altLang="zh-TW" sz="2222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latin typeface="Lucida Console" panose="020B0609040504020204" pitchFamily="49" charset="0"/>
              </a:rPr>
              <a:t>print(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dirty="0">
                <a:latin typeface="Lucida Console" panose="020B0609040504020204" pitchFamily="49" charset="0"/>
              </a:rPr>
              <a:t>)           </a:t>
            </a:r>
            <a:endParaRPr lang="en-US" altLang="zh-TW" sz="2222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b'A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latin typeface="Lucida Console" panose="020B0609040504020204" pitchFamily="49" charset="0"/>
              </a:rPr>
              <a:t>print(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65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latin typeface="Lucida Console" panose="020B0609040504020204" pitchFamily="49" charset="0"/>
              </a:rPr>
              <a:t>hex(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  <a:endParaRPr lang="en-US" altLang="zh-TW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'0x41'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k=</a:t>
            </a:r>
            <a:r>
              <a:rPr lang="en-US" altLang="zh-TW" sz="2222" dirty="0">
                <a:latin typeface="Lucida Console" panose="020B0609040504020204" pitchFamily="49" charset="0"/>
              </a:rPr>
              <a:t>bytes(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'♞'</a:t>
            </a:r>
            <a:r>
              <a:rPr lang="en-US" altLang="zh-TW" sz="2222" dirty="0">
                <a:latin typeface="Lucida Console" panose="020B0609040504020204" pitchFamily="49" charset="0"/>
              </a:rPr>
              <a:t>,'utf8')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k                  </a:t>
            </a:r>
            <a:r>
              <a:rPr lang="en-US" altLang="zh-TW" sz="1666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endParaRPr lang="en-US" altLang="zh-TW" sz="2222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b'\xe2\x99\x9e'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latin typeface="Lucida Console" panose="020B0609040504020204" pitchFamily="49" charset="0"/>
              </a:rPr>
              <a:t>[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]    </a:t>
            </a:r>
            <a:endParaRPr lang="en-US" sz="2222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[226, 153, 158]</a:t>
            </a:r>
            <a:endParaRPr lang="en-US" altLang="zh-TW" sz="2222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222" dirty="0">
                <a:latin typeface="Lucida Console" panose="020B0609040504020204" pitchFamily="49" charset="0"/>
              </a:rPr>
              <a:t>=[]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latin typeface="Lucida Console" panose="020B0609040504020204" pitchFamily="49" charset="0"/>
              </a:rPr>
              <a:t>for </a:t>
            </a:r>
            <a:r>
              <a:rPr lang="en-US" altLang="zh-TW" sz="2222" dirty="0" err="1">
                <a:latin typeface="Lucida Console" panose="020B0609040504020204" pitchFamily="49" charset="0"/>
              </a:rPr>
              <a:t>i</a:t>
            </a:r>
            <a:r>
              <a:rPr lang="en-US" altLang="zh-TW" sz="2222" dirty="0">
                <a:latin typeface="Lucida Console" panose="020B0609040504020204" pitchFamily="49" charset="0"/>
              </a:rPr>
              <a:t> in [</a:t>
            </a:r>
            <a:r>
              <a:rPr lang="en-US" altLang="zh-TW" sz="2222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]: 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222" dirty="0" err="1">
                <a:latin typeface="Lucida Console" panose="020B0609040504020204" pitchFamily="49" charset="0"/>
              </a:rPr>
              <a:t>.append</a:t>
            </a:r>
            <a:r>
              <a:rPr lang="en-US" altLang="zh-TW" sz="2222" dirty="0">
                <a:latin typeface="Lucida Console" panose="020B0609040504020204" pitchFamily="49" charset="0"/>
              </a:rPr>
              <a:t>(hex(</a:t>
            </a:r>
            <a:r>
              <a:rPr lang="en-US" altLang="zh-TW" sz="2222" dirty="0" err="1">
                <a:latin typeface="Lucida Console" panose="020B0609040504020204" pitchFamily="49" charset="0"/>
              </a:rPr>
              <a:t>i</a:t>
            </a:r>
            <a:r>
              <a:rPr lang="en-US" altLang="zh-TW" sz="2222" dirty="0">
                <a:latin typeface="Lucida Console" panose="020B0609040504020204" pitchFamily="49" charset="0"/>
              </a:rPr>
              <a:t>))</a:t>
            </a:r>
          </a:p>
          <a:p>
            <a:pPr marL="0" indent="0">
              <a:lnSpc>
                <a:spcPct val="4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['0xe2', '0x99', '0x9e']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222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6863" y="6239"/>
            <a:ext cx="967840" cy="6440303"/>
          </a:xfrm>
          <a:prstGeom prst="rect">
            <a:avLst/>
          </a:prstGeom>
        </p:spPr>
        <p:txBody>
          <a:bodyPr vert="horz" lIns="84659" tIns="42330" rIns="84659" bIns="42330" rtlCol="0">
            <a:noAutofit/>
          </a:bodyPr>
          <a:lstStyle>
            <a:lvl1pPr marL="197175" indent="-197175" algn="l" defTabSz="788697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524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872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221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4570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8918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3267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7616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1965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11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734227531"/>
      </p:ext>
    </p:extLst>
  </p:cSld>
  <p:clrMapOvr>
    <a:masterClrMapping/>
  </p:clrMapOvr>
  <p:transition spd="med"/>
  <p:extLst mod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62" y="6238"/>
            <a:ext cx="9439916" cy="685176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hex(</a:t>
            </a:r>
            <a:r>
              <a:rPr lang="en-US" sz="2222" dirty="0" err="1">
                <a:latin typeface="Lucida Console" panose="020B0609040504020204" pitchFamily="49" charset="0"/>
              </a:rPr>
              <a:t>ord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sz="2222" dirty="0">
                <a:latin typeface="Lucida Console" panose="020B0609040504020204" pitchFamily="49" charset="0"/>
              </a:rPr>
              <a:t>))</a:t>
            </a:r>
            <a:r>
              <a:rPr lang="en-US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ASCII code for 'A' is 0x41: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'0x41'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</a:t>
            </a:r>
            <a:r>
              <a:rPr lang="en-US" sz="2222" dirty="0" err="1">
                <a:latin typeface="Lucida Console" panose="020B0609040504020204" pitchFamily="49" charset="0"/>
              </a:rPr>
              <a:t>chr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0x41</a:t>
            </a:r>
            <a:r>
              <a:rPr lang="en-US" sz="2222" dirty="0">
                <a:latin typeface="Lucida Console" panose="020B0609040504020204" pitchFamily="49" charset="0"/>
              </a:rPr>
              <a:t>)   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character for ASCII 0x41 is 'A':</a:t>
            </a:r>
            <a:endParaRPr lang="en-US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hex(</a:t>
            </a:r>
            <a:r>
              <a:rPr lang="en-US" sz="2222" dirty="0" err="1">
                <a:latin typeface="Lucida Console" panose="020B0609040504020204" pitchFamily="49" charset="0"/>
              </a:rPr>
              <a:t>ord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♞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r>
              <a:rPr lang="en-US" sz="2222" dirty="0">
                <a:latin typeface="Lucida Console" panose="020B0609040504020204" pitchFamily="49" charset="0"/>
              </a:rPr>
              <a:t>))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</a:t>
            </a:r>
            <a:r>
              <a:rPr lang="en-US" altLang="zh-TW" sz="2222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unicode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for '♞' is 0x265e:</a:t>
            </a:r>
            <a:endParaRPr lang="en-US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'0x265e'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</a:t>
            </a:r>
            <a:r>
              <a:rPr lang="en-US" sz="2222" dirty="0" err="1">
                <a:latin typeface="Lucida Console" panose="020B0609040504020204" pitchFamily="49" charset="0"/>
              </a:rPr>
              <a:t>chr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0x265e</a:t>
            </a:r>
            <a:r>
              <a:rPr lang="en-US" sz="2222" dirty="0">
                <a:latin typeface="Lucida Console" panose="020B0609040504020204" pitchFamily="49" charset="0"/>
              </a:rPr>
              <a:t>)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character for 0x265e is '♞':</a:t>
            </a:r>
            <a:endParaRPr lang="en-US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'♞'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a=</a:t>
            </a:r>
            <a:r>
              <a:rPr lang="en-US" altLang="zh-TW" sz="2222" dirty="0">
                <a:latin typeface="Lucida Console" panose="020B0609040504020204" pitchFamily="49" charset="0"/>
              </a:rPr>
              <a:t>bytes(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altLang="zh-TW" sz="2222" dirty="0">
                <a:latin typeface="Lucida Console" panose="020B0609040504020204" pitchFamily="49" charset="0"/>
              </a:rPr>
              <a:t>, 'utf8')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# Unicode instead of 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ascii</a:t>
            </a:r>
            <a:endParaRPr lang="en-US" altLang="zh-TW" sz="2222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latin typeface="Lucida Console" panose="020B0609040504020204" pitchFamily="49" charset="0"/>
              </a:rPr>
              <a:t>print(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dirty="0">
                <a:latin typeface="Lucida Console" panose="020B0609040504020204" pitchFamily="49" charset="0"/>
              </a:rPr>
              <a:t>)            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# But it gives same answer: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b'A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latin typeface="Lucida Console" panose="020B0609040504020204" pitchFamily="49" charset="0"/>
              </a:rPr>
              <a:t>print(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65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latin typeface="Lucida Console" panose="020B0609040504020204" pitchFamily="49" charset="0"/>
              </a:rPr>
              <a:t>hex(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  <a:endParaRPr lang="en-US" altLang="zh-TW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'0x41'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k=</a:t>
            </a:r>
            <a:r>
              <a:rPr lang="en-US" altLang="zh-TW" sz="2222" dirty="0">
                <a:latin typeface="Lucida Console" panose="020B0609040504020204" pitchFamily="49" charset="0"/>
              </a:rPr>
              <a:t>bytes(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'♞'</a:t>
            </a:r>
            <a:r>
              <a:rPr lang="en-US" altLang="zh-TW" sz="2222" dirty="0">
                <a:latin typeface="Lucida Console" panose="020B0609040504020204" pitchFamily="49" charset="0"/>
              </a:rPr>
              <a:t>,'utf8')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# Here, 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ascii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would give error 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k                  </a:t>
            </a:r>
            <a:r>
              <a:rPr lang="en-US" altLang="zh-TW" sz="1666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# Notice the ugly output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b'\xe2\x99\x9e'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latin typeface="Lucida Console" panose="020B0609040504020204" pitchFamily="49" charset="0"/>
              </a:rPr>
              <a:t>[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]    </a:t>
            </a:r>
            <a:r>
              <a:rPr lang="en-US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# Notice k looks long, but </a:t>
            </a:r>
            <a:r>
              <a:rPr lang="en-US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len</a:t>
            </a:r>
            <a:r>
              <a:rPr lang="en-US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(k)==3 only: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[226, 153, 158]</a:t>
            </a:r>
            <a:endParaRPr lang="en-US" altLang="zh-TW" sz="2222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222" dirty="0">
                <a:latin typeface="Lucida Console" panose="020B0609040504020204" pitchFamily="49" charset="0"/>
              </a:rPr>
              <a:t>=[]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latin typeface="Lucida Console" panose="020B0609040504020204" pitchFamily="49" charset="0"/>
              </a:rPr>
              <a:t>for </a:t>
            </a:r>
            <a:r>
              <a:rPr lang="en-US" altLang="zh-TW" sz="2222" dirty="0" err="1">
                <a:latin typeface="Lucida Console" panose="020B0609040504020204" pitchFamily="49" charset="0"/>
              </a:rPr>
              <a:t>i</a:t>
            </a:r>
            <a:r>
              <a:rPr lang="en-US" altLang="zh-TW" sz="2222" dirty="0">
                <a:latin typeface="Lucida Console" panose="020B0609040504020204" pitchFamily="49" charset="0"/>
              </a:rPr>
              <a:t> in [</a:t>
            </a:r>
            <a:r>
              <a:rPr lang="en-US" altLang="zh-TW" sz="2222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]: 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222" dirty="0" err="1">
                <a:latin typeface="Lucida Console" panose="020B0609040504020204" pitchFamily="49" charset="0"/>
              </a:rPr>
              <a:t>.append</a:t>
            </a:r>
            <a:r>
              <a:rPr lang="en-US" altLang="zh-TW" sz="2222" dirty="0">
                <a:latin typeface="Lucida Console" panose="020B0609040504020204" pitchFamily="49" charset="0"/>
              </a:rPr>
              <a:t>(hex(</a:t>
            </a:r>
            <a:r>
              <a:rPr lang="en-US" altLang="zh-TW" sz="2222" dirty="0" err="1">
                <a:latin typeface="Lucida Console" panose="020B0609040504020204" pitchFamily="49" charset="0"/>
              </a:rPr>
              <a:t>i</a:t>
            </a:r>
            <a:r>
              <a:rPr lang="en-US" altLang="zh-TW" sz="2222" dirty="0">
                <a:latin typeface="Lucida Console" panose="020B0609040504020204" pitchFamily="49" charset="0"/>
              </a:rPr>
              <a:t>))</a:t>
            </a:r>
          </a:p>
          <a:p>
            <a:pPr marL="0" indent="0">
              <a:lnSpc>
                <a:spcPct val="4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print(h, list(map(hex,[*k])))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['0xe2', '0x99', '0x9e'] ['0xe2', '0x99', '0x9e']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222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6863" y="6239"/>
            <a:ext cx="967840" cy="6440303"/>
          </a:xfrm>
          <a:prstGeom prst="rect">
            <a:avLst/>
          </a:prstGeom>
        </p:spPr>
        <p:txBody>
          <a:bodyPr vert="horz" lIns="84659" tIns="42330" rIns="84659" bIns="42330" rtlCol="0">
            <a:noAutofit/>
          </a:bodyPr>
          <a:lstStyle>
            <a:lvl1pPr marL="197175" indent="-197175" algn="l" defTabSz="788697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524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872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221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4570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8918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3267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7616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1965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11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192984555"/>
      </p:ext>
    </p:extLst>
  </p:cSld>
  <p:clrMapOvr>
    <a:masterClrMapping/>
  </p:clrMapOvr>
  <p:transition spd="med"/>
  <p:extLst mod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61" y="745509"/>
            <a:ext cx="9635770" cy="61124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333" dirty="0">
                <a:solidFill>
                  <a:srgbClr val="FF0000"/>
                </a:solidFill>
              </a:rPr>
              <a:t>You can make a bytes object by type casting a string: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7030A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222" dirty="0">
                <a:latin typeface="Lucida Console" panose="020B0609040504020204" pitchFamily="49" charset="0"/>
              </a:rPr>
              <a:t>=bytes(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'ABC'</a:t>
            </a:r>
            <a:r>
              <a:rPr lang="en-US" altLang="zh-TW" sz="2222" dirty="0">
                <a:latin typeface="Lucida Console" panose="020B0609040504020204" pitchFamily="49" charset="0"/>
              </a:rPr>
              <a:t>,'utf8')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7030A0"/>
                </a:solidFill>
                <a:latin typeface="Lucida Console" panose="020B0609040504020204" pitchFamily="49" charset="0"/>
              </a:rPr>
              <a:t>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222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b'ABC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FFC00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=bytes(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'♞'</a:t>
            </a:r>
            <a:r>
              <a:rPr lang="en-US" altLang="zh-TW" sz="2222" dirty="0">
                <a:latin typeface="Lucida Console" panose="020B0609040504020204" pitchFamily="49" charset="0"/>
              </a:rPr>
              <a:t>,'utf8')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FFC000"/>
                </a:solidFill>
                <a:latin typeface="Lucida Console" panose="020B0609040504020204" pitchFamily="49" charset="0"/>
              </a:rPr>
              <a:t>K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  b'\xe2\x99\x9e'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222" dirty="0">
                <a:latin typeface="Lucida Console" panose="020B0609040504020204" pitchFamily="49" charset="0"/>
              </a:rPr>
              <a:t> = </a:t>
            </a:r>
            <a:r>
              <a:rPr lang="en-US" altLang="zh-TW" sz="2222" dirty="0" err="1">
                <a:latin typeface="Lucida Console" panose="020B0609040504020204" pitchFamily="49" charset="0"/>
              </a:rPr>
              <a:t>bytes.fromhex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rgbClr val="00B0F0"/>
                </a:solidFill>
                <a:latin typeface="Lucida Console" panose="020B0609040504020204" pitchFamily="49" charset="0"/>
              </a:rPr>
              <a:t>'e2999d'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B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b'\xe2\x99\x9d'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dirty="0">
                <a:latin typeface="Lucida Console" panose="020B0609040504020204" pitchFamily="49" charset="0"/>
              </a:rPr>
              <a:t>=</a:t>
            </a:r>
            <a:r>
              <a:rPr lang="en-US" altLang="zh-TW" sz="2222" b="1" dirty="0">
                <a:solidFill>
                  <a:srgbClr val="00B050"/>
                </a:solidFill>
                <a:latin typeface="Lucida Console" panose="020B0609040504020204" pitchFamily="49" charset="0"/>
              </a:rPr>
              <a:t>b'\xe2\x99\x9c'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R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rgbClr val="00B050"/>
                </a:solidFill>
                <a:latin typeface="Lucida Console" panose="020B0609040504020204" pitchFamily="49" charset="0"/>
              </a:rPr>
              <a:t>  b'\xe2\x99\x9c'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endParaRPr lang="en-US" altLang="zh-TW" sz="1666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333" spc="-93" dirty="0">
                <a:solidFill>
                  <a:srgbClr val="FF0000"/>
                </a:solidFill>
              </a:rPr>
              <a:t>Yo</a:t>
            </a:r>
            <a:r>
              <a:rPr lang="en-US" altLang="zh-TW" sz="3333" spc="-46" dirty="0">
                <a:solidFill>
                  <a:srgbClr val="FF0000"/>
                </a:solidFill>
              </a:rPr>
              <a:t>u</a:t>
            </a:r>
            <a:r>
              <a:rPr lang="en-US" altLang="zh-TW" sz="2963" dirty="0">
                <a:solidFill>
                  <a:srgbClr val="FF0000"/>
                </a:solidFill>
              </a:rPr>
              <a:t> </a:t>
            </a:r>
            <a:r>
              <a:rPr lang="en-US" altLang="zh-TW" sz="3333" dirty="0">
                <a:solidFill>
                  <a:srgbClr val="FF0000"/>
                </a:solidFill>
              </a:rPr>
              <a:t>c</a:t>
            </a:r>
            <a:r>
              <a:rPr lang="en-US" altLang="zh-TW" sz="3333" spc="-37" dirty="0">
                <a:solidFill>
                  <a:srgbClr val="FF0000"/>
                </a:solidFill>
              </a:rPr>
              <a:t>an</a:t>
            </a:r>
            <a:r>
              <a:rPr lang="en-US" altLang="zh-TW" sz="2963" spc="-37" dirty="0">
                <a:solidFill>
                  <a:srgbClr val="FF0000"/>
                </a:solidFill>
              </a:rPr>
              <a:t> </a:t>
            </a:r>
            <a:r>
              <a:rPr lang="en-US" altLang="zh-TW" sz="3333" spc="-37" dirty="0">
                <a:solidFill>
                  <a:srgbClr val="FF0000"/>
                </a:solidFill>
              </a:rPr>
              <a:t>g</a:t>
            </a:r>
            <a:r>
              <a:rPr lang="en-US" altLang="zh-TW" sz="3333" spc="-28" dirty="0">
                <a:solidFill>
                  <a:srgbClr val="FF0000"/>
                </a:solidFill>
              </a:rPr>
              <a:t>et</a:t>
            </a:r>
            <a:r>
              <a:rPr lang="en-US" altLang="zh-TW" sz="2963" dirty="0">
                <a:solidFill>
                  <a:srgbClr val="FF0000"/>
                </a:solidFill>
              </a:rPr>
              <a:t> </a:t>
            </a:r>
            <a:r>
              <a:rPr lang="en-US" altLang="zh-TW" sz="3333" dirty="0">
                <a:solidFill>
                  <a:srgbClr val="FF0000"/>
                </a:solidFill>
              </a:rPr>
              <a:t>t</a:t>
            </a:r>
            <a:r>
              <a:rPr lang="en-US" altLang="zh-TW" sz="3333" spc="-37" dirty="0">
                <a:solidFill>
                  <a:srgbClr val="FF0000"/>
                </a:solidFill>
              </a:rPr>
              <a:t>he</a:t>
            </a:r>
            <a:r>
              <a:rPr lang="en-US" altLang="zh-TW" sz="2963" spc="-37" dirty="0">
                <a:solidFill>
                  <a:srgbClr val="FF0000"/>
                </a:solidFill>
              </a:rPr>
              <a:t> </a:t>
            </a:r>
            <a:r>
              <a:rPr lang="en-US" altLang="zh-TW" sz="3333" spc="-37" dirty="0">
                <a:solidFill>
                  <a:srgbClr val="FF0000"/>
                </a:solidFill>
              </a:rPr>
              <a:t>ind</a:t>
            </a:r>
            <a:r>
              <a:rPr lang="en-US" altLang="zh-TW" sz="3333" dirty="0">
                <a:solidFill>
                  <a:srgbClr val="FF0000"/>
                </a:solidFill>
              </a:rPr>
              <a:t>iv</a:t>
            </a:r>
            <a:r>
              <a:rPr lang="en-US" altLang="zh-TW" sz="3333" spc="-37" dirty="0">
                <a:solidFill>
                  <a:srgbClr val="FF0000"/>
                </a:solidFill>
              </a:rPr>
              <a:t>idua</a:t>
            </a:r>
            <a:r>
              <a:rPr lang="en-US" altLang="zh-TW" sz="3333" dirty="0">
                <a:solidFill>
                  <a:srgbClr val="FF0000"/>
                </a:solidFill>
              </a:rPr>
              <a:t>l</a:t>
            </a:r>
            <a:r>
              <a:rPr lang="en-US" altLang="zh-TW" sz="2963" dirty="0">
                <a:solidFill>
                  <a:srgbClr val="FF0000"/>
                </a:solidFill>
              </a:rPr>
              <a:t> </a:t>
            </a:r>
            <a:r>
              <a:rPr lang="en-US" altLang="zh-TW" sz="3333" spc="-37" dirty="0">
                <a:solidFill>
                  <a:srgbClr val="FF0000"/>
                </a:solidFill>
              </a:rPr>
              <a:t>eleme</a:t>
            </a:r>
            <a:r>
              <a:rPr lang="en-US" altLang="zh-TW" sz="3333" dirty="0">
                <a:solidFill>
                  <a:srgbClr val="FF0000"/>
                </a:solidFill>
              </a:rPr>
              <a:t>nts</a:t>
            </a:r>
            <a:r>
              <a:rPr lang="en-US" altLang="zh-TW" sz="2963" dirty="0">
                <a:solidFill>
                  <a:srgbClr val="FF0000"/>
                </a:solidFill>
              </a:rPr>
              <a:t> </a:t>
            </a:r>
            <a:r>
              <a:rPr lang="en-US" altLang="zh-TW" sz="3333" dirty="0">
                <a:solidFill>
                  <a:srgbClr val="FF0000"/>
                </a:solidFill>
              </a:rPr>
              <a:t>of</a:t>
            </a:r>
            <a:r>
              <a:rPr lang="en-US" altLang="zh-TW" sz="2963" dirty="0">
                <a:solidFill>
                  <a:srgbClr val="FF0000"/>
                </a:solidFill>
              </a:rPr>
              <a:t> </a:t>
            </a:r>
            <a:r>
              <a:rPr lang="en-US" altLang="zh-TW" sz="3333" dirty="0">
                <a:solidFill>
                  <a:srgbClr val="FF0000"/>
                </a:solidFill>
              </a:rPr>
              <a:t>bytes</a:t>
            </a:r>
            <a:r>
              <a:rPr lang="en-US" altLang="zh-TW" sz="2963" dirty="0">
                <a:solidFill>
                  <a:srgbClr val="FF0000"/>
                </a:solidFill>
              </a:rPr>
              <a:t> </a:t>
            </a:r>
            <a:r>
              <a:rPr lang="en-US" altLang="zh-TW" sz="3333" spc="-56" dirty="0">
                <a:solidFill>
                  <a:srgbClr val="FF0000"/>
                </a:solidFill>
              </a:rPr>
              <a:t>obj</a:t>
            </a:r>
            <a:r>
              <a:rPr lang="en-US" altLang="zh-TW" sz="3333" spc="-37" dirty="0">
                <a:solidFill>
                  <a:srgbClr val="FF0000"/>
                </a:solidFill>
              </a:rPr>
              <a:t>e</a:t>
            </a:r>
            <a:r>
              <a:rPr lang="en-US" altLang="zh-TW" sz="3333" dirty="0">
                <a:solidFill>
                  <a:srgbClr val="FF0000"/>
                </a:solidFill>
              </a:rPr>
              <a:t>cts: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[*S]     </a:t>
            </a:r>
            <a:r>
              <a:rPr lang="en-US" altLang="zh-TW" sz="2222" dirty="0">
                <a:solidFill>
                  <a:srgbClr val="FF7171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222" dirty="0" err="1">
                <a:solidFill>
                  <a:srgbClr val="FF7171"/>
                </a:solidFill>
                <a:latin typeface="Lucida Console" panose="020B0609040504020204" pitchFamily="49" charset="0"/>
              </a:rPr>
              <a:t>ascii</a:t>
            </a:r>
            <a:r>
              <a:rPr lang="en-US" altLang="zh-TW" sz="2222" dirty="0">
                <a:solidFill>
                  <a:srgbClr val="FF7171"/>
                </a:solidFill>
                <a:latin typeface="Lucida Console" panose="020B0609040504020204" pitchFamily="49" charset="0"/>
              </a:rPr>
              <a:t> code for</a:t>
            </a:r>
            <a:r>
              <a:rPr lang="en-US" altLang="zh-TW" sz="1852" dirty="0">
                <a:solidFill>
                  <a:srgbClr val="FF717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FF7171"/>
                </a:solidFill>
                <a:latin typeface="Lucida Console" panose="020B0609040504020204" pitchFamily="49" charset="0"/>
              </a:rPr>
              <a:t>'A'=65,</a:t>
            </a:r>
            <a:r>
              <a:rPr lang="en-US" altLang="zh-TW" sz="1852" dirty="0">
                <a:solidFill>
                  <a:srgbClr val="FF717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FF7171"/>
                </a:solidFill>
                <a:latin typeface="Lucida Console" panose="020B0609040504020204" pitchFamily="49" charset="0"/>
              </a:rPr>
              <a:t>'B'=66,</a:t>
            </a:r>
            <a:r>
              <a:rPr lang="en-US" altLang="zh-TW" sz="1852" dirty="0">
                <a:solidFill>
                  <a:srgbClr val="FF717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FF7171"/>
                </a:solidFill>
                <a:latin typeface="Lucida Console" panose="020B0609040504020204" pitchFamily="49" charset="0"/>
              </a:rPr>
              <a:t>'C'=67 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rgbClr val="CC6600"/>
                </a:solidFill>
                <a:latin typeface="Lucida Console" panose="020B0609040504020204" pitchFamily="49" charset="0"/>
              </a:rPr>
              <a:t>[65, 66, 67]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S[0]     </a:t>
            </a:r>
            <a:r>
              <a:rPr lang="en-US" altLang="zh-TW" sz="2222" dirty="0">
                <a:solidFill>
                  <a:srgbClr val="FF7171"/>
                </a:solidFill>
                <a:latin typeface="Lucida Console" panose="020B0609040504020204" pitchFamily="49" charset="0"/>
              </a:rPr>
              <a:t>#The first element is for 'A'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rgbClr val="CC6600"/>
                </a:solidFill>
                <a:latin typeface="Lucida Console" panose="020B0609040504020204" pitchFamily="49" charset="0"/>
              </a:rPr>
              <a:t>65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1666" dirty="0">
                <a:latin typeface="Lucida Console" panose="020B0609040504020204" pitchFamily="49" charset="0"/>
              </a:rPr>
              <a:t>	</a:t>
            </a:r>
            <a:endParaRPr lang="en-US" altLang="zh-TW" sz="185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333" dirty="0">
                <a:solidFill>
                  <a:srgbClr val="FF0000"/>
                </a:solidFill>
              </a:rPr>
              <a:t>You can use decode() to reconstruct the string:</a:t>
            </a:r>
            <a:endParaRPr lang="en-US" altLang="zh-TW" sz="2222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pr</a:t>
            </a:r>
            <a:r>
              <a:rPr lang="en-US" altLang="zh-TW" sz="2222" spc="-50" dirty="0">
                <a:latin typeface="Lucida Console" panose="020B0609040504020204" pitchFamily="49" charset="0"/>
              </a:rPr>
              <a:t>i</a:t>
            </a:r>
            <a:r>
              <a:rPr lang="en-US" altLang="zh-TW" sz="2222" dirty="0">
                <a:latin typeface="Lucida Console" panose="020B0609040504020204" pitchFamily="49" charset="0"/>
              </a:rPr>
              <a:t>n</a:t>
            </a:r>
            <a:r>
              <a:rPr lang="en-US" altLang="zh-TW" sz="2222" spc="-50" dirty="0">
                <a:latin typeface="Lucida Console" panose="020B0609040504020204" pitchFamily="49" charset="0"/>
              </a:rPr>
              <a:t>t</a:t>
            </a:r>
            <a:r>
              <a:rPr lang="en-US" altLang="zh-TW" sz="2222" spc="-70" dirty="0">
                <a:latin typeface="Lucida Console" panose="020B0609040504020204" pitchFamily="49" charset="0"/>
              </a:rPr>
              <a:t>(</a:t>
            </a:r>
            <a:r>
              <a:rPr lang="en-US" altLang="zh-TW" sz="2222" spc="-15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222" spc="-150" dirty="0" err="1">
                <a:latin typeface="Lucida Console" panose="020B0609040504020204" pitchFamily="49" charset="0"/>
              </a:rPr>
              <a:t>.</a:t>
            </a:r>
            <a:r>
              <a:rPr lang="en-US" altLang="zh-TW" sz="2222" dirty="0" err="1">
                <a:latin typeface="Lucida Console" panose="020B0609040504020204" pitchFamily="49" charset="0"/>
              </a:rPr>
              <a:t>dec</a:t>
            </a:r>
            <a:r>
              <a:rPr lang="en-US" altLang="zh-TW" sz="2222" spc="-20" dirty="0" err="1">
                <a:latin typeface="Lucida Console" panose="020B0609040504020204" pitchFamily="49" charset="0"/>
              </a:rPr>
              <a:t>od</a:t>
            </a:r>
            <a:r>
              <a:rPr lang="en-US" altLang="zh-TW" sz="2222" spc="-60" dirty="0" err="1">
                <a:latin typeface="Lucida Console" panose="020B0609040504020204" pitchFamily="49" charset="0"/>
              </a:rPr>
              <a:t>e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spc="-463" dirty="0">
                <a:latin typeface="Lucida Console" panose="020B0609040504020204" pitchFamily="49" charset="0"/>
              </a:rPr>
              <a:t>)</a:t>
            </a:r>
            <a:r>
              <a:rPr lang="en-US" altLang="zh-TW" sz="2222" dirty="0">
                <a:latin typeface="Lucida Console" panose="020B0609040504020204" pitchFamily="49" charset="0"/>
              </a:rPr>
              <a:t>,</a:t>
            </a:r>
            <a:r>
              <a:rPr lang="en-US" altLang="zh-TW" sz="2222" spc="-15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spc="-150" dirty="0" err="1">
                <a:latin typeface="Lucida Console" panose="020B0609040504020204" pitchFamily="49" charset="0"/>
              </a:rPr>
              <a:t>.</a:t>
            </a:r>
            <a:r>
              <a:rPr lang="en-US" altLang="zh-TW" sz="2222" dirty="0" err="1">
                <a:latin typeface="Lucida Console" panose="020B0609040504020204" pitchFamily="49" charset="0"/>
              </a:rPr>
              <a:t>dec</a:t>
            </a:r>
            <a:r>
              <a:rPr lang="en-US" altLang="zh-TW" sz="2222" spc="-20" dirty="0" err="1">
                <a:latin typeface="Lucida Console" panose="020B0609040504020204" pitchFamily="49" charset="0"/>
              </a:rPr>
              <a:t>od</a:t>
            </a:r>
            <a:r>
              <a:rPr lang="en-US" altLang="zh-TW" sz="2222" spc="-60" dirty="0" err="1">
                <a:latin typeface="Lucida Console" panose="020B0609040504020204" pitchFamily="49" charset="0"/>
              </a:rPr>
              <a:t>e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spc="-463" dirty="0">
                <a:latin typeface="Lucida Console" panose="020B0609040504020204" pitchFamily="49" charset="0"/>
              </a:rPr>
              <a:t>)</a:t>
            </a:r>
            <a:r>
              <a:rPr lang="en-US" altLang="zh-TW" sz="2222" dirty="0">
                <a:latin typeface="Lucida Console" panose="020B0609040504020204" pitchFamily="49" charset="0"/>
              </a:rPr>
              <a:t>,</a:t>
            </a:r>
            <a:r>
              <a:rPr lang="en-US" altLang="zh-TW" sz="2222" spc="-15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222" spc="-150" dirty="0" err="1">
                <a:latin typeface="Lucida Console" panose="020B0609040504020204" pitchFamily="49" charset="0"/>
              </a:rPr>
              <a:t>.</a:t>
            </a:r>
            <a:r>
              <a:rPr lang="en-US" altLang="zh-TW" sz="2222" dirty="0" err="1">
                <a:latin typeface="Lucida Console" panose="020B0609040504020204" pitchFamily="49" charset="0"/>
              </a:rPr>
              <a:t>dec</a:t>
            </a:r>
            <a:r>
              <a:rPr lang="en-US" altLang="zh-TW" sz="2222" spc="-20" dirty="0" err="1">
                <a:latin typeface="Lucida Console" panose="020B0609040504020204" pitchFamily="49" charset="0"/>
              </a:rPr>
              <a:t>od</a:t>
            </a:r>
            <a:r>
              <a:rPr lang="en-US" altLang="zh-TW" sz="2222" spc="-60" dirty="0" err="1">
                <a:latin typeface="Lucida Console" panose="020B0609040504020204" pitchFamily="49" charset="0"/>
              </a:rPr>
              <a:t>e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spc="-463" dirty="0">
                <a:latin typeface="Lucida Console" panose="020B0609040504020204" pitchFamily="49" charset="0"/>
              </a:rPr>
              <a:t>)</a:t>
            </a:r>
            <a:r>
              <a:rPr lang="en-US" altLang="zh-TW" sz="2222" dirty="0">
                <a:latin typeface="Lucida Console" panose="020B0609040504020204" pitchFamily="49" charset="0"/>
              </a:rPr>
              <a:t>,</a:t>
            </a:r>
            <a:r>
              <a:rPr lang="en-US" altLang="zh-TW" sz="2222" spc="-15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spc="-150" dirty="0" err="1">
                <a:latin typeface="Lucida Console" panose="020B0609040504020204" pitchFamily="49" charset="0"/>
              </a:rPr>
              <a:t>.</a:t>
            </a:r>
            <a:r>
              <a:rPr lang="en-US" altLang="zh-TW" sz="2222" dirty="0" err="1">
                <a:latin typeface="Lucida Console" panose="020B0609040504020204" pitchFamily="49" charset="0"/>
              </a:rPr>
              <a:t>dec</a:t>
            </a:r>
            <a:r>
              <a:rPr lang="en-US" altLang="zh-TW" sz="2222" spc="-20" dirty="0" err="1">
                <a:latin typeface="Lucida Console" panose="020B0609040504020204" pitchFamily="49" charset="0"/>
              </a:rPr>
              <a:t>od</a:t>
            </a:r>
            <a:r>
              <a:rPr lang="en-US" altLang="zh-TW" sz="2222" spc="-60" dirty="0" err="1">
                <a:latin typeface="Lucida Console" panose="020B0609040504020204" pitchFamily="49" charset="0"/>
              </a:rPr>
              <a:t>e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spc="-100" dirty="0">
                <a:latin typeface="Lucida Console" panose="020B0609040504020204" pitchFamily="49" charset="0"/>
              </a:rPr>
              <a:t>)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rgbClr val="7030A0"/>
                </a:solidFill>
                <a:latin typeface="Lucida Console" panose="020B0609040504020204" pitchFamily="49" charset="0"/>
              </a:rPr>
              <a:t>ABC</a:t>
            </a:r>
            <a:r>
              <a:rPr lang="en-US" altLang="zh-TW" sz="2222" dirty="0">
                <a:solidFill>
                  <a:srgbClr val="FFC000"/>
                </a:solidFill>
                <a:latin typeface="Lucida Console" panose="020B0609040504020204" pitchFamily="49" charset="0"/>
              </a:rPr>
              <a:t> ♞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♝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♜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947" y="1"/>
            <a:ext cx="9735831" cy="960316"/>
          </a:xfrm>
        </p:spPr>
        <p:txBody>
          <a:bodyPr>
            <a:normAutofit/>
          </a:bodyPr>
          <a:lstStyle/>
          <a:p>
            <a:pPr>
              <a:lnSpc>
                <a:spcPct val="47000"/>
              </a:lnSpc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How to Work with Bytes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6861" y="745509"/>
            <a:ext cx="1257301" cy="6112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82545" indent="-182545" algn="l" defTabSz="730176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33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720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809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2897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7984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073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8161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3249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30176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3333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0" marR="0" lvl="0" indent="0" algn="l" defTabSz="730176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0" marR="0" lvl="0" indent="0" algn="l" defTabSz="730176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 </a:t>
            </a:r>
          </a:p>
          <a:p>
            <a:pPr marL="0" marR="0" lvl="0" indent="0" algn="l" defTabSz="730176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 </a:t>
            </a:r>
          </a:p>
          <a:p>
            <a:pPr marL="0" marR="0" lvl="0" indent="0" algn="l" defTabSz="730176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 </a:t>
            </a:r>
          </a:p>
          <a:p>
            <a:pPr marL="0" marR="0" lvl="0" indent="0" algn="l" defTabSz="730176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16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3333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FF7171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 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</a:p>
          <a:p>
            <a:pPr marL="0" marR="0" lvl="0" indent="0" algn="l" defTabSz="730176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 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7098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63" y="1314450"/>
            <a:ext cx="9144000" cy="5531280"/>
          </a:xfrm>
        </p:spPr>
        <p:txBody>
          <a:bodyPr>
            <a:noAutofit/>
          </a:bodyPr>
          <a:lstStyle/>
          <a:p>
            <a:pPr marL="0" indent="0">
              <a:lnSpc>
                <a:spcPct val="94000"/>
              </a:lnSpc>
              <a:buNone/>
            </a:pPr>
            <a:r>
              <a:rPr lang="en-US" sz="3333" dirty="0">
                <a:solidFill>
                  <a:srgbClr val="FF0000"/>
                </a:solidFill>
              </a:rPr>
              <a:t>Python3 separates the concept of character </a:t>
            </a:r>
            <a:r>
              <a:rPr lang="en-US" sz="3333" u="sng" dirty="0">
                <a:solidFill>
                  <a:srgbClr val="FF0000"/>
                </a:solidFill>
              </a:rPr>
              <a:t>identity</a:t>
            </a:r>
            <a:r>
              <a:rPr lang="en-US" sz="3333" dirty="0">
                <a:solidFill>
                  <a:srgbClr val="FF0000"/>
                </a:solidFill>
              </a:rPr>
              <a:t> from the reality of its </a:t>
            </a:r>
            <a:r>
              <a:rPr lang="en-US" sz="3333" u="sng" dirty="0">
                <a:solidFill>
                  <a:srgbClr val="FF0000"/>
                </a:solidFill>
              </a:rPr>
              <a:t>memory representation</a:t>
            </a:r>
            <a:r>
              <a:rPr lang="en-US" sz="3333" dirty="0">
                <a:solidFill>
                  <a:srgbClr val="FF0000"/>
                </a:solidFill>
              </a:rPr>
              <a:t>:</a:t>
            </a:r>
          </a:p>
          <a:p>
            <a:pPr marL="208698" indent="-208698">
              <a:lnSpc>
                <a:spcPct val="100000"/>
              </a:lnSpc>
              <a:spcBef>
                <a:spcPts val="0"/>
              </a:spcBef>
            </a:pPr>
            <a:r>
              <a:rPr lang="en-US" sz="2963" dirty="0">
                <a:solidFill>
                  <a:srgbClr val="FF0000"/>
                </a:solidFill>
              </a:rPr>
              <a:t>Its </a:t>
            </a:r>
            <a:r>
              <a:rPr lang="en-US" sz="2963" u="sng" dirty="0">
                <a:solidFill>
                  <a:srgbClr val="FF0000"/>
                </a:solidFill>
              </a:rPr>
              <a:t>identity</a:t>
            </a:r>
            <a:r>
              <a:rPr lang="en-US" sz="2963" dirty="0">
                <a:solidFill>
                  <a:srgbClr val="FF0000"/>
                </a:solidFill>
              </a:rPr>
              <a:t> is called its </a:t>
            </a:r>
            <a:r>
              <a:rPr lang="en-US" sz="2963" i="1" dirty="0">
                <a:solidFill>
                  <a:srgbClr val="FF0000"/>
                </a:solidFill>
              </a:rPr>
              <a:t>code point.</a:t>
            </a:r>
          </a:p>
          <a:p>
            <a:pPr marL="573787" lvl="1" indent="-208698">
              <a:lnSpc>
                <a:spcPct val="100000"/>
              </a:lnSpc>
              <a:spcBef>
                <a:spcPts val="0"/>
              </a:spcBef>
            </a:pPr>
            <a:r>
              <a:rPr lang="en-US" sz="2777" dirty="0">
                <a:solidFill>
                  <a:srgbClr val="FF0000"/>
                </a:solidFill>
              </a:rPr>
              <a:t>This is a number from 0 to 1,114,111.</a:t>
            </a:r>
          </a:p>
          <a:p>
            <a:pPr marL="573787" lvl="1" indent="-208698">
              <a:lnSpc>
                <a:spcPct val="100000"/>
              </a:lnSpc>
              <a:spcBef>
                <a:spcPts val="0"/>
              </a:spcBef>
            </a:pPr>
            <a:r>
              <a:rPr lang="en-US" altLang="zh-TW" sz="2777" dirty="0">
                <a:solidFill>
                  <a:srgbClr val="FF0000"/>
                </a:solidFill>
              </a:rPr>
              <a:t>You do not see this number. </a:t>
            </a:r>
          </a:p>
          <a:p>
            <a:pPr marL="266018" indent="-266018">
              <a:lnSpc>
                <a:spcPct val="100000"/>
              </a:lnSpc>
              <a:spcBef>
                <a:spcPts val="300"/>
              </a:spcBef>
            </a:pPr>
            <a:r>
              <a:rPr lang="en-US" altLang="zh-TW" sz="2963" dirty="0">
                <a:solidFill>
                  <a:srgbClr val="FF0000"/>
                </a:solidFill>
              </a:rPr>
              <a:t>Its true </a:t>
            </a:r>
            <a:r>
              <a:rPr lang="en-US" altLang="zh-TW" sz="2963" u="sng" dirty="0">
                <a:solidFill>
                  <a:srgbClr val="FF0000"/>
                </a:solidFill>
              </a:rPr>
              <a:t>memory representation</a:t>
            </a:r>
            <a:r>
              <a:rPr lang="en-US" altLang="zh-TW" sz="2963" dirty="0">
                <a:solidFill>
                  <a:srgbClr val="FF0000"/>
                </a:solidFill>
              </a:rPr>
              <a:t> </a:t>
            </a:r>
            <a:r>
              <a:rPr lang="en-US" sz="2963" dirty="0">
                <a:solidFill>
                  <a:srgbClr val="FF0000"/>
                </a:solidFill>
              </a:rPr>
              <a:t>depends on the </a:t>
            </a:r>
            <a:r>
              <a:rPr lang="en-US" sz="2963" i="1" dirty="0">
                <a:solidFill>
                  <a:srgbClr val="FF0000"/>
                </a:solidFill>
              </a:rPr>
              <a:t>encoding</a:t>
            </a:r>
            <a:r>
              <a:rPr lang="en-US" sz="2963" dirty="0">
                <a:solidFill>
                  <a:srgbClr val="FF0000"/>
                </a:solidFill>
              </a:rPr>
              <a:t> used.</a:t>
            </a:r>
          </a:p>
          <a:p>
            <a:pPr marL="631106" lvl="1" indent="-266018">
              <a:spcBef>
                <a:spcPts val="300"/>
              </a:spcBef>
            </a:pPr>
            <a:r>
              <a:rPr lang="en-US" sz="2777" dirty="0">
                <a:solidFill>
                  <a:srgbClr val="FF0000"/>
                </a:solidFill>
              </a:rPr>
              <a:t>An encoding is an algorithm that converts code points to byte sequences and vice versa. </a:t>
            </a:r>
          </a:p>
          <a:p>
            <a:pPr marL="996193" lvl="2" indent="-266018">
              <a:lnSpc>
                <a:spcPct val="100000"/>
              </a:lnSpc>
              <a:spcBef>
                <a:spcPts val="0"/>
              </a:spcBef>
            </a:pPr>
            <a:r>
              <a:rPr lang="en-US" sz="2592" dirty="0">
                <a:solidFill>
                  <a:srgbClr val="FF0000"/>
                </a:solidFill>
              </a:rPr>
              <a:t>For example, the code point for A (U+0041) is encoded as:</a:t>
            </a:r>
          </a:p>
          <a:p>
            <a:pPr marL="1361282" lvl="3" indent="-266018">
              <a:lnSpc>
                <a:spcPct val="100000"/>
              </a:lnSpc>
              <a:spcBef>
                <a:spcPts val="0"/>
              </a:spcBef>
            </a:pPr>
            <a:r>
              <a:rPr lang="en-US" sz="2592" dirty="0">
                <a:solidFill>
                  <a:srgbClr val="FF0000"/>
                </a:solidFill>
              </a:rPr>
              <a:t>the single byte \x41 in the UTF-8 encoding, or </a:t>
            </a:r>
          </a:p>
          <a:p>
            <a:pPr marL="1361282" lvl="3" indent="-266018">
              <a:lnSpc>
                <a:spcPct val="100000"/>
              </a:lnSpc>
              <a:spcBef>
                <a:spcPts val="0"/>
              </a:spcBef>
            </a:pPr>
            <a:r>
              <a:rPr lang="en-US" sz="2592" dirty="0">
                <a:solidFill>
                  <a:srgbClr val="FF0000"/>
                </a:solidFill>
              </a:rPr>
              <a:t>the bytes \x41\x00 in UTF-16LE encoding. 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947" y="0"/>
            <a:ext cx="9735831" cy="1390649"/>
          </a:xfrm>
        </p:spPr>
        <p:txBody>
          <a:bodyPr wrap="none">
            <a:normAutofit/>
          </a:bodyPr>
          <a:lstStyle/>
          <a:p>
            <a:pPr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What </a:t>
            </a:r>
            <a:r>
              <a:rPr lang="en-GB" altLang="en-US" sz="4400" i="1" dirty="0">
                <a:solidFill>
                  <a:srgbClr val="2D2DB9"/>
                </a:solidFill>
                <a:cs typeface="Arial" panose="020B0604020202020204" pitchFamily="34" charset="0"/>
              </a:rPr>
              <a:t>are</a:t>
            </a: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 the “Bytes”</a:t>
            </a:r>
            <a:b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</a:b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for a Character</a:t>
            </a:r>
            <a:r>
              <a:rPr lang="en-GB" altLang="en-US" sz="4400" b="1" dirty="0">
                <a:solidFill>
                  <a:srgbClr val="2D2DB9"/>
                </a:solidFill>
                <a:latin typeface="Stencil" panose="040409050D0802020404" pitchFamily="82" charset="0"/>
                <a:ea typeface="LiSu" panose="02010509060101010101" pitchFamily="49" charset="-122"/>
                <a:cs typeface="Arial" panose="020B0604020202020204" pitchFamily="34" charset="0"/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31037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63" y="783416"/>
            <a:ext cx="9144000" cy="6074584"/>
          </a:xfrm>
        </p:spPr>
        <p:txBody>
          <a:bodyPr>
            <a:noAutofit/>
          </a:bodyPr>
          <a:lstStyle/>
          <a:p>
            <a:pPr marL="0" indent="0">
              <a:lnSpc>
                <a:spcPct val="94000"/>
              </a:lnSpc>
              <a:buNone/>
            </a:pPr>
            <a:r>
              <a:rPr lang="en-US" sz="3703" b="1" dirty="0">
                <a:solidFill>
                  <a:srgbClr val="92D050"/>
                </a:solidFill>
              </a:rPr>
              <a:t>A </a:t>
            </a:r>
            <a:r>
              <a:rPr lang="en-US" sz="3703" b="1" dirty="0" err="1">
                <a:solidFill>
                  <a:srgbClr val="92D050"/>
                </a:solidFill>
              </a:rPr>
              <a:t>str</a:t>
            </a:r>
            <a:r>
              <a:rPr lang="en-US" sz="3703" b="1" dirty="0">
                <a:solidFill>
                  <a:srgbClr val="92D050"/>
                </a:solidFill>
              </a:rPr>
              <a:t> object: </a:t>
            </a:r>
          </a:p>
          <a:p>
            <a:pPr>
              <a:lnSpc>
                <a:spcPct val="94000"/>
              </a:lnSpc>
              <a:spcBef>
                <a:spcPts val="0"/>
              </a:spcBef>
            </a:pPr>
            <a:r>
              <a:rPr lang="en-US" sz="3333" dirty="0"/>
              <a:t> Is essentially a tuple of Unicode code points.</a:t>
            </a:r>
          </a:p>
          <a:p>
            <a:pPr>
              <a:lnSpc>
                <a:spcPct val="94000"/>
              </a:lnSpc>
              <a:spcBef>
                <a:spcPts val="555"/>
              </a:spcBef>
            </a:pPr>
            <a:r>
              <a:rPr lang="en-US" altLang="zh-TW" sz="3333" dirty="0"/>
              <a:t> Is intended to represent text.</a:t>
            </a:r>
            <a:endParaRPr lang="en-US" sz="3333" dirty="0"/>
          </a:p>
          <a:p>
            <a:pPr marL="0" indent="0">
              <a:lnSpc>
                <a:spcPct val="94000"/>
              </a:lnSpc>
              <a:spcBef>
                <a:spcPts val="2777"/>
              </a:spcBef>
              <a:buNone/>
            </a:pPr>
            <a:r>
              <a:rPr lang="en-US" sz="3703" b="1" dirty="0">
                <a:solidFill>
                  <a:srgbClr val="92D050"/>
                </a:solidFill>
              </a:rPr>
              <a:t>A bytes object: </a:t>
            </a:r>
            <a:endParaRPr lang="en-US" altLang="zh-TW" sz="3703" b="1" dirty="0">
              <a:solidFill>
                <a:srgbClr val="92D050"/>
              </a:solidFill>
            </a:endParaRPr>
          </a:p>
          <a:p>
            <a:pPr>
              <a:lnSpc>
                <a:spcPct val="94000"/>
              </a:lnSpc>
              <a:spcBef>
                <a:spcPts val="0"/>
              </a:spcBef>
            </a:pPr>
            <a:r>
              <a:rPr lang="en-US" altLang="zh-TW" sz="3200" dirty="0"/>
              <a:t> </a:t>
            </a:r>
            <a:r>
              <a:rPr lang="en-US" altLang="zh-TW" sz="3333" dirty="0"/>
              <a:t>Is essentially a tuple </a:t>
            </a:r>
            <a:r>
              <a:rPr lang="en-US" sz="3333" dirty="0"/>
              <a:t>of bytes.</a:t>
            </a:r>
          </a:p>
          <a:p>
            <a:pPr>
              <a:lnSpc>
                <a:spcPct val="94000"/>
              </a:lnSpc>
            </a:pPr>
            <a:r>
              <a:rPr lang="en-US" sz="3333" dirty="0"/>
              <a:t> Can represent text, but for a specific encoding.</a:t>
            </a:r>
          </a:p>
          <a:p>
            <a:pPr lvl="1">
              <a:lnSpc>
                <a:spcPct val="94000"/>
              </a:lnSpc>
              <a:spcBef>
                <a:spcPts val="0"/>
              </a:spcBef>
            </a:pPr>
            <a:r>
              <a:rPr lang="en-US" sz="2963" dirty="0" err="1"/>
              <a:t>Eg</a:t>
            </a:r>
            <a:r>
              <a:rPr lang="en-US" sz="2963" dirty="0"/>
              <a:t>, ASCII (the default), UTF-8, etc.</a:t>
            </a:r>
            <a:endParaRPr lang="en-US" sz="2880" dirty="0"/>
          </a:p>
          <a:p>
            <a:pPr marL="315988" indent="-315988">
              <a:lnSpc>
                <a:spcPct val="94000"/>
              </a:lnSpc>
            </a:pPr>
            <a:r>
              <a:rPr lang="en-US" altLang="zh-TW" sz="3333" dirty="0"/>
              <a:t>But can also </a:t>
            </a:r>
            <a:r>
              <a:rPr lang="en-US" sz="3333" dirty="0"/>
              <a:t>represent arbitrary byte sequences that do not correspond to text at all: </a:t>
            </a:r>
          </a:p>
          <a:p>
            <a:pPr lvl="1">
              <a:lnSpc>
                <a:spcPct val="94000"/>
              </a:lnSpc>
              <a:spcBef>
                <a:spcPts val="0"/>
              </a:spcBef>
            </a:pPr>
            <a:r>
              <a:rPr lang="en-US" sz="2963" dirty="0"/>
              <a:t> Sequences of small integers, or:</a:t>
            </a:r>
          </a:p>
          <a:p>
            <a:pPr lvl="1">
              <a:lnSpc>
                <a:spcPct val="94000"/>
              </a:lnSpc>
              <a:spcBef>
                <a:spcPts val="0"/>
              </a:spcBef>
            </a:pPr>
            <a:r>
              <a:rPr lang="en-US" sz="2963" dirty="0"/>
              <a:t> Anything else you want to represent as a bytes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947" y="1"/>
            <a:ext cx="9735831" cy="1100572"/>
          </a:xfrm>
        </p:spPr>
        <p:txBody>
          <a:bodyPr>
            <a:normAutofit/>
          </a:bodyPr>
          <a:lstStyle/>
          <a:p>
            <a:pPr>
              <a:lnSpc>
                <a:spcPct val="47000"/>
              </a:lnSpc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Bytes vs. Strings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5578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7322" y="745509"/>
            <a:ext cx="9635770" cy="61124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latin typeface="Lucida Console" panose="020B0609040504020204" pitchFamily="49" charset="0"/>
              </a:rPr>
              <a:t>bmeth</a:t>
            </a:r>
            <a:r>
              <a:rPr lang="en-US" altLang="zh-TW" sz="2222" dirty="0">
                <a:latin typeface="Lucida Console" panose="020B0609040504020204" pitchFamily="49" charset="0"/>
              </a:rPr>
              <a:t>=[x for x in 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(bytes) if x[0]!='_'];</a:t>
            </a:r>
            <a:r>
              <a:rPr lang="en-US" altLang="zh-TW" sz="2222" dirty="0" err="1">
                <a:latin typeface="Lucida Console" panose="020B0609040504020204" pitchFamily="49" charset="0"/>
              </a:rPr>
              <a:t>bmeth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['</a:t>
            </a:r>
            <a:r>
              <a:rPr lang="en-US" altLang="zh-TW" sz="2222" dirty="0">
                <a:solidFill>
                  <a:srgbClr val="2D2DB9"/>
                </a:solidFill>
                <a:latin typeface="Lucida Console" panose="020B0609040504020204" pitchFamily="49" charset="0"/>
              </a:rPr>
              <a:t>capitalize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rgbClr val="2D2DB9"/>
                </a:solidFill>
                <a:latin typeface="Lucida Console" panose="020B0609040504020204" pitchFamily="49" charset="0"/>
              </a:rPr>
              <a:t>center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rgbClr val="2D2DB9"/>
                </a:solidFill>
                <a:latin typeface="Lucida Console" panose="020B0609040504020204" pitchFamily="49" charset="0"/>
              </a:rPr>
              <a:t>count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rgbClr val="2D2DB9"/>
                </a:solidFill>
                <a:latin typeface="Lucida Console" panose="020B0609040504020204" pitchFamily="49" charset="0"/>
              </a:rPr>
              <a:t>decode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'</a:t>
            </a:r>
            <a:r>
              <a:rPr lang="en-US" altLang="zh-TW" sz="2222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endswith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expandtabs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rgbClr val="2D2DB9"/>
                </a:solidFill>
                <a:latin typeface="Lucida Console" panose="020B0609040504020204" pitchFamily="49" charset="0"/>
              </a:rPr>
              <a:t>find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fromhex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rgbClr val="2D2DB9"/>
                </a:solidFill>
                <a:latin typeface="Lucida Console" panose="020B0609040504020204" pitchFamily="49" charset="0"/>
              </a:rPr>
              <a:t>hex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>
                <a:solidFill>
                  <a:srgbClr val="2D2DB9"/>
                </a:solidFill>
                <a:latin typeface="Lucida Console" panose="020B0609040504020204" pitchFamily="49" charset="0"/>
              </a:rPr>
              <a:t>index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isalnum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isalpha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isdigit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islower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isspace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istitle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isupper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rgbClr val="2D2DB9"/>
                </a:solidFill>
                <a:latin typeface="Lucida Console" panose="020B0609040504020204" pitchFamily="49" charset="0"/>
              </a:rPr>
              <a:t>join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ljust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>
                <a:solidFill>
                  <a:srgbClr val="2D2DB9"/>
                </a:solidFill>
                <a:latin typeface="Lucida Console" panose="020B0609040504020204" pitchFamily="49" charset="0"/>
              </a:rPr>
              <a:t>lower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lstrip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maketrans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rgbClr val="2D2DB9"/>
                </a:solidFill>
                <a:latin typeface="Lucida Console" panose="020B0609040504020204" pitchFamily="49" charset="0"/>
              </a:rPr>
              <a:t>partition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>
                <a:solidFill>
                  <a:srgbClr val="2D2DB9"/>
                </a:solidFill>
                <a:latin typeface="Lucida Console" panose="020B0609040504020204" pitchFamily="49" charset="0"/>
              </a:rPr>
              <a:t>replace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rfind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rindex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rjust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rpartition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rsplit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rstrip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rgbClr val="2D2DB9"/>
                </a:solidFill>
                <a:latin typeface="Lucida Console" panose="020B0609040504020204" pitchFamily="49" charset="0"/>
              </a:rPr>
              <a:t>split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splitlines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startswith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rgbClr val="2D2DB9"/>
                </a:solidFill>
                <a:latin typeface="Lucida Console" panose="020B0609040504020204" pitchFamily="49" charset="0"/>
              </a:rPr>
              <a:t>strip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swapcase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rgbClr val="2D2DB9"/>
                </a:solidFill>
                <a:latin typeface="Lucida Console" panose="020B0609040504020204" pitchFamily="49" charset="0"/>
              </a:rPr>
              <a:t>title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>
                <a:solidFill>
                  <a:srgbClr val="2D2DB9"/>
                </a:solidFill>
                <a:latin typeface="Lucida Console" panose="020B0609040504020204" pitchFamily="49" charset="0"/>
              </a:rPr>
              <a:t>translate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rgbClr val="2D2DB9"/>
                </a:solidFill>
                <a:latin typeface="Lucida Console" panose="020B0609040504020204" pitchFamily="49" charset="0"/>
              </a:rPr>
              <a:t>upper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zfill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zh-TW" sz="2222" dirty="0">
                <a:latin typeface="Lucida Console" panose="020B0609040504020204" pitchFamily="49" charset="0"/>
              </a:rPr>
              <a:t>sorted({*</a:t>
            </a:r>
            <a:r>
              <a:rPr lang="en-US" altLang="zh-TW" sz="2222" dirty="0" err="1">
                <a:latin typeface="Lucida Console" panose="020B0609040504020204" pitchFamily="49" charset="0"/>
              </a:rPr>
              <a:t>bmeth</a:t>
            </a:r>
            <a:r>
              <a:rPr lang="en-US" altLang="zh-TW" sz="2222" dirty="0">
                <a:latin typeface="Lucida Console" panose="020B0609040504020204" pitchFamily="49" charset="0"/>
              </a:rPr>
              <a:t>}-{x for x in 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sz="2222" dirty="0">
                <a:latin typeface="Lucida Console" panose="020B0609040504020204" pitchFamily="49" charset="0"/>
              </a:rPr>
              <a:t>) if x[0]</a:t>
            </a:r>
            <a:r>
              <a:rPr lang="en-US" altLang="zh-TW" sz="2222" spc="-100" dirty="0">
                <a:latin typeface="Lucida Console" panose="020B0609040504020204" pitchFamily="49" charset="0"/>
              </a:rPr>
              <a:t>&gt;'_'}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[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decode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fromhex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hex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zh-TW" sz="2222" dirty="0">
                <a:latin typeface="Lucida Console" panose="020B0609040504020204" pitchFamily="49" charset="0"/>
              </a:rPr>
              <a:t>sorted({x for x in 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sz="2222" dirty="0">
                <a:latin typeface="Lucida Console" panose="020B0609040504020204" pitchFamily="49" charset="0"/>
              </a:rPr>
              <a:t>) if x[0]</a:t>
            </a:r>
            <a:r>
              <a:rPr lang="en-US" altLang="zh-TW" sz="2222" spc="-100" dirty="0">
                <a:latin typeface="Lucida Console" panose="020B0609040504020204" pitchFamily="49" charset="0"/>
              </a:rPr>
              <a:t>&gt;'_'</a:t>
            </a:r>
            <a:r>
              <a:rPr lang="en-US" altLang="zh-TW" sz="2222" dirty="0">
                <a:latin typeface="Lucida Console" panose="020B0609040504020204" pitchFamily="49" charset="0"/>
              </a:rPr>
              <a:t>}-{*</a:t>
            </a:r>
            <a:r>
              <a:rPr lang="en-US" altLang="zh-TW" sz="2222" dirty="0" err="1">
                <a:latin typeface="Lucida Console" panose="020B0609040504020204" pitchFamily="49" charset="0"/>
              </a:rPr>
              <a:t>bmeth</a:t>
            </a:r>
            <a:r>
              <a:rPr lang="en-US" altLang="zh-TW" sz="2222" spc="-100" dirty="0">
                <a:latin typeface="Lucida Console" panose="020B0609040504020204" pitchFamily="49" charset="0"/>
              </a:rPr>
              <a:t>}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[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casefo</a:t>
            </a:r>
            <a:r>
              <a:rPr lang="en-US" altLang="zh-TW" sz="2222" spc="-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2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encod</a:t>
            </a:r>
            <a:r>
              <a:rPr lang="en-US" altLang="zh-TW" sz="2222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format</a:t>
            </a:r>
            <a:r>
              <a:rPr lang="en-US" altLang="zh-TW" sz="2222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format_map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’,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isdecima</a:t>
            </a:r>
            <a:r>
              <a:rPr lang="en-US" altLang="zh-TW" sz="2222" spc="-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isidentif</a:t>
            </a:r>
            <a:r>
              <a:rPr lang="en-US" altLang="zh-TW" sz="2222" spc="-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er</a:t>
            </a:r>
            <a:r>
              <a:rPr lang="en-US" altLang="zh-TW" sz="2222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isnumeric</a:t>
            </a:r>
            <a:r>
              <a:rPr lang="en-US" altLang="zh-TW" sz="2222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isprinta</a:t>
            </a:r>
            <a:r>
              <a:rPr lang="en-US" altLang="zh-TW" sz="2222" spc="-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ble</a:t>
            </a:r>
            <a:r>
              <a:rPr lang="en-US" altLang="zh-TW" sz="2222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100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222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222" dirty="0"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947" y="1"/>
            <a:ext cx="9735831" cy="1185232"/>
          </a:xfrm>
        </p:spPr>
        <p:txBody>
          <a:bodyPr>
            <a:normAutofit/>
          </a:bodyPr>
          <a:lstStyle/>
          <a:p>
            <a:pPr>
              <a:lnSpc>
                <a:spcPct val="47000"/>
              </a:lnSpc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The Methods for Bytes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9400" y="902044"/>
            <a:ext cx="70326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noAutofit/>
          </a:bodyPr>
          <a:lstStyle/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2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</a:p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20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2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20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2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20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2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20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2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2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</a:p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20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2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sz="222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73BBF2-2117-4FBA-998E-00A07B268CA2}"/>
              </a:ext>
            </a:extLst>
          </p:cNvPr>
          <p:cNvCxnSpPr/>
          <p:nvPr/>
        </p:nvCxnSpPr>
        <p:spPr>
          <a:xfrm>
            <a:off x="999981" y="963683"/>
            <a:ext cx="0" cy="3291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6F1286-08AB-4D02-8937-4F66352490D2}"/>
              </a:ext>
            </a:extLst>
          </p:cNvPr>
          <p:cNvCxnSpPr/>
          <p:nvPr/>
        </p:nvCxnSpPr>
        <p:spPr>
          <a:xfrm>
            <a:off x="812942" y="6044802"/>
            <a:ext cx="0" cy="3291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9E8B3F-C79B-4052-A37A-9D2EF6829939}"/>
              </a:ext>
            </a:extLst>
          </p:cNvPr>
          <p:cNvCxnSpPr/>
          <p:nvPr/>
        </p:nvCxnSpPr>
        <p:spPr>
          <a:xfrm>
            <a:off x="999977" y="4351102"/>
            <a:ext cx="0" cy="3291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D999F6-5175-4E8D-8A5D-2E2164C41523}"/>
              </a:ext>
            </a:extLst>
          </p:cNvPr>
          <p:cNvCxnSpPr/>
          <p:nvPr/>
        </p:nvCxnSpPr>
        <p:spPr>
          <a:xfrm>
            <a:off x="999976" y="5019589"/>
            <a:ext cx="0" cy="3291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49837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301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indefinite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301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801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6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81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81"/>
                            </p:stCondLst>
                            <p:childTnLst>
                              <p:par>
                                <p:cTn id="7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81"/>
                            </p:stCondLst>
                            <p:childTnLst>
                              <p:par>
                                <p:cTn id="8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81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81"/>
                            </p:stCondLst>
                            <p:childTnLst>
                              <p:par>
                                <p:cTn id="9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2292" y="745509"/>
            <a:ext cx="9635770" cy="61124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111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greeting</a:t>
            </a:r>
            <a:r>
              <a:rPr lang="en-US" altLang="zh-TW" sz="2222" dirty="0">
                <a:latin typeface="Lucida Console" panose="020B0609040504020204" pitchFamily="49" charset="0"/>
              </a:rPr>
              <a:t>=bytes("Hello","</a:t>
            </a:r>
            <a:r>
              <a:rPr lang="en-US" altLang="zh-TW" sz="2222" dirty="0" err="1">
                <a:latin typeface="Lucida Console" panose="020B0609040504020204" pitchFamily="49" charset="0"/>
              </a:rPr>
              <a:t>ascii</a:t>
            </a:r>
            <a:r>
              <a:rPr lang="en-US" altLang="zh-TW" sz="2222" dirty="0">
                <a:latin typeface="Lucida Console" panose="020B0609040504020204" pitchFamily="49" charset="0"/>
              </a:rPr>
              <a:t>")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greeting</a:t>
            </a:r>
            <a:r>
              <a:rPr lang="en-US" altLang="zh-TW" sz="2222" dirty="0" err="1">
                <a:latin typeface="Lucida Console" panose="020B0609040504020204" pitchFamily="49" charset="0"/>
              </a:rPr>
              <a:t>.replace</a:t>
            </a:r>
            <a:r>
              <a:rPr lang="en-US" altLang="zh-TW" sz="2222" dirty="0">
                <a:latin typeface="Lucida Console" panose="020B0609040504020204" pitchFamily="49" charset="0"/>
              </a:rPr>
              <a:t>(b'H',</a:t>
            </a:r>
            <a:r>
              <a:rPr lang="en-US" altLang="zh-TW" sz="2222" dirty="0" err="1">
                <a:latin typeface="Lucida Console" panose="020B0609040504020204" pitchFamily="49" charset="0"/>
              </a:rPr>
              <a:t>b'J</a:t>
            </a:r>
            <a:r>
              <a:rPr lang="en-US" altLang="zh-TW" sz="2222" dirty="0">
                <a:latin typeface="Lucida Console" panose="020B0609040504020204" pitchFamily="49" charset="0"/>
              </a:rPr>
              <a:t>')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#Can we change it?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latin typeface="Lucida Console" panose="020B0609040504020204" pitchFamily="49" charset="0"/>
              </a:rPr>
              <a:t>b'Jello</a:t>
            </a:r>
            <a:r>
              <a:rPr lang="en-US" altLang="zh-TW" sz="2222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#Python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did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chang</a:t>
            </a:r>
            <a:r>
              <a:rPr lang="en-US" altLang="zh-TW" sz="2222" spc="-200" dirty="0">
                <a:solidFill>
                  <a:srgbClr val="0070C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. But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did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greeting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change?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greeting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latin typeface="Lucida Console" panose="020B0609040504020204" pitchFamily="49" charset="0"/>
              </a:rPr>
              <a:t>b'Hello</a:t>
            </a:r>
            <a:r>
              <a:rPr lang="en-US" altLang="zh-TW" sz="2222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#O</a:t>
            </a:r>
            <a:r>
              <a:rPr lang="en-US" altLang="zh-TW" sz="2222" spc="-200" dirty="0">
                <a:solidFill>
                  <a:srgbClr val="0070C0"/>
                </a:solidFill>
                <a:latin typeface="Lucida Console" panose="020B0609040504020204" pitchFamily="49" charset="0"/>
              </a:rPr>
              <a:t>nl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returned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copy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was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changed.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Need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new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wa</a:t>
            </a:r>
            <a:r>
              <a:rPr lang="en-US" altLang="zh-TW" sz="2222" spc="-300" dirty="0">
                <a:solidFill>
                  <a:srgbClr val="0070C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latin typeface="Lucida Console" panose="020B0609040504020204" pitchFamily="49" charset="0"/>
              </a:rPr>
              <a:t>[*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greeting</a:t>
            </a:r>
            <a:r>
              <a:rPr lang="en-US" altLang="zh-TW" sz="2222" dirty="0">
                <a:latin typeface="Lucida Console" panose="020B0609040504020204" pitchFamily="49" charset="0"/>
              </a:rPr>
              <a:t>]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#Here are the byte values: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[72, 101, 108, 108, 111]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spc="-40" dirty="0">
                <a:solidFill>
                  <a:srgbClr val="0070C0"/>
                </a:solidFill>
                <a:latin typeface="Lucida Console" panose="020B0609040504020204" pitchFamily="49" charset="0"/>
              </a:rPr>
              <a:t>#Then let’s just change that position directl</a:t>
            </a:r>
            <a:r>
              <a:rPr lang="en-US" altLang="zh-TW" sz="2222" spc="-140" dirty="0">
                <a:solidFill>
                  <a:srgbClr val="0070C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222" spc="-40" dirty="0">
                <a:solidFill>
                  <a:srgbClr val="0070C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greeting[0]</a:t>
            </a:r>
            <a:r>
              <a:rPr lang="en-US" altLang="zh-TW" sz="2222" dirty="0">
                <a:latin typeface="Lucida Console" panose="020B0609040504020204" pitchFamily="49" charset="0"/>
              </a:rPr>
              <a:t>=</a:t>
            </a:r>
            <a:r>
              <a:rPr lang="en-US" altLang="zh-TW" sz="2222" dirty="0" err="1">
                <a:latin typeface="Lucida Console" panose="020B0609040504020204" pitchFamily="49" charset="0"/>
              </a:rPr>
              <a:t>ord</a:t>
            </a:r>
            <a:r>
              <a:rPr lang="en-US" altLang="zh-TW" sz="2222" dirty="0">
                <a:latin typeface="Lucida Console" panose="020B0609040504020204" pitchFamily="49" charset="0"/>
              </a:rPr>
              <a:t>('J')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   File "&lt;</a:t>
            </a:r>
            <a:r>
              <a:rPr lang="en-US" altLang="zh-TW" sz="222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spc="-46" dirty="0">
                <a:solidFill>
                  <a:srgbClr val="FFAFA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46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222" spc="-100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yp</a:t>
            </a:r>
            <a:r>
              <a:rPr lang="en-US" altLang="zh-TW" sz="2222" spc="-46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eErr</a:t>
            </a:r>
            <a:r>
              <a:rPr lang="en-US" altLang="zh-TW" sz="2222" spc="-200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2222" spc="-46" dirty="0">
                <a:solidFill>
                  <a:srgbClr val="FFAFAF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2222" spc="-25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46" dirty="0">
                <a:solidFill>
                  <a:srgbClr val="FF0000"/>
                </a:solidFill>
                <a:latin typeface="Lucida Console" panose="020B0609040504020204" pitchFamily="49" charset="0"/>
              </a:rPr>
              <a:t>byte</a:t>
            </a:r>
            <a:r>
              <a:rPr lang="en-US" altLang="zh-TW" sz="2222" spc="-390" dirty="0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222" spc="-287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000" spc="-287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46" dirty="0">
                <a:solidFill>
                  <a:srgbClr val="FF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bj</a:t>
            </a:r>
            <a:r>
              <a:rPr lang="en-US" altLang="zh-TW" sz="2222" spc="-46" dirty="0">
                <a:solidFill>
                  <a:srgbClr val="FF0000"/>
                </a:solidFill>
                <a:latin typeface="Lucida Console" panose="020B0609040504020204" pitchFamily="49" charset="0"/>
              </a:rPr>
              <a:t>ect</a:t>
            </a:r>
            <a:r>
              <a:rPr lang="en-US" altLang="zh-TW" sz="2000" spc="-46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does</a:t>
            </a:r>
            <a:r>
              <a:rPr lang="en-US" altLang="zh-TW" sz="20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0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46" dirty="0">
                <a:solidFill>
                  <a:srgbClr val="FF0000"/>
                </a:solidFill>
                <a:latin typeface="Lucida Console" panose="020B0609040504020204" pitchFamily="49" charset="0"/>
              </a:rPr>
              <a:t>supp</a:t>
            </a:r>
            <a:r>
              <a:rPr lang="en-US" altLang="zh-TW" sz="2222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spc="-46" dirty="0">
                <a:solidFill>
                  <a:srgbClr val="FF0000"/>
                </a:solidFill>
                <a:latin typeface="Lucida Console" panose="020B0609040504020204" pitchFamily="49" charset="0"/>
              </a:rPr>
              <a:t>rt</a:t>
            </a:r>
            <a:r>
              <a:rPr lang="en-US" altLang="zh-TW" sz="2000" spc="-46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250" dirty="0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222" spc="-46" dirty="0">
                <a:solidFill>
                  <a:srgbClr val="FF0000"/>
                </a:solidFill>
                <a:latin typeface="Lucida Console" panose="020B0609040504020204" pitchFamily="49" charset="0"/>
              </a:rPr>
              <a:t>em</a:t>
            </a:r>
            <a:r>
              <a:rPr lang="en-US" altLang="zh-TW" sz="2000" spc="-46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46" dirty="0">
                <a:solidFill>
                  <a:srgbClr val="FF0000"/>
                </a:solidFill>
                <a:latin typeface="Lucida Console" panose="020B0609040504020204" pitchFamily="49" charset="0"/>
              </a:rPr>
              <a:t>as</a:t>
            </a:r>
            <a:r>
              <a:rPr lang="en-US" altLang="zh-TW" sz="2222" spc="-250" dirty="0">
                <a:solidFill>
                  <a:srgbClr val="FF0000"/>
                </a:solidFill>
                <a:latin typeface="Lucida Console" panose="020B0609040504020204" pitchFamily="49" charset="0"/>
              </a:rPr>
              <a:t>si</a:t>
            </a:r>
            <a:r>
              <a:rPr lang="en-US" altLang="zh-TW" sz="2222" spc="-46" dirty="0">
                <a:solidFill>
                  <a:srgbClr val="FF0000"/>
                </a:solidFill>
                <a:latin typeface="Lucida Console" panose="020B0609040504020204" pitchFamily="49" charset="0"/>
              </a:rPr>
              <a:t>gnment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#Oh, we ca</a:t>
            </a:r>
            <a:r>
              <a:rPr lang="en-US" altLang="zh-TW" sz="2222" spc="-300" dirty="0">
                <a:solidFill>
                  <a:srgbClr val="0070C0"/>
                </a:solidFill>
                <a:latin typeface="Lucida Console" panose="020B0609040504020204" pitchFamily="49" charset="0"/>
              </a:rPr>
              <a:t>n’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t.  Bytes must be immutabl</a:t>
            </a:r>
            <a:r>
              <a:rPr lang="en-US" altLang="zh-TW" sz="2222" spc="-140" dirty="0">
                <a:solidFill>
                  <a:srgbClr val="0070C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latin typeface="Lucida Console" panose="020B0609040504020204" pitchFamily="49" charset="0"/>
              </a:rPr>
              <a:t>{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greeting</a:t>
            </a:r>
            <a:r>
              <a:rPr lang="en-US" altLang="zh-TW" sz="2222" dirty="0">
                <a:latin typeface="Lucida Console" panose="020B0609040504020204" pitchFamily="49" charset="0"/>
              </a:rPr>
              <a:t>} </a:t>
            </a:r>
            <a:r>
              <a:rPr lang="en-US" altLang="zh-TW" sz="2222" spc="-40" dirty="0">
                <a:solidFill>
                  <a:srgbClr val="0070C0"/>
                </a:solidFill>
                <a:latin typeface="Lucida Console" panose="020B0609040504020204" pitchFamily="49" charset="0"/>
              </a:rPr>
              <a:t>#Will this work? Will if i</a:t>
            </a:r>
            <a:r>
              <a:rPr lang="en-US" altLang="zh-TW" sz="2222" spc="-300" dirty="0">
                <a:solidFill>
                  <a:srgbClr val="0070C0"/>
                </a:solidFill>
                <a:latin typeface="Lucida Console" panose="020B0609040504020204" pitchFamily="49" charset="0"/>
              </a:rPr>
              <a:t>t’</a:t>
            </a:r>
            <a:r>
              <a:rPr lang="en-US" altLang="zh-TW" sz="2222" spc="-40" dirty="0">
                <a:solidFill>
                  <a:srgbClr val="0070C0"/>
                </a:solidFill>
                <a:latin typeface="Lucida Console" panose="020B0609040504020204" pitchFamily="49" charset="0"/>
              </a:rPr>
              <a:t>s immutabl</a:t>
            </a:r>
            <a:r>
              <a:rPr lang="en-US" altLang="zh-TW" sz="2222" spc="-140" dirty="0">
                <a:solidFill>
                  <a:srgbClr val="0070C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spc="-40" dirty="0">
                <a:solidFill>
                  <a:srgbClr val="0070C0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{</a:t>
            </a:r>
            <a:r>
              <a:rPr lang="en-US" altLang="zh-TW" sz="2222" dirty="0" err="1">
                <a:latin typeface="Lucida Console" panose="020B0609040504020204" pitchFamily="49" charset="0"/>
              </a:rPr>
              <a:t>b'Hello</a:t>
            </a:r>
            <a:r>
              <a:rPr lang="en-US" altLang="zh-TW" sz="2222" dirty="0">
                <a:latin typeface="Lucida Console" panose="020B0609040504020204" pitchFamily="49" charset="0"/>
              </a:rPr>
              <a:t>'}     </a:t>
            </a:r>
            <a:r>
              <a:rPr lang="en-US" altLang="zh-TW" sz="2222" spc="-40" dirty="0">
                <a:solidFill>
                  <a:srgbClr val="0070C0"/>
                </a:solidFill>
                <a:latin typeface="Lucida Console" panose="020B0609040504020204" pitchFamily="49" charset="0"/>
              </a:rPr>
              <a:t>#Yes, it worked. Yes, i</a:t>
            </a:r>
            <a:r>
              <a:rPr lang="en-US" altLang="zh-TW" sz="2222" spc="-300" dirty="0">
                <a:solidFill>
                  <a:srgbClr val="0070C0"/>
                </a:solidFill>
                <a:latin typeface="Lucida Console" panose="020B0609040504020204" pitchFamily="49" charset="0"/>
              </a:rPr>
              <a:t>t’</a:t>
            </a:r>
            <a:r>
              <a:rPr lang="en-US" altLang="zh-TW" sz="2222" spc="-40" dirty="0">
                <a:solidFill>
                  <a:srgbClr val="0070C0"/>
                </a:solidFill>
                <a:latin typeface="Lucida Console" panose="020B0609040504020204" pitchFamily="49" charset="0"/>
              </a:rPr>
              <a:t>s immutabl</a:t>
            </a:r>
            <a:r>
              <a:rPr lang="en-US" altLang="zh-TW" sz="2222" spc="-140" dirty="0">
                <a:solidFill>
                  <a:srgbClr val="0070C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spc="-40" dirty="0">
                <a:solidFill>
                  <a:srgbClr val="0070C0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222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947" y="-1"/>
            <a:ext cx="9735831" cy="1185232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88697" rtl="0" eaLnBrk="1" fontAlgn="auto" latinLnBrk="0" hangingPunct="1">
              <a:lnSpc>
                <a:spcPct val="4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  <a:defRPr/>
            </a:pP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Bytes</a:t>
            </a: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is an </a:t>
            </a: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Immutable</a:t>
            </a: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2292" y="745509"/>
            <a:ext cx="9635770" cy="6112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82545" indent="-182545" algn="l" defTabSz="730176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33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720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809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2897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7984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073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8161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3249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30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1111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FFAFAF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FFAFAF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-46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6199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60245" y="888147"/>
            <a:ext cx="9040416" cy="624042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333" dirty="0"/>
              <a:t>Python has seven/eight standard data types: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Number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String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List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Tuple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Dictionary</a:t>
            </a:r>
          </a:p>
          <a:p>
            <a:pPr marL="598339" indent="-509602"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Sets</a:t>
            </a: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6.5 </a:t>
            </a:r>
            <a:r>
              <a:rPr lang="en-US" altLang="en-US" sz="2963" dirty="0" err="1">
                <a:solidFill>
                  <a:srgbClr val="A6A6A6"/>
                </a:solidFill>
                <a:latin typeface="Elephant" panose="02020904090505020303" pitchFamily="18" charset="0"/>
              </a:rPr>
              <a:t>Frozensets</a:t>
            </a:r>
            <a:endParaRPr lang="en-US" altLang="en-US" sz="2963" dirty="0">
              <a:solidFill>
                <a:srgbClr val="A6A6A6"/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FF0000"/>
                </a:solidFill>
                <a:latin typeface="Elephant" panose="02020904090505020303" pitchFamily="18" charset="0"/>
              </a:rPr>
              <a:t>7  Bytes</a:t>
            </a:r>
          </a:p>
          <a:p>
            <a:pPr marL="88737" indent="0">
              <a:buNone/>
            </a:pPr>
            <a:endParaRPr lang="en-US" altLang="en-US" sz="2963" dirty="0">
              <a:solidFill>
                <a:srgbClr val="FF0000"/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	</a:t>
            </a:r>
            <a:r>
              <a:rPr lang="en-US" sz="2963" dirty="0">
                <a:solidFill>
                  <a:schemeClr val="bg1"/>
                </a:solidFill>
              </a:rPr>
              <a:t>sets,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>
                <a:solidFill>
                  <a:schemeClr val="bg1"/>
                </a:solidFill>
              </a:rPr>
              <a:t>frozen sets,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>
                <a:solidFill>
                  <a:schemeClr val="bg1"/>
                </a:solidFill>
              </a:rPr>
              <a:t>bytes, </a:t>
            </a:r>
            <a:r>
              <a:rPr lang="en-US" sz="2963" dirty="0" err="1">
                <a:solidFill>
                  <a:srgbClr val="7F7F7F"/>
                </a:solidFill>
              </a:rPr>
              <a:t>byte</a:t>
            </a:r>
            <a:r>
              <a:rPr lang="en-US" altLang="zh-TW" sz="2963" dirty="0" err="1">
                <a:solidFill>
                  <a:srgbClr val="7F7F7F"/>
                </a:solidFill>
              </a:rPr>
              <a:t>array</a:t>
            </a:r>
            <a:r>
              <a:rPr lang="en-US" sz="2963" dirty="0" err="1">
                <a:solidFill>
                  <a:srgbClr val="7F7F7F"/>
                </a:solidFill>
              </a:rPr>
              <a:t>s</a:t>
            </a:r>
            <a:r>
              <a:rPr lang="en-US" sz="2963" dirty="0">
                <a:solidFill>
                  <a:srgbClr val="7F7F7F"/>
                </a:solidFill>
              </a:rPr>
              <a:t>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etc.</a:t>
            </a:r>
            <a:br>
              <a:rPr lang="en-US" sz="296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	will be covered later…</a:t>
            </a:r>
            <a:endParaRPr lang="en-US" altLang="en-US" sz="2963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Standard Data Types</a:t>
            </a:r>
          </a:p>
        </p:txBody>
      </p:sp>
    </p:spTree>
    <p:extLst>
      <p:ext uri="{BB962C8B-B14F-4D97-AF65-F5344CB8AC3E}">
        <p14:creationId xmlns:p14="http://schemas.microsoft.com/office/powerpoint/2010/main" val="2477598915"/>
      </p:ext>
    </p:extLst>
  </p:cSld>
  <p:clrMapOvr>
    <a:masterClrMapping/>
  </p:clrMapOvr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'eval', 'exec',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frozenset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memoryview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'property</a:t>
            </a:r>
            <a:r>
              <a:rPr kumimoji="0" lang="en-US" altLang="zh-TW" sz="2598" b="0" i="0" u="none" strike="noStrike" kern="120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'slice', '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  <a:r>
              <a:rPr kumimoji="0" lang="en-US" altLang="zh-TW" sz="25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 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],_[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builtins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WeWillCoverL8R</a:t>
            </a: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bytearray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'bytes',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'compile',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frozense</a:t>
            </a:r>
            <a:r>
              <a:rPr kumimoji="0" lang="en-US" altLang="zh-TW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 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getattr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'isinstance',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issubclass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</a:t>
            </a:r>
            <a:r>
              <a:rPr kumimoji="0" lang="en-US" altLang="zh-TW" sz="25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emoryview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'object', 'property',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setattr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slice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</a:t>
            </a:r>
            <a:r>
              <a:rPr kumimoji="0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'super']</a:t>
            </a:r>
          </a:p>
          <a:p>
            <a:pPr marL="0" marR="0" lvl="0" indent="0" algn="l" defTabSz="846541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_.remove('slice')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sz="2600" b="0" i="0" u="none" strike="noStrike" kern="1200" cap="none" spc="-1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0" cap="none" spc="-9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print(</a:t>
            </a:r>
            <a:r>
              <a:rPr kumimoji="0" lang="en-US" altLang="zh-TW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</a:t>
            </a:r>
            <a:r>
              <a:rPr kumimoji="0" lang="en-US" altLang="zh-TW" sz="2600" b="1" i="0" u="none" strike="noStrike" kern="0" cap="none" spc="-5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0" cap="none" spc="-96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.__doc</a:t>
            </a:r>
            <a:r>
              <a:rPr kumimoji="0" lang="en-US" altLang="zh-TW" sz="2600" b="0" i="0" u="none" strike="noStrike" kern="0" cap="none" spc="-9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__)</a:t>
            </a:r>
          </a:p>
          <a:p>
            <a:pPr marL="0" marR="0" lvl="0" indent="0" algn="l" defTabSz="914400" rtl="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00" b="0" i="0" u="none" strike="noStrike" kern="0" cap="none" spc="-2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Execute the given source in the context of </a:t>
            </a:r>
            <a:r>
              <a:rPr kumimoji="0" lang="en-US" altLang="zh-TW" sz="2500" b="0" i="0" u="none" strike="noStrike" kern="0" cap="none" spc="-23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globals</a:t>
            </a:r>
            <a:r>
              <a:rPr kumimoji="0" lang="en-US" altLang="zh-TW" sz="2500" b="0" i="0" u="none" strike="noStrike" kern="0" cap="none" spc="-2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and local</a:t>
            </a:r>
            <a:r>
              <a:rPr kumimoji="0" lang="en-US" altLang="zh-TW" sz="2500" b="0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</a:t>
            </a:r>
            <a:r>
              <a:rPr kumimoji="0" lang="en-US" altLang="zh-TW" sz="2500" b="0" i="0" u="none" strike="noStrike" kern="0" cap="none" spc="-2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-13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00" b="0" i="0" u="none" strike="noStrike" kern="0" cap="none" spc="-19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source may be a string representing one or more Python </a:t>
            </a:r>
            <a:r>
              <a:rPr kumimoji="0" lang="en-US" altLang="zh-TW" sz="2500" b="0" i="0" u="none" strike="noStrike" kern="0" cap="none" spc="-1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statements</a:t>
            </a:r>
            <a:r>
              <a:rPr kumimoji="0" lang="en-US" altLang="zh-TW" sz="2500" b="0" i="0" u="none" strike="noStrike" kern="0" cap="none" spc="-19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500" b="0" i="0" u="none" strike="noStrike" kern="0" cap="none" spc="-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or a code object as returned by compile().</a:t>
            </a:r>
          </a:p>
          <a:p>
            <a:pPr marL="0" marR="0" lvl="0" indent="0" algn="l" defTabSz="914400" rtl="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00" b="0" i="0" u="none" strike="noStrike" kern="0" cap="none" spc="-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2500" b="0" i="0" u="none" strike="noStrike" kern="0" cap="none" spc="-13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</a:t>
            </a:r>
            <a:r>
              <a:rPr kumimoji="0" lang="en-US" altLang="zh-TW" sz="2500" b="0" i="0" u="none" strike="noStrike" kern="0" cap="none" spc="-22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</a:t>
            </a:r>
            <a:r>
              <a:rPr kumimoji="0" lang="en-US" altLang="zh-TW" sz="2500" b="0" i="0" u="none" strike="noStrike" kern="0" cap="none" spc="-13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obals</a:t>
            </a:r>
            <a:r>
              <a:rPr kumimoji="0" lang="en-US" altLang="zh-TW" sz="2500" b="0" i="0" u="none" strike="noStrike" kern="0" cap="none" spc="-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must be a dictionary and </a:t>
            </a:r>
            <a:r>
              <a:rPr kumimoji="0" lang="en-US" altLang="zh-TW" sz="2500" b="0" i="0" u="none" strike="noStrike" kern="0" cap="none" spc="-2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</a:t>
            </a:r>
            <a:r>
              <a:rPr kumimoji="0" lang="en-US" altLang="zh-TW" sz="2500" b="0" i="0" u="none" strike="noStrike" kern="0" cap="none" spc="-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oc</a:t>
            </a:r>
            <a:r>
              <a:rPr kumimoji="0" lang="en-US" altLang="zh-TW" sz="2500" b="0" i="0" u="none" strike="noStrike" kern="0" cap="none" spc="-2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al</a:t>
            </a:r>
            <a:r>
              <a:rPr kumimoji="0" lang="en-US" altLang="zh-TW" sz="2500" b="0" i="0" u="none" strike="noStrike" kern="0" cap="none" spc="-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 can be any</a:t>
            </a:r>
            <a:endParaRPr kumimoji="0" lang="en-US" altLang="zh-TW" sz="2600" b="0" i="0" u="none" strike="noStrike" kern="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sz="4200" spc="-100" dirty="0">
                <a:solidFill>
                  <a:srgbClr val="2D2DB9"/>
                </a:solidFill>
              </a:rPr>
              <a:t>Some More </a:t>
            </a:r>
            <a:r>
              <a:rPr lang="en-US" altLang="en-US" sz="4200" spc="-100" dirty="0" err="1">
                <a:solidFill>
                  <a:srgbClr val="2D2DB9"/>
                </a:solidFill>
              </a:rPr>
              <a:t>Builtins</a:t>
            </a:r>
            <a:endParaRPr lang="en-US" altLang="en-US" sz="4200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00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60245" y="888147"/>
            <a:ext cx="9040416" cy="624042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333" dirty="0"/>
              <a:t>Python has seven/eight standard data types: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Number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String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List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Tuple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Dictionary</a:t>
            </a:r>
          </a:p>
          <a:p>
            <a:pPr marL="598339" indent="-509602"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Sets</a:t>
            </a: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6.5 </a:t>
            </a:r>
            <a:r>
              <a:rPr lang="en-US" altLang="en-US" sz="2963" dirty="0" err="1">
                <a:solidFill>
                  <a:srgbClr val="A6A6A6"/>
                </a:solidFill>
                <a:latin typeface="Elephant" panose="02020904090505020303" pitchFamily="18" charset="0"/>
              </a:rPr>
              <a:t>Frozensets</a:t>
            </a:r>
            <a:endParaRPr lang="en-US" altLang="en-US" sz="2963" dirty="0">
              <a:solidFill>
                <a:srgbClr val="A6A6A6"/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7  Bytes</a:t>
            </a:r>
          </a:p>
          <a:p>
            <a:pPr marL="88737" indent="0">
              <a:buNone/>
            </a:pPr>
            <a:endParaRPr lang="en-US" altLang="en-US" sz="2963" dirty="0">
              <a:solidFill>
                <a:srgbClr val="FF0000"/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	</a:t>
            </a:r>
            <a:r>
              <a:rPr lang="en-US" sz="2963" dirty="0">
                <a:solidFill>
                  <a:schemeClr val="bg1"/>
                </a:solidFill>
              </a:rPr>
              <a:t>sets,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>
                <a:solidFill>
                  <a:schemeClr val="bg1"/>
                </a:solidFill>
              </a:rPr>
              <a:t>frozen sets,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>
                <a:solidFill>
                  <a:schemeClr val="bg1"/>
                </a:solidFill>
              </a:rPr>
              <a:t>bytes, </a:t>
            </a:r>
            <a:r>
              <a:rPr lang="en-US" sz="2963" dirty="0" err="1">
                <a:solidFill>
                  <a:srgbClr val="FF0000"/>
                </a:solidFill>
              </a:rPr>
              <a:t>byte</a:t>
            </a:r>
            <a:r>
              <a:rPr lang="en-US" altLang="zh-TW" sz="2963" dirty="0" err="1">
                <a:solidFill>
                  <a:srgbClr val="FF0000"/>
                </a:solidFill>
              </a:rPr>
              <a:t>array</a:t>
            </a:r>
            <a:r>
              <a:rPr lang="en-US" sz="2963" dirty="0" err="1">
                <a:solidFill>
                  <a:srgbClr val="FF0000"/>
                </a:solidFill>
              </a:rPr>
              <a:t>s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, etc.</a:t>
            </a:r>
            <a:br>
              <a:rPr lang="en-US" sz="296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	will be covered later…</a:t>
            </a:r>
            <a:endParaRPr lang="en-US" altLang="en-US" sz="2963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Standard Data Types</a:t>
            </a:r>
          </a:p>
        </p:txBody>
      </p:sp>
    </p:spTree>
    <p:extLst>
      <p:ext uri="{BB962C8B-B14F-4D97-AF65-F5344CB8AC3E}">
        <p14:creationId xmlns:p14="http://schemas.microsoft.com/office/powerpoint/2010/main" val="37329743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60245" y="888147"/>
            <a:ext cx="9040416" cy="624042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333" dirty="0"/>
              <a:t>Python has </a:t>
            </a:r>
            <a:r>
              <a:rPr lang="en-US" altLang="en-US" sz="3333" dirty="0">
                <a:solidFill>
                  <a:srgbClr val="FF0000"/>
                </a:solidFill>
              </a:rPr>
              <a:t>seven/nine</a:t>
            </a:r>
            <a:r>
              <a:rPr lang="en-US" altLang="en-US" sz="3333" dirty="0"/>
              <a:t> standard data types: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Number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String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List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Tuple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Dictionary</a:t>
            </a:r>
          </a:p>
          <a:p>
            <a:pPr marL="598339" indent="-509602"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Sets</a:t>
            </a: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6.5 </a:t>
            </a:r>
            <a:r>
              <a:rPr lang="en-US" altLang="en-US" sz="2963" dirty="0" err="1">
                <a:solidFill>
                  <a:srgbClr val="A6A6A6"/>
                </a:solidFill>
                <a:latin typeface="Elephant" panose="02020904090505020303" pitchFamily="18" charset="0"/>
              </a:rPr>
              <a:t>Fro</a:t>
            </a:r>
            <a:r>
              <a:rPr lang="en-US" altLang="en-US" sz="2963" dirty="0" err="1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zensets</a:t>
            </a:r>
            <a:endParaRPr lang="en-US" altLang="en-US" sz="2963" dirty="0">
              <a:solidFill>
                <a:schemeClr val="bg1">
                  <a:lumMod val="65000"/>
                </a:schemeClr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7  Bytes</a:t>
            </a: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FF0000"/>
                </a:solidFill>
                <a:latin typeface="Elephant" panose="02020904090505020303" pitchFamily="18" charset="0"/>
              </a:rPr>
              <a:t>7.5 </a:t>
            </a:r>
            <a:r>
              <a:rPr lang="en-US" altLang="en-US" sz="2963" dirty="0" err="1">
                <a:solidFill>
                  <a:srgbClr val="FF0000"/>
                </a:solidFill>
                <a:latin typeface="Elephant" panose="02020904090505020303" pitchFamily="18" charset="0"/>
              </a:rPr>
              <a:t>Bytearrays</a:t>
            </a:r>
            <a:endParaRPr lang="en-US" altLang="en-US" sz="2963" dirty="0">
              <a:solidFill>
                <a:srgbClr val="FF0000"/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	</a:t>
            </a:r>
            <a:r>
              <a:rPr lang="en-US" sz="2963" dirty="0">
                <a:solidFill>
                  <a:schemeClr val="bg1"/>
                </a:solidFill>
              </a:rPr>
              <a:t>sets,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>
                <a:solidFill>
                  <a:schemeClr val="bg1"/>
                </a:solidFill>
              </a:rPr>
              <a:t>frozen sets, byte arrays, bytes,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>
                <a:solidFill>
                  <a:schemeClr val="bg1"/>
                </a:solidFill>
              </a:rPr>
              <a:t>etc.</a:t>
            </a:r>
            <a:br>
              <a:rPr lang="en-US" sz="2963" dirty="0">
                <a:solidFill>
                  <a:schemeClr val="bg1"/>
                </a:solidFill>
              </a:rPr>
            </a:br>
            <a:r>
              <a:rPr lang="en-US" sz="2963" dirty="0">
                <a:solidFill>
                  <a:schemeClr val="bg1"/>
                </a:solidFill>
              </a:rPr>
              <a:t>	will be covered later…</a:t>
            </a:r>
            <a:endParaRPr lang="en-US" altLang="en-US" sz="2963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Standard Data Types</a:t>
            </a:r>
          </a:p>
        </p:txBody>
      </p:sp>
    </p:spTree>
    <p:extLst>
      <p:ext uri="{BB962C8B-B14F-4D97-AF65-F5344CB8AC3E}">
        <p14:creationId xmlns:p14="http://schemas.microsoft.com/office/powerpoint/2010/main" val="3536157042"/>
      </p:ext>
    </p:extLst>
  </p:cSld>
  <p:clrMapOvr>
    <a:masterClrMapping/>
  </p:clrMapOvr>
  <p:extLst mod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2292" y="745509"/>
            <a:ext cx="9635770" cy="61124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endParaRPr lang="en-US" altLang="zh-TW" sz="1018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greeting1 </a:t>
            </a:r>
            <a:r>
              <a:rPr lang="en-US" altLang="zh-TW" sz="2222" dirty="0">
                <a:latin typeface="Lucida Console" panose="020B0609040504020204" pitchFamily="49" charset="0"/>
              </a:rPr>
              <a:t>=</a:t>
            </a: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bytes</a:t>
            </a:r>
            <a:r>
              <a:rPr lang="en-US" altLang="zh-TW" sz="2222" dirty="0">
                <a:latin typeface="Lucida Console" panose="020B0609040504020204" pitchFamily="49" charset="0"/>
              </a:rPr>
              <a:t>("Hello","</a:t>
            </a:r>
            <a:r>
              <a:rPr lang="en-US" altLang="zh-TW" sz="2222" dirty="0" err="1">
                <a:latin typeface="Lucida Console" panose="020B0609040504020204" pitchFamily="49" charset="0"/>
              </a:rPr>
              <a:t>ascii</a:t>
            </a:r>
            <a:r>
              <a:rPr lang="en-US" altLang="zh-TW" sz="2222" dirty="0">
                <a:latin typeface="Lucida Console" panose="020B0609040504020204" pitchFamily="49" charset="0"/>
              </a:rPr>
              <a:t>")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greeting1 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 We already know how this displays: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latin typeface="Lucida Console" panose="020B0609040504020204" pitchFamily="49" charset="0"/>
              </a:rPr>
              <a:t>b'Hello</a:t>
            </a:r>
            <a:r>
              <a:rPr lang="en-US" altLang="zh-TW" sz="2222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greeting2 </a:t>
            </a:r>
            <a:r>
              <a:rPr lang="en-US" altLang="zh-TW" sz="2222" dirty="0">
                <a:latin typeface="Lucida Console" panose="020B0609040504020204" pitchFamily="49" charset="0"/>
              </a:rPr>
              <a:t>=</a:t>
            </a: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dirty="0">
                <a:latin typeface="Lucida Console" panose="020B0609040504020204" pitchFamily="49" charset="0"/>
              </a:rPr>
              <a:t>("Hello","</a:t>
            </a:r>
            <a:r>
              <a:rPr lang="en-US" altLang="zh-TW" sz="2222" dirty="0" err="1">
                <a:latin typeface="Lucida Console" panose="020B0609040504020204" pitchFamily="49" charset="0"/>
              </a:rPr>
              <a:t>ascii</a:t>
            </a:r>
            <a:r>
              <a:rPr lang="en-US" altLang="zh-TW" sz="2222" dirty="0">
                <a:latin typeface="Lucida Console" panose="020B0609040504020204" pitchFamily="49" charset="0"/>
              </a:rPr>
              <a:t>")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greeting2 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 But how does this display?</a:t>
            </a:r>
            <a:endParaRPr lang="en-US" altLang="zh-TW" sz="2222" b="1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latin typeface="Lucida Console" panose="020B0609040504020204" pitchFamily="49" charset="0"/>
              </a:rPr>
              <a:t>bytearray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dirty="0" err="1">
                <a:latin typeface="Lucida Console" panose="020B0609040504020204" pitchFamily="49" charset="0"/>
              </a:rPr>
              <a:t>b'Hello</a:t>
            </a:r>
            <a:r>
              <a:rPr lang="en-US" altLang="zh-TW" sz="2222"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80" dirty="0">
                <a:solidFill>
                  <a:srgbClr val="0070C0"/>
                </a:solidFill>
                <a:latin typeface="Lucida Console" panose="020B0609040504020204" pitchFamily="49" charset="0"/>
              </a:rPr>
              <a:t>Are</a:t>
            </a:r>
            <a:r>
              <a:rPr lang="en-US" altLang="zh-TW" sz="1600" spc="-8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80" dirty="0">
                <a:solidFill>
                  <a:srgbClr val="0070C0"/>
                </a:solidFill>
                <a:latin typeface="Lucida Console" panose="020B0609040504020204" pitchFamily="49" charset="0"/>
              </a:rPr>
              <a:t>they</a:t>
            </a:r>
            <a:r>
              <a:rPr lang="en-US" altLang="zh-TW" sz="1600" spc="-8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80" dirty="0">
                <a:solidFill>
                  <a:srgbClr val="0070C0"/>
                </a:solidFill>
                <a:latin typeface="Lucida Console" panose="020B0609040504020204" pitchFamily="49" charset="0"/>
              </a:rPr>
              <a:t>comparable</a:t>
            </a:r>
            <a:r>
              <a:rPr lang="en-US" altLang="zh-TW" sz="1600" spc="-8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80" dirty="0">
                <a:solidFill>
                  <a:srgbClr val="0070C0"/>
                </a:solidFill>
                <a:latin typeface="Lucida Console" panose="020B0609040504020204" pitchFamily="49" charset="0"/>
              </a:rPr>
              <a:t>like</a:t>
            </a:r>
            <a:r>
              <a:rPr lang="en-US" altLang="zh-TW" sz="1600" spc="-8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spc="-80" dirty="0">
                <a:solidFill>
                  <a:srgbClr val="00B0F0"/>
                </a:solidFill>
                <a:latin typeface="Lucida Console" panose="020B0609040504020204" pitchFamily="49" charset="0"/>
              </a:rPr>
              <a:t>sets</a:t>
            </a:r>
            <a:r>
              <a:rPr lang="en-US" altLang="zh-TW" sz="1600" b="1" spc="-8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spc="-80" dirty="0">
                <a:solidFill>
                  <a:srgbClr val="00B0F0"/>
                </a:solidFill>
                <a:latin typeface="Lucida Console" panose="020B0609040504020204" pitchFamily="49" charset="0"/>
              </a:rPr>
              <a:t>&amp;</a:t>
            </a:r>
            <a:r>
              <a:rPr lang="en-US" altLang="zh-TW" sz="1600" b="1" spc="-8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spc="-8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frozensets</a:t>
            </a:r>
            <a:r>
              <a:rPr lang="en-US" altLang="zh-TW" sz="2222" spc="-80" dirty="0">
                <a:solidFill>
                  <a:srgbClr val="0070C0"/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1600" spc="-8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80" dirty="0">
                <a:solidFill>
                  <a:srgbClr val="0070C0"/>
                </a:solidFill>
                <a:latin typeface="Lucida Console" panose="020B0609040504020204" pitchFamily="49" charset="0"/>
              </a:rPr>
              <a:t>Le</a:t>
            </a:r>
            <a:r>
              <a:rPr lang="en-US" altLang="zh-TW" sz="2222" spc="-400" dirty="0">
                <a:solidFill>
                  <a:srgbClr val="0070C0"/>
                </a:solidFill>
                <a:latin typeface="Lucida Console" panose="020B0609040504020204" pitchFamily="49" charset="0"/>
              </a:rPr>
              <a:t>t'</a:t>
            </a:r>
            <a:r>
              <a:rPr lang="en-US" altLang="zh-TW" sz="2222" spc="-80" dirty="0">
                <a:solidFill>
                  <a:srgbClr val="0070C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1600" spc="-8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80" dirty="0">
                <a:solidFill>
                  <a:srgbClr val="0070C0"/>
                </a:solidFill>
                <a:latin typeface="Lucida Console" panose="020B0609040504020204" pitchFamily="49" charset="0"/>
              </a:rPr>
              <a:t>see: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latin typeface="Lucida Console" panose="020B0609040504020204" pitchFamily="49" charset="0"/>
              </a:rPr>
              <a:t>print(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greeting1</a:t>
            </a:r>
            <a:r>
              <a:rPr lang="en-US" altLang="zh-TW" sz="2222" dirty="0">
                <a:latin typeface="Lucida Console" panose="020B0609040504020204" pitchFamily="49" charset="0"/>
              </a:rPr>
              <a:t>==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greeting2</a:t>
            </a:r>
            <a:r>
              <a:rPr lang="en-US" altLang="zh-TW" sz="2222" dirty="0">
                <a:latin typeface="Lucida Console" panose="020B0609040504020204" pitchFamily="49" charset="0"/>
              </a:rPr>
              <a:t>,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greeting1</a:t>
            </a:r>
            <a:r>
              <a:rPr lang="en-US" altLang="zh-TW" sz="1800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latin typeface="Lucida Console" panose="020B0609040504020204" pitchFamily="49" charset="0"/>
              </a:rPr>
              <a:t>is</a:t>
            </a:r>
            <a:r>
              <a:rPr lang="en-US" altLang="zh-TW" sz="1800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greeting</a:t>
            </a:r>
            <a:r>
              <a:rPr lang="en-US" altLang="zh-TW" sz="2222" b="1" spc="-200" dirty="0">
                <a:solidFill>
                  <a:srgbClr val="92D05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  <a:endParaRPr lang="en-US" altLang="zh-TW" sz="2222" b="1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True False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greeting2[0]</a:t>
            </a:r>
            <a:r>
              <a:rPr lang="en-US" altLang="zh-TW" sz="2222" dirty="0">
                <a:latin typeface="Lucida Console" panose="020B0609040504020204" pitchFamily="49" charset="0"/>
              </a:rPr>
              <a:t>=</a:t>
            </a:r>
            <a:r>
              <a:rPr lang="en-US" altLang="zh-TW" sz="2222" dirty="0" err="1">
                <a:latin typeface="Lucida Console" panose="020B0609040504020204" pitchFamily="49" charset="0"/>
              </a:rPr>
              <a:t>ord</a:t>
            </a:r>
            <a:r>
              <a:rPr lang="en-US" altLang="zh-TW" sz="2222" dirty="0">
                <a:latin typeface="Lucida Console" panose="020B0609040504020204" pitchFamily="49" charset="0"/>
              </a:rPr>
              <a:t>('J')</a:t>
            </a:r>
            <a:r>
              <a:rPr lang="en-US" altLang="zh-TW" sz="1400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If mutabl</a:t>
            </a:r>
            <a:r>
              <a:rPr lang="en-US" altLang="zh-TW" sz="2222" spc="-100" dirty="0">
                <a:solidFill>
                  <a:srgbClr val="0070C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600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zh-TW" sz="1800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will</a:t>
            </a:r>
            <a:r>
              <a:rPr lang="en-US" altLang="zh-TW" sz="1800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wor</a:t>
            </a:r>
            <a:r>
              <a:rPr lang="en-US" altLang="zh-TW" sz="2222" spc="-200" dirty="0">
                <a:solidFill>
                  <a:srgbClr val="0070C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.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greeting2            </a:t>
            </a:r>
            <a:r>
              <a:rPr lang="en-US" altLang="zh-TW" sz="1400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Yes, it did work: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latin typeface="Lucida Console" panose="020B0609040504020204" pitchFamily="49" charset="0"/>
              </a:rPr>
              <a:t>bytearray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dirty="0" err="1">
                <a:latin typeface="Lucida Console" panose="020B0609040504020204" pitchFamily="49" charset="0"/>
              </a:rPr>
              <a:t>b'Jello</a:t>
            </a:r>
            <a:r>
              <a:rPr lang="en-US" altLang="zh-TW" sz="2222"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greeting1</a:t>
            </a:r>
            <a:r>
              <a:rPr lang="en-US" altLang="zh-TW" sz="2222" dirty="0">
                <a:latin typeface="Lucida Console" panose="020B0609040504020204" pitchFamily="49" charset="0"/>
              </a:rPr>
              <a:t>==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greeting2 </a:t>
            </a:r>
            <a:r>
              <a:rPr lang="en-US" altLang="zh-TW" sz="1400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So</a:t>
            </a:r>
            <a:r>
              <a:rPr lang="en-US" altLang="zh-TW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222" spc="-250" dirty="0">
                <a:solidFill>
                  <a:srgbClr val="0070C0"/>
                </a:solidFill>
                <a:latin typeface="Lucida Console" panose="020B0609040504020204" pitchFamily="49" charset="0"/>
              </a:rPr>
              <a:t>y’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re</a:t>
            </a:r>
            <a:r>
              <a:rPr lang="en-US" altLang="zh-TW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no</a:t>
            </a:r>
            <a:r>
              <a:rPr lang="en-US" altLang="zh-TW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longer</a:t>
            </a:r>
            <a:r>
              <a:rPr lang="en-US" altLang="zh-TW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equ</a:t>
            </a:r>
            <a:r>
              <a:rPr lang="en-US" altLang="zh-TW" sz="2222" spc="-100" dirty="0">
                <a:solidFill>
                  <a:srgbClr val="0070C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spc="-150" dirty="0">
                <a:solidFill>
                  <a:srgbClr val="0070C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:</a:t>
            </a:r>
            <a:endParaRPr lang="en-US" altLang="zh-TW" sz="2222" b="1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latin typeface="Lucida Console" panose="020B0609040504020204" pitchFamily="49" charset="0"/>
              </a:rPr>
              <a:t>{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greeting2</a:t>
            </a:r>
            <a:r>
              <a:rPr lang="en-US" altLang="zh-TW" sz="2222" dirty="0">
                <a:latin typeface="Lucida Console" panose="020B0609040504020204" pitchFamily="49" charset="0"/>
              </a:rPr>
              <a:t>}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          </a:t>
            </a:r>
            <a:r>
              <a:rPr lang="en-US" altLang="zh-TW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If mutabl</a:t>
            </a:r>
            <a:r>
              <a:rPr lang="en-US" altLang="zh-TW" sz="2222" spc="-100" dirty="0">
                <a:solidFill>
                  <a:srgbClr val="0070C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600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zh-TW" sz="1800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wo</a:t>
            </a:r>
            <a:r>
              <a:rPr lang="en-US" altLang="zh-TW" sz="2222" spc="-250" dirty="0">
                <a:solidFill>
                  <a:srgbClr val="0070C0"/>
                </a:solidFill>
                <a:latin typeface="Lucida Console" panose="020B0609040504020204" pitchFamily="49" charset="0"/>
              </a:rPr>
              <a:t>n’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1800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wor</a:t>
            </a:r>
            <a:r>
              <a:rPr lang="en-US" altLang="zh-TW" sz="2222" spc="-200" dirty="0">
                <a:solidFill>
                  <a:srgbClr val="0070C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.</a:t>
            </a:r>
            <a:endParaRPr lang="en-US" altLang="zh-TW" sz="2222" spc="-3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22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latin typeface="Lucida Console" panose="020B0609040504020204" pitchFamily="49" charset="0"/>
              </a:rPr>
              <a:t>{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bytes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greeting2</a:t>
            </a:r>
            <a:r>
              <a:rPr lang="en-US" altLang="zh-TW" sz="2222" dirty="0">
                <a:latin typeface="Lucida Console" panose="020B0609040504020204" pitchFamily="49" charset="0"/>
              </a:rPr>
              <a:t>)}   </a:t>
            </a:r>
            <a:r>
              <a:rPr lang="en-US" altLang="zh-TW" sz="1400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But</a:t>
            </a:r>
            <a:r>
              <a:rPr lang="en-US" altLang="zh-TW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casting</a:t>
            </a:r>
            <a:r>
              <a:rPr lang="en-US" altLang="zh-TW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can</a:t>
            </a:r>
            <a:r>
              <a:rPr lang="en-US" altLang="zh-TW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fix</a:t>
            </a:r>
            <a:r>
              <a:rPr lang="en-US" altLang="zh-TW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thi</a:t>
            </a:r>
            <a:r>
              <a:rPr lang="en-US" altLang="zh-TW" sz="2222" spc="-100" dirty="0">
                <a:solidFill>
                  <a:srgbClr val="0070C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: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{</a:t>
            </a:r>
            <a:r>
              <a:rPr lang="en-US" altLang="zh-TW" sz="2222" dirty="0" err="1">
                <a:latin typeface="Lucida Console" panose="020B0609040504020204" pitchFamily="49" charset="0"/>
              </a:rPr>
              <a:t>b'Jello</a:t>
            </a:r>
            <a:r>
              <a:rPr lang="en-US" altLang="zh-TW" sz="2222" dirty="0">
                <a:latin typeface="Lucida Console" panose="020B0609040504020204" pitchFamily="49" charset="0"/>
              </a:rPr>
              <a:t>'}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55917" y="-1"/>
            <a:ext cx="9735831" cy="1185232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88697" rtl="0" eaLnBrk="1" fontAlgn="auto" latinLnBrk="0" hangingPunct="1">
              <a:lnSpc>
                <a:spcPct val="4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  <a:defRPr/>
            </a:pPr>
            <a:r>
              <a:rPr kumimoji="0" lang="en-GB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Bytearrays</a:t>
            </a: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  </a:t>
            </a: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are</a:t>
            </a: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Mutable</a:t>
            </a: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Bytes</a:t>
            </a:r>
            <a:endParaRPr kumimoji="0" lang="en-GB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Elephant" panose="02020904090505020303" pitchFamily="18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2292" y="745509"/>
            <a:ext cx="9635770" cy="6112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82545" indent="-182545" algn="l" defTabSz="730176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33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720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809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2897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7984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073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8161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3249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30176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101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</a:p>
          <a:p>
            <a:pPr marL="0" marR="0" lvl="0" indent="0" algn="l" defTabSz="730176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FFAFAF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FFAFAF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30176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3631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-152400"/>
            <a:ext cx="97377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marL="0" marR="0" lvl="0" indent="0" algn="ctr" defTabSz="84655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Arial" panose="020B0604020202020204" pitchFamily="34" charset="0"/>
              </a:rPr>
              <a:t>bytes</a:t>
            </a: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MS PGothic" pitchFamily="34" charset="-128"/>
                <a:cs typeface="Arial" panose="020B0604020202020204" pitchFamily="34" charset="0"/>
              </a:rPr>
              <a:t>and</a:t>
            </a: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kumimoji="0" lang="en-GB" alt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Arial" panose="020B0604020202020204" pitchFamily="34" charset="0"/>
              </a:rPr>
              <a:t>bytearray</a:t>
            </a:r>
            <a:r>
              <a:rPr kumimoji="0" lang="en-GB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kumimoji="0" lang="en-US" altLang="zh-TW" sz="4400" b="0" i="0" u="none" strike="noStrike" kern="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MS PGothic" pitchFamily="34" charset="-128"/>
              </a:rPr>
              <a:t>types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6861" y="685800"/>
            <a:ext cx="9439917" cy="61722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333" dirty="0">
                <a:solidFill>
                  <a:srgbClr val="FF0000"/>
                </a:solidFill>
              </a:rPr>
              <a:t>How to create them: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bytes(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'ABC♞DEF'</a:t>
            </a:r>
            <a:r>
              <a:rPr lang="en-US" altLang="zh-TW" sz="2222" dirty="0">
                <a:latin typeface="Lucida Console" panose="020B0609040504020204" pitchFamily="49" charset="0"/>
              </a:rPr>
              <a:t>,'utf8') </a:t>
            </a:r>
            <a:r>
              <a:rPr lang="en-US" altLang="zh-TW" sz="2222" dirty="0">
                <a:solidFill>
                  <a:srgbClr val="FFC9C9"/>
                </a:solidFill>
                <a:latin typeface="Lucida Console" panose="020B0609040504020204" pitchFamily="49" charset="0"/>
              </a:rPr>
              <a:t>#Why not ‘</a:t>
            </a:r>
            <a:r>
              <a:rPr lang="en-US" altLang="zh-TW" sz="2222" dirty="0" err="1">
                <a:solidFill>
                  <a:srgbClr val="FFC9C9"/>
                </a:solidFill>
                <a:latin typeface="Lucida Console" panose="020B0609040504020204" pitchFamily="49" charset="0"/>
              </a:rPr>
              <a:t>ascii</a:t>
            </a:r>
            <a:r>
              <a:rPr lang="en-US" altLang="zh-TW" sz="2222" dirty="0">
                <a:solidFill>
                  <a:srgbClr val="FFC9C9"/>
                </a:solidFill>
                <a:latin typeface="Lucida Console" panose="020B0609040504020204" pitchFamily="49" charset="0"/>
              </a:rPr>
              <a:t>’ here?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222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b'ABC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\xe2\x99\x9eDEF'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print(</a:t>
            </a:r>
            <a:r>
              <a:rPr lang="en-US" altLang="zh-TW" sz="2222" dirty="0" err="1">
                <a:latin typeface="Lucida Console" panose="020B0609040504020204" pitchFamily="49" charset="0"/>
              </a:rPr>
              <a:t>bytes.fromhex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rgbClr val="00B0F0"/>
                </a:solidFill>
                <a:latin typeface="Lucida Console" panose="020B0609040504020204" pitchFamily="49" charset="0"/>
              </a:rPr>
              <a:t>'e2999d'</a:t>
            </a:r>
            <a:r>
              <a:rPr lang="en-US" altLang="zh-TW" sz="2222" dirty="0">
                <a:latin typeface="Lucida Console" panose="020B0609040504020204" pitchFamily="49" charset="0"/>
              </a:rPr>
              <a:t>),</a:t>
            </a:r>
            <a:r>
              <a:rPr lang="en-US" altLang="zh-TW" sz="2222" b="1" dirty="0">
                <a:solidFill>
                  <a:srgbClr val="00B050"/>
                </a:solidFill>
                <a:latin typeface="Lucida Console" panose="020B0609040504020204" pitchFamily="49" charset="0"/>
              </a:rPr>
              <a:t>b'\xe2\x99\x9c'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  <a:endParaRPr lang="en-US" altLang="zh-TW" sz="2222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b'\xe2\x99\x9d'</a:t>
            </a:r>
            <a:r>
              <a:rPr lang="en-US" altLang="zh-TW" sz="2222" b="1" dirty="0">
                <a:solidFill>
                  <a:srgbClr val="00B050"/>
                </a:solidFill>
                <a:latin typeface="Lucida Console" panose="020B0609040504020204" pitchFamily="49" charset="0"/>
              </a:rPr>
              <a:t> b'\xe2\x99\x9c'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dirty="0">
                <a:solidFill>
                  <a:srgbClr val="7030A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b'ABC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')</a:t>
            </a:r>
            <a:endParaRPr lang="en-US" altLang="zh-TW" sz="2222" b="1" dirty="0">
              <a:solidFill>
                <a:srgbClr val="FFC9C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7030A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222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dirty="0">
                <a:solidFill>
                  <a:srgbClr val="7030A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b'ABC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')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endParaRPr lang="en-US" altLang="zh-TW" sz="800" dirty="0">
              <a:solidFill>
                <a:srgbClr val="FF0000"/>
              </a:solidFill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333" dirty="0">
                <a:solidFill>
                  <a:srgbClr val="FF0000"/>
                </a:solidFill>
              </a:rPr>
              <a:t>How to convert them: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963" dirty="0">
                <a:solidFill>
                  <a:schemeClr val="tx1"/>
                </a:solidFill>
              </a:rPr>
              <a:t>To a string:</a:t>
            </a:r>
            <a:br>
              <a:rPr lang="en-US" altLang="zh-TW" sz="2963" dirty="0">
                <a:solidFill>
                  <a:schemeClr val="tx1"/>
                </a:solidFill>
              </a:rPr>
            </a:b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CC6600"/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sz="2222" b="1" dirty="0">
                <a:solidFill>
                  <a:srgbClr val="CC66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bytes.fromhex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('e2999e')</a:t>
            </a:r>
            <a:r>
              <a:rPr lang="en-US" altLang="zh-TW" sz="2222" b="1" dirty="0">
                <a:solidFill>
                  <a:srgbClr val="CC66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222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C9C9"/>
                </a:solidFill>
                <a:latin typeface="Lucida Console" panose="020B0609040504020204" pitchFamily="49" charset="0"/>
              </a:rPr>
              <a:t>#The “wrong” way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222" b="1" dirty="0">
                <a:solidFill>
                  <a:srgbClr val="CC6600"/>
                </a:solidFill>
                <a:latin typeface="Lucida Console" panose="020B0609040504020204" pitchFamily="49" charset="0"/>
              </a:rPr>
              <a:t>"b'\\xe2\\x99\\x9e'"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222" b="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bytes.fromhex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('e2999e')</a:t>
            </a:r>
            <a:r>
              <a:rPr lang="en-US" altLang="zh-TW" sz="2222" b="1" dirty="0">
                <a:solidFill>
                  <a:srgbClr val="CC6600"/>
                </a:solidFill>
                <a:latin typeface="Lucida Console" panose="020B0609040504020204" pitchFamily="49" charset="0"/>
              </a:rPr>
              <a:t>.decode()</a:t>
            </a:r>
            <a:r>
              <a:rPr lang="en-US" altLang="zh-TW" sz="2222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C9C9"/>
                </a:solidFill>
                <a:latin typeface="Lucida Console" panose="020B0609040504020204" pitchFamily="49" charset="0"/>
              </a:rPr>
              <a:t>#The right way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222" b="1" dirty="0">
                <a:solidFill>
                  <a:srgbClr val="CC6600"/>
                </a:solidFill>
                <a:latin typeface="Lucida Console" panose="020B0609040504020204" pitchFamily="49" charset="0"/>
              </a:rPr>
              <a:t>'♞'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963" dirty="0">
                <a:solidFill>
                  <a:schemeClr val="tx1"/>
                </a:solidFill>
              </a:rPr>
              <a:t>To a list, tuple, or set:</a:t>
            </a:r>
            <a:br>
              <a:rPr lang="en-US" altLang="zh-TW" sz="2963" dirty="0">
                <a:solidFill>
                  <a:schemeClr val="tx1"/>
                </a:solidFill>
              </a:rPr>
            </a:b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CC6600"/>
                </a:solidFill>
                <a:latin typeface="Lucida Console" panose="020B0609040504020204" pitchFamily="49" charset="0"/>
              </a:rPr>
              <a:t>list(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b'ABC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')</a:t>
            </a:r>
            <a:r>
              <a:rPr lang="en-US" altLang="zh-TW" sz="2222" b="1" dirty="0">
                <a:solidFill>
                  <a:srgbClr val="CC66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222" b="1" dirty="0">
                <a:solidFill>
                  <a:srgbClr val="CC6600"/>
                </a:solidFill>
                <a:latin typeface="Lucida Console" panose="020B0609040504020204" pitchFamily="49" charset="0"/>
              </a:rPr>
              <a:t>[65, 66, 67]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endParaRPr lang="en-US" altLang="zh-TW" sz="800" dirty="0">
              <a:solidFill>
                <a:srgbClr val="FF0000"/>
              </a:solidFill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333" spc="-93" dirty="0">
                <a:solidFill>
                  <a:srgbClr val="FF0000"/>
                </a:solidFill>
              </a:rPr>
              <a:t>How to</a:t>
            </a:r>
            <a:r>
              <a:rPr lang="en-US" altLang="zh-TW" sz="2963" spc="-37" dirty="0">
                <a:solidFill>
                  <a:srgbClr val="FF0000"/>
                </a:solidFill>
              </a:rPr>
              <a:t> </a:t>
            </a:r>
            <a:r>
              <a:rPr lang="en-US" altLang="zh-TW" sz="3333" spc="-37" dirty="0">
                <a:solidFill>
                  <a:srgbClr val="FF0000"/>
                </a:solidFill>
              </a:rPr>
              <a:t>a</a:t>
            </a:r>
            <a:r>
              <a:rPr lang="en-US" altLang="zh-TW" sz="3333" dirty="0">
                <a:solidFill>
                  <a:srgbClr val="FF0000"/>
                </a:solidFill>
              </a:rPr>
              <a:t>cc</a:t>
            </a:r>
            <a:r>
              <a:rPr lang="en-US" altLang="zh-TW" sz="3333" spc="-28" dirty="0">
                <a:solidFill>
                  <a:srgbClr val="FF0000"/>
                </a:solidFill>
              </a:rPr>
              <a:t>es</a:t>
            </a:r>
            <a:r>
              <a:rPr lang="en-US" altLang="zh-TW" sz="3333" dirty="0">
                <a:solidFill>
                  <a:srgbClr val="FF0000"/>
                </a:solidFill>
              </a:rPr>
              <a:t>s</a:t>
            </a:r>
            <a:r>
              <a:rPr lang="en-US" altLang="zh-TW" sz="2963" spc="-37" dirty="0">
                <a:solidFill>
                  <a:srgbClr val="FF0000"/>
                </a:solidFill>
              </a:rPr>
              <a:t> </a:t>
            </a:r>
            <a:r>
              <a:rPr lang="en-US" altLang="zh-TW" sz="3333" spc="-37" dirty="0">
                <a:solidFill>
                  <a:srgbClr val="FF0000"/>
                </a:solidFill>
              </a:rPr>
              <a:t>ind</a:t>
            </a:r>
            <a:r>
              <a:rPr lang="en-US" altLang="zh-TW" sz="3333" dirty="0">
                <a:solidFill>
                  <a:srgbClr val="FF0000"/>
                </a:solidFill>
              </a:rPr>
              <a:t>iv</a:t>
            </a:r>
            <a:r>
              <a:rPr lang="en-US" altLang="zh-TW" sz="3333" spc="-37" dirty="0">
                <a:solidFill>
                  <a:srgbClr val="FF0000"/>
                </a:solidFill>
              </a:rPr>
              <a:t>idua</a:t>
            </a:r>
            <a:r>
              <a:rPr lang="en-US" altLang="zh-TW" sz="3333" dirty="0">
                <a:solidFill>
                  <a:srgbClr val="FF0000"/>
                </a:solidFill>
              </a:rPr>
              <a:t>l</a:t>
            </a:r>
            <a:r>
              <a:rPr lang="en-US" altLang="zh-TW" sz="2963" dirty="0">
                <a:solidFill>
                  <a:srgbClr val="FF0000"/>
                </a:solidFill>
              </a:rPr>
              <a:t> </a:t>
            </a:r>
            <a:r>
              <a:rPr lang="en-US" altLang="zh-TW" sz="3333" spc="-37" dirty="0">
                <a:solidFill>
                  <a:srgbClr val="FF0000"/>
                </a:solidFill>
              </a:rPr>
              <a:t>eleme</a:t>
            </a:r>
            <a:r>
              <a:rPr lang="en-US" altLang="zh-TW" sz="3333" dirty="0">
                <a:solidFill>
                  <a:srgbClr val="FF0000"/>
                </a:solidFill>
              </a:rPr>
              <a:t>nts: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 B=bytes(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b'ABCDEF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');print(</a:t>
            </a:r>
            <a:r>
              <a:rPr lang="en-US" altLang="zh-TW" sz="2222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B[2]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222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(B)[3]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altLang="zh-TW" sz="2222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222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67 68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253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49262" y="914400"/>
            <a:ext cx="8915400" cy="6459880"/>
          </a:xfrm>
        </p:spPr>
        <p:txBody>
          <a:bodyPr>
            <a:normAutofit/>
          </a:bodyPr>
          <a:lstStyle/>
          <a:p>
            <a:pPr marL="423276" indent="-423276">
              <a:buNone/>
            </a:pPr>
            <a:r>
              <a:rPr lang="en-US" altLang="zh-TW" sz="3000" dirty="0">
                <a:solidFill>
                  <a:srgbClr val="FF0000"/>
                </a:solidFill>
              </a:rPr>
              <a:t>Q: We already have </a:t>
            </a:r>
            <a:r>
              <a:rPr lang="en-US" altLang="zh-TW" sz="3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3000" dirty="0">
                <a:solidFill>
                  <a:srgbClr val="FF0000"/>
                </a:solidFill>
              </a:rPr>
              <a:t> which efficiently pack data. So why do we want a datatype called  </a:t>
            </a:r>
            <a:r>
              <a:rPr lang="en-US" altLang="zh-TW" sz="3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bytearray</a:t>
            </a:r>
            <a:r>
              <a:rPr lang="en-US" altLang="zh-TW" sz="3000" dirty="0">
                <a:solidFill>
                  <a:srgbClr val="FF0000"/>
                </a:solidFill>
              </a:rPr>
              <a:t>?</a:t>
            </a:r>
          </a:p>
          <a:p>
            <a:pPr marL="423276" indent="-423276">
              <a:buNone/>
            </a:pPr>
            <a:r>
              <a:rPr lang="en-US" altLang="zh-TW" sz="3000" dirty="0">
                <a:solidFill>
                  <a:srgbClr val="FF0000"/>
                </a:solidFill>
              </a:rPr>
              <a:t>A: Well, among other reasons, strings are immutable, so we want a mutable-but-memory-efficient datatype.</a:t>
            </a:r>
            <a:br>
              <a:rPr lang="en-US" altLang="zh-TW" sz="3000" dirty="0">
                <a:solidFill>
                  <a:srgbClr val="FF0000"/>
                </a:solidFill>
              </a:rPr>
            </a:br>
            <a:endParaRPr lang="en-US" altLang="zh-TW" sz="3000" dirty="0">
              <a:solidFill>
                <a:srgbClr val="FF0000"/>
              </a:solidFill>
            </a:endParaRPr>
          </a:p>
          <a:p>
            <a:pPr marL="423276" indent="-423276">
              <a:buNone/>
            </a:pPr>
            <a:r>
              <a:rPr lang="en-US" altLang="zh-TW" sz="3000" dirty="0">
                <a:solidFill>
                  <a:srgbClr val="FF0000"/>
                </a:solidFill>
              </a:rPr>
              <a:t>Q: OK, I can see that. But explain why we have </a:t>
            </a:r>
            <a:r>
              <a:rPr lang="en-US" altLang="zh-TW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r>
              <a:rPr lang="en-US" altLang="zh-TW" sz="3000" dirty="0">
                <a:solidFill>
                  <a:srgbClr val="FF0000"/>
                </a:solidFill>
              </a:rPr>
              <a:t>. </a:t>
            </a:r>
            <a:r>
              <a:rPr lang="en-US" altLang="zh-TW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r>
              <a:rPr lang="en-US" altLang="zh-TW" sz="3000" dirty="0">
                <a:solidFill>
                  <a:srgbClr val="FF0000"/>
                </a:solidFill>
              </a:rPr>
              <a:t> is immutable, so no different than a </a:t>
            </a:r>
            <a:r>
              <a:rPr lang="en-US" altLang="zh-TW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3000" dirty="0">
                <a:solidFill>
                  <a:srgbClr val="FF0000"/>
                </a:solidFill>
              </a:rPr>
              <a:t>.</a:t>
            </a:r>
          </a:p>
          <a:p>
            <a:pPr marL="423276" indent="-423276">
              <a:buNone/>
            </a:pPr>
            <a:r>
              <a:rPr lang="en-US" altLang="zh-TW" sz="3000" dirty="0">
                <a:solidFill>
                  <a:srgbClr val="FF0000"/>
                </a:solidFill>
              </a:rPr>
              <a:t>A: No, they are different. For example, ASCII text stores smaller in </a:t>
            </a:r>
            <a:r>
              <a:rPr lang="en-US" altLang="zh-TW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r>
              <a:rPr lang="en-US" altLang="zh-TW" sz="3000" dirty="0">
                <a:solidFill>
                  <a:srgbClr val="FF0000"/>
                </a:solidFill>
              </a:rPr>
              <a:t> than </a:t>
            </a:r>
            <a:r>
              <a:rPr lang="en-US" altLang="zh-TW" sz="3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3000" dirty="0">
                <a:solidFill>
                  <a:srgbClr val="FF0000"/>
                </a:solidFill>
              </a:rPr>
              <a:t> (which is Unicode format).</a:t>
            </a:r>
          </a:p>
          <a:p>
            <a:pPr marL="423276" indent="0">
              <a:buNone/>
            </a:pPr>
            <a:r>
              <a:rPr lang="en-US" altLang="zh-TW" sz="3000" dirty="0">
                <a:solidFill>
                  <a:srgbClr val="FF0000"/>
                </a:solidFill>
              </a:rPr>
              <a:t>More to the point, </a:t>
            </a:r>
            <a:r>
              <a:rPr lang="en-US" altLang="zh-TW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r>
              <a:rPr lang="en-US" altLang="zh-TW" sz="3000" dirty="0">
                <a:solidFill>
                  <a:srgbClr val="FF0000"/>
                </a:solidFill>
              </a:rPr>
              <a:t> and </a:t>
            </a:r>
            <a:r>
              <a:rPr lang="en-US" altLang="zh-TW" sz="3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bytearrays</a:t>
            </a:r>
            <a:r>
              <a:rPr lang="en-US" altLang="zh-TW" sz="3000" dirty="0">
                <a:solidFill>
                  <a:srgbClr val="FF0000"/>
                </a:solidFill>
              </a:rPr>
              <a:t> can store any data, not just strings. So the language shouldn’t force you to misleadingly call your data a string. 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946" y="0"/>
            <a:ext cx="9735832" cy="85725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8869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  <a:defRPr/>
            </a:pP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Why use </a:t>
            </a: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GB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Lucida Console" panose="020B0609040504020204" pitchFamily="49" charset="0"/>
                <a:ea typeface="+mj-ea"/>
                <a:cs typeface="Arial" panose="020B0604020202020204" pitchFamily="34" charset="0"/>
              </a:rPr>
              <a:t>bytes</a:t>
            </a: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and </a:t>
            </a: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GB" alt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Lucida Console" panose="020B0609040504020204" pitchFamily="49" charset="0"/>
                <a:ea typeface="+mj-ea"/>
                <a:cs typeface="Arial" panose="020B0604020202020204" pitchFamily="34" charset="0"/>
              </a:rPr>
              <a:t>bytearrays</a:t>
            </a:r>
            <a:r>
              <a:rPr kumimoji="0" lang="en-GB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?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58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49262" y="685800"/>
            <a:ext cx="9048750" cy="6172200"/>
          </a:xfrm>
        </p:spPr>
        <p:txBody>
          <a:bodyPr>
            <a:noAutofit/>
          </a:bodyPr>
          <a:lstStyle/>
          <a:p>
            <a:pPr marL="423276" indent="-423276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963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</a:t>
            </a:r>
            <a:r>
              <a:rPr lang="en-US" altLang="zh-TW" sz="2870" dirty="0">
                <a:solidFill>
                  <a:srgbClr val="FF0000"/>
                </a:solidFill>
                <a:latin typeface="Lucida Console" panose="020B0609040504020204" pitchFamily="49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bytes</a:t>
            </a:r>
            <a:r>
              <a:rPr lang="en-US" altLang="zh-TW" sz="2963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datatype has many methods, as we see:</a:t>
            </a:r>
          </a:p>
          <a:p>
            <a:pPr marL="423276" indent="-55849">
              <a:spcBef>
                <a:spcPts val="0"/>
              </a:spcBef>
              <a:buNone/>
            </a:pPr>
            <a:r>
              <a:rPr lang="en-US" altLang="zh-TW" sz="2222" spc="-1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spc="-100" dirty="0">
                <a:latin typeface="Lucida Console" panose="020B0609040504020204" pitchFamily="49" charset="0"/>
              </a:rPr>
              <a:t> print(*</a:t>
            </a:r>
            <a:r>
              <a:rPr lang="en-US" altLang="zh-TW" sz="2222" spc="-100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spc="-100" dirty="0">
                <a:latin typeface="Lucida Console" panose="020B0609040504020204" pitchFamily="49" charset="0"/>
              </a:rPr>
              <a:t>(bytes)[-40:-35],"...",*</a:t>
            </a:r>
            <a:r>
              <a:rPr lang="en-US" altLang="zh-TW" sz="2222" spc="-100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spc="-100" dirty="0">
                <a:latin typeface="Lucida Console" panose="020B0609040504020204" pitchFamily="49" charset="0"/>
              </a:rPr>
              <a:t>(bytes)[-2:])</a:t>
            </a:r>
          </a:p>
          <a:p>
            <a:pPr marL="423276" indent="-55849">
              <a:spcBef>
                <a:spcPts val="0"/>
              </a:spcBef>
              <a:buNone/>
            </a:pPr>
            <a:r>
              <a:rPr lang="en-US" altLang="zh-TW" sz="2222" spc="-100" dirty="0">
                <a:latin typeface="Lucida Console" panose="020B0609040504020204" pitchFamily="49" charset="0"/>
              </a:rPr>
              <a:t>capitalize</a:t>
            </a:r>
            <a:r>
              <a:rPr lang="en-US" altLang="zh-TW" sz="2000" spc="-100" dirty="0">
                <a:latin typeface="Lucida Console" panose="020B0609040504020204" pitchFamily="49" charset="0"/>
              </a:rPr>
              <a:t> </a:t>
            </a:r>
            <a:r>
              <a:rPr lang="en-US" altLang="zh-TW" sz="2222" spc="-100" dirty="0">
                <a:latin typeface="Lucida Console" panose="020B0609040504020204" pitchFamily="49" charset="0"/>
              </a:rPr>
              <a:t>center</a:t>
            </a:r>
            <a:r>
              <a:rPr lang="en-US" altLang="zh-TW" sz="2000" spc="-100" dirty="0">
                <a:latin typeface="Lucida Console" panose="020B0609040504020204" pitchFamily="49" charset="0"/>
              </a:rPr>
              <a:t> </a:t>
            </a:r>
            <a:r>
              <a:rPr lang="en-US" altLang="zh-TW" sz="2222" spc="-100" dirty="0">
                <a:latin typeface="Lucida Console" panose="020B0609040504020204" pitchFamily="49" charset="0"/>
              </a:rPr>
              <a:t>count</a:t>
            </a:r>
            <a:r>
              <a:rPr lang="en-US" altLang="zh-TW" sz="2000" spc="-100" dirty="0">
                <a:latin typeface="Lucida Console" panose="020B0609040504020204" pitchFamily="49" charset="0"/>
              </a:rPr>
              <a:t> </a:t>
            </a:r>
            <a:r>
              <a:rPr lang="en-US" altLang="zh-TW" sz="2222" spc="-100" dirty="0">
                <a:latin typeface="Lucida Console" panose="020B0609040504020204" pitchFamily="49" charset="0"/>
              </a:rPr>
              <a:t>decode</a:t>
            </a:r>
            <a:r>
              <a:rPr lang="en-US" altLang="zh-TW" sz="2000" spc="-100" dirty="0">
                <a:latin typeface="Lucida Console" panose="020B0609040504020204" pitchFamily="49" charset="0"/>
              </a:rPr>
              <a:t> </a:t>
            </a:r>
            <a:r>
              <a:rPr lang="en-US" altLang="zh-TW" sz="2222" spc="-100" dirty="0" err="1">
                <a:latin typeface="Lucida Console" panose="020B0609040504020204" pitchFamily="49" charset="0"/>
              </a:rPr>
              <a:t>endswith</a:t>
            </a:r>
            <a:r>
              <a:rPr lang="en-US" altLang="zh-TW" sz="2000" spc="-100" dirty="0">
                <a:latin typeface="Lucida Console" panose="020B0609040504020204" pitchFamily="49" charset="0"/>
              </a:rPr>
              <a:t> </a:t>
            </a:r>
            <a:r>
              <a:rPr lang="en-US" altLang="zh-TW" sz="2222" spc="-200" dirty="0">
                <a:latin typeface="Lucida Console" panose="020B0609040504020204" pitchFamily="49" charset="0"/>
              </a:rPr>
              <a:t>...</a:t>
            </a:r>
            <a:r>
              <a:rPr lang="en-US" altLang="zh-TW" sz="2000" spc="-100" dirty="0">
                <a:latin typeface="Lucida Console" panose="020B0609040504020204" pitchFamily="49" charset="0"/>
              </a:rPr>
              <a:t> </a:t>
            </a:r>
            <a:r>
              <a:rPr lang="en-US" altLang="zh-TW" sz="2222" spc="-100" dirty="0">
                <a:latin typeface="Lucida Console" panose="020B0609040504020204" pitchFamily="49" charset="0"/>
              </a:rPr>
              <a:t>upper</a:t>
            </a:r>
            <a:r>
              <a:rPr lang="en-US" altLang="zh-TW" sz="2000" spc="-100" dirty="0">
                <a:latin typeface="Lucida Console" panose="020B0609040504020204" pitchFamily="49" charset="0"/>
              </a:rPr>
              <a:t> </a:t>
            </a:r>
            <a:r>
              <a:rPr lang="en-US" altLang="zh-TW" sz="2222" spc="-100" dirty="0" err="1">
                <a:latin typeface="Lucida Console" panose="020B0609040504020204" pitchFamily="49" charset="0"/>
              </a:rPr>
              <a:t>zfill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423276" indent="-423276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600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963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But among all these methods, only three are not also provided by the </a:t>
            </a:r>
            <a:r>
              <a:rPr lang="en-US" altLang="zh-TW" sz="2870" dirty="0" err="1">
                <a:solidFill>
                  <a:srgbClr val="FF0000"/>
                </a:solidFill>
                <a:latin typeface="Lucida Console" panose="020B0609040504020204" pitchFamily="49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str</a:t>
            </a:r>
            <a:r>
              <a:rPr lang="en-US" altLang="zh-TW" sz="2963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datatype, as we see here:</a:t>
            </a:r>
          </a:p>
          <a:p>
            <a:pPr marL="423276" indent="-55849"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{*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(bytes)}-{*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dirty="0" err="1">
                <a:latin typeface="Lucida Console" panose="020B0609040504020204" pitchFamily="49" charset="0"/>
              </a:rPr>
              <a:t>str</a:t>
            </a:r>
            <a:r>
              <a:rPr lang="en-US" altLang="zh-TW" sz="2222" dirty="0">
                <a:latin typeface="Lucida Console" panose="020B0609040504020204" pitchFamily="49" charset="0"/>
              </a:rPr>
              <a:t>)}</a:t>
            </a:r>
          </a:p>
          <a:p>
            <a:pPr marL="423276" indent="-55849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{'</a:t>
            </a:r>
            <a:r>
              <a:rPr lang="en-US" altLang="zh-TW" sz="2222" dirty="0" err="1">
                <a:latin typeface="Lucida Console" panose="020B0609040504020204" pitchFamily="49" charset="0"/>
              </a:rPr>
              <a:t>fromhex</a:t>
            </a:r>
            <a:r>
              <a:rPr lang="en-US" altLang="zh-TW" sz="2222" dirty="0">
                <a:latin typeface="Lucida Console" panose="020B0609040504020204" pitchFamily="49" charset="0"/>
              </a:rPr>
              <a:t>', 'hex', 'decode'}</a:t>
            </a:r>
          </a:p>
          <a:p>
            <a:pPr marL="423276" indent="-423276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7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963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Similarly, </a:t>
            </a:r>
            <a:r>
              <a:rPr lang="en-US" altLang="zh-TW" sz="2870" dirty="0" err="1">
                <a:solidFill>
                  <a:srgbClr val="FF0000"/>
                </a:solidFill>
                <a:latin typeface="Lucida Console" panose="020B0609040504020204" pitchFamily="49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str</a:t>
            </a:r>
            <a:r>
              <a:rPr lang="en-US" altLang="zh-TW" sz="2963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only has eight methods that </a:t>
            </a:r>
            <a:r>
              <a:rPr lang="en-US" altLang="zh-TW" sz="2870" dirty="0">
                <a:solidFill>
                  <a:srgbClr val="FF0000"/>
                </a:solidFill>
                <a:latin typeface="Lucida Console" panose="020B0609040504020204" pitchFamily="49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bytes</a:t>
            </a:r>
            <a:r>
              <a:rPr lang="en-US" altLang="zh-TW" sz="2963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doesn’t also have, as we see here:</a:t>
            </a:r>
          </a:p>
          <a:p>
            <a:pPr marL="423276" indent="-99940"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{*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dirty="0" err="1">
                <a:latin typeface="Lucida Console" panose="020B0609040504020204" pitchFamily="49" charset="0"/>
              </a:rPr>
              <a:t>str</a:t>
            </a:r>
            <a:r>
              <a:rPr lang="en-US" altLang="zh-TW" sz="2222" dirty="0">
                <a:latin typeface="Lucida Console" panose="020B0609040504020204" pitchFamily="49" charset="0"/>
              </a:rPr>
              <a:t>)}-{*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(bytes)}</a:t>
            </a:r>
          </a:p>
          <a:p>
            <a:pPr marL="423276" indent="-9994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{'</a:t>
            </a:r>
            <a:r>
              <a:rPr lang="en-US" altLang="zh-TW" sz="2222" dirty="0" err="1">
                <a:latin typeface="Lucida Console" panose="020B0609040504020204" pitchFamily="49" charset="0"/>
              </a:rPr>
              <a:t>format_map</a:t>
            </a:r>
            <a:r>
              <a:rPr lang="en-US" altLang="zh-TW" sz="2222" spc="-463" dirty="0">
                <a:latin typeface="Lucida Console" panose="020B0609040504020204" pitchFamily="49" charset="0"/>
              </a:rPr>
              <a:t>', </a:t>
            </a:r>
            <a:r>
              <a:rPr lang="en-US" altLang="zh-TW" sz="2222" dirty="0">
                <a:latin typeface="Lucida Console" panose="020B0609040504020204" pitchFamily="49" charset="0"/>
              </a:rPr>
              <a:t>'</a:t>
            </a:r>
            <a:r>
              <a:rPr lang="en-US" altLang="zh-TW" sz="2222" dirty="0" err="1">
                <a:latin typeface="Lucida Console" panose="020B0609040504020204" pitchFamily="49" charset="0"/>
              </a:rPr>
              <a:t>isdecimal</a:t>
            </a:r>
            <a:r>
              <a:rPr lang="en-US" altLang="zh-TW" sz="2222" spc="-463" dirty="0">
                <a:latin typeface="Lucida Console" panose="020B0609040504020204" pitchFamily="49" charset="0"/>
              </a:rPr>
              <a:t>', </a:t>
            </a:r>
            <a:r>
              <a:rPr lang="en-US" altLang="zh-TW" sz="2222" dirty="0">
                <a:latin typeface="Lucida Console" panose="020B0609040504020204" pitchFamily="49" charset="0"/>
              </a:rPr>
              <a:t>'encode</a:t>
            </a:r>
            <a:r>
              <a:rPr lang="en-US" altLang="zh-TW" sz="2222" spc="-463" dirty="0">
                <a:latin typeface="Lucida Console" panose="020B0609040504020204" pitchFamily="49" charset="0"/>
              </a:rPr>
              <a:t>', </a:t>
            </a:r>
            <a:r>
              <a:rPr lang="en-US" altLang="zh-TW" sz="2222" dirty="0">
                <a:latin typeface="Lucida Console" panose="020B0609040504020204" pitchFamily="49" charset="0"/>
              </a:rPr>
              <a:t>'</a:t>
            </a:r>
            <a:r>
              <a:rPr lang="en-US" altLang="zh-TW" sz="2222" dirty="0" err="1">
                <a:latin typeface="Lucida Console" panose="020B0609040504020204" pitchFamily="49" charset="0"/>
              </a:rPr>
              <a:t>isprintable</a:t>
            </a:r>
            <a:r>
              <a:rPr lang="en-US" altLang="zh-TW" sz="2222" spc="-463" dirty="0">
                <a:latin typeface="Lucida Console" panose="020B0609040504020204" pitchFamily="49" charset="0"/>
              </a:rPr>
              <a:t>', </a:t>
            </a:r>
            <a:r>
              <a:rPr lang="en-US" altLang="zh-TW" sz="2222" dirty="0">
                <a:latin typeface="Lucida Console" panose="020B0609040504020204" pitchFamily="49" charset="0"/>
              </a:rPr>
              <a:t>'</a:t>
            </a:r>
            <a:r>
              <a:rPr lang="en-US" altLang="zh-TW" sz="2222" dirty="0" err="1">
                <a:latin typeface="Lucida Console" panose="020B0609040504020204" pitchFamily="49" charset="0"/>
              </a:rPr>
              <a:t>casefold</a:t>
            </a:r>
            <a:r>
              <a:rPr lang="en-US" altLang="zh-TW" sz="2222" spc="-463" dirty="0">
                <a:latin typeface="Lucida Console" panose="020B0609040504020204" pitchFamily="49" charset="0"/>
              </a:rPr>
              <a:t>', </a:t>
            </a:r>
            <a:r>
              <a:rPr lang="en-US" altLang="zh-TW" sz="2222" dirty="0">
                <a:latin typeface="Lucida Console" panose="020B0609040504020204" pitchFamily="49" charset="0"/>
              </a:rPr>
              <a:t>'</a:t>
            </a:r>
            <a:r>
              <a:rPr lang="en-US" altLang="zh-TW" sz="2222" dirty="0" err="1">
                <a:latin typeface="Lucida Console" panose="020B0609040504020204" pitchFamily="49" charset="0"/>
              </a:rPr>
              <a:t>isnumeric</a:t>
            </a:r>
            <a:r>
              <a:rPr lang="en-US" altLang="zh-TW" sz="2222" spc="-463" dirty="0">
                <a:latin typeface="Lucida Console" panose="020B0609040504020204" pitchFamily="49" charset="0"/>
              </a:rPr>
              <a:t>', </a:t>
            </a:r>
            <a:r>
              <a:rPr lang="en-US" altLang="zh-TW" sz="2222" dirty="0">
                <a:latin typeface="Lucida Console" panose="020B0609040504020204" pitchFamily="49" charset="0"/>
              </a:rPr>
              <a:t>'</a:t>
            </a:r>
            <a:r>
              <a:rPr lang="en-US" altLang="zh-TW" sz="2222" dirty="0" err="1">
                <a:latin typeface="Lucida Console" panose="020B0609040504020204" pitchFamily="49" charset="0"/>
              </a:rPr>
              <a:t>isidentifier</a:t>
            </a:r>
            <a:r>
              <a:rPr lang="en-US" altLang="zh-TW" sz="2222" spc="-463" dirty="0">
                <a:latin typeface="Lucida Console" panose="020B0609040504020204" pitchFamily="49" charset="0"/>
              </a:rPr>
              <a:t>', </a:t>
            </a:r>
            <a:r>
              <a:rPr lang="en-US" altLang="zh-TW" sz="2222" dirty="0">
                <a:latin typeface="Lucida Console" panose="020B0609040504020204" pitchFamily="49" charset="0"/>
              </a:rPr>
              <a:t>'format'}</a:t>
            </a:r>
          </a:p>
          <a:p>
            <a:pPr marL="423276" indent="-423276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700" dirty="0">
              <a:solidFill>
                <a:prstClr val="black"/>
              </a:solidFill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963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This means they are very similar datatypes:</a:t>
            </a:r>
          </a:p>
          <a:p>
            <a:pPr marL="634914" indent="-311578">
              <a:spcBef>
                <a:spcPts val="0"/>
              </a:spcBef>
            </a:pPr>
            <a:r>
              <a:rPr lang="en-US" altLang="zh-TW" sz="2963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They have most of the same methods.</a:t>
            </a:r>
          </a:p>
          <a:p>
            <a:pPr marL="634914" indent="-311578">
              <a:lnSpc>
                <a:spcPct val="92000"/>
              </a:lnSpc>
              <a:spcBef>
                <a:spcPts val="0"/>
              </a:spcBef>
            </a:pPr>
            <a:r>
              <a:rPr lang="en-US" altLang="zh-TW" sz="2963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They both use arrays to pack data efficiently.</a:t>
            </a:r>
          </a:p>
          <a:p>
            <a:pPr marL="634914" indent="-311578">
              <a:lnSpc>
                <a:spcPct val="92000"/>
              </a:lnSpc>
              <a:spcBef>
                <a:spcPts val="0"/>
              </a:spcBef>
            </a:pPr>
            <a:r>
              <a:rPr lang="en-US" altLang="zh-TW" sz="2963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They both are immutable.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946" y="0"/>
            <a:ext cx="9735832" cy="10287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88697" rtl="0" eaLnBrk="1" fontAlgn="auto" latinLnBrk="0" hangingPunct="1">
              <a:lnSpc>
                <a:spcPct val="4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  <a:defRPr/>
            </a:pP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But </a:t>
            </a: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GB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Lucida Console" panose="020B0609040504020204" pitchFamily="49" charset="0"/>
                <a:ea typeface="+mj-ea"/>
                <a:cs typeface="Arial" panose="020B0604020202020204" pitchFamily="34" charset="0"/>
              </a:rPr>
              <a:t>bytes</a:t>
            </a: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GB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&amp; </a:t>
            </a: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GB" alt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Lucida Console" panose="020B0609040504020204" pitchFamily="49" charset="0"/>
                <a:ea typeface="+mj-ea"/>
                <a:cs typeface="Arial" panose="020B0604020202020204" pitchFamily="34" charset="0"/>
              </a:rPr>
              <a:t>str</a:t>
            </a: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GB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Arial" panose="020B0604020202020204" pitchFamily="34" charset="0"/>
              </a:rPr>
              <a:t>are similar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38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1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78" y="1"/>
            <a:ext cx="9461047" cy="6857999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by=set()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for m in 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bytes</a:t>
            </a:r>
            <a:r>
              <a:rPr lang="en-US" altLang="zh-TW" sz="2222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2222" dirty="0">
                <a:latin typeface="Lucida Console" panose="020B0609040504020204" pitchFamily="49" charset="0"/>
              </a:rPr>
              <a:t>     if m[0]!='_': by|={m}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print(*sorted(by))</a:t>
            </a:r>
            <a:r>
              <a:rPr lang="en-US" altLang="zh-TW" sz="2222" b="1" dirty="0">
                <a:solidFill>
                  <a:srgbClr val="0070C0"/>
                </a:solidFill>
                <a:latin typeface="Lucida Console" panose="020B0609040504020204" pitchFamily="49" charset="0"/>
              </a:rPr>
              <a:t># Here are all of bytes’ methods: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capitalize center count decode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endswith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expandtabs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find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fromhex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hex index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isalnum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isalpha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isascii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isdigit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islower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isspace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istitle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isupper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join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ljust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lower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lstrip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maketrans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partition replace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rfind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rindex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rjust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rpartition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rsplit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rstrip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split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splitlines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startswith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strip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swapcase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title translate upper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zfill</a:t>
            </a:r>
            <a:endParaRPr lang="en-US" altLang="zh-TW" sz="2222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latin typeface="Lucida Console" panose="020B0609040504020204" pitchFamily="49" charset="0"/>
              </a:rPr>
              <a:t>ba</a:t>
            </a:r>
            <a:r>
              <a:rPr lang="en-US" altLang="zh-TW" sz="2222" dirty="0">
                <a:latin typeface="Lucida Console" panose="020B0609040504020204" pitchFamily="49" charset="0"/>
              </a:rPr>
              <a:t>=set()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for m in 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2222" dirty="0">
                <a:latin typeface="Lucida Console" panose="020B0609040504020204" pitchFamily="49" charset="0"/>
              </a:rPr>
              <a:t>     if m[0]!='_': </a:t>
            </a:r>
            <a:r>
              <a:rPr lang="en-US" altLang="zh-TW" sz="2222" dirty="0" err="1">
                <a:latin typeface="Lucida Console" panose="020B0609040504020204" pitchFamily="49" charset="0"/>
              </a:rPr>
              <a:t>ba</a:t>
            </a:r>
            <a:r>
              <a:rPr lang="en-US" altLang="zh-TW" sz="2222" dirty="0">
                <a:latin typeface="Lucida Console" panose="020B0609040504020204" pitchFamily="49" charset="0"/>
              </a:rPr>
              <a:t>|={m}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latin typeface="Lucida Console" panose="020B0609040504020204" pitchFamily="49" charset="0"/>
              </a:rPr>
              <a:t>ba</a:t>
            </a:r>
            <a:r>
              <a:rPr lang="en-US" altLang="zh-TW" sz="2222" dirty="0">
                <a:latin typeface="Lucida Console" panose="020B0609040504020204" pitchFamily="49" charset="0"/>
              </a:rPr>
              <a:t>-by</a:t>
            </a:r>
            <a:r>
              <a:rPr lang="en-US" altLang="zh-TW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0070C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Here are the additional </a:t>
            </a:r>
            <a:r>
              <a:rPr lang="en-US" altLang="zh-TW" sz="2222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b="1" dirty="0">
                <a:solidFill>
                  <a:srgbClr val="0070C0"/>
                </a:solidFill>
                <a:latin typeface="Lucida Console" panose="020B0609040504020204" pitchFamily="49" charset="0"/>
              </a:rPr>
              <a:t> methods: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{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reverse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append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clear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extend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copy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remove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pop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insert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-1935072" y="3372939"/>
            <a:ext cx="42329" cy="4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65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6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5571" y="3121070"/>
            <a:ext cx="699230" cy="4339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2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sz="222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31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78" y="1"/>
            <a:ext cx="9461047" cy="6857999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by=set()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for m in </a:t>
            </a:r>
            <a:r>
              <a:rPr lang="en-US" altLang="zh-TW" sz="2222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bytes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):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...     if m[0]!='_': by|={m}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print(*by)  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# Here are all of the bytes methods: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index capitalize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maketrans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join hex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istitle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replace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startswith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title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rpartition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translate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rindex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expandtabs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isspace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swapcase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isupper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strip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endswith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partition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islower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center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zfill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fromhex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rstrip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ljust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rjust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decode count upper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isalnum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rsplit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isdigit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split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isalpha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splitlines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rfind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find lower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lstrip</a:t>
            </a:r>
            <a:endParaRPr lang="en-US" altLang="zh-TW" sz="2222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ba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=set()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for m in </a:t>
            </a:r>
            <a:r>
              <a:rPr lang="en-US" altLang="zh-TW" sz="2222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):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...     if m[0]!='_': </a:t>
            </a:r>
            <a:r>
              <a:rPr lang="en-US" altLang="zh-TW" sz="2222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ba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|={m}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latin typeface="Lucida Console" panose="020B0609040504020204" pitchFamily="49" charset="0"/>
              </a:rPr>
              <a:t>ba</a:t>
            </a:r>
            <a:r>
              <a:rPr lang="en-US" altLang="zh-TW" sz="2222" dirty="0">
                <a:latin typeface="Lucida Console" panose="020B0609040504020204" pitchFamily="49" charset="0"/>
              </a:rPr>
              <a:t>-by</a:t>
            </a:r>
            <a:r>
              <a:rPr lang="en-US" altLang="zh-TW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0070C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Here are the additional </a:t>
            </a:r>
            <a:r>
              <a:rPr lang="en-US" altLang="zh-TW" sz="2222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b="1" dirty="0">
                <a:solidFill>
                  <a:srgbClr val="0070C0"/>
                </a:solidFill>
                <a:latin typeface="Lucida Console" panose="020B0609040504020204" pitchFamily="49" charset="0"/>
              </a:rPr>
              <a:t> methods: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{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reverse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append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clear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extend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copy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remove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pop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insert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{*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(list)}-{*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(tuple)}</a:t>
            </a:r>
            <a:r>
              <a:rPr lang="en-US" altLang="zh-TW" sz="1600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0070C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0070C0"/>
                </a:solidFill>
                <a:latin typeface="Lucida Console" panose="020B0609040504020204" pitchFamily="49" charset="0"/>
              </a:rPr>
              <a:t>Compare</a:t>
            </a:r>
            <a:r>
              <a:rPr lang="en-US" altLang="zh-TW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0070C0"/>
                </a:solidFill>
                <a:latin typeface="Lucida Console" panose="020B0609040504020204" pitchFamily="49" charset="0"/>
              </a:rPr>
              <a:t>to</a:t>
            </a:r>
            <a:r>
              <a:rPr lang="en-US" altLang="zh-TW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spc="-40" dirty="0">
                <a:solidFill>
                  <a:srgbClr val="FFC000"/>
                </a:solidFill>
                <a:latin typeface="Lucida Console" panose="020B0609040504020204" pitchFamily="49" charset="0"/>
              </a:rPr>
              <a:t>li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st-tu</a:t>
            </a:r>
            <a:r>
              <a:rPr lang="en-US" altLang="zh-TW" sz="2222" b="1" spc="-80" dirty="0">
                <a:solidFill>
                  <a:srgbClr val="FFC000"/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222" b="1" spc="-40" dirty="0">
                <a:solidFill>
                  <a:srgbClr val="FFC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b="1" dirty="0">
                <a:solidFill>
                  <a:srgbClr val="0070C0"/>
                </a:solidFill>
                <a:latin typeface="Lucida Console" panose="020B0609040504020204" pitchFamily="49" charset="0"/>
              </a:rPr>
              <a:t>: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{</a:t>
            </a:r>
            <a:r>
              <a:rPr lang="en-US" altLang="zh-TW" sz="2222" spc="-278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revers</a:t>
            </a:r>
            <a:r>
              <a:rPr lang="en-US" altLang="zh-TW" sz="2222" b="1" spc="-200" dirty="0">
                <a:solidFill>
                  <a:srgbClr val="FFC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spc="-5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278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'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appen</a:t>
            </a:r>
            <a:r>
              <a:rPr lang="en-US" altLang="zh-TW" sz="2222" b="1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2" spc="-5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278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'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clea</a:t>
            </a:r>
            <a:r>
              <a:rPr lang="en-US" altLang="zh-TW" sz="2222" b="1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spc="-5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278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278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278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2222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iadd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2222" spc="-5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278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278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278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sor</a:t>
            </a:r>
            <a:r>
              <a:rPr lang="en-US" altLang="zh-TW" sz="2222" b="1" spc="-200" dirty="0">
                <a:solidFill>
                  <a:srgbClr val="FFC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222" spc="-5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278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278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278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exten</a:t>
            </a:r>
            <a:r>
              <a:rPr lang="en-US" altLang="zh-TW" sz="2222" b="1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2" spc="-5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'__</a:t>
            </a:r>
            <a:r>
              <a:rPr lang="en-US" altLang="zh-TW" sz="2222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setitem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__', '__</a:t>
            </a:r>
            <a:r>
              <a:rPr lang="en-US" altLang="zh-TW" sz="2222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imul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__', '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copy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'__</a:t>
            </a:r>
            <a:r>
              <a:rPr lang="en-US" altLang="zh-TW" sz="2222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delitem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__', '__reversed__', '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remove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pop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insert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98079" y="1028700"/>
            <a:ext cx="6242783" cy="4641004"/>
            <a:chOff x="3782651" y="1111091"/>
            <a:chExt cx="6742784" cy="5012714"/>
          </a:xfrm>
        </p:grpSpPr>
        <p:sp>
          <p:nvSpPr>
            <p:cNvPr id="8" name="Isosceles Triangle 7"/>
            <p:cNvSpPr/>
            <p:nvPr/>
          </p:nvSpPr>
          <p:spPr>
            <a:xfrm rot="12259932">
              <a:off x="4060043" y="2465579"/>
              <a:ext cx="818437" cy="3658226"/>
            </a:xfrm>
            <a:prstGeom prst="triangle">
              <a:avLst>
                <a:gd name="adj" fmla="val 3889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465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6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3782651" y="1111091"/>
              <a:ext cx="6742784" cy="2837475"/>
            </a:xfrm>
            <a:prstGeom prst="wedgeRoundRectCallout">
              <a:avLst>
                <a:gd name="adj1" fmla="val -76499"/>
                <a:gd name="adj2" fmla="val 7622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46552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999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The similarity is from each being a mutable/ immutable pair of comparable objects. </a:t>
              </a:r>
              <a:endParaRPr kumimoji="0" lang="zh-TW" altLang="en-US" sz="4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1113025" flipV="1">
              <a:off x="4360590" y="3846064"/>
              <a:ext cx="497361" cy="663753"/>
            </a:xfrm>
            <a:prstGeom prst="triangle">
              <a:avLst>
                <a:gd name="adj" fmla="val 855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F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465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6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989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60245" y="888147"/>
            <a:ext cx="9040416" cy="624042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333" dirty="0"/>
              <a:t>Python has </a:t>
            </a:r>
            <a:r>
              <a:rPr lang="en-US" altLang="en-US" sz="3333" dirty="0">
                <a:solidFill>
                  <a:srgbClr val="FF0000"/>
                </a:solidFill>
              </a:rPr>
              <a:t>seven/nine</a:t>
            </a:r>
            <a:r>
              <a:rPr lang="en-US" altLang="en-US" sz="3333" dirty="0"/>
              <a:t> standard data types: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Number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String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rgbClr val="FFC000"/>
                </a:solidFill>
                <a:latin typeface="Elephant" panose="02020904090505020303" pitchFamily="18" charset="0"/>
              </a:rPr>
              <a:t>List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rgbClr val="FFC000"/>
                </a:solidFill>
                <a:latin typeface="Elephant" panose="02020904090505020303" pitchFamily="18" charset="0"/>
              </a:rPr>
              <a:t>Tuple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Dictionary</a:t>
            </a:r>
            <a:endParaRPr lang="en-US" altLang="en-US" sz="2963" dirty="0">
              <a:solidFill>
                <a:srgbClr val="00B0F0"/>
              </a:solidFill>
              <a:latin typeface="Elephant" panose="02020904090505020303" pitchFamily="18" charset="0"/>
            </a:endParaRPr>
          </a:p>
          <a:p>
            <a:pPr marL="598339" indent="-509602">
              <a:buClr>
                <a:srgbClr val="00B0F0"/>
              </a:buClr>
              <a:buFont typeface="+mj-lt"/>
              <a:buAutoNum type="arabicPeriod"/>
            </a:pPr>
            <a:r>
              <a:rPr lang="en-US" altLang="en-US" sz="2963" dirty="0">
                <a:solidFill>
                  <a:srgbClr val="00B0F0"/>
                </a:solidFill>
                <a:latin typeface="Elephant" panose="02020904090505020303" pitchFamily="18" charset="0"/>
              </a:rPr>
              <a:t>Sets</a:t>
            </a: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00B0F0"/>
                </a:solidFill>
                <a:latin typeface="Elephant" panose="02020904090505020303" pitchFamily="18" charset="0"/>
              </a:rPr>
              <a:t>6.5 </a:t>
            </a:r>
            <a:r>
              <a:rPr lang="en-US" altLang="en-US" sz="2963" dirty="0" err="1">
                <a:solidFill>
                  <a:srgbClr val="00B0F0"/>
                </a:solidFill>
                <a:latin typeface="Elephant" panose="02020904090505020303" pitchFamily="18" charset="0"/>
              </a:rPr>
              <a:t>Frozensets</a:t>
            </a:r>
            <a:endParaRPr lang="en-US" altLang="en-US" sz="2963" dirty="0">
              <a:solidFill>
                <a:srgbClr val="00B0F0"/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FF0000"/>
                </a:solidFill>
                <a:latin typeface="Elephant" panose="02020904090505020303" pitchFamily="18" charset="0"/>
              </a:rPr>
              <a:t>7  Bytes</a:t>
            </a: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FF0000"/>
                </a:solidFill>
                <a:latin typeface="Elephant" panose="02020904090505020303" pitchFamily="18" charset="0"/>
              </a:rPr>
              <a:t>7.5 </a:t>
            </a:r>
            <a:r>
              <a:rPr lang="en-US" altLang="en-US" sz="2963" dirty="0" err="1">
                <a:solidFill>
                  <a:srgbClr val="FF0000"/>
                </a:solidFill>
                <a:latin typeface="Elephant" panose="02020904090505020303" pitchFamily="18" charset="0"/>
              </a:rPr>
              <a:t>Bytearrays</a:t>
            </a:r>
            <a:endParaRPr lang="en-US" altLang="en-US" sz="2963" dirty="0">
              <a:solidFill>
                <a:srgbClr val="FF0000"/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	</a:t>
            </a:r>
            <a:r>
              <a:rPr lang="en-US" sz="2963" dirty="0">
                <a:solidFill>
                  <a:schemeClr val="bg1"/>
                </a:solidFill>
              </a:rPr>
              <a:t>sets,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 err="1">
                <a:solidFill>
                  <a:schemeClr val="bg1"/>
                </a:solidFill>
              </a:rPr>
              <a:t>frozensets</a:t>
            </a:r>
            <a:r>
              <a:rPr lang="en-US" sz="2963" dirty="0">
                <a:solidFill>
                  <a:schemeClr val="bg1"/>
                </a:solidFill>
              </a:rPr>
              <a:t>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 err="1">
                <a:solidFill>
                  <a:schemeClr val="bg1"/>
                </a:solidFill>
              </a:rPr>
              <a:t>bytearrays</a:t>
            </a:r>
            <a:r>
              <a:rPr lang="en-US" sz="2963" dirty="0">
                <a:solidFill>
                  <a:schemeClr val="bg1"/>
                </a:solidFill>
              </a:rPr>
              <a:t>, bytes,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>
                <a:solidFill>
                  <a:schemeClr val="bg1"/>
                </a:solidFill>
              </a:rPr>
              <a:t>etc.</a:t>
            </a:r>
            <a:br>
              <a:rPr lang="en-US" sz="2963" dirty="0">
                <a:solidFill>
                  <a:schemeClr val="bg1"/>
                </a:solidFill>
              </a:rPr>
            </a:br>
            <a:r>
              <a:rPr lang="en-US" sz="2963" dirty="0">
                <a:solidFill>
                  <a:schemeClr val="bg1"/>
                </a:solidFill>
              </a:rPr>
              <a:t>	will be covered later…</a:t>
            </a:r>
            <a:endParaRPr lang="en-US" altLang="en-US" sz="2963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96757" y="1028700"/>
            <a:ext cx="7844105" cy="3725671"/>
            <a:chOff x="1596757" y="1028700"/>
            <a:chExt cx="7844105" cy="3725671"/>
          </a:xfrm>
        </p:grpSpPr>
        <p:sp>
          <p:nvSpPr>
            <p:cNvPr id="16" name="Isosceles Triangle 15"/>
            <p:cNvSpPr/>
            <p:nvPr/>
          </p:nvSpPr>
          <p:spPr>
            <a:xfrm rot="13956321">
              <a:off x="2946800" y="2665479"/>
              <a:ext cx="757747" cy="3420038"/>
            </a:xfrm>
            <a:prstGeom prst="triangle">
              <a:avLst>
                <a:gd name="adj" fmla="val 3889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465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6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14176908">
              <a:off x="2424620" y="2739847"/>
              <a:ext cx="704888" cy="2360613"/>
            </a:xfrm>
            <a:prstGeom prst="triangle">
              <a:avLst>
                <a:gd name="adj" fmla="val 587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465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6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9" name="Rounded Rectangular Callout 28"/>
            <p:cNvSpPr/>
            <p:nvPr/>
          </p:nvSpPr>
          <p:spPr>
            <a:xfrm>
              <a:off x="3198079" y="1028700"/>
              <a:ext cx="6242783" cy="2627066"/>
            </a:xfrm>
            <a:prstGeom prst="wedgeRoundRectCallout">
              <a:avLst>
                <a:gd name="adj1" fmla="val -70063"/>
                <a:gd name="adj2" fmla="val 2031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46552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999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The similarity is from each being a mutable/ immutable pair of </a:t>
              </a:r>
              <a:r>
                <a:rPr kumimoji="0" lang="en-US" altLang="zh-TW" sz="4999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comparable</a:t>
              </a:r>
              <a:r>
                <a:rPr kumimoji="0" lang="en-US" altLang="zh-TW" sz="4999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 objects. </a:t>
              </a:r>
              <a:endParaRPr kumimoji="0" lang="zh-TW" altLang="en-US" sz="4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flipV="1">
              <a:off x="4043988" y="3523920"/>
              <a:ext cx="787309" cy="500368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F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465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6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" name="Isosceles Triangle 19"/>
            <p:cNvSpPr/>
            <p:nvPr/>
          </p:nvSpPr>
          <p:spPr>
            <a:xfrm rot="5400000">
              <a:off x="4111796" y="3342424"/>
              <a:ext cx="571303" cy="1104328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F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465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6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3288988" flipH="1" flipV="1">
              <a:off x="2700054" y="3088684"/>
              <a:ext cx="654607" cy="1340605"/>
            </a:xfrm>
            <a:prstGeom prst="triangle">
              <a:avLst>
                <a:gd name="adj" fmla="val 62556"/>
              </a:avLst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465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6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Standard Data Types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0046" y="4695576"/>
            <a:ext cx="5814131" cy="1958539"/>
            <a:chOff x="3610046" y="4695576"/>
            <a:chExt cx="5814131" cy="1958539"/>
          </a:xfrm>
        </p:grpSpPr>
        <p:sp>
          <p:nvSpPr>
            <p:cNvPr id="7" name="Rounded Rectangular Callout 6"/>
            <p:cNvSpPr/>
            <p:nvPr/>
          </p:nvSpPr>
          <p:spPr>
            <a:xfrm>
              <a:off x="4321097" y="4695576"/>
              <a:ext cx="5103080" cy="1958539"/>
            </a:xfrm>
            <a:prstGeom prst="wedgeRoundRectCallout">
              <a:avLst>
                <a:gd name="adj1" fmla="val -111167"/>
                <a:gd name="adj2" fmla="val -4105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46552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999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This similarity is indicated by how I numbered them... </a:t>
              </a:r>
              <a:endParaRPr kumimoji="0" lang="zh-TW" altLang="en-US" sz="4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4321097" y="4695576"/>
              <a:ext cx="5103080" cy="1958539"/>
            </a:xfrm>
            <a:prstGeom prst="wedgeRoundRectCallout">
              <a:avLst>
                <a:gd name="adj1" fmla="val -112549"/>
                <a:gd name="adj2" fmla="val 1057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846552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999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These pairs can</a:t>
              </a:r>
              <a:br>
                <a:rPr kumimoji="0" lang="en-US" altLang="zh-TW" sz="4999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</a:br>
              <a:r>
                <a:rPr kumimoji="0" lang="en-US" altLang="zh-TW" sz="4999" b="0" i="0" u="none" strike="noStrike" kern="1200" cap="none" spc="-1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compare, so they’re</a:t>
              </a:r>
              <a:br>
                <a:rPr kumimoji="0" lang="en-US" altLang="zh-TW" sz="4999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</a:br>
              <a:r>
                <a:rPr kumimoji="0" lang="en-US" altLang="zh-TW" sz="4999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 only ½ different ... </a:t>
              </a:r>
              <a:endParaRPr kumimoji="0" lang="zh-TW" altLang="en-US" sz="4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6501470">
              <a:off x="3745283" y="4842719"/>
              <a:ext cx="504743" cy="775218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F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465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6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4" name="Content Placeholder 2"/>
          <p:cNvSpPr txBox="1">
            <a:spLocks/>
          </p:cNvSpPr>
          <p:nvPr/>
        </p:nvSpPr>
        <p:spPr>
          <a:xfrm>
            <a:off x="3663155" y="17070"/>
            <a:ext cx="6071048" cy="2802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vert="horz" lIns="84659" tIns="42330" rIns="84659" bIns="42330" rtlCol="0">
            <a:noAutofit/>
          </a:bodyPr>
          <a:lstStyle>
            <a:lvl1pPr marL="197175" indent="-197175" algn="l" defTabSz="788697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524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872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221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4570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8918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3267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7616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1965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8869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-278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r>
              <a:rPr kumimoji="0" lang="en-US" altLang="zh-TW" sz="2222" b="0" i="0" u="none" strike="noStrike" kern="1200" cap="none" spc="-27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222" b="0" i="0" u="none" strike="noStrike" kern="1200" cap="none" spc="-37" normalizeH="0" baseline="0" noProof="0" dirty="0">
                <a:ln>
                  <a:noFill/>
                </a:ln>
                <a:solidFill>
                  <a:srgbClr val="FF6969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#In Python, </a:t>
            </a:r>
            <a:r>
              <a:rPr kumimoji="0" lang="en-US" altLang="zh-TW" sz="2222" b="0" i="0" u="none" strike="noStrike" kern="1200" cap="none" spc="-37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not</a:t>
            </a:r>
            <a:r>
              <a:rPr kumimoji="0" lang="en-US" altLang="zh-TW" sz="2222" b="0" i="0" u="none" strike="noStrike" kern="1200" cap="none" spc="-37" normalizeH="0" baseline="0" noProof="0" dirty="0">
                <a:ln>
                  <a:noFill/>
                </a:ln>
                <a:solidFill>
                  <a:srgbClr val="FF6969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comparable:</a:t>
            </a:r>
          </a:p>
          <a:p>
            <a:pPr marL="0" marR="0" lvl="0" indent="0" algn="l" defTabSz="78869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-278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r>
              <a:rPr kumimoji="0" lang="en-US" altLang="zh-TW" sz="2222" b="0" i="0" u="none" strike="noStrike" kern="1200" cap="none" spc="-27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222" b="0" i="0" u="none" strike="noStrike" kern="1200" cap="none" spc="-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lis</a:t>
            </a:r>
            <a:r>
              <a:rPr kumimoji="0" lang="en-US" altLang="zh-TW" sz="2222" b="0" i="0" u="none" strike="noStrike" kern="1200" cap="none" spc="-27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t(</a:t>
            </a:r>
            <a:r>
              <a:rPr kumimoji="0" lang="en-US" altLang="zh-TW" sz="2222" b="0" i="0" u="none" strike="noStrike" kern="1200" cap="none" spc="-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rang</a:t>
            </a:r>
            <a:r>
              <a:rPr kumimoji="0" lang="en-US" altLang="zh-TW" sz="2222" b="0" i="0" u="none" strike="noStrike" kern="1200" cap="none" spc="-27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e(9))</a:t>
            </a:r>
            <a:r>
              <a:rPr kumimoji="0" lang="en-US" altLang="zh-TW" sz="2222" b="0" i="0" u="none" strike="noStrike" kern="1200" cap="none" spc="-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==</a:t>
            </a:r>
            <a:r>
              <a:rPr kumimoji="0" lang="en-US" altLang="zh-TW" sz="2222" b="0" i="0" u="none" strike="noStrike" kern="1200" cap="none" spc="-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tupl</a:t>
            </a:r>
            <a:r>
              <a:rPr kumimoji="0" lang="en-US" altLang="zh-TW" sz="2222" b="0" i="0" u="none" strike="noStrike" kern="1200" cap="none" spc="-27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e(</a:t>
            </a:r>
            <a:r>
              <a:rPr kumimoji="0" lang="en-US" altLang="zh-TW" sz="2222" b="0" i="0" u="none" strike="noStrike" kern="1200" cap="none" spc="-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rang</a:t>
            </a:r>
            <a:r>
              <a:rPr kumimoji="0" lang="en-US" altLang="zh-TW" sz="2222" b="0" i="0" u="none" strike="noStrike" kern="1200" cap="none" spc="-27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e(9))</a:t>
            </a:r>
            <a:endParaRPr kumimoji="0" lang="en-US" altLang="zh-TW" sz="2222" b="0" i="0" u="none" strike="noStrike" kern="1200" cap="none" spc="-37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1" i="0" u="none" strike="noStrike" kern="1200" cap="none" spc="-37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False</a:t>
            </a:r>
          </a:p>
          <a:p>
            <a:pPr marL="0" marR="0" lvl="0" indent="0" algn="l" defTabSz="788697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-278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r>
              <a:rPr kumimoji="0" lang="en-US" altLang="zh-TW" sz="2222" b="0" i="0" u="none" strike="noStrike" kern="1200" cap="none" spc="-27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222" b="0" i="0" u="none" strike="noStrike" kern="1200" cap="none" spc="-37" normalizeH="0" baseline="0" noProof="0" dirty="0">
                <a:ln>
                  <a:noFill/>
                </a:ln>
                <a:solidFill>
                  <a:srgbClr val="FF6969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#In Python, comparable:</a:t>
            </a:r>
          </a:p>
          <a:p>
            <a:pPr marL="0" marR="0" lvl="0" indent="0" algn="l" defTabSz="78869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-278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r>
              <a:rPr kumimoji="0" lang="en-US" altLang="zh-TW" sz="2222" b="0" i="0" u="none" strike="noStrike" kern="1200" cap="none" spc="-27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222" b="0" i="0" u="none" strike="noStrike" kern="1200" cap="none" spc="-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se</a:t>
            </a:r>
            <a:r>
              <a:rPr kumimoji="0" lang="en-US" altLang="zh-TW" sz="2222" b="0" i="0" u="none" strike="noStrike" kern="1200" cap="none" spc="-27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t(</a:t>
            </a:r>
            <a:r>
              <a:rPr kumimoji="0" lang="en-US" altLang="zh-TW" sz="2222" b="0" i="0" u="none" strike="noStrike" kern="1200" cap="none" spc="-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rang</a:t>
            </a:r>
            <a:r>
              <a:rPr kumimoji="0" lang="en-US" altLang="zh-TW" sz="2222" b="0" i="0" u="none" strike="noStrike" kern="1200" cap="none" spc="-27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e(9))</a:t>
            </a:r>
            <a:r>
              <a:rPr kumimoji="0" lang="en-US" altLang="zh-TW" sz="2222" b="0" i="0" u="none" strike="noStrike" kern="1200" cap="none" spc="-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==</a:t>
            </a:r>
            <a:r>
              <a:rPr kumimoji="0" lang="en-US" altLang="zh-TW" sz="2222" b="0" i="0" u="none" strike="noStrike" kern="1200" cap="none" spc="-37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frozense</a:t>
            </a:r>
            <a:r>
              <a:rPr kumimoji="0" lang="en-US" altLang="zh-TW" sz="2222" b="0" i="0" u="none" strike="noStrike" kern="1200" cap="none" spc="-278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t</a:t>
            </a:r>
            <a:r>
              <a:rPr kumimoji="0" lang="en-US" altLang="zh-TW" sz="2222" b="0" i="0" u="none" strike="noStrike" kern="1200" cap="none" spc="-27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2222" b="0" i="0" u="none" strike="noStrike" kern="1200" cap="none" spc="-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rang</a:t>
            </a:r>
            <a:r>
              <a:rPr kumimoji="0" lang="en-US" altLang="zh-TW" sz="2222" b="0" i="0" u="none" strike="noStrike" kern="1200" cap="none" spc="-27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e(9))</a:t>
            </a:r>
            <a:endParaRPr kumimoji="0" lang="en-US" altLang="zh-TW" sz="2222" b="0" i="0" u="none" strike="noStrike" kern="1200" cap="none" spc="-37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78869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1" i="0" u="none" strike="noStrike" kern="1200" cap="none" spc="-37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True</a:t>
            </a:r>
          </a:p>
          <a:p>
            <a:pPr marL="0" marR="0" lvl="0" indent="0" algn="l" defTabSz="788697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-278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r>
              <a:rPr kumimoji="0" lang="en-US" altLang="zh-TW" sz="2222" b="0" i="0" u="none" strike="noStrike" kern="1200" cap="none" spc="-27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222" b="0" i="0" u="none" strike="noStrike" kern="1200" cap="none" spc="-37" normalizeH="0" baseline="0" noProof="0" dirty="0">
                <a:ln>
                  <a:noFill/>
                </a:ln>
                <a:solidFill>
                  <a:srgbClr val="FF6969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#In Python, comparable:</a:t>
            </a:r>
          </a:p>
          <a:p>
            <a:pPr marL="0" marR="0" lvl="0" indent="0" algn="l" defTabSz="78869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-278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r>
              <a:rPr kumimoji="0" lang="en-US" altLang="zh-TW" sz="2222" b="0" i="0" u="none" strike="noStrike" kern="1200" cap="none" spc="-27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222" b="0" i="0" u="none" strike="noStrike" kern="1200" cap="none" spc="-1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2222" b="0" i="0" u="none" strike="noStrike" kern="1200" cap="none" spc="-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y</a:t>
            </a:r>
            <a:r>
              <a:rPr kumimoji="0" lang="en-US" altLang="zh-TW" sz="2222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t</a:t>
            </a:r>
            <a:r>
              <a:rPr kumimoji="0" lang="en-US" altLang="zh-TW" sz="2222" b="0" i="0" u="none" strike="noStrike" kern="1200" cap="none" spc="-1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e</a:t>
            </a:r>
            <a:r>
              <a:rPr kumimoji="0" lang="en-US" altLang="zh-TW" sz="2222" b="0" i="0" u="none" strike="noStrike" kern="1200" cap="none" spc="-27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s(</a:t>
            </a:r>
            <a:r>
              <a:rPr kumimoji="0" lang="en-US" altLang="zh-TW" sz="2222" b="0" i="0" u="none" strike="noStrike" kern="1200" cap="none" spc="-1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ran</a:t>
            </a:r>
            <a:r>
              <a:rPr kumimoji="0" lang="en-US" altLang="zh-TW" sz="2222" b="0" i="0" u="none" strike="noStrike" kern="1200" cap="none" spc="-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g</a:t>
            </a:r>
            <a:r>
              <a:rPr kumimoji="0" lang="en-US" altLang="zh-TW" sz="2222" b="0" i="0" u="none" strike="noStrike" kern="1200" cap="none" spc="-27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e(9))</a:t>
            </a:r>
            <a:r>
              <a:rPr kumimoji="0" lang="en-US" altLang="zh-TW" sz="2222" b="0" i="0" u="none" strike="noStrike" kern="1200" cap="none" spc="-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==</a:t>
            </a:r>
            <a:r>
              <a:rPr kumimoji="0" lang="en-US" altLang="zh-TW" sz="2222" b="0" i="0" u="none" strike="noStrike" kern="1200" cap="none" spc="-11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2222" b="0" i="0" u="none" strike="noStrike" kern="1200" cap="none" spc="-37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y</a:t>
            </a:r>
            <a:r>
              <a:rPr kumimoji="0" lang="en-US" altLang="zh-TW" sz="2222" b="0" i="0" u="none" strike="noStrike" kern="1200" cap="none" spc="-93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t</a:t>
            </a:r>
            <a:r>
              <a:rPr kumimoji="0" lang="en-US" altLang="zh-TW" sz="2222" b="0" i="0" u="none" strike="noStrike" kern="1200" cap="none" spc="-37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e</a:t>
            </a:r>
            <a:r>
              <a:rPr kumimoji="0" lang="en-US" altLang="zh-TW" sz="2222" b="0" i="0" u="none" strike="noStrike" kern="1200" cap="none" spc="-11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arra</a:t>
            </a:r>
            <a:r>
              <a:rPr kumimoji="0" lang="en-US" altLang="zh-TW" sz="2222" b="0" i="0" u="none" strike="noStrike" kern="1200" cap="none" spc="-278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y</a:t>
            </a:r>
            <a:r>
              <a:rPr kumimoji="0" lang="en-US" altLang="zh-TW" sz="2222" b="0" i="0" u="none" strike="noStrike" kern="1200" cap="none" spc="-27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2222" b="0" i="0" u="none" strike="noStrike" kern="1200" cap="none" spc="-1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ran</a:t>
            </a:r>
            <a:r>
              <a:rPr kumimoji="0" lang="en-US" altLang="zh-TW" sz="2222" b="0" i="0" u="none" strike="noStrike" kern="1200" cap="none" spc="-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g</a:t>
            </a:r>
            <a:r>
              <a:rPr kumimoji="0" lang="en-US" altLang="zh-TW" sz="2222" b="0" i="0" u="none" strike="noStrike" kern="1200" cap="none" spc="-27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e(9))</a:t>
            </a:r>
          </a:p>
          <a:p>
            <a:pPr marL="0" marR="0" lvl="0" indent="0" algn="l" defTabSz="78869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1" i="0" u="none" strike="noStrike" kern="1200" cap="none" spc="-37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True</a:t>
            </a:r>
          </a:p>
          <a:p>
            <a:pPr marL="0" marR="0" lvl="0" indent="0" algn="l" defTabSz="788697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22" b="0" i="0" u="none" strike="noStrike" kern="1200" cap="none" spc="-278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&gt;&gt;&gt;</a:t>
            </a:r>
            <a:endParaRPr kumimoji="0" lang="en-US" altLang="zh-TW" sz="2222" b="0" i="0" u="none" strike="noStrike" kern="1200" cap="none" spc="-37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947" y="35272"/>
            <a:ext cx="3156930" cy="2172867"/>
          </a:xfrm>
          <a:prstGeom prst="wedgeRoundRectCallout">
            <a:avLst>
              <a:gd name="adj1" fmla="val -25085"/>
              <a:gd name="adj2" fmla="val 67274"/>
              <a:gd name="adj3" fmla="val 16667"/>
            </a:avLst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84655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999" b="0" i="0" u="none" strike="noStrike" kern="1200" cap="none" spc="-56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Can’t </a:t>
            </a:r>
            <a:br>
              <a:rPr kumimoji="0" lang="en-US" altLang="zh-TW" sz="4999" b="0" i="0" u="none" strike="noStrike" kern="1200" cap="none" spc="-56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4999" b="0" i="0" u="none" strike="noStrike" kern="1200" cap="none" spc="-56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4999" b="0" i="0" u="none" strike="noStrike" kern="1200" cap="none" spc="-83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compare</a:t>
            </a:r>
            <a:r>
              <a:rPr kumimoji="0" lang="en-US" altLang="zh-TW" sz="4999" b="0" i="0" u="none" strike="noStrike" kern="1200" cap="none" spc="-8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, so </a:t>
            </a:r>
          </a:p>
          <a:p>
            <a:pPr marL="0" marR="0" lvl="0" indent="0" algn="ctr" defTabSz="84655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999" b="0" i="0" u="none" strike="noStrike" kern="1200" cap="none" spc="-56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numbered </a:t>
            </a:r>
            <a:br>
              <a:rPr kumimoji="0" lang="en-US" altLang="zh-TW" sz="4999" b="0" i="0" u="none" strike="noStrike" kern="1200" cap="none" spc="-56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4999" b="0" i="0" u="none" strike="noStrike" kern="1200" cap="none" spc="-56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separately</a:t>
            </a:r>
            <a:r>
              <a:rPr kumimoji="0" lang="en-US" altLang="zh-TW" sz="4999" b="0" i="0" u="none" strike="noStrike" kern="1200" cap="none" spc="-5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.</a:t>
            </a:r>
            <a:endParaRPr kumimoji="0" lang="zh-TW" altLang="en-US" sz="4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Isosceles Triangle 3"/>
          <p:cNvSpPr/>
          <p:nvPr/>
        </p:nvSpPr>
        <p:spPr>
          <a:xfrm rot="2015443">
            <a:off x="2093763" y="525856"/>
            <a:ext cx="1066869" cy="4676150"/>
          </a:xfrm>
          <a:prstGeom prst="triangle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65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6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10046" y="4695576"/>
            <a:ext cx="5814131" cy="1958539"/>
            <a:chOff x="3610046" y="4695576"/>
            <a:chExt cx="5814131" cy="1958539"/>
          </a:xfrm>
        </p:grpSpPr>
        <p:sp>
          <p:nvSpPr>
            <p:cNvPr id="32" name="Rounded Rectangular Callout 31"/>
            <p:cNvSpPr/>
            <p:nvPr/>
          </p:nvSpPr>
          <p:spPr>
            <a:xfrm>
              <a:off x="4321097" y="4695576"/>
              <a:ext cx="5103080" cy="1958539"/>
            </a:xfrm>
            <a:prstGeom prst="wedgeRoundRectCallout">
              <a:avLst>
                <a:gd name="adj1" fmla="val -111167"/>
                <a:gd name="adj2" fmla="val -4105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46552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999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This similarity is indicated by how I numbered them... </a:t>
              </a:r>
              <a:endParaRPr kumimoji="0" lang="zh-TW" altLang="en-US" sz="4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Rounded Rectangular Callout 32"/>
            <p:cNvSpPr/>
            <p:nvPr/>
          </p:nvSpPr>
          <p:spPr>
            <a:xfrm>
              <a:off x="4321097" y="4695576"/>
              <a:ext cx="5103080" cy="1958539"/>
            </a:xfrm>
            <a:prstGeom prst="wedgeRoundRectCallout">
              <a:avLst>
                <a:gd name="adj1" fmla="val -112549"/>
                <a:gd name="adj2" fmla="val 1057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46552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999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This similarity is indicated by how I numbered them... </a:t>
              </a:r>
              <a:endParaRPr kumimoji="0" lang="zh-TW" altLang="en-US" sz="4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16501470">
              <a:off x="3745283" y="4842719"/>
              <a:ext cx="504743" cy="775218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F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465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6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2" name="Rounded Rectangular Callout 21"/>
          <p:cNvSpPr/>
          <p:nvPr/>
        </p:nvSpPr>
        <p:spPr>
          <a:xfrm>
            <a:off x="4710332" y="4441719"/>
            <a:ext cx="5026446" cy="2337445"/>
          </a:xfrm>
          <a:prstGeom prst="wedgeRoundRectCallout">
            <a:avLst>
              <a:gd name="adj1" fmla="val -32796"/>
              <a:gd name="adj2" fmla="val -9417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84655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999" b="0" i="0" u="none" strike="noStrike" kern="1200" cap="none" spc="-5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Wel</a:t>
            </a:r>
            <a:r>
              <a:rPr kumimoji="0" lang="en-US" altLang="zh-TW" sz="4999" b="0" i="0" u="none" strike="noStrike" kern="1200" cap="none" spc="-27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l</a:t>
            </a:r>
            <a:r>
              <a:rPr kumimoji="0" lang="en-US" altLang="zh-TW" sz="4999" b="0" i="0" u="none" strike="noStrike" kern="1200" cap="none" spc="-5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2963" b="0" i="0" u="none" strike="noStrike" kern="1200" cap="none" spc="-5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4999" b="0" i="1" u="none" strike="noStrike" kern="1200" cap="none" spc="-5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comparable </a:t>
            </a:r>
            <a:r>
              <a:rPr kumimoji="0" lang="en-US" altLang="zh-TW" sz="4999" b="0" i="0" u="none" strike="noStrike" kern="1200" cap="none" spc="-5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in</a:t>
            </a:r>
            <a:br>
              <a:rPr kumimoji="0" lang="en-US" altLang="zh-TW" sz="4999" b="0" i="0" u="none" strike="noStrike" kern="1200" cap="none" spc="-5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4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the sense of the</a:t>
            </a:r>
            <a:br>
              <a:rPr kumimoji="0" lang="en-US" altLang="zh-TW" sz="4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4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word’s common </a:t>
            </a:r>
            <a:br>
              <a:rPr kumimoji="0" lang="en-US" altLang="zh-TW" sz="4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4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English meaning...</a:t>
            </a:r>
            <a:endParaRPr kumimoji="0" lang="zh-TW" altLang="en-US" sz="4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009" y="4441719"/>
            <a:ext cx="4222846" cy="2342632"/>
          </a:xfrm>
          <a:prstGeom prst="roundRect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84655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999" b="0" i="0" u="none" strike="noStrike" kern="1200" cap="none" spc="-5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But in the sense</a:t>
            </a:r>
          </a:p>
          <a:p>
            <a:pPr marL="0" marR="0" lvl="0" indent="0" algn="ctr" defTabSz="84655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999" b="0" i="0" u="none" strike="noStrike" kern="1200" cap="none" spc="-1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of </a:t>
            </a:r>
            <a:r>
              <a:rPr kumimoji="0" lang="en-US" altLang="zh-TW" sz="4999" b="0" i="0" u="none" strike="noStrike" kern="1200" cap="none" spc="-7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Py</a:t>
            </a:r>
            <a:r>
              <a:rPr kumimoji="0" lang="en-US" altLang="zh-TW" sz="4999" b="0" i="0" u="none" strike="noStrike" kern="1200" cap="none" spc="-1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</a:t>
            </a:r>
            <a:r>
              <a:rPr kumimoji="0" lang="en-US" altLang="zh-TW" sz="4999" b="0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ho</a:t>
            </a:r>
            <a:r>
              <a:rPr kumimoji="0" lang="en-US" altLang="zh-TW" sz="4999" b="0" i="0" u="none" strike="noStrike" kern="1200" cap="none" spc="-27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n</a:t>
            </a:r>
            <a:r>
              <a:rPr kumimoji="0" lang="en-US" altLang="zh-TW" sz="4999" b="0" i="0" u="none" strike="noStrike" kern="1200" cap="none" spc="-1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4074" b="0" i="0" u="none" strike="noStrike" kern="1200" cap="none" spc="-1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4999" b="0" i="0" u="none" strike="noStrike" kern="1200" cap="none" spc="-1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lists</a:t>
            </a:r>
            <a:r>
              <a:rPr kumimoji="0" lang="en-US" altLang="zh-TW" sz="4074" b="0" i="0" u="none" strike="noStrike" kern="1200" cap="none" spc="-1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4999" b="0" i="0" u="none" strike="noStrike" kern="1200" cap="none" spc="-1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&amp;</a:t>
            </a:r>
          </a:p>
          <a:p>
            <a:pPr marL="0" marR="0" lvl="0" indent="0" algn="ctr" defTabSz="84655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999" b="0" i="0" u="none" strike="noStrike" kern="1200" cap="none" spc="-5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tuples are not</a:t>
            </a:r>
          </a:p>
          <a:p>
            <a:pPr marL="0" marR="0" lvl="0" indent="0" algn="ctr" defTabSz="84655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963" b="0" i="0" u="none" strike="noStrike" kern="1200" cap="none" spc="-5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4999" b="0" i="1" u="none" strike="noStrike" kern="1200" cap="none" spc="-5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comparable.</a:t>
            </a:r>
            <a:endParaRPr kumimoji="0" lang="zh-TW" altLang="en-US" sz="4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Isosceles Triangle 26"/>
          <p:cNvSpPr/>
          <p:nvPr/>
        </p:nvSpPr>
        <p:spPr>
          <a:xfrm>
            <a:off x="894743" y="3539867"/>
            <a:ext cx="1218355" cy="954834"/>
          </a:xfrm>
          <a:prstGeom prst="triangle">
            <a:avLst>
              <a:gd name="adj" fmla="val 100000"/>
            </a:avLst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65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6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133600" y="535388"/>
            <a:ext cx="1611744" cy="1704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9233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4" presetClass="exit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1" grpId="0" animBg="1"/>
      <p:bldP spid="4" grpId="0" animBg="1"/>
      <p:bldP spid="4" grpId="1" animBg="1"/>
      <p:bldP spid="22" grpId="0" animBg="1"/>
      <p:bldP spid="22" grpId="1" animBg="1"/>
      <p:bldP spid="26" grpId="0" animBg="1"/>
      <p:bldP spid="26" grpId="1" animBg="1"/>
      <p:bldP spid="27" grpId="0" animBg="1"/>
      <p:bldP spid="27" grpId="1" animBg="1"/>
    </p:bldLst>
  </p:timing>
  <p:extLst mod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40263" y="640080"/>
            <a:ext cx="4800600" cy="60198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963" dirty="0">
                <a:solidFill>
                  <a:schemeClr val="accent2"/>
                </a:solidFill>
              </a:rPr>
              <a:t>Singleton objects: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592" dirty="0">
                <a:latin typeface="Lucida Console" panose="020B0609040504020204" pitchFamily="49" charset="0"/>
              </a:rPr>
              <a:t> </a:t>
            </a:r>
            <a:r>
              <a:rPr lang="en-US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L=</a:t>
            </a:r>
            <a:r>
              <a:rPr lang="en-US" sz="2592" b="1" dirty="0">
                <a:latin typeface="Lucida Console" panose="020B0609040504020204" pitchFamily="49" charset="0"/>
              </a:rPr>
              <a:t>[1]</a:t>
            </a:r>
            <a:br>
              <a:rPr lang="en-US" sz="2592" dirty="0">
                <a:latin typeface="Lucida Console" panose="020B0609040504020204" pitchFamily="49" charset="0"/>
              </a:rPr>
            </a:br>
            <a:r>
              <a:rPr lang="en-US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592" dirty="0">
                <a:latin typeface="Lucida Console" panose="020B0609040504020204" pitchFamily="49" charset="0"/>
              </a:rPr>
              <a:t> </a:t>
            </a:r>
            <a:r>
              <a:rPr lang="en-US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T=</a:t>
            </a:r>
            <a:r>
              <a:rPr lang="en-US" sz="2592" b="1" dirty="0">
                <a:latin typeface="Lucida Console" panose="020B0609040504020204" pitchFamily="49" charset="0"/>
              </a:rPr>
              <a:t>(1</a:t>
            </a:r>
            <a:r>
              <a:rPr lang="en-US" sz="2592" b="1" dirty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  <a:r>
              <a:rPr lang="en-US" sz="2592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TW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592" dirty="0">
                <a:latin typeface="Lucida Console" panose="020B0609040504020204" pitchFamily="49" charset="0"/>
              </a:rPr>
              <a:t> </a:t>
            </a:r>
            <a:r>
              <a:rPr lang="en-US" altLang="zh-TW" sz="259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592" b="1" dirty="0">
                <a:latin typeface="Lucida Console" panose="020B0609040504020204" pitchFamily="49" charset="0"/>
              </a:rPr>
              <a:t>"1"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592" dirty="0">
                <a:latin typeface="Lucida Console" panose="020B0609040504020204" pitchFamily="49" charset="0"/>
              </a:rPr>
              <a:t> </a:t>
            </a:r>
            <a:r>
              <a:rPr lang="en-US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D=</a:t>
            </a:r>
            <a:r>
              <a:rPr lang="en-US" sz="2592" b="1" dirty="0">
                <a:latin typeface="Lucida Console" panose="020B0609040504020204" pitchFamily="49" charset="0"/>
              </a:rPr>
              <a:t>{1:1}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592" dirty="0">
                <a:latin typeface="Lucida Console" panose="020B0609040504020204" pitchFamily="49" charset="0"/>
              </a:rPr>
              <a:t> </a:t>
            </a:r>
            <a:r>
              <a:rPr lang="en-US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S=</a:t>
            </a:r>
            <a:r>
              <a:rPr lang="en-US" sz="2592" b="1" dirty="0">
                <a:latin typeface="Lucida Console" panose="020B0609040504020204" pitchFamily="49" charset="0"/>
              </a:rPr>
              <a:t>{1}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TW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F=</a:t>
            </a:r>
            <a:r>
              <a:rPr lang="en-US" altLang="zh-TW" sz="2592" b="1" dirty="0" err="1">
                <a:latin typeface="Lucida Console" panose="020B0609040504020204" pitchFamily="49" charset="0"/>
              </a:rPr>
              <a:t>frozenset</a:t>
            </a:r>
            <a:r>
              <a:rPr lang="en-US" altLang="zh-TW" sz="2592" b="1" dirty="0">
                <a:latin typeface="Lucida Console" panose="020B0609040504020204" pitchFamily="49" charset="0"/>
              </a:rPr>
              <a:t>([1]) </a:t>
            </a:r>
            <a:r>
              <a:rPr lang="en-US" altLang="zh-TW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592" dirty="0">
                <a:solidFill>
                  <a:schemeClr val="tx1"/>
                </a:solidFill>
                <a:latin typeface="Lucida Console" panose="020B0609040504020204" pitchFamily="49" charset="0"/>
              </a:rPr>
              <a:t>B=</a:t>
            </a:r>
            <a:r>
              <a:rPr lang="en-US" altLang="zh-TW" sz="2592" b="1" dirty="0">
                <a:latin typeface="Lucida Console" panose="020B0609040504020204" pitchFamily="49" charset="0"/>
              </a:rPr>
              <a:t>b"1"</a:t>
            </a:r>
            <a:r>
              <a:rPr lang="en-US" altLang="zh-TW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TW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592" dirty="0">
                <a:solidFill>
                  <a:schemeClr val="tx1"/>
                </a:solidFill>
                <a:latin typeface="Lucida Console" panose="020B0609040504020204" pitchFamily="49" charset="0"/>
              </a:rPr>
              <a:t>BA=</a:t>
            </a:r>
            <a:r>
              <a:rPr lang="en-US" altLang="zh-TW" sz="2592" b="1" dirty="0" err="1">
                <a:latin typeface="Lucida Console" panose="020B0609040504020204" pitchFamily="49" charset="0"/>
              </a:rPr>
              <a:t>bytearray</a:t>
            </a:r>
            <a:r>
              <a:rPr lang="en-US" altLang="zh-TW" sz="2592" b="1" dirty="0">
                <a:latin typeface="Lucida Console" panose="020B0609040504020204" pitchFamily="49" charset="0"/>
              </a:rPr>
              <a:t>(B)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592" dirty="0">
                <a:latin typeface="Lucida Console" panose="020B0609040504020204" pitchFamily="49" charset="0"/>
              </a:rPr>
              <a:t> </a:t>
            </a:r>
            <a:r>
              <a:rPr lang="en-US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sz="259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L,T,Str</a:t>
            </a:r>
            <a:r>
              <a:rPr lang="en-US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sz="259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D,S,B,BA,sep</a:t>
            </a:r>
            <a:r>
              <a:rPr lang="en-US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=",")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592" b="1" dirty="0">
                <a:latin typeface="Lucida Console" panose="020B0609040504020204" pitchFamily="49" charset="0"/>
              </a:rPr>
              <a:t>[1]</a:t>
            </a:r>
            <a:r>
              <a:rPr lang="en-US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592" b="1" dirty="0">
                <a:latin typeface="Lucida Console" panose="020B0609040504020204" pitchFamily="49" charset="0"/>
              </a:rPr>
              <a:t>(1,)</a:t>
            </a:r>
            <a:r>
              <a:rPr lang="en-US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592" b="1" dirty="0">
                <a:latin typeface="Lucida Console" panose="020B0609040504020204" pitchFamily="49" charset="0"/>
              </a:rPr>
              <a:t>1</a:t>
            </a:r>
            <a:r>
              <a:rPr lang="en-US" altLang="zh-TW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592" b="1" dirty="0">
                <a:latin typeface="Lucida Console" panose="020B0609040504020204" pitchFamily="49" charset="0"/>
              </a:rPr>
              <a:t>{1: 1}</a:t>
            </a:r>
            <a:r>
              <a:rPr lang="en-US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592" b="1" dirty="0">
                <a:latin typeface="Lucida Console" panose="020B0609040504020204" pitchFamily="49" charset="0"/>
              </a:rPr>
              <a:t>{1}</a:t>
            </a:r>
            <a:r>
              <a:rPr lang="en-US" altLang="zh-TW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592" b="1" dirty="0" err="1">
                <a:latin typeface="Lucida Console" panose="020B0609040504020204" pitchFamily="49" charset="0"/>
              </a:rPr>
              <a:t>frozenset</a:t>
            </a:r>
            <a:r>
              <a:rPr lang="en-US" altLang="zh-TW" sz="2592" b="1" dirty="0">
                <a:latin typeface="Lucida Console" panose="020B0609040504020204" pitchFamily="49" charset="0"/>
              </a:rPr>
              <a:t>([1])</a:t>
            </a:r>
            <a:r>
              <a:rPr lang="en-US" altLang="zh-TW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592" b="1" dirty="0">
                <a:latin typeface="Lucida Console" panose="020B0609040504020204" pitchFamily="49" charset="0"/>
              </a:rPr>
              <a:t>b'1'</a:t>
            </a:r>
            <a:r>
              <a:rPr lang="en-US" altLang="zh-TW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592" b="1" dirty="0">
                <a:latin typeface="Lucida Console" panose="020B0609040504020204" pitchFamily="49" charset="0"/>
              </a:rPr>
              <a:t> </a:t>
            </a:r>
            <a:r>
              <a:rPr lang="en-US" altLang="zh-TW" sz="2592" b="1" dirty="0" err="1">
                <a:latin typeface="Lucida Console" panose="020B0609040504020204" pitchFamily="49" charset="0"/>
              </a:rPr>
              <a:t>bytearray</a:t>
            </a:r>
            <a:r>
              <a:rPr lang="en-US" altLang="zh-TW" sz="2592" b="1" dirty="0">
                <a:latin typeface="Lucida Console" panose="020B0609040504020204" pitchFamily="49" charset="0"/>
              </a:rPr>
              <a:t>(b'1')</a:t>
            </a:r>
            <a:endParaRPr lang="en-US" sz="2592" b="1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sz="2592" dirty="0">
              <a:latin typeface="Lucida Console" panose="020B060904050402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6862" y="640080"/>
            <a:ext cx="4343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846552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963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Empty objects:</a:t>
            </a:r>
          </a:p>
          <a:p>
            <a:pPr marL="0" marR="0" lvl="0" indent="0" algn="l" defTabSz="846552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592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sz="2592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L=</a:t>
            </a:r>
            <a:r>
              <a:rPr kumimoji="0" lang="en-US" sz="2592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[]</a:t>
            </a:r>
            <a:br>
              <a:rPr kumimoji="0" lang="en-US" sz="2592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</a:br>
            <a:r>
              <a:rPr kumimoji="0" lang="en-US" sz="2592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sz="2592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T=</a:t>
            </a:r>
            <a:r>
              <a:rPr kumimoji="0" lang="en-US" sz="2592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()</a:t>
            </a:r>
          </a:p>
          <a:p>
            <a:pPr marL="0" marR="0" lvl="0" indent="0" algn="l" defTabSz="846552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2592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altLang="zh-TW" sz="2592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Str</a:t>
            </a:r>
            <a:r>
              <a:rPr kumimoji="0" lang="en-US" altLang="zh-TW" sz="2592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=</a:t>
            </a:r>
            <a:r>
              <a:rPr kumimoji="0" lang="en-US" altLang="zh-TW" sz="2592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""</a:t>
            </a:r>
          </a:p>
          <a:p>
            <a:pPr marL="0" marR="0" lvl="0" indent="0" algn="l" defTabSz="846552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592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sz="2592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D=</a:t>
            </a:r>
            <a:r>
              <a:rPr kumimoji="0" lang="en-US" sz="2592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{}</a:t>
            </a:r>
          </a:p>
          <a:p>
            <a:pPr marL="0" marR="0" lvl="0" indent="0" algn="l" defTabSz="846552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592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sz="2592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S=</a:t>
            </a:r>
            <a:r>
              <a:rPr kumimoji="0" lang="en-US" sz="2592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set()</a:t>
            </a:r>
          </a:p>
          <a:p>
            <a:pPr marL="0" marR="0" lvl="0" indent="0" algn="l" defTabSz="846552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2592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altLang="zh-TW" sz="2592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F=</a:t>
            </a:r>
            <a:r>
              <a:rPr kumimoji="0" lang="en-US" altLang="zh-TW" sz="2592" b="1" i="0" u="none" strike="noStrike" kern="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frozenset</a:t>
            </a:r>
            <a:r>
              <a:rPr kumimoji="0" lang="en-US" altLang="zh-TW" sz="2592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()</a:t>
            </a:r>
            <a:endParaRPr kumimoji="0" lang="en-US" sz="2592" b="1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846552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2592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altLang="zh-TW" sz="259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B=</a:t>
            </a:r>
            <a:r>
              <a:rPr kumimoji="0" lang="en-US" altLang="zh-TW" sz="2592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b""</a:t>
            </a:r>
            <a:endParaRPr kumimoji="0" lang="en-US" altLang="zh-TW" sz="2592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846552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2592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altLang="zh-TW" sz="259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BA=</a:t>
            </a:r>
            <a:r>
              <a:rPr kumimoji="0" lang="en-US" altLang="zh-TW" sz="2592" b="1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bytearray</a:t>
            </a:r>
            <a:r>
              <a:rPr kumimoji="0" lang="en-US" altLang="zh-TW" sz="2592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(B)</a:t>
            </a:r>
          </a:p>
          <a:p>
            <a:pPr marL="0" marR="0" lvl="0" indent="0" algn="l" defTabSz="846552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592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sz="2592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print(</a:t>
            </a:r>
            <a:r>
              <a:rPr kumimoji="0" lang="en-US" sz="2592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L,T,Str</a:t>
            </a:r>
            <a:r>
              <a:rPr kumimoji="0" lang="en-US" sz="2592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kumimoji="0" lang="en-US" sz="2592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\</a:t>
            </a:r>
          </a:p>
          <a:p>
            <a:pPr marL="0" marR="0" lvl="0" indent="0" algn="l" defTabSz="846552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592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  <a:r>
              <a:rPr kumimoji="0" lang="en-US" sz="2592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</a:t>
            </a:r>
            <a:r>
              <a:rPr kumimoji="0" lang="en-US" sz="2592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D,S,F,sep</a:t>
            </a:r>
            <a:r>
              <a:rPr kumimoji="0" lang="en-US" sz="2592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=",")</a:t>
            </a:r>
          </a:p>
          <a:p>
            <a:pPr marL="0" marR="0" lvl="0" indent="0" algn="l" defTabSz="846552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592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[]</a:t>
            </a:r>
            <a:r>
              <a:rPr kumimoji="0" lang="en-US" sz="2592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kumimoji="0" lang="en-US" sz="2592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()</a:t>
            </a:r>
            <a:r>
              <a:rPr kumimoji="0" lang="en-US" sz="2592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,,</a:t>
            </a:r>
            <a:r>
              <a:rPr kumimoji="0" lang="en-US" sz="2592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{}</a:t>
            </a:r>
            <a:r>
              <a:rPr kumimoji="0" lang="en-US" sz="2592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kumimoji="0" lang="en-US" sz="2592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set()</a:t>
            </a:r>
            <a:r>
              <a:rPr kumimoji="0" lang="en-US" altLang="zh-TW" sz="2592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, </a:t>
            </a:r>
            <a:r>
              <a:rPr kumimoji="0" lang="en-US" altLang="zh-TW" sz="2592" b="1" i="0" u="none" strike="noStrike" kern="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frozenset</a:t>
            </a:r>
            <a:r>
              <a:rPr kumimoji="0" lang="en-US" altLang="zh-TW" sz="2592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</a:t>
            </a:r>
            <a:r>
              <a:rPr kumimoji="0" lang="en-US" altLang="zh-TW" sz="2592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zh-TW" sz="2592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kumimoji="0" lang="en-US" altLang="zh-TW" sz="2592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b''</a:t>
            </a:r>
            <a:r>
              <a:rPr kumimoji="0" lang="en-US" altLang="zh-TW" sz="2592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kumimoji="0" lang="en-US" altLang="zh-TW" sz="2592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zh-TW" sz="2592" b="1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bytearray</a:t>
            </a:r>
            <a:r>
              <a:rPr kumimoji="0" lang="en-US" altLang="zh-TW" sz="2592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(b''</a:t>
            </a:r>
            <a:r>
              <a:rPr kumimoji="0" lang="en-US" altLang="zh-TW" sz="2592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endParaRPr kumimoji="0" lang="en-US" sz="2592" b="1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846552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592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</a:p>
        </p:txBody>
      </p:sp>
      <p:grpSp>
        <p:nvGrpSpPr>
          <p:cNvPr id="5" name="Group 4"/>
          <p:cNvGrpSpPr/>
          <p:nvPr/>
        </p:nvGrpSpPr>
        <p:grpSpPr>
          <a:xfrm rot="189999">
            <a:off x="2506723" y="1965883"/>
            <a:ext cx="3895196" cy="927372"/>
            <a:chOff x="2338279" y="2551770"/>
            <a:chExt cx="3946957" cy="927372"/>
          </a:xfrm>
        </p:grpSpPr>
        <p:sp>
          <p:nvSpPr>
            <p:cNvPr id="7" name="Left-Right Arrow 6"/>
            <p:cNvSpPr/>
            <p:nvPr/>
          </p:nvSpPr>
          <p:spPr bwMode="auto">
            <a:xfrm rot="20431380">
              <a:off x="2338279" y="2852105"/>
              <a:ext cx="3946957" cy="305031"/>
            </a:xfrm>
            <a:prstGeom prst="leftRightArrow">
              <a:avLst/>
            </a:prstGeom>
            <a:solidFill>
              <a:srgbClr val="FFCC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4655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 rot="20460000">
              <a:off x="3283450" y="2672398"/>
              <a:ext cx="1994049" cy="685800"/>
            </a:xfrm>
            <a:prstGeom prst="roundRect">
              <a:avLst/>
            </a:prstGeom>
            <a:solidFill>
              <a:srgbClr val="FFCC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465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+mn-ea"/>
                  <a:cs typeface="+mn-cs"/>
                </a:rPr>
                <a:t>The two special cases</a:t>
              </a:r>
            </a:p>
            <a:p>
              <a:pPr marL="0" marR="0" lvl="0" indent="0" algn="ctr" defTabSz="8465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9" name="Isosceles Triangle 8"/>
            <p:cNvSpPr/>
            <p:nvPr/>
          </p:nvSpPr>
          <p:spPr bwMode="auto">
            <a:xfrm rot="4344255">
              <a:off x="5224079" y="2400661"/>
              <a:ext cx="196304" cy="498522"/>
            </a:xfrm>
            <a:prstGeom prst="triangle">
              <a:avLst/>
            </a:prstGeom>
            <a:solidFill>
              <a:srgbClr val="FFCC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4655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15144255">
              <a:off x="3138940" y="3131729"/>
              <a:ext cx="196304" cy="498522"/>
            </a:xfrm>
            <a:prstGeom prst="triangle">
              <a:avLst/>
            </a:prstGeom>
            <a:solidFill>
              <a:srgbClr val="FFCC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4655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 bwMode="auto">
          <a:xfrm>
            <a:off x="947" y="-38100"/>
            <a:ext cx="9735831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marL="0" marR="0" lvl="0" indent="0" algn="ctr" defTabSz="84655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MS PGothic" pitchFamily="34" charset="-128"/>
              </a:rPr>
              <a:t>Ways of declaring various objects</a:t>
            </a:r>
          </a:p>
        </p:txBody>
      </p:sp>
    </p:spTree>
    <p:extLst>
      <p:ext uri="{BB962C8B-B14F-4D97-AF65-F5344CB8AC3E}">
        <p14:creationId xmlns:p14="http://schemas.microsoft.com/office/powerpoint/2010/main" val="371360903"/>
      </p:ext>
    </p:extLst>
  </p:cSld>
  <p:clrMapOvr>
    <a:masterClrMapping/>
  </p:clrMapOvr>
  <p:transition spd="med"/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|35.8|32.4|21|91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7.2|8|17.2|54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2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120.1|3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21|31.1|13.2|32.7|9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5|11.8|18.4|7.2|20.1|31.6|16.3|2.7|49.7|14.6|123.1|83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3.9|6.6|7.1|6.4|22.8|51.7|4.4|23.9|7.8|5.1|29.4|10.7|6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4.2|8.4|14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2|4.7|4.1|2|6.2|25.4|12.9|65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9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5|8.3|2.2|19|5.8|13.3|19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8.1|9.4|6.2|7.4|19|4.5|6.4|8.3|7.4|2.2|10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2.6|3.6|5|7.2|5.7|9|2.3|18.1|11.9|2.3|14.4|12.9|11.4|11.5|11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9.8|40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8.8|8.6|15.2|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9|15.4|13.5|3|1.9|3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4.2|2.9|14.8|23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6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5.5|14.5|6.1|26.8|3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7.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0.5|3|15.1|26.1|85.3|26.5|24.8|44.2|31.2|32.1|29.2|19.7|16|9.4|18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20.9|9.6|11.8|8.8|22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26.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76.8|20|47.5|11.1|29.3|3.3|144.8|21|6.5|7.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3.2|8.7|27.2|12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4.4|21.6|113.3|84.6|79.1|4.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15|12.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6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7.7|5.5|31.8|2.9|4.8|5.5|2.4|1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.7|4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2|3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65.9|21.2|30.3|2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2|49.6|1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9.6|5.3|9.1"/>
</p:tagLst>
</file>

<file path=ppt/theme/theme1.xml><?xml version="1.0" encoding="utf-8"?>
<a:theme xmlns:a="http://schemas.openxmlformats.org/drawingml/2006/main" name="9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42959</TotalTime>
  <Words>25023</Words>
  <Application>Microsoft Office PowerPoint</Application>
  <PresentationFormat>Custom</PresentationFormat>
  <Paragraphs>2694</Paragraphs>
  <Slides>135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135</vt:i4>
      </vt:variant>
    </vt:vector>
  </HeadingPairs>
  <TitlesOfParts>
    <vt:vector size="165" baseType="lpstr">
      <vt:lpstr>LiSu</vt:lpstr>
      <vt:lpstr>ＭＳ Ｐゴシック</vt:lpstr>
      <vt:lpstr>ＭＳ Ｐゴシック</vt:lpstr>
      <vt:lpstr>新細明體</vt:lpstr>
      <vt:lpstr>Agency FB</vt:lpstr>
      <vt:lpstr>Arial</vt:lpstr>
      <vt:lpstr>Arial Black</vt:lpstr>
      <vt:lpstr>Arial Narrow</vt:lpstr>
      <vt:lpstr>Arial Unicode MS</vt:lpstr>
      <vt:lpstr>Calibri</vt:lpstr>
      <vt:lpstr>Calibri Light</vt:lpstr>
      <vt:lpstr>Consolas</vt:lpstr>
      <vt:lpstr>Cooper Black</vt:lpstr>
      <vt:lpstr>Elephant</vt:lpstr>
      <vt:lpstr>inherit</vt:lpstr>
      <vt:lpstr>Lucida Console</vt:lpstr>
      <vt:lpstr>Lucida Fax</vt:lpstr>
      <vt:lpstr>Stencil</vt:lpstr>
      <vt:lpstr>times</vt:lpstr>
      <vt:lpstr>Times New Roman</vt:lpstr>
      <vt:lpstr>Verdana</vt:lpstr>
      <vt:lpstr>Wingdings</vt:lpstr>
      <vt:lpstr>9_Default Design</vt:lpstr>
      <vt:lpstr>Office Theme</vt:lpstr>
      <vt:lpstr>2_Office Theme</vt:lpstr>
      <vt:lpstr>1_Office Theme</vt:lpstr>
      <vt:lpstr>3_Office Theme</vt:lpstr>
      <vt:lpstr>5_Default Design</vt:lpstr>
      <vt:lpstr>Default Design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Mutable types have their uses too. These methods are only for sets:</vt:lpstr>
      <vt:lpstr>For Sets and Frozensets: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Work with Bytes</vt:lpstr>
      <vt:lpstr>What are the “Bytes” for a Character?</vt:lpstr>
      <vt:lpstr>Bytes vs. Strings</vt:lpstr>
      <vt:lpstr>The Methods for Bytes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Haga</dc:creator>
  <cp:lastModifiedBy>Me</cp:lastModifiedBy>
  <cp:revision>1108</cp:revision>
  <dcterms:created xsi:type="dcterms:W3CDTF">2017-03-07T03:26:49Z</dcterms:created>
  <dcterms:modified xsi:type="dcterms:W3CDTF">2023-05-22T14:47:01Z</dcterms:modified>
</cp:coreProperties>
</file>