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92" r:id="rId3"/>
  </p:sldMasterIdLst>
  <p:notesMasterIdLst>
    <p:notesMasterId r:id="rId155"/>
  </p:notesMasterIdLst>
  <p:sldIdLst>
    <p:sldId id="2149" r:id="rId4"/>
    <p:sldId id="2150" r:id="rId5"/>
    <p:sldId id="2151" r:id="rId6"/>
    <p:sldId id="2152" r:id="rId7"/>
    <p:sldId id="2153" r:id="rId8"/>
    <p:sldId id="2154" r:id="rId9"/>
    <p:sldId id="2155" r:id="rId10"/>
    <p:sldId id="2156" r:id="rId11"/>
    <p:sldId id="2157" r:id="rId12"/>
    <p:sldId id="2158" r:id="rId13"/>
    <p:sldId id="2159" r:id="rId14"/>
    <p:sldId id="2160" r:id="rId15"/>
    <p:sldId id="2161" r:id="rId16"/>
    <p:sldId id="2162" r:id="rId17"/>
    <p:sldId id="2163" r:id="rId18"/>
    <p:sldId id="2164" r:id="rId19"/>
    <p:sldId id="2454" r:id="rId20"/>
    <p:sldId id="2455" r:id="rId21"/>
    <p:sldId id="2456" r:id="rId22"/>
    <p:sldId id="2346" r:id="rId23"/>
    <p:sldId id="2347" r:id="rId24"/>
    <p:sldId id="2348" r:id="rId25"/>
    <p:sldId id="2349" r:id="rId26"/>
    <p:sldId id="2350" r:id="rId27"/>
    <p:sldId id="2351" r:id="rId28"/>
    <p:sldId id="2352" r:id="rId29"/>
    <p:sldId id="2353" r:id="rId30"/>
    <p:sldId id="2354" r:id="rId31"/>
    <p:sldId id="2355" r:id="rId32"/>
    <p:sldId id="2356" r:id="rId33"/>
    <p:sldId id="2357" r:id="rId34"/>
    <p:sldId id="2358" r:id="rId35"/>
    <p:sldId id="2359" r:id="rId36"/>
    <p:sldId id="2360" r:id="rId37"/>
    <p:sldId id="2361" r:id="rId38"/>
    <p:sldId id="2362" r:id="rId39"/>
    <p:sldId id="2363" r:id="rId40"/>
    <p:sldId id="2364" r:id="rId41"/>
    <p:sldId id="2365" r:id="rId42"/>
    <p:sldId id="2366" r:id="rId43"/>
    <p:sldId id="2367" r:id="rId44"/>
    <p:sldId id="2368" r:id="rId45"/>
    <p:sldId id="2369" r:id="rId46"/>
    <p:sldId id="2370" r:id="rId47"/>
    <p:sldId id="2371" r:id="rId48"/>
    <p:sldId id="2372" r:id="rId49"/>
    <p:sldId id="2373" r:id="rId50"/>
    <p:sldId id="2374" r:id="rId51"/>
    <p:sldId id="2375" r:id="rId52"/>
    <p:sldId id="2376" r:id="rId53"/>
    <p:sldId id="2377" r:id="rId54"/>
    <p:sldId id="2378" r:id="rId55"/>
    <p:sldId id="2165" r:id="rId56"/>
    <p:sldId id="2166" r:id="rId57"/>
    <p:sldId id="2167" r:id="rId58"/>
    <p:sldId id="2168" r:id="rId59"/>
    <p:sldId id="2169" r:id="rId60"/>
    <p:sldId id="2170" r:id="rId61"/>
    <p:sldId id="2171" r:id="rId62"/>
    <p:sldId id="2172" r:id="rId63"/>
    <p:sldId id="2173" r:id="rId64"/>
    <p:sldId id="2174" r:id="rId65"/>
    <p:sldId id="2175" r:id="rId66"/>
    <p:sldId id="2176" r:id="rId67"/>
    <p:sldId id="2177" r:id="rId68"/>
    <p:sldId id="2178" r:id="rId69"/>
    <p:sldId id="2179" r:id="rId70"/>
    <p:sldId id="2180" r:id="rId71"/>
    <p:sldId id="2181" r:id="rId72"/>
    <p:sldId id="2182" r:id="rId73"/>
    <p:sldId id="2183" r:id="rId74"/>
    <p:sldId id="2184" r:id="rId75"/>
    <p:sldId id="2185" r:id="rId76"/>
    <p:sldId id="2186" r:id="rId77"/>
    <p:sldId id="2187" r:id="rId78"/>
    <p:sldId id="2188" r:id="rId79"/>
    <p:sldId id="2189" r:id="rId80"/>
    <p:sldId id="2190" r:id="rId81"/>
    <p:sldId id="2191" r:id="rId82"/>
    <p:sldId id="2192" r:id="rId83"/>
    <p:sldId id="2193" r:id="rId84"/>
    <p:sldId id="2194" r:id="rId85"/>
    <p:sldId id="2195" r:id="rId86"/>
    <p:sldId id="2196" r:id="rId87"/>
    <p:sldId id="2416" r:id="rId88"/>
    <p:sldId id="2417" r:id="rId89"/>
    <p:sldId id="2418" r:id="rId90"/>
    <p:sldId id="2419" r:id="rId91"/>
    <p:sldId id="2420" r:id="rId92"/>
    <p:sldId id="2421" r:id="rId93"/>
    <p:sldId id="2422" r:id="rId94"/>
    <p:sldId id="2423" r:id="rId95"/>
    <p:sldId id="2424" r:id="rId96"/>
    <p:sldId id="2425" r:id="rId97"/>
    <p:sldId id="2426" r:id="rId98"/>
    <p:sldId id="2427" r:id="rId99"/>
    <p:sldId id="2428" r:id="rId100"/>
    <p:sldId id="2429" r:id="rId101"/>
    <p:sldId id="2430" r:id="rId102"/>
    <p:sldId id="2432" r:id="rId103"/>
    <p:sldId id="2433" r:id="rId104"/>
    <p:sldId id="2434" r:id="rId105"/>
    <p:sldId id="2435" r:id="rId106"/>
    <p:sldId id="2436" r:id="rId107"/>
    <p:sldId id="2457" r:id="rId108"/>
    <p:sldId id="2464" r:id="rId109"/>
    <p:sldId id="2302" r:id="rId110"/>
    <p:sldId id="2458" r:id="rId111"/>
    <p:sldId id="2459" r:id="rId112"/>
    <p:sldId id="2303" r:id="rId113"/>
    <p:sldId id="2592" r:id="rId114"/>
    <p:sldId id="2305" r:id="rId115"/>
    <p:sldId id="2306" r:id="rId116"/>
    <p:sldId id="2307" r:id="rId117"/>
    <p:sldId id="2308" r:id="rId118"/>
    <p:sldId id="2309" r:id="rId119"/>
    <p:sldId id="2553" r:id="rId120"/>
    <p:sldId id="2555" r:id="rId121"/>
    <p:sldId id="688" r:id="rId122"/>
    <p:sldId id="689" r:id="rId123"/>
    <p:sldId id="1965" r:id="rId124"/>
    <p:sldId id="2589" r:id="rId125"/>
    <p:sldId id="690" r:id="rId126"/>
    <p:sldId id="2552" r:id="rId127"/>
    <p:sldId id="693" r:id="rId128"/>
    <p:sldId id="694" r:id="rId129"/>
    <p:sldId id="697" r:id="rId130"/>
    <p:sldId id="699" r:id="rId131"/>
    <p:sldId id="701" r:id="rId132"/>
    <p:sldId id="702" r:id="rId133"/>
    <p:sldId id="2558" r:id="rId134"/>
    <p:sldId id="2584" r:id="rId135"/>
    <p:sldId id="2574" r:id="rId136"/>
    <p:sldId id="2560" r:id="rId137"/>
    <p:sldId id="2561" r:id="rId138"/>
    <p:sldId id="2562" r:id="rId139"/>
    <p:sldId id="2576" r:id="rId140"/>
    <p:sldId id="2578" r:id="rId141"/>
    <p:sldId id="2579" r:id="rId142"/>
    <p:sldId id="2580" r:id="rId143"/>
    <p:sldId id="2581" r:id="rId144"/>
    <p:sldId id="2582" r:id="rId145"/>
    <p:sldId id="2591" r:id="rId146"/>
    <p:sldId id="2594" r:id="rId147"/>
    <p:sldId id="2210" r:id="rId148"/>
    <p:sldId id="2595" r:id="rId149"/>
    <p:sldId id="2547" r:id="rId150"/>
    <p:sldId id="2548" r:id="rId151"/>
    <p:sldId id="2549" r:id="rId152"/>
    <p:sldId id="2550" r:id="rId153"/>
    <p:sldId id="2551" r:id="rId154"/>
  </p:sldIdLst>
  <p:sldSz cx="97297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12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000000"/>
    <a:srgbClr val="FFFFFF"/>
    <a:srgbClr val="FFC000"/>
    <a:srgbClr val="FF7C80"/>
    <a:srgbClr val="B2B2B2"/>
    <a:srgbClr val="DC330A"/>
    <a:srgbClr val="EB330A"/>
    <a:srgbClr val="76ABD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76" y="48"/>
      </p:cViewPr>
      <p:guideLst>
        <p:guide orient="horz" pos="2136"/>
        <p:guide pos="12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tableStyles" Target="tableStyles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51" Type="http://schemas.openxmlformats.org/officeDocument/2006/relationships/slide" Target="slides/slide148.xml"/><Relationship Id="rId156" Type="http://schemas.openxmlformats.org/officeDocument/2006/relationships/presProps" Target="presProps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B5662-4163-41AF-93F7-61E160D3116B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6F4B-4844-42DD-9AAE-A5C56F006A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2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4385ABE-6817-484C-8D3D-ED7AF42E4090}" type="slidenum">
              <a:rPr kumimoji="0" lang="en-US" altLang="en-US" smtClean="0">
                <a:solidFill>
                  <a:prstClr val="black"/>
                </a:solidFill>
              </a:rPr>
              <a:pPr/>
              <a:t>2</a:t>
            </a:fld>
            <a:endParaRPr kumimoji="0"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9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0758-EA78-4E53-A056-5EE03AE6E5B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A3AD-D5C6-46DE-81C2-F64A40D8F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0758-EA78-4E53-A056-5EE03AE6E5B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A3AD-D5C6-46DE-81C2-F64A40D8F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0758-EA78-4E53-A056-5EE03AE6E5B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A3AD-D5C6-46DE-81C2-F64A40D8F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4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2/16/2023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68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2/16/2023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4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2/16/2023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35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2/16/2023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53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2/16/2023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85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2/16/2023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58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2/16/2023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87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2/16/2023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7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0758-EA78-4E53-A056-5EE03AE6E5B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A3AD-D5C6-46DE-81C2-F64A40D8F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5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2/16/2023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58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2/16/2023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49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2/16/2023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1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2130426"/>
            <a:ext cx="827032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468" y="3886200"/>
            <a:ext cx="6810852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1042E-016C-401A-BBA8-55EB26D40A5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0208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2CA64-BE4E-4D5C-9E60-1B52DCDF7E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0923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86" y="4406901"/>
            <a:ext cx="82703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586" y="2906713"/>
            <a:ext cx="82703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A51DE-DD0E-47AB-A099-A18C0FEF3A9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5149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489" y="1600201"/>
            <a:ext cx="429732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76" y="1600201"/>
            <a:ext cx="429732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C618-75E6-4C4C-85CA-E5C46232543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6871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89" y="1535113"/>
            <a:ext cx="4299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89" y="2174875"/>
            <a:ext cx="4299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2598" y="1535113"/>
            <a:ext cx="4300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598" y="2174875"/>
            <a:ext cx="4300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5780B-165A-4D5F-A9D2-EBE53C616C2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7865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F6D60-95A5-4F5C-A08C-849B0A357B2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1386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AA0CC-0B6A-4BBB-B8CC-F193FB062F0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232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0758-EA78-4E53-A056-5EE03AE6E5B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A3AD-D5C6-46DE-81C2-F64A40D8F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369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3050"/>
            <a:ext cx="32010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077" y="273051"/>
            <a:ext cx="543922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490" y="1435101"/>
            <a:ext cx="32010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4D2AC-D48A-460C-9B06-3045AC9A930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7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06" y="4800600"/>
            <a:ext cx="58378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106" y="612775"/>
            <a:ext cx="583787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106" y="5367338"/>
            <a:ext cx="58378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3AD68-2427-4F8D-B61E-0FB04C48392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3193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A8752-065C-4E21-82F5-83566CDFBBD2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6032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4096" y="274639"/>
            <a:ext cx="218920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489" y="274639"/>
            <a:ext cx="640544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62BCE-326E-4E57-93FB-231FD7087EC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750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0758-EA78-4E53-A056-5EE03AE6E5B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A3AD-D5C6-46DE-81C2-F64A40D8F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8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0758-EA78-4E53-A056-5EE03AE6E5B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A3AD-D5C6-46DE-81C2-F64A40D8F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2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0758-EA78-4E53-A056-5EE03AE6E5B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A3AD-D5C6-46DE-81C2-F64A40D8F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0758-EA78-4E53-A056-5EE03AE6E5B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A3AD-D5C6-46DE-81C2-F64A40D8F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4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0758-EA78-4E53-A056-5EE03AE6E5B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A3AD-D5C6-46DE-81C2-F64A40D8F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0758-EA78-4E53-A056-5EE03AE6E5B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A3AD-D5C6-46DE-81C2-F64A40D8F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4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00758-EA78-4E53-A056-5EE03AE6E5B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A3AD-D5C6-46DE-81C2-F64A40D8F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5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490" y="274638"/>
            <a:ext cx="875680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490" y="1600201"/>
            <a:ext cx="875680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6489" y="6245225"/>
            <a:ext cx="22702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435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4344" y="6245225"/>
            <a:ext cx="3081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435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015" y="6245225"/>
            <a:ext cx="22702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DF27C6-2E3F-4653-AD05-B0DA4D175FEC}" type="slidenum">
              <a:rPr kumimoji="1" lang="zh-TW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8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whaga@cse.nsys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hyperlink" Target="mailto:pavankumarmp@cereal.cse.nsysu.edu.t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-173981" y="978408"/>
            <a:ext cx="10076688" cy="138074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80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Pr</a:t>
            </a:r>
            <a:r>
              <a:rPr lang="en-US" altLang="zh-TW" sz="8000" spc="-3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o</a:t>
            </a:r>
            <a:r>
              <a:rPr lang="en-US" altLang="zh-TW" sz="80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grammi</a:t>
            </a:r>
            <a:r>
              <a:rPr lang="en-US" altLang="zh-TW" sz="8000" spc="-3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n</a:t>
            </a:r>
            <a:r>
              <a:rPr lang="en-US" altLang="zh-TW" sz="80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g in Pyt</a:t>
            </a:r>
            <a:r>
              <a:rPr lang="en-US" altLang="zh-TW" sz="8000" spc="-1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ho</a:t>
            </a:r>
            <a:r>
              <a:rPr lang="en-US" altLang="zh-TW" sz="80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n</a:t>
            </a:r>
            <a:endParaRPr lang="en-US" altLang="zh-TW" sz="115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33" y="285487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1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0" y="1551963"/>
            <a:ext cx="9729787" cy="5306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227013">
              <a:spcBef>
                <a:spcPts val="0"/>
              </a:spcBef>
            </a:pPr>
            <a:r>
              <a:rPr lang="en-US" altLang="en-US" sz="2800" dirty="0">
                <a:solidFill>
                  <a:sysClr val="windowText" lastClr="000000"/>
                </a:solidFill>
              </a:rPr>
              <a:t>C requires a semicolon </a:t>
            </a:r>
            <a:r>
              <a:rPr lang="en-US" altLang="en-US" sz="2800" spc="-60" dirty="0">
                <a:solidFill>
                  <a:sysClr val="windowText" lastClr="000000"/>
                </a:solidFill>
              </a:rPr>
              <a:t>"</a:t>
            </a:r>
            <a:r>
              <a:rPr lang="en-US" altLang="en-US" sz="2800" b="1" spc="-60" dirty="0">
                <a:solidFill>
                  <a:srgbClr val="A235C9"/>
                </a:solidFill>
                <a:latin typeface="Lucida Console" panose="020B0609040504020204" pitchFamily="49" charset="0"/>
              </a:rPr>
              <a:t>;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" after each statement:  </a:t>
            </a: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</a:t>
            </a:r>
            <a:r>
              <a:rPr lang="en-US" altLang="en-US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a=1</a:t>
            </a:r>
            <a:r>
              <a:rPr lang="en-US" altLang="en-US" sz="2100" b="1" dirty="0">
                <a:solidFill>
                  <a:srgbClr val="A235C9"/>
                </a:solidFill>
                <a:latin typeface="Lucida Console" panose="020B0609040504020204" pitchFamily="49" charset="0"/>
              </a:rPr>
              <a:t>;</a:t>
            </a: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b=2</a:t>
            </a:r>
            <a:r>
              <a:rPr lang="en-US" altLang="en-US" sz="2100" b="1" dirty="0">
                <a:solidFill>
                  <a:srgbClr val="A235C9"/>
                </a:solidFill>
                <a:latin typeface="Lucida Console" panose="020B0609040504020204" pitchFamily="49" charset="0"/>
              </a:rPr>
              <a:t>;</a:t>
            </a: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rgbClr val="FF7C80"/>
                </a:solidFill>
                <a:latin typeface="Lucida Console" panose="020B0609040504020204" pitchFamily="49" charset="0"/>
              </a:rPr>
              <a:t>	 </a:t>
            </a:r>
            <a:r>
              <a:rPr lang="en-US" altLang="en-US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c=3</a:t>
            </a:r>
            <a:r>
              <a:rPr lang="en-US" altLang="en-US" sz="2100" b="1" dirty="0">
                <a:solidFill>
                  <a:srgbClr val="A235C9"/>
                </a:solidFill>
                <a:latin typeface="Lucida Console" panose="020B0609040504020204" pitchFamily="49" charset="0"/>
              </a:rPr>
              <a:t>;</a:t>
            </a:r>
            <a:r>
              <a:rPr lang="en-US" altLang="en-US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 d=4</a:t>
            </a:r>
            <a:r>
              <a:rPr lang="en-US" altLang="en-US" sz="2100" b="1" dirty="0">
                <a:solidFill>
                  <a:srgbClr val="A235C9"/>
                </a:solidFill>
                <a:latin typeface="Lucida Console" panose="020B06090405040202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2800" dirty="0">
              <a:solidFill>
                <a:sysClr val="windowText" lastClr="000000"/>
              </a:solidFill>
            </a:endParaRPr>
          </a:p>
          <a:p>
            <a:pPr marL="344488" lvl="1" indent="-227013">
              <a:spcBef>
                <a:spcPts val="0"/>
              </a:spcBef>
            </a:pPr>
            <a:r>
              <a:rPr lang="en-US" altLang="en-US" sz="2800" spc="-20" dirty="0">
                <a:solidFill>
                  <a:sysClr val="windowText" lastClr="000000"/>
                </a:solidFill>
              </a:rPr>
              <a:t>Python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 only requires </a:t>
            </a:r>
            <a:r>
              <a:rPr lang="en-US" altLang="en-US" sz="2800" spc="-60" dirty="0">
                <a:solidFill>
                  <a:sysClr val="windowText" lastClr="000000"/>
                </a:solidFill>
              </a:rPr>
              <a:t>"</a:t>
            </a:r>
            <a:r>
              <a:rPr lang="en-US" altLang="en-US" sz="2800" b="1" spc="-60" dirty="0">
                <a:solidFill>
                  <a:srgbClr val="7030A0"/>
                </a:solidFill>
                <a:latin typeface="Lucida Console" panose="020B0609040504020204" pitchFamily="49" charset="0"/>
              </a:rPr>
              <a:t>;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"</a:t>
            </a:r>
            <a:r>
              <a:rPr lang="en-US" altLang="en-US" sz="11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to separate statements on same line:</a:t>
            </a:r>
          </a:p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a=1  </a:t>
            </a:r>
            <a:r>
              <a:rPr lang="en-US" altLang="en-US" sz="21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# Putting no semicolon here is OK.</a:t>
            </a:r>
          </a:p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b=2</a:t>
            </a:r>
            <a:r>
              <a:rPr lang="en-US" altLang="en-US" sz="210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;</a:t>
            </a: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# Putting a semicolon here is OK. It is optional.</a:t>
            </a:r>
          </a:p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</a:t>
            </a:r>
            <a:r>
              <a:rPr lang="en-US" altLang="en-US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c=3</a:t>
            </a:r>
            <a:r>
              <a:rPr lang="en-US" altLang="en-US" sz="2100" dirty="0">
                <a:solidFill>
                  <a:srgbClr val="A235C9"/>
                </a:solidFill>
                <a:latin typeface="Lucida Console" panose="020B0609040504020204" pitchFamily="49" charset="0"/>
              </a:rPr>
              <a:t>;</a:t>
            </a:r>
            <a:r>
              <a:rPr lang="en-US" altLang="en-US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 d=4</a:t>
            </a: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# This semicolon separator is required. 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2100" dirty="0">
              <a:solidFill>
                <a:sysClr val="windowText" lastClr="000000"/>
              </a:solidFill>
              <a:latin typeface="Lucida Console" panose="020B0609040504020204" pitchFamily="49" charset="0"/>
            </a:endParaRPr>
          </a:p>
          <a:p>
            <a:pPr marL="796925" lvl="2" indent="-227013">
              <a:spcBef>
                <a:spcPts val="0"/>
              </a:spcBef>
            </a:pPr>
            <a:r>
              <a:rPr lang="en-US" altLang="en-US" dirty="0">
                <a:solidFill>
                  <a:sysClr val="windowText" lastClr="000000"/>
                </a:solidFill>
              </a:rPr>
              <a:t>As we can see above, Python allows you to put  many statements on one line. </a:t>
            </a:r>
          </a:p>
          <a:p>
            <a:pPr marL="1147763" lvl="3" indent="-285750">
              <a:spcBef>
                <a:spcPts val="600"/>
              </a:spcBef>
            </a:pPr>
            <a:r>
              <a:rPr lang="en-US" altLang="en-US" sz="3200" dirty="0">
                <a:solidFill>
                  <a:sysClr val="windowText" lastClr="000000"/>
                </a:solidFill>
              </a:rPr>
              <a:t>But we’ll find out that this is not always true.</a:t>
            </a:r>
            <a:br>
              <a:rPr lang="en-US" altLang="en-US" sz="3200" dirty="0">
                <a:solidFill>
                  <a:sysClr val="windowText" lastClr="000000"/>
                </a:solidFill>
              </a:rPr>
            </a:br>
            <a:r>
              <a:rPr lang="en-US" altLang="en-US" sz="3200" dirty="0">
                <a:solidFill>
                  <a:sysClr val="windowText" lastClr="000000"/>
                </a:solidFill>
              </a:rPr>
              <a:t>In some cases, only one statement is allowed.</a:t>
            </a:r>
            <a:endParaRPr lang="en-US" altLang="en-US" sz="24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1265"/>
            <a:ext cx="9729788" cy="1676882"/>
            <a:chOff x="0" y="-21265"/>
            <a:chExt cx="9729788" cy="167688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0" y="0"/>
              <a:ext cx="9729788" cy="1655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prstClr val="white"/>
                  </a:solidFill>
                </a:rPr>
                <a:t>Comparing Python to C</a:t>
              </a:r>
            </a:p>
            <a:p>
              <a:pPr>
                <a:defRPr/>
              </a:pPr>
              <a:endParaRPr lang="en-US" sz="200" spc="40" dirty="0">
                <a:solidFill>
                  <a:srgbClr val="0070C0"/>
                </a:solidFill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pc="40" dirty="0">
                  <a:solidFill>
                    <a:srgbClr val="A235C9"/>
                  </a:solidFill>
                </a:rPr>
                <a:t>separating statements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0" y="-21265"/>
              <a:ext cx="9729787" cy="10198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srgbClr val="0070C0"/>
                  </a:solidFill>
                </a:rPr>
                <a:t>Comparing Python to C</a:t>
              </a:r>
              <a:endParaRPr lang="en-US" spc="4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11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How Variables Are Stored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Variables are nothing more than reserved memory locations to store values. </a:t>
            </a:r>
          </a:p>
          <a:p>
            <a:pPr marL="0" indent="0">
              <a:spcBef>
                <a:spcPts val="1651"/>
              </a:spcBef>
              <a:buNone/>
            </a:pPr>
            <a:r>
              <a:rPr lang="en-US" altLang="en-US" sz="3027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82302"/>
      </p:ext>
    </p:extLst>
  </p:cSld>
  <p:clrMapOvr>
    <a:masterClrMapping/>
  </p:clrMapOvr>
  <p:transition spd="slow">
    <p:push dir="r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How Variables Are Stored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Variables are nothing more than reserved memory locations to store values.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that use declarations (eg, C++):</a:t>
            </a:r>
            <a:endParaRPr lang="en-US" altLang="en-US" sz="3302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rgbClr val="FF0000"/>
                </a:solidFill>
              </a:rPr>
              <a:t>Declaring</a:t>
            </a:r>
            <a:r>
              <a:rPr lang="en-US" altLang="en-US" sz="3027" dirty="0">
                <a:solidFill>
                  <a:srgbClr val="FF0000"/>
                </a:solidFill>
              </a:rPr>
              <a:t> a variable reserves a space in memory.</a:t>
            </a:r>
          </a:p>
          <a:p>
            <a:pPr lvl="1"/>
            <a:r>
              <a:rPr lang="en-US" altLang="en-US" sz="3027" dirty="0">
                <a:solidFill>
                  <a:schemeClr val="bg1"/>
                </a:solidFill>
              </a:rPr>
              <a:t>The declared data type of the variable determines how much memory will be allocated.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without declarations (eg, Python):</a:t>
            </a: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rgbClr val="FF0000"/>
                </a:solidFill>
              </a:rPr>
              <a:t>Assigning</a:t>
            </a:r>
            <a:r>
              <a:rPr lang="en-US" altLang="en-US" sz="3027" dirty="0">
                <a:solidFill>
                  <a:srgbClr val="FF0000"/>
                </a:solidFill>
              </a:rPr>
              <a:t> to a variable reserves its space in memory.</a:t>
            </a:r>
          </a:p>
          <a:p>
            <a:pPr lvl="1"/>
            <a:r>
              <a:rPr lang="en-US" altLang="en-US" sz="3027" dirty="0">
                <a:solidFill>
                  <a:schemeClr val="bg1"/>
                </a:solidFill>
              </a:rPr>
              <a:t>What is being assigned determines its type and size.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205182" y="1128666"/>
            <a:ext cx="7305769" cy="2743200"/>
          </a:xfrm>
          <a:prstGeom prst="wedgeRoundRectCallout">
            <a:avLst>
              <a:gd name="adj1" fmla="val 25902"/>
              <a:gd name="adj2" fmla="val 9033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95000"/>
              </a:lnSpc>
            </a:pPr>
            <a:r>
              <a:rPr lang="en-US" sz="3200" dirty="0">
                <a:solidFill>
                  <a:srgbClr val="0033CC"/>
                </a:solidFill>
              </a:rPr>
              <a:t>At least we choose to </a:t>
            </a:r>
            <a:r>
              <a:rPr lang="en-US" sz="3200" i="1" dirty="0">
                <a:solidFill>
                  <a:srgbClr val="0033CC"/>
                </a:solidFill>
              </a:rPr>
              <a:t>think </a:t>
            </a:r>
            <a:r>
              <a:rPr lang="en-US" sz="3200" dirty="0">
                <a:solidFill>
                  <a:srgbClr val="0033CC"/>
                </a:solidFill>
              </a:rPr>
              <a:t>of it this way. 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dirty="0">
                <a:solidFill>
                  <a:srgbClr val="0033CC"/>
                </a:solidFill>
              </a:rPr>
              <a:t>If we looked at the technical details,</a:t>
            </a:r>
          </a:p>
          <a:p>
            <a:pPr algn="ctr">
              <a:lnSpc>
                <a:spcPct val="95000"/>
              </a:lnSpc>
            </a:pPr>
            <a:r>
              <a:rPr lang="en-US" sz="3200" dirty="0">
                <a:solidFill>
                  <a:srgbClr val="0033CC"/>
                </a:solidFill>
              </a:rPr>
              <a:t> we </a:t>
            </a:r>
            <a:r>
              <a:rPr lang="en-US" sz="3200" i="1" dirty="0">
                <a:solidFill>
                  <a:srgbClr val="0033CC"/>
                </a:solidFill>
              </a:rPr>
              <a:t>might</a:t>
            </a:r>
            <a:r>
              <a:rPr lang="en-US" sz="3200" dirty="0">
                <a:solidFill>
                  <a:srgbClr val="0033CC"/>
                </a:solidFill>
              </a:rPr>
              <a:t> find that the interpreter </a:t>
            </a:r>
          </a:p>
          <a:p>
            <a:pPr algn="ctr">
              <a:lnSpc>
                <a:spcPct val="95000"/>
              </a:lnSpc>
            </a:pPr>
            <a:r>
              <a:rPr lang="en-US" sz="3200" dirty="0">
                <a:solidFill>
                  <a:srgbClr val="0033CC"/>
                </a:solidFill>
              </a:rPr>
              <a:t>saves time by </a:t>
            </a:r>
            <a:r>
              <a:rPr lang="en-US" sz="3200" i="1" dirty="0">
                <a:solidFill>
                  <a:srgbClr val="0033CC"/>
                </a:solidFill>
              </a:rPr>
              <a:t>reusing</a:t>
            </a:r>
            <a:r>
              <a:rPr lang="en-US" sz="3200" dirty="0">
                <a:solidFill>
                  <a:srgbClr val="0033CC"/>
                </a:solidFill>
              </a:rPr>
              <a:t> the memory </a:t>
            </a:r>
          </a:p>
          <a:p>
            <a:pPr algn="ctr">
              <a:lnSpc>
                <a:spcPct val="95000"/>
              </a:lnSpc>
            </a:pPr>
            <a:r>
              <a:rPr lang="en-US" sz="3200" dirty="0">
                <a:solidFill>
                  <a:srgbClr val="0033CC"/>
                </a:solidFill>
              </a:rPr>
              <a:t>space that a variable previously had.</a:t>
            </a:r>
          </a:p>
        </p:txBody>
      </p:sp>
    </p:spTree>
    <p:extLst>
      <p:ext uri="{BB962C8B-B14F-4D97-AF65-F5344CB8AC3E}">
        <p14:creationId xmlns:p14="http://schemas.microsoft.com/office/powerpoint/2010/main" val="372608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How Variables Are Stored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Variables are nothing more than reserved memory locations to store values.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that use declarations (eg, C++):</a:t>
            </a:r>
            <a:endParaRPr lang="en-US" altLang="en-US" sz="3302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rgbClr val="FF0000"/>
                </a:solidFill>
              </a:rPr>
              <a:t>Declaring</a:t>
            </a:r>
            <a:r>
              <a:rPr lang="en-US" altLang="en-US" sz="3027" dirty="0">
                <a:solidFill>
                  <a:srgbClr val="FF0000"/>
                </a:solidFill>
              </a:rPr>
              <a:t> a variable reserves a space in memory.</a:t>
            </a:r>
          </a:p>
          <a:p>
            <a:pPr lvl="1"/>
            <a:r>
              <a:rPr lang="en-US" altLang="en-US" sz="3027" dirty="0">
                <a:solidFill>
                  <a:schemeClr val="bg1"/>
                </a:solidFill>
              </a:rPr>
              <a:t>The declared data type of the variable determines how much memory will be allocated.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without declarations (eg, Python):</a:t>
            </a: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rgbClr val="FF0000"/>
                </a:solidFill>
              </a:rPr>
              <a:t>Assigning</a:t>
            </a:r>
            <a:r>
              <a:rPr lang="en-US" altLang="en-US" sz="3027" dirty="0">
                <a:solidFill>
                  <a:srgbClr val="FF0000"/>
                </a:solidFill>
              </a:rPr>
              <a:t> to a variable reserves its space in memory.</a:t>
            </a:r>
          </a:p>
          <a:p>
            <a:pPr lvl="1"/>
            <a:r>
              <a:rPr lang="en-US" altLang="en-US" sz="3027" dirty="0">
                <a:solidFill>
                  <a:schemeClr val="bg1"/>
                </a:solidFill>
              </a:rPr>
              <a:t>What is being assigned determines its type and size.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205182" y="1128666"/>
            <a:ext cx="7305769" cy="2743200"/>
          </a:xfrm>
          <a:prstGeom prst="wedgeRoundRectCallout">
            <a:avLst>
              <a:gd name="adj1" fmla="val 25902"/>
              <a:gd name="adj2" fmla="val 9033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95000"/>
              </a:lnSpc>
            </a:pPr>
            <a:r>
              <a:rPr lang="en-US" sz="3200" dirty="0">
                <a:solidFill>
                  <a:srgbClr val="0033CC"/>
                </a:solidFill>
              </a:rPr>
              <a:t>At least we choose to </a:t>
            </a:r>
            <a:r>
              <a:rPr lang="en-US" sz="3200" i="1" dirty="0">
                <a:solidFill>
                  <a:srgbClr val="0033CC"/>
                </a:solidFill>
              </a:rPr>
              <a:t>think </a:t>
            </a:r>
            <a:r>
              <a:rPr lang="en-US" sz="3200" dirty="0">
                <a:solidFill>
                  <a:srgbClr val="0033CC"/>
                </a:solidFill>
              </a:rPr>
              <a:t>of it this way. 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strike="sngStrike" dirty="0">
                <a:solidFill>
                  <a:srgbClr val="C3B17C"/>
                </a:solidFill>
              </a:rPr>
              <a:t>If we looked at the technical details,</a:t>
            </a:r>
          </a:p>
          <a:p>
            <a:pPr algn="ctr">
              <a:lnSpc>
                <a:spcPct val="95000"/>
              </a:lnSpc>
            </a:pPr>
            <a:r>
              <a:rPr lang="en-US" sz="3200" strike="sngStrike" dirty="0">
                <a:solidFill>
                  <a:srgbClr val="C3B17C"/>
                </a:solidFill>
              </a:rPr>
              <a:t> we </a:t>
            </a:r>
            <a:r>
              <a:rPr lang="en-US" sz="3200" i="1" strike="sngStrike" dirty="0">
                <a:solidFill>
                  <a:srgbClr val="C3B17C"/>
                </a:solidFill>
              </a:rPr>
              <a:t>might</a:t>
            </a:r>
            <a:r>
              <a:rPr lang="en-US" sz="3200" strike="sngStrike" dirty="0">
                <a:solidFill>
                  <a:srgbClr val="C3B17C"/>
                </a:solidFill>
              </a:rPr>
              <a:t> find that the interpreter </a:t>
            </a:r>
          </a:p>
          <a:p>
            <a:pPr algn="ctr">
              <a:lnSpc>
                <a:spcPct val="95000"/>
              </a:lnSpc>
            </a:pPr>
            <a:r>
              <a:rPr lang="en-US" sz="3200" strike="sngStrike" dirty="0">
                <a:solidFill>
                  <a:srgbClr val="808699"/>
                </a:solidFill>
              </a:rPr>
              <a:t>saves time by </a:t>
            </a:r>
            <a:r>
              <a:rPr lang="en-US" sz="3200" i="1" strike="sngStrike" dirty="0">
                <a:solidFill>
                  <a:srgbClr val="808699"/>
                </a:solidFill>
              </a:rPr>
              <a:t>reusing</a:t>
            </a:r>
            <a:r>
              <a:rPr lang="en-US" sz="3200" strike="sngStrike" dirty="0">
                <a:solidFill>
                  <a:srgbClr val="808699"/>
                </a:solidFill>
              </a:rPr>
              <a:t> </a:t>
            </a:r>
            <a:r>
              <a:rPr lang="en-US" sz="3200" strike="sngStrike" dirty="0">
                <a:solidFill>
                  <a:srgbClr val="C3B17C"/>
                </a:solidFill>
              </a:rPr>
              <a:t>the memory </a:t>
            </a:r>
          </a:p>
          <a:p>
            <a:pPr algn="ctr">
              <a:lnSpc>
                <a:spcPct val="95000"/>
              </a:lnSpc>
            </a:pPr>
            <a:r>
              <a:rPr lang="en-US" sz="3200" strike="sngStrike" dirty="0">
                <a:solidFill>
                  <a:srgbClr val="C3B17C"/>
                </a:solidFill>
              </a:rPr>
              <a:t>space that a variable previously had.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207294" y="3581400"/>
            <a:ext cx="7305769" cy="1447800"/>
          </a:xfrm>
          <a:prstGeom prst="wedgeRoundRectCallout">
            <a:avLst>
              <a:gd name="adj1" fmla="val -25078"/>
              <a:gd name="adj2" fmla="val -8986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95000"/>
              </a:lnSpc>
            </a:pPr>
            <a:r>
              <a:rPr lang="en-US" sz="3200" dirty="0">
                <a:solidFill>
                  <a:srgbClr val="0033CC"/>
                </a:solidFill>
              </a:rPr>
              <a:t>Maybe the interpreter saves time this way.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dirty="0">
                <a:solidFill>
                  <a:srgbClr val="0033CC"/>
                </a:solidFill>
              </a:rPr>
              <a:t>But we choose to think of each assignment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dirty="0">
                <a:solidFill>
                  <a:srgbClr val="0033CC"/>
                </a:solidFill>
              </a:rPr>
              <a:t>as reserving a new space in memory.</a:t>
            </a:r>
          </a:p>
        </p:txBody>
      </p:sp>
    </p:spTree>
    <p:extLst>
      <p:ext uri="{BB962C8B-B14F-4D97-AF65-F5344CB8AC3E}">
        <p14:creationId xmlns:p14="http://schemas.microsoft.com/office/powerpoint/2010/main" val="306549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How Variables Are Stored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Variables are nothing more than reserved memory locations to store values.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that use declarations (eg, C++):</a:t>
            </a:r>
            <a:endParaRPr lang="en-US" altLang="en-US" sz="3302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chemeClr val="bg1">
                    <a:lumMod val="50000"/>
                  </a:schemeClr>
                </a:solidFill>
              </a:rPr>
              <a:t>Declaring</a:t>
            </a:r>
            <a:r>
              <a:rPr lang="en-US" altLang="en-US" sz="3027" dirty="0">
                <a:solidFill>
                  <a:schemeClr val="bg1">
                    <a:lumMod val="50000"/>
                  </a:schemeClr>
                </a:solidFill>
              </a:rPr>
              <a:t> a variable reserves a space in memory.</a:t>
            </a:r>
          </a:p>
          <a:p>
            <a:pPr lvl="1"/>
            <a:r>
              <a:rPr lang="en-US" altLang="en-US" sz="3027" dirty="0">
                <a:solidFill>
                  <a:srgbClr val="FF0000"/>
                </a:solidFill>
              </a:rPr>
              <a:t>The declared data type of the variable determines how much memory will be allocated.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without declarations (eg, Python):</a:t>
            </a: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chemeClr val="bg1">
                    <a:lumMod val="50000"/>
                  </a:schemeClr>
                </a:solidFill>
              </a:rPr>
              <a:t>Assigning</a:t>
            </a:r>
            <a:r>
              <a:rPr lang="en-US" altLang="en-US" sz="3027" dirty="0">
                <a:solidFill>
                  <a:schemeClr val="bg1">
                    <a:lumMod val="50000"/>
                  </a:schemeClr>
                </a:solidFill>
              </a:rPr>
              <a:t> to a variable reserves its space in memory.</a:t>
            </a:r>
          </a:p>
          <a:p>
            <a:pPr lvl="1"/>
            <a:r>
              <a:rPr lang="en-US" altLang="en-US" sz="3027" dirty="0">
                <a:solidFill>
                  <a:srgbClr val="FF0000"/>
                </a:solidFill>
              </a:rPr>
              <a:t>W</a:t>
            </a:r>
            <a:r>
              <a:rPr lang="en-US" altLang="en-US" sz="3027" spc="-100" dirty="0">
                <a:solidFill>
                  <a:srgbClr val="FF0000"/>
                </a:solidFill>
              </a:rPr>
              <a:t>h</a:t>
            </a:r>
            <a:r>
              <a:rPr lang="en-US" altLang="en-US" sz="3027" dirty="0">
                <a:solidFill>
                  <a:srgbClr val="FF0000"/>
                </a:solidFill>
              </a:rPr>
              <a:t>a</a:t>
            </a:r>
            <a:r>
              <a:rPr lang="en-US" altLang="en-US" sz="3027" spc="-100" dirty="0">
                <a:solidFill>
                  <a:srgbClr val="FF0000"/>
                </a:solidFill>
              </a:rPr>
              <a:t>t’</a:t>
            </a:r>
            <a:r>
              <a:rPr lang="en-US" altLang="en-US" sz="3027" dirty="0">
                <a:solidFill>
                  <a:srgbClr val="FF0000"/>
                </a:solidFill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spc="-70" dirty="0">
                <a:solidFill>
                  <a:srgbClr val="FF0000"/>
                </a:solidFill>
              </a:rPr>
              <a:t>bein</a:t>
            </a:r>
            <a:r>
              <a:rPr lang="en-US" altLang="en-US" sz="3027" dirty="0">
                <a:solidFill>
                  <a:srgbClr val="FF0000"/>
                </a:solidFill>
              </a:rPr>
              <a:t>g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assi</a:t>
            </a:r>
            <a:r>
              <a:rPr lang="en-US" altLang="en-US" sz="3027" spc="-40" dirty="0">
                <a:solidFill>
                  <a:srgbClr val="FF0000"/>
                </a:solidFill>
              </a:rPr>
              <a:t>gned</a:t>
            </a:r>
            <a:r>
              <a:rPr lang="en-US" altLang="en-US" sz="2800" spc="-40" dirty="0">
                <a:solidFill>
                  <a:srgbClr val="FF0000"/>
                </a:solidFill>
              </a:rPr>
              <a:t> </a:t>
            </a:r>
            <a:r>
              <a:rPr lang="en-US" altLang="en-US" sz="3027" spc="-40" dirty="0">
                <a:solidFill>
                  <a:srgbClr val="FF0000"/>
                </a:solidFill>
              </a:rPr>
              <a:t>d</a:t>
            </a:r>
            <a:r>
              <a:rPr lang="en-US" altLang="en-US" sz="3027" dirty="0">
                <a:solidFill>
                  <a:srgbClr val="FF0000"/>
                </a:solidFill>
              </a:rPr>
              <a:t>et</a:t>
            </a:r>
            <a:r>
              <a:rPr lang="en-US" altLang="en-US" sz="3027" spc="-40" dirty="0">
                <a:solidFill>
                  <a:srgbClr val="FF0000"/>
                </a:solidFill>
              </a:rPr>
              <a:t>e</a:t>
            </a:r>
            <a:r>
              <a:rPr lang="en-US" altLang="en-US" sz="3027" dirty="0">
                <a:solidFill>
                  <a:srgbClr val="FF0000"/>
                </a:solidFill>
              </a:rPr>
              <a:t>r</a:t>
            </a:r>
            <a:r>
              <a:rPr lang="en-US" altLang="en-US" sz="3027" spc="-40" dirty="0">
                <a:solidFill>
                  <a:srgbClr val="FF0000"/>
                </a:solidFill>
              </a:rPr>
              <a:t>min</a:t>
            </a:r>
            <a:r>
              <a:rPr lang="en-US" altLang="en-US" sz="3027" dirty="0">
                <a:solidFill>
                  <a:srgbClr val="FF0000"/>
                </a:solidFill>
              </a:rPr>
              <a:t>es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its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t</a:t>
            </a:r>
            <a:r>
              <a:rPr lang="en-US" altLang="en-US" sz="3027" spc="-40" dirty="0">
                <a:solidFill>
                  <a:srgbClr val="FF0000"/>
                </a:solidFill>
              </a:rPr>
              <a:t>ype</a:t>
            </a:r>
            <a:r>
              <a:rPr lang="en-US" altLang="en-US" sz="2800" spc="-40" dirty="0">
                <a:solidFill>
                  <a:srgbClr val="FF0000"/>
                </a:solidFill>
              </a:rPr>
              <a:t> </a:t>
            </a:r>
            <a:r>
              <a:rPr lang="en-US" altLang="en-US" sz="3027" spc="-40" dirty="0">
                <a:solidFill>
                  <a:srgbClr val="FF0000"/>
                </a:solidFill>
              </a:rPr>
              <a:t>an</a:t>
            </a:r>
            <a:r>
              <a:rPr lang="en-US" altLang="en-US" sz="3027" dirty="0">
                <a:solidFill>
                  <a:srgbClr val="FF0000"/>
                </a:solidFill>
              </a:rPr>
              <a:t>d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t</a:t>
            </a:r>
            <a:r>
              <a:rPr lang="en-US" altLang="en-US" sz="3027" spc="-100" dirty="0">
                <a:solidFill>
                  <a:srgbClr val="FF0000"/>
                </a:solidFill>
              </a:rPr>
              <a:t>h</a:t>
            </a:r>
            <a:r>
              <a:rPr lang="en-US" altLang="en-US" sz="3027" dirty="0">
                <a:solidFill>
                  <a:srgbClr val="FF0000"/>
                </a:solidFill>
              </a:rPr>
              <a:t>u</a:t>
            </a:r>
            <a:r>
              <a:rPr lang="en-US" altLang="en-US" sz="3027" spc="-200" dirty="0">
                <a:solidFill>
                  <a:srgbClr val="FF0000"/>
                </a:solidFill>
              </a:rPr>
              <a:t>s</a:t>
            </a:r>
            <a:r>
              <a:rPr lang="en-US" altLang="en-US" sz="3027" dirty="0">
                <a:solidFill>
                  <a:srgbClr val="FF0000"/>
                </a:solidFill>
              </a:rPr>
              <a:t>,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siz</a:t>
            </a:r>
            <a:r>
              <a:rPr lang="en-US" altLang="en-US" sz="3027" spc="-200" dirty="0">
                <a:solidFill>
                  <a:srgbClr val="FF0000"/>
                </a:solidFill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8117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How Variables Are Stored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Variables are nothing more than reserved memory locations to store values.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In languages that use declarations (eg, C++):</a:t>
            </a:r>
            <a:endParaRPr lang="en-US" altLang="en-US" sz="3302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chemeClr val="bg1">
                    <a:lumMod val="75000"/>
                  </a:schemeClr>
                </a:solidFill>
              </a:rPr>
              <a:t>Declaring</a:t>
            </a:r>
            <a:r>
              <a:rPr lang="en-US" altLang="en-US" sz="3027" dirty="0">
                <a:solidFill>
                  <a:schemeClr val="bg1">
                    <a:lumMod val="75000"/>
                  </a:schemeClr>
                </a:solidFill>
              </a:rPr>
              <a:t> a variable reserves a space in memory.</a:t>
            </a:r>
          </a:p>
          <a:p>
            <a:pPr lvl="1"/>
            <a:r>
              <a:rPr lang="en-US" altLang="en-US" sz="3027" dirty="0">
                <a:solidFill>
                  <a:schemeClr val="bg1">
                    <a:lumMod val="75000"/>
                  </a:schemeClr>
                </a:solidFill>
              </a:rPr>
              <a:t>The declared data type of the variable determines how much memory will be allocated.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without declarations (eg, Python):</a:t>
            </a: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chemeClr val="bg1">
                    <a:lumMod val="50000"/>
                  </a:schemeClr>
                </a:solidFill>
              </a:rPr>
              <a:t>Assigning</a:t>
            </a:r>
            <a:r>
              <a:rPr lang="en-US" altLang="en-US" sz="3027" dirty="0">
                <a:solidFill>
                  <a:schemeClr val="bg1">
                    <a:lumMod val="50000"/>
                  </a:schemeClr>
                </a:solidFill>
              </a:rPr>
              <a:t> to a variable reserves its space in memory.</a:t>
            </a:r>
          </a:p>
          <a:p>
            <a:pPr lvl="1"/>
            <a:r>
              <a:rPr lang="en-US" altLang="en-US" sz="3027" dirty="0">
                <a:solidFill>
                  <a:srgbClr val="FF0000"/>
                </a:solidFill>
              </a:rPr>
              <a:t>W</a:t>
            </a:r>
            <a:r>
              <a:rPr lang="en-US" altLang="en-US" sz="3027" spc="-100" dirty="0">
                <a:solidFill>
                  <a:srgbClr val="FF0000"/>
                </a:solidFill>
              </a:rPr>
              <a:t>h</a:t>
            </a:r>
            <a:r>
              <a:rPr lang="en-US" altLang="en-US" sz="3027" dirty="0">
                <a:solidFill>
                  <a:srgbClr val="FF0000"/>
                </a:solidFill>
              </a:rPr>
              <a:t>a</a:t>
            </a:r>
            <a:r>
              <a:rPr lang="en-US" altLang="en-US" sz="3027" spc="-100" dirty="0">
                <a:solidFill>
                  <a:srgbClr val="FF0000"/>
                </a:solidFill>
              </a:rPr>
              <a:t>t’</a:t>
            </a:r>
            <a:r>
              <a:rPr lang="en-US" altLang="en-US" sz="3027" dirty="0">
                <a:solidFill>
                  <a:srgbClr val="FF0000"/>
                </a:solidFill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spc="-70" dirty="0">
                <a:solidFill>
                  <a:srgbClr val="FF0000"/>
                </a:solidFill>
              </a:rPr>
              <a:t>bein</a:t>
            </a:r>
            <a:r>
              <a:rPr lang="en-US" altLang="en-US" sz="3027" dirty="0">
                <a:solidFill>
                  <a:srgbClr val="FF0000"/>
                </a:solidFill>
              </a:rPr>
              <a:t>g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assi</a:t>
            </a:r>
            <a:r>
              <a:rPr lang="en-US" altLang="en-US" sz="3027" spc="-40" dirty="0">
                <a:solidFill>
                  <a:srgbClr val="FF0000"/>
                </a:solidFill>
              </a:rPr>
              <a:t>gned</a:t>
            </a:r>
            <a:r>
              <a:rPr lang="en-US" altLang="en-US" sz="2800" spc="-40" dirty="0">
                <a:solidFill>
                  <a:srgbClr val="FF0000"/>
                </a:solidFill>
              </a:rPr>
              <a:t> </a:t>
            </a:r>
            <a:r>
              <a:rPr lang="en-US" altLang="en-US" sz="3027" spc="-40" dirty="0">
                <a:solidFill>
                  <a:srgbClr val="FF0000"/>
                </a:solidFill>
              </a:rPr>
              <a:t>d</a:t>
            </a:r>
            <a:r>
              <a:rPr lang="en-US" altLang="en-US" sz="3027" dirty="0">
                <a:solidFill>
                  <a:srgbClr val="FF0000"/>
                </a:solidFill>
              </a:rPr>
              <a:t>et</a:t>
            </a:r>
            <a:r>
              <a:rPr lang="en-US" altLang="en-US" sz="3027" spc="-40" dirty="0">
                <a:solidFill>
                  <a:srgbClr val="FF0000"/>
                </a:solidFill>
              </a:rPr>
              <a:t>e</a:t>
            </a:r>
            <a:r>
              <a:rPr lang="en-US" altLang="en-US" sz="3027" dirty="0">
                <a:solidFill>
                  <a:srgbClr val="FF0000"/>
                </a:solidFill>
              </a:rPr>
              <a:t>r</a:t>
            </a:r>
            <a:r>
              <a:rPr lang="en-US" altLang="en-US" sz="3027" spc="-40" dirty="0">
                <a:solidFill>
                  <a:srgbClr val="FF0000"/>
                </a:solidFill>
              </a:rPr>
              <a:t>min</a:t>
            </a:r>
            <a:r>
              <a:rPr lang="en-US" altLang="en-US" sz="3027" dirty="0">
                <a:solidFill>
                  <a:srgbClr val="FF0000"/>
                </a:solidFill>
              </a:rPr>
              <a:t>es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its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t</a:t>
            </a:r>
            <a:r>
              <a:rPr lang="en-US" altLang="en-US" sz="3027" spc="-40" dirty="0">
                <a:solidFill>
                  <a:srgbClr val="FF0000"/>
                </a:solidFill>
              </a:rPr>
              <a:t>ype</a:t>
            </a:r>
            <a:r>
              <a:rPr lang="en-US" altLang="en-US" sz="2800" spc="-40" dirty="0">
                <a:solidFill>
                  <a:srgbClr val="FF0000"/>
                </a:solidFill>
              </a:rPr>
              <a:t> </a:t>
            </a:r>
            <a:r>
              <a:rPr lang="en-US" altLang="en-US" sz="3027" spc="-40" dirty="0">
                <a:solidFill>
                  <a:srgbClr val="FF0000"/>
                </a:solidFill>
              </a:rPr>
              <a:t>an</a:t>
            </a:r>
            <a:r>
              <a:rPr lang="en-US" altLang="en-US" sz="3027" dirty="0">
                <a:solidFill>
                  <a:srgbClr val="FF0000"/>
                </a:solidFill>
              </a:rPr>
              <a:t>d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t</a:t>
            </a:r>
            <a:r>
              <a:rPr lang="en-US" altLang="en-US" sz="3027" spc="-100" dirty="0">
                <a:solidFill>
                  <a:srgbClr val="FF0000"/>
                </a:solidFill>
              </a:rPr>
              <a:t>h</a:t>
            </a:r>
            <a:r>
              <a:rPr lang="en-US" altLang="en-US" sz="3027" dirty="0">
                <a:solidFill>
                  <a:srgbClr val="FF0000"/>
                </a:solidFill>
              </a:rPr>
              <a:t>u</a:t>
            </a:r>
            <a:r>
              <a:rPr lang="en-US" altLang="en-US" sz="3027" spc="-200" dirty="0">
                <a:solidFill>
                  <a:srgbClr val="FF0000"/>
                </a:solidFill>
              </a:rPr>
              <a:t>s</a:t>
            </a:r>
            <a:r>
              <a:rPr lang="en-US" altLang="en-US" sz="3027" dirty="0">
                <a:solidFill>
                  <a:srgbClr val="FF0000"/>
                </a:solidFill>
              </a:rPr>
              <a:t>,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siz</a:t>
            </a:r>
            <a:r>
              <a:rPr lang="en-US" altLang="en-US" sz="3027" spc="-200" dirty="0">
                <a:solidFill>
                  <a:srgbClr val="FF0000"/>
                </a:solidFill>
              </a:rPr>
              <a:t>e.</a:t>
            </a:r>
            <a:endParaRPr lang="en-US" altLang="en-US" sz="3027" dirty="0">
              <a:solidFill>
                <a:srgbClr val="FF0000"/>
              </a:solidFill>
            </a:endParaRPr>
          </a:p>
          <a:p>
            <a:pPr lvl="2"/>
            <a:r>
              <a:rPr lang="en-US" altLang="en-US" sz="3000" dirty="0">
                <a:solidFill>
                  <a:srgbClr val="7030A0"/>
                </a:solidFill>
              </a:rPr>
              <a:t>This means the interpreter analyzes the right-hand side (RHS) of the equals sign to determine the type.</a:t>
            </a:r>
          </a:p>
        </p:txBody>
      </p:sp>
    </p:spTree>
    <p:extLst>
      <p:ext uri="{BB962C8B-B14F-4D97-AF65-F5344CB8AC3E}">
        <p14:creationId xmlns:p14="http://schemas.microsoft.com/office/powerpoint/2010/main" val="30186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44776" y="1143000"/>
            <a:ext cx="9077818" cy="5225387"/>
          </a:xfrm>
        </p:spPr>
        <p:txBody>
          <a:bodyPr>
            <a:noAutofit/>
          </a:bodyPr>
          <a:lstStyle/>
          <a:p>
            <a:pPr marL="341313" indent="-341313">
              <a:buFont typeface="+mj-lt"/>
              <a:buAutoNum type="arabicPeriod"/>
            </a:pPr>
            <a:r>
              <a:rPr lang="en-US" altLang="en-US" sz="3200" dirty="0"/>
              <a:t>You can set aside a memory location for it.</a:t>
            </a:r>
          </a:p>
          <a:p>
            <a:pPr marL="341313" indent="-341313">
              <a:buFont typeface="+mj-lt"/>
              <a:buAutoNum type="arabicPeriod"/>
            </a:pPr>
            <a:r>
              <a:rPr lang="en-US" altLang="en-US" sz="3200" spc="-50" dirty="0"/>
              <a:t>You can fill up that memory location with data</a:t>
            </a:r>
            <a:r>
              <a:rPr lang="en-US" altLang="en-US" sz="3200" dirty="0"/>
              <a:t>.</a:t>
            </a:r>
          </a:p>
          <a:p>
            <a:pPr lvl="1" indent="-282575"/>
            <a:r>
              <a:rPr lang="en-US" altLang="en-US" sz="3200" dirty="0"/>
              <a:t>You might even do this at the same time as you allocate the memory location, if there are already data that you want to give it.</a:t>
            </a:r>
          </a:p>
          <a:p>
            <a:pPr marL="341313" indent="-341313">
              <a:buFont typeface="+mj-lt"/>
              <a:buAutoNum type="arabicPeriod"/>
            </a:pPr>
            <a:r>
              <a:rPr lang="en-US" altLang="en-US" sz="3200" dirty="0"/>
              <a:t>You can partially modify some of that data.</a:t>
            </a:r>
            <a:endParaRPr lang="en-US" altLang="en-US" sz="3000" dirty="0"/>
          </a:p>
          <a:p>
            <a:pPr marL="341313" indent="-341313">
              <a:buFont typeface="+mj-lt"/>
              <a:buAutoNum type="arabicPeriod"/>
            </a:pPr>
            <a:r>
              <a:rPr lang="en-US" altLang="en-US" sz="3200" dirty="0"/>
              <a:t>You can </a:t>
            </a:r>
            <a:r>
              <a:rPr lang="en-US" altLang="en-US" sz="3200" spc="-100" dirty="0"/>
              <a:t>loo</a:t>
            </a:r>
            <a:r>
              <a:rPr lang="en-US" altLang="en-US" sz="3200" dirty="0"/>
              <a:t>k at w</a:t>
            </a:r>
            <a:r>
              <a:rPr lang="en-US" altLang="en-US" sz="3200" spc="-100" dirty="0"/>
              <a:t>h</a:t>
            </a:r>
            <a:r>
              <a:rPr lang="en-US" altLang="en-US" sz="3200" dirty="0"/>
              <a:t>at</a:t>
            </a:r>
            <a:r>
              <a:rPr lang="en-US" altLang="en-US" sz="3200" spc="-200" dirty="0"/>
              <a:t>'</a:t>
            </a:r>
            <a:r>
              <a:rPr lang="en-US" altLang="en-US" sz="3200" dirty="0"/>
              <a:t>s in t</a:t>
            </a:r>
            <a:r>
              <a:rPr lang="en-US" altLang="en-US" sz="3200" spc="-100" dirty="0"/>
              <a:t>h</a:t>
            </a:r>
            <a:r>
              <a:rPr lang="en-US" altLang="en-US" sz="3200" dirty="0"/>
              <a:t>at </a:t>
            </a:r>
            <a:r>
              <a:rPr lang="en-US" altLang="en-US" sz="3200" spc="-100" dirty="0"/>
              <a:t>memo</a:t>
            </a:r>
            <a:r>
              <a:rPr lang="en-US" altLang="en-US" sz="3200" dirty="0"/>
              <a:t>ry </a:t>
            </a:r>
            <a:r>
              <a:rPr lang="en-US" altLang="en-US" sz="3200" spc="-100" dirty="0"/>
              <a:t>lo</a:t>
            </a:r>
            <a:r>
              <a:rPr lang="en-US" altLang="en-US" sz="3200" dirty="0"/>
              <a:t>cat</a:t>
            </a:r>
            <a:r>
              <a:rPr lang="en-US" altLang="en-US" sz="3200" spc="-100" dirty="0"/>
              <a:t>io</a:t>
            </a:r>
            <a:r>
              <a:rPr lang="en-US" altLang="en-US" sz="3200" spc="-200" dirty="0"/>
              <a:t>n</a:t>
            </a:r>
            <a:r>
              <a:rPr lang="en-US" altLang="en-US" sz="3200" dirty="0"/>
              <a:t>,</a:t>
            </a:r>
            <a:br>
              <a:rPr lang="en-US" altLang="en-US" sz="3200" dirty="0"/>
            </a:br>
            <a:r>
              <a:rPr lang="en-US" altLang="en-US" sz="3200" dirty="0"/>
              <a:t>without modifying it.</a:t>
            </a:r>
          </a:p>
          <a:p>
            <a:pPr marL="341313" indent="-341313">
              <a:buFont typeface="+mj-lt"/>
              <a:buAutoNum type="arabicPeriod"/>
            </a:pPr>
            <a:r>
              <a:rPr lang="en-US" altLang="en-US" sz="3200" dirty="0"/>
              <a:t>You can </a:t>
            </a:r>
            <a:r>
              <a:rPr lang="en-US" altLang="en-US" sz="3200" spc="-100" dirty="0"/>
              <a:t>delete that variable, thereby freeing up </a:t>
            </a:r>
            <a:br>
              <a:rPr lang="en-US" altLang="en-US" sz="3200" spc="-100" dirty="0"/>
            </a:br>
            <a:r>
              <a:rPr lang="en-US" altLang="en-US" sz="3200" spc="-100" dirty="0"/>
              <a:t>its memory location</a:t>
            </a:r>
            <a:r>
              <a:rPr lang="en-US" altLang="en-US" sz="3200" dirty="0"/>
              <a:t>.</a:t>
            </a:r>
          </a:p>
          <a:p>
            <a:pPr lvl="1" indent="-282575"/>
            <a:r>
              <a:rPr lang="en-US" altLang="en-US" sz="3200" spc="-120" dirty="0"/>
              <a:t>So</a:t>
            </a:r>
            <a:r>
              <a:rPr lang="en-US" altLang="en-US" sz="3200" spc="-150" dirty="0"/>
              <a:t>m</a:t>
            </a:r>
            <a:r>
              <a:rPr lang="en-US" altLang="en-US" sz="3200" spc="-50" dirty="0"/>
              <a:t>e</a:t>
            </a:r>
            <a:r>
              <a:rPr lang="en-US" altLang="en-US" sz="2800" dirty="0"/>
              <a:t> </a:t>
            </a:r>
            <a:r>
              <a:rPr lang="en-US" altLang="en-US" sz="3200" spc="-120" dirty="0"/>
              <a:t>l</a:t>
            </a:r>
            <a:r>
              <a:rPr lang="en-US" altLang="en-US" sz="3200" spc="-90" dirty="0"/>
              <a:t>an</a:t>
            </a:r>
            <a:r>
              <a:rPr lang="en-US" altLang="en-US" sz="3200" spc="-120" dirty="0"/>
              <a:t>g</a:t>
            </a:r>
            <a:r>
              <a:rPr lang="en-US" altLang="en-US" sz="3200" spc="-90" dirty="0"/>
              <a:t>ua</a:t>
            </a:r>
            <a:r>
              <a:rPr lang="en-US" altLang="en-US" sz="3200" spc="-120" dirty="0"/>
              <a:t>g</a:t>
            </a:r>
            <a:r>
              <a:rPr lang="en-US" altLang="en-US" sz="3200" spc="-90" dirty="0"/>
              <a:t>e</a:t>
            </a:r>
            <a:r>
              <a:rPr lang="en-US" altLang="en-US" sz="3200" dirty="0"/>
              <a:t>s</a:t>
            </a:r>
            <a:r>
              <a:rPr lang="en-US" altLang="en-US" sz="2800" dirty="0"/>
              <a:t> </a:t>
            </a:r>
            <a:r>
              <a:rPr lang="en-US" altLang="en-US" sz="3200" dirty="0"/>
              <a:t>will</a:t>
            </a:r>
            <a:r>
              <a:rPr lang="en-US" altLang="en-US" dirty="0"/>
              <a:t> </a:t>
            </a:r>
            <a:r>
              <a:rPr lang="en-US" altLang="en-US" sz="3200" spc="-120" dirty="0"/>
              <a:t>d</a:t>
            </a:r>
            <a:r>
              <a:rPr lang="en-US" altLang="en-US" sz="3200" dirty="0"/>
              <a:t>o t</a:t>
            </a:r>
            <a:r>
              <a:rPr lang="en-US" altLang="en-US" sz="3200" spc="-50" dirty="0"/>
              <a:t>hi</a:t>
            </a:r>
            <a:r>
              <a:rPr lang="en-US" altLang="en-US" sz="3200" dirty="0"/>
              <a:t>s </a:t>
            </a:r>
            <a:r>
              <a:rPr lang="en-US" altLang="en-US" sz="3200" spc="-50" dirty="0"/>
              <a:t>for y</a:t>
            </a:r>
            <a:r>
              <a:rPr lang="en-US" altLang="en-US" sz="3200" spc="-120" dirty="0"/>
              <a:t>ou</a:t>
            </a:r>
            <a:r>
              <a:rPr lang="en-US" altLang="en-US" sz="3200" dirty="0"/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altLang="en-US" sz="47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lang="en-US" altLang="en-US" sz="4700" b="1" spc="-10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ways to interact with</a:t>
            </a:r>
            <a:r>
              <a:rPr lang="en-US" altLang="en-US" sz="47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4700" b="1" spc="-10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variable:</a:t>
            </a:r>
            <a:endParaRPr lang="en-US" altLang="en-US" sz="4700" b="1" dirty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Pentagon 1"/>
          <p:cNvSpPr/>
          <p:nvPr/>
        </p:nvSpPr>
        <p:spPr>
          <a:xfrm flipH="1">
            <a:off x="8236462" y="3103125"/>
            <a:ext cx="1485901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pc="-40" dirty="0">
                <a:solidFill>
                  <a:prstClr val="white"/>
                </a:solidFill>
              </a:rPr>
              <a:t> </a:t>
            </a:r>
            <a:r>
              <a:rPr lang="en-US" sz="3200" spc="-130" dirty="0">
                <a:solidFill>
                  <a:prstClr val="white"/>
                </a:solidFill>
              </a:rPr>
              <a:t>In</a:t>
            </a:r>
            <a:r>
              <a:rPr lang="en-US" sz="3200" spc="-40" dirty="0">
                <a:solidFill>
                  <a:prstClr val="white"/>
                </a:solidFill>
              </a:rPr>
              <a:t>it</a:t>
            </a:r>
            <a:r>
              <a:rPr lang="en-US" sz="3200" spc="-130" dirty="0">
                <a:solidFill>
                  <a:prstClr val="white"/>
                </a:solidFill>
              </a:rPr>
              <a:t>ializ</a:t>
            </a:r>
            <a:r>
              <a:rPr lang="en-US" sz="3200" spc="-40" dirty="0">
                <a:solidFill>
                  <a:prstClr val="white"/>
                </a:solidFill>
              </a:rPr>
              <a:t>e 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 flipH="1">
            <a:off x="8238744" y="3657600"/>
            <a:ext cx="14859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prstClr val="white"/>
                </a:solidFill>
              </a:rPr>
              <a:t>Update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6556443" y="6191414"/>
            <a:ext cx="3168201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3200" spc="-150" dirty="0">
                <a:solidFill>
                  <a:prstClr val="white"/>
                </a:solidFill>
              </a:rPr>
              <a:t>G</a:t>
            </a:r>
            <a:r>
              <a:rPr lang="en-US" sz="3200" spc="-110" dirty="0">
                <a:solidFill>
                  <a:prstClr val="white"/>
                </a:solidFill>
              </a:rPr>
              <a:t>a</a:t>
            </a:r>
            <a:r>
              <a:rPr lang="en-US" sz="3200" dirty="0">
                <a:solidFill>
                  <a:prstClr val="white"/>
                </a:solidFill>
              </a:rPr>
              <a:t>r</a:t>
            </a:r>
            <a:r>
              <a:rPr lang="en-US" sz="3200" spc="-110" dirty="0">
                <a:solidFill>
                  <a:prstClr val="white"/>
                </a:solidFill>
              </a:rPr>
              <a:t>bag</a:t>
            </a:r>
            <a:r>
              <a:rPr lang="en-US" sz="3200" spc="-50" dirty="0">
                <a:solidFill>
                  <a:prstClr val="white"/>
                </a:solidFill>
              </a:rPr>
              <a:t>e C</a:t>
            </a:r>
            <a:r>
              <a:rPr lang="en-US" sz="3200" spc="-90" dirty="0">
                <a:solidFill>
                  <a:prstClr val="white"/>
                </a:solidFill>
              </a:rPr>
              <a:t>o</a:t>
            </a:r>
            <a:r>
              <a:rPr lang="en-US" sz="3200" spc="-80" dirty="0">
                <a:solidFill>
                  <a:prstClr val="white"/>
                </a:solidFill>
              </a:rPr>
              <a:t>l</a:t>
            </a:r>
            <a:r>
              <a:rPr lang="en-US" sz="3200" spc="-100" dirty="0">
                <a:solidFill>
                  <a:prstClr val="white"/>
                </a:solidFill>
              </a:rPr>
              <a:t>l</a:t>
            </a:r>
            <a:r>
              <a:rPr lang="en-US" sz="3200" dirty="0">
                <a:solidFill>
                  <a:prstClr val="white"/>
                </a:solidFill>
              </a:rPr>
              <a:t>ect</a:t>
            </a:r>
            <a:r>
              <a:rPr lang="en-US" sz="3200" spc="-110" dirty="0">
                <a:solidFill>
                  <a:prstClr val="white"/>
                </a:solidFill>
              </a:rPr>
              <a:t>i</a:t>
            </a:r>
            <a:r>
              <a:rPr lang="en-US" sz="3200" spc="-150" dirty="0">
                <a:solidFill>
                  <a:prstClr val="white"/>
                </a:solidFill>
              </a:rPr>
              <a:t>o</a:t>
            </a:r>
            <a:r>
              <a:rPr lang="en-US" sz="3200" dirty="0">
                <a:solidFill>
                  <a:prstClr val="white"/>
                </a:solidFill>
              </a:rPr>
              <a:t>n</a:t>
            </a:r>
          </a:p>
        </p:txBody>
      </p:sp>
      <p:sp>
        <p:nvSpPr>
          <p:cNvPr id="8" name="Pentagon 7"/>
          <p:cNvSpPr/>
          <p:nvPr/>
        </p:nvSpPr>
        <p:spPr>
          <a:xfrm flipH="1">
            <a:off x="8238744" y="1752600"/>
            <a:ext cx="14859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500" dirty="0">
                <a:solidFill>
                  <a:prstClr val="white"/>
                </a:solidFill>
              </a:rPr>
              <a:t> </a:t>
            </a:r>
            <a:r>
              <a:rPr lang="en-US" sz="3200" dirty="0">
                <a:solidFill>
                  <a:prstClr val="white"/>
                </a:solidFill>
              </a:rPr>
              <a:t>Assign</a:t>
            </a:r>
          </a:p>
        </p:txBody>
      </p:sp>
      <p:sp>
        <p:nvSpPr>
          <p:cNvPr id="9" name="Pentagon 1">
            <a:extLst>
              <a:ext uri="{FF2B5EF4-FFF2-40B4-BE49-F238E27FC236}">
                <a16:creationId xmlns:a16="http://schemas.microsoft.com/office/drawing/2014/main" id="{475FF480-93E8-40AE-A45F-89B269E515E1}"/>
              </a:ext>
            </a:extLst>
          </p:cNvPr>
          <p:cNvSpPr/>
          <p:nvPr/>
        </p:nvSpPr>
        <p:spPr>
          <a:xfrm flipH="1">
            <a:off x="8236464" y="1187824"/>
            <a:ext cx="14859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pc="-40" dirty="0">
                <a:solidFill>
                  <a:prstClr val="white"/>
                </a:solidFill>
              </a:rPr>
              <a:t> </a:t>
            </a:r>
            <a:r>
              <a:rPr lang="en-US" sz="3200" spc="-40" dirty="0">
                <a:solidFill>
                  <a:prstClr val="white"/>
                </a:solidFill>
              </a:rPr>
              <a:t>Allo</a:t>
            </a:r>
            <a:r>
              <a:rPr lang="en-US" sz="3200" dirty="0">
                <a:solidFill>
                  <a:prstClr val="white"/>
                </a:solidFill>
              </a:rPr>
              <a:t>c</a:t>
            </a:r>
            <a:r>
              <a:rPr lang="en-US" sz="3200" spc="-40" dirty="0">
                <a:solidFill>
                  <a:prstClr val="white"/>
                </a:solidFill>
              </a:rPr>
              <a:t>at</a:t>
            </a:r>
            <a:r>
              <a:rPr lang="en-US" sz="3200" dirty="0">
                <a:solidFill>
                  <a:prstClr val="white"/>
                </a:solidFill>
              </a:rPr>
              <a:t>e</a:t>
            </a:r>
          </a:p>
        </p:txBody>
      </p:sp>
      <p:sp>
        <p:nvSpPr>
          <p:cNvPr id="10" name="Pentagon 6">
            <a:extLst>
              <a:ext uri="{FF2B5EF4-FFF2-40B4-BE49-F238E27FC236}">
                <a16:creationId xmlns:a16="http://schemas.microsoft.com/office/drawing/2014/main" id="{04FAAD93-0EAA-4F5A-9F3F-02965D2AEE24}"/>
              </a:ext>
            </a:extLst>
          </p:cNvPr>
          <p:cNvSpPr/>
          <p:nvPr/>
        </p:nvSpPr>
        <p:spPr>
          <a:xfrm flipH="1">
            <a:off x="8238744" y="4229100"/>
            <a:ext cx="14859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prstClr val="white"/>
                </a:solidFill>
              </a:rPr>
              <a:t> Access</a:t>
            </a:r>
          </a:p>
        </p:txBody>
      </p:sp>
      <p:sp>
        <p:nvSpPr>
          <p:cNvPr id="11" name="Pentagon 6">
            <a:extLst>
              <a:ext uri="{FF2B5EF4-FFF2-40B4-BE49-F238E27FC236}">
                <a16:creationId xmlns:a16="http://schemas.microsoft.com/office/drawing/2014/main" id="{18E85232-70E0-410E-804C-95DA7DA2CF82}"/>
              </a:ext>
            </a:extLst>
          </p:cNvPr>
          <p:cNvSpPr/>
          <p:nvPr/>
        </p:nvSpPr>
        <p:spPr>
          <a:xfrm flipH="1">
            <a:off x="8238744" y="5251077"/>
            <a:ext cx="14859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prstClr val="white"/>
                </a:solidFill>
              </a:rPr>
              <a:t> Delete</a:t>
            </a:r>
          </a:p>
        </p:txBody>
      </p:sp>
    </p:spTree>
    <p:extLst>
      <p:ext uri="{BB962C8B-B14F-4D97-AF65-F5344CB8AC3E}">
        <p14:creationId xmlns:p14="http://schemas.microsoft.com/office/powerpoint/2010/main" val="33064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92608" y="1161143"/>
            <a:ext cx="9345168" cy="5015820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en-US" altLang="en-US" sz="3200" dirty="0"/>
              <a:t>Python variables do not have to be explicitly declared to reserve memory space. </a:t>
            </a:r>
            <a:br>
              <a:rPr lang="en-US" altLang="en-US" sz="3200" dirty="0"/>
            </a:br>
            <a:r>
              <a:rPr lang="en-US" altLang="en-US" sz="3200" dirty="0"/>
              <a:t>The declaration happens automatically when you assign a value to a variable. </a:t>
            </a:r>
            <a:br>
              <a:rPr lang="en-US" altLang="en-US" sz="3200" dirty="0"/>
            </a:br>
            <a:r>
              <a:rPr lang="en-US" altLang="en-US" sz="3200" dirty="0"/>
              <a:t>The equal sign (</a:t>
            </a:r>
            <a:r>
              <a:rPr lang="en-US" altLang="en-US" sz="3200" dirty="0">
                <a:solidFill>
                  <a:srgbClr val="00B0F0"/>
                </a:solidFill>
              </a:rPr>
              <a:t>=</a:t>
            </a:r>
            <a:r>
              <a:rPr lang="en-US" altLang="en-US" sz="3200" dirty="0"/>
              <a:t>) is used to assign values to variables:</a:t>
            </a:r>
          </a:p>
          <a:p>
            <a:pPr lvl="1">
              <a:buFontTx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counter </a:t>
            </a:r>
            <a:r>
              <a:rPr lang="en-US" altLang="en-US" sz="28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100  # An integer assignment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miles </a:t>
            </a:r>
            <a:r>
              <a:rPr lang="en-US" altLang="en-US" sz="28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1000.0 # A floating point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8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"John"  # A string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print (counter)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print (miles)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print (name)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283784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B0F0"/>
                </a:solidFill>
              </a:rPr>
              <a:t>Assigning</a:t>
            </a:r>
            <a:r>
              <a:rPr lang="en-US" altLang="en-US" sz="4400" dirty="0">
                <a:solidFill>
                  <a:srgbClr val="0070C0"/>
                </a:solidFill>
              </a:rPr>
              <a:t> Values to Variables:</a:t>
            </a:r>
          </a:p>
        </p:txBody>
      </p:sp>
    </p:spTree>
    <p:extLst>
      <p:ext uri="{BB962C8B-B14F-4D97-AF65-F5344CB8AC3E}">
        <p14:creationId xmlns:p14="http://schemas.microsoft.com/office/powerpoint/2010/main" val="34941585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34883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Assigning a completely new value to an existing variable doesn’t update it; it creates a new variable.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If its the same type (or even if not) it </a:t>
            </a:r>
            <a:r>
              <a:rPr lang="en-US" altLang="en-US" sz="2800" i="1" dirty="0">
                <a:solidFill>
                  <a:srgbClr val="0070C0"/>
                </a:solidFill>
              </a:rPr>
              <a:t>could</a:t>
            </a:r>
            <a:r>
              <a:rPr lang="en-US" altLang="en-US" sz="2800" dirty="0">
                <a:solidFill>
                  <a:srgbClr val="0070C0"/>
                </a:solidFill>
              </a:rPr>
              <a:t> end up in the same memory location. Nonetheless, it is a new variable.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283784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B0F0"/>
                </a:solidFill>
              </a:rPr>
              <a:t>Assigning</a:t>
            </a:r>
            <a:r>
              <a:rPr lang="en-US" altLang="en-US" sz="4400" dirty="0">
                <a:solidFill>
                  <a:srgbClr val="0070C0"/>
                </a:solidFill>
              </a:rPr>
              <a:t> Values to Variables:</a:t>
            </a:r>
          </a:p>
        </p:txBody>
      </p:sp>
    </p:spTree>
    <p:extLst>
      <p:ext uri="{BB962C8B-B14F-4D97-AF65-F5344CB8AC3E}">
        <p14:creationId xmlns:p14="http://schemas.microsoft.com/office/powerpoint/2010/main" val="53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283784"/>
            <a:ext cx="9729788" cy="106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>
                <a:solidFill>
                  <a:srgbClr val="0070C0"/>
                </a:solidFill>
              </a:rPr>
              <a:t>Assigning Values to Variables: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34883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Assigning a completely new value to an existing variable doesn’t update it; it creates a new variable.</a:t>
            </a:r>
          </a:p>
          <a:p>
            <a:pPr lvl="1"/>
            <a:r>
              <a:rPr lang="en-US" altLang="en-US" sz="2800" dirty="0"/>
              <a:t>If its the same type (or even if not) it </a:t>
            </a:r>
            <a:r>
              <a:rPr lang="en-US" altLang="en-US" sz="2800" i="1" dirty="0"/>
              <a:t>could</a:t>
            </a:r>
            <a:r>
              <a:rPr lang="en-US" altLang="en-US" sz="2800" dirty="0"/>
              <a:t> end up in the same memory location. Nonetheless, it is a new variable.</a:t>
            </a:r>
          </a:p>
          <a:p>
            <a:r>
              <a:rPr lang="en-US" altLang="en-US" sz="3200" dirty="0">
                <a:solidFill>
                  <a:srgbClr val="FF0000"/>
                </a:solidFill>
              </a:rPr>
              <a:t>But there are multi-value variables. Assigning to one </a:t>
            </a:r>
            <a:r>
              <a:rPr lang="en-US" altLang="en-US" sz="3200" spc="-30" dirty="0">
                <a:solidFill>
                  <a:srgbClr val="FF0000"/>
                </a:solidFill>
              </a:rPr>
              <a:t>value is different than assigning to the whole variable.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283784"/>
            <a:ext cx="9729788" cy="106504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B0F0"/>
                </a:solidFill>
              </a:rPr>
              <a:t>Updating</a:t>
            </a:r>
            <a:r>
              <a:rPr lang="en-US" altLang="en-US" sz="4400" dirty="0">
                <a:solidFill>
                  <a:srgbClr val="0070C0"/>
                </a:solidFill>
              </a:rPr>
              <a:t> the Values of </a:t>
            </a:r>
            <a:r>
              <a:rPr lang="en-US" altLang="en-US" sz="4400" baseline="30000" dirty="0">
                <a:solidFill>
                  <a:srgbClr val="0070C0"/>
                </a:solidFill>
              </a:rPr>
              <a:t> </a:t>
            </a:r>
            <a:r>
              <a:rPr lang="en-US" altLang="en-US" sz="4400" dirty="0">
                <a:solidFill>
                  <a:srgbClr val="0070C0"/>
                </a:solidFill>
              </a:rPr>
              <a:t>Variables:</a:t>
            </a:r>
          </a:p>
        </p:txBody>
      </p:sp>
    </p:spTree>
    <p:extLst>
      <p:ext uri="{BB962C8B-B14F-4D97-AF65-F5344CB8AC3E}">
        <p14:creationId xmlns:p14="http://schemas.microsoft.com/office/powerpoint/2010/main" val="241269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283784"/>
            <a:ext cx="9729788" cy="106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B0F0"/>
                </a:solidFill>
              </a:rPr>
              <a:t>Updating</a:t>
            </a:r>
            <a:r>
              <a:rPr lang="en-US" altLang="en-US" sz="4400" dirty="0">
                <a:solidFill>
                  <a:srgbClr val="0070C0"/>
                </a:solidFill>
              </a:rPr>
              <a:t> the Values of </a:t>
            </a:r>
            <a:r>
              <a:rPr lang="en-US" altLang="en-US" sz="4400" baseline="30000" dirty="0">
                <a:solidFill>
                  <a:srgbClr val="0070C0"/>
                </a:solidFill>
              </a:rPr>
              <a:t> </a:t>
            </a:r>
            <a:r>
              <a:rPr lang="en-US" altLang="en-US" sz="4400" dirty="0">
                <a:solidFill>
                  <a:srgbClr val="0070C0"/>
                </a:solidFill>
              </a:rPr>
              <a:t>Variables: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34883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Assigning a completely new value to an existing variable doesn’t update it; it creates a new variable.</a:t>
            </a:r>
          </a:p>
          <a:p>
            <a:pPr lvl="1"/>
            <a:r>
              <a:rPr lang="en-US" altLang="en-US" sz="2800" dirty="0"/>
              <a:t>If its the same type (or even if not) it </a:t>
            </a:r>
            <a:r>
              <a:rPr lang="en-US" altLang="en-US" sz="2800" i="1" dirty="0"/>
              <a:t>could</a:t>
            </a:r>
            <a:r>
              <a:rPr lang="en-US" altLang="en-US" sz="2800" dirty="0"/>
              <a:t> end up in the same memory location. Nonetheless, it is a new variable.</a:t>
            </a:r>
          </a:p>
          <a:p>
            <a:r>
              <a:rPr lang="en-US" altLang="en-US" sz="3200" dirty="0"/>
              <a:t>But there are multi-value variables. Assigning to one </a:t>
            </a:r>
            <a:r>
              <a:rPr lang="en-US" altLang="en-US" sz="3200" spc="-30" dirty="0"/>
              <a:t>value is different than assigning to the whole variable.</a:t>
            </a:r>
          </a:p>
          <a:p>
            <a:r>
              <a:rPr lang="en-US" altLang="en-US" sz="3200" b="1" dirty="0">
                <a:solidFill>
                  <a:srgbClr val="0070C0"/>
                </a:solidFill>
              </a:rPr>
              <a:t>Python divides its types into two categories: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>
                <a:solidFill>
                  <a:srgbClr val="FF0000"/>
                </a:solidFill>
              </a:rPr>
              <a:t>Numbers, strings, and tuples are </a:t>
            </a:r>
            <a:r>
              <a:rPr lang="en-US" altLang="en-US" sz="3200" b="1" dirty="0">
                <a:solidFill>
                  <a:srgbClr val="FF0000"/>
                </a:solidFill>
              </a:rPr>
              <a:t>immutable</a:t>
            </a:r>
            <a:r>
              <a:rPr lang="en-US" altLang="en-US" sz="3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283784"/>
            <a:ext cx="9729788" cy="106504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Which Data Types are</a:t>
            </a:r>
            <a:r>
              <a:rPr lang="en-US" altLang="en-US" sz="4000" dirty="0">
                <a:solidFill>
                  <a:srgbClr val="0070C0"/>
                </a:solidFill>
              </a:rPr>
              <a:t> </a:t>
            </a:r>
            <a:r>
              <a:rPr lang="en-US" altLang="en-US" sz="4400" spc="-100" dirty="0">
                <a:solidFill>
                  <a:srgbClr val="00B0F0"/>
                </a:solidFill>
              </a:rPr>
              <a:t>U</a:t>
            </a:r>
            <a:r>
              <a:rPr lang="en-US" altLang="en-US" sz="4400" dirty="0">
                <a:solidFill>
                  <a:srgbClr val="00B0F0"/>
                </a:solidFill>
              </a:rPr>
              <a:t>pdatab</a:t>
            </a:r>
            <a:r>
              <a:rPr lang="en-US" altLang="en-US" sz="4400" spc="-100" dirty="0">
                <a:solidFill>
                  <a:srgbClr val="00B0F0"/>
                </a:solidFill>
              </a:rPr>
              <a:t>le</a:t>
            </a:r>
            <a:r>
              <a:rPr lang="en-US" altLang="en-US" sz="4400" dirty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79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0" y="1551963"/>
            <a:ext cx="9729787" cy="5306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227013">
              <a:spcBef>
                <a:spcPts val="0"/>
              </a:spcBef>
            </a:pPr>
            <a:r>
              <a:rPr lang="en-US" altLang="en-US" sz="2800" dirty="0">
                <a:solidFill>
                  <a:sysClr val="windowText" lastClr="000000"/>
                </a:solidFill>
              </a:rPr>
              <a:t>C defines code blocks by offsetting them with curly braces </a:t>
            </a:r>
            <a:r>
              <a:rPr lang="en-US" altLang="en-US" sz="2800" b="1" dirty="0">
                <a:solidFill>
                  <a:srgbClr val="00B050"/>
                </a:solidFill>
              </a:rPr>
              <a:t>{}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:  </a:t>
            </a: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while (1)        </a:t>
            </a:r>
            <a:r>
              <a:rPr lang="en-US" altLang="en-US" sz="21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   printf("Hi");</a:t>
            </a:r>
            <a:endParaRPr lang="en-US" altLang="en-US" sz="2100" b="1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rgbClr val="FF7C80"/>
                </a:solidFill>
                <a:latin typeface="Lucida Console" panose="020B0609040504020204" pitchFamily="49" charset="0"/>
              </a:rPr>
              <a:t>	 </a:t>
            </a:r>
            <a:r>
              <a:rPr lang="en-US" altLang="en-US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   printf("Bye"); </a:t>
            </a:r>
            <a:r>
              <a:rPr lang="en-US" altLang="en-US" sz="21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2800" dirty="0">
              <a:solidFill>
                <a:sysClr val="windowText" lastClr="000000"/>
              </a:solidFill>
            </a:endParaRPr>
          </a:p>
          <a:p>
            <a:pPr marL="344488" lvl="1" indent="-227013">
              <a:spcBef>
                <a:spcPts val="0"/>
              </a:spcBef>
            </a:pPr>
            <a:r>
              <a:rPr lang="en-US" altLang="en-US" sz="2800" spc="-20" dirty="0">
                <a:solidFill>
                  <a:sysClr val="windowText" lastClr="000000"/>
                </a:solidFill>
              </a:rPr>
              <a:t>Python</a:t>
            </a:r>
            <a:r>
              <a:rPr lang="en-US" altLang="en-US" sz="2400" spc="-20" dirty="0">
                <a:solidFill>
                  <a:sysClr val="windowText" lastClr="000000"/>
                </a:solidFill>
              </a:rPr>
              <a:t> </a:t>
            </a:r>
            <a:r>
              <a:rPr lang="en-US" altLang="en-US" sz="2800" spc="-20" dirty="0">
                <a:solidFill>
                  <a:sysClr val="windowText" lastClr="000000"/>
                </a:solidFill>
              </a:rPr>
              <a:t>requires</a:t>
            </a:r>
            <a:r>
              <a:rPr lang="en-US" altLang="en-US" sz="2400" spc="-20" dirty="0">
                <a:solidFill>
                  <a:sysClr val="windowText" lastClr="000000"/>
                </a:solidFill>
              </a:rPr>
              <a:t> </a:t>
            </a:r>
            <a:r>
              <a:rPr lang="en-US" altLang="en-US" sz="2800" spc="-20" dirty="0">
                <a:solidFill>
                  <a:sysClr val="windowText" lastClr="000000"/>
                </a:solidFill>
              </a:rPr>
              <a:t>proper indentation</a:t>
            </a:r>
            <a:r>
              <a:rPr lang="en-US" altLang="en-US" sz="2400" spc="-20" dirty="0">
                <a:solidFill>
                  <a:sysClr val="windowText" lastClr="000000"/>
                </a:solidFill>
              </a:rPr>
              <a:t> </a:t>
            </a:r>
            <a:r>
              <a:rPr lang="en-US" altLang="en-US" sz="2800" spc="-20" dirty="0">
                <a:solidFill>
                  <a:sysClr val="windowText" lastClr="000000"/>
                </a:solidFill>
              </a:rPr>
              <a:t>(</a:t>
            </a:r>
            <a:r>
              <a:rPr lang="zh-TW" altLang="en-US" sz="2400" spc="-20" dirty="0">
                <a:solidFill>
                  <a:sysClr val="windowText" lastClr="000000"/>
                </a:solidFill>
              </a:rPr>
              <a:t>縮進</a:t>
            </a:r>
            <a:r>
              <a:rPr lang="en-US" altLang="en-US" sz="2800" spc="-20" dirty="0">
                <a:solidFill>
                  <a:sysClr val="windowText" lastClr="000000"/>
                </a:solidFill>
              </a:rPr>
              <a:t>)</a:t>
            </a:r>
            <a:r>
              <a:rPr lang="en-US" altLang="en-US" sz="2400" spc="-20" dirty="0">
                <a:solidFill>
                  <a:sysClr val="windowText" lastClr="000000"/>
                </a:solidFill>
              </a:rPr>
              <a:t> </a:t>
            </a:r>
            <a:r>
              <a:rPr lang="en-US" altLang="en-US" sz="2800" spc="-20" dirty="0">
                <a:solidFill>
                  <a:sysClr val="windowText" lastClr="000000"/>
                </a:solidFill>
              </a:rPr>
              <a:t>to</a:t>
            </a:r>
            <a:r>
              <a:rPr lang="en-US" altLang="en-US" sz="2400" spc="-20" dirty="0">
                <a:solidFill>
                  <a:sysClr val="windowText" lastClr="000000"/>
                </a:solidFill>
              </a:rPr>
              <a:t> </a:t>
            </a:r>
            <a:r>
              <a:rPr lang="en-US" altLang="en-US" sz="2800" spc="-20" dirty="0">
                <a:solidFill>
                  <a:sysClr val="windowText" lastClr="000000"/>
                </a:solidFill>
              </a:rPr>
              <a:t>identify</a:t>
            </a:r>
            <a:r>
              <a:rPr lang="en-US" altLang="en-US" sz="2400" spc="-20" dirty="0">
                <a:solidFill>
                  <a:sysClr val="windowText" lastClr="000000"/>
                </a:solidFill>
              </a:rPr>
              <a:t> </a:t>
            </a:r>
            <a:r>
              <a:rPr lang="en-US" altLang="en-US" sz="2800" spc="-20" dirty="0">
                <a:solidFill>
                  <a:sysClr val="windowText" lastClr="000000"/>
                </a:solidFill>
              </a:rPr>
              <a:t>code</a:t>
            </a:r>
            <a:r>
              <a:rPr lang="en-US" altLang="en-US" sz="2400" spc="-20" dirty="0">
                <a:solidFill>
                  <a:sysClr val="windowText" lastClr="000000"/>
                </a:solidFill>
              </a:rPr>
              <a:t> </a:t>
            </a:r>
            <a:r>
              <a:rPr lang="en-US" altLang="en-US" sz="2800" spc="-20" dirty="0">
                <a:solidFill>
                  <a:sysClr val="windowText" lastClr="000000"/>
                </a:solidFill>
              </a:rPr>
              <a:t>blocks:</a:t>
            </a:r>
          </a:p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while (1):</a:t>
            </a:r>
            <a:endParaRPr lang="en-US" altLang="en-US" sz="21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   print("Hi")</a:t>
            </a:r>
            <a:endParaRPr lang="en-US" altLang="en-US" sz="21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   print("Bye")</a:t>
            </a:r>
            <a:r>
              <a:rPr lang="en-US" altLang="en-US" sz="21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2100" dirty="0">
              <a:solidFill>
                <a:sysClr val="windowText" lastClr="000000"/>
              </a:solidFill>
              <a:latin typeface="Lucida Console" panose="020B0609040504020204" pitchFamily="49" charset="0"/>
            </a:endParaRPr>
          </a:p>
          <a:p>
            <a:pPr marL="796925" lvl="2" indent="-227013">
              <a:spcBef>
                <a:spcPts val="0"/>
              </a:spcBef>
            </a:pPr>
            <a:r>
              <a:rPr lang="en-US" altLang="en-US" dirty="0">
                <a:solidFill>
                  <a:sysClr val="windowText" lastClr="000000"/>
                </a:solidFill>
              </a:rPr>
              <a:t>The number of spaces in the indentation is up to you, but all statements within the block must be indented </a:t>
            </a:r>
            <a:r>
              <a:rPr lang="en-US" altLang="en-US" dirty="0">
                <a:solidFill>
                  <a:srgbClr val="5B9BD5">
                    <a:lumMod val="75000"/>
                  </a:srgbClr>
                </a:solidFill>
              </a:rPr>
              <a:t>by the same amount</a:t>
            </a:r>
            <a:r>
              <a:rPr lang="en-US" altLang="en-US" dirty="0">
                <a:solidFill>
                  <a:sysClr val="windowText" lastClr="000000"/>
                </a:solidFill>
              </a:rPr>
              <a:t>. </a:t>
            </a:r>
          </a:p>
          <a:p>
            <a:pPr marL="1147763" lvl="2" indent="-285750">
              <a:spcBef>
                <a:spcPts val="600"/>
              </a:spcBef>
            </a:pPr>
            <a:r>
              <a:rPr lang="en-US" altLang="en-US" dirty="0">
                <a:solidFill>
                  <a:sysClr val="windowText" lastClr="000000"/>
                </a:solidFill>
              </a:rPr>
              <a:t>Everyone </a:t>
            </a:r>
            <a:r>
              <a:rPr lang="en-US" altLang="en-US" dirty="0">
                <a:solidFill>
                  <a:srgbClr val="FF0000"/>
                </a:solidFill>
              </a:rPr>
              <a:t>just uses the tab ke</a:t>
            </a:r>
            <a:r>
              <a:rPr lang="en-US" altLang="en-US" spc="-250" dirty="0">
                <a:solidFill>
                  <a:srgbClr val="FF0000"/>
                </a:solidFill>
              </a:rPr>
              <a:t>y</a:t>
            </a:r>
            <a:r>
              <a:rPr lang="en-US" altLang="en-US" sz="24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1265"/>
            <a:ext cx="9729788" cy="1676882"/>
            <a:chOff x="0" y="-21265"/>
            <a:chExt cx="9729788" cy="167688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0" y="0"/>
              <a:ext cx="9729788" cy="1655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prstClr val="white"/>
                  </a:solidFill>
                </a:rPr>
                <a:t>Comparing Python to C</a:t>
              </a:r>
            </a:p>
            <a:p>
              <a:pPr>
                <a:defRPr/>
              </a:pPr>
              <a:endParaRPr lang="en-US" sz="200" spc="40" dirty="0">
                <a:solidFill>
                  <a:srgbClr val="0070C0"/>
                </a:solidFill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pc="40" dirty="0">
                  <a:solidFill>
                    <a:srgbClr val="00B050"/>
                  </a:solidFill>
                </a:rPr>
                <a:t>multi-statement code blocks</a:t>
              </a:r>
              <a:endParaRPr lang="en-US" spc="40" dirty="0">
                <a:solidFill>
                  <a:srgbClr val="FF2B00"/>
                </a:solidFill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0" y="-21265"/>
              <a:ext cx="9729787" cy="10198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srgbClr val="0070C0"/>
                  </a:solidFill>
                </a:rPr>
                <a:t>Comparing Python to C</a:t>
              </a:r>
              <a:endParaRPr lang="en-US" spc="4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03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34883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Assigning a completely new value to an existing variable doesn’t update it; it creates a new variable.</a:t>
            </a:r>
          </a:p>
          <a:p>
            <a:pPr lvl="1"/>
            <a:r>
              <a:rPr lang="en-US" altLang="en-US" sz="2800" dirty="0"/>
              <a:t>If its the same type (or even if not) it </a:t>
            </a:r>
            <a:r>
              <a:rPr lang="en-US" altLang="en-US" sz="2800" i="1" dirty="0"/>
              <a:t>could</a:t>
            </a:r>
            <a:r>
              <a:rPr lang="en-US" altLang="en-US" sz="2800" dirty="0"/>
              <a:t> end up in the same memory location. Nonetheless, it is a new variable.</a:t>
            </a:r>
          </a:p>
          <a:p>
            <a:r>
              <a:rPr lang="en-US" altLang="en-US" sz="3200" dirty="0"/>
              <a:t>But there are multi-value variables. Assigning to one </a:t>
            </a:r>
            <a:r>
              <a:rPr lang="en-US" altLang="en-US" sz="3200" spc="-30" dirty="0"/>
              <a:t>value is different than assigning to the whole variable.</a:t>
            </a:r>
          </a:p>
          <a:p>
            <a:r>
              <a:rPr lang="en-US" altLang="en-US" sz="3200" b="1" dirty="0">
                <a:solidFill>
                  <a:srgbClr val="0070C0"/>
                </a:solidFill>
              </a:rPr>
              <a:t>Python divides its types into two categories: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/>
              <a:t>Numbers, strings, and tuples are </a:t>
            </a:r>
            <a:r>
              <a:rPr lang="en-US" altLang="en-US" sz="3200" b="1" dirty="0">
                <a:solidFill>
                  <a:srgbClr val="00B050"/>
                </a:solidFill>
              </a:rPr>
              <a:t>im</a:t>
            </a:r>
            <a:r>
              <a:rPr lang="en-US" altLang="en-US" sz="3200" b="1" dirty="0">
                <a:solidFill>
                  <a:srgbClr val="FF0000"/>
                </a:solidFill>
              </a:rPr>
              <a:t>mut</a:t>
            </a:r>
            <a:r>
              <a:rPr lang="en-US" altLang="en-US" sz="3200" b="1" dirty="0">
                <a:solidFill>
                  <a:srgbClr val="0070C0"/>
                </a:solidFill>
              </a:rPr>
              <a:t>able</a:t>
            </a:r>
            <a:r>
              <a:rPr lang="en-US" altLang="en-US" sz="3200" dirty="0"/>
              <a:t>.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>
                <a:solidFill>
                  <a:srgbClr val="FF0000"/>
                </a:solidFill>
              </a:rPr>
              <a:t>Lists, sets, and dictionaries are mutable.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283784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Which Data Types are</a:t>
            </a:r>
            <a:r>
              <a:rPr lang="en-US" altLang="en-US" sz="4000" dirty="0">
                <a:solidFill>
                  <a:srgbClr val="0070C0"/>
                </a:solidFill>
              </a:rPr>
              <a:t> </a:t>
            </a:r>
            <a:r>
              <a:rPr lang="en-US" altLang="en-US" sz="4400" spc="-100" dirty="0">
                <a:solidFill>
                  <a:srgbClr val="00B0F0"/>
                </a:solidFill>
              </a:rPr>
              <a:t>U</a:t>
            </a:r>
            <a:r>
              <a:rPr lang="en-US" altLang="en-US" sz="4400" dirty="0">
                <a:solidFill>
                  <a:srgbClr val="00B0F0"/>
                </a:solidFill>
              </a:rPr>
              <a:t>pdatab</a:t>
            </a:r>
            <a:r>
              <a:rPr lang="en-US" altLang="en-US" sz="4400" spc="-100" dirty="0">
                <a:solidFill>
                  <a:srgbClr val="00B0F0"/>
                </a:solidFill>
              </a:rPr>
              <a:t>le</a:t>
            </a:r>
            <a:r>
              <a:rPr lang="en-US" altLang="en-US" sz="44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615174" y="5718036"/>
            <a:ext cx="1531582" cy="1039287"/>
          </a:xfrm>
          <a:prstGeom prst="wedgeRoundRectCallout">
            <a:avLst>
              <a:gd name="adj1" fmla="val 86656"/>
              <a:gd name="adj2" fmla="val -123332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34" i="1" dirty="0" err="1">
                <a:solidFill>
                  <a:prstClr val="white"/>
                </a:solidFill>
              </a:rPr>
              <a:t>im</a:t>
            </a:r>
            <a:r>
              <a:rPr lang="en-US" altLang="zh-TW" sz="1834" i="1" dirty="0">
                <a:solidFill>
                  <a:prstClr val="white"/>
                </a:solidFill>
              </a:rPr>
              <a:t>:</a:t>
            </a:r>
            <a:r>
              <a:rPr lang="en-US" altLang="zh-TW" sz="1834" dirty="0">
                <a:solidFill>
                  <a:prstClr val="white"/>
                </a:solidFill>
              </a:rPr>
              <a:t> a prefix meaning “</a:t>
            </a:r>
            <a:r>
              <a:rPr lang="en-US" altLang="zh-TW" sz="2935" i="1" dirty="0">
                <a:solidFill>
                  <a:prstClr val="white"/>
                </a:solidFill>
              </a:rPr>
              <a:t>not</a:t>
            </a:r>
            <a:r>
              <a:rPr lang="en-US" altLang="zh-TW" sz="1834" dirty="0">
                <a:solidFill>
                  <a:prstClr val="white"/>
                </a:solidFill>
              </a:rPr>
              <a:t>”</a:t>
            </a:r>
            <a:endParaRPr lang="zh-TW" altLang="en-US" sz="1834" dirty="0">
              <a:solidFill>
                <a:prstClr val="white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177145" y="5721076"/>
            <a:ext cx="1531582" cy="1039287"/>
          </a:xfrm>
          <a:prstGeom prst="wedgeRoundRectCallout">
            <a:avLst>
              <a:gd name="adj1" fmla="val 32780"/>
              <a:gd name="adj2" fmla="val -115311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34" i="1" dirty="0">
                <a:solidFill>
                  <a:prstClr val="white"/>
                </a:solidFill>
              </a:rPr>
              <a:t>mute:</a:t>
            </a:r>
            <a:r>
              <a:rPr lang="en-US" altLang="zh-TW" sz="1834" dirty="0">
                <a:solidFill>
                  <a:prstClr val="white"/>
                </a:solidFill>
              </a:rPr>
              <a:t> a root meaning “</a:t>
            </a:r>
            <a:r>
              <a:rPr lang="en-US" altLang="zh-TW" sz="2935" i="1" dirty="0">
                <a:solidFill>
                  <a:prstClr val="white"/>
                </a:solidFill>
              </a:rPr>
              <a:t>change</a:t>
            </a:r>
            <a:r>
              <a:rPr lang="en-US" altLang="zh-TW" sz="1834" dirty="0">
                <a:solidFill>
                  <a:prstClr val="white"/>
                </a:solidFill>
              </a:rPr>
              <a:t>”</a:t>
            </a:r>
            <a:endParaRPr lang="zh-TW" altLang="en-US" sz="1834" dirty="0">
              <a:solidFill>
                <a:prstClr val="white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740620" y="5715001"/>
            <a:ext cx="1531582" cy="1039287"/>
          </a:xfrm>
          <a:prstGeom prst="wedgeRoundRectCallout">
            <a:avLst>
              <a:gd name="adj1" fmla="val -23836"/>
              <a:gd name="adj2" fmla="val -117768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34" i="1" dirty="0">
                <a:solidFill>
                  <a:prstClr val="white"/>
                </a:solidFill>
              </a:rPr>
              <a:t>able:</a:t>
            </a:r>
            <a:r>
              <a:rPr lang="en-US" altLang="zh-TW" sz="1834" dirty="0">
                <a:solidFill>
                  <a:prstClr val="white"/>
                </a:solidFill>
              </a:rPr>
              <a:t> a suffix meaning “</a:t>
            </a:r>
            <a:r>
              <a:rPr lang="en-US" altLang="zh-TW" sz="2935" i="1" dirty="0">
                <a:solidFill>
                  <a:prstClr val="white"/>
                </a:solidFill>
              </a:rPr>
              <a:t>able</a:t>
            </a:r>
            <a:r>
              <a:rPr lang="en-US" altLang="zh-TW" sz="1834" dirty="0">
                <a:solidFill>
                  <a:prstClr val="white"/>
                </a:solidFill>
              </a:rPr>
              <a:t>”</a:t>
            </a:r>
            <a:endParaRPr lang="zh-TW" altLang="en-US" sz="1834" dirty="0">
              <a:solidFill>
                <a:prstClr val="white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355522" y="5715000"/>
            <a:ext cx="2053410" cy="1039287"/>
          </a:xfrm>
          <a:prstGeom prst="wedgeRoundRectCallout">
            <a:avLst>
              <a:gd name="adj1" fmla="val 125040"/>
              <a:gd name="adj2" fmla="val 29027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zh-TW" sz="825" i="1" dirty="0">
              <a:solidFill>
                <a:prstClr val="white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TW" sz="1834" i="1" dirty="0">
                <a:solidFill>
                  <a:prstClr val="white"/>
                </a:solidFill>
              </a:rPr>
              <a:t>not</a:t>
            </a:r>
            <a:r>
              <a:rPr lang="en-US" altLang="zh-TW" sz="1100" i="1" dirty="0">
                <a:solidFill>
                  <a:prstClr val="white"/>
                </a:solidFill>
              </a:rPr>
              <a:t> </a:t>
            </a:r>
            <a:r>
              <a:rPr lang="en-US" altLang="zh-TW" sz="1834" dirty="0">
                <a:solidFill>
                  <a:prstClr val="white"/>
                </a:solidFill>
                <a:sym typeface="Symbol" panose="05050102010706020507" pitchFamily="18" charset="2"/>
              </a:rPr>
              <a:t></a:t>
            </a:r>
            <a:r>
              <a:rPr lang="en-US" altLang="zh-TW" sz="800" dirty="0">
                <a:solidFill>
                  <a:prstClr val="white"/>
                </a:solidFill>
                <a:sym typeface="Symbol" panose="05050102010706020507" pitchFamily="18" charset="2"/>
              </a:rPr>
              <a:t> </a:t>
            </a:r>
            <a:r>
              <a:rPr lang="en-US" altLang="zh-TW" sz="1834" i="1" dirty="0">
                <a:solidFill>
                  <a:prstClr val="white"/>
                </a:solidFill>
                <a:sym typeface="Symbol" panose="05050102010706020507" pitchFamily="18" charset="2"/>
              </a:rPr>
              <a:t>change</a:t>
            </a:r>
            <a:r>
              <a:rPr lang="en-US" altLang="zh-TW" sz="1100" i="1" dirty="0">
                <a:solidFill>
                  <a:prstClr val="white"/>
                </a:solidFill>
                <a:sym typeface="Symbol" panose="05050102010706020507" pitchFamily="18" charset="2"/>
              </a:rPr>
              <a:t> </a:t>
            </a:r>
            <a:r>
              <a:rPr lang="en-US" altLang="zh-TW" sz="1834" dirty="0">
                <a:solidFill>
                  <a:prstClr val="white"/>
                </a:solidFill>
                <a:sym typeface="Symbol" panose="05050102010706020507" pitchFamily="18" charset="2"/>
              </a:rPr>
              <a:t></a:t>
            </a:r>
            <a:r>
              <a:rPr lang="en-US" altLang="zh-TW" sz="800" i="1" dirty="0">
                <a:solidFill>
                  <a:prstClr val="white"/>
                </a:solidFill>
                <a:sym typeface="Symbol" panose="05050102010706020507" pitchFamily="18" charset="2"/>
              </a:rPr>
              <a:t> </a:t>
            </a:r>
            <a:r>
              <a:rPr lang="en-US" altLang="zh-TW" sz="1834" i="1" dirty="0">
                <a:solidFill>
                  <a:prstClr val="white"/>
                </a:solidFill>
              </a:rPr>
              <a:t>able:</a:t>
            </a:r>
            <a:r>
              <a:rPr lang="en-US" altLang="zh-TW" sz="1834" dirty="0">
                <a:solidFill>
                  <a:prstClr val="white"/>
                </a:solidFill>
              </a:rPr>
              <a:t> “</a:t>
            </a:r>
            <a:r>
              <a:rPr lang="en-US" altLang="zh-TW" sz="2935" i="1" dirty="0">
                <a:solidFill>
                  <a:prstClr val="white"/>
                </a:solidFill>
              </a:rPr>
              <a:t>cannot be changed</a:t>
            </a:r>
            <a:r>
              <a:rPr lang="en-US" altLang="zh-TW" sz="1834" dirty="0">
                <a:solidFill>
                  <a:prstClr val="white"/>
                </a:solidFill>
              </a:rPr>
              <a:t>”</a:t>
            </a:r>
            <a:endParaRPr lang="zh-TW" altLang="en-US" sz="1834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8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59076" y="134883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rgbClr val="D9D9D9"/>
                </a:solidFill>
              </a:rPr>
              <a:t>Assigning a completely new value to an existing variable doesn’t update it; it creates a new variable.</a:t>
            </a:r>
          </a:p>
          <a:p>
            <a:pPr lvl="1"/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If its the same type (or even if not) it </a:t>
            </a:r>
            <a:r>
              <a:rPr lang="en-US" altLang="en-US" sz="2800" i="1" dirty="0">
                <a:solidFill>
                  <a:schemeClr val="bg1">
                    <a:lumMod val="85000"/>
                  </a:schemeClr>
                </a:solidFill>
              </a:rPr>
              <a:t>could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 end up in the same memory location. Nonetheless, it is a new variable.</a:t>
            </a:r>
          </a:p>
          <a:p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But there are multi-value variables. Assigning to one </a:t>
            </a:r>
            <a:r>
              <a:rPr lang="en-US" altLang="en-US" sz="3200" spc="-30" dirty="0">
                <a:solidFill>
                  <a:schemeClr val="bg1">
                    <a:lumMod val="85000"/>
                  </a:schemeClr>
                </a:solidFill>
              </a:rPr>
              <a:t>value is different than assigning to the whole variable.</a:t>
            </a:r>
          </a:p>
          <a:p>
            <a:r>
              <a:rPr lang="en-US" altLang="en-US" sz="3200" b="1" dirty="0">
                <a:solidFill>
                  <a:schemeClr val="bg1">
                    <a:lumMod val="85000"/>
                  </a:schemeClr>
                </a:solidFill>
              </a:rPr>
              <a:t>Python divides its types into two categories:</a:t>
            </a:r>
          </a:p>
          <a:p>
            <a:pPr marL="836633" lvl="1" indent="-471762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altLang="en-US" sz="3200" dirty="0"/>
              <a:t>Numbers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, strings, and tuples </a:t>
            </a:r>
            <a:r>
              <a:rPr lang="en-US" altLang="en-US" sz="3200" dirty="0"/>
              <a:t>are </a:t>
            </a:r>
            <a:r>
              <a:rPr lang="en-US" altLang="en-US" sz="3200" b="1" dirty="0">
                <a:solidFill>
                  <a:srgbClr val="00B050"/>
                </a:solidFill>
              </a:rPr>
              <a:t>im</a:t>
            </a:r>
            <a:r>
              <a:rPr lang="en-US" altLang="en-US" sz="3200" b="1" dirty="0">
                <a:solidFill>
                  <a:srgbClr val="FF0000"/>
                </a:solidFill>
              </a:rPr>
              <a:t>mut</a:t>
            </a:r>
            <a:r>
              <a:rPr lang="en-US" altLang="en-US" sz="3200" b="1" dirty="0">
                <a:solidFill>
                  <a:srgbClr val="0070C0"/>
                </a:solidFill>
              </a:rPr>
              <a:t>able</a:t>
            </a:r>
            <a:r>
              <a:rPr lang="en-US" altLang="en-US" sz="3200" dirty="0"/>
              <a:t>.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Lists, sets, and dictionaries are mutable.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283784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Which Data Types are</a:t>
            </a:r>
            <a:r>
              <a:rPr lang="en-US" altLang="en-US" sz="4000" dirty="0">
                <a:solidFill>
                  <a:srgbClr val="0070C0"/>
                </a:solidFill>
              </a:rPr>
              <a:t> </a:t>
            </a:r>
            <a:r>
              <a:rPr lang="en-US" altLang="en-US" sz="4400" spc="-100" dirty="0">
                <a:solidFill>
                  <a:srgbClr val="00B0F0"/>
                </a:solidFill>
              </a:rPr>
              <a:t>U</a:t>
            </a:r>
            <a:r>
              <a:rPr lang="en-US" altLang="en-US" sz="4400" dirty="0">
                <a:solidFill>
                  <a:srgbClr val="00B0F0"/>
                </a:solidFill>
              </a:rPr>
              <a:t>pdatab</a:t>
            </a:r>
            <a:r>
              <a:rPr lang="en-US" altLang="en-US" sz="4400" spc="-100" dirty="0">
                <a:solidFill>
                  <a:srgbClr val="00B0F0"/>
                </a:solidFill>
              </a:rPr>
              <a:t>le</a:t>
            </a:r>
            <a:r>
              <a:rPr lang="en-US" altLang="en-US" sz="4400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2876" y="1134713"/>
            <a:ext cx="5542294" cy="2826810"/>
            <a:chOff x="282876" y="1134713"/>
            <a:chExt cx="5542294" cy="282681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80847" y="1134713"/>
              <a:ext cx="5444323" cy="2826810"/>
            </a:xfrm>
            <a:prstGeom prst="wedgeRoundRectCallout">
              <a:avLst>
                <a:gd name="adj1" fmla="val -20609"/>
                <a:gd name="adj2" fmla="val 68952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33CC"/>
                </a:solidFill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82876" y="1134713"/>
              <a:ext cx="2717452" cy="2826810"/>
            </a:xfrm>
            <a:prstGeom prst="wedgeRoundRectCallout">
              <a:avLst>
                <a:gd name="adj1" fmla="val -50002"/>
                <a:gd name="adj2" fmla="val -19233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2000"/>
                </a:lnSpc>
              </a:pPr>
              <a:r>
                <a:rPr lang="en-US" sz="2800" dirty="0">
                  <a:solidFill>
                    <a:srgbClr val="0033CC"/>
                  </a:solidFill>
                </a:rPr>
                <a:t>Numbers cannot</a:t>
              </a:r>
              <a:br>
                <a:rPr lang="en-US" sz="2800" dirty="0">
                  <a:solidFill>
                    <a:srgbClr val="0033CC"/>
                  </a:solidFill>
                </a:rPr>
              </a:br>
              <a:r>
                <a:rPr lang="en-US" sz="2800" dirty="0">
                  <a:solidFill>
                    <a:srgbClr val="0033CC"/>
                  </a:solidFill>
                </a:rPr>
                <a:t> change?!? Then how do you explain this: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707040" y="1459982"/>
            <a:ext cx="2678744" cy="21762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x=5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(x)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x=6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(x)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6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endParaRPr lang="en-US" sz="2200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311900" y="1134714"/>
            <a:ext cx="3439660" cy="2826810"/>
          </a:xfrm>
          <a:prstGeom prst="wedgeRoundRectCallout">
            <a:avLst>
              <a:gd name="adj1" fmla="val -118531"/>
              <a:gd name="adj2" fmla="val -248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2000"/>
              </a:lnSpc>
            </a:pPr>
            <a:r>
              <a:rPr lang="en-US" sz="2800" dirty="0">
                <a:solidFill>
                  <a:srgbClr val="0033CC"/>
                </a:solidFill>
              </a:rPr>
              <a:t>OK, I will explain it. The second assignment has created a new variable while </a:t>
            </a:r>
            <a:r>
              <a:rPr lang="en-US" sz="2800" i="1" dirty="0">
                <a:solidFill>
                  <a:srgbClr val="FF0000"/>
                </a:solidFill>
              </a:rPr>
              <a:t>also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causing the first variable to die</a:t>
            </a:r>
            <a:r>
              <a:rPr lang="en-US" sz="2800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6273454" y="4031190"/>
            <a:ext cx="3439660" cy="2826810"/>
          </a:xfrm>
          <a:prstGeom prst="wedgeRoundRectCallout">
            <a:avLst>
              <a:gd name="adj1" fmla="val 23620"/>
              <a:gd name="adj2" fmla="val -6358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bIns="0" rtlCol="0" anchor="ctr"/>
          <a:lstStyle/>
          <a:p>
            <a:pPr algn="ctr">
              <a:lnSpc>
                <a:spcPct val="82000"/>
              </a:lnSpc>
            </a:pPr>
            <a:r>
              <a:rPr lang="en-US" sz="2800" spc="-40" dirty="0">
                <a:solidFill>
                  <a:srgbClr val="0033CC"/>
                </a:solidFill>
              </a:rPr>
              <a:t> It</a:t>
            </a:r>
            <a:r>
              <a:rPr lang="en-US" sz="2400" spc="-40" dirty="0">
                <a:solidFill>
                  <a:srgbClr val="0033CC"/>
                </a:solidFill>
              </a:rPr>
              <a:t> </a:t>
            </a:r>
            <a:r>
              <a:rPr lang="en-US" sz="2800" spc="-60" dirty="0">
                <a:solidFill>
                  <a:srgbClr val="0033CC"/>
                </a:solidFill>
              </a:rPr>
              <a:t>dies</a:t>
            </a:r>
            <a:r>
              <a:rPr lang="en-US" sz="2400" spc="-60" dirty="0">
                <a:solidFill>
                  <a:srgbClr val="0033CC"/>
                </a:solidFill>
              </a:rPr>
              <a:t> </a:t>
            </a:r>
            <a:r>
              <a:rPr lang="en-US" sz="2800" spc="-60" dirty="0">
                <a:solidFill>
                  <a:srgbClr val="0033CC"/>
                </a:solidFill>
              </a:rPr>
              <a:t>be</a:t>
            </a:r>
            <a:r>
              <a:rPr lang="en-US" sz="2800" spc="-40" dirty="0">
                <a:solidFill>
                  <a:srgbClr val="0033CC"/>
                </a:solidFill>
              </a:rPr>
              <a:t>c</a:t>
            </a:r>
            <a:r>
              <a:rPr lang="en-US" sz="2800" spc="-120" dirty="0">
                <a:solidFill>
                  <a:srgbClr val="0033CC"/>
                </a:solidFill>
              </a:rPr>
              <a:t>a</a:t>
            </a:r>
            <a:r>
              <a:rPr lang="en-US" sz="2800" spc="-80" dirty="0">
                <a:solidFill>
                  <a:srgbClr val="0033CC"/>
                </a:solidFill>
              </a:rPr>
              <a:t>us</a:t>
            </a:r>
            <a:r>
              <a:rPr lang="en-US" sz="2800" spc="-40" dirty="0">
                <a:solidFill>
                  <a:srgbClr val="0033CC"/>
                </a:solidFill>
              </a:rPr>
              <a:t>e Pyt</a:t>
            </a:r>
            <a:r>
              <a:rPr lang="en-US" sz="2800" spc="-90" dirty="0">
                <a:solidFill>
                  <a:srgbClr val="0033CC"/>
                </a:solidFill>
              </a:rPr>
              <a:t>ho</a:t>
            </a:r>
            <a:r>
              <a:rPr lang="en-US" sz="2800" spc="-40" dirty="0">
                <a:solidFill>
                  <a:srgbClr val="0033CC"/>
                </a:solidFill>
              </a:rPr>
              <a:t>n</a:t>
            </a:r>
            <a:endParaRPr lang="en-US" sz="2800" dirty="0">
              <a:solidFill>
                <a:srgbClr val="0033CC"/>
              </a:solidFill>
            </a:endParaRPr>
          </a:p>
          <a:p>
            <a:pPr algn="ctr">
              <a:lnSpc>
                <a:spcPct val="82000"/>
              </a:lnSpc>
            </a:pPr>
            <a:r>
              <a:rPr lang="en-US" sz="2800" dirty="0">
                <a:solidFill>
                  <a:srgbClr val="0033CC"/>
                </a:solidFill>
              </a:rPr>
              <a:t>knows</a:t>
            </a:r>
            <a:r>
              <a:rPr lang="en-US" sz="2800" dirty="0">
                <a:solidFill>
                  <a:srgbClr val="FF0000"/>
                </a:solidFill>
              </a:rPr>
              <a:t> it can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never</a:t>
            </a:r>
          </a:p>
          <a:p>
            <a:pPr algn="ctr">
              <a:lnSpc>
                <a:spcPct val="82000"/>
              </a:lnSpc>
            </a:pPr>
            <a:r>
              <a:rPr lang="en-US" sz="2800" dirty="0">
                <a:solidFill>
                  <a:srgbClr val="FF0000"/>
                </a:solidFill>
              </a:rPr>
              <a:t>again be accessed</a:t>
            </a:r>
          </a:p>
          <a:p>
            <a:pPr algn="ctr">
              <a:lnSpc>
                <a:spcPct val="82000"/>
              </a:lnSpc>
            </a:pPr>
            <a:r>
              <a:rPr lang="en-US" sz="2800" dirty="0">
                <a:solidFill>
                  <a:srgbClr val="0033CC"/>
                </a:solidFill>
              </a:rPr>
              <a:t>(since the name that</a:t>
            </a:r>
          </a:p>
          <a:p>
            <a:pPr algn="ctr">
              <a:lnSpc>
                <a:spcPct val="82000"/>
              </a:lnSpc>
            </a:pPr>
            <a:r>
              <a:rPr lang="en-US" sz="2800" dirty="0">
                <a:solidFill>
                  <a:srgbClr val="0033CC"/>
                </a:solidFill>
              </a:rPr>
              <a:t>had been used to</a:t>
            </a:r>
          </a:p>
          <a:p>
            <a:pPr algn="ctr">
              <a:lnSpc>
                <a:spcPct val="82000"/>
              </a:lnSpc>
            </a:pPr>
            <a:r>
              <a:rPr lang="en-US" sz="2800" spc="-30" dirty="0">
                <a:solidFill>
                  <a:srgbClr val="0033CC"/>
                </a:solidFill>
              </a:rPr>
              <a:t>access it has now</a:t>
            </a:r>
          </a:p>
          <a:p>
            <a:pPr algn="ctr">
              <a:lnSpc>
                <a:spcPct val="82000"/>
              </a:lnSpc>
            </a:pPr>
            <a:r>
              <a:rPr lang="en-US" sz="2800" spc="-30" dirty="0">
                <a:solidFill>
                  <a:srgbClr val="0033CC"/>
                </a:solidFill>
              </a:rPr>
              <a:t>been </a:t>
            </a:r>
            <a:r>
              <a:rPr lang="en-US" sz="2800" dirty="0">
                <a:solidFill>
                  <a:srgbClr val="0033CC"/>
                </a:solidFill>
              </a:rPr>
              <a:t>reused to access</a:t>
            </a:r>
          </a:p>
          <a:p>
            <a:pPr algn="ctr">
              <a:lnSpc>
                <a:spcPct val="82000"/>
              </a:lnSpc>
            </a:pPr>
            <a:r>
              <a:rPr lang="en-US" sz="2800" dirty="0">
                <a:solidFill>
                  <a:srgbClr val="0033CC"/>
                </a:solidFill>
              </a:rPr>
              <a:t>something else).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555999" y="4041260"/>
            <a:ext cx="2398219" cy="2826810"/>
          </a:xfrm>
          <a:prstGeom prst="wedgeRoundRectCallout">
            <a:avLst>
              <a:gd name="adj1" fmla="val 72727"/>
              <a:gd name="adj2" fmla="val -2269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2000"/>
              </a:lnSpc>
            </a:pPr>
            <a:r>
              <a:rPr lang="en-US" sz="2800" spc="-40" dirty="0">
                <a:solidFill>
                  <a:srgbClr val="0033CC"/>
                </a:solidFill>
              </a:rPr>
              <a:t>The memory location holding ‘5’ </a:t>
            </a:r>
            <a:br>
              <a:rPr lang="en-US" sz="2800" spc="-40" dirty="0">
                <a:solidFill>
                  <a:srgbClr val="0033CC"/>
                </a:solidFill>
              </a:rPr>
            </a:br>
            <a:r>
              <a:rPr lang="en-US" sz="2800" spc="-40" dirty="0">
                <a:solidFill>
                  <a:srgbClr val="0033CC"/>
                </a:solidFill>
              </a:rPr>
              <a:t>has become </a:t>
            </a:r>
            <a:r>
              <a:rPr lang="en-US" sz="2800" spc="-40" dirty="0">
                <a:solidFill>
                  <a:srgbClr val="FF0000"/>
                </a:solidFill>
              </a:rPr>
              <a:t>garbage</a:t>
            </a:r>
            <a:r>
              <a:rPr lang="en-US" sz="2800" spc="-40" dirty="0">
                <a:solidFill>
                  <a:srgbClr val="0033CC"/>
                </a:solidFill>
              </a:rPr>
              <a:t> </a:t>
            </a:r>
            <a:br>
              <a:rPr lang="en-US" sz="2800" spc="-40" dirty="0">
                <a:solidFill>
                  <a:srgbClr val="0033CC"/>
                </a:solidFill>
              </a:rPr>
            </a:br>
            <a:r>
              <a:rPr lang="en-US" sz="2800" spc="-40" dirty="0">
                <a:solidFill>
                  <a:srgbClr val="0033CC"/>
                </a:solidFill>
              </a:rPr>
              <a:t>which can be </a:t>
            </a:r>
            <a:r>
              <a:rPr lang="en-US" sz="2800" spc="-40" dirty="0">
                <a:solidFill>
                  <a:srgbClr val="FF0000"/>
                </a:solidFill>
              </a:rPr>
              <a:t>collected</a:t>
            </a:r>
            <a:r>
              <a:rPr lang="en-US" sz="2800" spc="-40" dirty="0">
                <a:solidFill>
                  <a:srgbClr val="0033CC"/>
                </a:solidFill>
              </a:rPr>
              <a:t> and thrown away.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1188695" y="46577"/>
            <a:ext cx="7472705" cy="804353"/>
          </a:xfrm>
          <a:prstGeom prst="wedgeRoundRectCallout">
            <a:avLst>
              <a:gd name="adj1" fmla="val 49911"/>
              <a:gd name="adj2" fmla="val -2279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2000"/>
              </a:lnSpc>
            </a:pPr>
            <a:r>
              <a:rPr lang="en-US" sz="2800" spc="-40" dirty="0">
                <a:solidFill>
                  <a:srgbClr val="FFD966"/>
                </a:solidFill>
              </a:rPr>
              <a:t>..</a:t>
            </a:r>
            <a:r>
              <a:rPr lang="en-US" sz="2800" spc="-40" dirty="0">
                <a:solidFill>
                  <a:srgbClr val="0033CC"/>
                </a:solidFill>
              </a:rPr>
              <a:t>Some C-style pseudocode might help explain this...</a:t>
            </a:r>
            <a:endParaRPr lang="en-US" sz="2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9076" y="134883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rgbClr val="D9D9D9"/>
                </a:solidFill>
              </a:rPr>
              <a:t>Assigning a completely new value to an existing variable doesn’t update it; it creates a new variable.</a:t>
            </a:r>
          </a:p>
          <a:p>
            <a:pPr lvl="1"/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If its the same type (or even if not) it </a:t>
            </a:r>
            <a:r>
              <a:rPr lang="en-US" altLang="en-US" sz="2800" i="1" dirty="0">
                <a:solidFill>
                  <a:schemeClr val="bg1">
                    <a:lumMod val="85000"/>
                  </a:schemeClr>
                </a:solidFill>
              </a:rPr>
              <a:t>could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 end up in the same memory location. Nonetheless, it is a new variable.</a:t>
            </a:r>
          </a:p>
          <a:p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But there are multi-value variables. Assigning to one </a:t>
            </a:r>
            <a:r>
              <a:rPr lang="en-US" altLang="en-US" sz="3200" spc="-30" dirty="0">
                <a:solidFill>
                  <a:schemeClr val="bg1">
                    <a:lumMod val="85000"/>
                  </a:schemeClr>
                </a:solidFill>
              </a:rPr>
              <a:t>value is different than assigning to the whole variable.</a:t>
            </a:r>
          </a:p>
          <a:p>
            <a:r>
              <a:rPr lang="en-US" altLang="en-US" sz="3200" b="1" dirty="0">
                <a:solidFill>
                  <a:schemeClr val="bg1">
                    <a:lumMod val="85000"/>
                  </a:schemeClr>
                </a:solidFill>
              </a:rPr>
              <a:t>Python divides its types into two categories:</a:t>
            </a:r>
          </a:p>
          <a:p>
            <a:pPr marL="836633" lvl="1" indent="-471762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altLang="en-US" sz="3200" dirty="0"/>
              <a:t>Numbers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, strings, and tuples </a:t>
            </a:r>
            <a:r>
              <a:rPr lang="en-US" altLang="en-US" sz="3200" dirty="0"/>
              <a:t>are </a:t>
            </a:r>
            <a:r>
              <a:rPr lang="en-US" altLang="en-US" sz="3200" b="1" dirty="0">
                <a:solidFill>
                  <a:srgbClr val="00B050"/>
                </a:solidFill>
              </a:rPr>
              <a:t>im</a:t>
            </a:r>
            <a:r>
              <a:rPr lang="en-US" altLang="en-US" sz="3200" b="1" dirty="0">
                <a:solidFill>
                  <a:srgbClr val="FF0000"/>
                </a:solidFill>
              </a:rPr>
              <a:t>mut</a:t>
            </a:r>
            <a:r>
              <a:rPr lang="en-US" altLang="en-US" sz="3200" b="1" dirty="0">
                <a:solidFill>
                  <a:srgbClr val="0070C0"/>
                </a:solidFill>
              </a:rPr>
              <a:t>able</a:t>
            </a:r>
            <a:r>
              <a:rPr lang="en-US" altLang="en-US" sz="3200" dirty="0"/>
              <a:t>.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Lists, sets, and dictionaries are mutable.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283784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Which Data Types are</a:t>
            </a:r>
            <a:r>
              <a:rPr lang="en-US" altLang="en-US" sz="4000" dirty="0">
                <a:solidFill>
                  <a:srgbClr val="0070C0"/>
                </a:solidFill>
              </a:rPr>
              <a:t> </a:t>
            </a:r>
            <a:r>
              <a:rPr lang="en-US" altLang="en-US" sz="4400" spc="-100" dirty="0">
                <a:solidFill>
                  <a:srgbClr val="00B0F0"/>
                </a:solidFill>
              </a:rPr>
              <a:t>U</a:t>
            </a:r>
            <a:r>
              <a:rPr lang="en-US" altLang="en-US" sz="4400" dirty="0">
                <a:solidFill>
                  <a:srgbClr val="00B0F0"/>
                </a:solidFill>
              </a:rPr>
              <a:t>pdatab</a:t>
            </a:r>
            <a:r>
              <a:rPr lang="en-US" altLang="en-US" sz="4400" spc="-100" dirty="0">
                <a:solidFill>
                  <a:srgbClr val="00B0F0"/>
                </a:solidFill>
              </a:rPr>
              <a:t>le</a:t>
            </a:r>
            <a:r>
              <a:rPr lang="en-US" altLang="en-US" sz="4400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2876" y="1134713"/>
            <a:ext cx="5542294" cy="2826810"/>
            <a:chOff x="282876" y="1134713"/>
            <a:chExt cx="5542294" cy="282681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80847" y="1134713"/>
              <a:ext cx="5444323" cy="2826810"/>
            </a:xfrm>
            <a:prstGeom prst="wedgeRoundRectCallout">
              <a:avLst>
                <a:gd name="adj1" fmla="val -20609"/>
                <a:gd name="adj2" fmla="val 68952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33CC"/>
                </a:solidFill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82876" y="1134713"/>
              <a:ext cx="2717452" cy="2826810"/>
            </a:xfrm>
            <a:prstGeom prst="wedgeRoundRectCallout">
              <a:avLst>
                <a:gd name="adj1" fmla="val -50002"/>
                <a:gd name="adj2" fmla="val -19233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2000"/>
                </a:lnSpc>
              </a:pPr>
              <a:r>
                <a:rPr lang="en-US" sz="2800" dirty="0">
                  <a:solidFill>
                    <a:srgbClr val="0033CC"/>
                  </a:solidFill>
                </a:rPr>
                <a:t>Numbers cannot</a:t>
              </a:r>
              <a:br>
                <a:rPr lang="en-US" sz="2800" dirty="0">
                  <a:solidFill>
                    <a:srgbClr val="0033CC"/>
                  </a:solidFill>
                </a:rPr>
              </a:br>
              <a:r>
                <a:rPr lang="en-US" sz="2800" dirty="0">
                  <a:solidFill>
                    <a:srgbClr val="0033CC"/>
                  </a:solidFill>
                </a:rPr>
                <a:t> change?!? Then how do you explain this: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707040" y="1459982"/>
            <a:ext cx="2678744" cy="21762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x=5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(x)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x=6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(x)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6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endParaRPr lang="en-US" sz="2200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311900" y="1134714"/>
            <a:ext cx="3439660" cy="2826810"/>
          </a:xfrm>
          <a:prstGeom prst="wedgeRoundRectCallout">
            <a:avLst>
              <a:gd name="adj1" fmla="val -116246"/>
              <a:gd name="adj2" fmla="val -2977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(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ItIsAnAssignment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b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   v</a:t>
            </a:r>
            <a:r>
              <a:rPr lang="en-US" sz="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getNameOnLHS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US" sz="20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</a:t>
            </a:r>
            <a:r>
              <a:rPr lang="en-US" sz="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inferTypeOnRHS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z="24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sz="20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4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ItExistsAlready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(v))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free(&amp;v)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z="2800" spc="-8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4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=malloc(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sizeof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(t))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</a:t>
            </a:r>
            <a:r>
              <a:rPr lang="en-US" sz="2800" spc="-8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getValueOfRHS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7136605" y="1585913"/>
            <a:ext cx="2543175" cy="30738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3152" rtlCol="0" anchor="ctr" anchorCtr="0"/>
          <a:lstStyle/>
          <a:p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6605" y="1893300"/>
            <a:ext cx="2543175" cy="315207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3152" rtlCol="0" anchor="ctr" anchorCtr="0"/>
          <a:lstStyle/>
          <a:p>
            <a:r>
              <a:rPr lang="en-US" sz="28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endParaRPr lang="en-US" sz="28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22594" y="2208509"/>
            <a:ext cx="139458" cy="34183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3152" rtlCol="0" anchor="ctr" anchorCtr="0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98963" y="2208509"/>
            <a:ext cx="2371240" cy="34183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73152" rtlCol="0" anchor="ctr" anchorCtr="0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False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46376" y="2177085"/>
            <a:ext cx="2833404" cy="67556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73152" rtlCol="0" anchor="ctr" anchorCtr="0"/>
          <a:lstStyle/>
          <a:p>
            <a:endParaRPr lang="en-US" sz="28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20313" y="2819274"/>
            <a:ext cx="530881" cy="35400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0" rtlCol="0" anchor="ctr" anchorCtr="0"/>
          <a:lstStyle/>
          <a:p>
            <a:r>
              <a:rPr lang="en-US" sz="28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US" sz="280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28861" y="2819274"/>
            <a:ext cx="1364659" cy="35400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rtlCol="0" anchor="ctr" anchorCtr="0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68705" y="3160850"/>
            <a:ext cx="2363492" cy="35400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rtlCol="0" anchor="ctr" anchorCtr="0"/>
          <a:lstStyle/>
          <a:p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13722" y="2806847"/>
            <a:ext cx="2616066" cy="35400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2800" spc="-4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Some</a:t>
            </a:r>
            <a:r>
              <a:rPr lang="en-US" sz="2400" spc="-4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4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</a:t>
            </a:r>
            <a:r>
              <a:rPr lang="en-US" sz="2400" spc="-4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4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address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23129" y="1252858"/>
            <a:ext cx="2413861" cy="34183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73152" rtlCol="0" anchor="ctr" anchorCtr="0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</a:p>
        </p:txBody>
      </p:sp>
      <p:sp>
        <p:nvSpPr>
          <p:cNvPr id="20" name="Oval 19"/>
          <p:cNvSpPr/>
          <p:nvPr/>
        </p:nvSpPr>
        <p:spPr>
          <a:xfrm>
            <a:off x="8979694" y="1224140"/>
            <a:ext cx="319884" cy="33630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346390" y="1407230"/>
            <a:ext cx="304800" cy="19297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1188695" y="46577"/>
            <a:ext cx="7472705" cy="804353"/>
          </a:xfrm>
          <a:prstGeom prst="wedgeRoundRectCallout">
            <a:avLst>
              <a:gd name="adj1" fmla="val 33277"/>
              <a:gd name="adj2" fmla="val 10420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2000"/>
              </a:lnSpc>
            </a:pPr>
            <a:r>
              <a:rPr lang="en-US" sz="2800" spc="-40" dirty="0">
                <a:solidFill>
                  <a:srgbClr val="FFD966"/>
                </a:solidFill>
              </a:rPr>
              <a:t>..</a:t>
            </a:r>
            <a:r>
              <a:rPr lang="en-US" sz="2800" spc="-40" dirty="0">
                <a:solidFill>
                  <a:srgbClr val="0033CC"/>
                </a:solidFill>
              </a:rPr>
              <a:t>Some C-style pseudocode might help explain this.</a:t>
            </a:r>
            <a:r>
              <a:rPr lang="en-US" sz="2800" spc="-40" dirty="0">
                <a:solidFill>
                  <a:srgbClr val="FFD966"/>
                </a:solidFill>
              </a:rPr>
              <a:t>..</a:t>
            </a:r>
            <a:endParaRPr lang="en-US" sz="2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16" grpId="0" animBg="1"/>
      <p:bldP spid="18" grpId="0" animBg="1"/>
      <p:bldP spid="29" grpId="0" animBg="1"/>
      <p:bldP spid="22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0" grpId="0" animBg="1"/>
      <p:bldP spid="2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59076" y="134883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rgbClr val="D9D9D9"/>
                </a:solidFill>
              </a:rPr>
              <a:t>Assigning a completely new value to an existing variable doesn’t update it; it creates a new variable.</a:t>
            </a:r>
          </a:p>
          <a:p>
            <a:pPr lvl="1"/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If its the same type (or even if not) it </a:t>
            </a:r>
            <a:r>
              <a:rPr lang="en-US" altLang="en-US" sz="2800" i="1" dirty="0">
                <a:solidFill>
                  <a:schemeClr val="bg1">
                    <a:lumMod val="85000"/>
                  </a:schemeClr>
                </a:solidFill>
              </a:rPr>
              <a:t>could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 end up in the same memory location. Nonetheless, it is a new variable.</a:t>
            </a:r>
          </a:p>
          <a:p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But there are multi-value variables. Assigning to one </a:t>
            </a:r>
            <a:r>
              <a:rPr lang="en-US" altLang="en-US" sz="3200" spc="-30" dirty="0">
                <a:solidFill>
                  <a:schemeClr val="bg1">
                    <a:lumMod val="85000"/>
                  </a:schemeClr>
                </a:solidFill>
              </a:rPr>
              <a:t>value is different than assigning to the whole variable.</a:t>
            </a:r>
          </a:p>
          <a:p>
            <a:r>
              <a:rPr lang="en-US" altLang="en-US" sz="3200" b="1" dirty="0">
                <a:solidFill>
                  <a:schemeClr val="bg1">
                    <a:lumMod val="85000"/>
                  </a:schemeClr>
                </a:solidFill>
              </a:rPr>
              <a:t>Python divides its types into two categories:</a:t>
            </a:r>
          </a:p>
          <a:p>
            <a:pPr marL="836633" lvl="1" indent="-471762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altLang="en-US" sz="3200" dirty="0"/>
              <a:t>Numbers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, strings, and tuples </a:t>
            </a:r>
            <a:r>
              <a:rPr lang="en-US" altLang="en-US" sz="3200" dirty="0"/>
              <a:t>are </a:t>
            </a:r>
            <a:r>
              <a:rPr lang="en-US" altLang="en-US" sz="3200" b="1" dirty="0">
                <a:solidFill>
                  <a:srgbClr val="00B050"/>
                </a:solidFill>
              </a:rPr>
              <a:t>im</a:t>
            </a:r>
            <a:r>
              <a:rPr lang="en-US" altLang="en-US" sz="3200" b="1" dirty="0">
                <a:solidFill>
                  <a:srgbClr val="FF0000"/>
                </a:solidFill>
              </a:rPr>
              <a:t>mut</a:t>
            </a:r>
            <a:r>
              <a:rPr lang="en-US" altLang="en-US" sz="3200" b="1" dirty="0">
                <a:solidFill>
                  <a:srgbClr val="0070C0"/>
                </a:solidFill>
              </a:rPr>
              <a:t>able</a:t>
            </a:r>
            <a:r>
              <a:rPr lang="en-US" altLang="en-US" sz="3200" dirty="0"/>
              <a:t>.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Lists, sets, and dictionaries are mutable.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283784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Which Data Types are</a:t>
            </a:r>
            <a:r>
              <a:rPr lang="en-US" altLang="en-US" sz="4000" dirty="0">
                <a:solidFill>
                  <a:srgbClr val="0070C0"/>
                </a:solidFill>
              </a:rPr>
              <a:t> </a:t>
            </a:r>
            <a:r>
              <a:rPr lang="en-US" altLang="en-US" sz="4400" spc="-100" dirty="0">
                <a:solidFill>
                  <a:srgbClr val="00B0F0"/>
                </a:solidFill>
              </a:rPr>
              <a:t>U</a:t>
            </a:r>
            <a:r>
              <a:rPr lang="en-US" altLang="en-US" sz="4400" dirty="0">
                <a:solidFill>
                  <a:srgbClr val="00B0F0"/>
                </a:solidFill>
              </a:rPr>
              <a:t>pdatab</a:t>
            </a:r>
            <a:r>
              <a:rPr lang="en-US" altLang="en-US" sz="4400" spc="-100" dirty="0">
                <a:solidFill>
                  <a:srgbClr val="00B0F0"/>
                </a:solidFill>
              </a:rPr>
              <a:t>le</a:t>
            </a:r>
            <a:r>
              <a:rPr lang="en-US" altLang="en-US" sz="4400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2876" y="1134713"/>
            <a:ext cx="5542294" cy="2826810"/>
            <a:chOff x="282876" y="1134713"/>
            <a:chExt cx="5542294" cy="282681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80847" y="1134713"/>
              <a:ext cx="5444323" cy="2826810"/>
            </a:xfrm>
            <a:prstGeom prst="wedgeRoundRectCallout">
              <a:avLst>
                <a:gd name="adj1" fmla="val -20609"/>
                <a:gd name="adj2" fmla="val 68952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33CC"/>
                </a:solidFill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82876" y="1134713"/>
              <a:ext cx="2717452" cy="2826810"/>
            </a:xfrm>
            <a:prstGeom prst="wedgeRoundRectCallout">
              <a:avLst>
                <a:gd name="adj1" fmla="val -50002"/>
                <a:gd name="adj2" fmla="val -19233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2000"/>
                </a:lnSpc>
              </a:pPr>
              <a:r>
                <a:rPr lang="en-US" sz="2800" dirty="0">
                  <a:solidFill>
                    <a:srgbClr val="0033CC"/>
                  </a:solidFill>
                </a:rPr>
                <a:t>Numbers cannot</a:t>
              </a:r>
              <a:br>
                <a:rPr lang="en-US" sz="2800" dirty="0">
                  <a:solidFill>
                    <a:srgbClr val="0033CC"/>
                  </a:solidFill>
                </a:rPr>
              </a:br>
              <a:r>
                <a:rPr lang="en-US" sz="2800" dirty="0">
                  <a:solidFill>
                    <a:srgbClr val="0033CC"/>
                  </a:solidFill>
                </a:rPr>
                <a:t> change?!? Then how do you explain this: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707040" y="1459982"/>
            <a:ext cx="2678744" cy="21762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x=5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(x)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x=6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(x)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6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endParaRPr lang="en-US" sz="2200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311900" y="1134714"/>
            <a:ext cx="3439660" cy="2826810"/>
          </a:xfrm>
          <a:prstGeom prst="wedgeRoundRectCallout">
            <a:avLst>
              <a:gd name="adj1" fmla="val -89899"/>
              <a:gd name="adj2" fmla="val -2024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(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ItIsAnAssignment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b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   v</a:t>
            </a:r>
            <a:r>
              <a:rPr lang="en-US" sz="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getNameOnLHS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US" sz="20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</a:t>
            </a:r>
            <a:r>
              <a:rPr lang="en-US" sz="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inferTypeOnRHS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z="24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sz="20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4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ItExistsAlready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(v))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free(&amp;v)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z="2800" spc="-8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4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=malloc(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sizeof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(t))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</a:t>
            </a:r>
            <a:r>
              <a:rPr lang="en-US" sz="2800" spc="-8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getValueOfRHS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26123" y="1594690"/>
            <a:ext cx="3040392" cy="1939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73152" rtlCol="0" anchor="ctr" anchorCtr="0"/>
          <a:lstStyle/>
          <a:p>
            <a:endParaRPr lang="en-US" sz="28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23129" y="1252858"/>
            <a:ext cx="2413861" cy="34183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73152" rtlCol="0" anchor="ctr" anchorCtr="0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False</a:t>
            </a:r>
          </a:p>
        </p:txBody>
      </p:sp>
      <p:sp>
        <p:nvSpPr>
          <p:cNvPr id="2" name="Oval 1"/>
          <p:cNvSpPr/>
          <p:nvPr/>
        </p:nvSpPr>
        <p:spPr>
          <a:xfrm>
            <a:off x="8979694" y="1183570"/>
            <a:ext cx="319884" cy="400065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346390" y="1550267"/>
            <a:ext cx="304800" cy="19297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1188695" y="46577"/>
            <a:ext cx="7472705" cy="804353"/>
          </a:xfrm>
          <a:prstGeom prst="wedgeRoundRectCallout">
            <a:avLst>
              <a:gd name="adj1" fmla="val 33277"/>
              <a:gd name="adj2" fmla="val 10420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2000"/>
              </a:lnSpc>
            </a:pPr>
            <a:r>
              <a:rPr lang="en-US" sz="2800" spc="-40" dirty="0">
                <a:solidFill>
                  <a:srgbClr val="FFD966"/>
                </a:solidFill>
              </a:rPr>
              <a:t>..</a:t>
            </a:r>
            <a:r>
              <a:rPr lang="en-US" sz="2800" spc="-40" dirty="0">
                <a:solidFill>
                  <a:srgbClr val="0033CC"/>
                </a:solidFill>
              </a:rPr>
              <a:t>Some C-style pseudocode might help explain this.</a:t>
            </a:r>
            <a:r>
              <a:rPr lang="en-US" sz="2800" spc="-40" dirty="0">
                <a:solidFill>
                  <a:srgbClr val="FFD966"/>
                </a:solidFill>
              </a:rPr>
              <a:t>..</a:t>
            </a:r>
            <a:endParaRPr lang="en-US" sz="2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" grpId="0" animBg="1"/>
      <p:bldP spid="1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59076" y="134883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rgbClr val="D9D9D9"/>
                </a:solidFill>
              </a:rPr>
              <a:t>Assigning a completely new value to an existing variable doesn’t update it; it creates a new variable.</a:t>
            </a:r>
          </a:p>
          <a:p>
            <a:pPr lvl="1"/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If its the same type (or even if not) it </a:t>
            </a:r>
            <a:r>
              <a:rPr lang="en-US" altLang="en-US" sz="2800" i="1" dirty="0">
                <a:solidFill>
                  <a:schemeClr val="bg1">
                    <a:lumMod val="85000"/>
                  </a:schemeClr>
                </a:solidFill>
              </a:rPr>
              <a:t>could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 end up in the same memory location. Nonetheless, it is a new variable.</a:t>
            </a:r>
          </a:p>
          <a:p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But there are multi-value variables. Assigning to one </a:t>
            </a:r>
            <a:r>
              <a:rPr lang="en-US" altLang="en-US" sz="3200" spc="-30" dirty="0">
                <a:solidFill>
                  <a:schemeClr val="bg1">
                    <a:lumMod val="85000"/>
                  </a:schemeClr>
                </a:solidFill>
              </a:rPr>
              <a:t>value is different than assigning to the whole variable.</a:t>
            </a:r>
          </a:p>
          <a:p>
            <a:r>
              <a:rPr lang="en-US" altLang="en-US" sz="3200" b="1" dirty="0">
                <a:solidFill>
                  <a:schemeClr val="bg1">
                    <a:lumMod val="85000"/>
                  </a:schemeClr>
                </a:solidFill>
              </a:rPr>
              <a:t>Python divides its types into two categories:</a:t>
            </a:r>
          </a:p>
          <a:p>
            <a:pPr marL="836633" lvl="1" indent="-471762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altLang="en-US" sz="3200" dirty="0"/>
              <a:t>Numbers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, strings, and tuples </a:t>
            </a:r>
            <a:r>
              <a:rPr lang="en-US" altLang="en-US" sz="3200" dirty="0"/>
              <a:t>are </a:t>
            </a:r>
            <a:r>
              <a:rPr lang="en-US" altLang="en-US" sz="3200" b="1" dirty="0">
                <a:solidFill>
                  <a:srgbClr val="00B050"/>
                </a:solidFill>
              </a:rPr>
              <a:t>im</a:t>
            </a:r>
            <a:r>
              <a:rPr lang="en-US" altLang="en-US" sz="3200" b="1" dirty="0">
                <a:solidFill>
                  <a:srgbClr val="FF0000"/>
                </a:solidFill>
              </a:rPr>
              <a:t>mut</a:t>
            </a:r>
            <a:r>
              <a:rPr lang="en-US" altLang="en-US" sz="3200" b="1" dirty="0">
                <a:solidFill>
                  <a:srgbClr val="0070C0"/>
                </a:solidFill>
              </a:rPr>
              <a:t>able</a:t>
            </a:r>
            <a:r>
              <a:rPr lang="en-US" altLang="en-US" sz="3200" dirty="0"/>
              <a:t>.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Lists, sets, and dictionaries are mutable.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283784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Which Data Types are</a:t>
            </a:r>
            <a:r>
              <a:rPr lang="en-US" altLang="en-US" sz="4000" dirty="0">
                <a:solidFill>
                  <a:srgbClr val="0070C0"/>
                </a:solidFill>
              </a:rPr>
              <a:t> </a:t>
            </a:r>
            <a:r>
              <a:rPr lang="en-US" altLang="en-US" sz="4400" spc="-100" dirty="0">
                <a:solidFill>
                  <a:srgbClr val="00B0F0"/>
                </a:solidFill>
              </a:rPr>
              <a:t>U</a:t>
            </a:r>
            <a:r>
              <a:rPr lang="en-US" altLang="en-US" sz="4400" dirty="0">
                <a:solidFill>
                  <a:srgbClr val="00B0F0"/>
                </a:solidFill>
              </a:rPr>
              <a:t>pdatab</a:t>
            </a:r>
            <a:r>
              <a:rPr lang="en-US" altLang="en-US" sz="4400" spc="-100" dirty="0">
                <a:solidFill>
                  <a:srgbClr val="00B0F0"/>
                </a:solidFill>
              </a:rPr>
              <a:t>le</a:t>
            </a:r>
            <a:r>
              <a:rPr lang="en-US" altLang="en-US" sz="4400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2876" y="1134713"/>
            <a:ext cx="5542294" cy="2826810"/>
            <a:chOff x="282876" y="1134713"/>
            <a:chExt cx="5542294" cy="282681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80847" y="1134713"/>
              <a:ext cx="5444323" cy="2826810"/>
            </a:xfrm>
            <a:prstGeom prst="wedgeRoundRectCallout">
              <a:avLst>
                <a:gd name="adj1" fmla="val -20609"/>
                <a:gd name="adj2" fmla="val 68952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33CC"/>
                </a:solidFill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82876" y="1134713"/>
              <a:ext cx="2717452" cy="2826810"/>
            </a:xfrm>
            <a:prstGeom prst="wedgeRoundRectCallout">
              <a:avLst>
                <a:gd name="adj1" fmla="val -50002"/>
                <a:gd name="adj2" fmla="val -19233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2000"/>
                </a:lnSpc>
              </a:pPr>
              <a:r>
                <a:rPr lang="en-US" sz="2800" dirty="0">
                  <a:solidFill>
                    <a:srgbClr val="0033CC"/>
                  </a:solidFill>
                </a:rPr>
                <a:t>Numbers cannot</a:t>
              </a:r>
              <a:br>
                <a:rPr lang="en-US" sz="2800" dirty="0">
                  <a:solidFill>
                    <a:srgbClr val="0033CC"/>
                  </a:solidFill>
                </a:rPr>
              </a:br>
              <a:r>
                <a:rPr lang="en-US" sz="2800" dirty="0">
                  <a:solidFill>
                    <a:srgbClr val="0033CC"/>
                  </a:solidFill>
                </a:rPr>
                <a:t> change?!? Then how do you explain this: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707040" y="1459982"/>
            <a:ext cx="2678744" cy="21762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x=5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(x)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x=6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(x)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6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endParaRPr lang="en-US" sz="2200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311900" y="1134714"/>
            <a:ext cx="3439660" cy="2826810"/>
          </a:xfrm>
          <a:prstGeom prst="wedgeRoundRectCallout">
            <a:avLst>
              <a:gd name="adj1" fmla="val -116721"/>
              <a:gd name="adj2" fmla="val -147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(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ItIsAnAssignment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b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   v</a:t>
            </a:r>
            <a:r>
              <a:rPr lang="en-US" sz="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getNameOnLHS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US" sz="20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</a:t>
            </a:r>
            <a:r>
              <a:rPr lang="en-US" sz="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inferTypeOnRHS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z="24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sz="20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4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ItExistsAlready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(v))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free(&amp;v)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z="2800" spc="-8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4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=malloc(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sizeof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(t))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</a:t>
            </a:r>
            <a:r>
              <a:rPr lang="en-US" sz="2800" spc="-8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getValueOfRHS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7136605" y="1560482"/>
            <a:ext cx="2543175" cy="33281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3152" rtlCol="0" anchor="ctr" anchorCtr="0"/>
          <a:lstStyle/>
          <a:p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6605" y="1893300"/>
            <a:ext cx="2543175" cy="315207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3152" rtlCol="0" anchor="ctr" anchorCtr="0"/>
          <a:lstStyle/>
          <a:p>
            <a:r>
              <a:rPr lang="en-US" sz="28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endParaRPr lang="en-US" sz="28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91950" y="2531370"/>
            <a:ext cx="2587830" cy="31421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73152" rtlCol="0" anchor="ctr" anchorCtr="0"/>
          <a:lstStyle/>
          <a:p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Old address dies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20313" y="2819274"/>
            <a:ext cx="530881" cy="35400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0" rtlCol="0" anchor="ctr" anchorCtr="0"/>
          <a:lstStyle/>
          <a:p>
            <a:r>
              <a:rPr lang="en-US" sz="28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US" sz="280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28861" y="2819274"/>
            <a:ext cx="1367725" cy="35400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rtlCol="0" anchor="ctr" anchorCtr="0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68705" y="3160850"/>
            <a:ext cx="2363492" cy="35400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rtlCol="0" anchor="ctr" anchorCtr="0"/>
          <a:lstStyle/>
          <a:p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13722" y="2806847"/>
            <a:ext cx="2616066" cy="35400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0" rtlCol="0" anchor="ctr" anchorCtr="0"/>
          <a:lstStyle/>
          <a:p>
            <a:r>
              <a:rPr lang="en-US" sz="2800" spc="-4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Some</a:t>
            </a:r>
            <a:r>
              <a:rPr lang="en-US" sz="2400" spc="-4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4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</a:t>
            </a:r>
            <a:r>
              <a:rPr lang="en-US" sz="2400" spc="-4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4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address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23129" y="1252858"/>
            <a:ext cx="2413861" cy="34183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73152" rtlCol="0" anchor="ctr" anchorCtr="0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</a:p>
        </p:txBody>
      </p:sp>
      <p:sp>
        <p:nvSpPr>
          <p:cNvPr id="28" name="Oval 27"/>
          <p:cNvSpPr/>
          <p:nvPr/>
        </p:nvSpPr>
        <p:spPr>
          <a:xfrm>
            <a:off x="8979694" y="1183570"/>
            <a:ext cx="319884" cy="400065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346390" y="1550267"/>
            <a:ext cx="304800" cy="19297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322594" y="2208509"/>
            <a:ext cx="139458" cy="34183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3152" rtlCol="0" anchor="ctr" anchorCtr="0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98963" y="2208509"/>
            <a:ext cx="2371240" cy="34183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73152" rtlCol="0" anchor="ctr" anchorCtr="0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1188695" y="46577"/>
            <a:ext cx="7472705" cy="804353"/>
          </a:xfrm>
          <a:prstGeom prst="wedgeRoundRectCallout">
            <a:avLst>
              <a:gd name="adj1" fmla="val 33277"/>
              <a:gd name="adj2" fmla="val 10420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2000"/>
              </a:lnSpc>
            </a:pPr>
            <a:r>
              <a:rPr lang="en-US" sz="2800" spc="-40" dirty="0">
                <a:solidFill>
                  <a:srgbClr val="FFD966"/>
                </a:solidFill>
              </a:rPr>
              <a:t>..</a:t>
            </a:r>
            <a:r>
              <a:rPr lang="en-US" sz="2800" spc="-40" dirty="0">
                <a:solidFill>
                  <a:srgbClr val="0033CC"/>
                </a:solidFill>
              </a:rPr>
              <a:t>Some C-style pseudocode might help explain this.</a:t>
            </a:r>
            <a:r>
              <a:rPr lang="en-US" sz="2800" spc="-40" dirty="0">
                <a:solidFill>
                  <a:srgbClr val="FFD966"/>
                </a:solidFill>
              </a:rPr>
              <a:t>..</a:t>
            </a:r>
            <a:endParaRPr lang="en-US" sz="2800" dirty="0">
              <a:solidFill>
                <a:srgbClr val="FFD966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3264694" y="4114800"/>
            <a:ext cx="6465094" cy="2743200"/>
          </a:xfrm>
          <a:prstGeom prst="wedgeRoundRectCallout">
            <a:avLst>
              <a:gd name="adj1" fmla="val 26921"/>
              <a:gd name="adj2" fmla="val -8563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95000"/>
              </a:lnSpc>
            </a:pPr>
            <a:r>
              <a:rPr lang="en-US" sz="3200" dirty="0">
                <a:solidFill>
                  <a:srgbClr val="FF0000"/>
                </a:solidFill>
              </a:rPr>
              <a:t>We choose to </a:t>
            </a:r>
            <a:r>
              <a:rPr lang="en-US" sz="3200" i="1" dirty="0">
                <a:solidFill>
                  <a:srgbClr val="FF0000"/>
                </a:solidFill>
              </a:rPr>
              <a:t>think </a:t>
            </a:r>
            <a:r>
              <a:rPr lang="en-US" sz="3200" dirty="0">
                <a:solidFill>
                  <a:srgbClr val="FF0000"/>
                </a:solidFill>
              </a:rPr>
              <a:t>of it this way.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0033CC"/>
                </a:solidFill>
              </a:rPr>
              <a:t>If we looked at the technical details,</a:t>
            </a:r>
          </a:p>
          <a:p>
            <a:pPr algn="ctr">
              <a:lnSpc>
                <a:spcPct val="95000"/>
              </a:lnSpc>
            </a:pPr>
            <a:r>
              <a:rPr lang="en-US" sz="3200" dirty="0">
                <a:solidFill>
                  <a:srgbClr val="0033CC"/>
                </a:solidFill>
              </a:rPr>
              <a:t> we </a:t>
            </a:r>
            <a:r>
              <a:rPr lang="en-US" sz="3200" i="1" dirty="0">
                <a:solidFill>
                  <a:srgbClr val="0033CC"/>
                </a:solidFill>
              </a:rPr>
              <a:t>might</a:t>
            </a:r>
            <a:r>
              <a:rPr lang="en-US" sz="3200" dirty="0">
                <a:solidFill>
                  <a:srgbClr val="0033CC"/>
                </a:solidFill>
              </a:rPr>
              <a:t> find the Python interpreter </a:t>
            </a:r>
          </a:p>
          <a:p>
            <a:pPr algn="ctr">
              <a:lnSpc>
                <a:spcPct val="95000"/>
              </a:lnSpc>
            </a:pPr>
            <a:r>
              <a:rPr lang="en-US" sz="3200" dirty="0">
                <a:solidFill>
                  <a:srgbClr val="0033CC"/>
                </a:solidFill>
              </a:rPr>
              <a:t>saves</a:t>
            </a:r>
            <a:r>
              <a:rPr lang="en-US" sz="3200" dirty="0">
                <a:solidFill>
                  <a:srgbClr val="3858B5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time</a:t>
            </a:r>
            <a:r>
              <a:rPr lang="en-US" sz="3200" dirty="0">
                <a:solidFill>
                  <a:srgbClr val="3858B5"/>
                </a:solidFill>
              </a:rPr>
              <a:t> </a:t>
            </a:r>
            <a:r>
              <a:rPr lang="en-US" sz="3200" dirty="0">
                <a:solidFill>
                  <a:srgbClr val="0033CC"/>
                </a:solidFill>
              </a:rPr>
              <a:t>by </a:t>
            </a:r>
            <a:r>
              <a:rPr lang="en-US" sz="3200" i="1" dirty="0">
                <a:solidFill>
                  <a:srgbClr val="FF0000"/>
                </a:solidFill>
              </a:rPr>
              <a:t>reusing</a:t>
            </a:r>
            <a:r>
              <a:rPr lang="en-US" sz="3200" dirty="0">
                <a:solidFill>
                  <a:srgbClr val="FF0000"/>
                </a:solidFill>
              </a:rPr>
              <a:t> the memory </a:t>
            </a:r>
          </a:p>
          <a:p>
            <a:pPr algn="ctr">
              <a:lnSpc>
                <a:spcPct val="95000"/>
              </a:lnSpc>
            </a:pPr>
            <a:r>
              <a:rPr lang="en-US" sz="3200" dirty="0">
                <a:solidFill>
                  <a:srgbClr val="0033CC"/>
                </a:solidFill>
              </a:rPr>
              <a:t>space the variable</a:t>
            </a:r>
            <a:r>
              <a:rPr lang="en-US" sz="3200" dirty="0">
                <a:solidFill>
                  <a:srgbClr val="FF0000"/>
                </a:solidFill>
              </a:rPr>
              <a:t> previously had.</a:t>
            </a:r>
          </a:p>
        </p:txBody>
      </p:sp>
    </p:spTree>
    <p:extLst>
      <p:ext uri="{BB962C8B-B14F-4D97-AF65-F5344CB8AC3E}">
        <p14:creationId xmlns:p14="http://schemas.microsoft.com/office/powerpoint/2010/main" val="40464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decel="100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16" grpId="0" animBg="1"/>
      <p:bldP spid="22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18" grpId="0" animBg="1"/>
      <p:bldP spid="31" grpId="0" animBg="1"/>
      <p:bldP spid="31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59076" y="134883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rgbClr val="D9D9D9"/>
                </a:solidFill>
              </a:rPr>
              <a:t>Assigning a completely new value to an existing variable doesn’t update it; it creates a new variable.</a:t>
            </a:r>
          </a:p>
          <a:p>
            <a:pPr lvl="1"/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If its the same type (or even if not) it </a:t>
            </a:r>
            <a:r>
              <a:rPr lang="en-US" altLang="en-US" sz="2800" i="1" dirty="0">
                <a:solidFill>
                  <a:schemeClr val="bg1">
                    <a:lumMod val="85000"/>
                  </a:schemeClr>
                </a:solidFill>
              </a:rPr>
              <a:t>could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 end up in the same memory location. Nonetheless, it is a new variable.</a:t>
            </a:r>
          </a:p>
          <a:p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But there are multi-value variables. Assigning to one </a:t>
            </a:r>
            <a:r>
              <a:rPr lang="en-US" altLang="en-US" sz="3200" spc="-30" dirty="0">
                <a:solidFill>
                  <a:schemeClr val="bg1">
                    <a:lumMod val="85000"/>
                  </a:schemeClr>
                </a:solidFill>
              </a:rPr>
              <a:t>value is different than assigning to the whole variable.</a:t>
            </a:r>
          </a:p>
          <a:p>
            <a:r>
              <a:rPr lang="en-US" altLang="en-US" sz="3200" b="1" dirty="0">
                <a:solidFill>
                  <a:schemeClr val="bg1">
                    <a:lumMod val="85000"/>
                  </a:schemeClr>
                </a:solidFill>
              </a:rPr>
              <a:t>Python divides its types into two categories:</a:t>
            </a:r>
          </a:p>
          <a:p>
            <a:pPr marL="836633" lvl="1" indent="-471762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altLang="en-US" sz="3200" dirty="0"/>
              <a:t>Numbers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, strings, and tuples </a:t>
            </a:r>
            <a:r>
              <a:rPr lang="en-US" altLang="en-US" sz="3200" dirty="0"/>
              <a:t>are </a:t>
            </a:r>
            <a:r>
              <a:rPr lang="en-US" altLang="en-US" sz="3200" b="1" dirty="0">
                <a:solidFill>
                  <a:srgbClr val="00B050"/>
                </a:solidFill>
              </a:rPr>
              <a:t>im</a:t>
            </a:r>
            <a:r>
              <a:rPr lang="en-US" altLang="en-US" sz="3200" b="1" dirty="0">
                <a:solidFill>
                  <a:srgbClr val="FF0000"/>
                </a:solidFill>
              </a:rPr>
              <a:t>mut</a:t>
            </a:r>
            <a:r>
              <a:rPr lang="en-US" altLang="en-US" sz="3200" b="1" dirty="0">
                <a:solidFill>
                  <a:srgbClr val="0070C0"/>
                </a:solidFill>
              </a:rPr>
              <a:t>able</a:t>
            </a:r>
            <a:r>
              <a:rPr lang="en-US" altLang="en-US" sz="3200" dirty="0"/>
              <a:t>.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Lists, sets, and dictionaries are mutable.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283784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Which Data Types are</a:t>
            </a:r>
            <a:r>
              <a:rPr lang="en-US" altLang="en-US" sz="4000" dirty="0">
                <a:solidFill>
                  <a:srgbClr val="0070C0"/>
                </a:solidFill>
              </a:rPr>
              <a:t> </a:t>
            </a:r>
            <a:r>
              <a:rPr lang="en-US" altLang="en-US" sz="4400" spc="-100" dirty="0">
                <a:solidFill>
                  <a:srgbClr val="00B0F0"/>
                </a:solidFill>
              </a:rPr>
              <a:t>U</a:t>
            </a:r>
            <a:r>
              <a:rPr lang="en-US" altLang="en-US" sz="4400" dirty="0">
                <a:solidFill>
                  <a:srgbClr val="00B0F0"/>
                </a:solidFill>
              </a:rPr>
              <a:t>pdatab</a:t>
            </a:r>
            <a:r>
              <a:rPr lang="en-US" altLang="en-US" sz="4400" spc="-100" dirty="0">
                <a:solidFill>
                  <a:srgbClr val="00B0F0"/>
                </a:solidFill>
              </a:rPr>
              <a:t>le</a:t>
            </a:r>
            <a:r>
              <a:rPr lang="en-US" altLang="en-US" sz="4400" dirty="0">
                <a:solidFill>
                  <a:srgbClr val="0070C0"/>
                </a:solidFill>
              </a:rPr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2876" y="1134713"/>
            <a:ext cx="5542294" cy="2826810"/>
            <a:chOff x="282876" y="1134713"/>
            <a:chExt cx="5542294" cy="282681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80847" y="1134713"/>
              <a:ext cx="5444323" cy="2826810"/>
            </a:xfrm>
            <a:prstGeom prst="wedgeRoundRectCallout">
              <a:avLst>
                <a:gd name="adj1" fmla="val -20609"/>
                <a:gd name="adj2" fmla="val 68952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33CC"/>
                </a:solidFill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82876" y="1134713"/>
              <a:ext cx="2717452" cy="2826810"/>
            </a:xfrm>
            <a:prstGeom prst="wedgeRoundRectCallout">
              <a:avLst>
                <a:gd name="adj1" fmla="val -50002"/>
                <a:gd name="adj2" fmla="val -19233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2000"/>
                </a:lnSpc>
              </a:pPr>
              <a:r>
                <a:rPr lang="en-US" sz="2800" dirty="0">
                  <a:solidFill>
                    <a:srgbClr val="0033CC"/>
                  </a:solidFill>
                </a:rPr>
                <a:t>Numbers cannot</a:t>
              </a:r>
              <a:br>
                <a:rPr lang="en-US" sz="2800" dirty="0">
                  <a:solidFill>
                    <a:srgbClr val="0033CC"/>
                  </a:solidFill>
                </a:rPr>
              </a:br>
              <a:r>
                <a:rPr lang="en-US" sz="2800" dirty="0">
                  <a:solidFill>
                    <a:srgbClr val="0033CC"/>
                  </a:solidFill>
                </a:rPr>
                <a:t> change?!? Then how do you explain this: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707040" y="1459982"/>
            <a:ext cx="2678744" cy="21762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x=5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(x)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x=6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(x)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6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endParaRPr lang="en-US" sz="2200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311900" y="1134714"/>
            <a:ext cx="3439660" cy="2826810"/>
          </a:xfrm>
          <a:prstGeom prst="wedgeRoundRectCallout">
            <a:avLst>
              <a:gd name="adj1" fmla="val -87763"/>
              <a:gd name="adj2" fmla="val 921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(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ItIsAnAssignment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b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   v</a:t>
            </a:r>
            <a:r>
              <a:rPr lang="en-US" sz="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getNameOnLHS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US" sz="20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</a:t>
            </a:r>
            <a:r>
              <a:rPr lang="en-US" sz="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inferTypeOnRHS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z="24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sz="20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4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ItExistsAlready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(v))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free(&amp;v)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z="2800" spc="-8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4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=malloc(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sizeof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(t))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</a:t>
            </a:r>
            <a:r>
              <a:rPr lang="en-US" sz="2800" spc="-8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US" sz="2800" spc="-20" dirty="0" err="1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getValueOfRHS</a:t>
            </a: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75000"/>
              </a:lnSpc>
            </a:pPr>
            <a:r>
              <a:rPr lang="en-US" sz="2800" spc="-20" dirty="0">
                <a:solidFill>
                  <a:srgbClr val="0033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26123" y="1571074"/>
            <a:ext cx="3040392" cy="19631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73152" rtlCol="0" anchor="ctr" anchorCtr="0"/>
          <a:lstStyle/>
          <a:p>
            <a:endParaRPr lang="en-US" sz="28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23129" y="1252858"/>
            <a:ext cx="2413861" cy="34183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73152" rtlCol="0" anchor="ctr" anchorCtr="0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False</a:t>
            </a:r>
          </a:p>
        </p:txBody>
      </p:sp>
      <p:sp>
        <p:nvSpPr>
          <p:cNvPr id="19" name="Oval 18"/>
          <p:cNvSpPr/>
          <p:nvPr/>
        </p:nvSpPr>
        <p:spPr>
          <a:xfrm>
            <a:off x="8979694" y="1183570"/>
            <a:ext cx="319884" cy="400065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346390" y="1550267"/>
            <a:ext cx="304800" cy="19297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1188695" y="46577"/>
            <a:ext cx="7472705" cy="804353"/>
          </a:xfrm>
          <a:prstGeom prst="wedgeRoundRectCallout">
            <a:avLst>
              <a:gd name="adj1" fmla="val 33277"/>
              <a:gd name="adj2" fmla="val 10420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2000"/>
              </a:lnSpc>
            </a:pPr>
            <a:r>
              <a:rPr lang="en-US" sz="2800" spc="-40" dirty="0">
                <a:solidFill>
                  <a:srgbClr val="FFD966"/>
                </a:solidFill>
              </a:rPr>
              <a:t>..</a:t>
            </a:r>
            <a:r>
              <a:rPr lang="en-US" sz="2800" spc="-40" dirty="0">
                <a:solidFill>
                  <a:srgbClr val="0033CC"/>
                </a:solidFill>
              </a:rPr>
              <a:t>Some C-style pseudocode might help explain this.</a:t>
            </a:r>
            <a:r>
              <a:rPr lang="en-US" sz="2800" spc="-40" dirty="0">
                <a:solidFill>
                  <a:srgbClr val="FFD966"/>
                </a:solidFill>
              </a:rPr>
              <a:t>..</a:t>
            </a:r>
            <a:endParaRPr lang="en-US" sz="2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19" grpId="0" animBg="1"/>
      <p:bldP spid="2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78815" y="4646545"/>
            <a:ext cx="1527048" cy="44477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59076" y="134883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rgbClr val="D9D9D9"/>
                </a:solidFill>
              </a:rPr>
              <a:t>Assigning a completely new value to an existing variable doesn’t update it; it creates a new variable.</a:t>
            </a:r>
          </a:p>
          <a:p>
            <a:pPr lvl="1"/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If its the same type (or even if not) it </a:t>
            </a:r>
            <a:r>
              <a:rPr lang="en-US" altLang="en-US" sz="2800" i="1" dirty="0">
                <a:solidFill>
                  <a:schemeClr val="bg1">
                    <a:lumMod val="85000"/>
                  </a:schemeClr>
                </a:solidFill>
              </a:rPr>
              <a:t>could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 end up in the same memory location. Nonetheless, it is a new variable.</a:t>
            </a:r>
          </a:p>
          <a:p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But there are multi-value variables. Assigning to one </a:t>
            </a:r>
            <a:r>
              <a:rPr lang="en-US" altLang="en-US" sz="3200" spc="-30" dirty="0">
                <a:solidFill>
                  <a:schemeClr val="bg1">
                    <a:lumMod val="85000"/>
                  </a:schemeClr>
                </a:solidFill>
              </a:rPr>
              <a:t>value is different than assigning to the whole variable.</a:t>
            </a:r>
          </a:p>
          <a:p>
            <a:r>
              <a:rPr lang="en-US" altLang="en-US" sz="3200" b="1" dirty="0">
                <a:solidFill>
                  <a:schemeClr val="bg1">
                    <a:lumMod val="85000"/>
                  </a:schemeClr>
                </a:solidFill>
              </a:rPr>
              <a:t>Python divides its types into two categories:</a:t>
            </a:r>
          </a:p>
          <a:p>
            <a:pPr marL="836633" lvl="1" indent="-471762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altLang="en-US" sz="3200" dirty="0"/>
              <a:t>Numbers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, strings, and tuples </a:t>
            </a:r>
            <a:r>
              <a:rPr lang="en-US" altLang="en-US" sz="3200" dirty="0"/>
              <a:t>are </a:t>
            </a:r>
            <a:r>
              <a:rPr lang="en-US" altLang="en-US" sz="3200" b="1" dirty="0">
                <a:solidFill>
                  <a:srgbClr val="00B050"/>
                </a:solidFill>
              </a:rPr>
              <a:t>im</a:t>
            </a:r>
            <a:r>
              <a:rPr lang="en-US" altLang="en-US" sz="3200" b="1" dirty="0">
                <a:solidFill>
                  <a:srgbClr val="FF0000"/>
                </a:solidFill>
              </a:rPr>
              <a:t>mut</a:t>
            </a:r>
            <a:r>
              <a:rPr lang="en-US" altLang="en-US" sz="3200" b="1" dirty="0">
                <a:solidFill>
                  <a:srgbClr val="0070C0"/>
                </a:solidFill>
              </a:rPr>
              <a:t>able</a:t>
            </a:r>
            <a:r>
              <a:rPr lang="en-US" altLang="en-US" sz="3200" dirty="0"/>
              <a:t>.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Lists, sets, and dictionaries are mutable.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283784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So Yes, Numbers Are Immutable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2876" y="1134713"/>
            <a:ext cx="5542294" cy="2826810"/>
            <a:chOff x="282876" y="1134713"/>
            <a:chExt cx="5542294" cy="282681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80847" y="1134713"/>
              <a:ext cx="5444323" cy="2826810"/>
            </a:xfrm>
            <a:prstGeom prst="wedgeRoundRectCallout">
              <a:avLst>
                <a:gd name="adj1" fmla="val -20609"/>
                <a:gd name="adj2" fmla="val 68952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0033CC"/>
                </a:solidFill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82876" y="1134713"/>
              <a:ext cx="2717452" cy="2826810"/>
            </a:xfrm>
            <a:prstGeom prst="wedgeRoundRectCallout">
              <a:avLst>
                <a:gd name="adj1" fmla="val -50002"/>
                <a:gd name="adj2" fmla="val -19233"/>
                <a:gd name="adj3" fmla="val 1666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2000"/>
                </a:lnSpc>
              </a:pPr>
              <a:r>
                <a:rPr lang="en-US" sz="2800" dirty="0">
                  <a:solidFill>
                    <a:srgbClr val="0033CC"/>
                  </a:solidFill>
                </a:rPr>
                <a:t>Numbers cannot</a:t>
              </a:r>
              <a:br>
                <a:rPr lang="en-US" sz="2800" dirty="0">
                  <a:solidFill>
                    <a:srgbClr val="0033CC"/>
                  </a:solidFill>
                </a:rPr>
              </a:br>
              <a:r>
                <a:rPr lang="en-US" sz="2800" dirty="0">
                  <a:solidFill>
                    <a:srgbClr val="0033CC"/>
                  </a:solidFill>
                </a:rPr>
                <a:t> change?!? Then how do you explain this: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707040" y="1459982"/>
            <a:ext cx="2678744" cy="21762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x=5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(x)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x=6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(x)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6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endParaRPr lang="en-US" sz="2200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311900" y="1134714"/>
            <a:ext cx="3439660" cy="2826810"/>
          </a:xfrm>
          <a:prstGeom prst="wedgeRoundRectCallout">
            <a:avLst>
              <a:gd name="adj1" fmla="val -135985"/>
              <a:gd name="adj2" fmla="val 2839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>
              <a:lnSpc>
                <a:spcPct val="75000"/>
              </a:lnSpc>
            </a:pPr>
            <a:endParaRPr lang="en-US" sz="2800" spc="-20" dirty="0">
              <a:solidFill>
                <a:srgbClr val="0033C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1474" y="1066800"/>
            <a:ext cx="9127430" cy="5715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Number (integer/float/complex/bool)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Dictionary</a:t>
            </a:r>
          </a:p>
          <a:p>
            <a:pPr marL="96690" indent="0">
              <a:buNone/>
            </a:pPr>
            <a:endParaRPr lang="en-US" altLang="en-US" sz="1400" dirty="0">
              <a:latin typeface="Elephant" panose="02020904090505020303" pitchFamily="18" charset="0"/>
            </a:endParaRPr>
          </a:p>
          <a:p>
            <a:pPr marL="96690" indent="0">
              <a:buNone/>
            </a:pPr>
            <a:r>
              <a:rPr lang="en-US" altLang="en-US" sz="2800" dirty="0">
                <a:latin typeface="Elephant" panose="02020904090505020303" pitchFamily="18" charset="0"/>
              </a:rPr>
              <a:t>	.  .  . </a:t>
            </a:r>
          </a:p>
          <a:p>
            <a:pPr marL="96690" indent="0">
              <a:buNone/>
            </a:pPr>
            <a:endParaRPr lang="en-US" sz="1600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96690" indent="0">
              <a:buNone/>
            </a:pPr>
            <a:r>
              <a:rPr 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frozenset, byte sequence, byte array, range types, etc.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	 will be covered later…</a:t>
            </a:r>
            <a:endParaRPr lang="en-US" altLang="en-US" sz="2800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76200"/>
            <a:ext cx="9729788" cy="1002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113463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1474" y="1066800"/>
            <a:ext cx="9127430" cy="5715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Number</a:t>
            </a:r>
            <a:r>
              <a:rPr lang="en-US" altLang="en-US" sz="2800" dirty="0">
                <a:latin typeface="Elephant" panose="02020904090505020303" pitchFamily="18" charset="0"/>
              </a:rPr>
              <a:t> (integer/float/complex/bool)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Elephant" panose="02020904090505020303" pitchFamily="18" charset="0"/>
              </a:rPr>
              <a:t>Dictionary</a:t>
            </a:r>
          </a:p>
          <a:p>
            <a:pPr marL="96690" indent="0">
              <a:buNone/>
            </a:pPr>
            <a:endParaRPr lang="en-US" altLang="en-US" sz="1400" dirty="0">
              <a:latin typeface="Elephant" panose="02020904090505020303" pitchFamily="18" charset="0"/>
            </a:endParaRPr>
          </a:p>
          <a:p>
            <a:pPr marL="96690" indent="0">
              <a:buNone/>
            </a:pPr>
            <a:endParaRPr lang="en-US" altLang="en-US" sz="2800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76200"/>
            <a:ext cx="9729788" cy="1002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Data Types: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639" y="2173185"/>
            <a:ext cx="3693226" cy="295695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8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1. Numbers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1168" y="1050324"/>
            <a:ext cx="9400032" cy="5594316"/>
          </a:xfrm>
        </p:spPr>
        <p:txBody>
          <a:bodyPr>
            <a:noAutofit/>
          </a:bodyPr>
          <a:lstStyle/>
          <a:p>
            <a:pPr marL="346075" indent="-346075"/>
            <a:r>
              <a:rPr lang="en-US" altLang="en-US" sz="3200" dirty="0"/>
              <a:t>Numbers are </a:t>
            </a:r>
            <a:r>
              <a:rPr lang="en-US" altLang="en-US" sz="3200" b="1" i="1" dirty="0">
                <a:solidFill>
                  <a:srgbClr val="008000"/>
                </a:solidFill>
              </a:rPr>
              <a:t>immutable</a:t>
            </a:r>
            <a:r>
              <a:rPr lang="en-US" altLang="en-US" sz="3200" dirty="0"/>
              <a:t>, which means that changing the value results in the allocation of a new object.</a:t>
            </a:r>
            <a:br>
              <a:rPr lang="en-US" altLang="en-US" sz="3200" dirty="0"/>
            </a:br>
            <a:endParaRPr lang="en-US" altLang="en-US" sz="1200" dirty="0"/>
          </a:p>
          <a:p>
            <a:pPr marL="346075" indent="-346075">
              <a:spcBef>
                <a:spcPts val="1800"/>
              </a:spcBef>
            </a:pPr>
            <a:r>
              <a:rPr lang="en-US" altLang="en-US" sz="3200" dirty="0"/>
              <a:t>Number objects are created when they are assigned:</a:t>
            </a:r>
          </a:p>
          <a:p>
            <a:pPr marL="346075" indent="-346075">
              <a:spcBef>
                <a:spcPts val="120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</a:rPr>
              <a:t>	 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</a:rPr>
              <a:t>&gt;&gt;&gt;</a:t>
            </a:r>
            <a:r>
              <a:rPr lang="en-US" altLang="en-US" sz="2800" dirty="0">
                <a:latin typeface="Lucida Sans Typewriter" panose="020B0509030504030204" pitchFamily="49" charset="0"/>
              </a:rPr>
              <a:t> 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var1 = 1 </a:t>
            </a:r>
          </a:p>
          <a:p>
            <a:pPr marL="346075" indent="-346075">
              <a:spcBef>
                <a:spcPts val="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var2 = 10.5</a:t>
            </a:r>
          </a:p>
          <a:p>
            <a:pPr marL="346075" indent="-346075">
              <a:spcBef>
                <a:spcPts val="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var3 = 5</a:t>
            </a:r>
          </a:p>
          <a:p>
            <a:pPr marL="346075" indent="-346075">
              <a:spcBef>
                <a:spcPts val="0"/>
              </a:spcBef>
              <a:buFontTx/>
              <a:buNone/>
            </a:pPr>
            <a:endParaRPr lang="en-US" altLang="en-US" sz="32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>
                <a:cs typeface="Courier New" panose="02070309020205020404" pitchFamily="49" charset="0"/>
              </a:rPr>
              <a:t>You can also delete the reference to a number object or objects by using the del statement:</a:t>
            </a:r>
          </a:p>
          <a:p>
            <a:pPr marL="346075" indent="-346075">
              <a:spcBef>
                <a:spcPts val="120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&gt;&gt;&gt; 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del var1</a:t>
            </a:r>
          </a:p>
          <a:p>
            <a:pPr marL="346075" indent="-346075">
              <a:spcBef>
                <a:spcPts val="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&gt;&gt;&gt; 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del var2, var3 </a:t>
            </a:r>
          </a:p>
        </p:txBody>
      </p:sp>
    </p:spTree>
    <p:extLst>
      <p:ext uri="{BB962C8B-B14F-4D97-AF65-F5344CB8AC3E}">
        <p14:creationId xmlns:p14="http://schemas.microsoft.com/office/powerpoint/2010/main" val="23644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0" y="1551963"/>
            <a:ext cx="9729787" cy="5306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227013">
              <a:spcBef>
                <a:spcPts val="0"/>
              </a:spcBef>
            </a:pPr>
            <a:r>
              <a:rPr lang="en-US" altLang="en-US" sz="2800" dirty="0">
                <a:solidFill>
                  <a:sysClr val="windowText" lastClr="000000"/>
                </a:solidFill>
              </a:rPr>
              <a:t>C generally ignores newline "\n" characters:  </a:t>
            </a: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a</a:t>
            </a:r>
            <a:endParaRPr lang="en-US" altLang="en-US" sz="21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=</a:t>
            </a:r>
            <a:endParaRPr lang="en-US" altLang="en-US" sz="2100" b="1" dirty="0">
              <a:solidFill>
                <a:srgbClr val="FF7C80"/>
              </a:solidFill>
              <a:latin typeface="Lucida Console" panose="020B0609040504020204" pitchFamily="49" charset="0"/>
            </a:endParaRP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rgbClr val="FF7C80"/>
                </a:solidFill>
                <a:latin typeface="Lucida Console" panose="020B0609040504020204" pitchFamily="49" charset="0"/>
              </a:rPr>
              <a:t>	 </a:t>
            </a:r>
            <a:r>
              <a:rPr lang="en-US" altLang="en-US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1</a:t>
            </a: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 ;</a:t>
            </a: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700" dirty="0">
              <a:solidFill>
                <a:sysClr val="windowText" lastClr="000000"/>
              </a:solidFill>
            </a:endParaRPr>
          </a:p>
          <a:p>
            <a:pPr marL="344488" lvl="1" indent="-227013">
              <a:spcBef>
                <a:spcPts val="0"/>
              </a:spcBef>
            </a:pPr>
            <a:r>
              <a:rPr lang="en-US" altLang="en-US" sz="2800" spc="-20" dirty="0">
                <a:solidFill>
                  <a:sysClr val="windowText" lastClr="000000"/>
                </a:solidFill>
              </a:rPr>
              <a:t>Python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 requires a </a:t>
            </a:r>
            <a:r>
              <a:rPr lang="en-US" altLang="en-US" sz="2800" spc="-60" dirty="0">
                <a:solidFill>
                  <a:sysClr val="windowText" lastClr="000000"/>
                </a:solidFill>
              </a:rPr>
              <a:t>"</a:t>
            </a:r>
            <a:r>
              <a:rPr lang="en-US" altLang="en-US" sz="2800" b="1" spc="-60" dirty="0">
                <a:solidFill>
                  <a:srgbClr val="00B0F0"/>
                </a:solidFill>
                <a:latin typeface="Lucida Console" panose="020B0609040504020204" pitchFamily="49" charset="0"/>
              </a:rPr>
              <a:t>\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"</a:t>
            </a:r>
            <a:r>
              <a:rPr lang="en-US" altLang="en-US" sz="11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at the end of lines that continue:</a:t>
            </a:r>
          </a:p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a</a:t>
            </a:r>
            <a:r>
              <a:rPr lang="en-US" altLang="en-US" sz="21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\</a:t>
            </a:r>
          </a:p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=</a:t>
            </a:r>
            <a:r>
              <a:rPr lang="en-US" altLang="en-US" sz="21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\</a:t>
            </a:r>
          </a:p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1</a:t>
            </a:r>
            <a:endParaRPr lang="en-US" altLang="en-US" sz="21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2100" dirty="0">
              <a:solidFill>
                <a:sysClr val="windowText" lastClr="000000"/>
              </a:solidFill>
              <a:latin typeface="Lucida Console" panose="020B0609040504020204" pitchFamily="49" charset="0"/>
            </a:endParaRPr>
          </a:p>
          <a:p>
            <a:pPr marL="796925" lvl="2" indent="-227013">
              <a:spcBef>
                <a:spcPts val="0"/>
              </a:spcBef>
            </a:pPr>
            <a:r>
              <a:rPr lang="en-US" altLang="en-US" sz="2900" dirty="0">
                <a:solidFill>
                  <a:sysClr val="windowText" lastClr="000000"/>
                </a:solidFill>
              </a:rPr>
              <a:t>Except for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 newlines inside of </a:t>
            </a:r>
            <a:r>
              <a:rPr lang="en-US" altLang="en-US" sz="2800" dirty="0">
                <a:solidFill>
                  <a:srgbClr val="B48900"/>
                </a:solidFill>
              </a:rPr>
              <a:t>[</a:t>
            </a:r>
            <a:r>
              <a:rPr lang="en-US" altLang="en-US" sz="2800" dirty="0">
                <a:solidFill>
                  <a:srgbClr val="FFC91D"/>
                </a:solidFill>
              </a:rPr>
              <a:t>…</a:t>
            </a:r>
            <a:r>
              <a:rPr lang="en-US" altLang="en-US" sz="2800" dirty="0">
                <a:solidFill>
                  <a:srgbClr val="B48900"/>
                </a:solidFill>
              </a:rPr>
              <a:t>]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, </a:t>
            </a:r>
            <a:r>
              <a:rPr lang="en-US" altLang="en-US" sz="2800" dirty="0">
                <a:solidFill>
                  <a:srgbClr val="B48900"/>
                </a:solidFill>
              </a:rPr>
              <a:t>{</a:t>
            </a:r>
            <a:r>
              <a:rPr lang="en-US" altLang="en-US" sz="2800" dirty="0">
                <a:solidFill>
                  <a:srgbClr val="FFC000"/>
                </a:solidFill>
              </a:rPr>
              <a:t>…</a:t>
            </a:r>
            <a:r>
              <a:rPr lang="en-US" altLang="en-US" sz="2800" dirty="0">
                <a:solidFill>
                  <a:srgbClr val="B48900"/>
                </a:solidFill>
              </a:rPr>
              <a:t>}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, </a:t>
            </a:r>
            <a:r>
              <a:rPr lang="en-US" altLang="en-US" sz="2800" dirty="0">
                <a:solidFill>
                  <a:srgbClr val="B48900"/>
                </a:solidFill>
              </a:rPr>
              <a:t>(</a:t>
            </a:r>
            <a:r>
              <a:rPr lang="en-US" altLang="en-US" sz="2800" dirty="0">
                <a:solidFill>
                  <a:srgbClr val="FFC000"/>
                </a:solidFill>
              </a:rPr>
              <a:t>…</a:t>
            </a:r>
            <a:r>
              <a:rPr lang="en-US" altLang="en-US" sz="2800" dirty="0">
                <a:solidFill>
                  <a:srgbClr val="B48900"/>
                </a:solidFill>
              </a:rPr>
              <a:t>)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, or </a:t>
            </a:r>
            <a:r>
              <a:rPr lang="en-US" altLang="en-US" sz="2800" dirty="0">
                <a:solidFill>
                  <a:srgbClr val="B48900"/>
                </a:solidFill>
              </a:rPr>
              <a:t>'''</a:t>
            </a:r>
            <a:r>
              <a:rPr lang="en-US" altLang="en-US" sz="2800" dirty="0">
                <a:solidFill>
                  <a:srgbClr val="FFC000"/>
                </a:solidFill>
              </a:rPr>
              <a:t>…</a:t>
            </a:r>
            <a:r>
              <a:rPr lang="en-US" altLang="en-US" sz="2800" dirty="0">
                <a:solidFill>
                  <a:srgbClr val="B48900"/>
                </a:solidFill>
              </a:rPr>
              <a:t>'''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/</a:t>
            </a:r>
            <a:r>
              <a:rPr lang="en-US" altLang="en-US" sz="2800" dirty="0">
                <a:solidFill>
                  <a:srgbClr val="B48900"/>
                </a:solidFill>
              </a:rPr>
              <a:t>"""</a:t>
            </a:r>
            <a:r>
              <a:rPr lang="en-US" altLang="en-US" sz="2800" dirty="0">
                <a:solidFill>
                  <a:srgbClr val="FFC000"/>
                </a:solidFill>
              </a:rPr>
              <a:t>…</a:t>
            </a:r>
            <a:r>
              <a:rPr lang="en-US" altLang="en-US" sz="2800" dirty="0">
                <a:solidFill>
                  <a:srgbClr val="B48900"/>
                </a:solidFill>
              </a:rPr>
              <a:t>"""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:</a:t>
            </a: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ysClr val="windowText" lastClr="000000"/>
                </a:solidFill>
              </a:rPr>
              <a:t>	</a:t>
            </a: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a= </a:t>
            </a:r>
            <a:r>
              <a:rPr lang="en-US" altLang="en-US" sz="2100" b="1" dirty="0">
                <a:solidFill>
                  <a:srgbClr val="B48900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2100" dirty="0">
                <a:solidFill>
                  <a:srgbClr val="FFC000"/>
                </a:solidFill>
                <a:latin typeface="Lucida Console" panose="020B0609040504020204" pitchFamily="49" charset="0"/>
              </a:rPr>
              <a:t>1, 2,</a:t>
            </a:r>
            <a:endParaRPr lang="en-US" altLang="en-US" sz="21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2100" dirty="0">
                <a:solidFill>
                  <a:srgbClr val="FFC000"/>
                </a:solidFill>
                <a:latin typeface="Lucida Console" panose="020B0609040504020204" pitchFamily="49" charset="0"/>
              </a:rPr>
              <a:t>     3, 4</a:t>
            </a:r>
            <a:r>
              <a:rPr lang="en-US" altLang="en-US" sz="2100" b="1" dirty="0">
                <a:solidFill>
                  <a:srgbClr val="B48900"/>
                </a:solidFill>
                <a:latin typeface="Lucida Console" panose="020B0609040504020204" pitchFamily="49" charset="0"/>
              </a:rPr>
              <a:t>]</a:t>
            </a:r>
          </a:p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	 b= </a:t>
            </a:r>
            <a:r>
              <a:rPr lang="en-US" altLang="en-US" sz="2100" b="1" dirty="0">
                <a:solidFill>
                  <a:srgbClr val="B48900"/>
                </a:solidFill>
                <a:latin typeface="Lucida Console" panose="020B0609040504020204" pitchFamily="49" charset="0"/>
              </a:rPr>
              <a:t>'''</a:t>
            </a:r>
            <a:r>
              <a:rPr lang="en-US" altLang="en-US" sz="2100" dirty="0">
                <a:solidFill>
                  <a:srgbClr val="FFC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100" dirty="0">
                <a:solidFill>
                  <a:srgbClr val="FFE48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dirty="0">
                <a:solidFill>
                  <a:srgbClr val="FFC000"/>
                </a:solidFill>
                <a:latin typeface="Lucida Console" panose="020B0609040504020204" pitchFamily="49" charset="0"/>
              </a:rPr>
              <a:t>multiline</a:t>
            </a:r>
            <a:br>
              <a:rPr lang="en-US" altLang="en-US" sz="2100" dirty="0">
                <a:solidFill>
                  <a:srgbClr val="FFC000"/>
                </a:solidFill>
                <a:latin typeface="Lucida Console" panose="020B0609040504020204" pitchFamily="49" charset="0"/>
              </a:rPr>
            </a:br>
            <a:r>
              <a:rPr lang="en-US" altLang="en-US" sz="2100" dirty="0">
                <a:solidFill>
                  <a:srgbClr val="FFC000"/>
                </a:solidFill>
                <a:latin typeface="Lucida Console" panose="020B0609040504020204" pitchFamily="49" charset="0"/>
              </a:rPr>
              <a:t>    string</a:t>
            </a:r>
            <a:r>
              <a:rPr lang="en-US" altLang="en-US" sz="2100" b="1" dirty="0">
                <a:solidFill>
                  <a:srgbClr val="B48900"/>
                </a:solidFill>
                <a:latin typeface="Lucida Console" panose="020B0609040504020204" pitchFamily="49" charset="0"/>
              </a:rPr>
              <a:t>'''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1265"/>
            <a:ext cx="9729788" cy="1676882"/>
            <a:chOff x="0" y="-21265"/>
            <a:chExt cx="9729788" cy="167688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0" y="0"/>
              <a:ext cx="9729788" cy="1655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prstClr val="white"/>
                  </a:solidFill>
                </a:rPr>
                <a:t>Comparing Python to C</a:t>
              </a:r>
            </a:p>
            <a:p>
              <a:pPr>
                <a:defRPr/>
              </a:pPr>
              <a:endParaRPr lang="en-US" sz="200" spc="40" dirty="0">
                <a:solidFill>
                  <a:srgbClr val="0070C0"/>
                </a:solidFill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pc="40" dirty="0">
                  <a:solidFill>
                    <a:srgbClr val="00B0F0"/>
                  </a:solidFill>
                </a:rPr>
                <a:t>multi-line statements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0" y="-21265"/>
              <a:ext cx="9729787" cy="10198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srgbClr val="0070C0"/>
                  </a:solidFill>
                </a:rPr>
                <a:t>Comparing Python to C</a:t>
              </a:r>
              <a:endParaRPr lang="en-US" spc="4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52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1. Numbers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21494" y="3775032"/>
          <a:ext cx="8428734" cy="2971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7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int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bool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long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float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complex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False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51924361L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.0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3.14j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100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True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-0x19323L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15.2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45.j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-786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0122L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-21.9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9.322e-36j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80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0xDEFABCECBDAECBFBAEl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32.3e+18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0.876j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-490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535633629843L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+90.0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-.6545+0J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-0x260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-052318172735L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-3.25E101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3e+26J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0x69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-4721885298529L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70.2E-12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4.53e-7j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96562" y="1050324"/>
            <a:ext cx="10021330" cy="273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spcBef>
                <a:spcPts val="1800"/>
              </a:spcBef>
              <a:buNone/>
            </a:pPr>
            <a:r>
              <a:rPr lang="en-US" altLang="en-US" sz="3200" dirty="0"/>
              <a:t>Python supports four </a:t>
            </a:r>
            <a:r>
              <a:rPr lang="en-US" altLang="en-US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(five)</a:t>
            </a:r>
            <a:r>
              <a:rPr lang="en-US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3200" dirty="0"/>
              <a:t>kinds of numbers: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int (signed integers)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bool (a binary number)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long (long integers)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float (floating point real values)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complex (complex numbers</a:t>
            </a:r>
            <a:r>
              <a:rPr lang="en-US" altLang="en-US" sz="2800" dirty="0"/>
              <a:t>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197894" y="0"/>
            <a:ext cx="7531894" cy="1752600"/>
          </a:xfrm>
          <a:prstGeom prst="wedgeRoundRectCallout">
            <a:avLst>
              <a:gd name="adj1" fmla="val -51101"/>
              <a:gd name="adj2" fmla="val 9241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TW" sz="2436" strike="sngStrike" dirty="0">
                <a:solidFill>
                  <a:prstClr val="black"/>
                </a:solidFill>
              </a:rPr>
              <a:t>strikethrough</a:t>
            </a:r>
            <a:r>
              <a:rPr lang="en-US" altLang="zh-TW" sz="2436" dirty="0">
                <a:solidFill>
                  <a:prstClr val="black"/>
                </a:solidFill>
              </a:rPr>
              <a:t> indicates a Python 2.x-only topic.</a:t>
            </a:r>
            <a:br>
              <a:rPr lang="en-US" altLang="zh-TW" sz="2436" dirty="0">
                <a:solidFill>
                  <a:prstClr val="black"/>
                </a:solidFill>
              </a:rPr>
            </a:br>
            <a:r>
              <a:rPr lang="en-US" altLang="zh-TW" sz="3200" dirty="0">
                <a:solidFill>
                  <a:prstClr val="black"/>
                </a:solidFill>
              </a:rPr>
              <a:t>(Python 3 no longer has the “long” type, since integers are now </a:t>
            </a:r>
            <a:r>
              <a:rPr lang="en-US" altLang="zh-TW" sz="3200" b="1" dirty="0">
                <a:solidFill>
                  <a:srgbClr val="FF0000"/>
                </a:solidFill>
              </a:rPr>
              <a:t>unbounded</a:t>
            </a:r>
            <a:r>
              <a:rPr lang="en-US" altLang="zh-TW" sz="3200" dirty="0">
                <a:solidFill>
                  <a:prstClr val="black"/>
                </a:solidFill>
              </a:rPr>
              <a:t> in size!)</a:t>
            </a:r>
            <a:br>
              <a:rPr lang="en-US" altLang="zh-TW" sz="3200" dirty="0">
                <a:solidFill>
                  <a:prstClr val="black"/>
                </a:solidFill>
              </a:rPr>
            </a:br>
            <a:r>
              <a:rPr lang="en-US" altLang="zh-TW" sz="3200" dirty="0">
                <a:solidFill>
                  <a:prstClr val="black"/>
                </a:solidFill>
              </a:rPr>
              <a:t>(Python3</a:t>
            </a:r>
            <a:r>
              <a:rPr lang="zh-TW" altLang="en-US" sz="3200" dirty="0">
                <a:solidFill>
                  <a:prstClr val="black"/>
                </a:solidFill>
              </a:rPr>
              <a:t>整數不會有溢位的問題</a:t>
            </a:r>
            <a:r>
              <a:rPr lang="en-US" altLang="zh-TW" sz="3200" dirty="0">
                <a:solidFill>
                  <a:prstClr val="black"/>
                </a:solidFill>
              </a:rPr>
              <a:t>)</a:t>
            </a:r>
            <a:endParaRPr lang="zh-TW" altLang="en-US" sz="2436" dirty="0">
              <a:solidFill>
                <a:prstClr val="black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F22F1A-9814-4904-A6A9-B8BA7F0665AE}"/>
              </a:ext>
            </a:extLst>
          </p:cNvPr>
          <p:cNvGrpSpPr/>
          <p:nvPr/>
        </p:nvGrpSpPr>
        <p:grpSpPr>
          <a:xfrm>
            <a:off x="4611118" y="1145610"/>
            <a:ext cx="5067271" cy="5017674"/>
            <a:chOff x="4611118" y="729979"/>
            <a:chExt cx="5067271" cy="50176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635D1C-AA69-477A-BA2A-E7D5FFEB6557}"/>
                </a:ext>
              </a:extLst>
            </p:cNvPr>
            <p:cNvGrpSpPr/>
            <p:nvPr/>
          </p:nvGrpSpPr>
          <p:grpSpPr>
            <a:xfrm>
              <a:off x="4611118" y="729979"/>
              <a:ext cx="5067271" cy="5017674"/>
              <a:chOff x="4064853" y="76840"/>
              <a:chExt cx="5067271" cy="5017674"/>
            </a:xfrm>
          </p:grpSpPr>
          <p:sp>
            <p:nvSpPr>
              <p:cNvPr id="22" name="Rounded Rectangular Callout 2">
                <a:extLst>
                  <a:ext uri="{FF2B5EF4-FFF2-40B4-BE49-F238E27FC236}">
                    <a16:creationId xmlns:a16="http://schemas.microsoft.com/office/drawing/2014/main" id="{D38151EA-F454-416D-B3BB-573C88389B48}"/>
                  </a:ext>
                </a:extLst>
              </p:cNvPr>
              <p:cNvSpPr/>
              <p:nvPr/>
            </p:nvSpPr>
            <p:spPr>
              <a:xfrm>
                <a:off x="4064853" y="76840"/>
                <a:ext cx="5067271" cy="5017674"/>
              </a:xfrm>
              <a:prstGeom prst="wedgeRoundRectCallout">
                <a:avLst>
                  <a:gd name="adj1" fmla="val -98639"/>
                  <a:gd name="adj2" fmla="val -4004"/>
                  <a:gd name="adj3" fmla="val 1666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600" dirty="0">
                    <a:solidFill>
                      <a:schemeClr val="tx1"/>
                    </a:solidFill>
                  </a:rPr>
                  <a:t>You do know complex numbers? Mathematics use the symbol </a:t>
                </a:r>
                <a:r>
                  <a:rPr lang="en-US" sz="2600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spc="-20" dirty="0">
                    <a:solidFill>
                      <a:schemeClr val="tx1"/>
                    </a:solidFill>
                  </a:rPr>
                  <a:t>fo</a:t>
                </a:r>
                <a:r>
                  <a:rPr lang="en-US" sz="2600" dirty="0">
                    <a:solidFill>
                      <a:schemeClr val="tx1"/>
                    </a:solidFill>
                  </a:rPr>
                  <a:t>r </a:t>
                </a:r>
                <a:br>
                  <a:rPr lang="en-US" sz="2600" dirty="0">
                    <a:solidFill>
                      <a:schemeClr val="tx1"/>
                    </a:solidFill>
                  </a:rPr>
                </a:br>
                <a:r>
                  <a:rPr lang="en-US" sz="2600" dirty="0">
                    <a:solidFill>
                      <a:schemeClr val="tx1"/>
                    </a:solidFill>
                  </a:rPr>
                  <a:t>t</a:t>
                </a:r>
                <a:r>
                  <a:rPr lang="en-US" sz="2600" spc="-20" dirty="0">
                    <a:solidFill>
                      <a:schemeClr val="tx1"/>
                    </a:solidFill>
                  </a:rPr>
                  <a:t>he imagina</a:t>
                </a:r>
                <a:r>
                  <a:rPr lang="en-US" sz="2600" dirty="0">
                    <a:solidFill>
                      <a:schemeClr val="tx1"/>
                    </a:solidFill>
                  </a:rPr>
                  <a:t>ry </a:t>
                </a:r>
                <a:r>
                  <a:rPr lang="en-US" sz="2600" spc="-20" dirty="0">
                    <a:solidFill>
                      <a:schemeClr val="tx1"/>
                    </a:solidFill>
                  </a:rPr>
                  <a:t>number</a:t>
                </a:r>
                <a:r>
                  <a:rPr lang="en-US" sz="2600" dirty="0">
                    <a:solidFill>
                      <a:schemeClr val="tx1"/>
                    </a:solidFill>
                  </a:rPr>
                  <a:t>,</a:t>
                </a:r>
                <a:r>
                  <a:rPr lang="en-US" sz="2600" baseline="30000" dirty="0">
                    <a:solidFill>
                      <a:schemeClr val="tx1"/>
                    </a:solidFill>
                  </a:rPr>
                  <a:t>  </a:t>
                </a:r>
                <a:r>
                  <a:rPr lang="en-US" sz="2600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600" dirty="0">
                    <a:solidFill>
                      <a:schemeClr val="tx1"/>
                    </a:solidFill>
                  </a:rPr>
                  <a:t> =      .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600" dirty="0">
                    <a:solidFill>
                      <a:schemeClr val="tx1"/>
                    </a:solidFill>
                  </a:rPr>
                  <a:t>However, in engineering (and </a:t>
                </a:r>
                <a:br>
                  <a:rPr lang="en-US" sz="2600" dirty="0">
                    <a:solidFill>
                      <a:schemeClr val="tx1"/>
                    </a:solidFill>
                  </a:rPr>
                </a:br>
                <a:r>
                  <a:rPr lang="en-US" sz="2600" dirty="0">
                    <a:solidFill>
                      <a:schemeClr val="tx1"/>
                    </a:solidFill>
                  </a:rPr>
                  <a:t>in Python) the symbol used is </a:t>
                </a:r>
                <a:r>
                  <a:rPr lang="en-US" sz="2600" i="1" dirty="0">
                    <a:solidFill>
                      <a:schemeClr val="tx1"/>
                    </a:solidFill>
                  </a:rPr>
                  <a:t>j</a:t>
                </a:r>
                <a:r>
                  <a:rPr lang="en-US" sz="26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>
                  <a:lnSpc>
                    <a:spcPct val="80000"/>
                  </a:lnSpc>
                </a:pPr>
                <a:endParaRPr lang="en-US" sz="9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3" name="Picture 6" descr="Sqrt(-1) | Cosmic Trash Wiki | Fandom">
                <a:extLst>
                  <a:ext uri="{FF2B5EF4-FFF2-40B4-BE49-F238E27FC236}">
                    <a16:creationId xmlns:a16="http://schemas.microsoft.com/office/drawing/2014/main" id="{7D010F3F-1F5B-44D9-B073-9778F29894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8260" y="808049"/>
                <a:ext cx="371563" cy="4644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AD56C9-A8E3-46A7-BC02-DCCC25CAAE45}"/>
                </a:ext>
              </a:extLst>
            </p:cNvPr>
            <p:cNvGrpSpPr/>
            <p:nvPr/>
          </p:nvGrpSpPr>
          <p:grpSpPr>
            <a:xfrm>
              <a:off x="5483203" y="2561020"/>
              <a:ext cx="3281081" cy="2966037"/>
              <a:chOff x="4533580" y="1905640"/>
              <a:chExt cx="3158138" cy="314277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E8452D5-01C6-4630-BF4F-4FC8850388BF}"/>
                  </a:ext>
                </a:extLst>
              </p:cNvPr>
              <p:cNvSpPr/>
              <p:nvPr/>
            </p:nvSpPr>
            <p:spPr>
              <a:xfrm>
                <a:off x="4533580" y="1905640"/>
                <a:ext cx="3158138" cy="3142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4" descr="Complex plane - Simple English Wikipedia, the free encyclopedia">
                <a:extLst>
                  <a:ext uri="{FF2B5EF4-FFF2-40B4-BE49-F238E27FC236}">
                    <a16:creationId xmlns:a16="http://schemas.microsoft.com/office/drawing/2014/main" id="{2187528E-2CD7-4512-89FC-86BC3124D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1264" y="1921985"/>
                <a:ext cx="3136255" cy="3041902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AED1E-0BE3-4535-AAB1-3D425542EEB9}"/>
              </a:ext>
            </a:extLst>
          </p:cNvPr>
          <p:cNvSpPr/>
          <p:nvPr/>
        </p:nvSpPr>
        <p:spPr>
          <a:xfrm>
            <a:off x="8315616" y="3349541"/>
            <a:ext cx="7312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Bodoni MT" panose="02070603080606020203" pitchFamily="18" charset="0"/>
              </a:rPr>
              <a:t>j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CAB539-5D2B-4866-A43C-6500DEDDDD17}"/>
              </a:ext>
            </a:extLst>
          </p:cNvPr>
          <p:cNvSpPr/>
          <p:nvPr/>
        </p:nvSpPr>
        <p:spPr>
          <a:xfrm>
            <a:off x="8315616" y="3349541"/>
            <a:ext cx="7312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Bodoni MT" panose="02070603080606020203" pitchFamily="18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570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/>
      <p:bldP spid="24" grpId="1"/>
      <p:bldP spid="25" grpId="0" animBg="1"/>
      <p:bldP spid="25" grpId="1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1. Numbers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21494" y="3775032"/>
          <a:ext cx="8428734" cy="2971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7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int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bool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long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float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complex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False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51924361L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.0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3.14j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100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True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-0x19323L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15.2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45.j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-786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0122L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-21.9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9.322e-36j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80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0xDEFABCECBDAECBFBAEl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32.3e+18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0.876j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-490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535633629843L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+90.0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-.6545+0J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-0x260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-052318172735L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-3.25E101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3e+26J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0x69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-4721885298529L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70.2E-12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4.53e-7j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96562" y="1050324"/>
            <a:ext cx="10021330" cy="273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spcBef>
                <a:spcPts val="1800"/>
              </a:spcBef>
              <a:buNone/>
            </a:pPr>
            <a:r>
              <a:rPr lang="en-US" altLang="en-US" sz="3200" dirty="0"/>
              <a:t>Python supports four </a:t>
            </a:r>
            <a:r>
              <a:rPr lang="en-US" altLang="en-US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(five)</a:t>
            </a:r>
            <a:r>
              <a:rPr lang="en-US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3200" dirty="0"/>
              <a:t>kinds of numbers: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int (signed integers)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bool (a binary number)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long (long integers)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float (floating point real values)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complex (complex numbers</a:t>
            </a:r>
            <a:r>
              <a:rPr lang="en-US" altLang="en-US" sz="2800" dirty="0"/>
              <a:t>)</a:t>
            </a: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664744"/>
              </p:ext>
            </p:extLst>
          </p:nvPr>
        </p:nvGraphicFramePr>
        <p:xfrm>
          <a:off x="521494" y="3775032"/>
          <a:ext cx="5081312" cy="2971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int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bool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float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complex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False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.0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3.14j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100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True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15.2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45.j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-786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-21.9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9.322e-36j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80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32.3e+18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0.876j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-490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+90.0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-.6545+0J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-0x260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-3.25E101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3e+26J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0x69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70.2E-12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4.53e-7j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757060" y="3752603"/>
            <a:ext cx="2814452" cy="3105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042454"/>
              </p:ext>
            </p:extLst>
          </p:nvPr>
        </p:nvGraphicFramePr>
        <p:xfrm>
          <a:off x="5685707" y="3775032"/>
          <a:ext cx="3252512" cy="2971800"/>
        </p:xfrm>
        <a:graphic>
          <a:graphicData uri="http://schemas.openxmlformats.org/drawingml/2006/table">
            <a:tbl>
              <a:tblPr/>
              <a:tblGrid>
                <a:gridCol w="1676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float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complex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.0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3.14j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15.2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45.j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-21.9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9.322e-36j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32.3e+18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0.876j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+90.0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-.6545+0J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-3.25E101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3e+26J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70.2E-12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4.53e-7j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145892"/>
              </p:ext>
            </p:extLst>
          </p:nvPr>
        </p:nvGraphicFramePr>
        <p:xfrm>
          <a:off x="521494" y="3775032"/>
          <a:ext cx="1828800" cy="2971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int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bool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False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100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True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-786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80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-490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-0x260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0x69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A13784-A1AA-4031-B34D-3A8C37813376}"/>
              </a:ext>
            </a:extLst>
          </p:cNvPr>
          <p:cNvSpPr txBox="1">
            <a:spLocks/>
          </p:cNvSpPr>
          <p:nvPr/>
        </p:nvSpPr>
        <p:spPr>
          <a:xfrm>
            <a:off x="296562" y="1050324"/>
            <a:ext cx="10021330" cy="27308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spcBef>
                <a:spcPts val="1800"/>
              </a:spcBef>
              <a:buNone/>
            </a:pPr>
            <a:r>
              <a:rPr lang="en-US" altLang="en-US" sz="3200" dirty="0"/>
              <a:t>Python supports four kinds of numbers: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int (signed integers)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bool (a binary number)</a:t>
            </a:r>
            <a:endParaRPr lang="en-US" altLang="en-US" sz="32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float (floating point real values)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complex (complex numbers</a:t>
            </a:r>
            <a:r>
              <a:rPr lang="en-US" alt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212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path" presetSubtype="0" ac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153E-7 3.7037E-7 L -0.3366 3.7037E-7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1" y="692771"/>
            <a:ext cx="9729788" cy="6162434"/>
          </a:xfrm>
          <a:prstGeom prst="rect">
            <a:avLst/>
          </a:prstGeom>
          <a:noFill/>
        </p:spPr>
        <p:txBody>
          <a:bodyPr vert="horz" lIns="91365" tIns="45683" rIns="91365" bIns="45683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31553589789120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No number is too big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#Le</a:t>
            </a:r>
            <a:r>
              <a:rPr lang="en-US" altLang="en-US" sz="2398" spc="-18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398" spc="-30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2398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see 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 t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number</a:t>
            </a:r>
            <a:r>
              <a:rPr lang="en-US" altLang="en-US" sz="20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ed</a:t>
            </a:r>
            <a:r>
              <a:rPr lang="en-US" altLang="en-US" sz="20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correc</a:t>
            </a:r>
            <a:r>
              <a:rPr lang="en-US" altLang="en-US" sz="2400" spc="-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tly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1799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31553589789120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31,553,589,789,120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799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sz="2398" spc="-3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</a:t>
            </a:r>
            <a:r>
              <a:rPr lang="en-US" altLang="en-US" sz="2398" spc="-3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use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comm</a:t>
            </a:r>
            <a:r>
              <a:rPr lang="en-US" altLang="en-US" sz="2398" spc="-3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398" spc="-4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#It d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 g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an error. So maybe 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 w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ed?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398" spc="-2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Actu</a:t>
            </a:r>
            <a:r>
              <a:rPr lang="en-US" altLang="en-US" sz="2398" spc="-20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398" spc="-12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398" spc="-20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398" spc="-1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spc="-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n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o.</a:t>
            </a:r>
            <a:r>
              <a:rPr lang="en-US" altLang="en-US" sz="2398" spc="-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It mad</a:t>
            </a:r>
            <a:r>
              <a:rPr lang="en-US" altLang="en-US" sz="2398" spc="-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5 </a:t>
            </a:r>
            <a:r>
              <a:rPr lang="en-US" altLang="en-US" sz="2398" spc="-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separate number</a:t>
            </a:r>
            <a:r>
              <a:rPr lang="en-US" altLang="en-US" sz="2398" spc="-16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spc="-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553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589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789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120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2398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#But there is a way to do it. Use “_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”,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 “,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”: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=31_553_589_789_120;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31553589789120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#By t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w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y,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Python 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 can pr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nt w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 comma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398" spc="-5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nt(f"$</a:t>
            </a:r>
            <a:r>
              <a:rPr lang="en-US" altLang="en-US" sz="2398" b="1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398" b="1" dirty="0" err="1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b="1" spc="-100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b="1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d}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6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</a:t>
            </a:r>
            <a:r>
              <a:rPr lang="en-US" altLang="en-US" sz="2398" spc="-2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398" spc="-28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2398" spc="-2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 </a:t>
            </a:r>
            <a:r>
              <a:rPr lang="en-US" altLang="en-US" sz="2398" spc="-24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earn t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398" spc="-31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799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ynta</a:t>
            </a:r>
            <a:r>
              <a:rPr lang="en-US" altLang="en-US" sz="2398" spc="-29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-3807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553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589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789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120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1085"/>
            <a:ext cx="9729788" cy="799448"/>
          </a:xfrm>
          <a:prstGeom prst="rect">
            <a:avLst/>
          </a:prstGeom>
        </p:spPr>
        <p:txBody>
          <a:bodyPr vert="horz" lIns="91365" tIns="0" rIns="91365" bIns="91365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defTabSz="794983">
              <a:defRPr/>
            </a:pPr>
            <a:r>
              <a:rPr lang="en-US" altLang="en-US" sz="4396" dirty="0">
                <a:solidFill>
                  <a:srgbClr val="0070C0"/>
                </a:solidFill>
              </a:rPr>
              <a:t>Using Big Numbers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9152800" y="2170022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74758" y="3277168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82328" y="1078992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3881" y="1061328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07101" y="3648456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439728" y="1800744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2" y="667512"/>
            <a:ext cx="1059839" cy="5488820"/>
          </a:xfrm>
          <a:prstGeom prst="rect">
            <a:avLst/>
          </a:prstGeom>
          <a:noFill/>
        </p:spPr>
        <p:txBody>
          <a:bodyPr vert="horz" lIns="91365" tIns="45683" rIns="91365" bIns="45683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45864">
              <a:lnSpc>
                <a:spcPct val="25000"/>
              </a:lnSpc>
              <a:spcBef>
                <a:spcPts val="0"/>
              </a:spcBef>
              <a:buNone/>
              <a:defRPr/>
            </a:pPr>
            <a:r>
              <a:rPr lang="en-US" altLang="en-US" sz="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&gt;&gt;&gt;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1799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en-US" altLang="en-US" sz="2398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845864">
              <a:lnSpc>
                <a:spcPct val="99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100"/>
              </a:spcBef>
              <a:buNone/>
              <a:defRPr/>
            </a:pPr>
            <a:endParaRPr lang="en-US" altLang="en-US" sz="24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4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91000"/>
              </a:lnSpc>
              <a:spcBef>
                <a:spcPts val="0"/>
              </a:spcBef>
              <a:buNone/>
              <a:defRPr/>
            </a:pPr>
            <a:endParaRPr lang="en-US" altLang="en-US" sz="2398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91000"/>
              </a:lnSpc>
              <a:spcBef>
                <a:spcPts val="0"/>
              </a:spcBef>
              <a:buNone/>
              <a:defRPr/>
            </a:pPr>
            <a:endParaRPr lang="en-US" altLang="en-US" sz="2398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33881" y="1786544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574219" y="2543216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36721" y="3258728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36069" y="2155144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36721" y="3639312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BDC392-A95D-44B7-A037-18C2F7454DD6}"/>
              </a:ext>
            </a:extLst>
          </p:cNvPr>
          <p:cNvCxnSpPr/>
          <p:nvPr/>
        </p:nvCxnSpPr>
        <p:spPr>
          <a:xfrm>
            <a:off x="9144000" y="708748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2544F5-1917-4AF0-A3A3-983D828A0521}"/>
              </a:ext>
            </a:extLst>
          </p:cNvPr>
          <p:cNvCxnSpPr/>
          <p:nvPr/>
        </p:nvCxnSpPr>
        <p:spPr>
          <a:xfrm>
            <a:off x="933881" y="698408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A6A96F-D5D9-4F1B-B45B-7BB5831537EB}"/>
              </a:ext>
            </a:extLst>
          </p:cNvPr>
          <p:cNvCxnSpPr/>
          <p:nvPr/>
        </p:nvCxnSpPr>
        <p:spPr>
          <a:xfrm>
            <a:off x="937194" y="2521528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BB17286-6497-4900-AF79-1D58251CDC39}"/>
              </a:ext>
            </a:extLst>
          </p:cNvPr>
          <p:cNvCxnSpPr/>
          <p:nvPr/>
        </p:nvCxnSpPr>
        <p:spPr>
          <a:xfrm>
            <a:off x="936721" y="4353968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1A4CB-ABFB-4A0D-880D-1D74E31BFED7}"/>
              </a:ext>
            </a:extLst>
          </p:cNvPr>
          <p:cNvCxnSpPr/>
          <p:nvPr/>
        </p:nvCxnSpPr>
        <p:spPr>
          <a:xfrm>
            <a:off x="9486565" y="4363935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CB67BD-DB44-4A16-8E9E-E031EB62337E}"/>
              </a:ext>
            </a:extLst>
          </p:cNvPr>
          <p:cNvCxnSpPr/>
          <p:nvPr/>
        </p:nvCxnSpPr>
        <p:spPr>
          <a:xfrm>
            <a:off x="933881" y="4738328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726128-1857-4240-B8BA-483E8FCEA5DC}"/>
              </a:ext>
            </a:extLst>
          </p:cNvPr>
          <p:cNvCxnSpPr/>
          <p:nvPr/>
        </p:nvCxnSpPr>
        <p:spPr>
          <a:xfrm>
            <a:off x="9437227" y="4726659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3B9D4-7CE8-4889-8D9D-2016B7244D15}"/>
              </a:ext>
            </a:extLst>
          </p:cNvPr>
          <p:cNvCxnSpPr/>
          <p:nvPr/>
        </p:nvCxnSpPr>
        <p:spPr>
          <a:xfrm>
            <a:off x="937088" y="5437766"/>
            <a:ext cx="0" cy="3654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5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1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01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01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61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461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101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281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901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101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3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39049" y="1179545"/>
          <a:ext cx="9248504" cy="491833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Adds the two operands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  <a:r>
                        <a:rPr kumimoji="0" lang="en-US" altLang="en-US" sz="1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Subtracts the right-hand operand from left-hand one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Multiplies the two operands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</a:t>
                      </a:r>
                      <a:r>
                        <a:rPr kumimoji="0" lang="en-US" altLang="en-US" sz="20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</a:t>
                      </a:r>
                      <a:r>
                        <a:rPr kumimoji="0" lang="en-US" altLang="en-US" sz="20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first operand by</a:t>
                      </a:r>
                      <a:r>
                        <a:rPr kumimoji="0" lang="en-US" altLang="en-US" sz="20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</a:t>
                      </a:r>
                      <a:r>
                        <a:rPr kumimoji="0" lang="en-US" altLang="en-US" sz="20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second on</a:t>
                      </a:r>
                      <a:r>
                        <a:rPr kumimoji="0" lang="en-US" altLang="en-US" sz="2400" b="0" i="0" u="none" strike="noStrike" cap="none" spc="-21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20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result being a float (or, possibly, complex)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0.5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modulus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the remainder resulting from dividing the first operand by the second one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4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Raises the first operand to the power of the second one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9**.5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3.0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//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floor divide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the whole-number portion of the result of dividing the first operand by the second one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9//2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</a:t>
                      </a:r>
                    </a:p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9.0//2.0</a:t>
                      </a:r>
                      <a:r>
                        <a:rPr kumimoji="0" lang="en-US" altLang="en-US" sz="12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2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4.0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5482723" y="2283938"/>
            <a:ext cx="3039771" cy="840262"/>
          </a:xfrm>
          <a:prstGeom prst="wedgeRoundRectCallout">
            <a:avLst>
              <a:gd name="adj1" fmla="val 39205"/>
              <a:gd name="adj2" fmla="val 123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Present in C++, but behaves differently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164778" y="6156962"/>
            <a:ext cx="1890585" cy="413952"/>
          </a:xfrm>
          <a:prstGeom prst="wedgeRoundRectCallout">
            <a:avLst>
              <a:gd name="adj1" fmla="val -55719"/>
              <a:gd name="adj2" fmla="val -160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Not in C++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159098" y="4038600"/>
            <a:ext cx="1890585" cy="413952"/>
          </a:xfrm>
          <a:prstGeom prst="wedgeRoundRectCallout">
            <a:avLst>
              <a:gd name="adj1" fmla="val -54994"/>
              <a:gd name="adj2" fmla="val 155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Not in C++</a:t>
            </a:r>
          </a:p>
        </p:txBody>
      </p:sp>
    </p:spTree>
    <p:extLst>
      <p:ext uri="{BB962C8B-B14F-4D97-AF65-F5344CB8AC3E}">
        <p14:creationId xmlns:p14="http://schemas.microsoft.com/office/powerpoint/2010/main" val="7961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086636"/>
              </p:ext>
            </p:extLst>
          </p:nvPr>
        </p:nvGraphicFramePr>
        <p:xfrm>
          <a:off x="239049" y="1179545"/>
          <a:ext cx="9248504" cy="555841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Assigns the value(s) from right side operand(s) to left side operand(s)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 = a + b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Adds the right operand to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c+=a  ⇒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c=c+a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Subtracts the right operand from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c-=a  ⇒</a:t>
                      </a:r>
                      <a:b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c=c-a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Multiplies the right operand with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c*=a  ⇒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c=c*a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c/=a  ⇒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c=c/a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Performs a modulus using the two operands and assigns the result to the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c%=a  ⇒</a:t>
                      </a:r>
                      <a:b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c=c%a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Raises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c**=a  ⇒</a:t>
                      </a:r>
                      <a:b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c=c**a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//=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c//=a  ⇒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c=c//a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Assignment Operators: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329118" y="1429795"/>
            <a:ext cx="7611783" cy="5158026"/>
            <a:chOff x="1329118" y="1429795"/>
            <a:chExt cx="7611783" cy="5158026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1576143" y="1489955"/>
              <a:ext cx="3128202" cy="2152041"/>
            </a:xfrm>
            <a:prstGeom prst="wedgeRoundRectCallout">
              <a:avLst>
                <a:gd name="adj1" fmla="val -69700"/>
                <a:gd name="adj2" fmla="val 136263"/>
                <a:gd name="adj3" fmla="val 16667"/>
              </a:avLst>
            </a:prstGeom>
            <a:solidFill>
              <a:srgbClr val="76AB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3424674">
              <a:off x="1884225" y="2561385"/>
              <a:ext cx="962526" cy="4026436"/>
            </a:xfrm>
            <a:prstGeom prst="triangle">
              <a:avLst>
                <a:gd name="adj" fmla="val 24161"/>
              </a:avLst>
            </a:prstGeom>
            <a:solidFill>
              <a:srgbClr val="76AB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3424674">
              <a:off x="1527592" y="2260884"/>
              <a:ext cx="962526" cy="2414847"/>
            </a:xfrm>
            <a:prstGeom prst="triangle">
              <a:avLst>
                <a:gd name="adj" fmla="val 50826"/>
              </a:avLst>
            </a:prstGeom>
            <a:solidFill>
              <a:srgbClr val="76AB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1329118" y="1429795"/>
              <a:ext cx="7611783" cy="2211861"/>
            </a:xfrm>
            <a:prstGeom prst="wedgeRoundRectCallout">
              <a:avLst>
                <a:gd name="adj1" fmla="val -33231"/>
                <a:gd name="adj2" fmla="val 43036"/>
                <a:gd name="adj3" fmla="val 16667"/>
              </a:avLst>
            </a:prstGeom>
            <a:solidFill>
              <a:srgbClr val="76AB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There is no difference to C++, except for those new or modified operators (**, //, and /): these new/modified operators will, of course, have corresponding new assignment operators.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073274" y="3419475"/>
              <a:ext cx="1851026" cy="269875"/>
            </a:xfrm>
            <a:prstGeom prst="roundRect">
              <a:avLst>
                <a:gd name="adj" fmla="val 50000"/>
              </a:avLst>
            </a:prstGeom>
            <a:solidFill>
              <a:srgbClr val="76A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09725" y="3444875"/>
              <a:ext cx="1971675" cy="269875"/>
            </a:xfrm>
            <a:prstGeom prst="roundRect">
              <a:avLst>
                <a:gd name="adj" fmla="val 50000"/>
              </a:avLst>
            </a:prstGeom>
            <a:solidFill>
              <a:srgbClr val="76A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ounded Rectangular Callout 8"/>
          <p:cNvSpPr/>
          <p:nvPr/>
        </p:nvSpPr>
        <p:spPr>
          <a:xfrm>
            <a:off x="1263457" y="3187859"/>
            <a:ext cx="3083073" cy="1378400"/>
          </a:xfrm>
          <a:prstGeom prst="wedgeRoundRectCallout">
            <a:avLst>
              <a:gd name="adj1" fmla="val -55040"/>
              <a:gd name="adj2" fmla="val -9667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Yes, just like in C++,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you can simplify </a:t>
            </a:r>
          </a:p>
          <a:p>
            <a:pPr algn="ctr"/>
            <a:r>
              <a:rPr lang="en-US" sz="2600" dirty="0" err="1">
                <a:solidFill>
                  <a:srgbClr val="8F45C7"/>
                </a:solidFill>
                <a:latin typeface="Lucida Console" panose="020B0609040504020204" pitchFamily="49" charset="0"/>
              </a:rPr>
              <a:t>i</a:t>
            </a:r>
            <a:r>
              <a:rPr lang="en-US" sz="2600" dirty="0">
                <a:solidFill>
                  <a:srgbClr val="8F45C7"/>
                </a:solidFill>
                <a:latin typeface="Lucida Console" panose="020B0609040504020204" pitchFamily="49" charset="0"/>
              </a:rPr>
              <a:t>=i+1</a:t>
            </a:r>
            <a:r>
              <a:rPr lang="en-US" sz="2800" dirty="0">
                <a:solidFill>
                  <a:schemeClr val="tx1"/>
                </a:solidFill>
              </a:rPr>
              <a:t>  into  </a:t>
            </a:r>
            <a:r>
              <a:rPr lang="en-US" sz="2600" dirty="0" err="1">
                <a:solidFill>
                  <a:srgbClr val="8F45C7"/>
                </a:solidFill>
                <a:latin typeface="Lucida Console" panose="020B0609040504020204" pitchFamily="49" charset="0"/>
              </a:rPr>
              <a:t>i</a:t>
            </a:r>
            <a:r>
              <a:rPr lang="en-US" sz="2600" dirty="0">
                <a:solidFill>
                  <a:srgbClr val="8F45C7"/>
                </a:solidFill>
                <a:latin typeface="Lucida Console" panose="020B0609040504020204" pitchFamily="49" charset="0"/>
              </a:rPr>
              <a:t>+=1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955856" y="5053913"/>
            <a:ext cx="3174512" cy="1402106"/>
          </a:xfrm>
          <a:prstGeom prst="wedgeRoundRectCallout">
            <a:avLst>
              <a:gd name="adj1" fmla="val -55040"/>
              <a:gd name="adj2" fmla="val -9667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But, unlike in C++,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you cannot simplify </a:t>
            </a:r>
          </a:p>
          <a:p>
            <a:pPr algn="ctr"/>
            <a:r>
              <a:rPr lang="en-US" sz="2600" dirty="0" err="1">
                <a:solidFill>
                  <a:srgbClr val="8F45C7"/>
                </a:solidFill>
                <a:latin typeface="Lucida Console" panose="020B0609040504020204" pitchFamily="49" charset="0"/>
              </a:rPr>
              <a:t>i</a:t>
            </a:r>
            <a:r>
              <a:rPr lang="en-US" sz="2600" dirty="0">
                <a:solidFill>
                  <a:srgbClr val="8F45C7"/>
                </a:solidFill>
                <a:latin typeface="Lucida Console" panose="020B0609040504020204" pitchFamily="49" charset="0"/>
              </a:rPr>
              <a:t>+=1</a:t>
            </a:r>
            <a:r>
              <a:rPr lang="en-US" sz="2800" dirty="0">
                <a:solidFill>
                  <a:schemeClr val="tx1"/>
                </a:solidFill>
              </a:rPr>
              <a:t>  into  </a:t>
            </a:r>
            <a:r>
              <a:rPr lang="en-US" sz="2600" b="1" dirty="0" err="1">
                <a:solidFill>
                  <a:srgbClr val="8F45C7"/>
                </a:solidFill>
                <a:latin typeface="Lucida Console" panose="020B0609040504020204" pitchFamily="49" charset="0"/>
              </a:rPr>
              <a:t>i</a:t>
            </a:r>
            <a:r>
              <a:rPr lang="en-US" sz="2600" b="1" dirty="0">
                <a:solidFill>
                  <a:srgbClr val="8F45C7"/>
                </a:solidFill>
                <a:latin typeface="Lucida Console" panose="020B0609040504020204" pitchFamily="49" charset="0"/>
              </a:rPr>
              <a:t>++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&quot;No&quot; Symbol 11"/>
          <p:cNvSpPr/>
          <p:nvPr/>
        </p:nvSpPr>
        <p:spPr>
          <a:xfrm flipH="1">
            <a:off x="5909850" y="5758068"/>
            <a:ext cx="839893" cy="866987"/>
          </a:xfrm>
          <a:prstGeom prst="noSmoking">
            <a:avLst>
              <a:gd name="adj" fmla="val 1130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</a:t>
            </a:r>
            <a:r>
              <a:rPr lang="en-US" altLang="zh-TW" sz="4400" dirty="0">
                <a:solidFill>
                  <a:srgbClr val="0070C0"/>
                </a:solidFill>
              </a:rPr>
              <a:t>Comparison</a:t>
            </a:r>
            <a:r>
              <a:rPr lang="en-US" altLang="en-US" sz="4400" dirty="0">
                <a:solidFill>
                  <a:srgbClr val="0070C0"/>
                </a:solidFill>
              </a:rPr>
              <a:t>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39049" y="1179545"/>
          <a:ext cx="9248504" cy="427825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== 20)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False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!=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!= 20)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greater than 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&gt; 20)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False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less than 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&lt; 20) ⇒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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&gt;= 20)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False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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&lt;= 20)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 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976222" y="2565264"/>
            <a:ext cx="3555206" cy="1670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</a:rPr>
              <a:t>Python3’s comparison operators are the same as C++’s.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713169"/>
              </p:ext>
            </p:extLst>
          </p:nvPr>
        </p:nvGraphicFramePr>
        <p:xfrm>
          <a:off x="239049" y="1179545"/>
          <a:ext cx="9248504" cy="427825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== 20)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False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!=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!= 20)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greater than 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&gt; 20)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False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less than 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&lt; 20) ⇒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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&gt;= 20)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False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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&lt;= 20)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 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2976222" y="2565264"/>
            <a:ext cx="3555206" cy="1670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</a:rPr>
              <a:t>Python3’s comparison operators are the same as C++’s.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</a:t>
            </a:r>
            <a:r>
              <a:rPr lang="en-US" altLang="zh-TW" sz="4400" dirty="0">
                <a:solidFill>
                  <a:srgbClr val="0070C0"/>
                </a:solidFill>
              </a:rPr>
              <a:t>Comparison</a:t>
            </a:r>
            <a:r>
              <a:rPr lang="en-US" altLang="en-US" sz="4400" dirty="0">
                <a:solidFill>
                  <a:srgbClr val="0070C0"/>
                </a:solidFill>
              </a:rPr>
              <a:t> Operators: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131094" y="2416784"/>
            <a:ext cx="6853003" cy="1259925"/>
          </a:xfrm>
          <a:prstGeom prst="wedgeRoundRectCallout">
            <a:avLst>
              <a:gd name="adj1" fmla="val 55623"/>
              <a:gd name="adj2" fmla="val -2422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31094" y="2221912"/>
            <a:ext cx="6853003" cy="4026488"/>
          </a:xfrm>
          <a:prstGeom prst="roundRect">
            <a:avLst>
              <a:gd name="adj" fmla="val 5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9694" y="3420526"/>
            <a:ext cx="6464574" cy="2446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print(True,False,True+0,False+0)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True False 1 0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print(true)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NameError: name 'true' is not defined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59694" y="3420526"/>
            <a:ext cx="6464574" cy="2446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   print(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True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False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True+0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rgbClr val="FFAFAF"/>
                </a:solidFill>
                <a:latin typeface="Lucida Console" panose="020B0609040504020204" pitchFamily="49" charset="0"/>
              </a:rPr>
              <a:t>False+0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True False </a:t>
            </a:r>
            <a:r>
              <a:rPr lang="en-US" sz="22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200" b="1" dirty="0">
                <a:solidFill>
                  <a:srgbClr val="FFAFAF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en-US" sz="2200" dirty="0">
                <a:latin typeface="Lucida Console" panose="020B0609040504020204" pitchFamily="49" charset="0"/>
              </a:rPr>
              <a:t>    print(</a:t>
            </a:r>
            <a:r>
              <a:rPr lang="en-US" sz="2200" dirty="0">
                <a:solidFill>
                  <a:srgbClr val="92D050"/>
                </a:solidFill>
                <a:latin typeface="Lucida Console" panose="020B0609040504020204" pitchFamily="49" charset="0"/>
              </a:rPr>
              <a:t>true</a:t>
            </a:r>
            <a:r>
              <a:rPr lang="en-US" sz="2200" dirty="0">
                <a:latin typeface="Lucida Console" panose="020B0609040504020204" pitchFamily="49" charset="0"/>
              </a:rPr>
              <a:t>)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r>
              <a:rPr lang="en-US" sz="2200" dirty="0">
                <a:latin typeface="Lucida Console" panose="020B0609040504020204" pitchFamily="49" charset="0"/>
              </a:rPr>
              <a:t>NameError: name '</a:t>
            </a:r>
            <a:r>
              <a:rPr lang="en-US" sz="2200" dirty="0">
                <a:solidFill>
                  <a:srgbClr val="92D050"/>
                </a:solidFill>
                <a:latin typeface="Lucida Console" panose="020B0609040504020204" pitchFamily="49" charset="0"/>
              </a:rPr>
              <a:t>true</a:t>
            </a:r>
            <a:r>
              <a:rPr lang="en-US" sz="2200" dirty="0">
                <a:latin typeface="Lucida Console" panose="020B0609040504020204" pitchFamily="49" charset="0"/>
              </a:rPr>
              <a:t>' is not defined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131094" y="2221914"/>
            <a:ext cx="6853003" cy="1259925"/>
          </a:xfrm>
          <a:prstGeom prst="wedgeRoundRectCallout">
            <a:avLst>
              <a:gd name="adj1" fmla="val 56804"/>
              <a:gd name="adj2" fmla="val -5242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“False” and “True” are aliases for the integers “0” and “1”, respectively.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571100" y="3481837"/>
            <a:ext cx="0" cy="32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4191" y="4149573"/>
            <a:ext cx="0" cy="32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5494" y="5484450"/>
            <a:ext cx="0" cy="3108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59694" y="3420526"/>
            <a:ext cx="821531" cy="2446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endParaRPr lang="en-US" sz="2200" b="1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endParaRPr lang="en-US" sz="22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endParaRPr lang="en-US" sz="22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endParaRPr lang="en-US" sz="22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45494" y="3481837"/>
            <a:ext cx="0" cy="3017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45494" y="4139299"/>
            <a:ext cx="0" cy="3108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53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1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01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1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1"/>
                            </p:stCondLst>
                            <p:childTnLst>
                              <p:par>
                                <p:cTn id="6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" presetClass="exit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2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5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" presetClass="exit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28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1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4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7" dur="25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3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6" dur="25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5" grpId="0"/>
      <p:bldP spid="15" grpId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Bitwise Logic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39049" y="1179545"/>
          <a:ext cx="9248504" cy="427825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  <a:b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AND 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exists in both operands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&amp; 13)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12 which is 0000 1100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b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OR 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exists in either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| 13)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61 which is 0011 1101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b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XOR 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is set in one operand but not both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^ 13)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49 which is 0011 0001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</a:t>
                      </a:r>
                      <a:b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FLIP 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is not set in the operand (on the right-hand)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(~60 )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-61 </a:t>
                      </a:r>
                      <a:b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which is …</a:t>
                      </a:r>
                      <a:r>
                        <a:rPr kumimoji="0" lang="en-US" altLang="en-US" sz="16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1100 0011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  <a:b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left shift 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 operand’s value moves left by the number of bits indicated by the right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60 &lt;&lt; 2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240 which is 1111 0000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</a:t>
                      </a:r>
                      <a:b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right shift 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 operand’s value moves right by the number of bits indicated by the right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60 &gt;&gt; 2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15 which is 0000 1111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976222" y="3185196"/>
            <a:ext cx="3555206" cy="1670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</a:rPr>
              <a:t>These operators are the same as C++’s.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1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Logic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39049" y="1179545"/>
          <a:ext cx="9248504" cy="3148589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and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If both the operands are nonzero then then condition becomes True.</a:t>
                      </a: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ctr" fontAlgn="t"/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(True and 0)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 False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or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If either of the two operands are non zero then then condition becomes True.</a:t>
                      </a: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ctr" fontAlgn="t"/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(True or 0)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 True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not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If the operand is nonzero, then the condition becomes False. Otherwise, it becomes True.</a:t>
                      </a: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t"/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not</a:t>
                      </a:r>
                      <a:r>
                        <a:rPr lang="en-US" sz="2000" b="0" i="0" u="none" strike="noStrike" baseline="0" dirty="0">
                          <a:solidFill>
                            <a:srgbClr val="FF3300"/>
                          </a:solidFill>
                          <a:latin typeface="+mn-lt"/>
                        </a:rPr>
                        <a:t> 7</a:t>
                      </a:r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 False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not 0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 True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not</a:t>
                      </a:r>
                      <a:r>
                        <a:rPr lang="en-US" sz="2000" b="0" i="0" u="none" strike="noStrike" baseline="0" dirty="0">
                          <a:solidFill>
                            <a:srgbClr val="FF3300"/>
                          </a:solidFill>
                          <a:latin typeface="+mn-lt"/>
                        </a:rPr>
                        <a:t> "hello"</a:t>
                      </a:r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 False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not False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>
                          <a:solidFill>
                            <a:srgbClr val="FF3300"/>
                          </a:solidFill>
                          <a:latin typeface="+mn-lt"/>
                        </a:rPr>
                        <a:t> True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96096" y="4539718"/>
            <a:ext cx="3546393" cy="211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</a:rPr>
              <a:t>These </a:t>
            </a:r>
            <a:r>
              <a:rPr lang="en-US" sz="2800" i="1" dirty="0">
                <a:solidFill>
                  <a:schemeClr val="tx1"/>
                </a:solidFill>
              </a:rPr>
              <a:t>operations</a:t>
            </a:r>
            <a:r>
              <a:rPr lang="en-US" sz="2800" dirty="0">
                <a:solidFill>
                  <a:schemeClr val="tx1"/>
                </a:solidFill>
              </a:rPr>
              <a:t> are identical to C++, but Python </a:t>
            </a:r>
            <a:r>
              <a:rPr lang="en-US" sz="2800" i="1" dirty="0">
                <a:solidFill>
                  <a:schemeClr val="tx1"/>
                </a:solidFill>
              </a:rPr>
              <a:t>uses </a:t>
            </a:r>
            <a:r>
              <a:rPr lang="en-US" sz="2800" b="1" i="1" dirty="0">
                <a:solidFill>
                  <a:srgbClr val="DC330A"/>
                </a:solidFill>
              </a:rPr>
              <a:t>words</a:t>
            </a:r>
            <a:r>
              <a:rPr lang="en-US" sz="2800" dirty="0">
                <a:solidFill>
                  <a:schemeClr val="tx1"/>
                </a:solidFill>
              </a:rPr>
              <a:t>, rather than the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rgbClr val="DC330A"/>
                </a:solidFill>
              </a:rPr>
              <a:t>&amp;&amp;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en-US" sz="2800" dirty="0">
                <a:solidFill>
                  <a:srgbClr val="DC330A"/>
                </a:solidFill>
              </a:rPr>
              <a:t> </a:t>
            </a:r>
            <a:r>
              <a:rPr lang="en-US" sz="2800" b="1" dirty="0">
                <a:solidFill>
                  <a:srgbClr val="DC330A"/>
                </a:solidFill>
              </a:rPr>
              <a:t>||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rgbClr val="DC330A"/>
                </a:solidFill>
              </a:rPr>
              <a:t>!</a:t>
            </a:r>
            <a:r>
              <a:rPr lang="en-US" sz="2800" dirty="0">
                <a:solidFill>
                  <a:schemeClr val="tx1"/>
                </a:solidFill>
              </a:rPr>
              <a:t> symbols.</a:t>
            </a:r>
          </a:p>
        </p:txBody>
      </p:sp>
    </p:spTree>
    <p:extLst>
      <p:ext uri="{BB962C8B-B14F-4D97-AF65-F5344CB8AC3E}">
        <p14:creationId xmlns:p14="http://schemas.microsoft.com/office/powerpoint/2010/main" val="279089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Operator Precedence (</a:t>
            </a:r>
            <a:r>
              <a:rPr lang="zh-TW" altLang="en-US" sz="4000" dirty="0">
                <a:solidFill>
                  <a:srgbClr val="0070C0"/>
                </a:solidFill>
              </a:rPr>
              <a:t>优先权</a:t>
            </a:r>
            <a:r>
              <a:rPr lang="en-US" altLang="en-US" sz="4400" dirty="0">
                <a:solidFill>
                  <a:srgbClr val="0070C0"/>
                </a:solidFill>
              </a:rPr>
              <a:t>)</a:t>
            </a:r>
          </a:p>
        </p:txBody>
      </p:sp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0494" y="990600"/>
          <a:ext cx="9448800" cy="57668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 +  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NOT, Positive (unary +), Negative (unary -)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 /  %  //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 and divide-based operations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 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 &lt;&lt;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Shifts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AND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XOR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OR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 &lt;  &gt;  &gt;=  ==  !=</a:t>
                      </a:r>
                      <a:b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tests, including tests for </a:t>
                      </a:r>
                      <a:b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and identity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AND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OR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91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0" y="1499616"/>
            <a:ext cx="9729787" cy="5306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227013">
              <a:lnSpc>
                <a:spcPct val="110000"/>
              </a:lnSpc>
              <a:spcBef>
                <a:spcPts val="0"/>
              </a:spcBef>
            </a:pPr>
            <a:r>
              <a:rPr lang="en-US" altLang="en-US" sz="2800" dirty="0">
                <a:solidFill>
                  <a:sysClr val="windowText" lastClr="000000"/>
                </a:solidFill>
              </a:rPr>
              <a:t>C and Python both have roughly the same rules:</a:t>
            </a:r>
          </a:p>
          <a:p>
            <a:pPr marL="628650" lvl="2" indent="-225425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ysClr val="windowText" lastClr="000000"/>
                </a:solidFill>
              </a:rPr>
              <a:t>The first character must be a</a:t>
            </a:r>
            <a:r>
              <a:rPr lang="en-US" altLang="en-US" sz="2400" dirty="0">
                <a:solidFill>
                  <a:srgbClr val="996633"/>
                </a:solidFill>
              </a:rPr>
              <a:t> </a:t>
            </a:r>
            <a:r>
              <a:rPr lang="en-US" altLang="en-US" sz="2400" b="1" dirty="0">
                <a:solidFill>
                  <a:srgbClr val="996633"/>
                </a:solidFill>
              </a:rPr>
              <a:t>letter</a:t>
            </a:r>
            <a:r>
              <a:rPr lang="en-US" altLang="en-US" sz="2400" dirty="0">
                <a:solidFill>
                  <a:sysClr val="windowText" lastClr="000000"/>
                </a:solidFill>
              </a:rPr>
              <a:t> or an </a:t>
            </a:r>
            <a:r>
              <a:rPr lang="en-US" altLang="en-US" sz="2400" b="1" dirty="0">
                <a:solidFill>
                  <a:srgbClr val="996633"/>
                </a:solidFill>
              </a:rPr>
              <a:t>underscore</a:t>
            </a:r>
            <a:r>
              <a:rPr lang="en-US" altLang="en-US" sz="2400" dirty="0">
                <a:solidFill>
                  <a:sysClr val="windowText" lastClr="000000"/>
                </a:solidFill>
              </a:rPr>
              <a:t> (</a:t>
            </a:r>
            <a:r>
              <a:rPr lang="en-US" altLang="en-US" sz="2400" b="1" dirty="0">
                <a:solidFill>
                  <a:srgbClr val="996633"/>
                </a:solidFill>
                <a:latin typeface="Bahnschrift" panose="020B0502040204020203" pitchFamily="34" charset="0"/>
              </a:rPr>
              <a:t>_</a:t>
            </a:r>
            <a:r>
              <a:rPr lang="en-US" altLang="en-US" sz="2400" dirty="0">
                <a:solidFill>
                  <a:sysClr val="windowText" lastClr="000000"/>
                </a:solidFill>
              </a:rPr>
              <a:t>).</a:t>
            </a:r>
          </a:p>
          <a:p>
            <a:pPr marL="628650" lvl="2" indent="-225425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ysClr val="windowText" lastClr="000000"/>
                </a:solidFill>
              </a:rPr>
              <a:t>Additional characters may be </a:t>
            </a:r>
            <a:r>
              <a:rPr lang="en-US" altLang="en-US" sz="2400" b="1" dirty="0">
                <a:solidFill>
                  <a:srgbClr val="996633"/>
                </a:solidFill>
              </a:rPr>
              <a:t>letters</a:t>
            </a:r>
            <a:r>
              <a:rPr lang="en-US" altLang="en-US" sz="2400" dirty="0">
                <a:solidFill>
                  <a:sysClr val="windowText" lastClr="000000"/>
                </a:solidFill>
              </a:rPr>
              <a:t>, </a:t>
            </a:r>
            <a:r>
              <a:rPr lang="en-US" altLang="en-US" sz="2400" b="1" dirty="0">
                <a:solidFill>
                  <a:srgbClr val="996633"/>
                </a:solidFill>
              </a:rPr>
              <a:t>numbers</a:t>
            </a:r>
            <a:r>
              <a:rPr lang="en-US" altLang="en-US" sz="2400" dirty="0">
                <a:solidFill>
                  <a:sysClr val="windowText" lastClr="000000"/>
                </a:solidFill>
              </a:rPr>
              <a:t> or </a:t>
            </a:r>
            <a:r>
              <a:rPr lang="en-US" altLang="en-US" sz="2400" b="1" dirty="0">
                <a:solidFill>
                  <a:srgbClr val="996633"/>
                </a:solidFill>
              </a:rPr>
              <a:t>underscores</a:t>
            </a:r>
            <a:r>
              <a:rPr lang="en-US" altLang="en-US" sz="2400" dirty="0">
                <a:solidFill>
                  <a:sysClr val="windowText" lastClr="000000"/>
                </a:solidFill>
              </a:rPr>
              <a:t>.</a:t>
            </a:r>
          </a:p>
          <a:p>
            <a:pPr marL="628650" lvl="2" indent="-225425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ysClr val="windowText" lastClr="000000"/>
                </a:solidFill>
              </a:rPr>
              <a:t>Letters are </a:t>
            </a:r>
            <a:r>
              <a:rPr lang="en-US" altLang="en-US" sz="2400" b="1" dirty="0">
                <a:solidFill>
                  <a:srgbClr val="996633"/>
                </a:solidFill>
              </a:rPr>
              <a:t>case-sensitive</a:t>
            </a:r>
            <a:r>
              <a:rPr lang="en-US" altLang="en-US" sz="2400" dirty="0">
                <a:solidFill>
                  <a:sysClr val="windowText" lastClr="000000"/>
                </a:solidFill>
              </a:rPr>
              <a:t> (</a:t>
            </a:r>
            <a:r>
              <a:rPr lang="zh-TW" altLang="en-US" sz="2300" dirty="0">
                <a:solidFill>
                  <a:sysClr val="windowText" lastClr="000000"/>
                </a:solidFill>
              </a:rPr>
              <a:t>大小寫有區別</a:t>
            </a:r>
            <a:r>
              <a:rPr lang="en-US" altLang="en-US" sz="2400" dirty="0">
                <a:solidFill>
                  <a:sysClr val="windowText" lastClr="000000"/>
                </a:solidFill>
              </a:rPr>
              <a:t>).</a:t>
            </a:r>
          </a:p>
          <a:p>
            <a:pPr marL="628650" lvl="2" indent="-225425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ysClr val="windowText" lastClr="000000"/>
                </a:solidFill>
              </a:rPr>
              <a:t>Language </a:t>
            </a:r>
            <a:r>
              <a:rPr lang="en-US" altLang="en-US" sz="2400" b="1" dirty="0">
                <a:solidFill>
                  <a:srgbClr val="996633"/>
                </a:solidFill>
              </a:rPr>
              <a:t>keywords can’t be used</a:t>
            </a:r>
            <a:r>
              <a:rPr lang="en-US" altLang="en-US" sz="2400" b="1" dirty="0">
                <a:solidFill>
                  <a:sysClr val="windowText" lastClr="000000"/>
                </a:solidFill>
              </a:rPr>
              <a:t> </a:t>
            </a:r>
            <a:r>
              <a:rPr lang="en-US" altLang="en-US" sz="2400" dirty="0">
                <a:solidFill>
                  <a:sysClr val="windowText" lastClr="000000"/>
                </a:solidFill>
              </a:rPr>
              <a:t>as variable names (</a:t>
            </a:r>
            <a:r>
              <a:rPr lang="en-US" altLang="en-US" sz="2400" dirty="0" err="1">
                <a:solidFill>
                  <a:sysClr val="windowText" lastClr="000000"/>
                </a:solidFill>
              </a:rPr>
              <a:t>eg</a:t>
            </a:r>
            <a:r>
              <a:rPr lang="en-US" altLang="en-US" sz="2400" dirty="0">
                <a:solidFill>
                  <a:sysClr val="windowText" lastClr="000000"/>
                </a:solidFill>
              </a:rPr>
              <a:t>. </a:t>
            </a:r>
            <a:r>
              <a:rPr lang="en-US" altLang="en-US" sz="2400" spc="-200" dirty="0">
                <a:solidFill>
                  <a:srgbClr val="FFC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2400" spc="-200" dirty="0">
                <a:solidFill>
                  <a:sysClr val="windowText" lastClr="000000"/>
                </a:solidFill>
              </a:rPr>
              <a:t>,</a:t>
            </a:r>
            <a:r>
              <a:rPr lang="en-US" alt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altLang="en-US" sz="2400" spc="-200" dirty="0">
                <a:solidFill>
                  <a:srgbClr val="FFC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en-US" sz="2400" dirty="0">
                <a:solidFill>
                  <a:sysClr val="windowText" lastClr="000000"/>
                </a:solidFill>
              </a:rPr>
              <a:t>, </a:t>
            </a:r>
            <a:r>
              <a:rPr lang="en-US" altLang="en-US" sz="2400" dirty="0" err="1">
                <a:solidFill>
                  <a:sysClr val="windowText" lastClr="000000"/>
                </a:solidFill>
              </a:rPr>
              <a:t>etc</a:t>
            </a:r>
            <a:r>
              <a:rPr lang="en-US" altLang="en-US" sz="2400" dirty="0">
                <a:solidFill>
                  <a:sysClr val="windowText" lastClr="000000"/>
                </a:solidFill>
              </a:rPr>
              <a:t>).</a:t>
            </a:r>
          </a:p>
          <a:p>
            <a:pPr marL="574675" lvl="2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2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-53975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700" dirty="0">
              <a:solidFill>
                <a:sysClr val="windowText" lastClr="000000"/>
              </a:solidFill>
            </a:endParaRPr>
          </a:p>
          <a:p>
            <a:pPr marL="344488" lvl="1" indent="-227013">
              <a:spcBef>
                <a:spcPts val="0"/>
              </a:spcBef>
            </a:pPr>
            <a:r>
              <a:rPr lang="en-US" altLang="en-US" sz="2800" dirty="0">
                <a:solidFill>
                  <a:sysClr val="windowText" lastClr="000000"/>
                </a:solidFill>
              </a:rPr>
              <a:t>Although Python has no other rules, it does suggest that you follow certain naming conventions (</a:t>
            </a:r>
            <a:r>
              <a:rPr lang="zh-TW" altLang="en-US" sz="2600" dirty="0">
                <a:solidFill>
                  <a:sysClr val="windowText" lastClr="000000"/>
                </a:solidFill>
              </a:rPr>
              <a:t>命名慣例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):</a:t>
            </a:r>
          </a:p>
          <a:p>
            <a:pPr marL="628650" lvl="2" indent="-225425">
              <a:lnSpc>
                <a:spcPct val="110000"/>
              </a:lnSpc>
              <a:spcBef>
                <a:spcPts val="0"/>
              </a:spcBef>
            </a:pPr>
            <a:r>
              <a:rPr lang="en-US" altLang="en-US" sz="2400" spc="-40" dirty="0">
                <a:solidFill>
                  <a:srgbClr val="FF0000"/>
                </a:solidFill>
              </a:rPr>
              <a:t>First</a:t>
            </a:r>
            <a:r>
              <a:rPr lang="en-US" altLang="en-US" sz="2400" spc="-40" dirty="0">
                <a:solidFill>
                  <a:sysClr val="windowText" lastClr="000000"/>
                </a:solidFill>
              </a:rPr>
              <a:t> character is an </a:t>
            </a:r>
            <a:r>
              <a:rPr lang="en-US" altLang="en-US" sz="2400" spc="-40" dirty="0">
                <a:solidFill>
                  <a:srgbClr val="FF0000"/>
                </a:solidFill>
              </a:rPr>
              <a:t>upper case (</a:t>
            </a:r>
            <a:r>
              <a:rPr lang="zh-TW" altLang="en-US" sz="2300" spc="-40" dirty="0">
                <a:solidFill>
                  <a:srgbClr val="FF0000"/>
                </a:solidFill>
              </a:rPr>
              <a:t>大寫</a:t>
            </a:r>
            <a:r>
              <a:rPr lang="en-US" altLang="en-US" sz="2400" spc="-40" dirty="0">
                <a:solidFill>
                  <a:srgbClr val="FF0000"/>
                </a:solidFill>
              </a:rPr>
              <a:t>) </a:t>
            </a:r>
            <a:r>
              <a:rPr lang="en-US" altLang="en-US" sz="2400" spc="-40" dirty="0">
                <a:solidFill>
                  <a:sysClr val="windowText" lastClr="000000"/>
                </a:solidFill>
              </a:rPr>
              <a:t>letter → A </a:t>
            </a:r>
            <a:r>
              <a:rPr lang="en-US" altLang="en-US" sz="2400" spc="-40" dirty="0">
                <a:solidFill>
                  <a:srgbClr val="FF0000"/>
                </a:solidFill>
              </a:rPr>
              <a:t>class name</a:t>
            </a:r>
          </a:p>
          <a:p>
            <a:pPr marL="628650" lvl="2" indent="-225425">
              <a:lnSpc>
                <a:spcPct val="110000"/>
              </a:lnSpc>
              <a:spcBef>
                <a:spcPts val="0"/>
              </a:spcBef>
            </a:pPr>
            <a:r>
              <a:rPr lang="en-US" altLang="en-US" sz="2400" spc="-40" dirty="0">
                <a:solidFill>
                  <a:srgbClr val="00B050"/>
                </a:solidFill>
              </a:rPr>
              <a:t>First</a:t>
            </a:r>
            <a:r>
              <a:rPr lang="en-US" altLang="en-US" sz="2400" spc="-40" dirty="0">
                <a:solidFill>
                  <a:sysClr val="windowText" lastClr="000000"/>
                </a:solidFill>
              </a:rPr>
              <a:t> character is an </a:t>
            </a:r>
            <a:r>
              <a:rPr lang="en-US" altLang="en-US" sz="2400" spc="-40" dirty="0">
                <a:solidFill>
                  <a:srgbClr val="00B050"/>
                </a:solidFill>
              </a:rPr>
              <a:t>underscore</a:t>
            </a:r>
            <a:r>
              <a:rPr lang="en-US" altLang="en-US" sz="2400" spc="-40" dirty="0">
                <a:solidFill>
                  <a:sysClr val="windowText" lastClr="000000"/>
                </a:solidFill>
              </a:rPr>
              <a:t> → An identifier that is meant to be </a:t>
            </a:r>
            <a:r>
              <a:rPr lang="en-US" altLang="en-US" sz="2400" spc="-40" dirty="0">
                <a:solidFill>
                  <a:srgbClr val="00B050"/>
                </a:solidFill>
              </a:rPr>
              <a:t>private</a:t>
            </a:r>
          </a:p>
          <a:p>
            <a:pPr marL="628650" lvl="2" indent="-225425">
              <a:lnSpc>
                <a:spcPct val="110000"/>
              </a:lnSpc>
              <a:spcBef>
                <a:spcPts val="0"/>
              </a:spcBef>
            </a:pPr>
            <a:r>
              <a:rPr lang="en-US" altLang="en-US" sz="2400" spc="-40" dirty="0">
                <a:solidFill>
                  <a:srgbClr val="00B0F0"/>
                </a:solidFill>
              </a:rPr>
              <a:t>First</a:t>
            </a:r>
            <a:r>
              <a:rPr lang="en-US" altLang="en-US" sz="2400" spc="-40" dirty="0">
                <a:solidFill>
                  <a:sysClr val="windowText" lastClr="000000"/>
                </a:solidFill>
              </a:rPr>
              <a:t> </a:t>
            </a:r>
            <a:r>
              <a:rPr lang="en-US" altLang="en-US" sz="2400" spc="-40" dirty="0">
                <a:solidFill>
                  <a:srgbClr val="00B0F0"/>
                </a:solidFill>
              </a:rPr>
              <a:t>two </a:t>
            </a:r>
            <a:r>
              <a:rPr lang="en-US" altLang="en-US" sz="2400" spc="-40" dirty="0">
                <a:solidFill>
                  <a:sysClr val="windowText" lastClr="000000"/>
                </a:solidFill>
              </a:rPr>
              <a:t>characters are</a:t>
            </a:r>
            <a:r>
              <a:rPr lang="en-US" altLang="en-US" sz="2400" spc="-40" dirty="0">
                <a:solidFill>
                  <a:srgbClr val="00B0F0"/>
                </a:solidFill>
              </a:rPr>
              <a:t> underscores </a:t>
            </a:r>
            <a:r>
              <a:rPr lang="en-US" altLang="en-US" sz="2400" spc="-40" dirty="0">
                <a:solidFill>
                  <a:sysClr val="windowText" lastClr="000000"/>
                </a:solidFill>
              </a:rPr>
              <a:t>→ An identifier that is </a:t>
            </a:r>
            <a:r>
              <a:rPr lang="en-US" altLang="en-US" sz="2400" spc="-40" dirty="0">
                <a:solidFill>
                  <a:srgbClr val="00B0F0"/>
                </a:solidFill>
              </a:rPr>
              <a:t>strongly private</a:t>
            </a:r>
          </a:p>
          <a:p>
            <a:pPr marL="628650" lvl="2" indent="-225425">
              <a:lnSpc>
                <a:spcPct val="110000"/>
              </a:lnSpc>
              <a:spcBef>
                <a:spcPts val="0"/>
              </a:spcBef>
            </a:pPr>
            <a:r>
              <a:rPr lang="en-US" altLang="en-US" sz="2400" spc="-40" dirty="0">
                <a:solidFill>
                  <a:srgbClr val="7030A0"/>
                </a:solidFill>
              </a:rPr>
              <a:t>Last two </a:t>
            </a:r>
            <a:r>
              <a:rPr lang="en-US" altLang="en-US" sz="2400" spc="-40" dirty="0">
                <a:solidFill>
                  <a:sysClr val="windowText" lastClr="000000"/>
                </a:solidFill>
              </a:rPr>
              <a:t>characters are </a:t>
            </a:r>
            <a:r>
              <a:rPr lang="en-US" altLang="en-US" sz="2400" spc="-40" dirty="0">
                <a:solidFill>
                  <a:srgbClr val="7030A0"/>
                </a:solidFill>
              </a:rPr>
              <a:t>underscores</a:t>
            </a:r>
            <a:r>
              <a:rPr lang="en-US" altLang="en-US" sz="2400" spc="-40" dirty="0">
                <a:solidFill>
                  <a:sysClr val="windowText" lastClr="000000"/>
                </a:solidFill>
              </a:rPr>
              <a:t> → A </a:t>
            </a:r>
            <a:r>
              <a:rPr lang="en-US" altLang="en-US" sz="2400" spc="-40" dirty="0">
                <a:solidFill>
                  <a:srgbClr val="7030A0"/>
                </a:solidFill>
              </a:rPr>
              <a:t>language-defined special name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1265"/>
            <a:ext cx="9729788" cy="1676882"/>
            <a:chOff x="0" y="-21265"/>
            <a:chExt cx="9729788" cy="167688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0" y="0"/>
              <a:ext cx="9729788" cy="1655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prstClr val="white"/>
                  </a:solidFill>
                </a:rPr>
                <a:t>Comparing Python to C</a:t>
              </a:r>
            </a:p>
            <a:p>
              <a:pPr>
                <a:defRPr/>
              </a:pPr>
              <a:endParaRPr lang="en-US" sz="200" spc="40" dirty="0">
                <a:solidFill>
                  <a:srgbClr val="0070C0"/>
                </a:solidFill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pc="40" dirty="0">
                  <a:solidFill>
                    <a:srgbClr val="996633"/>
                  </a:solidFill>
                </a:rPr>
                <a:t>V</a:t>
              </a:r>
              <a:r>
                <a:rPr lang="en-US" spc="130" dirty="0">
                  <a:solidFill>
                    <a:srgbClr val="996633"/>
                  </a:solidFill>
                </a:rPr>
                <a:t>ari</a:t>
              </a:r>
              <a:r>
                <a:rPr lang="en-US" spc="40" dirty="0">
                  <a:solidFill>
                    <a:srgbClr val="996633"/>
                  </a:solidFill>
                </a:rPr>
                <a:t>able </a:t>
              </a:r>
              <a:r>
                <a:rPr lang="en-US" spc="120" dirty="0">
                  <a:solidFill>
                    <a:srgbClr val="996633"/>
                  </a:solidFill>
                </a:rPr>
                <a:t>(</a:t>
              </a:r>
              <a:r>
                <a:rPr lang="en-US" spc="250" dirty="0">
                  <a:solidFill>
                    <a:srgbClr val="996633"/>
                  </a:solidFill>
                </a:rPr>
                <a:t>iden</a:t>
              </a:r>
              <a:r>
                <a:rPr lang="en-US" spc="400" dirty="0">
                  <a:solidFill>
                    <a:srgbClr val="996633"/>
                  </a:solidFill>
                </a:rPr>
                <a:t>ti</a:t>
              </a:r>
              <a:r>
                <a:rPr lang="en-US" spc="650" dirty="0">
                  <a:solidFill>
                    <a:srgbClr val="996633"/>
                  </a:solidFill>
                </a:rPr>
                <a:t>f</a:t>
              </a:r>
              <a:r>
                <a:rPr lang="en-US" spc="250" dirty="0">
                  <a:solidFill>
                    <a:srgbClr val="996633"/>
                  </a:solidFill>
                </a:rPr>
                <a:t>ie</a:t>
              </a:r>
              <a:r>
                <a:rPr lang="en-US" spc="100" dirty="0">
                  <a:solidFill>
                    <a:srgbClr val="996633"/>
                  </a:solidFill>
                </a:rPr>
                <a:t>r</a:t>
              </a:r>
              <a:r>
                <a:rPr lang="en-US" spc="40" dirty="0">
                  <a:solidFill>
                    <a:srgbClr val="996633"/>
                  </a:solidFill>
                </a:rPr>
                <a:t>) n</a:t>
              </a:r>
              <a:r>
                <a:rPr lang="en-US" spc="120" dirty="0">
                  <a:solidFill>
                    <a:srgbClr val="996633"/>
                  </a:solidFill>
                </a:rPr>
                <a:t>a</a:t>
              </a:r>
              <a:r>
                <a:rPr lang="en-US" spc="40" dirty="0">
                  <a:solidFill>
                    <a:srgbClr val="996633"/>
                  </a:solidFill>
                </a:rPr>
                <a:t>m</a:t>
              </a:r>
              <a:r>
                <a:rPr lang="en-US" spc="130" dirty="0">
                  <a:solidFill>
                    <a:srgbClr val="996633"/>
                  </a:solidFill>
                </a:rPr>
                <a:t>e</a:t>
              </a:r>
              <a:r>
                <a:rPr lang="en-US" spc="40" dirty="0">
                  <a:solidFill>
                    <a:srgbClr val="996633"/>
                  </a:solidFill>
                </a:rPr>
                <a:t>s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0" y="-21265"/>
              <a:ext cx="9729787" cy="10198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srgbClr val="0070C0"/>
                  </a:solidFill>
                </a:rPr>
                <a:t>Comparing Python to C</a:t>
              </a:r>
              <a:endParaRPr lang="en-US" spc="4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Operator Precedence (</a:t>
            </a:r>
            <a:r>
              <a:rPr lang="zh-TW" altLang="en-US" sz="4000" dirty="0">
                <a:solidFill>
                  <a:srgbClr val="0070C0"/>
                </a:solidFill>
              </a:rPr>
              <a:t>优先权</a:t>
            </a:r>
            <a:r>
              <a:rPr lang="en-US" altLang="en-US" sz="4400" dirty="0">
                <a:solidFill>
                  <a:srgbClr val="0070C0"/>
                </a:solidFill>
              </a:rPr>
              <a:t>)</a:t>
            </a:r>
          </a:p>
        </p:txBody>
      </p:sp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0494" y="990600"/>
          <a:ext cx="9448800" cy="57668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 +  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NOT, Positive (unary +), Negative (unary -)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 /  %  //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 and divide-based operations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 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 &lt;&lt;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Shifts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AND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XOR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OR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 &lt;  &gt;  &gt;=  ==  !=</a:t>
                      </a:r>
                      <a:b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tests,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including tests for </a:t>
                      </a:r>
                      <a:b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and identity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NOT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AND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9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Boolean OR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2149554" y="1828800"/>
            <a:ext cx="5458540" cy="2452939"/>
          </a:xfrm>
          <a:prstGeom prst="wedgeRoundRectCallout">
            <a:avLst>
              <a:gd name="adj1" fmla="val -46609"/>
              <a:gd name="adj2" fmla="val 866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We haven’t talked about these yet, because they aren't used for numbers (and, so far, we’ve only been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talking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about numbers</a:t>
            </a:r>
            <a:r>
              <a:rPr lang="en-US" sz="2800" spc="-1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601835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1474" y="1066800"/>
            <a:ext cx="9127430" cy="5715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Number</a:t>
            </a:r>
            <a:r>
              <a:rPr lang="en-US" altLang="en-US" sz="2800" dirty="0">
                <a:latin typeface="Elephant" panose="02020904090505020303" pitchFamily="18" charset="0"/>
              </a:rPr>
              <a:t> (integer/float/complex/bool)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Dictionary</a:t>
            </a:r>
          </a:p>
          <a:p>
            <a:pPr marL="96690" indent="0">
              <a:buNone/>
            </a:pPr>
            <a:endParaRPr lang="en-US" altLang="en-US" sz="1400" dirty="0">
              <a:latin typeface="Elephant" panose="02020904090505020303" pitchFamily="18" charset="0"/>
            </a:endParaRPr>
          </a:p>
          <a:p>
            <a:pPr marL="96690" indent="0">
              <a:buNone/>
            </a:pPr>
            <a:endParaRPr lang="en-US" altLang="en-US" sz="2800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76200"/>
            <a:ext cx="9729788" cy="1002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66661386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1474" y="1066800"/>
            <a:ext cx="9127430" cy="5715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six standard data types:</a:t>
            </a:r>
          </a:p>
          <a:p>
            <a:pPr marL="651966" lvl="0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Number (</a:t>
            </a:r>
            <a:r>
              <a:rPr lang="en-US" altLang="en-US" sz="2800" dirty="0">
                <a:solidFill>
                  <a:prstClr val="black"/>
                </a:solidFill>
                <a:latin typeface="Elephant" panose="02020904090505020303" pitchFamily="18" charset="0"/>
              </a:rPr>
              <a:t>integer/float/complex/bool)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Dictionary</a:t>
            </a:r>
          </a:p>
          <a:p>
            <a:pPr marL="96690" indent="0">
              <a:buNone/>
            </a:pPr>
            <a:endParaRPr lang="en-US" altLang="en-US" sz="1400" dirty="0">
              <a:latin typeface="Elephant" panose="02020904090505020303" pitchFamily="18" charset="0"/>
            </a:endParaRPr>
          </a:p>
          <a:p>
            <a:pPr marL="96690" indent="0">
              <a:buNone/>
            </a:pPr>
            <a:endParaRPr lang="en-US" altLang="en-US" sz="2800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76200"/>
            <a:ext cx="9729788" cy="1002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Data Types: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638" y="1733799"/>
            <a:ext cx="7718961" cy="475011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8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25716" y="1132127"/>
            <a:ext cx="8407761" cy="427607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You can search for substrings (including single characters) in strings: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2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print("I"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"team")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True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print("me" </a:t>
            </a:r>
            <a:r>
              <a:rPr lang="en-US" altLang="en-US" sz="2400" dirty="0">
                <a:solidFill>
                  <a:srgbClr val="32BF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"team")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False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print("table" </a:t>
            </a:r>
            <a:r>
              <a:rPr lang="en-US" altLang="en-US" sz="2400" dirty="0">
                <a:solidFill>
                  <a:srgbClr val="32BF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"immutable")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True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&gt;&gt;&gt;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print("mule" </a:t>
            </a:r>
            <a:r>
              <a:rPr lang="en-US" altLang="en-US" sz="2400" dirty="0">
                <a:solidFill>
                  <a:srgbClr val="32BF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"immutable")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False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Operators: </a:t>
            </a:r>
            <a:r>
              <a:rPr lang="en-US" altLang="en-US" sz="44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in</a:t>
            </a:r>
            <a:r>
              <a:rPr lang="en-US" altLang="en-US" sz="4400" dirty="0">
                <a:solidFill>
                  <a:srgbClr val="0070C0"/>
                </a:solidFill>
              </a:rPr>
              <a:t>  &amp;  </a:t>
            </a:r>
            <a:r>
              <a:rPr lang="en-US" altLang="en-US" sz="4400" b="1" dirty="0">
                <a:solidFill>
                  <a:srgbClr val="FF0000"/>
                </a:solidFill>
                <a:latin typeface="Century Schoolbook" panose="02040604050505020304" pitchFamily="18" charset="0"/>
              </a:rPr>
              <a:t>not in</a:t>
            </a:r>
            <a:r>
              <a:rPr lang="en-US" altLang="en-US" sz="4400" dirty="0">
                <a:solidFill>
                  <a:srgbClr val="0070C0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717" y="1132126"/>
            <a:ext cx="1495978" cy="5056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en-US" sz="3600" dirty="0"/>
            </a:br>
            <a:endParaRPr lang="en-US" altLang="en-US" sz="3600" dirty="0"/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2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&gt;&gt;&gt;</a:t>
            </a: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52197" y="2359646"/>
            <a:ext cx="0" cy="32918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78996" y="2370585"/>
            <a:ext cx="0" cy="32918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52197" y="3086654"/>
            <a:ext cx="0" cy="32918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7211" y="3095830"/>
            <a:ext cx="0" cy="32918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52197" y="3813662"/>
            <a:ext cx="0" cy="32918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08964" y="3829712"/>
            <a:ext cx="0" cy="32918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52197" y="4540670"/>
            <a:ext cx="0" cy="32918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30269" y="4556720"/>
            <a:ext cx="0" cy="32918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52197" y="5267680"/>
            <a:ext cx="0" cy="32918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3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1"/>
                            </p:stCondLst>
                            <p:childTnLst>
                              <p:par>
                                <p:cTn id="3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1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01"/>
                            </p:stCondLst>
                            <p:childTnLst>
                              <p:par>
                                <p:cTn id="6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901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901"/>
                            </p:stCondLst>
                            <p:childTnLst>
                              <p:par>
                                <p:cTn id="8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801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01"/>
                            </p:stCondLst>
                            <p:childTnLst>
                              <p:par>
                                <p:cTn id="11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spc="-200" dirty="0">
                <a:solidFill>
                  <a:srgbClr val="0070C0"/>
                </a:solidFill>
              </a:rPr>
              <a:t>N</a:t>
            </a:r>
            <a:r>
              <a:rPr lang="en-US" altLang="en-US" sz="4400" dirty="0">
                <a:solidFill>
                  <a:srgbClr val="0070C0"/>
                </a:solidFill>
              </a:rPr>
              <a:t>o</a:t>
            </a:r>
            <a:r>
              <a:rPr lang="en-US" altLang="en-US" sz="4400" spc="-100" dirty="0">
                <a:solidFill>
                  <a:srgbClr val="0070C0"/>
                </a:solidFill>
              </a:rPr>
              <a:t>ta</a:t>
            </a:r>
            <a:r>
              <a:rPr lang="en-US" altLang="en-US" sz="4400" spc="-200" dirty="0">
                <a:solidFill>
                  <a:srgbClr val="0070C0"/>
                </a:solidFill>
              </a:rPr>
              <a:t>bl</a:t>
            </a:r>
            <a:r>
              <a:rPr lang="en-US" altLang="en-US" sz="4400" spc="-100" dirty="0">
                <a:solidFill>
                  <a:srgbClr val="0070C0"/>
                </a:solidFill>
              </a:rPr>
              <a:t>e </a:t>
            </a:r>
            <a:r>
              <a:rPr lang="en-US" altLang="en-US" sz="4400" dirty="0">
                <a:solidFill>
                  <a:srgbClr val="0070C0"/>
                </a:solidFill>
              </a:rPr>
              <a:t>Feature</a:t>
            </a:r>
            <a:r>
              <a:rPr lang="en-US" altLang="en-US" sz="4400" spc="-100" dirty="0">
                <a:solidFill>
                  <a:srgbClr val="0070C0"/>
                </a:solidFill>
              </a:rPr>
              <a:t>s </a:t>
            </a:r>
            <a:r>
              <a:rPr lang="en-US" altLang="en-US" sz="4400" dirty="0">
                <a:solidFill>
                  <a:srgbClr val="0070C0"/>
                </a:solidFill>
              </a:rPr>
              <a:t>of Py</a:t>
            </a:r>
            <a:r>
              <a:rPr lang="en-US" altLang="en-US" sz="4400" spc="-100" dirty="0">
                <a:solidFill>
                  <a:srgbClr val="0070C0"/>
                </a:solidFill>
              </a:rPr>
              <a:t>t</a:t>
            </a:r>
            <a:r>
              <a:rPr lang="en-US" altLang="en-US" sz="4400" spc="-200" dirty="0">
                <a:solidFill>
                  <a:srgbClr val="0070C0"/>
                </a:solidFill>
              </a:rPr>
              <a:t>ho</a:t>
            </a:r>
            <a:r>
              <a:rPr lang="en-US" altLang="en-US" sz="4400" dirty="0">
                <a:solidFill>
                  <a:srgbClr val="0070C0"/>
                </a:solidFill>
              </a:rPr>
              <a:t>n </a:t>
            </a:r>
            <a:r>
              <a:rPr lang="en-US" altLang="en-US" sz="4400" spc="-100" dirty="0">
                <a:solidFill>
                  <a:srgbClr val="0070C0"/>
                </a:solidFill>
              </a:rPr>
              <a:t>S</a:t>
            </a:r>
            <a:r>
              <a:rPr lang="en-US" altLang="en-US" sz="4400" dirty="0">
                <a:solidFill>
                  <a:srgbClr val="0070C0"/>
                </a:solidFill>
              </a:rPr>
              <a:t>tri</a:t>
            </a:r>
            <a:r>
              <a:rPr lang="en-US" altLang="en-US" sz="4400" spc="-200" dirty="0">
                <a:solidFill>
                  <a:srgbClr val="0070C0"/>
                </a:solidFill>
              </a:rPr>
              <a:t>n</a:t>
            </a:r>
            <a:r>
              <a:rPr lang="en-US" altLang="en-US" sz="4400" spc="-100" dirty="0">
                <a:solidFill>
                  <a:srgbClr val="0070C0"/>
                </a:solidFill>
              </a:rPr>
              <a:t>g</a:t>
            </a:r>
            <a:r>
              <a:rPr lang="en-US" altLang="en-US" sz="44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066800"/>
            <a:ext cx="9230218" cy="5791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sz="3600" dirty="0"/>
              <a:t>Python Strings are </a:t>
            </a:r>
            <a:r>
              <a:rPr lang="en-US" altLang="en-US" sz="3600" b="1" dirty="0">
                <a:solidFill>
                  <a:srgbClr val="FF0000"/>
                </a:solidFill>
              </a:rPr>
              <a:t>immutable</a:t>
            </a:r>
            <a:r>
              <a:rPr lang="en-US" altLang="en-US" sz="3600" dirty="0"/>
              <a:t>.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3200" spc="10" dirty="0"/>
              <a:t>In C++, this is legal: </a:t>
            </a:r>
            <a:r>
              <a:rPr lang="en-US" altLang="en-US" sz="3200" spc="10" dirty="0">
                <a:latin typeface="Lucida Fax" panose="02060602050505020204" pitchFamily="18" charset="0"/>
              </a:rPr>
              <a:t>string S=</a:t>
            </a:r>
            <a:r>
              <a:rPr lang="en-US" altLang="en-US" sz="3200" b="1" spc="10" dirty="0">
                <a:latin typeface="Lucida Fax" panose="02060602050505020204" pitchFamily="18" charset="0"/>
              </a:rPr>
              <a:t>"</a:t>
            </a:r>
            <a:r>
              <a:rPr lang="en-US" altLang="en-US" sz="3200" spc="10" dirty="0">
                <a:latin typeface="Lucida Fax" panose="02060602050505020204" pitchFamily="18" charset="0"/>
              </a:rPr>
              <a:t>Hello</a:t>
            </a:r>
            <a:r>
              <a:rPr lang="en-US" altLang="en-US" sz="3200" b="1" spc="10" dirty="0">
                <a:latin typeface="Lucida Fax" panose="02060602050505020204" pitchFamily="18" charset="0"/>
              </a:rPr>
              <a:t>"</a:t>
            </a:r>
            <a:r>
              <a:rPr lang="en-US" altLang="en-US" sz="3200" spc="10" dirty="0">
                <a:latin typeface="Lucida Fax" panose="02060602050505020204" pitchFamily="18" charset="0"/>
              </a:rPr>
              <a:t>; S[0]=</a:t>
            </a:r>
            <a:r>
              <a:rPr lang="en-US" altLang="en-US" sz="3200" b="1" spc="10" dirty="0"/>
              <a:t>'</a:t>
            </a:r>
            <a:r>
              <a:rPr lang="en-US" altLang="en-US" sz="3000" b="1" spc="10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en-US" sz="3200" b="1" spc="10" dirty="0"/>
              <a:t>'</a:t>
            </a:r>
            <a:r>
              <a:rPr lang="en-US" altLang="en-US" sz="3200" spc="10" dirty="0">
                <a:latin typeface="Lucida Fax" panose="02060602050505020204" pitchFamily="18" charset="0"/>
              </a:rPr>
              <a:t>;</a:t>
            </a:r>
            <a:br>
              <a:rPr lang="en-US" altLang="en-US" sz="3200" spc="30" dirty="0"/>
            </a:br>
            <a:r>
              <a:rPr lang="en-US" altLang="en-US" sz="3200" spc="30" dirty="0"/>
              <a:t>In Python, it is </a:t>
            </a:r>
            <a:r>
              <a:rPr lang="en-US" altLang="en-US" sz="3200" spc="30" dirty="0">
                <a:solidFill>
                  <a:srgbClr val="FF0000"/>
                </a:solidFill>
              </a:rPr>
              <a:t>illegal</a:t>
            </a:r>
            <a:r>
              <a:rPr lang="en-US" altLang="en-US" sz="3200" spc="30" dirty="0"/>
              <a:t>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sz="3600" dirty="0"/>
              <a:t>The characters in Python3 strings are </a:t>
            </a:r>
            <a:r>
              <a:rPr lang="en-US" altLang="en-US" sz="3600" b="1" dirty="0">
                <a:solidFill>
                  <a:srgbClr val="FF0000"/>
                </a:solidFill>
              </a:rPr>
              <a:t>unicode</a:t>
            </a:r>
            <a:r>
              <a:rPr lang="en-US" altLang="en-US" sz="3600" dirty="0"/>
              <a:t>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sz="3600" dirty="0"/>
              <a:t>There is </a:t>
            </a:r>
            <a:r>
              <a:rPr lang="en-US" altLang="en-US" sz="3600" dirty="0">
                <a:solidFill>
                  <a:srgbClr val="FF0000"/>
                </a:solidFill>
              </a:rPr>
              <a:t>no separate data type for character</a:t>
            </a:r>
            <a:r>
              <a:rPr lang="en-US" altLang="en-US" sz="3600" dirty="0"/>
              <a:t>. </a:t>
            </a:r>
          </a:p>
          <a:p>
            <a:pPr marL="514350" lvl="1" indent="-285750">
              <a:lnSpc>
                <a:spcPct val="80000"/>
              </a:lnSpc>
              <a:spcBef>
                <a:spcPts val="0"/>
              </a:spcBef>
            </a:pPr>
            <a:r>
              <a:rPr lang="en-US" altLang="en-US" sz="3233" dirty="0"/>
              <a:t>To get a character, just make a string of length 1.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sz="3600" dirty="0"/>
              <a:t>Strings are defined by putting </a:t>
            </a:r>
            <a:r>
              <a:rPr lang="en-US" altLang="en-US" sz="3600" dirty="0">
                <a:solidFill>
                  <a:srgbClr val="FF0000"/>
                </a:solidFill>
              </a:rPr>
              <a:t>quotes </a:t>
            </a:r>
            <a:r>
              <a:rPr lang="en-US" altLang="en-US" sz="3600" dirty="0"/>
              <a:t>around a string of characters.</a:t>
            </a:r>
          </a:p>
          <a:p>
            <a:pPr marL="514350" lvl="1" indent="-285750">
              <a:spcBef>
                <a:spcPts val="0"/>
              </a:spcBef>
            </a:pPr>
            <a:r>
              <a:rPr lang="en-US" altLang="en-US" sz="3200" dirty="0"/>
              <a:t>You can use single quotes (</a:t>
            </a:r>
            <a:r>
              <a:rPr lang="en-US" altLang="en-US" sz="2800" dirty="0">
                <a:solidFill>
                  <a:srgbClr val="FF0000"/>
                </a:solidFill>
              </a:rPr>
              <a:t>'</a:t>
            </a:r>
            <a:r>
              <a:rPr lang="en-US" altLang="en-US" sz="2800" dirty="0">
                <a:solidFill>
                  <a:srgbClr val="FFAFAF"/>
                </a:solidFill>
              </a:rPr>
              <a:t>…</a:t>
            </a:r>
            <a:r>
              <a:rPr lang="en-US" altLang="en-US" sz="2800" dirty="0">
                <a:solidFill>
                  <a:srgbClr val="FF0000"/>
                </a:solidFill>
              </a:rPr>
              <a:t>'</a:t>
            </a:r>
            <a:r>
              <a:rPr lang="en-US" altLang="en-US" sz="2800" dirty="0"/>
              <a:t>),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altLang="en-US" sz="3200" dirty="0">
                <a:solidFill>
                  <a:prstClr val="black"/>
                </a:solidFill>
              </a:rPr>
              <a:t>double quotes (</a:t>
            </a:r>
            <a:r>
              <a:rPr lang="en-US" altLang="en-US" sz="2800" dirty="0">
                <a:solidFill>
                  <a:srgbClr val="FF0000"/>
                </a:solidFill>
              </a:rPr>
              <a:t>"</a:t>
            </a:r>
            <a:r>
              <a:rPr lang="en-US" altLang="en-US" sz="2800" dirty="0">
                <a:solidFill>
                  <a:srgbClr val="FFAFAF"/>
                </a:solidFill>
              </a:rPr>
              <a:t>…</a:t>
            </a:r>
            <a:r>
              <a:rPr lang="en-US" altLang="en-US" sz="2800" dirty="0">
                <a:solidFill>
                  <a:srgbClr val="FF0000"/>
                </a:solidFill>
              </a:rPr>
              <a:t>"</a:t>
            </a:r>
            <a:r>
              <a:rPr lang="en-US" altLang="en-US" sz="3200" dirty="0"/>
              <a:t>), or triple quotes (</a:t>
            </a:r>
            <a:r>
              <a:rPr lang="en-US" altLang="en-US" sz="2800" dirty="0">
                <a:solidFill>
                  <a:srgbClr val="FF0000"/>
                </a:solidFill>
              </a:rPr>
              <a:t>'''</a:t>
            </a:r>
            <a:r>
              <a:rPr lang="en-US" altLang="en-US" sz="2800" dirty="0">
                <a:solidFill>
                  <a:srgbClr val="FFAFAF"/>
                </a:solidFill>
              </a:rPr>
              <a:t>…</a:t>
            </a:r>
            <a:r>
              <a:rPr lang="en-US" altLang="en-US" sz="2800" dirty="0">
                <a:solidFill>
                  <a:srgbClr val="FF0000"/>
                </a:solidFill>
              </a:rPr>
              <a:t>'''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 or </a:t>
            </a:r>
            <a:r>
              <a:rPr lang="en-US" altLang="en-US" sz="2800" dirty="0">
                <a:solidFill>
                  <a:srgbClr val="FF0000"/>
                </a:solidFill>
              </a:rPr>
              <a:t>"""</a:t>
            </a:r>
            <a:r>
              <a:rPr lang="en-US" altLang="en-US" sz="2800" dirty="0">
                <a:solidFill>
                  <a:srgbClr val="FFAFAF"/>
                </a:solidFill>
              </a:rPr>
              <a:t>…</a:t>
            </a:r>
            <a:r>
              <a:rPr lang="en-US" altLang="en-US" sz="2800" dirty="0">
                <a:solidFill>
                  <a:srgbClr val="FF0000"/>
                </a:solidFill>
              </a:rPr>
              <a:t>"""</a:t>
            </a:r>
            <a:r>
              <a:rPr lang="en-US" altLang="en-US" sz="2800" dirty="0"/>
              <a:t>)</a:t>
            </a:r>
          </a:p>
          <a:p>
            <a:pPr marL="685800" lvl="1" indent="-171450">
              <a:spcBef>
                <a:spcPts val="0"/>
              </a:spcBef>
            </a:pPr>
            <a:r>
              <a:rPr lang="en-US" altLang="en-US" sz="2800" spc="-20" dirty="0">
                <a:solidFill>
                  <a:srgbClr val="0070C0"/>
                </a:solidFill>
              </a:rPr>
              <a:t>The single &amp; double quote are each 1 keyboard character.</a:t>
            </a:r>
          </a:p>
          <a:p>
            <a:pPr marL="685800" lvl="1" indent="-171450">
              <a:spcBef>
                <a:spcPts val="200"/>
              </a:spcBef>
            </a:pPr>
            <a:r>
              <a:rPr lang="en-US" altLang="en-US" sz="2800" spc="-20" dirty="0">
                <a:solidFill>
                  <a:srgbClr val="0070C0"/>
                </a:solidFill>
              </a:rPr>
              <a:t>The triple quote is 3 keyboard characters (either 3 </a:t>
            </a:r>
            <a:r>
              <a:rPr lang="en-US" altLang="en-US" sz="2800" spc="-20" dirty="0"/>
              <a:t>"</a:t>
            </a:r>
            <a:r>
              <a:rPr lang="en-US" altLang="en-US" sz="2800" spc="-20" dirty="0">
                <a:solidFill>
                  <a:srgbClr val="0070C0"/>
                </a:solidFill>
              </a:rPr>
              <a:t> or 3 </a:t>
            </a:r>
            <a:r>
              <a:rPr lang="en-US" altLang="en-US" sz="2800" spc="-20" dirty="0"/>
              <a:t>'</a:t>
            </a:r>
            <a:r>
              <a:rPr lang="en-US" altLang="en-US" sz="1000" spc="-20" dirty="0">
                <a:solidFill>
                  <a:srgbClr val="0070C0"/>
                </a:solidFill>
              </a:rPr>
              <a:t> </a:t>
            </a:r>
            <a:r>
              <a:rPr lang="en-US" altLang="en-US" sz="2800" spc="-20" dirty="0">
                <a:solidFill>
                  <a:srgbClr val="0070C0"/>
                </a:solidFill>
              </a:rPr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197681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59077" y="990600"/>
            <a:ext cx="9224383" cy="5700508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In providing many types of quotes, Python </a:t>
            </a:r>
            <a:br>
              <a:rPr lang="en-US" altLang="en-US" sz="3600" dirty="0"/>
            </a:br>
            <a:r>
              <a:rPr lang="en-US" altLang="en-US" sz="3600" dirty="0"/>
              <a:t>lets you include quotes inside of your string, </a:t>
            </a:r>
            <a:br>
              <a:rPr lang="en-US" altLang="en-US" sz="3600" dirty="0"/>
            </a:br>
            <a:r>
              <a:rPr lang="en-US" altLang="en-US" sz="3600" dirty="0"/>
              <a:t>by defining that string with a different quote:</a:t>
            </a:r>
          </a:p>
          <a:p>
            <a:pPr marL="0" indent="233363"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x=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There</a:t>
            </a: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 no problem here.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y=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And I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I agree.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z=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'''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She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He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OK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'"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'''</a:t>
            </a:r>
            <a:b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endParaRPr lang="en-US" altLang="en-US" sz="2400" dirty="0"/>
          </a:p>
          <a:p>
            <a:r>
              <a:rPr lang="en-US" altLang="en-US" sz="3200" dirty="0"/>
              <a:t>Triple quotes can make multi-line strings without \n.</a:t>
            </a:r>
          </a:p>
          <a:p>
            <a:pPr marL="0" indent="0">
              <a:buNone/>
            </a:pPr>
            <a:endParaRPr lang="en-US" alt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18" dirty="0">
                <a:latin typeface="Lucida Console" panose="020B0609040504020204" pitchFamily="49" charset="0"/>
              </a:rPr>
              <a:t> x="""</a:t>
            </a: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Quotes("/') work. Line endings are remembered -&gt;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 Escape codes like newline</a:t>
            </a:r>
            <a:r>
              <a:rPr lang="en-US" sz="2018" spc="-70" dirty="0">
                <a:solidFill>
                  <a:srgbClr val="0070C0"/>
                </a:solidFill>
                <a:latin typeface="Lucida Console" panose="020B0609040504020204" pitchFamily="49" charset="0"/>
              </a:rPr>
              <a:t> (\n) &amp; tab (\t) </a:t>
            </a: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also work</a:t>
            </a:r>
            <a:r>
              <a:rPr lang="en-US" sz="2018" dirty="0">
                <a:latin typeface="Lucida Console" panose="020B0609040504020204" pitchFamily="49" charset="0"/>
              </a:rPr>
              <a:t>"""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379493" y="4100308"/>
            <a:ext cx="2209801" cy="685800"/>
            <a:chOff x="7091294" y="1486420"/>
            <a:chExt cx="2409185" cy="1293053"/>
          </a:xfrm>
        </p:grpSpPr>
        <p:sp>
          <p:nvSpPr>
            <p:cNvPr id="3" name="Rounded Rectangle 2"/>
            <p:cNvSpPr/>
            <p:nvPr/>
          </p:nvSpPr>
          <p:spPr>
            <a:xfrm>
              <a:off x="7091294" y="1486420"/>
              <a:ext cx="1993808" cy="79019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1" dirty="0">
                <a:solidFill>
                  <a:prstClr val="white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8575511" y="2248526"/>
              <a:ext cx="924968" cy="5309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Di</a:t>
            </a:r>
            <a:r>
              <a:rPr lang="en-US" altLang="en-US" sz="4400" spc="300" dirty="0">
                <a:solidFill>
                  <a:srgbClr val="0070C0"/>
                </a:solidFill>
              </a:rPr>
              <a:t>f</a:t>
            </a:r>
            <a:r>
              <a:rPr lang="en-US" altLang="en-US" sz="4400" dirty="0">
                <a:solidFill>
                  <a:srgbClr val="0070C0"/>
                </a:solidFill>
              </a:rPr>
              <a:t>ferent Ways to De</a:t>
            </a:r>
            <a:r>
              <a:rPr lang="en-US" altLang="en-US" sz="4400" spc="300" dirty="0">
                <a:solidFill>
                  <a:srgbClr val="0070C0"/>
                </a:solidFill>
              </a:rPr>
              <a:t>f</a:t>
            </a:r>
            <a:r>
              <a:rPr lang="en-US" altLang="en-US" sz="4400" dirty="0">
                <a:solidFill>
                  <a:srgbClr val="0070C0"/>
                </a:solidFill>
              </a:rPr>
              <a:t>ine Strings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1731" y="5143917"/>
            <a:ext cx="651140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2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02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91514" y="5192209"/>
            <a:ext cx="0" cy="256032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59077" y="990600"/>
            <a:ext cx="9224383" cy="5700508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In providing many types of quotes, Python </a:t>
            </a:r>
            <a:br>
              <a:rPr lang="en-US" altLang="en-US" sz="3600" dirty="0"/>
            </a:br>
            <a:r>
              <a:rPr lang="en-US" altLang="en-US" sz="3600" dirty="0"/>
              <a:t>lets you include quotes inside of your string, </a:t>
            </a:r>
            <a:br>
              <a:rPr lang="en-US" altLang="en-US" sz="3600" dirty="0"/>
            </a:br>
            <a:r>
              <a:rPr lang="en-US" altLang="en-US" sz="3600" dirty="0"/>
              <a:t>by defining that string with a different quote:</a:t>
            </a:r>
          </a:p>
          <a:p>
            <a:pPr marL="0" indent="233363"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x=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There</a:t>
            </a: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 no problem here.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y=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And I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I agree.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z=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'''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She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He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OK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'"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'''</a:t>
            </a:r>
            <a:b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endParaRPr lang="en-US" altLang="en-US" sz="2400" dirty="0"/>
          </a:p>
          <a:p>
            <a:r>
              <a:rPr lang="en-US" altLang="en-US" sz="3200" dirty="0"/>
              <a:t>Triple quotes can make multi-line strings without \n.</a:t>
            </a:r>
          </a:p>
          <a:p>
            <a:pPr marL="0" indent="0">
              <a:buNone/>
            </a:pPr>
            <a:endParaRPr lang="en-US" alt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18" dirty="0">
                <a:latin typeface="Lucida Console" panose="020B0609040504020204" pitchFamily="49" charset="0"/>
              </a:rPr>
              <a:t> </a:t>
            </a:r>
            <a:r>
              <a:rPr lang="en-US" sz="201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x="""Quotes("/') work. Line endings are remembered -&gt;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01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Escape codes like newline</a:t>
            </a:r>
            <a:r>
              <a:rPr lang="en-US" sz="2018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(\n) &amp; tab (\t) </a:t>
            </a:r>
            <a:r>
              <a:rPr lang="en-US" sz="201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also work"""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018" dirty="0">
                <a:latin typeface="Lucida Console" panose="020B0609040504020204" pitchFamily="49" charset="0"/>
              </a:rPr>
              <a:t>print(x)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Quotes("/') work. Line endings are remembered -&gt;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Escape codes like newline (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) &amp; tab (       ) also work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79493" y="4100308"/>
            <a:ext cx="1828801" cy="4191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740876" y="4504508"/>
            <a:ext cx="848418" cy="281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>
            <a:off x="8120092" y="4519408"/>
            <a:ext cx="173801" cy="11012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07293" y="4904905"/>
            <a:ext cx="6324600" cy="1260849"/>
            <a:chOff x="6618299" y="1888761"/>
            <a:chExt cx="6895249" cy="1461427"/>
          </a:xfrm>
        </p:grpSpPr>
        <p:sp>
          <p:nvSpPr>
            <p:cNvPr id="13" name="Rounded Rectangle 12"/>
            <p:cNvSpPr/>
            <p:nvPr/>
          </p:nvSpPr>
          <p:spPr>
            <a:xfrm>
              <a:off x="6618299" y="1888761"/>
              <a:ext cx="6895249" cy="35976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1" dirty="0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8137987" y="2068644"/>
              <a:ext cx="4865526" cy="12815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0608574" y="2106000"/>
              <a:ext cx="693498" cy="91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Di</a:t>
            </a:r>
            <a:r>
              <a:rPr lang="en-US" altLang="en-US" sz="4400" spc="300" dirty="0">
                <a:solidFill>
                  <a:srgbClr val="0070C0"/>
                </a:solidFill>
              </a:rPr>
              <a:t>f</a:t>
            </a:r>
            <a:r>
              <a:rPr lang="en-US" altLang="en-US" sz="4400" dirty="0">
                <a:solidFill>
                  <a:srgbClr val="0070C0"/>
                </a:solidFill>
              </a:rPr>
              <a:t>ferent Ways to De</a:t>
            </a:r>
            <a:r>
              <a:rPr lang="en-US" altLang="en-US" sz="4400" spc="300" dirty="0">
                <a:solidFill>
                  <a:srgbClr val="0070C0"/>
                </a:solidFill>
              </a:rPr>
              <a:t>f</a:t>
            </a:r>
            <a:r>
              <a:rPr lang="en-US" altLang="en-US" sz="4400" dirty="0">
                <a:solidFill>
                  <a:srgbClr val="0070C0"/>
                </a:solidFill>
              </a:rPr>
              <a:t>ine Strings</a:t>
            </a:r>
          </a:p>
        </p:txBody>
      </p:sp>
      <p:sp>
        <p:nvSpPr>
          <p:cNvPr id="2" name="Rectangle 1"/>
          <p:cNvSpPr/>
          <p:nvPr/>
        </p:nvSpPr>
        <p:spPr>
          <a:xfrm>
            <a:off x="591731" y="5143917"/>
            <a:ext cx="651140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2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02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591384" y="5184648"/>
            <a:ext cx="0" cy="27432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91514" y="6307585"/>
            <a:ext cx="0" cy="256032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0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25716" y="1066800"/>
            <a:ext cx="8407761" cy="5314377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Raw strings don't treat the backslash as a special character. Every character in the string stays the way you wrote it: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2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print('C:\\Users\\Me\n') 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C:\Users\Me 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print(</a:t>
            </a:r>
            <a:r>
              <a:rPr lang="en-US" altLang="en-US" sz="2400" b="1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'C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:\\Users\\Me\n'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C: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Users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Me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460375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Defining Raw Strings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3095" y="2549526"/>
            <a:ext cx="1498600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2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 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82667" y="2808728"/>
            <a:ext cx="0" cy="31089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81360" y="2797148"/>
            <a:ext cx="0" cy="32918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72075" y="3900056"/>
            <a:ext cx="0" cy="31089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71124" y="3895122"/>
            <a:ext cx="0" cy="32918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54422" y="4617630"/>
            <a:ext cx="0" cy="31089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01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1"/>
                            </p:stCondLst>
                            <p:childTnLst>
                              <p:par>
                                <p:cTn id="5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80" y="1063638"/>
            <a:ext cx="9438408" cy="588580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Python</a:t>
            </a:r>
            <a:r>
              <a:rPr lang="en-US" altLang="en-US" sz="3600" baseline="30000" dirty="0"/>
              <a:t> </a:t>
            </a:r>
            <a:r>
              <a:rPr lang="en-US" altLang="en-US" sz="3600" dirty="0"/>
              <a:t>lets</a:t>
            </a:r>
            <a:r>
              <a:rPr lang="en-US" altLang="en-US" sz="3600" baseline="30000" dirty="0"/>
              <a:t> </a:t>
            </a:r>
            <a:r>
              <a:rPr lang="en-US" altLang="en-US" sz="3600" dirty="0"/>
              <a:t>you define strings like a C-style printf.</a:t>
            </a:r>
          </a:p>
          <a:p>
            <a:pPr lvl="1">
              <a:spcBef>
                <a:spcPts val="0"/>
              </a:spcBef>
            </a:pPr>
            <a:r>
              <a:rPr lang="en-US" altLang="en-US" sz="3200" dirty="0"/>
              <a:t>The syntax is:</a:t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"format string"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%(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argument list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24CFF7-6BEC-40AF-B923-84E15035C00D}"/>
              </a:ext>
            </a:extLst>
          </p:cNvPr>
          <p:cNvSpPr txBox="1">
            <a:spLocks/>
          </p:cNvSpPr>
          <p:nvPr/>
        </p:nvSpPr>
        <p:spPr>
          <a:xfrm>
            <a:off x="554639" y="162050"/>
            <a:ext cx="9175150" cy="82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>
                <a:solidFill>
                  <a:srgbClr val="0070C0"/>
                </a:solidFill>
              </a:rPr>
              <a:t>Defining Formatted Strings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4847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80" y="1063638"/>
            <a:ext cx="9438408" cy="588580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Python</a:t>
            </a:r>
            <a:r>
              <a:rPr lang="en-US" altLang="en-US" sz="3600" baseline="30000" dirty="0"/>
              <a:t> </a:t>
            </a:r>
            <a:r>
              <a:rPr lang="en-US" altLang="en-US" sz="3600" dirty="0"/>
              <a:t>lets</a:t>
            </a:r>
            <a:r>
              <a:rPr lang="en-US" altLang="en-US" sz="3600" baseline="30000" dirty="0"/>
              <a:t> </a:t>
            </a:r>
            <a:r>
              <a:rPr lang="en-US" altLang="en-US" sz="3600" dirty="0"/>
              <a:t>you define strings like a C-style printf.</a:t>
            </a:r>
          </a:p>
          <a:p>
            <a:pPr lvl="1">
              <a:spcBef>
                <a:spcPts val="0"/>
              </a:spcBef>
            </a:pPr>
            <a:r>
              <a:rPr lang="en-US" altLang="en-US" sz="3200" dirty="0"/>
              <a:t>The syntax is:</a:t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"format string"</a:t>
            </a:r>
            <a:r>
              <a:rPr lang="en-US" altLang="en-US" sz="32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argument list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altLang="en-US" sz="3600" dirty="0"/>
              <a:t>The “</a:t>
            </a:r>
            <a:r>
              <a:rPr lang="en-US" altLang="en-US" sz="3600" b="1" dirty="0">
                <a:solidFill>
                  <a:srgbClr val="FF0000"/>
                </a:solidFill>
              </a:rPr>
              <a:t>%</a:t>
            </a:r>
            <a:r>
              <a:rPr lang="en-US" altLang="en-US" sz="3600" dirty="0"/>
              <a:t>” is the key part of this syntax.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50720" y="2286000"/>
            <a:ext cx="2914174" cy="501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297B719-B7FE-4C87-9E8A-2F2E645BBB27}"/>
              </a:ext>
            </a:extLst>
          </p:cNvPr>
          <p:cNvSpPr txBox="1">
            <a:spLocks/>
          </p:cNvSpPr>
          <p:nvPr/>
        </p:nvSpPr>
        <p:spPr>
          <a:xfrm>
            <a:off x="554639" y="162050"/>
            <a:ext cx="9175150" cy="82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>
                <a:solidFill>
                  <a:srgbClr val="0070C0"/>
                </a:solidFill>
              </a:rPr>
              <a:t>Defining Formatted Strings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3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14670" y="2278495"/>
            <a:ext cx="9315118" cy="4579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>
                <a:solidFill>
                  <a:srgbClr val="7030A0"/>
                </a:solidFill>
              </a:rPr>
              <a:t>For example</a:t>
            </a:r>
            <a:r>
              <a:rPr lang="en-US" sz="3200" dirty="0">
                <a:solidFill>
                  <a:sysClr val="windowText" lastClr="000000"/>
                </a:solidFill>
              </a:rPr>
              <a:t>: Python3 defines print() as a function, whereas it was a keyword in Python2.</a:t>
            </a:r>
          </a:p>
          <a:p>
            <a:pPr marL="509588" lvl="1" indent="-220663">
              <a:spcBef>
                <a:spcPts val="0"/>
              </a:spcBef>
              <a:spcAft>
                <a:spcPts val="1800"/>
              </a:spcAft>
            </a:pPr>
            <a:r>
              <a:rPr lang="en-US" sz="3000" dirty="0">
                <a:solidFill>
                  <a:sysClr val="windowText" lastClr="000000"/>
                </a:solidFill>
              </a:rPr>
              <a:t>This means that Python2 did not require parentheses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3000" dirty="0">
                <a:solidFill>
                  <a:sysClr val="windowText" lastClr="000000"/>
                </a:solidFill>
              </a:rPr>
              <a:t>() after the word “print”, because it wasn’t a function call.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>
                <a:solidFill>
                  <a:prstClr val="black"/>
                </a:solidFill>
              </a:rPr>
              <a:t>The redefining of print is </a:t>
            </a:r>
            <a:r>
              <a:rPr lang="en-US" sz="3200" dirty="0">
                <a:solidFill>
                  <a:srgbClr val="7030A0"/>
                </a:solidFill>
              </a:rPr>
              <a:t>the </a:t>
            </a:r>
            <a:r>
              <a:rPr lang="en-US" sz="3200" b="1" dirty="0">
                <a:solidFill>
                  <a:srgbClr val="7030A0"/>
                </a:solidFill>
              </a:rPr>
              <a:t>smallest</a:t>
            </a:r>
            <a:r>
              <a:rPr lang="en-US" sz="3200" dirty="0">
                <a:solidFill>
                  <a:srgbClr val="7030A0"/>
                </a:solidFill>
              </a:rPr>
              <a:t> difference </a:t>
            </a:r>
            <a:r>
              <a:rPr lang="en-US" sz="3200" dirty="0">
                <a:solidFill>
                  <a:sysClr val="windowText" lastClr="000000"/>
                </a:solidFill>
              </a:rPr>
              <a:t>that there is between the versions:</a:t>
            </a:r>
          </a:p>
          <a:p>
            <a:pPr marL="509588" lvl="1" indent="-220663">
              <a:spcBef>
                <a:spcPts val="0"/>
              </a:spcBef>
              <a:spcAft>
                <a:spcPts val="1800"/>
              </a:spcAft>
            </a:pPr>
            <a:r>
              <a:rPr lang="en-US" sz="3000" spc="-40" dirty="0">
                <a:solidFill>
                  <a:sysClr val="windowText" lastClr="000000"/>
                </a:solidFill>
              </a:rPr>
              <a:t>Becaus</a:t>
            </a:r>
            <a:r>
              <a:rPr lang="en-US" sz="3000" spc="-200" dirty="0">
                <a:solidFill>
                  <a:sysClr val="windowText" lastClr="000000"/>
                </a:solidFill>
              </a:rPr>
              <a:t>e</a:t>
            </a:r>
            <a:r>
              <a:rPr lang="en-US" sz="3000" spc="-40" dirty="0">
                <a:solidFill>
                  <a:sysClr val="windowText" lastClr="000000"/>
                </a:solidFill>
              </a:rPr>
              <a:t>,</a:t>
            </a:r>
            <a:r>
              <a:rPr lang="en-US" sz="2800" spc="-40" dirty="0">
                <a:solidFill>
                  <a:sysClr val="windowText" lastClr="000000"/>
                </a:solidFill>
              </a:rPr>
              <a:t> </a:t>
            </a:r>
            <a:r>
              <a:rPr lang="en-US" sz="3000" spc="-40" dirty="0">
                <a:solidFill>
                  <a:sysClr val="windowText" lastClr="000000"/>
                </a:solidFill>
              </a:rPr>
              <a:t>to</a:t>
            </a:r>
            <a:r>
              <a:rPr lang="en-US" sz="2800" spc="-40" dirty="0">
                <a:solidFill>
                  <a:sysClr val="windowText" lastClr="000000"/>
                </a:solidFill>
              </a:rPr>
              <a:t> </a:t>
            </a:r>
            <a:r>
              <a:rPr lang="en-US" sz="3000" spc="-40" dirty="0">
                <a:solidFill>
                  <a:sysClr val="windowText" lastClr="000000"/>
                </a:solidFill>
              </a:rPr>
              <a:t>update Pyt</a:t>
            </a:r>
            <a:r>
              <a:rPr lang="en-US" sz="3000" spc="-80" dirty="0">
                <a:solidFill>
                  <a:sysClr val="windowText" lastClr="000000"/>
                </a:solidFill>
              </a:rPr>
              <a:t>hon</a:t>
            </a:r>
            <a:r>
              <a:rPr lang="en-US" sz="3000" spc="-40" dirty="0">
                <a:solidFill>
                  <a:sysClr val="windowText" lastClr="000000"/>
                </a:solidFill>
              </a:rPr>
              <a:t>2</a:t>
            </a:r>
            <a:r>
              <a:rPr lang="en-US" sz="2400" spc="-40" dirty="0">
                <a:solidFill>
                  <a:sysClr val="windowText" lastClr="000000"/>
                </a:solidFill>
              </a:rPr>
              <a:t> </a:t>
            </a:r>
            <a:r>
              <a:rPr lang="en-US" sz="3000" spc="-40" dirty="0">
                <a:solidFill>
                  <a:sysClr val="windowText" lastClr="000000"/>
                </a:solidFill>
              </a:rPr>
              <a:t>cod</a:t>
            </a:r>
            <a:r>
              <a:rPr lang="en-US" sz="3000" spc="-200" dirty="0">
                <a:solidFill>
                  <a:sysClr val="windowText" lastClr="000000"/>
                </a:solidFill>
              </a:rPr>
              <a:t>e</a:t>
            </a:r>
            <a:r>
              <a:rPr lang="en-US" sz="3000" spc="-40" dirty="0">
                <a:solidFill>
                  <a:sysClr val="windowText" lastClr="000000"/>
                </a:solidFill>
              </a:rPr>
              <a:t>,</a:t>
            </a:r>
            <a:r>
              <a:rPr lang="en-US" sz="2800" spc="-40" dirty="0">
                <a:solidFill>
                  <a:sysClr val="windowText" lastClr="000000"/>
                </a:solidFill>
              </a:rPr>
              <a:t> </a:t>
            </a:r>
            <a:r>
              <a:rPr lang="en-US" sz="3000" spc="-40" dirty="0">
                <a:solidFill>
                  <a:sysClr val="windowText" lastClr="000000"/>
                </a:solidFill>
              </a:rPr>
              <a:t>just add parentheses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3000" dirty="0">
                <a:solidFill>
                  <a:sysClr val="windowText" lastClr="000000"/>
                </a:solidFill>
              </a:rPr>
              <a:t>(</a:t>
            </a:r>
            <a:r>
              <a:rPr lang="en-US" sz="3000" spc="-200" dirty="0">
                <a:solidFill>
                  <a:sysClr val="windowText" lastClr="000000"/>
                </a:solidFill>
              </a:rPr>
              <a:t>).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>
                <a:solidFill>
                  <a:prstClr val="black"/>
                </a:solidFill>
              </a:rPr>
              <a:t>It is also </a:t>
            </a:r>
            <a:r>
              <a:rPr lang="en-US" sz="3200" dirty="0">
                <a:solidFill>
                  <a:srgbClr val="7030A0"/>
                </a:solidFill>
              </a:rPr>
              <a:t>t</a:t>
            </a:r>
            <a:r>
              <a:rPr lang="en-US" sz="3200" spc="-100" dirty="0">
                <a:solidFill>
                  <a:srgbClr val="7030A0"/>
                </a:solidFill>
              </a:rPr>
              <a:t>h</a:t>
            </a:r>
            <a:r>
              <a:rPr lang="en-US" sz="3200" dirty="0">
                <a:solidFill>
                  <a:srgbClr val="7030A0"/>
                </a:solidFill>
              </a:rPr>
              <a:t>e </a:t>
            </a:r>
            <a:r>
              <a:rPr lang="en-US" sz="3200" b="1" dirty="0">
                <a:solidFill>
                  <a:srgbClr val="7030A0"/>
                </a:solidFill>
              </a:rPr>
              <a:t>biggest</a:t>
            </a:r>
            <a:r>
              <a:rPr lang="en-US" sz="3200" dirty="0">
                <a:solidFill>
                  <a:srgbClr val="7030A0"/>
                </a:solidFill>
              </a:rPr>
              <a:t> differe</a:t>
            </a:r>
            <a:r>
              <a:rPr lang="en-US" sz="3200" spc="-100" dirty="0">
                <a:solidFill>
                  <a:srgbClr val="7030A0"/>
                </a:solidFill>
              </a:rPr>
              <a:t>n</a:t>
            </a:r>
            <a:r>
              <a:rPr lang="en-US" sz="3200" dirty="0">
                <a:solidFill>
                  <a:srgbClr val="7030A0"/>
                </a:solidFill>
              </a:rPr>
              <a:t>ce </a:t>
            </a:r>
            <a:r>
              <a:rPr lang="en-US" sz="3200" dirty="0">
                <a:solidFill>
                  <a:sysClr val="windowText" lastClr="000000"/>
                </a:solidFill>
              </a:rPr>
              <a:t>bet</a:t>
            </a:r>
            <a:r>
              <a:rPr lang="en-US" sz="3200" spc="-100" dirty="0">
                <a:solidFill>
                  <a:sysClr val="windowText" lastClr="000000"/>
                </a:solidFill>
              </a:rPr>
              <a:t>w</a:t>
            </a:r>
            <a:r>
              <a:rPr lang="en-US" sz="3200" dirty="0">
                <a:solidFill>
                  <a:sysClr val="windowText" lastClr="000000"/>
                </a:solidFill>
              </a:rPr>
              <a:t>een t</a:t>
            </a:r>
            <a:r>
              <a:rPr lang="en-US" sz="3200" spc="-100" dirty="0">
                <a:solidFill>
                  <a:sysClr val="windowText" lastClr="000000"/>
                </a:solidFill>
              </a:rPr>
              <a:t>h</a:t>
            </a:r>
            <a:r>
              <a:rPr lang="en-US" sz="3200" dirty="0">
                <a:solidFill>
                  <a:sysClr val="windowText" lastClr="000000"/>
                </a:solidFill>
              </a:rPr>
              <a:t>e vers</a:t>
            </a:r>
            <a:r>
              <a:rPr lang="en-US" sz="3200" spc="-100" dirty="0">
                <a:solidFill>
                  <a:sysClr val="windowText" lastClr="000000"/>
                </a:solidFill>
              </a:rPr>
              <a:t>io</a:t>
            </a:r>
            <a:r>
              <a:rPr lang="en-US" sz="3200" dirty="0">
                <a:solidFill>
                  <a:sysClr val="windowText" lastClr="000000"/>
                </a:solidFill>
              </a:rPr>
              <a:t>ns:</a:t>
            </a:r>
          </a:p>
          <a:p>
            <a:pPr marL="509588" lvl="1" indent="-220663">
              <a:spcBef>
                <a:spcPts val="0"/>
              </a:spcBef>
              <a:spcAft>
                <a:spcPts val="1800"/>
              </a:spcAft>
            </a:pPr>
            <a:r>
              <a:rPr lang="en-US" sz="3000" dirty="0">
                <a:solidFill>
                  <a:sysClr val="windowText" lastClr="000000"/>
                </a:solidFill>
              </a:rPr>
              <a:t>Because it affects a</a:t>
            </a:r>
            <a:r>
              <a:rPr lang="en-US" sz="3000" spc="-50" dirty="0">
                <a:solidFill>
                  <a:sysClr val="windowText" lastClr="000000"/>
                </a:solidFill>
              </a:rPr>
              <a:t>lm</a:t>
            </a:r>
            <a:r>
              <a:rPr lang="en-US" sz="3000" dirty="0">
                <a:solidFill>
                  <a:sysClr val="windowText" lastClr="000000"/>
                </a:solidFill>
              </a:rPr>
              <a:t>ost e</a:t>
            </a:r>
            <a:r>
              <a:rPr lang="en-US" sz="3000" spc="-50" dirty="0">
                <a:solidFill>
                  <a:sysClr val="windowText" lastClr="000000"/>
                </a:solidFill>
              </a:rPr>
              <a:t>v</a:t>
            </a:r>
            <a:r>
              <a:rPr lang="en-US" sz="3000" dirty="0">
                <a:solidFill>
                  <a:sysClr val="windowText" lastClr="000000"/>
                </a:solidFill>
              </a:rPr>
              <a:t>ery Pyt</a:t>
            </a:r>
            <a:r>
              <a:rPr lang="en-US" sz="3000" spc="-50" dirty="0">
                <a:solidFill>
                  <a:sysClr val="windowText" lastClr="000000"/>
                </a:solidFill>
              </a:rPr>
              <a:t>ho</a:t>
            </a:r>
            <a:r>
              <a:rPr lang="en-US" sz="3000" spc="-60" dirty="0">
                <a:solidFill>
                  <a:sysClr val="windowText" lastClr="000000"/>
                </a:solidFill>
              </a:rPr>
              <a:t>n</a:t>
            </a:r>
            <a:r>
              <a:rPr lang="en-US" sz="3000" dirty="0">
                <a:solidFill>
                  <a:sysClr val="windowText" lastClr="000000"/>
                </a:solidFill>
              </a:rPr>
              <a:t>2 program.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160956"/>
            <a:ext cx="9729788" cy="1489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spc="40" dirty="0">
                <a:solidFill>
                  <a:srgbClr val="FF0000"/>
                </a:solidFill>
                <a:latin typeface="Calibri" panose="020F0502020204030204"/>
              </a:rPr>
              <a:t>  Python3 isn’t backwards compatible to Python2.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1265"/>
            <a:ext cx="9729788" cy="1676882"/>
            <a:chOff x="0" y="-21265"/>
            <a:chExt cx="9729788" cy="167688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0" y="0"/>
              <a:ext cx="9729788" cy="1655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prstClr val="white"/>
                  </a:solidFill>
                </a:rPr>
                <a:t>Comparing Python to C</a:t>
              </a:r>
            </a:p>
            <a:p>
              <a:pPr>
                <a:defRPr/>
              </a:pPr>
              <a:endParaRPr lang="en-US" sz="200" spc="40" dirty="0">
                <a:solidFill>
                  <a:srgbClr val="0070C0"/>
                </a:solidFill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4000" spc="-50" dirty="0">
                  <a:solidFill>
                    <a:srgbClr val="996633"/>
                  </a:solidFill>
                </a:rPr>
                <a:t>(Since w</a:t>
              </a:r>
              <a:r>
                <a:rPr lang="en-US" sz="4000" spc="-160" dirty="0">
                  <a:solidFill>
                    <a:srgbClr val="996633"/>
                  </a:solidFill>
                </a:rPr>
                <a:t>e</a:t>
              </a:r>
              <a:r>
                <a:rPr lang="en-US" sz="4000" spc="-50" dirty="0">
                  <a:solidFill>
                    <a:srgbClr val="996633"/>
                  </a:solidFill>
                </a:rPr>
                <a:t>’re on the subject of comparing)</a:t>
              </a: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0" y="-21265"/>
              <a:ext cx="9729787" cy="10198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srgbClr val="0070C0"/>
                  </a:solidFill>
                </a:rPr>
                <a:t>Comparing Python3 to </a:t>
              </a:r>
              <a:r>
                <a:rPr lang="en-US" spc="40" dirty="0">
                  <a:solidFill>
                    <a:srgbClr val="FF0000"/>
                  </a:solidFill>
                </a:rPr>
                <a:t>Python2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61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80" y="1063638"/>
            <a:ext cx="9438408" cy="588580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Python</a:t>
            </a:r>
            <a:r>
              <a:rPr lang="en-US" altLang="en-US" sz="3600" baseline="30000" dirty="0"/>
              <a:t> </a:t>
            </a:r>
            <a:r>
              <a:rPr lang="en-US" altLang="en-US" sz="3600" dirty="0"/>
              <a:t>lets</a:t>
            </a:r>
            <a:r>
              <a:rPr lang="en-US" altLang="en-US" sz="3600" baseline="30000" dirty="0"/>
              <a:t> </a:t>
            </a:r>
            <a:r>
              <a:rPr lang="en-US" altLang="en-US" sz="3600" dirty="0"/>
              <a:t>you define strings like a C-style printf.</a:t>
            </a:r>
          </a:p>
          <a:p>
            <a:pPr lvl="1">
              <a:spcBef>
                <a:spcPts val="0"/>
              </a:spcBef>
            </a:pPr>
            <a:r>
              <a:rPr lang="en-US" altLang="en-US" sz="3200" dirty="0"/>
              <a:t>The syntax is:</a:t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"format string"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32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argument list</a:t>
            </a:r>
            <a:r>
              <a:rPr lang="en-US" altLang="en-US" sz="32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32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The “</a:t>
            </a:r>
            <a:r>
              <a:rPr lang="en-US" altLang="en-US" sz="3600" b="1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” is the key part of this syntax. </a:t>
            </a:r>
          </a:p>
          <a:p>
            <a:r>
              <a:rPr lang="en-US" altLang="en-US" sz="3600" dirty="0"/>
              <a:t>Note the </a:t>
            </a:r>
            <a:r>
              <a:rPr lang="en-US" altLang="en-US" sz="3600" dirty="0">
                <a:solidFill>
                  <a:srgbClr val="00B050"/>
                </a:solidFill>
              </a:rPr>
              <a:t>argument list </a:t>
            </a:r>
            <a:r>
              <a:rPr lang="en-US" altLang="en-US" sz="3600" dirty="0"/>
              <a:t>is inside of </a:t>
            </a:r>
            <a:r>
              <a:rPr lang="en-US" altLang="en-US" sz="3600" b="1" dirty="0">
                <a:solidFill>
                  <a:srgbClr val="FF0000"/>
                </a:solidFill>
              </a:rPr>
              <a:t>parentheses</a:t>
            </a:r>
            <a:r>
              <a:rPr lang="en-US" altLang="en-US" sz="3600" dirty="0"/>
              <a:t>. </a:t>
            </a:r>
          </a:p>
          <a:p>
            <a:pPr lvl="1"/>
            <a:r>
              <a:rPr lang="en-US" altLang="en-US" sz="3200" dirty="0"/>
              <a:t>(As you’ll see soon, that means it is a </a:t>
            </a:r>
            <a:r>
              <a:rPr lang="en-US" altLang="en-US" sz="3200" i="1" dirty="0"/>
              <a:t>tuple</a:t>
            </a:r>
            <a:r>
              <a:rPr lang="en-US" altLang="en-US" sz="3200" dirty="0"/>
              <a:t>)</a:t>
            </a:r>
            <a:endParaRPr lang="en-US" altLang="en-US" sz="3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398294" y="2362200"/>
            <a:ext cx="2362200" cy="914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065294" y="2362201"/>
            <a:ext cx="533400" cy="914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21894" y="2362200"/>
            <a:ext cx="2971800" cy="990600"/>
          </a:xfrm>
          <a:prstGeom prst="straightConnector1">
            <a:avLst/>
          </a:prstGeom>
          <a:ln w="38100">
            <a:solidFill>
              <a:srgbClr val="32BF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0F78CD0B-7153-4B1B-B696-56063CC8931A}"/>
              </a:ext>
            </a:extLst>
          </p:cNvPr>
          <p:cNvSpPr txBox="1">
            <a:spLocks/>
          </p:cNvSpPr>
          <p:nvPr/>
        </p:nvSpPr>
        <p:spPr>
          <a:xfrm>
            <a:off x="554639" y="162050"/>
            <a:ext cx="9175150" cy="82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>
                <a:solidFill>
                  <a:srgbClr val="0070C0"/>
                </a:solidFill>
              </a:rPr>
              <a:t>Defining Formatted Strings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7839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80" y="1063638"/>
            <a:ext cx="9438408" cy="588580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Python</a:t>
            </a:r>
            <a:r>
              <a:rPr lang="en-US" altLang="en-US" sz="3600" baseline="30000" dirty="0"/>
              <a:t> </a:t>
            </a:r>
            <a:r>
              <a:rPr lang="en-US" altLang="en-US" sz="3600" dirty="0"/>
              <a:t>lets</a:t>
            </a:r>
            <a:r>
              <a:rPr lang="en-US" altLang="en-US" sz="3600" baseline="30000" dirty="0"/>
              <a:t> </a:t>
            </a:r>
            <a:r>
              <a:rPr lang="en-US" altLang="en-US" sz="3600" dirty="0"/>
              <a:t>you define strings like a C-style printf.</a:t>
            </a:r>
          </a:p>
          <a:p>
            <a:pPr lvl="1">
              <a:spcBef>
                <a:spcPts val="0"/>
              </a:spcBef>
            </a:pPr>
            <a:r>
              <a:rPr lang="en-US" altLang="en-US" sz="3200" dirty="0"/>
              <a:t>The syntax is:</a:t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"format string"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%(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argument list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The “</a:t>
            </a:r>
            <a:r>
              <a:rPr lang="en-US" altLang="en-US" sz="3600" b="1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” is the key part of this syntax. </a:t>
            </a:r>
          </a:p>
          <a:p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Note the argument list is inside of </a:t>
            </a:r>
            <a:r>
              <a:rPr lang="en-US" altLang="en-US" sz="3600" b="1" dirty="0">
                <a:solidFill>
                  <a:schemeClr val="bg1">
                    <a:lumMod val="50000"/>
                  </a:schemeClr>
                </a:solidFill>
              </a:rPr>
              <a:t>parentheses</a:t>
            </a: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(As you’ll see soon, that means it is a </a:t>
            </a:r>
            <a:r>
              <a:rPr lang="en-US" altLang="en-US" sz="3200" i="1" dirty="0">
                <a:solidFill>
                  <a:schemeClr val="bg1">
                    <a:lumMod val="50000"/>
                  </a:schemeClr>
                </a:solidFill>
              </a:rPr>
              <a:t>tuple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3600" dirty="0">
                <a:solidFill>
                  <a:srgbClr val="0070C0"/>
                </a:solidFill>
              </a:rPr>
              <a:t>Here are examples:  </a:t>
            </a:r>
          </a:p>
          <a:p>
            <a:pPr marL="209550" indent="15875">
              <a:spcBef>
                <a:spcPts val="400"/>
              </a:spcBef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print("***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%s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there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%d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***"</a:t>
            </a:r>
            <a:r>
              <a:rPr lang="en-US" altLang="en-US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"Hi"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***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Hi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there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***</a:t>
            </a: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print("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%d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hours at $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%.2f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an hour</a:t>
            </a: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= $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%.2f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%</a:t>
            </a: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10.5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8*10.5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hours at $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10.50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an hour = $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84.00</a:t>
            </a: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550" indent="15875">
              <a:spcBef>
                <a:spcPts val="0"/>
              </a:spcBef>
              <a:buNone/>
            </a:pPr>
            <a:endParaRPr lang="en-US" altLang="en-US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1380" y="4737142"/>
            <a:ext cx="1030214" cy="2220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15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550" indent="15875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25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550" indent="15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7F7F7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209550" indent="15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550" indent="15875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550" indent="15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836694" y="4799344"/>
            <a:ext cx="0" cy="32004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21594" y="6411678"/>
            <a:ext cx="0" cy="32918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51144" y="5439089"/>
            <a:ext cx="0" cy="30175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72984" y="5788895"/>
            <a:ext cx="0" cy="31089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21594" y="4789085"/>
            <a:ext cx="0" cy="31089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21594" y="5444110"/>
            <a:ext cx="0" cy="31089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21594" y="5775077"/>
            <a:ext cx="0" cy="31089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0" y="1714500"/>
            <a:ext cx="5143500" cy="2171700"/>
          </a:xfrm>
          <a:prstGeom prst="wedgeRoundRectCallout">
            <a:avLst>
              <a:gd name="adj1" fmla="val -31944"/>
              <a:gd name="adj2" fmla="val 140695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900" dirty="0">
                <a:solidFill>
                  <a:schemeClr val="tx1"/>
                </a:solidFill>
              </a:rPr>
              <a:t>When the command from the previous line was incomplete, then Python uses a "</a:t>
            </a:r>
            <a:r>
              <a:rPr lang="en-US" sz="2900" spc="200" dirty="0">
                <a:solidFill>
                  <a:schemeClr val="tx1"/>
                </a:solidFill>
              </a:rPr>
              <a:t>..</a:t>
            </a:r>
            <a:r>
              <a:rPr lang="en-US" sz="2900" dirty="0">
                <a:solidFill>
                  <a:schemeClr val="tx1"/>
                </a:solidFill>
              </a:rPr>
              <a:t>." to indicate that you still need to type the rest of that command.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4064794" y="3429000"/>
            <a:ext cx="1295400" cy="838200"/>
          </a:xfrm>
          <a:prstGeom prst="wedgeRoundRectCallout">
            <a:avLst>
              <a:gd name="adj1" fmla="val 23593"/>
              <a:gd name="adj2" fmla="val 120736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5000"/>
              </a:lnSpc>
            </a:pPr>
            <a:r>
              <a:rPr lang="en-US" sz="2900" dirty="0">
                <a:solidFill>
                  <a:schemeClr val="tx1"/>
                </a:solidFill>
              </a:rPr>
              <a:t>%d =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integer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2350294" y="3429000"/>
            <a:ext cx="1295400" cy="838200"/>
          </a:xfrm>
          <a:prstGeom prst="wedgeRoundRectCallout">
            <a:avLst>
              <a:gd name="adj1" fmla="val 23593"/>
              <a:gd name="adj2" fmla="val 120736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900" dirty="0">
                <a:solidFill>
                  <a:schemeClr val="tx1"/>
                </a:solidFill>
              </a:rPr>
              <a:t>%s =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7836694" y="4114800"/>
            <a:ext cx="1295400" cy="838200"/>
          </a:xfrm>
          <a:prstGeom prst="wedgeRoundRectCallout">
            <a:avLst>
              <a:gd name="adj1" fmla="val -19995"/>
              <a:gd name="adj2" fmla="val 121526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5000"/>
              </a:lnSpc>
            </a:pPr>
            <a:r>
              <a:rPr lang="en-US" sz="2900" dirty="0">
                <a:solidFill>
                  <a:schemeClr val="tx1"/>
                </a:solidFill>
              </a:rPr>
              <a:t>%f =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float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464594" y="4114800"/>
            <a:ext cx="1295400" cy="838200"/>
          </a:xfrm>
          <a:prstGeom prst="wedgeRoundRectCallout">
            <a:avLst>
              <a:gd name="adj1" fmla="val -20945"/>
              <a:gd name="adj2" fmla="val 114242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5000"/>
              </a:lnSpc>
            </a:pPr>
            <a:r>
              <a:rPr lang="en-US" sz="2900" dirty="0">
                <a:solidFill>
                  <a:schemeClr val="tx1"/>
                </a:solidFill>
              </a:rPr>
              <a:t>%d =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integer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4979194" y="4114800"/>
            <a:ext cx="1295400" cy="838200"/>
          </a:xfrm>
          <a:prstGeom prst="wedgeRoundRectCallout">
            <a:avLst>
              <a:gd name="adj1" fmla="val -21785"/>
              <a:gd name="adj2" fmla="val 122035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5000"/>
              </a:lnSpc>
            </a:pPr>
            <a:r>
              <a:rPr lang="en-US" sz="2900" dirty="0">
                <a:solidFill>
                  <a:schemeClr val="tx1"/>
                </a:solidFill>
              </a:rPr>
              <a:t>%f =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float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7B7FB2-D4A3-43E6-9E05-9A3BAFC2A366}"/>
              </a:ext>
            </a:extLst>
          </p:cNvPr>
          <p:cNvSpPr txBox="1">
            <a:spLocks/>
          </p:cNvSpPr>
          <p:nvPr/>
        </p:nvSpPr>
        <p:spPr>
          <a:xfrm>
            <a:off x="554639" y="162050"/>
            <a:ext cx="9175150" cy="82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>
                <a:solidFill>
                  <a:srgbClr val="0070C0"/>
                </a:solidFill>
              </a:rPr>
              <a:t>Defining Formatted Strings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401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401"/>
                            </p:stCondLst>
                            <p:childTnLst>
                              <p:par>
                                <p:cTn id="6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1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1"/>
                            </p:stCondLst>
                            <p:childTnLst>
                              <p:par>
                                <p:cTn id="1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539868"/>
              </p:ext>
            </p:extLst>
          </p:nvPr>
        </p:nvGraphicFramePr>
        <p:xfrm>
          <a:off x="1153897" y="1267978"/>
          <a:ext cx="7093883" cy="556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Format Symbol</a:t>
                      </a:r>
                    </a:p>
                  </a:txBody>
                  <a:tcPr marL="8287" marR="8287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Conversion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%c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character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%s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string conversion via str() prior to formatting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%i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signed decimal integer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%d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signed decimal integer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%u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unsigned decimal integer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%o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octal integer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%x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hexadecimal integer (lowercase letters)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%X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hexadecimal integer (UPPERcase letters)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%e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exponential notation (with lowercase 'e')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%E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exponential notation (with UPPERcase 'E')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%f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floating point real number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%F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floating point real number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%g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the shorter of %f and %e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</a:rPr>
                        <a:t>%G</a:t>
                      </a:r>
                    </a:p>
                  </a:txBody>
                  <a:tcPr marL="8287" marR="8287" marT="952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the shorter of %f and %E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D9271BF-F64D-42F7-8DBA-BF36A04C8C0B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729787" cy="129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Formatting Symbols for </a:t>
            </a:r>
            <a:r>
              <a:rPr lang="en-US" altLang="en-US" sz="4400" b="1" spc="-1000" dirty="0">
                <a:solidFill>
                  <a:srgbClr val="0070C0"/>
                </a:solidFill>
                <a:latin typeface="Lucida Console" panose="020B0609040504020204" pitchFamily="49" charset="0"/>
              </a:rPr>
              <a:t>"...</a:t>
            </a:r>
            <a:r>
              <a:rPr lang="en-US" altLang="en-US" sz="4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4400" b="1" spc="300" dirty="0">
                <a:solidFill>
                  <a:srgbClr val="0070C0"/>
                </a:solidFill>
                <a:latin typeface="Lucida Console" panose="020B0609040504020204" pitchFamily="49" charset="0"/>
              </a:rPr>
              <a:t>%</a:t>
            </a:r>
            <a:r>
              <a:rPr lang="en-US" altLang="en-US" sz="4400" b="1" spc="300" dirty="0">
                <a:solidFill>
                  <a:srgbClr val="0070C0"/>
                </a:solidFill>
                <a:latin typeface="Agency FB" panose="020B0503020202020204" pitchFamily="34" charset="0"/>
              </a:rPr>
              <a:t>(</a:t>
            </a:r>
            <a:r>
              <a:rPr lang="en-US" altLang="en-US" sz="4400" b="1" dirty="0">
                <a:solidFill>
                  <a:srgbClr val="0070C0"/>
                </a:solidFill>
                <a:latin typeface="Agency FB" panose="020B0503020202020204" pitchFamily="34" charset="0"/>
              </a:rPr>
              <a:t>)</a:t>
            </a:r>
          </a:p>
          <a:p>
            <a:r>
              <a:rPr lang="en-US" altLang="en-US" sz="4400" b="1" spc="-200" dirty="0">
                <a:solidFill>
                  <a:srgbClr val="0070C0"/>
                </a:solidFill>
                <a:latin typeface="Agency FB" panose="020B0503020202020204" pitchFamily="34" charset="0"/>
              </a:rPr>
              <a:t>(</a:t>
            </a:r>
            <a:r>
              <a:rPr lang="en-US" altLang="en-US" sz="4400" dirty="0">
                <a:solidFill>
                  <a:srgbClr val="0070C0"/>
                </a:solidFill>
              </a:rPr>
              <a:t>very similar to C’s print</a:t>
            </a:r>
            <a:r>
              <a:rPr lang="en-US" altLang="en-US" sz="4400" spc="200" dirty="0">
                <a:solidFill>
                  <a:srgbClr val="0070C0"/>
                </a:solidFill>
              </a:rPr>
              <a:t>f</a:t>
            </a:r>
            <a:r>
              <a:rPr lang="en-US" altLang="en-US" sz="4400" dirty="0">
                <a:solidFill>
                  <a:srgbClr val="0070C0"/>
                </a:solidFill>
              </a:rPr>
              <a:t> sy</a:t>
            </a:r>
            <a:r>
              <a:rPr lang="en-US" altLang="en-US" sz="4400" spc="-100" dirty="0">
                <a:solidFill>
                  <a:srgbClr val="0070C0"/>
                </a:solidFill>
              </a:rPr>
              <a:t>m</a:t>
            </a:r>
            <a:r>
              <a:rPr lang="en-US" altLang="en-US" sz="4400" dirty="0">
                <a:solidFill>
                  <a:srgbClr val="0070C0"/>
                </a:solidFill>
              </a:rPr>
              <a:t>b</a:t>
            </a:r>
            <a:r>
              <a:rPr lang="en-US" altLang="en-US" sz="4400" spc="-200" dirty="0">
                <a:solidFill>
                  <a:srgbClr val="0070C0"/>
                </a:solidFill>
              </a:rPr>
              <a:t>o</a:t>
            </a:r>
            <a:r>
              <a:rPr lang="en-US" altLang="en-US" sz="4400" spc="-100" dirty="0">
                <a:solidFill>
                  <a:srgbClr val="0070C0"/>
                </a:solidFill>
              </a:rPr>
              <a:t>l</a:t>
            </a:r>
            <a:r>
              <a:rPr lang="en-US" altLang="en-US" sz="4400" spc="-200" dirty="0">
                <a:solidFill>
                  <a:srgbClr val="0070C0"/>
                </a:solidFill>
              </a:rPr>
              <a:t>s</a:t>
            </a:r>
            <a:r>
              <a:rPr lang="en-US" altLang="en-US" sz="4400" b="1" dirty="0">
                <a:solidFill>
                  <a:srgbClr val="0070C0"/>
                </a:solidFill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" name="Rounded Rectangular Callout 5">
            <a:extLst>
              <a:ext uri="{FF2B5EF4-FFF2-40B4-BE49-F238E27FC236}">
                <a16:creationId xmlns:a16="http://schemas.microsoft.com/office/drawing/2014/main" id="{7EC28562-4297-40F6-AD92-FC81AC70DE7F}"/>
              </a:ext>
            </a:extLst>
          </p:cNvPr>
          <p:cNvSpPr/>
          <p:nvPr/>
        </p:nvSpPr>
        <p:spPr bwMode="auto">
          <a:xfrm>
            <a:off x="6773779" y="1095006"/>
            <a:ext cx="2739437" cy="960391"/>
          </a:xfrm>
          <a:prstGeom prst="wedgeRoundRectCallout">
            <a:avLst>
              <a:gd name="adj1" fmla="val -75147"/>
              <a:gd name="adj2" fmla="val 5920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algn="ctr" defTabSz="91366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97" dirty="0">
                <a:solidFill>
                  <a:prstClr val="black"/>
                </a:solidFill>
                <a:latin typeface="Times New Roman" charset="0"/>
              </a:rPr>
              <a:t>unlike C, this auto-converts</a:t>
            </a:r>
          </a:p>
        </p:txBody>
      </p:sp>
      <p:sp>
        <p:nvSpPr>
          <p:cNvPr id="8" name="Rounded Rectangular Callout 5">
            <a:extLst>
              <a:ext uri="{FF2B5EF4-FFF2-40B4-BE49-F238E27FC236}">
                <a16:creationId xmlns:a16="http://schemas.microsoft.com/office/drawing/2014/main" id="{9F3D618D-AB9D-4D4D-9EF3-F46A20F77358}"/>
              </a:ext>
            </a:extLst>
          </p:cNvPr>
          <p:cNvSpPr/>
          <p:nvPr/>
        </p:nvSpPr>
        <p:spPr bwMode="auto">
          <a:xfrm>
            <a:off x="6773779" y="2895733"/>
            <a:ext cx="2747457" cy="960391"/>
          </a:xfrm>
          <a:prstGeom prst="wedgeRoundRectCallout">
            <a:avLst>
              <a:gd name="adj1" fmla="val -100666"/>
              <a:gd name="adj2" fmla="val -7860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algn="ctr" defTabSz="91366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97" dirty="0">
                <a:solidFill>
                  <a:prstClr val="black"/>
                </a:solidFill>
                <a:latin typeface="Times New Roman" charset="0"/>
              </a:rPr>
              <a:t>unlike C, </a:t>
            </a:r>
            <a:r>
              <a:rPr lang="en-US" sz="3197" dirty="0">
                <a:solidFill>
                  <a:prstClr val="black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3197" dirty="0" err="1">
                <a:solidFill>
                  <a:prstClr val="black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</a:t>
            </a:r>
            <a:r>
              <a:rPr lang="en-US" sz="3197" dirty="0">
                <a:solidFill>
                  <a:prstClr val="black"/>
                </a:solidFill>
                <a:latin typeface="Times New Roman" charset="0"/>
              </a:rPr>
              <a:t> is an alias of </a:t>
            </a:r>
            <a:r>
              <a:rPr lang="en-US" sz="3197" dirty="0">
                <a:solidFill>
                  <a:prstClr val="black"/>
                </a:solidFill>
                <a:latin typeface="Lucida Console" panose="020B0609040504020204" pitchFamily="49" charset="0"/>
              </a:rPr>
              <a:t>%d</a:t>
            </a:r>
          </a:p>
        </p:txBody>
      </p:sp>
    </p:spTree>
    <p:extLst>
      <p:ext uri="{BB962C8B-B14F-4D97-AF65-F5344CB8AC3E}">
        <p14:creationId xmlns:p14="http://schemas.microsoft.com/office/powerpoint/2010/main" val="53136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80" y="1063638"/>
            <a:ext cx="9438408" cy="588580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Python also has non-C-style formatted strings.</a:t>
            </a:r>
          </a:p>
          <a:p>
            <a:pPr lvl="1">
              <a:spcBef>
                <a:spcPts val="0"/>
              </a:spcBef>
            </a:pPr>
            <a:r>
              <a:rPr lang="en-US" altLang="en-US" sz="3200" dirty="0"/>
              <a:t>The syntax is:</a:t>
            </a:r>
            <a:br>
              <a:rPr lang="en-US" altLang="en-US" sz="3200" dirty="0"/>
            </a:br>
            <a:r>
              <a:rPr lang="en-US" altLang="en-US" sz="32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f"A</a:t>
            </a:r>
            <a:r>
              <a:rPr lang="en-US" altLang="en-US" sz="3200" dirty="0">
                <a:latin typeface="Lucida Console" panose="020B0609040504020204" pitchFamily="49" charset="0"/>
                <a:cs typeface="Courier New" panose="02070309020205020404" pitchFamily="49" charset="0"/>
              </a:rPr>
              <a:t> string with {__:_} in it."</a:t>
            </a:r>
          </a:p>
          <a:p>
            <a:pPr marL="364871" lvl="1" indent="0">
              <a:spcBef>
                <a:spcPts val="0"/>
              </a:spcBef>
              <a:buNone/>
            </a:pPr>
            <a:endParaRPr lang="en-US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altLang="en-US" sz="3600" dirty="0"/>
              <a:t>We already used one of these earlier, in the slide about big numbers…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139C395-D448-44FB-9DFC-FF0AD755E8C7}"/>
              </a:ext>
            </a:extLst>
          </p:cNvPr>
          <p:cNvSpPr txBox="1">
            <a:spLocks/>
          </p:cNvSpPr>
          <p:nvPr/>
        </p:nvSpPr>
        <p:spPr>
          <a:xfrm>
            <a:off x="554639" y="162050"/>
            <a:ext cx="9175150" cy="82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>
                <a:solidFill>
                  <a:srgbClr val="0070C0"/>
                </a:solidFill>
              </a:rPr>
              <a:t>Defining Formatted Strings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5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1" y="692771"/>
            <a:ext cx="9729788" cy="6162434"/>
          </a:xfrm>
          <a:prstGeom prst="rect">
            <a:avLst/>
          </a:prstGeom>
          <a:noFill/>
        </p:spPr>
        <p:txBody>
          <a:bodyPr vert="horz" lIns="91365" tIns="45683" rIns="91365" bIns="45683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31553589789120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No number is too big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#Le</a:t>
            </a:r>
            <a:r>
              <a:rPr lang="en-US" altLang="en-US" sz="2398" spc="-18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398" spc="-30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2398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see 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 t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number</a:t>
            </a:r>
            <a:r>
              <a:rPr lang="en-US" altLang="en-US" sz="20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ed</a:t>
            </a:r>
            <a:r>
              <a:rPr lang="en-US" altLang="en-US" sz="20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correc</a:t>
            </a:r>
            <a:r>
              <a:rPr lang="en-US" altLang="en-US" sz="2400" spc="-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tly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1799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31553589789120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31,553,589,789,120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799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sz="2398" spc="-3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</a:t>
            </a:r>
            <a:r>
              <a:rPr lang="en-US" altLang="en-US" sz="2398" spc="-3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use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comm</a:t>
            </a:r>
            <a:r>
              <a:rPr lang="en-US" altLang="en-US" sz="2398" spc="-3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398" spc="-4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#It d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 g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an error. So maybe 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 w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ed?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398" spc="-2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Actu</a:t>
            </a:r>
            <a:r>
              <a:rPr lang="en-US" altLang="en-US" sz="2398" spc="-20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398" spc="-12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398" spc="-20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398" spc="-1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spc="-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n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o.</a:t>
            </a:r>
            <a:r>
              <a:rPr lang="en-US" altLang="en-US" sz="2398" spc="-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It mad</a:t>
            </a:r>
            <a:r>
              <a:rPr lang="en-US" altLang="en-US" sz="2398" spc="-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5 </a:t>
            </a:r>
            <a:r>
              <a:rPr lang="en-US" altLang="en-US" sz="2398" spc="-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separate number</a:t>
            </a:r>
            <a:r>
              <a:rPr lang="en-US" altLang="en-US" sz="2398" spc="-16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spc="-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553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589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789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120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2398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#But there is a way to do it. Use “_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”,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 “,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”: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=31_553_589_789_120;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31553589789120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#By t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w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y,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Python 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 can pr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nt w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 comma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398" spc="-5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nt(f"$</a:t>
            </a:r>
            <a:r>
              <a:rPr lang="en-US" altLang="en-US" sz="2398" b="1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398" b="1" dirty="0" err="1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b="1" spc="-100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b="1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d}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6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</a:t>
            </a:r>
            <a:r>
              <a:rPr lang="en-US" altLang="en-US" sz="2398" spc="-2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398" spc="-28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2398" spc="-2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 </a:t>
            </a:r>
            <a:r>
              <a:rPr lang="en-US" altLang="en-US" sz="2398" spc="-24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earn t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398" spc="-31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799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ynta</a:t>
            </a:r>
            <a:r>
              <a:rPr lang="en-US" altLang="en-US" sz="2398" spc="-29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-3807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553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589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789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120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1085"/>
            <a:ext cx="9729788" cy="799448"/>
          </a:xfrm>
          <a:prstGeom prst="rect">
            <a:avLst/>
          </a:prstGeom>
        </p:spPr>
        <p:txBody>
          <a:bodyPr vert="horz" lIns="91365" tIns="0" rIns="91365" bIns="91365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defTabSz="794983">
              <a:defRPr/>
            </a:pPr>
            <a:r>
              <a:rPr lang="en-US" altLang="en-US" sz="4396" dirty="0">
                <a:solidFill>
                  <a:srgbClr val="0070C0"/>
                </a:solidFill>
              </a:rPr>
              <a:t>Using Big Numbers 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" y="667512"/>
            <a:ext cx="1059839" cy="5488820"/>
          </a:xfrm>
          <a:prstGeom prst="rect">
            <a:avLst/>
          </a:prstGeom>
          <a:noFill/>
        </p:spPr>
        <p:txBody>
          <a:bodyPr vert="horz" lIns="91365" tIns="45683" rIns="91365" bIns="45683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45864">
              <a:lnSpc>
                <a:spcPct val="25000"/>
              </a:lnSpc>
              <a:spcBef>
                <a:spcPts val="0"/>
              </a:spcBef>
              <a:buNone/>
              <a:defRPr/>
            </a:pPr>
            <a:r>
              <a:rPr lang="en-US" altLang="en-US" sz="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&gt;&gt;&gt;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1799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en-US" altLang="en-US" sz="2398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845864">
              <a:lnSpc>
                <a:spcPct val="99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100"/>
              </a:spcBef>
              <a:buNone/>
              <a:defRPr/>
            </a:pPr>
            <a:endParaRPr lang="en-US" altLang="en-US" sz="24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4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91000"/>
              </a:lnSpc>
              <a:spcBef>
                <a:spcPts val="0"/>
              </a:spcBef>
              <a:buNone/>
              <a:defRPr/>
            </a:pPr>
            <a:endParaRPr lang="en-US" altLang="en-US" sz="2398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91000"/>
              </a:lnSpc>
              <a:spcBef>
                <a:spcPts val="0"/>
              </a:spcBef>
              <a:buNone/>
              <a:defRPr/>
            </a:pPr>
            <a:endParaRPr lang="en-US" altLang="en-US" sz="2398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3FD7F5-4FD6-421F-A988-EA0C8389772E}"/>
              </a:ext>
            </a:extLst>
          </p:cNvPr>
          <p:cNvSpPr/>
          <p:nvPr/>
        </p:nvSpPr>
        <p:spPr>
          <a:xfrm>
            <a:off x="55084" y="23722"/>
            <a:ext cx="9630634" cy="439404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407080"/>
              </p:ext>
            </p:extLst>
          </p:nvPr>
        </p:nvGraphicFramePr>
        <p:xfrm>
          <a:off x="281554" y="827234"/>
          <a:ext cx="4454065" cy="582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Format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Symbol</a:t>
                      </a:r>
                    </a:p>
                  </a:txBody>
                  <a:tcPr marL="8280" marR="8280" marT="95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Conversion</a:t>
                      </a:r>
                    </a:p>
                  </a:txBody>
                  <a:tcPr marL="8280" marR="8280" marT="951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:&lt;</a:t>
                      </a:r>
                    </a:p>
                  </a:txBody>
                  <a:tcPr marL="35333" marR="17667" marT="91440" marB="0" anchor="ctr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Left aligns the result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(within the available space)</a:t>
                      </a: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5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:&gt;</a:t>
                      </a:r>
                    </a:p>
                  </a:txBody>
                  <a:tcPr marL="35333" marR="17667" marT="9144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Right aligns the result </a:t>
                      </a: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(within the available space)</a:t>
                      </a: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5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:^</a:t>
                      </a:r>
                    </a:p>
                  </a:txBody>
                  <a:tcPr marL="35333" marR="17667" marT="17667" marB="17667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Center aligns the result </a:t>
                      </a: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(within the available space)</a:t>
                      </a: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:=</a:t>
                      </a:r>
                    </a:p>
                  </a:txBody>
                  <a:tcPr marL="35333" marR="17667" marT="17667" marB="17667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Places the sign at leftmost position</a:t>
                      </a: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5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:+</a:t>
                      </a:r>
                    </a:p>
                  </a:txBody>
                  <a:tcPr marL="35333" marR="17667" marT="9144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Use a plus sign to indicate if the result is positive or negative</a:t>
                      </a: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:-</a:t>
                      </a:r>
                    </a:p>
                  </a:txBody>
                  <a:tcPr marL="35333" marR="17667" marT="17667" marB="17667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Use a minus sign for negatives</a:t>
                      </a:r>
                      <a:r>
                        <a:rPr lang="en-US" sz="1800" baseline="0" dirty="0">
                          <a:effectLst/>
                        </a:rPr>
                        <a:t> only</a:t>
                      </a:r>
                      <a:endParaRPr lang="en-US" sz="1800" dirty="0">
                        <a:effectLst/>
                      </a:endParaRP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35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 </a:t>
                      </a:r>
                    </a:p>
                  </a:txBody>
                  <a:tcPr marL="35333" marR="17667" marT="9144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Use ":</a:t>
                      </a:r>
                      <a:r>
                        <a:rPr lang="en-US" sz="1800" baseline="0" dirty="0">
                          <a:effectLst/>
                        </a:rPr>
                        <a:t> "</a:t>
                      </a:r>
                      <a:r>
                        <a:rPr lang="en-US" sz="1800" dirty="0">
                          <a:effectLst/>
                        </a:rPr>
                        <a:t> to put a "</a:t>
                      </a:r>
                      <a:r>
                        <a:rPr lang="en-US" sz="1800" baseline="0" dirty="0">
                          <a:effectLst/>
                        </a:rPr>
                        <a:t> "</a:t>
                      </a:r>
                      <a:r>
                        <a:rPr lang="en-US" sz="1800" dirty="0">
                          <a:effectLst/>
                        </a:rPr>
                        <a:t> before positive numbers (and a "-" before negatives)</a:t>
                      </a: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:,</a:t>
                      </a:r>
                    </a:p>
                  </a:txBody>
                  <a:tcPr marL="35333" marR="17667" marT="36576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Use a "," as a thousand separator</a:t>
                      </a:r>
                    </a:p>
                  </a:txBody>
                  <a:tcPr marL="17667" marR="17667" marT="3657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:_</a:t>
                      </a:r>
                    </a:p>
                  </a:txBody>
                  <a:tcPr marL="35333" marR="17667" marT="36576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Use a "_" as a thousand separator</a:t>
                      </a:r>
                    </a:p>
                  </a:txBody>
                  <a:tcPr marL="17667" marR="17667" marT="3657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:b</a:t>
                      </a:r>
                    </a:p>
                  </a:txBody>
                  <a:tcPr marL="35333" marR="17667" marT="36576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Binary format</a:t>
                      </a:r>
                    </a:p>
                  </a:txBody>
                  <a:tcPr marL="17667" marR="17667" marT="3657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:c</a:t>
                      </a:r>
                    </a:p>
                  </a:txBody>
                  <a:tcPr marL="35333" marR="17667" marT="36576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Convert value to a </a:t>
                      </a:r>
                      <a:r>
                        <a:rPr lang="en-US" sz="1800" dirty="0" err="1">
                          <a:effectLst/>
                        </a:rPr>
                        <a:t>unicode</a:t>
                      </a:r>
                      <a:r>
                        <a:rPr lang="en-US" sz="1800" dirty="0">
                          <a:effectLst/>
                        </a:rPr>
                        <a:t> character</a:t>
                      </a:r>
                    </a:p>
                  </a:txBody>
                  <a:tcPr marL="17667" marR="17667" marT="3657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317484"/>
              </p:ext>
            </p:extLst>
          </p:nvPr>
        </p:nvGraphicFramePr>
        <p:xfrm>
          <a:off x="5002103" y="827234"/>
          <a:ext cx="4454065" cy="587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Format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Symbol</a:t>
                      </a:r>
                    </a:p>
                  </a:txBody>
                  <a:tcPr marL="8280" marR="8280" marT="95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Conversion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280" marR="8280" marT="951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:d</a:t>
                      </a:r>
                      <a:endParaRPr lang="en-US" sz="32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5333" marR="17667" marT="5486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Decimal format</a:t>
                      </a: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:e</a:t>
                      </a:r>
                    </a:p>
                  </a:txBody>
                  <a:tcPr marL="35333" marR="17667" marT="5486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Scientific format, with lower case e</a:t>
                      </a: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:E</a:t>
                      </a:r>
                    </a:p>
                  </a:txBody>
                  <a:tcPr marL="35333" marR="17667" marT="5486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Scientific format, with upper case E</a:t>
                      </a: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:f</a:t>
                      </a:r>
                    </a:p>
                  </a:txBody>
                  <a:tcPr marL="35333" marR="17667" marT="5486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Fix point number format</a:t>
                      </a: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5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:F</a:t>
                      </a:r>
                    </a:p>
                  </a:txBody>
                  <a:tcPr marL="35333" marR="17667" marT="9144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Fix point number format, uppercase (show </a:t>
                      </a:r>
                      <a:r>
                        <a:rPr lang="en-US" sz="1800" dirty="0" err="1">
                          <a:effectLst/>
                        </a:rPr>
                        <a:t>inf</a:t>
                      </a:r>
                      <a:r>
                        <a:rPr lang="en-US" sz="1800" dirty="0">
                          <a:effectLst/>
                        </a:rPr>
                        <a:t> and nan as INF and NAN)</a:t>
                      </a: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:g</a:t>
                      </a:r>
                    </a:p>
                  </a:txBody>
                  <a:tcPr marL="35333" marR="17667" marT="5486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General format</a:t>
                      </a: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35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:G</a:t>
                      </a:r>
                    </a:p>
                  </a:txBody>
                  <a:tcPr marL="35333" marR="17667" marT="9144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General format (using a upper case E for scientific notations)</a:t>
                      </a:r>
                    </a:p>
                  </a:txBody>
                  <a:tcPr marL="17667" marR="17667" marT="17667" marB="176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:o</a:t>
                      </a:r>
                    </a:p>
                  </a:txBody>
                  <a:tcPr marL="35333" marR="17667" marT="5486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Octal format</a:t>
                      </a:r>
                    </a:p>
                  </a:txBody>
                  <a:tcPr marL="17667" marR="17667" marT="27410" marB="2741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:x</a:t>
                      </a:r>
                    </a:p>
                  </a:txBody>
                  <a:tcPr marL="35333" marR="17667" marT="5486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Hex format, lower case</a:t>
                      </a:r>
                    </a:p>
                  </a:txBody>
                  <a:tcPr marL="17667" marR="17667" marT="27410" marB="2741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:X</a:t>
                      </a:r>
                    </a:p>
                  </a:txBody>
                  <a:tcPr marL="35333" marR="17667" marT="5486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Hex format, upper case</a:t>
                      </a:r>
                    </a:p>
                  </a:txBody>
                  <a:tcPr marL="17667" marR="17667" marT="27410" marB="2741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:n</a:t>
                      </a:r>
                    </a:p>
                  </a:txBody>
                  <a:tcPr marL="35333" marR="17667" marT="5486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Number format</a:t>
                      </a:r>
                    </a:p>
                  </a:txBody>
                  <a:tcPr marL="17667" marR="17667" marT="27410" marB="2741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Lucida Console" panose="020B0609040504020204" pitchFamily="49" charset="0"/>
                        </a:rPr>
                        <a:t>:%</a:t>
                      </a:r>
                    </a:p>
                  </a:txBody>
                  <a:tcPr marL="35333" marR="17667" marT="54864" marB="0" anchor="b" anchorCtr="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Percentage format</a:t>
                      </a:r>
                    </a:p>
                  </a:txBody>
                  <a:tcPr marL="17667" marR="17667" marT="27410" marB="2741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AFAE5C6-164C-4A1C-A44F-AB5650AF860B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729787" cy="129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Formatting Symbols for </a:t>
            </a:r>
            <a:r>
              <a:rPr lang="en-US" altLang="en-US" sz="4400" b="1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z="4400" b="1" spc="-1000" dirty="0">
                <a:solidFill>
                  <a:srgbClr val="0070C0"/>
                </a:solidFill>
                <a:latin typeface="Lucida Console" panose="020B0609040504020204" pitchFamily="49" charset="0"/>
              </a:rPr>
              <a:t>"{</a:t>
            </a:r>
            <a:r>
              <a:rPr lang="en-US" altLang="en-US" sz="4400" b="1" spc="-800" dirty="0">
                <a:solidFill>
                  <a:srgbClr val="0070C0"/>
                </a:solidFill>
                <a:latin typeface="Lucida Console" panose="020B0609040504020204" pitchFamily="49" charset="0"/>
              </a:rPr>
              <a:t>:...</a:t>
            </a:r>
            <a:r>
              <a:rPr lang="en-US" altLang="en-US" sz="4400" b="1" spc="-1000" dirty="0">
                <a:solidFill>
                  <a:srgbClr val="0070C0"/>
                </a:solidFill>
                <a:latin typeface="Lucida Console" panose="020B0609040504020204" pitchFamily="49" charset="0"/>
              </a:rPr>
              <a:t>}</a:t>
            </a:r>
            <a:r>
              <a:rPr lang="en-US" altLang="en-US" sz="4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"</a:t>
            </a:r>
            <a:endParaRPr lang="en-US" altLang="en-US" sz="4400" b="1" dirty="0">
              <a:solidFill>
                <a:srgbClr val="0070C0"/>
              </a:solidFill>
              <a:latin typeface="Agency FB" panose="020B0503020202020204" pitchFamily="34" charset="0"/>
            </a:endParaRPr>
          </a:p>
          <a:p>
            <a:endParaRPr lang="en-US" altLang="en-US" sz="4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id="{18C27BB4-F269-40F9-907F-0D065777F5DA}"/>
              </a:ext>
            </a:extLst>
          </p:cNvPr>
          <p:cNvSpPr/>
          <p:nvPr/>
        </p:nvSpPr>
        <p:spPr bwMode="auto">
          <a:xfrm>
            <a:off x="5305910" y="2843591"/>
            <a:ext cx="2747457" cy="960391"/>
          </a:xfrm>
          <a:prstGeom prst="wedgeRoundRectCallout">
            <a:avLst>
              <a:gd name="adj1" fmla="val -43300"/>
              <a:gd name="adj2" fmla="val -18007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algn="ctr" defTabSz="91366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97" dirty="0">
                <a:solidFill>
                  <a:prstClr val="black"/>
                </a:solidFill>
                <a:latin typeface="Times New Roman" charset="0"/>
              </a:rPr>
              <a:t>For example, notice </a:t>
            </a:r>
            <a:r>
              <a:rPr lang="en-US" sz="3197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  <a:r>
              <a:rPr lang="en-US" sz="3197" dirty="0">
                <a:solidFill>
                  <a:prstClr val="black"/>
                </a:solidFill>
                <a:latin typeface="Lucida Console" panose="020B0609040504020204" pitchFamily="49" charset="0"/>
              </a:rPr>
              <a:t>d</a:t>
            </a:r>
          </a:p>
        </p:txBody>
      </p: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40321F00-6416-4A88-81B9-571D22664D58}"/>
              </a:ext>
            </a:extLst>
          </p:cNvPr>
          <p:cNvSpPr/>
          <p:nvPr/>
        </p:nvSpPr>
        <p:spPr bwMode="auto">
          <a:xfrm>
            <a:off x="922406" y="2843591"/>
            <a:ext cx="2747457" cy="960391"/>
          </a:xfrm>
          <a:prstGeom prst="wedgeRoundRectCallout">
            <a:avLst>
              <a:gd name="adj1" fmla="val -53370"/>
              <a:gd name="adj2" fmla="val 19325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algn="ctr" defTabSz="91366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97" dirty="0">
                <a:solidFill>
                  <a:prstClr val="black"/>
                </a:solidFill>
                <a:latin typeface="Times New Roman" charset="0"/>
              </a:rPr>
              <a:t>For example, notice </a:t>
            </a:r>
            <a:r>
              <a:rPr lang="en-US" sz="3197" spc="-3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  <a:r>
              <a:rPr lang="en-US" sz="3197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60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1" y="692771"/>
            <a:ext cx="9729788" cy="6162434"/>
          </a:xfrm>
          <a:prstGeom prst="rect">
            <a:avLst/>
          </a:prstGeom>
          <a:noFill/>
        </p:spPr>
        <p:txBody>
          <a:bodyPr vert="horz" lIns="91365" tIns="45683" rIns="91365" bIns="45683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31553589789120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No number is too big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#Le</a:t>
            </a:r>
            <a:r>
              <a:rPr lang="en-US" altLang="en-US" sz="2398" spc="-18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398" spc="-30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2398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see 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 t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number</a:t>
            </a:r>
            <a:r>
              <a:rPr lang="en-US" altLang="en-US" sz="20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ed</a:t>
            </a:r>
            <a:r>
              <a:rPr lang="en-US" altLang="en-US" sz="20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correc</a:t>
            </a:r>
            <a:r>
              <a:rPr lang="en-US" altLang="en-US" sz="2400" spc="-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tly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1799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31553589789120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31,553,589,789,120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799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sz="2398" spc="-3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</a:t>
            </a:r>
            <a:r>
              <a:rPr lang="en-US" altLang="en-US" sz="2398" spc="-3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use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comm</a:t>
            </a:r>
            <a:r>
              <a:rPr lang="en-US" altLang="en-US" sz="2398" spc="-3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398" spc="-4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#It d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 g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an error. So maybe 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 w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398" spc="-1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ed?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398" spc="-2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Actu</a:t>
            </a:r>
            <a:r>
              <a:rPr lang="en-US" altLang="en-US" sz="2398" spc="-20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398" spc="-12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398" spc="-200" dirty="0" err="1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398" spc="-1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spc="-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n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o.</a:t>
            </a:r>
            <a:r>
              <a:rPr lang="en-US" altLang="en-US" sz="2398" spc="-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It mad</a:t>
            </a:r>
            <a:r>
              <a:rPr lang="en-US" altLang="en-US" sz="2398" spc="-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5 </a:t>
            </a:r>
            <a:r>
              <a:rPr lang="en-US" altLang="en-US" sz="2398" spc="-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separate number</a:t>
            </a:r>
            <a:r>
              <a:rPr lang="en-US" altLang="en-US" sz="2398" spc="-16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spc="-2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553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589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789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120</a:t>
            </a:r>
            <a:r>
              <a:rPr lang="en-US" altLang="en-US" sz="2398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2398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#But there is a way to do it. Use “_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”,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 “,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”: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=31_553_589_789_120;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398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31553589789120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#By t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 w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y,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Python 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 can pr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nt w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 comma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398" spc="-5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nt(f"$</a:t>
            </a:r>
            <a:r>
              <a:rPr lang="en-US" altLang="en-US" sz="2398" b="1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398" b="1" dirty="0" err="1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USdebt</a:t>
            </a:r>
            <a:r>
              <a:rPr lang="en-US" altLang="en-US" sz="2398" b="1" spc="-100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b="1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d}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r>
              <a:rPr lang="en-US" altLang="en-US" sz="105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6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</a:t>
            </a:r>
            <a:r>
              <a:rPr lang="en-US" altLang="en-US" sz="2398" spc="-2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398" spc="-28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2398" spc="-25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398" spc="-2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 </a:t>
            </a:r>
            <a:r>
              <a:rPr lang="en-US" altLang="en-US" sz="2398" spc="-24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earn t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398" spc="-31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799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spc="-10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398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ynta</a:t>
            </a:r>
            <a:r>
              <a:rPr lang="en-US" altLang="en-US" sz="2398" spc="-290" dirty="0">
                <a:solidFill>
                  <a:srgbClr val="FF7C8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-3807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31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553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589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789</a:t>
            </a:r>
            <a:r>
              <a:rPr lang="en-US" altLang="en-US" sz="2398" b="1" dirty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120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1085"/>
            <a:ext cx="9729788" cy="799448"/>
          </a:xfrm>
          <a:prstGeom prst="rect">
            <a:avLst/>
          </a:prstGeom>
        </p:spPr>
        <p:txBody>
          <a:bodyPr vert="horz" lIns="91365" tIns="0" rIns="91365" bIns="91365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defTabSz="794983">
              <a:defRPr/>
            </a:pPr>
            <a:r>
              <a:rPr lang="en-US" altLang="en-US" sz="4396" dirty="0">
                <a:solidFill>
                  <a:srgbClr val="0070C0"/>
                </a:solidFill>
              </a:rPr>
              <a:t>Using Big Numbers 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" y="667512"/>
            <a:ext cx="1059839" cy="5488820"/>
          </a:xfrm>
          <a:prstGeom prst="rect">
            <a:avLst/>
          </a:prstGeom>
          <a:noFill/>
        </p:spPr>
        <p:txBody>
          <a:bodyPr vert="horz" lIns="91365" tIns="45683" rIns="91365" bIns="45683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45864">
              <a:lnSpc>
                <a:spcPct val="25000"/>
              </a:lnSpc>
              <a:spcBef>
                <a:spcPts val="0"/>
              </a:spcBef>
              <a:buNone/>
              <a:defRPr/>
            </a:pPr>
            <a:r>
              <a:rPr lang="en-US" altLang="en-US" sz="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&gt;&gt;&gt;</a:t>
            </a: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1799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en-US" altLang="en-US" sz="2398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845864">
              <a:lnSpc>
                <a:spcPct val="99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100"/>
              </a:spcBef>
              <a:buNone/>
              <a:defRPr/>
            </a:pPr>
            <a:endParaRPr lang="en-US" altLang="en-US" sz="24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4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398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398" dirty="0">
              <a:solidFill>
                <a:srgbClr val="FF7C8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91000"/>
              </a:lnSpc>
              <a:spcBef>
                <a:spcPts val="0"/>
              </a:spcBef>
              <a:buNone/>
              <a:defRPr/>
            </a:pPr>
            <a:endParaRPr lang="en-US" altLang="en-US" sz="2398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209382" indent="0" defTabSz="845864">
              <a:lnSpc>
                <a:spcPct val="91000"/>
              </a:lnSpc>
              <a:spcBef>
                <a:spcPts val="0"/>
              </a:spcBef>
              <a:buNone/>
              <a:defRPr/>
            </a:pPr>
            <a:endParaRPr lang="en-US" altLang="en-US" sz="2398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3FD7F5-4FD6-421F-A988-EA0C8389772E}"/>
              </a:ext>
            </a:extLst>
          </p:cNvPr>
          <p:cNvSpPr/>
          <p:nvPr/>
        </p:nvSpPr>
        <p:spPr>
          <a:xfrm>
            <a:off x="55084" y="23722"/>
            <a:ext cx="9630634" cy="439404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E7A56A1-BCDC-4C9D-AD6D-FA910DB8ED5B}"/>
              </a:ext>
            </a:extLst>
          </p:cNvPr>
          <p:cNvSpPr/>
          <p:nvPr/>
        </p:nvSpPr>
        <p:spPr bwMode="auto">
          <a:xfrm>
            <a:off x="5305910" y="2843591"/>
            <a:ext cx="2747457" cy="960391"/>
          </a:xfrm>
          <a:prstGeom prst="wedgeRoundRectCallout">
            <a:avLst>
              <a:gd name="adj1" fmla="val -79647"/>
              <a:gd name="adj2" fmla="val 1569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algn="ctr" defTabSz="91366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97" dirty="0">
                <a:solidFill>
                  <a:prstClr val="black"/>
                </a:solidFill>
                <a:latin typeface="Times New Roman" charset="0"/>
              </a:rPr>
              <a:t>For example, notice </a:t>
            </a:r>
            <a:r>
              <a:rPr lang="en-US" sz="3197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  <a:r>
              <a:rPr lang="en-US" sz="3197" dirty="0">
                <a:solidFill>
                  <a:prstClr val="black"/>
                </a:solidFill>
                <a:latin typeface="Lucida Console" panose="020B0609040504020204" pitchFamily="49" charset="0"/>
              </a:rPr>
              <a:t>d</a:t>
            </a:r>
          </a:p>
        </p:txBody>
      </p:sp>
      <p:sp>
        <p:nvSpPr>
          <p:cNvPr id="8" name="Rounded Rectangular Callout 5">
            <a:extLst>
              <a:ext uri="{FF2B5EF4-FFF2-40B4-BE49-F238E27FC236}">
                <a16:creationId xmlns:a16="http://schemas.microsoft.com/office/drawing/2014/main" id="{69288D44-2500-4520-A1EF-456A8C4F0952}"/>
              </a:ext>
            </a:extLst>
          </p:cNvPr>
          <p:cNvSpPr/>
          <p:nvPr/>
        </p:nvSpPr>
        <p:spPr bwMode="auto">
          <a:xfrm>
            <a:off x="922406" y="2843591"/>
            <a:ext cx="2747457" cy="960391"/>
          </a:xfrm>
          <a:prstGeom prst="wedgeRoundRectCallout">
            <a:avLst>
              <a:gd name="adj1" fmla="val 62240"/>
              <a:gd name="adj2" fmla="val 15942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algn="ctr" defTabSz="91366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97" dirty="0">
                <a:solidFill>
                  <a:prstClr val="black"/>
                </a:solidFill>
                <a:latin typeface="Times New Roman" charset="0"/>
              </a:rPr>
              <a:t>For example, notice </a:t>
            </a:r>
            <a:r>
              <a:rPr lang="en-US" sz="3197" spc="-3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  <a:r>
              <a:rPr lang="en-US" sz="3197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47528082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"/>
            <a:ext cx="9729787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83868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36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2E75B6"/>
                </a:solidFill>
              </a:rPr>
              <a:t>Homework (Due Feb 21, 2pm)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63" y="923925"/>
            <a:ext cx="9627625" cy="5819775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US" sz="3200" dirty="0"/>
              <a:t>Install Python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dirty="0"/>
              <a:t> on whichever computer you plan to use.</a:t>
            </a:r>
          </a:p>
          <a:p>
            <a:pPr marL="514350" lvl="2" indent="-228600">
              <a:lnSpc>
                <a:spcPct val="105000"/>
              </a:lnSpc>
              <a:spcBef>
                <a:spcPts val="0"/>
              </a:spcBef>
            </a:pPr>
            <a:r>
              <a:rPr lang="en-US" sz="2600" dirty="0"/>
              <a:t>Many </a:t>
            </a:r>
            <a:r>
              <a:rPr lang="en-US" sz="2600" b="1" dirty="0"/>
              <a:t>fr</a:t>
            </a:r>
            <a:r>
              <a:rPr lang="en-US" sz="2600" b="1" dirty="0">
                <a:solidFill>
                  <a:srgbClr val="000000"/>
                </a:solidFill>
              </a:rPr>
              <a:t>e</a:t>
            </a:r>
            <a:r>
              <a:rPr lang="en-US" sz="2600" b="1" dirty="0"/>
              <a:t>e</a:t>
            </a:r>
            <a:r>
              <a:rPr lang="en-US" sz="2600" dirty="0"/>
              <a:t> Python options exist.</a:t>
            </a:r>
          </a:p>
          <a:p>
            <a:pPr marL="514350" lvl="2" indent="-228600">
              <a:lnSpc>
                <a:spcPct val="105000"/>
              </a:lnSpc>
              <a:spcBef>
                <a:spcPts val="0"/>
              </a:spcBef>
            </a:pPr>
            <a:r>
              <a:rPr lang="en-US" sz="2600" spc="-10" dirty="0"/>
              <a:t>In my view, the easiest-to-use is to install it along with </a:t>
            </a:r>
            <a:r>
              <a:rPr lang="en-US" sz="2600" spc="-10" dirty="0">
                <a:solidFill>
                  <a:srgbClr val="FF0000"/>
                </a:solidFill>
              </a:rPr>
              <a:t>Cygwin</a:t>
            </a:r>
            <a:r>
              <a:rPr lang="en-US" sz="2600" spc="-10" dirty="0"/>
              <a:t>.</a:t>
            </a:r>
          </a:p>
          <a:p>
            <a:pPr marL="800100" lvl="3" indent="-228600">
              <a:lnSpc>
                <a:spcPct val="105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8F45C7"/>
                </a:solidFill>
              </a:rPr>
              <a:t>Cygwin will also be useful if you later take my UNIX course.</a:t>
            </a:r>
          </a:p>
          <a:p>
            <a:pPr marL="800100" lvl="3" indent="-228600">
              <a:lnSpc>
                <a:spcPct val="105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8F45C7"/>
                </a:solidFill>
              </a:rPr>
              <a:t>When installing, make sure that you select these options:</a:t>
            </a:r>
          </a:p>
          <a:p>
            <a:pPr marL="1085850" lvl="3" indent="-228600">
              <a:lnSpc>
                <a:spcPct val="105000"/>
              </a:lnSpc>
              <a:spcBef>
                <a:spcPts val="0"/>
              </a:spcBef>
              <a:defRPr/>
            </a:pPr>
            <a:r>
              <a:rPr lang="en-US" altLang="zh-TW" spc="-40" dirty="0"/>
              <a:t>Under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10068E"/>
                </a:solidFill>
              </a:rPr>
              <a:t>Shells</a:t>
            </a:r>
            <a:r>
              <a:rPr lang="en-US" altLang="zh-TW" dirty="0"/>
              <a:t>,” select to install </a:t>
            </a:r>
            <a:r>
              <a:rPr lang="en-US" altLang="zh-TW" dirty="0" err="1">
                <a:solidFill>
                  <a:srgbClr val="FF0000"/>
                </a:solidFill>
              </a:rPr>
              <a:t>tcsh</a:t>
            </a:r>
            <a:endParaRPr lang="en-US" altLang="zh-TW" dirty="0">
              <a:solidFill>
                <a:srgbClr val="FF0000"/>
              </a:solidFill>
            </a:endParaRPr>
          </a:p>
          <a:p>
            <a:pPr marL="1085850" lvl="3" indent="-228600">
              <a:lnSpc>
                <a:spcPct val="105000"/>
              </a:lnSpc>
              <a:spcBef>
                <a:spcPts val="0"/>
              </a:spcBef>
              <a:defRPr/>
            </a:pPr>
            <a:r>
              <a:rPr lang="en-US" altLang="zh-TW" spc="-40" dirty="0"/>
              <a:t>Under</a:t>
            </a:r>
            <a:r>
              <a:rPr lang="en-US" altLang="zh-TW" dirty="0"/>
              <a:t> “</a:t>
            </a:r>
            <a:r>
              <a:rPr lang="en-US" altLang="zh-TW" dirty="0" err="1">
                <a:solidFill>
                  <a:srgbClr val="10068E"/>
                </a:solidFill>
              </a:rPr>
              <a:t>Utils</a:t>
            </a:r>
            <a:r>
              <a:rPr lang="en-US" altLang="zh-TW" dirty="0"/>
              <a:t>,” select to install </a:t>
            </a:r>
            <a:r>
              <a:rPr lang="en-US" altLang="zh-TW" dirty="0" err="1">
                <a:solidFill>
                  <a:srgbClr val="FF0000"/>
                </a:solidFill>
              </a:rPr>
              <a:t>ncurses</a:t>
            </a:r>
            <a:r>
              <a:rPr lang="en-US" altLang="zh-TW" dirty="0"/>
              <a:t> &amp; </a:t>
            </a:r>
            <a:r>
              <a:rPr lang="en-US" altLang="zh-TW" dirty="0">
                <a:solidFill>
                  <a:srgbClr val="FF0000"/>
                </a:solidFill>
              </a:rPr>
              <a:t>dos2unix</a:t>
            </a:r>
          </a:p>
          <a:p>
            <a:pPr marL="1085850" lvl="3" indent="-228600">
              <a:lnSpc>
                <a:spcPct val="105000"/>
              </a:lnSpc>
              <a:spcBef>
                <a:spcPts val="0"/>
              </a:spcBef>
              <a:defRPr/>
            </a:pPr>
            <a:r>
              <a:rPr lang="en-US" altLang="zh-TW" spc="-40" dirty="0"/>
              <a:t>Under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10068E"/>
                </a:solidFill>
              </a:rPr>
              <a:t>Editors</a:t>
            </a:r>
            <a:r>
              <a:rPr lang="en-US" altLang="zh-TW" dirty="0"/>
              <a:t>,” select to install </a:t>
            </a:r>
            <a:r>
              <a:rPr lang="en-US" altLang="zh-TW" dirty="0" err="1">
                <a:solidFill>
                  <a:srgbClr val="FF0000"/>
                </a:solidFill>
              </a:rPr>
              <a:t>emacs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&amp; </a:t>
            </a:r>
            <a:r>
              <a:rPr lang="en-US" altLang="zh-TW" dirty="0" err="1">
                <a:solidFill>
                  <a:srgbClr val="FF0000"/>
                </a:solidFill>
              </a:rPr>
              <a:t>nano</a:t>
            </a:r>
            <a:endParaRPr lang="en-US" altLang="zh-TW" dirty="0">
              <a:solidFill>
                <a:srgbClr val="FF0000"/>
              </a:solidFill>
            </a:endParaRPr>
          </a:p>
          <a:p>
            <a:pPr marL="1085850" lvl="3" indent="-228600">
              <a:lnSpc>
                <a:spcPct val="105000"/>
              </a:lnSpc>
              <a:spcBef>
                <a:spcPts val="0"/>
              </a:spcBef>
              <a:defRPr/>
            </a:pPr>
            <a:r>
              <a:rPr lang="en-US" altLang="zh-TW" spc="-40" dirty="0"/>
              <a:t>Under “</a:t>
            </a:r>
            <a:r>
              <a:rPr lang="en-US" altLang="zh-TW" spc="-40" dirty="0" err="1">
                <a:solidFill>
                  <a:srgbClr val="10068E"/>
                </a:solidFill>
              </a:rPr>
              <a:t>Devel</a:t>
            </a:r>
            <a:r>
              <a:rPr lang="en-US" altLang="zh-TW" spc="-40" dirty="0"/>
              <a:t>,” select to install </a:t>
            </a:r>
            <a:r>
              <a:rPr lang="en-US" altLang="zh-TW" spc="-40" dirty="0" err="1">
                <a:solidFill>
                  <a:srgbClr val="FF0000"/>
                </a:solidFill>
              </a:rPr>
              <a:t>gcc</a:t>
            </a:r>
            <a:r>
              <a:rPr lang="en-US" altLang="zh-TW" spc="-40" dirty="0">
                <a:solidFill>
                  <a:srgbClr val="FF0000"/>
                </a:solidFill>
              </a:rPr>
              <a:t>-core</a:t>
            </a:r>
            <a:r>
              <a:rPr lang="en-US" altLang="zh-TW" spc="-40" dirty="0"/>
              <a:t>, </a:t>
            </a:r>
            <a:r>
              <a:rPr lang="en-US" altLang="zh-TW" spc="-40" dirty="0" err="1">
                <a:solidFill>
                  <a:srgbClr val="FF0000"/>
                </a:solidFill>
              </a:rPr>
              <a:t>gcc</a:t>
            </a:r>
            <a:r>
              <a:rPr lang="en-US" altLang="zh-TW" spc="-40" dirty="0">
                <a:solidFill>
                  <a:srgbClr val="FF0000"/>
                </a:solidFill>
              </a:rPr>
              <a:t>-g++</a:t>
            </a:r>
            <a:r>
              <a:rPr lang="en-US" altLang="zh-TW" spc="-40" dirty="0"/>
              <a:t>, </a:t>
            </a:r>
            <a:r>
              <a:rPr lang="en-US" altLang="zh-TW" spc="-40" dirty="0">
                <a:solidFill>
                  <a:srgbClr val="FF0000"/>
                </a:solidFill>
              </a:rPr>
              <a:t>make</a:t>
            </a:r>
            <a:r>
              <a:rPr lang="en-US" altLang="zh-TW" spc="-40" dirty="0"/>
              <a:t>, &amp; </a:t>
            </a:r>
            <a:r>
              <a:rPr lang="en-US" altLang="zh-TW" spc="-40" dirty="0">
                <a:solidFill>
                  <a:srgbClr val="FF0000"/>
                </a:solidFill>
              </a:rPr>
              <a:t>python</a:t>
            </a:r>
            <a:endParaRPr lang="en-US" altLang="zh-TW" spc="-1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0" y="2855342"/>
            <a:ext cx="9409043" cy="4002657"/>
          </a:xfrm>
          <a:prstGeom prst="wedgeRoundRectCallout">
            <a:avLst>
              <a:gd name="adj1" fmla="val 36788"/>
              <a:gd name="adj2" fmla="val -65065"/>
              <a:gd name="adj3" fmla="val 16667"/>
            </a:avLst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85000"/>
              </a:lnSpc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0" y="2855342"/>
            <a:ext cx="9409043" cy="4002657"/>
          </a:xfrm>
          <a:prstGeom prst="wedgeRoundRectCallout">
            <a:avLst>
              <a:gd name="adj1" fmla="val 19093"/>
              <a:gd name="adj2" fmla="val -64418"/>
              <a:gd name="adj3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85000"/>
              </a:lnSpc>
            </a:pPr>
            <a:r>
              <a:rPr lang="en-US" sz="2600" dirty="0">
                <a:solidFill>
                  <a:srgbClr val="9E0000"/>
                </a:solidFill>
              </a:rPr>
              <a:t>Software such as </a:t>
            </a:r>
            <a:r>
              <a:rPr lang="en-US" sz="2600" dirty="0" err="1">
                <a:solidFill>
                  <a:srgbClr val="9E0000"/>
                </a:solidFill>
              </a:rPr>
              <a:t>Spyder</a:t>
            </a:r>
            <a:r>
              <a:rPr lang="en-US" sz="2600" dirty="0">
                <a:solidFill>
                  <a:srgbClr val="9E0000"/>
                </a:solidFill>
              </a:rPr>
              <a:t> are too fancy, so they can complicate the interface of how to use interactive mode.</a:t>
            </a:r>
          </a:p>
          <a:p>
            <a:pPr>
              <a:lnSpc>
                <a:spcPct val="85000"/>
              </a:lnSpc>
            </a:pPr>
            <a:r>
              <a:rPr lang="en-US" sz="2600" spc="-20" dirty="0">
                <a:solidFill>
                  <a:srgbClr val="9E0000"/>
                </a:solidFill>
              </a:rPr>
              <a:t>As a resu</a:t>
            </a:r>
            <a:r>
              <a:rPr lang="en-US" sz="2600" dirty="0">
                <a:solidFill>
                  <a:srgbClr val="9E0000"/>
                </a:solidFill>
              </a:rPr>
              <a:t>l</a:t>
            </a:r>
            <a:r>
              <a:rPr lang="en-US" sz="2600" spc="-20" dirty="0">
                <a:solidFill>
                  <a:srgbClr val="9E0000"/>
                </a:solidFill>
              </a:rPr>
              <a:t>t, I've see</a:t>
            </a:r>
            <a:r>
              <a:rPr lang="en-US" sz="2600" dirty="0">
                <a:solidFill>
                  <a:srgbClr val="9E0000"/>
                </a:solidFill>
              </a:rPr>
              <a:t>n st</a:t>
            </a:r>
            <a:r>
              <a:rPr lang="en-US" sz="2600" spc="-20" dirty="0">
                <a:solidFill>
                  <a:srgbClr val="9E0000"/>
                </a:solidFill>
              </a:rPr>
              <a:t>ude</a:t>
            </a:r>
            <a:r>
              <a:rPr lang="en-US" sz="2600" dirty="0">
                <a:solidFill>
                  <a:srgbClr val="9E0000"/>
                </a:solidFill>
              </a:rPr>
              <a:t>nts just not using interactive mode.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solidFill>
                  <a:srgbClr val="9E0000"/>
                </a:solidFill>
              </a:rPr>
              <a:t>But interactive mode is helpful for learning Python behavior, since any mistakes you type give you instant-feedback error messages.</a:t>
            </a:r>
          </a:p>
          <a:p>
            <a:pPr marL="344488" indent="-344488">
              <a:lnSpc>
                <a:spcPct val="85000"/>
              </a:lnSpc>
            </a:pPr>
            <a:r>
              <a:rPr lang="en-US" sz="2600" dirty="0">
                <a:solidFill>
                  <a:srgbClr val="008000"/>
                </a:solidFill>
              </a:rPr>
              <a:t>Cygwi</a:t>
            </a:r>
            <a:r>
              <a:rPr lang="en-US" sz="2600" spc="-40" dirty="0">
                <a:solidFill>
                  <a:srgbClr val="008000"/>
                </a:solidFill>
              </a:rPr>
              <a:t>n'</a:t>
            </a:r>
            <a:r>
              <a:rPr lang="en-US" sz="2600" dirty="0">
                <a:solidFill>
                  <a:srgbClr val="008000"/>
                </a:solidFill>
              </a:rPr>
              <a:t>s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interface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is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s</a:t>
            </a:r>
            <a:r>
              <a:rPr lang="en-US" sz="2600" spc="-30" dirty="0">
                <a:solidFill>
                  <a:srgbClr val="008000"/>
                </a:solidFill>
              </a:rPr>
              <a:t>impl</a:t>
            </a:r>
            <a:r>
              <a:rPr lang="en-US" sz="2600" spc="-100" dirty="0">
                <a:solidFill>
                  <a:srgbClr val="008000"/>
                </a:solidFill>
              </a:rPr>
              <a:t>e</a:t>
            </a:r>
            <a:r>
              <a:rPr lang="en-US" sz="2600" spc="-40" dirty="0">
                <a:solidFill>
                  <a:srgbClr val="008000"/>
                </a:solidFill>
              </a:rPr>
              <a:t>,</a:t>
            </a:r>
            <a:r>
              <a:rPr lang="en-US" sz="2400" spc="-40" dirty="0">
                <a:solidFill>
                  <a:srgbClr val="008000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so</a:t>
            </a:r>
            <a:r>
              <a:rPr lang="en-US" sz="2400" spc="-40" dirty="0">
                <a:solidFill>
                  <a:srgbClr val="008000"/>
                </a:solidFill>
              </a:rPr>
              <a:t> </a:t>
            </a:r>
            <a:r>
              <a:rPr lang="en-US" sz="2600" spc="-40" dirty="0">
                <a:solidFill>
                  <a:srgbClr val="008000"/>
                </a:solidFill>
              </a:rPr>
              <a:t>yo</a:t>
            </a:r>
            <a:r>
              <a:rPr lang="en-US" sz="2600" dirty="0">
                <a:solidFill>
                  <a:srgbClr val="008000"/>
                </a:solidFill>
              </a:rPr>
              <a:t>u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600" spc="-40" dirty="0">
                <a:solidFill>
                  <a:srgbClr val="008000"/>
                </a:solidFill>
              </a:rPr>
              <a:t>do</a:t>
            </a:r>
            <a:r>
              <a:rPr lang="en-US" sz="2600" spc="-100" dirty="0">
                <a:solidFill>
                  <a:srgbClr val="008000"/>
                </a:solidFill>
              </a:rPr>
              <a:t>n</a:t>
            </a:r>
            <a:r>
              <a:rPr lang="en-US" sz="2600" dirty="0">
                <a:solidFill>
                  <a:srgbClr val="008000"/>
                </a:solidFill>
              </a:rPr>
              <a:t>'t need to click any butt</a:t>
            </a:r>
            <a:r>
              <a:rPr lang="en-US" sz="2600" spc="-40" dirty="0">
                <a:solidFill>
                  <a:srgbClr val="008000"/>
                </a:solidFill>
              </a:rPr>
              <a:t>ons</a:t>
            </a:r>
            <a:r>
              <a:rPr lang="en-US" sz="2600" dirty="0">
                <a:solidFill>
                  <a:srgbClr val="008000"/>
                </a:solidFill>
              </a:rPr>
              <a:t>:</a:t>
            </a:r>
          </a:p>
          <a:p>
            <a:pPr marL="344488" indent="-344488">
              <a:lnSpc>
                <a:spcPct val="85000"/>
              </a:lnSpc>
            </a:pPr>
            <a:r>
              <a:rPr lang="en-US" sz="2600" dirty="0">
                <a:solidFill>
                  <a:srgbClr val="C00000"/>
                </a:solidFill>
              </a:rPr>
              <a:t>1. Just type "python3" and you are in interactive mode.</a:t>
            </a:r>
            <a:br>
              <a:rPr lang="en-US" sz="2600" dirty="0">
                <a:solidFill>
                  <a:srgbClr val="C00000"/>
                </a:solidFill>
              </a:rPr>
            </a:br>
            <a:r>
              <a:rPr lang="en-US" sz="2600" dirty="0">
                <a:solidFill>
                  <a:srgbClr val="C00000"/>
                </a:solidFill>
              </a:rPr>
              <a:t>Note: Don't forget the "3", because "python" means Python2.</a:t>
            </a:r>
          </a:p>
          <a:p>
            <a:pPr marL="344488" indent="-344488">
              <a:lnSpc>
                <a:spcPct val="85000"/>
              </a:lnSpc>
            </a:pPr>
            <a:r>
              <a:rPr lang="en-US" sz="2600" dirty="0">
                <a:solidFill>
                  <a:srgbClr val="C00000"/>
                </a:solidFill>
              </a:rPr>
              <a:t>2. Type whatever you want to test. (The up-arrow lets you retype </a:t>
            </a:r>
            <a:r>
              <a:rPr lang="en-US" sz="2600" spc="-10" dirty="0">
                <a:solidFill>
                  <a:srgbClr val="C00000"/>
                </a:solidFill>
              </a:rPr>
              <a:t>earlier commands. What do I mean? Give it a tr</a:t>
            </a:r>
            <a:r>
              <a:rPr lang="en-US" sz="2600" spc="-50" dirty="0">
                <a:solidFill>
                  <a:srgbClr val="C00000"/>
                </a:solidFill>
              </a:rPr>
              <a:t>y, and yo</a:t>
            </a:r>
            <a:r>
              <a:rPr lang="en-US" sz="2600" spc="-10" dirty="0">
                <a:solidFill>
                  <a:srgbClr val="C00000"/>
                </a:solidFill>
              </a:rPr>
              <a:t>u'll see.)</a:t>
            </a:r>
          </a:p>
          <a:p>
            <a:pPr marL="344488" indent="-344488">
              <a:lnSpc>
                <a:spcPct val="85000"/>
              </a:lnSpc>
            </a:pPr>
            <a:r>
              <a:rPr lang="en-US" sz="2600" dirty="0">
                <a:solidFill>
                  <a:srgbClr val="C00000"/>
                </a:solidFill>
              </a:rPr>
              <a:t>3. T</a:t>
            </a:r>
            <a:r>
              <a:rPr lang="en-US" sz="2600" spc="-50" dirty="0">
                <a:solidFill>
                  <a:srgbClr val="C00000"/>
                </a:solidFill>
              </a:rPr>
              <a:t>he</a:t>
            </a:r>
            <a:r>
              <a:rPr lang="en-US" sz="2600" dirty="0">
                <a:solidFill>
                  <a:srgbClr val="C00000"/>
                </a:solidFill>
              </a:rPr>
              <a:t>n hit "Ctrl-d" to</a:t>
            </a:r>
            <a:r>
              <a:rPr lang="en-US" sz="2600" spc="-50" dirty="0">
                <a:solidFill>
                  <a:srgbClr val="C00000"/>
                </a:solidFill>
              </a:rPr>
              <a:t> l</a:t>
            </a:r>
            <a:r>
              <a:rPr lang="en-US" sz="2600" dirty="0">
                <a:solidFill>
                  <a:srgbClr val="C00000"/>
                </a:solidFill>
              </a:rPr>
              <a:t>e</a:t>
            </a:r>
            <a:r>
              <a:rPr lang="en-US" sz="2600" spc="-50" dirty="0">
                <a:solidFill>
                  <a:srgbClr val="C00000"/>
                </a:solidFill>
              </a:rPr>
              <a:t>av</a:t>
            </a:r>
            <a:r>
              <a:rPr lang="en-US" sz="2600" dirty="0">
                <a:solidFill>
                  <a:srgbClr val="C00000"/>
                </a:solidFill>
              </a:rPr>
              <a:t>e Pyt</a:t>
            </a:r>
            <a:r>
              <a:rPr lang="en-US" sz="2600" spc="-50" dirty="0">
                <a:solidFill>
                  <a:srgbClr val="C00000"/>
                </a:solidFill>
              </a:rPr>
              <a:t>ho</a:t>
            </a:r>
            <a:r>
              <a:rPr lang="en-US" sz="2600" dirty="0">
                <a:solidFill>
                  <a:srgbClr val="C00000"/>
                </a:solidFill>
              </a:rPr>
              <a:t>n a</a:t>
            </a:r>
            <a:r>
              <a:rPr lang="en-US" sz="2600" spc="-50" dirty="0">
                <a:solidFill>
                  <a:srgbClr val="C00000"/>
                </a:solidFill>
              </a:rPr>
              <a:t>n</a:t>
            </a:r>
            <a:r>
              <a:rPr lang="en-US" sz="2600" dirty="0">
                <a:solidFill>
                  <a:srgbClr val="C00000"/>
                </a:solidFill>
              </a:rPr>
              <a:t>d return to t</a:t>
            </a:r>
            <a:r>
              <a:rPr lang="en-US" sz="2600" spc="-50" dirty="0">
                <a:solidFill>
                  <a:srgbClr val="C00000"/>
                </a:solidFill>
              </a:rPr>
              <a:t>he Un</a:t>
            </a:r>
            <a:r>
              <a:rPr lang="en-US" sz="2600" dirty="0">
                <a:solidFill>
                  <a:srgbClr val="C00000"/>
                </a:solidFill>
              </a:rPr>
              <a:t>ix </a:t>
            </a:r>
            <a:r>
              <a:rPr lang="en-US" sz="2600" spc="-50" dirty="0">
                <a:solidFill>
                  <a:srgbClr val="C00000"/>
                </a:solidFill>
              </a:rPr>
              <a:t>p</a:t>
            </a:r>
            <a:r>
              <a:rPr lang="en-US" sz="2600" dirty="0">
                <a:solidFill>
                  <a:srgbClr val="C00000"/>
                </a:solidFill>
              </a:rPr>
              <a:t>r</a:t>
            </a:r>
            <a:r>
              <a:rPr lang="en-US" sz="2600" spc="-50" dirty="0">
                <a:solidFill>
                  <a:srgbClr val="C00000"/>
                </a:solidFill>
              </a:rPr>
              <a:t>om</a:t>
            </a:r>
            <a:r>
              <a:rPr lang="en-US" sz="2600" dirty="0">
                <a:solidFill>
                  <a:srgbClr val="C00000"/>
                </a:solidFill>
              </a:rPr>
              <a:t>pt.</a:t>
            </a:r>
          </a:p>
        </p:txBody>
      </p:sp>
    </p:spTree>
    <p:extLst>
      <p:ext uri="{BB962C8B-B14F-4D97-AF65-F5344CB8AC3E}">
        <p14:creationId xmlns:p14="http://schemas.microsoft.com/office/powerpoint/2010/main" val="22471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C8E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C8E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C8E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C8E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C8E4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"/>
            <a:ext cx="9729787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83868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36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2E75B6"/>
                </a:solidFill>
              </a:rPr>
              <a:t>Homework (Due Feb 21, 2pm)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63" y="923925"/>
            <a:ext cx="9627625" cy="5819775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US" sz="3200" dirty="0"/>
              <a:t>Install Python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dirty="0"/>
              <a:t> on whichever computer you plan to use.</a:t>
            </a:r>
          </a:p>
          <a:p>
            <a:pPr marL="514350" lvl="2" indent="-228600">
              <a:lnSpc>
                <a:spcPct val="105000"/>
              </a:lnSpc>
              <a:spcBef>
                <a:spcPts val="0"/>
              </a:spcBef>
            </a:pPr>
            <a:r>
              <a:rPr lang="en-US" sz="2600" dirty="0"/>
              <a:t>Many </a:t>
            </a:r>
            <a:r>
              <a:rPr lang="en-US" sz="2600" b="1" dirty="0"/>
              <a:t>fr</a:t>
            </a:r>
            <a:r>
              <a:rPr lang="en-US" sz="2600" b="1" dirty="0">
                <a:solidFill>
                  <a:srgbClr val="000000"/>
                </a:solidFill>
              </a:rPr>
              <a:t>e</a:t>
            </a:r>
            <a:r>
              <a:rPr lang="en-US" sz="2600" b="1" dirty="0"/>
              <a:t>e</a:t>
            </a:r>
            <a:r>
              <a:rPr lang="en-US" sz="2600" dirty="0"/>
              <a:t> Python options exist.</a:t>
            </a:r>
          </a:p>
          <a:p>
            <a:pPr marL="514350" lvl="2" indent="-228600">
              <a:lnSpc>
                <a:spcPct val="105000"/>
              </a:lnSpc>
              <a:spcBef>
                <a:spcPts val="0"/>
              </a:spcBef>
            </a:pPr>
            <a:r>
              <a:rPr lang="en-US" sz="2600" spc="-10" dirty="0"/>
              <a:t>In my view, the easiest-to-use is to install it along with </a:t>
            </a:r>
            <a:r>
              <a:rPr lang="en-US" sz="2600" spc="-10" dirty="0">
                <a:solidFill>
                  <a:srgbClr val="FF0000"/>
                </a:solidFill>
              </a:rPr>
              <a:t>Cygwin</a:t>
            </a:r>
            <a:r>
              <a:rPr lang="en-US" sz="2600" spc="-10" dirty="0"/>
              <a:t>.</a:t>
            </a:r>
          </a:p>
          <a:p>
            <a:pPr marL="800100" lvl="3" indent="-228600">
              <a:lnSpc>
                <a:spcPct val="105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8F45C7"/>
                </a:solidFill>
              </a:rPr>
              <a:t>Cygwin will also be useful if you later take my UNIX course.</a:t>
            </a:r>
          </a:p>
          <a:p>
            <a:pPr marL="800100" lvl="3" indent="-228600">
              <a:lnSpc>
                <a:spcPct val="105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8F45C7"/>
                </a:solidFill>
              </a:rPr>
              <a:t>When installing, make sure that you select these options:</a:t>
            </a:r>
          </a:p>
          <a:p>
            <a:pPr marL="1085850" lvl="3" indent="-228600">
              <a:lnSpc>
                <a:spcPct val="105000"/>
              </a:lnSpc>
              <a:spcBef>
                <a:spcPts val="0"/>
              </a:spcBef>
              <a:defRPr/>
            </a:pPr>
            <a:r>
              <a:rPr lang="en-US" altLang="zh-TW" spc="-40" dirty="0"/>
              <a:t>Under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10068E"/>
                </a:solidFill>
              </a:rPr>
              <a:t>Shells</a:t>
            </a:r>
            <a:r>
              <a:rPr lang="en-US" altLang="zh-TW" dirty="0"/>
              <a:t>,” select to install </a:t>
            </a:r>
            <a:r>
              <a:rPr lang="en-US" altLang="zh-TW" dirty="0" err="1">
                <a:solidFill>
                  <a:srgbClr val="FF0000"/>
                </a:solidFill>
              </a:rPr>
              <a:t>tcsh</a:t>
            </a:r>
            <a:endParaRPr lang="en-US" altLang="zh-TW" dirty="0">
              <a:solidFill>
                <a:srgbClr val="FF0000"/>
              </a:solidFill>
            </a:endParaRPr>
          </a:p>
          <a:p>
            <a:pPr marL="1085850" lvl="3" indent="-228600">
              <a:lnSpc>
                <a:spcPct val="105000"/>
              </a:lnSpc>
              <a:spcBef>
                <a:spcPts val="0"/>
              </a:spcBef>
              <a:defRPr/>
            </a:pPr>
            <a:r>
              <a:rPr lang="en-US" altLang="zh-TW" spc="-40" dirty="0"/>
              <a:t>Under</a:t>
            </a:r>
            <a:r>
              <a:rPr lang="en-US" altLang="zh-TW" dirty="0"/>
              <a:t> “</a:t>
            </a:r>
            <a:r>
              <a:rPr lang="en-US" altLang="zh-TW" dirty="0" err="1">
                <a:solidFill>
                  <a:srgbClr val="10068E"/>
                </a:solidFill>
              </a:rPr>
              <a:t>Utils</a:t>
            </a:r>
            <a:r>
              <a:rPr lang="en-US" altLang="zh-TW" dirty="0"/>
              <a:t>,” select to install </a:t>
            </a:r>
            <a:r>
              <a:rPr lang="en-US" altLang="zh-TW" dirty="0" err="1">
                <a:solidFill>
                  <a:srgbClr val="FF0000"/>
                </a:solidFill>
              </a:rPr>
              <a:t>ncurses</a:t>
            </a:r>
            <a:r>
              <a:rPr lang="en-US" altLang="zh-TW" dirty="0"/>
              <a:t> &amp; </a:t>
            </a:r>
            <a:r>
              <a:rPr lang="en-US" altLang="zh-TW" dirty="0">
                <a:solidFill>
                  <a:srgbClr val="FF0000"/>
                </a:solidFill>
              </a:rPr>
              <a:t>dos2unix</a:t>
            </a:r>
          </a:p>
          <a:p>
            <a:pPr marL="1085850" lvl="3" indent="-228600">
              <a:lnSpc>
                <a:spcPct val="105000"/>
              </a:lnSpc>
              <a:spcBef>
                <a:spcPts val="0"/>
              </a:spcBef>
              <a:defRPr/>
            </a:pPr>
            <a:r>
              <a:rPr lang="en-US" altLang="zh-TW" spc="-40" dirty="0"/>
              <a:t>Under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10068E"/>
                </a:solidFill>
              </a:rPr>
              <a:t>Editors</a:t>
            </a:r>
            <a:r>
              <a:rPr lang="en-US" altLang="zh-TW" dirty="0"/>
              <a:t>,” select to install </a:t>
            </a:r>
            <a:r>
              <a:rPr lang="en-US" altLang="zh-TW" dirty="0" err="1">
                <a:solidFill>
                  <a:srgbClr val="FF0000"/>
                </a:solidFill>
              </a:rPr>
              <a:t>emacs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&amp; </a:t>
            </a:r>
            <a:r>
              <a:rPr lang="en-US" altLang="zh-TW" dirty="0" err="1">
                <a:solidFill>
                  <a:srgbClr val="FF0000"/>
                </a:solidFill>
              </a:rPr>
              <a:t>nano</a:t>
            </a:r>
            <a:endParaRPr lang="en-US" altLang="zh-TW" dirty="0">
              <a:solidFill>
                <a:srgbClr val="FF0000"/>
              </a:solidFill>
            </a:endParaRPr>
          </a:p>
          <a:p>
            <a:pPr marL="1085850" lvl="3" indent="-228600">
              <a:lnSpc>
                <a:spcPct val="105000"/>
              </a:lnSpc>
              <a:spcBef>
                <a:spcPts val="0"/>
              </a:spcBef>
              <a:defRPr/>
            </a:pPr>
            <a:r>
              <a:rPr lang="en-US" altLang="zh-TW" spc="-40" dirty="0"/>
              <a:t>Under “</a:t>
            </a:r>
            <a:r>
              <a:rPr lang="en-US" altLang="zh-TW" spc="-40" dirty="0" err="1">
                <a:solidFill>
                  <a:srgbClr val="10068E"/>
                </a:solidFill>
              </a:rPr>
              <a:t>Devel</a:t>
            </a:r>
            <a:r>
              <a:rPr lang="en-US" altLang="zh-TW" spc="-40" dirty="0"/>
              <a:t>,” select to install </a:t>
            </a:r>
            <a:r>
              <a:rPr lang="en-US" altLang="zh-TW" spc="-40" dirty="0" err="1">
                <a:solidFill>
                  <a:srgbClr val="FF0000"/>
                </a:solidFill>
              </a:rPr>
              <a:t>gcc</a:t>
            </a:r>
            <a:r>
              <a:rPr lang="en-US" altLang="zh-TW" spc="-40" dirty="0">
                <a:solidFill>
                  <a:srgbClr val="FF0000"/>
                </a:solidFill>
              </a:rPr>
              <a:t>-core</a:t>
            </a:r>
            <a:r>
              <a:rPr lang="en-US" altLang="zh-TW" spc="-40" dirty="0"/>
              <a:t>, </a:t>
            </a:r>
            <a:r>
              <a:rPr lang="en-US" altLang="zh-TW" spc="-40" dirty="0" err="1">
                <a:solidFill>
                  <a:srgbClr val="FF0000"/>
                </a:solidFill>
              </a:rPr>
              <a:t>gcc</a:t>
            </a:r>
            <a:r>
              <a:rPr lang="en-US" altLang="zh-TW" spc="-40" dirty="0">
                <a:solidFill>
                  <a:srgbClr val="FF0000"/>
                </a:solidFill>
              </a:rPr>
              <a:t>-g++</a:t>
            </a:r>
            <a:r>
              <a:rPr lang="en-US" altLang="zh-TW" spc="-40" dirty="0"/>
              <a:t>, </a:t>
            </a:r>
            <a:r>
              <a:rPr lang="en-US" altLang="zh-TW" spc="-40" dirty="0">
                <a:solidFill>
                  <a:srgbClr val="FF0000"/>
                </a:solidFill>
              </a:rPr>
              <a:t>make</a:t>
            </a:r>
            <a:r>
              <a:rPr lang="en-US" altLang="zh-TW" spc="-40" dirty="0"/>
              <a:t>, &amp; </a:t>
            </a:r>
            <a:r>
              <a:rPr lang="en-US" altLang="zh-TW" spc="-40" dirty="0">
                <a:solidFill>
                  <a:srgbClr val="FF0000"/>
                </a:solidFill>
              </a:rPr>
              <a:t>python</a:t>
            </a:r>
            <a:endParaRPr lang="en-US" altLang="zh-TW" spc="-100" dirty="0"/>
          </a:p>
          <a:p>
            <a:pPr marL="228600" lvl="1" indent="-228600">
              <a:lnSpc>
                <a:spcPct val="105000"/>
              </a:lnSpc>
              <a:spcBef>
                <a:spcPts val="900"/>
              </a:spcBef>
            </a:pPr>
            <a:r>
              <a:rPr lang="en-US" sz="3200" dirty="0"/>
              <a:t>Create the Python program described on the next slide.</a:t>
            </a:r>
          </a:p>
          <a:p>
            <a:pPr marL="228600" lvl="1" indent="-228600">
              <a:lnSpc>
                <a:spcPct val="105000"/>
              </a:lnSpc>
              <a:spcBef>
                <a:spcPts val="900"/>
              </a:spcBef>
            </a:pPr>
            <a:r>
              <a:rPr lang="en-US" sz="3200" dirty="0"/>
              <a:t>Run your program in Python3.</a:t>
            </a:r>
          </a:p>
          <a:p>
            <a:pPr marL="228600" lvl="1" indent="-228600">
              <a:lnSpc>
                <a:spcPct val="105000"/>
              </a:lnSpc>
              <a:spcBef>
                <a:spcPts val="900"/>
              </a:spcBef>
            </a:pPr>
            <a:r>
              <a:rPr lang="en-US" sz="3200" b="1" dirty="0"/>
              <a:t>There is nothing to submit. This program is just a test.</a:t>
            </a:r>
          </a:p>
        </p:txBody>
      </p:sp>
    </p:spTree>
    <p:extLst>
      <p:ext uri="{BB962C8B-B14F-4D97-AF65-F5344CB8AC3E}">
        <p14:creationId xmlns:p14="http://schemas.microsoft.com/office/powerpoint/2010/main" val="19591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"/>
            <a:ext cx="9729787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83868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36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2E75B6"/>
                </a:solidFill>
              </a:rPr>
              <a:t>Homework (Due Feb 21, 2pm)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63" y="976971"/>
            <a:ext cx="9627625" cy="5819775"/>
          </a:xfrm>
        </p:spPr>
        <p:txBody>
          <a:bodyPr>
            <a:noAutofit/>
          </a:bodyPr>
          <a:lstStyle/>
          <a:p>
            <a:pPr marL="228600" lvl="1" indent="-228600">
              <a:spcBef>
                <a:spcPts val="900"/>
              </a:spcBef>
            </a:pPr>
            <a:r>
              <a:rPr lang="en-US" sz="3200" dirty="0"/>
              <a:t>Create a Python program file that does the following:</a:t>
            </a:r>
          </a:p>
          <a:p>
            <a:pPr marL="576263" lvl="2" indent="-2889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700" dirty="0"/>
              <a:t>Creates 3 variables with the values of a=“one”, b=2.0, and c=3</a:t>
            </a:r>
          </a:p>
          <a:p>
            <a:pPr marL="576263" lvl="2" indent="-2889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700" dirty="0"/>
              <a:t>Prints the values of these 3 variables, all on one line.</a:t>
            </a:r>
          </a:p>
          <a:p>
            <a:pPr marL="576263" lvl="2" indent="-2889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700" dirty="0"/>
              <a:t>Swaps the variable values, to become: </a:t>
            </a:r>
            <a:r>
              <a:rPr lang="en-US" altLang="zh-TW" sz="2700" dirty="0"/>
              <a:t>a=3, b=“one”, and c=2.0.</a:t>
            </a:r>
            <a:endParaRPr lang="en-US" sz="2700" dirty="0"/>
          </a:p>
          <a:p>
            <a:pPr marL="576263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/>
              <a:t>Here, you are allowed to introduce a new variable, but you are not allowed to use any literal values. </a:t>
            </a:r>
          </a:p>
          <a:p>
            <a:pPr marL="576263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/>
              <a:t>What this means is that every RHS must be a variable name. </a:t>
            </a:r>
            <a:br>
              <a:rPr lang="en-US" sz="2600" dirty="0"/>
            </a:br>
            <a:r>
              <a:rPr lang="en-US" sz="2600" dirty="0"/>
              <a:t>("RHS" means the right-hand side of an assignment statement). </a:t>
            </a:r>
          </a:p>
          <a:p>
            <a:pPr marL="576263" lvl="2" indent="-2889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dirty="0"/>
              <a:t>Prints the values of these 3 variables, all on one line.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3200" dirty="0"/>
              <a:t>Note, if you are creating the program file in Cygwin:</a:t>
            </a:r>
          </a:p>
          <a:p>
            <a:pPr marL="576263" lvl="2" indent="-288925">
              <a:lnSpc>
                <a:spcPct val="100000"/>
              </a:lnSpc>
              <a:spcBef>
                <a:spcPts val="300"/>
              </a:spcBef>
            </a:pPr>
            <a:r>
              <a:rPr lang="en-US" sz="2700" spc="-40" dirty="0"/>
              <a:t>You can create the file in UNIX, using an editor like </a:t>
            </a:r>
            <a:r>
              <a:rPr lang="en-US" sz="2700" spc="-40" dirty="0" err="1"/>
              <a:t>emacs</a:t>
            </a:r>
            <a:r>
              <a:rPr lang="en-US" sz="2700" spc="-40" dirty="0"/>
              <a:t> or </a:t>
            </a:r>
            <a:r>
              <a:rPr lang="en-US" sz="2700" spc="-40" dirty="0" err="1"/>
              <a:t>nano</a:t>
            </a:r>
            <a:r>
              <a:rPr lang="en-US" sz="2700" spc="-40" dirty="0"/>
              <a:t>.</a:t>
            </a:r>
          </a:p>
          <a:p>
            <a:pPr marL="576263" lvl="2" indent="-288925">
              <a:lnSpc>
                <a:spcPct val="100000"/>
              </a:lnSpc>
              <a:spcBef>
                <a:spcPts val="300"/>
              </a:spcBef>
            </a:pPr>
            <a:r>
              <a:rPr lang="en-US" sz="2700" spc="-60" dirty="0"/>
              <a:t>But you may not know UNIX. In that case you can just use Notepad.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494668" y="4216400"/>
            <a:ext cx="5219802" cy="1608666"/>
          </a:xfrm>
          <a:prstGeom prst="wedgeRoundRectCallout">
            <a:avLst>
              <a:gd name="adj1" fmla="val 70823"/>
              <a:gd name="adj2" fmla="val 68840"/>
              <a:gd name="adj3" fmla="val 16667"/>
            </a:avLst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>
                <a:solidFill>
                  <a:srgbClr val="7030A0"/>
                </a:solidFill>
              </a:rPr>
              <a:t>Notepad</a:t>
            </a:r>
            <a:r>
              <a:rPr lang="en-US" sz="3000" dirty="0">
                <a:solidFill>
                  <a:schemeClr val="tx1"/>
                </a:solidFill>
              </a:rPr>
              <a:t> is a Windows program for creating text files </a:t>
            </a:r>
            <a:r>
              <a:rPr lang="en-US" sz="3000" spc="-10" dirty="0">
                <a:solidFill>
                  <a:schemeClr val="tx1"/>
                </a:solidFill>
              </a:rPr>
              <a:t>(such as, in this case, a Python script).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69067" y="1608666"/>
            <a:ext cx="5751865" cy="2218267"/>
          </a:xfrm>
          <a:prstGeom prst="wedgeRoundRectCallout">
            <a:avLst>
              <a:gd name="adj1" fmla="val -7475"/>
              <a:gd name="adj2" fmla="val 75710"/>
              <a:gd name="adj3" fmla="val 16667"/>
            </a:avLst>
          </a:prstGeom>
          <a:solidFill>
            <a:srgbClr val="8F45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But how to use it with Cygwin?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Well you must know </a:t>
            </a:r>
            <a:r>
              <a:rPr lang="en-US" sz="3000" b="1" dirty="0">
                <a:solidFill>
                  <a:srgbClr val="FFFF00"/>
                </a:solidFill>
              </a:rPr>
              <a:t>where to save </a:t>
            </a:r>
            <a:r>
              <a:rPr lang="en-US" sz="3000" dirty="0">
                <a:solidFill>
                  <a:schemeClr val="bg1"/>
                </a:solidFill>
              </a:rPr>
              <a:t>files to, so that you can access them from within Cygwin.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883201" y="0"/>
            <a:ext cx="5846587" cy="1591733"/>
          </a:xfrm>
          <a:prstGeom prst="wedgeRoundRectCallout">
            <a:avLst>
              <a:gd name="adj1" fmla="val -26202"/>
              <a:gd name="adj2" fmla="val 10394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The place you need to save to is the directory/folder located at: C:\cygwin64\home\&lt;yourLogin&gt;</a:t>
            </a:r>
          </a:p>
        </p:txBody>
      </p:sp>
    </p:spTree>
    <p:extLst>
      <p:ext uri="{BB962C8B-B14F-4D97-AF65-F5344CB8AC3E}">
        <p14:creationId xmlns:p14="http://schemas.microsoft.com/office/powerpoint/2010/main" val="320855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3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3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3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3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3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392906" y="90806"/>
            <a:ext cx="10515600" cy="2292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what is so special about Python?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82" y="4605907"/>
            <a:ext cx="3221175" cy="2556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54"/>
          <a:stretch/>
        </p:blipFill>
        <p:spPr>
          <a:xfrm>
            <a:off x="2952970" y="1840836"/>
            <a:ext cx="3810000" cy="30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2870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2163" y="976971"/>
            <a:ext cx="9627625" cy="5819775"/>
          </a:xfrm>
        </p:spPr>
        <p:txBody>
          <a:bodyPr>
            <a:noAutofit/>
          </a:bodyPr>
          <a:lstStyle/>
          <a:p>
            <a:pPr marL="228600" lvl="1" indent="-228600">
              <a:spcBef>
                <a:spcPts val="900"/>
              </a:spcBef>
            </a:pPr>
            <a:r>
              <a:rPr lang="en-US" sz="3200" dirty="0"/>
              <a:t>Create a Python program file that does the following:</a:t>
            </a:r>
          </a:p>
          <a:p>
            <a:pPr marL="576263" lvl="2" indent="-2889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700" dirty="0">
                <a:solidFill>
                  <a:srgbClr val="C0C0C0"/>
                </a:solidFill>
              </a:rPr>
              <a:t>Creates 3 variables with the values of a=“one”, b=2.0, and c=3</a:t>
            </a:r>
          </a:p>
          <a:p>
            <a:pPr marL="576263" lvl="2" indent="-2889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700" dirty="0">
                <a:solidFill>
                  <a:srgbClr val="C0C0C0"/>
                </a:solidFill>
              </a:rPr>
              <a:t>Prints the values of these 3 variables, all on one line.</a:t>
            </a:r>
          </a:p>
          <a:p>
            <a:pPr marL="576263" lvl="2" indent="-2889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700" dirty="0">
                <a:solidFill>
                  <a:srgbClr val="C0C0C0"/>
                </a:solidFill>
              </a:rPr>
              <a:t>Swaps the variable values, to become: </a:t>
            </a:r>
            <a:r>
              <a:rPr lang="en-US" altLang="zh-TW" sz="2700" dirty="0">
                <a:solidFill>
                  <a:srgbClr val="C0C0C0"/>
                </a:solidFill>
              </a:rPr>
              <a:t>a=3, b=“one”, and c=2.0.</a:t>
            </a:r>
            <a:endParaRPr lang="en-US" sz="2700" dirty="0">
              <a:solidFill>
                <a:srgbClr val="C0C0C0"/>
              </a:solidFill>
            </a:endParaRPr>
          </a:p>
          <a:p>
            <a:pPr marL="576263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C0C0C0"/>
                </a:solidFill>
              </a:rPr>
              <a:t>Here, you are allowed to introduce a new variable, but you are not allowed to use any literal values. </a:t>
            </a:r>
          </a:p>
          <a:p>
            <a:pPr marL="576263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C0C0C0"/>
                </a:solidFill>
              </a:rPr>
              <a:t>What this means is that every RHS must be a variable name. </a:t>
            </a:r>
            <a:br>
              <a:rPr lang="en-US" sz="2600" dirty="0">
                <a:solidFill>
                  <a:srgbClr val="C0C0C0"/>
                </a:solidFill>
              </a:rPr>
            </a:br>
            <a:r>
              <a:rPr lang="en-US" sz="2600" dirty="0">
                <a:solidFill>
                  <a:srgbClr val="C0C0C0"/>
                </a:solidFill>
              </a:rPr>
              <a:t>("RHS" means the right-hand side of an assignment statement). </a:t>
            </a:r>
          </a:p>
          <a:p>
            <a:pPr marL="576263" lvl="2" indent="-2889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C0C0C0"/>
                </a:solidFill>
              </a:rPr>
              <a:t>Prints the values of these 3 variables, all on one line.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3200" dirty="0"/>
              <a:t>Note, if you are creating the program file in Cygwin:</a:t>
            </a:r>
          </a:p>
          <a:p>
            <a:pPr marL="576263" lvl="2" indent="-288925">
              <a:lnSpc>
                <a:spcPct val="100000"/>
              </a:lnSpc>
              <a:spcBef>
                <a:spcPts val="300"/>
              </a:spcBef>
            </a:pPr>
            <a:r>
              <a:rPr lang="en-US" sz="2700" spc="-40" dirty="0">
                <a:solidFill>
                  <a:srgbClr val="C0C0C0"/>
                </a:solidFill>
              </a:rPr>
              <a:t>You can create the file in UNIX, using an editor like </a:t>
            </a:r>
            <a:r>
              <a:rPr lang="en-US" sz="2700" spc="-40" dirty="0" err="1">
                <a:solidFill>
                  <a:srgbClr val="C0C0C0"/>
                </a:solidFill>
              </a:rPr>
              <a:t>emacs</a:t>
            </a:r>
            <a:r>
              <a:rPr lang="en-US" sz="2700" spc="-40" dirty="0">
                <a:solidFill>
                  <a:srgbClr val="C0C0C0"/>
                </a:solidFill>
              </a:rPr>
              <a:t> or </a:t>
            </a:r>
            <a:r>
              <a:rPr lang="en-US" sz="2700" spc="-40" dirty="0" err="1">
                <a:solidFill>
                  <a:srgbClr val="C0C0C0"/>
                </a:solidFill>
              </a:rPr>
              <a:t>nano</a:t>
            </a:r>
            <a:r>
              <a:rPr lang="en-US" sz="2700" spc="-40" dirty="0">
                <a:solidFill>
                  <a:srgbClr val="C0C0C0"/>
                </a:solidFill>
              </a:rPr>
              <a:t>.</a:t>
            </a:r>
          </a:p>
          <a:p>
            <a:pPr marL="576263" lvl="2" indent="-288925">
              <a:lnSpc>
                <a:spcPct val="100000"/>
              </a:lnSpc>
              <a:spcBef>
                <a:spcPts val="300"/>
              </a:spcBef>
            </a:pPr>
            <a:r>
              <a:rPr lang="en-US" sz="2700" spc="-60" dirty="0"/>
              <a:t>But you may not know UNIX. In that case you can just use Notepad.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1"/>
            <a:ext cx="9729787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83868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36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2E75B6"/>
                </a:solidFill>
              </a:rPr>
              <a:t>Homework (Due Feb 21, 2pm)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494668" y="4216400"/>
            <a:ext cx="5219802" cy="1608666"/>
          </a:xfrm>
          <a:prstGeom prst="wedgeRoundRectCallout">
            <a:avLst>
              <a:gd name="adj1" fmla="val 70823"/>
              <a:gd name="adj2" fmla="val 68840"/>
              <a:gd name="adj3" fmla="val 16667"/>
            </a:avLst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>
                <a:solidFill>
                  <a:srgbClr val="7030A0"/>
                </a:solidFill>
              </a:rPr>
              <a:t>Notepad</a:t>
            </a:r>
            <a:r>
              <a:rPr lang="en-US" sz="3000" dirty="0">
                <a:solidFill>
                  <a:schemeClr val="tx1"/>
                </a:solidFill>
              </a:rPr>
              <a:t> is a Windows program for creating text files </a:t>
            </a:r>
            <a:r>
              <a:rPr lang="en-US" sz="3000" spc="-10" dirty="0">
                <a:solidFill>
                  <a:schemeClr val="tx1"/>
                </a:solidFill>
              </a:rPr>
              <a:t>(such as, in this case, a Python script).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69067" y="1608666"/>
            <a:ext cx="5751865" cy="2218267"/>
          </a:xfrm>
          <a:prstGeom prst="wedgeRoundRectCallout">
            <a:avLst>
              <a:gd name="adj1" fmla="val -7475"/>
              <a:gd name="adj2" fmla="val 75710"/>
              <a:gd name="adj3" fmla="val 16667"/>
            </a:avLst>
          </a:prstGeom>
          <a:solidFill>
            <a:srgbClr val="8F45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But how to use it with Cygwin?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Well you must know </a:t>
            </a:r>
            <a:r>
              <a:rPr lang="en-US" sz="3000" b="1" dirty="0">
                <a:solidFill>
                  <a:srgbClr val="FFFF00"/>
                </a:solidFill>
              </a:rPr>
              <a:t>where to save </a:t>
            </a:r>
            <a:r>
              <a:rPr lang="en-US" sz="3000" dirty="0">
                <a:solidFill>
                  <a:schemeClr val="bg1"/>
                </a:solidFill>
              </a:rPr>
              <a:t>files to, so that you can access them from within Cygwin.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29788" cy="68580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3883201" y="0"/>
            <a:ext cx="5846587" cy="1591733"/>
          </a:xfrm>
          <a:prstGeom prst="wedgeRoundRectCallout">
            <a:avLst>
              <a:gd name="adj1" fmla="val -54875"/>
              <a:gd name="adj2" fmla="val 1199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The place you need to save to is the directory/folder located at: C:\cygwin64\home\&lt;yourLogin&gt;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883201" y="5842000"/>
            <a:ext cx="5846587" cy="1016000"/>
          </a:xfrm>
          <a:prstGeom prst="wedgeRoundRectCallout">
            <a:avLst>
              <a:gd name="adj1" fmla="val -54874"/>
              <a:gd name="adj2" fmla="val -142650"/>
              <a:gd name="adj3" fmla="val 16667"/>
            </a:avLst>
          </a:prstGeom>
          <a:solidFill>
            <a:srgbClr val="FFFF00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The file is saved as "hello.py"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But Notepad always adds a ".txt"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883201" y="0"/>
            <a:ext cx="5846587" cy="1591733"/>
          </a:xfrm>
          <a:prstGeom prst="wedgeRoundRectCallout">
            <a:avLst>
              <a:gd name="adj1" fmla="val -26202"/>
              <a:gd name="adj2" fmla="val 10394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The place you need to save to is the directory/folder located at: C:\cygwin64\home\&lt;yourLogin&gt;</a:t>
            </a:r>
          </a:p>
        </p:txBody>
      </p:sp>
    </p:spTree>
    <p:extLst>
      <p:ext uri="{BB962C8B-B14F-4D97-AF65-F5344CB8AC3E}">
        <p14:creationId xmlns:p14="http://schemas.microsoft.com/office/powerpoint/2010/main" val="347013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29788" cy="6819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29788" cy="68580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3883201" y="5842000"/>
            <a:ext cx="5846587" cy="1016000"/>
          </a:xfrm>
          <a:prstGeom prst="wedgeRoundRectCallout">
            <a:avLst>
              <a:gd name="adj1" fmla="val -82389"/>
              <a:gd name="adj2" fmla="val -47098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The file is saved as "hello.py"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But Notepad always adds a ".txt"</a:t>
            </a:r>
          </a:p>
        </p:txBody>
      </p:sp>
      <p:sp>
        <p:nvSpPr>
          <p:cNvPr id="2" name="Rectangle 1"/>
          <p:cNvSpPr/>
          <p:nvPr/>
        </p:nvSpPr>
        <p:spPr>
          <a:xfrm>
            <a:off x="2942804" y="768743"/>
            <a:ext cx="857755" cy="836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3098800" y="507999"/>
            <a:ext cx="6630988" cy="1574801"/>
          </a:xfrm>
          <a:prstGeom prst="wedgeRoundRectCallout">
            <a:avLst>
              <a:gd name="adj1" fmla="val -72280"/>
              <a:gd name="adj2" fmla="val -2222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You can type this, if you want to make your UNIX prompt match with what you see in the examples in my slides.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402667" y="3335866"/>
            <a:ext cx="5327121" cy="660399"/>
          </a:xfrm>
          <a:prstGeom prst="wedgeRoundRectCallout">
            <a:avLst>
              <a:gd name="adj1" fmla="val -65860"/>
              <a:gd name="adj2" fmla="val -193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The extra ".txt" isn't a problem,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453466" y="4030133"/>
            <a:ext cx="5276321" cy="1524001"/>
          </a:xfrm>
          <a:prstGeom prst="wedgeRoundRectCallout">
            <a:avLst>
              <a:gd name="adj1" fmla="val -84795"/>
              <a:gd name="adj2" fmla="val -4598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because we can see from 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this output that Python was 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still able to run the file.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883201" y="5842000"/>
            <a:ext cx="5846587" cy="1016000"/>
          </a:xfrm>
          <a:prstGeom prst="wedgeRoundRectCallout">
            <a:avLst>
              <a:gd name="adj1" fmla="val -54874"/>
              <a:gd name="adj2" fmla="val -142650"/>
              <a:gd name="adj3" fmla="val 16667"/>
            </a:avLst>
          </a:prstGeom>
          <a:solidFill>
            <a:srgbClr val="FFFF00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The file is saved as "hello.py"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But Notepad always adds a ".txt"</a:t>
            </a:r>
          </a:p>
        </p:txBody>
      </p:sp>
    </p:spTree>
    <p:extLst>
      <p:ext uri="{BB962C8B-B14F-4D97-AF65-F5344CB8AC3E}">
        <p14:creationId xmlns:p14="http://schemas.microsoft.com/office/powerpoint/2010/main" val="41637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8047" y="1085850"/>
            <a:ext cx="9959984" cy="1430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98047" y="2516505"/>
            <a:ext cx="9959984" cy="140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90427" y="3895725"/>
            <a:ext cx="9959984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0427" y="5876925"/>
            <a:ext cx="9959984" cy="981075"/>
          </a:xfrm>
          <a:prstGeom prst="rect">
            <a:avLst/>
          </a:prstGeom>
          <a:solidFill>
            <a:srgbClr val="FF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-6607" y="1133477"/>
            <a:ext cx="9736395" cy="565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lnSpc>
                <a:spcPct val="80000"/>
              </a:lnSpc>
            </a:pP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Readability (</a:t>
            </a:r>
            <a:r>
              <a:rPr lang="zh-TW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可讀性</a:t>
            </a: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  <a:p>
            <a:pPr marL="685800" lvl="1">
              <a:lnSpc>
                <a:spcPct val="80000"/>
              </a:lnSpc>
              <a:spcBef>
                <a:spcPts val="0"/>
              </a:spcBef>
            </a:pP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Simpler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keywords,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programming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structures,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data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types.</a:t>
            </a:r>
          </a:p>
          <a:p>
            <a:pPr marL="685800"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3200" spc="-3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Enforced indentation</a:t>
            </a:r>
            <a:r>
              <a:rPr lang="en-US" altLang="en-US" sz="2800" spc="-3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spc="-4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sz="2800" spc="-4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強制縮</a:t>
            </a:r>
            <a:r>
              <a:rPr lang="zh-TW" altLang="en-US" sz="2800" spc="-14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排</a:t>
            </a:r>
            <a:r>
              <a:rPr lang="en-US" altLang="zh-TW" sz="3200" spc="-14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3200" spc="-4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  <a:r>
              <a:rPr lang="en-US" altLang="en-US" sz="3200" spc="-4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-3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less punctuation</a:t>
            </a:r>
            <a:r>
              <a:rPr lang="en-US" altLang="en-US" sz="2800" spc="-3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-4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sz="2800" spc="-4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標點符號</a:t>
            </a:r>
            <a:r>
              <a:rPr lang="en-US" altLang="zh-TW" sz="3200" spc="-4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endParaRPr lang="en-US" altLang="en-US" sz="3200" spc="-40" dirty="0">
              <a:solidFill>
                <a:prstClr val="black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indent="-285750">
              <a:lnSpc>
                <a:spcPct val="80000"/>
              </a:lnSpc>
              <a:spcBef>
                <a:spcPts val="1200"/>
              </a:spcBef>
            </a:pP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Learnability (</a:t>
            </a:r>
            <a:r>
              <a:rPr lang="zh-TW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易學性</a:t>
            </a: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  <a:p>
            <a:pPr marL="685800" lvl="1">
              <a:lnSpc>
                <a:spcPct val="80000"/>
              </a:lnSpc>
              <a:spcBef>
                <a:spcPts val="0"/>
              </a:spcBef>
            </a:pP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Simpler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keywords,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programming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structures,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data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types.</a:t>
            </a:r>
          </a:p>
          <a:p>
            <a:pPr marL="685800"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Many schools use it in their introductory computer courses.</a:t>
            </a:r>
            <a:endParaRPr lang="en-US" altLang="en-US" sz="3600" dirty="0">
              <a:solidFill>
                <a:prstClr val="black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indent="-285750">
              <a:lnSpc>
                <a:spcPct val="80000"/>
              </a:lnSpc>
              <a:spcBef>
                <a:spcPts val="1800"/>
              </a:spcBef>
            </a:pP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Bug Preventability (</a:t>
            </a:r>
            <a:r>
              <a:rPr lang="zh-TW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預防錯誤</a:t>
            </a: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  <a:p>
            <a:pPr marL="685800" lvl="1">
              <a:lnSpc>
                <a:spcPct val="80000"/>
              </a:lnSpc>
              <a:spcBef>
                <a:spcPts val="0"/>
              </a:spcBef>
            </a:pP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Enforced indentation prevents misplaced blocks.</a:t>
            </a:r>
          </a:p>
          <a:p>
            <a:pPr marL="685800"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Lack of pointers prevents most memory errors.</a:t>
            </a:r>
          </a:p>
          <a:p>
            <a:pPr marL="685800" lvl="1">
              <a:lnSpc>
                <a:spcPct val="80000"/>
              </a:lnSpc>
              <a:spcBef>
                <a:spcPts val="300"/>
              </a:spcBef>
            </a:pP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Type checking prevents misinterpreting data values.</a:t>
            </a:r>
          </a:p>
          <a:p>
            <a:pPr indent="-285750">
              <a:lnSpc>
                <a:spcPct val="80000"/>
              </a:lnSpc>
              <a:spcBef>
                <a:spcPts val="1800"/>
              </a:spcBef>
              <a:tabLst>
                <a:tab pos="115888" algn="l"/>
              </a:tabLst>
            </a:pPr>
            <a:r>
              <a:rPr lang="en-US" altLang="en-US" sz="3600" spc="-1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</a:t>
            </a: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aintainabilit</a:t>
            </a:r>
            <a:r>
              <a:rPr lang="en-US" altLang="en-US" sz="3600" spc="-3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y</a:t>
            </a: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600" spc="-1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sz="3600" spc="-6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rtabilit</a:t>
            </a:r>
            <a:r>
              <a:rPr lang="en-US" altLang="en-US" sz="3600" spc="-3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y</a:t>
            </a: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600" spc="-1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</a:t>
            </a: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en-US" sz="3600" spc="-4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ala</a:t>
            </a: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bilit</a:t>
            </a:r>
            <a:r>
              <a:rPr lang="en-US" altLang="en-US" sz="3600" spc="-3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y</a:t>
            </a: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600" spc="-1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</a:t>
            </a:r>
            <a:r>
              <a:rPr lang="en-US" altLang="en-US" sz="3600" spc="-4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odul</a:t>
            </a: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arit</a:t>
            </a:r>
            <a:r>
              <a:rPr lang="en-US" altLang="en-US" sz="3600" spc="-3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y</a:t>
            </a: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600" spc="-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模</a:t>
            </a:r>
            <a:r>
              <a:rPr lang="zh-TW" altLang="en-US" sz="3200" spc="-1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組</a:t>
            </a:r>
            <a:r>
              <a:rPr lang="zh-TW" altLang="en-US" sz="3200" spc="-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化</a:t>
            </a:r>
            <a:r>
              <a:rPr lang="en-US" altLang="en-US" sz="36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  <a:p>
            <a:pPr marL="685800" lvl="1">
              <a:lnSpc>
                <a:spcPct val="80000"/>
              </a:lnSpc>
              <a:spcBef>
                <a:spcPts val="0"/>
              </a:spcBef>
            </a:pP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Many toolsets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exist for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many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application</a:t>
            </a:r>
            <a:r>
              <a:rPr lang="en-US" altLang="en-US" sz="28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areas.</a:t>
            </a:r>
            <a:br>
              <a:rPr lang="en-US" altLang="en-US" sz="32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endParaRPr lang="en-US" altLang="en-US" sz="1400" dirty="0">
              <a:solidFill>
                <a:prstClr val="black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3841"/>
            <a:ext cx="9729788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54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  <a:r>
              <a:rPr lang="en-US" sz="5400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Python:</a:t>
            </a:r>
          </a:p>
        </p:txBody>
      </p:sp>
    </p:spTree>
    <p:extLst>
      <p:ext uri="{BB962C8B-B14F-4D97-AF65-F5344CB8AC3E}">
        <p14:creationId xmlns:p14="http://schemas.microsoft.com/office/powerpoint/2010/main" val="38369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22304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38990"/>
            <a:ext cx="10833075" cy="5678905"/>
          </a:xfrm>
        </p:spPr>
        <p:txBody>
          <a:bodyPr>
            <a:normAutofit/>
          </a:bodyPr>
          <a:lstStyle/>
          <a:p>
            <a:pPr marL="288925" indent="-288925">
              <a:lnSpc>
                <a:spcPct val="96000"/>
              </a:lnSpc>
            </a:pPr>
            <a:r>
              <a:rPr lang="en-US" sz="4400" dirty="0">
                <a:latin typeface="Arial Narrow" panose="020B0606020202030204" pitchFamily="34" charset="0"/>
              </a:rPr>
              <a:t>It is a </a:t>
            </a:r>
            <a:r>
              <a:rPr lang="en-US" sz="44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High Level Language</a:t>
            </a:r>
            <a:r>
              <a:rPr lang="en-US" sz="4400" dirty="0">
                <a:latin typeface="Arial Narrow" panose="020B0606020202030204" pitchFamily="34" charset="0"/>
              </a:rPr>
              <a:t>.</a:t>
            </a:r>
            <a:endParaRPr lang="en-US" sz="4000" dirty="0">
              <a:latin typeface="Arial Narrow" panose="020B0606020202030204" pitchFamily="34" charset="0"/>
            </a:endParaRPr>
          </a:p>
          <a:p>
            <a:pPr marL="517525" lvl="1">
              <a:lnSpc>
                <a:spcPct val="96000"/>
              </a:lnSpc>
            </a:pPr>
            <a:r>
              <a:rPr lang="en-US" sz="4000" spc="-40" dirty="0">
                <a:latin typeface="Arial Narrow" panose="020B0606020202030204" pitchFamily="34" charset="0"/>
              </a:rPr>
              <a:t>That means it’s highe</a:t>
            </a:r>
            <a:r>
              <a:rPr lang="en-US" sz="4000" spc="-80" dirty="0">
                <a:latin typeface="Arial Narrow" panose="020B0606020202030204" pitchFamily="34" charset="0"/>
              </a:rPr>
              <a:t>r</a:t>
            </a:r>
            <a:r>
              <a:rPr lang="en-US" sz="4000" spc="-40" dirty="0">
                <a:latin typeface="Arial Narrow" panose="020B0606020202030204" pitchFamily="34" charset="0"/>
              </a:rPr>
              <a:t>-</a:t>
            </a:r>
            <a:r>
              <a:rPr lang="en-US" sz="4000" spc="-90" dirty="0">
                <a:latin typeface="Arial Narrow" panose="020B0606020202030204" pitchFamily="34" charset="0"/>
              </a:rPr>
              <a:t>leve</a:t>
            </a:r>
            <a:r>
              <a:rPr lang="en-US" sz="4000" spc="-40" dirty="0">
                <a:latin typeface="Arial Narrow" panose="020B0606020202030204" pitchFamily="34" charset="0"/>
              </a:rPr>
              <a:t>l than</a:t>
            </a:r>
            <a:r>
              <a:rPr lang="en-US" sz="3600" spc="-40" dirty="0">
                <a:latin typeface="Arial Narrow" panose="020B0606020202030204" pitchFamily="34" charset="0"/>
              </a:rPr>
              <a:t> </a:t>
            </a:r>
            <a:r>
              <a:rPr lang="en-US" sz="4000" spc="-150" dirty="0">
                <a:latin typeface="Arial Narrow" panose="020B0606020202030204" pitchFamily="34" charset="0"/>
              </a:rPr>
              <a:t>C</a:t>
            </a:r>
            <a:r>
              <a:rPr lang="en-US" sz="4000" spc="-40" dirty="0">
                <a:latin typeface="Arial Narrow" panose="020B0606020202030204" pitchFamily="34" charset="0"/>
              </a:rPr>
              <a:t>,</a:t>
            </a:r>
            <a:r>
              <a:rPr lang="en-US" sz="3200" spc="-40" dirty="0">
                <a:latin typeface="Arial Narrow" panose="020B0606020202030204" pitchFamily="34" charset="0"/>
              </a:rPr>
              <a:t> </a:t>
            </a:r>
            <a:r>
              <a:rPr lang="en-US" sz="4000" spc="-40" dirty="0">
                <a:latin typeface="Arial Narrow" panose="020B0606020202030204" pitchFamily="34" charset="0"/>
              </a:rPr>
              <a:t>C+</a:t>
            </a:r>
            <a:r>
              <a:rPr lang="en-US" sz="4000" spc="-240" dirty="0">
                <a:latin typeface="Arial Narrow" panose="020B0606020202030204" pitchFamily="34" charset="0"/>
              </a:rPr>
              <a:t>+</a:t>
            </a:r>
            <a:r>
              <a:rPr lang="en-US" sz="4000" spc="-40" dirty="0">
                <a:latin typeface="Arial Narrow" panose="020B0606020202030204" pitchFamily="34" charset="0"/>
              </a:rPr>
              <a:t>,</a:t>
            </a:r>
            <a:r>
              <a:rPr lang="en-US" sz="3200" spc="-40" dirty="0">
                <a:latin typeface="Arial Narrow" panose="020B0606020202030204" pitchFamily="34" charset="0"/>
              </a:rPr>
              <a:t> </a:t>
            </a:r>
            <a:r>
              <a:rPr lang="en-US" sz="4000" spc="-70" dirty="0">
                <a:latin typeface="Arial Narrow" panose="020B0606020202030204" pitchFamily="34" charset="0"/>
              </a:rPr>
              <a:t>Jav</a:t>
            </a:r>
            <a:r>
              <a:rPr lang="en-US" sz="4000" spc="-40" dirty="0">
                <a:latin typeface="Arial Narrow" panose="020B0606020202030204" pitchFamily="34" charset="0"/>
              </a:rPr>
              <a:t>a,</a:t>
            </a:r>
            <a:r>
              <a:rPr lang="en-US" sz="3200" spc="-40" dirty="0">
                <a:latin typeface="Arial Narrow" panose="020B0606020202030204" pitchFamily="34" charset="0"/>
              </a:rPr>
              <a:t> </a:t>
            </a:r>
            <a:r>
              <a:rPr lang="en-US" sz="4000" spc="-40" dirty="0">
                <a:latin typeface="Arial Narrow" panose="020B0606020202030204" pitchFamily="34" charset="0"/>
              </a:rPr>
              <a:t>et</a:t>
            </a:r>
            <a:r>
              <a:rPr lang="en-US" sz="4000" spc="-100" dirty="0">
                <a:latin typeface="Arial Narrow" panose="020B0606020202030204" pitchFamily="34" charset="0"/>
              </a:rPr>
              <a:t>c</a:t>
            </a:r>
            <a:r>
              <a:rPr lang="en-US" sz="4000" spc="-40" dirty="0">
                <a:latin typeface="Arial Narrow" panose="020B0606020202030204" pitchFamily="34" charset="0"/>
              </a:rPr>
              <a:t>.</a:t>
            </a:r>
          </a:p>
          <a:p>
            <a:pPr marL="746125" lvl="2">
              <a:lnSpc>
                <a:spcPct val="96000"/>
              </a:lnSpc>
            </a:pPr>
            <a:r>
              <a:rPr lang="en-US" sz="3800" dirty="0">
                <a:latin typeface="Arial Narrow" panose="020B0606020202030204" pitchFamily="34" charset="0"/>
              </a:rPr>
              <a:t>And </a:t>
            </a:r>
            <a:r>
              <a:rPr lang="en-US" sz="3800" i="1" dirty="0">
                <a:latin typeface="Arial Narrow" panose="020B0606020202030204" pitchFamily="34" charset="0"/>
              </a:rPr>
              <a:t>that</a:t>
            </a:r>
            <a:r>
              <a:rPr lang="en-US" sz="3800" dirty="0">
                <a:latin typeface="Arial Narrow" panose="020B0606020202030204" pitchFamily="34" charset="0"/>
              </a:rPr>
              <a:t> means:</a:t>
            </a:r>
          </a:p>
          <a:p>
            <a:pPr marL="1203325" lvl="3" indent="-457200">
              <a:lnSpc>
                <a:spcPct val="96000"/>
              </a:lnSpc>
              <a:buNone/>
            </a:pPr>
            <a:r>
              <a:rPr lang="en-US" sz="2800" b="1" baseline="20000" dirty="0">
                <a:solidFill>
                  <a:srgbClr val="00B05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</a:t>
            </a:r>
            <a:r>
              <a:rPr lang="en-US" sz="3600" baseline="2000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Arial Narrow" panose="020B0606020202030204" pitchFamily="34" charset="0"/>
              </a:rPr>
              <a:t>It requires less coding to implement an algorithm.</a:t>
            </a:r>
          </a:p>
          <a:p>
            <a:pPr marL="1203325" lvl="3" indent="-457200">
              <a:lnSpc>
                <a:spcPct val="96000"/>
              </a:lnSpc>
              <a:buNone/>
            </a:pPr>
            <a:r>
              <a:rPr lang="en-US" sz="2800" b="1" baseline="2000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</a:t>
            </a:r>
            <a:r>
              <a:rPr lang="en-US" sz="3600" baseline="2000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The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compiler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has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to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work more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to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get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an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executable.</a:t>
            </a:r>
          </a:p>
        </p:txBody>
      </p:sp>
    </p:spTree>
    <p:extLst>
      <p:ext uri="{BB962C8B-B14F-4D97-AF65-F5344CB8AC3E}">
        <p14:creationId xmlns:p14="http://schemas.microsoft.com/office/powerpoint/2010/main" val="15183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22304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38990"/>
            <a:ext cx="10833075" cy="5678905"/>
          </a:xfrm>
        </p:spPr>
        <p:txBody>
          <a:bodyPr>
            <a:normAutofit/>
          </a:bodyPr>
          <a:lstStyle/>
          <a:p>
            <a:pPr marL="288925" indent="-288925">
              <a:lnSpc>
                <a:spcPct val="96000"/>
              </a:lnSpc>
            </a:pPr>
            <a:r>
              <a:rPr lang="en-US" sz="4400" dirty="0">
                <a:latin typeface="Arial Narrow" panose="020B0606020202030204" pitchFamily="34" charset="0"/>
              </a:rPr>
              <a:t>It is a </a:t>
            </a:r>
            <a:r>
              <a:rPr lang="en-US" sz="44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High Level Language</a:t>
            </a:r>
            <a:r>
              <a:rPr lang="en-US" sz="4400" dirty="0">
                <a:latin typeface="Arial Narrow" panose="020B0606020202030204" pitchFamily="34" charset="0"/>
              </a:rPr>
              <a:t>.</a:t>
            </a:r>
            <a:endParaRPr lang="en-US" sz="4000" dirty="0">
              <a:latin typeface="Arial Narrow" panose="020B0606020202030204" pitchFamily="34" charset="0"/>
            </a:endParaRPr>
          </a:p>
          <a:p>
            <a:pPr marL="517525" lvl="1">
              <a:lnSpc>
                <a:spcPct val="96000"/>
              </a:lnSpc>
            </a:pPr>
            <a:r>
              <a:rPr lang="en-US" sz="4000" spc="-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That means it’s highe</a:t>
            </a:r>
            <a:r>
              <a:rPr lang="en-US" sz="4000" spc="-8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r</a:t>
            </a:r>
            <a:r>
              <a:rPr lang="en-US" sz="4000" spc="-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-</a:t>
            </a:r>
            <a:r>
              <a:rPr lang="en-US" sz="4000" spc="-9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leve</a:t>
            </a:r>
            <a:r>
              <a:rPr lang="en-US" sz="4000" spc="-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l than</a:t>
            </a:r>
            <a:r>
              <a:rPr lang="en-US" sz="3600" spc="-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4000" spc="-15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</a:t>
            </a:r>
            <a:r>
              <a:rPr lang="en-US" sz="4000" spc="-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,</a:t>
            </a:r>
            <a:r>
              <a:rPr lang="en-US" sz="3200" spc="-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4000" spc="-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C+</a:t>
            </a:r>
            <a:r>
              <a:rPr lang="en-US" sz="4000" spc="-2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+</a:t>
            </a:r>
            <a:r>
              <a:rPr lang="en-US" sz="4000" spc="-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,</a:t>
            </a:r>
            <a:r>
              <a:rPr lang="en-US" sz="3200" spc="-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4000" spc="-7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Jav</a:t>
            </a:r>
            <a:r>
              <a:rPr lang="en-US" sz="4000" spc="-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a,</a:t>
            </a:r>
            <a:r>
              <a:rPr lang="en-US" sz="3200" spc="-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4000" spc="-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et</a:t>
            </a:r>
            <a:r>
              <a:rPr lang="en-US" sz="4000" spc="-1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c</a:t>
            </a:r>
            <a:r>
              <a:rPr lang="en-US" sz="4000" spc="-4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 marL="746125" lvl="2">
              <a:lnSpc>
                <a:spcPct val="96000"/>
              </a:lnSpc>
            </a:pPr>
            <a:r>
              <a:rPr lang="en-US" sz="38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And </a:t>
            </a:r>
            <a:r>
              <a:rPr lang="en-US" sz="3800" i="1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that</a:t>
            </a:r>
            <a:r>
              <a:rPr lang="en-US" sz="38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 means:</a:t>
            </a:r>
          </a:p>
          <a:p>
            <a:pPr marL="1203325" lvl="3" indent="-457200">
              <a:lnSpc>
                <a:spcPct val="96000"/>
              </a:lnSpc>
              <a:buNone/>
            </a:pPr>
            <a:r>
              <a:rPr lang="en-US" sz="2800" b="1" baseline="200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</a:t>
            </a:r>
            <a:r>
              <a:rPr lang="en-US" sz="3600" baseline="200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It requires less coding to implement an algorithm.</a:t>
            </a:r>
          </a:p>
          <a:p>
            <a:pPr marL="1203325" lvl="3" indent="-457200">
              <a:lnSpc>
                <a:spcPct val="96000"/>
              </a:lnSpc>
              <a:buNone/>
            </a:pPr>
            <a:r>
              <a:rPr lang="en-US" sz="2800" b="1" baseline="2000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</a:t>
            </a:r>
            <a:r>
              <a:rPr lang="en-US" sz="3600" baseline="2000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The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compiler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has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to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work more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to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get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an</a:t>
            </a:r>
            <a:r>
              <a:rPr lang="en-US" sz="32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executable.</a:t>
            </a:r>
          </a:p>
          <a:p>
            <a:pPr marL="1262063" lvl="4">
              <a:lnSpc>
                <a:spcPct val="96000"/>
              </a:lnSpc>
            </a:pPr>
            <a:r>
              <a:rPr lang="en-US" sz="3600" spc="-20" dirty="0">
                <a:latin typeface="Arial Narrow" panose="020B0606020202030204" pitchFamily="34" charset="0"/>
              </a:rPr>
              <a:t>A</a:t>
            </a:r>
            <a:r>
              <a:rPr lang="en-US" sz="3600" spc="-50" dirty="0">
                <a:latin typeface="Arial Narrow" panose="020B0606020202030204" pitchFamily="34" charset="0"/>
              </a:rPr>
              <a:t>n</a:t>
            </a:r>
            <a:r>
              <a:rPr lang="en-US" sz="3600" spc="-20" dirty="0">
                <a:latin typeface="Arial Narrow" panose="020B0606020202030204" pitchFamily="34" charset="0"/>
              </a:rPr>
              <a:t>d if t</a:t>
            </a:r>
            <a:r>
              <a:rPr lang="en-US" sz="3600" spc="-50" dirty="0">
                <a:latin typeface="Arial Narrow" panose="020B0606020202030204" pitchFamily="34" charset="0"/>
              </a:rPr>
              <a:t>h</a:t>
            </a:r>
            <a:r>
              <a:rPr lang="en-US" sz="3600" spc="-20" dirty="0">
                <a:latin typeface="Arial Narrow" panose="020B0606020202030204" pitchFamily="34" charset="0"/>
              </a:rPr>
              <a:t>e</a:t>
            </a:r>
            <a:r>
              <a:rPr lang="en-US" sz="3200" spc="-20" dirty="0">
                <a:latin typeface="Arial Narrow" panose="020B0606020202030204" pitchFamily="34" charset="0"/>
              </a:rPr>
              <a:t> </a:t>
            </a:r>
            <a:r>
              <a:rPr lang="en-US" sz="3600" spc="-20" dirty="0">
                <a:latin typeface="Arial Narrow" panose="020B0606020202030204" pitchFamily="34" charset="0"/>
              </a:rPr>
              <a:t>c</a:t>
            </a:r>
            <a:r>
              <a:rPr lang="en-US" sz="3600" spc="-50" dirty="0">
                <a:latin typeface="Arial Narrow" panose="020B0606020202030204" pitchFamily="34" charset="0"/>
              </a:rPr>
              <a:t>om</a:t>
            </a:r>
            <a:r>
              <a:rPr lang="en-US" sz="3600" spc="-20" dirty="0">
                <a:latin typeface="Arial Narrow" panose="020B0606020202030204" pitchFamily="34" charset="0"/>
              </a:rPr>
              <a:t>piler</a:t>
            </a:r>
            <a:r>
              <a:rPr lang="en-US" sz="3200" spc="-20" dirty="0">
                <a:latin typeface="Arial Narrow" panose="020B0606020202030204" pitchFamily="34" charset="0"/>
              </a:rPr>
              <a:t> </a:t>
            </a:r>
            <a:r>
              <a:rPr lang="en-US" sz="3600" spc="-70" dirty="0">
                <a:latin typeface="Arial Narrow" panose="020B0606020202030204" pitchFamily="34" charset="0"/>
              </a:rPr>
              <a:t>d</a:t>
            </a:r>
            <a:r>
              <a:rPr lang="en-US" sz="3600" spc="-20" dirty="0">
                <a:latin typeface="Arial Narrow" panose="020B0606020202030204" pitchFamily="34" charset="0"/>
              </a:rPr>
              <a:t>oes the </a:t>
            </a:r>
            <a:r>
              <a:rPr lang="en-US" sz="3600" spc="-60" dirty="0">
                <a:latin typeface="Arial Narrow" panose="020B0606020202030204" pitchFamily="34" charset="0"/>
              </a:rPr>
              <a:t>wo</a:t>
            </a:r>
            <a:r>
              <a:rPr lang="en-US" sz="3600" spc="-20" dirty="0">
                <a:latin typeface="Arial Narrow" panose="020B0606020202030204" pitchFamily="34" charset="0"/>
              </a:rPr>
              <a:t>r</a:t>
            </a:r>
            <a:r>
              <a:rPr lang="en-US" sz="3600" spc="-220" dirty="0">
                <a:latin typeface="Arial Narrow" panose="020B0606020202030204" pitchFamily="34" charset="0"/>
              </a:rPr>
              <a:t>k</a:t>
            </a:r>
            <a:r>
              <a:rPr lang="en-US" sz="3600" spc="-20" dirty="0">
                <a:latin typeface="Arial Narrow" panose="020B0606020202030204" pitchFamily="34" charset="0"/>
              </a:rPr>
              <a:t>,</a:t>
            </a:r>
            <a:r>
              <a:rPr lang="en-US" sz="2400" spc="-20" dirty="0">
                <a:latin typeface="Arial Narrow" panose="020B0606020202030204" pitchFamily="34" charset="0"/>
              </a:rPr>
              <a:t> </a:t>
            </a:r>
            <a:r>
              <a:rPr lang="en-US" sz="3600" dirty="0">
                <a:latin typeface="Arial Narrow" panose="020B0606020202030204" pitchFamily="34" charset="0"/>
              </a:rPr>
              <a:t>t</a:t>
            </a:r>
            <a:r>
              <a:rPr lang="en-US" sz="3600" spc="-20" dirty="0">
                <a:latin typeface="Arial Narrow" panose="020B0606020202030204" pitchFamily="34" charset="0"/>
              </a:rPr>
              <a:t>hen</a:t>
            </a:r>
            <a:r>
              <a:rPr lang="en-US" sz="3200" spc="-20" dirty="0">
                <a:latin typeface="Arial Narrow" panose="020B0606020202030204" pitchFamily="34" charset="0"/>
              </a:rPr>
              <a:t> </a:t>
            </a:r>
            <a:r>
              <a:rPr lang="en-US" sz="3600" i="1" spc="-20" dirty="0">
                <a:latin typeface="Arial Narrow" panose="020B0606020202030204" pitchFamily="34" charset="0"/>
              </a:rPr>
              <a:t>that</a:t>
            </a:r>
            <a:r>
              <a:rPr lang="en-US" sz="3600" spc="-20" dirty="0">
                <a:latin typeface="Arial Narrow" panose="020B0606020202030204" pitchFamily="34" charset="0"/>
              </a:rPr>
              <a:t> </a:t>
            </a:r>
            <a:r>
              <a:rPr lang="en-US" sz="3600" spc="-50" dirty="0">
                <a:latin typeface="Arial Narrow" panose="020B0606020202030204" pitchFamily="34" charset="0"/>
              </a:rPr>
              <a:t>m</a:t>
            </a:r>
            <a:r>
              <a:rPr lang="en-US" sz="3600" spc="-20" dirty="0">
                <a:latin typeface="Arial Narrow" panose="020B0606020202030204" pitchFamily="34" charset="0"/>
              </a:rPr>
              <a:t>e</a:t>
            </a:r>
            <a:r>
              <a:rPr lang="en-US" sz="3600" spc="-50" dirty="0">
                <a:latin typeface="Arial Narrow" panose="020B0606020202030204" pitchFamily="34" charset="0"/>
              </a:rPr>
              <a:t>an</a:t>
            </a:r>
            <a:r>
              <a:rPr lang="en-US" sz="3600" spc="-100" dirty="0">
                <a:latin typeface="Arial Narrow" panose="020B0606020202030204" pitchFamily="34" charset="0"/>
              </a:rPr>
              <a:t>s</a:t>
            </a:r>
            <a:r>
              <a:rPr lang="en-US" sz="3600" spc="-20" dirty="0">
                <a:latin typeface="Arial Narrow" panose="020B0606020202030204" pitchFamily="34" charset="0"/>
              </a:rPr>
              <a:t>:</a:t>
            </a:r>
          </a:p>
          <a:p>
            <a:pPr marL="1600200" lvl="5" indent="-288925">
              <a:lnSpc>
                <a:spcPct val="96000"/>
              </a:lnSpc>
              <a:buNone/>
            </a:pPr>
            <a:r>
              <a:rPr lang="en-US" sz="2800" b="1" spc="-20" baseline="20000" dirty="0">
                <a:solidFill>
                  <a:srgbClr val="00B05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</a:t>
            </a:r>
            <a:r>
              <a:rPr lang="en-US" sz="3600" spc="-20" dirty="0">
                <a:solidFill>
                  <a:srgbClr val="00B05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en-US" sz="3600" spc="-10" dirty="0">
                <a:solidFill>
                  <a:srgbClr val="00B050"/>
                </a:solidFill>
                <a:latin typeface="Arial Narrow" panose="020B0606020202030204" pitchFamily="34" charset="0"/>
              </a:rPr>
              <a:t>I</a:t>
            </a:r>
            <a:r>
              <a:rPr lang="en-US" sz="3600" spc="-50" dirty="0">
                <a:solidFill>
                  <a:srgbClr val="00B050"/>
                </a:solidFill>
                <a:latin typeface="Arial Narrow" panose="020B0606020202030204" pitchFamily="34" charset="0"/>
              </a:rPr>
              <a:t>t won’t have </a:t>
            </a:r>
            <a:r>
              <a:rPr lang="en-US" sz="3600" spc="-30" dirty="0">
                <a:solidFill>
                  <a:srgbClr val="00B050"/>
                </a:solidFill>
                <a:latin typeface="Arial Narrow" panose="020B0606020202030204" pitchFamily="34" charset="0"/>
              </a:rPr>
              <a:t>bugs in </a:t>
            </a:r>
            <a:r>
              <a:rPr lang="en-US" sz="3600" dirty="0">
                <a:solidFill>
                  <a:srgbClr val="00B050"/>
                </a:solidFill>
                <a:latin typeface="Arial Narrow" panose="020B0606020202030204" pitchFamily="34" charset="0"/>
              </a:rPr>
              <a:t>t</a:t>
            </a:r>
            <a:r>
              <a:rPr lang="en-US" sz="3600" spc="-50" dirty="0">
                <a:solidFill>
                  <a:srgbClr val="00B050"/>
                </a:solidFill>
                <a:latin typeface="Arial Narrow" panose="020B0606020202030204" pitchFamily="34" charset="0"/>
              </a:rPr>
              <a:t>hose pla</a:t>
            </a:r>
            <a:r>
              <a:rPr lang="en-US" sz="3600" spc="-10" dirty="0">
                <a:solidFill>
                  <a:srgbClr val="00B050"/>
                </a:solidFill>
                <a:latin typeface="Arial Narrow" panose="020B0606020202030204" pitchFamily="34" charset="0"/>
              </a:rPr>
              <a:t>c</a:t>
            </a:r>
            <a:r>
              <a:rPr lang="en-US" sz="3600" spc="-50" dirty="0">
                <a:solidFill>
                  <a:srgbClr val="00B050"/>
                </a:solidFill>
                <a:latin typeface="Arial Narrow" panose="020B0606020202030204" pitchFamily="34" charset="0"/>
              </a:rPr>
              <a:t>es (I mean, in </a:t>
            </a:r>
            <a:r>
              <a:rPr lang="en-US" sz="3600" dirty="0">
                <a:solidFill>
                  <a:srgbClr val="00B050"/>
                </a:solidFill>
                <a:latin typeface="Arial Narrow" panose="020B0606020202030204" pitchFamily="34" charset="0"/>
              </a:rPr>
              <a:t>t</a:t>
            </a:r>
            <a:r>
              <a:rPr lang="en-US" sz="3600" spc="-50" dirty="0">
                <a:solidFill>
                  <a:srgbClr val="00B050"/>
                </a:solidFill>
                <a:latin typeface="Arial Narrow" panose="020B0606020202030204" pitchFamily="34" charset="0"/>
              </a:rPr>
              <a:t>he</a:t>
            </a:r>
            <a:br>
              <a:rPr lang="en-US" sz="3600" spc="-50" dirty="0">
                <a:solidFill>
                  <a:srgbClr val="00B050"/>
                </a:solidFill>
                <a:latin typeface="Arial Narrow" panose="020B0606020202030204" pitchFamily="34" charset="0"/>
              </a:rPr>
            </a:br>
            <a:r>
              <a:rPr lang="en-US" sz="3600" spc="-20" dirty="0">
                <a:solidFill>
                  <a:srgbClr val="00B050"/>
                </a:solidFill>
                <a:latin typeface="Arial Narrow" panose="020B0606020202030204" pitchFamily="34" charset="0"/>
              </a:rPr>
              <a:t>places with com</a:t>
            </a:r>
            <a:r>
              <a:rPr lang="en-US" sz="3600" spc="-10" dirty="0">
                <a:solidFill>
                  <a:srgbClr val="00B050"/>
                </a:solidFill>
                <a:latin typeface="Arial Narrow" panose="020B0606020202030204" pitchFamily="34" charset="0"/>
              </a:rPr>
              <a:t>pile</a:t>
            </a:r>
            <a:r>
              <a:rPr lang="en-US" sz="3600" spc="-20" dirty="0">
                <a:solidFill>
                  <a:srgbClr val="00B050"/>
                </a:solidFill>
                <a:latin typeface="Arial Narrow" panose="020B0606020202030204" pitchFamily="34" charset="0"/>
              </a:rPr>
              <a:t>r-generated low-level </a:t>
            </a:r>
            <a:r>
              <a:rPr lang="en-US" sz="3600" dirty="0">
                <a:solidFill>
                  <a:srgbClr val="00B050"/>
                </a:solidFill>
                <a:latin typeface="Arial Narrow" panose="020B0606020202030204" pitchFamily="34" charset="0"/>
              </a:rPr>
              <a:t>stu</a:t>
            </a:r>
            <a:r>
              <a:rPr lang="en-US" sz="3600" spc="100" dirty="0">
                <a:solidFill>
                  <a:srgbClr val="00B050"/>
                </a:solidFill>
                <a:latin typeface="Arial Narrow" panose="020B0606020202030204" pitchFamily="34" charset="0"/>
              </a:rPr>
              <a:t>ff</a:t>
            </a:r>
            <a:r>
              <a:rPr lang="en-US" sz="3600" spc="-20" dirty="0">
                <a:solidFill>
                  <a:srgbClr val="00B050"/>
                </a:solidFill>
                <a:latin typeface="Arial Narrow" panose="020B0606020202030204" pitchFamily="34" charset="0"/>
              </a:rPr>
              <a:t>). </a:t>
            </a:r>
          </a:p>
          <a:p>
            <a:pPr marL="1600200" lvl="5" indent="-288925">
              <a:lnSpc>
                <a:spcPct val="96000"/>
              </a:lnSpc>
              <a:buNone/>
            </a:pPr>
            <a:r>
              <a:rPr lang="en-US" sz="2800" b="1" spc="-20" baseline="2000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</a:t>
            </a:r>
            <a:r>
              <a:rPr lang="en-US" sz="2800" spc="-2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en-US" sz="36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But the executable might be less efficient. </a:t>
            </a:r>
          </a:p>
        </p:txBody>
      </p:sp>
    </p:spTree>
    <p:extLst>
      <p:ext uri="{BB962C8B-B14F-4D97-AF65-F5344CB8AC3E}">
        <p14:creationId xmlns:p14="http://schemas.microsoft.com/office/powerpoint/2010/main" val="423136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22304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High Level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629" y="1138990"/>
            <a:ext cx="9729789" cy="567890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sz="3900" dirty="0">
                <a:solidFill>
                  <a:srgbClr val="FF0000"/>
                </a:solidFill>
                <a:latin typeface="Arial Narrow" panose="020B0606020202030204" pitchFamily="34" charset="0"/>
              </a:rPr>
              <a:t>1940’s</a:t>
            </a: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  First low-level languages (Assembly)</a:t>
            </a:r>
          </a:p>
          <a:p>
            <a:pPr marL="0" indent="0">
              <a:lnSpc>
                <a:spcPct val="96000"/>
              </a:lnSpc>
              <a:buNone/>
            </a:pPr>
            <a:r>
              <a:rPr lang="en-US" sz="3900" dirty="0">
                <a:solidFill>
                  <a:srgbClr val="FF0000"/>
                </a:solidFill>
                <a:latin typeface="Arial Narrow" panose="020B0606020202030204" pitchFamily="34" charset="0"/>
              </a:rPr>
              <a:t>1950’s</a:t>
            </a: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  First medium-level languages (FORTRAN)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       </a:t>
            </a:r>
            <a:r>
              <a:rPr lang="en-US" sz="43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First objects (Lisp)</a:t>
            </a:r>
          </a:p>
          <a:p>
            <a:pPr marL="0" indent="0">
              <a:lnSpc>
                <a:spcPct val="96000"/>
              </a:lnSpc>
              <a:buNone/>
            </a:pPr>
            <a:r>
              <a:rPr lang="en-US" sz="3900" dirty="0">
                <a:solidFill>
                  <a:srgbClr val="FF0000"/>
                </a:solidFill>
                <a:latin typeface="Arial Narrow" panose="020B0606020202030204" pitchFamily="34" charset="0"/>
              </a:rPr>
              <a:t>1960’s</a:t>
            </a: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  First object-oriented languages (Simula 67)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       </a:t>
            </a:r>
            <a:r>
              <a:rPr lang="en-US" sz="43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First garbage collection (Lisp)</a:t>
            </a:r>
          </a:p>
          <a:p>
            <a:pPr marL="0" indent="0">
              <a:lnSpc>
                <a:spcPct val="96000"/>
              </a:lnSpc>
              <a:buNone/>
            </a:pPr>
            <a:r>
              <a:rPr lang="en-US" sz="3900" dirty="0">
                <a:solidFill>
                  <a:srgbClr val="FF0000"/>
                </a:solidFill>
                <a:latin typeface="Arial Narrow" panose="020B0606020202030204" pitchFamily="34" charset="0"/>
              </a:rPr>
              <a:t>1970’s</a:t>
            </a: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  First scripting languages (UNIX)</a:t>
            </a:r>
          </a:p>
          <a:p>
            <a:pPr marL="0" indent="0">
              <a:lnSpc>
                <a:spcPct val="96000"/>
              </a:lnSpc>
              <a:buNone/>
            </a:pP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       </a:t>
            </a:r>
            <a:r>
              <a:rPr lang="en-US" sz="43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First strong typing</a:t>
            </a:r>
          </a:p>
          <a:p>
            <a:pPr marL="0" indent="0">
              <a:lnSpc>
                <a:spcPct val="96000"/>
              </a:lnSpc>
              <a:buNone/>
            </a:pPr>
            <a:r>
              <a:rPr lang="en-US" sz="3900" dirty="0">
                <a:solidFill>
                  <a:srgbClr val="FF0000"/>
                </a:solidFill>
                <a:latin typeface="Arial Narrow" panose="020B0606020202030204" pitchFamily="34" charset="0"/>
              </a:rPr>
              <a:t>1980’s</a:t>
            </a: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  First </a:t>
            </a:r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high level languages </a:t>
            </a: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(Perl)</a:t>
            </a:r>
          </a:p>
          <a:p>
            <a:pPr marL="0" indent="0">
              <a:lnSpc>
                <a:spcPct val="96000"/>
              </a:lnSpc>
              <a:buNone/>
            </a:pPr>
            <a:r>
              <a:rPr lang="en-US" sz="3900" dirty="0">
                <a:solidFill>
                  <a:srgbClr val="FF0000"/>
                </a:solidFill>
                <a:latin typeface="Arial Narrow" panose="020B0606020202030204" pitchFamily="34" charset="0"/>
              </a:rPr>
              <a:t>1990’s</a:t>
            </a: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  More high level languages (</a:t>
            </a:r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Python</a:t>
            </a: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, PHP, </a:t>
            </a:r>
            <a:b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       </a:t>
            </a:r>
            <a:r>
              <a:rPr lang="en-US" sz="43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Ruby, Visual Basic, etc.)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-5629" y="1138990"/>
            <a:ext cx="9729789" cy="56789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39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1940’s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First low-level languages (Assembly)</a:t>
            </a:r>
          </a:p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39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1950’s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First medium-level languages (FORTRAN)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       </a:t>
            </a:r>
            <a:r>
              <a:rPr lang="en-US" sz="43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First </a:t>
            </a:r>
            <a:r>
              <a:rPr lang="en-US" sz="4400" dirty="0">
                <a:solidFill>
                  <a:srgbClr val="008000"/>
                </a:solidFill>
                <a:latin typeface="Arial Narrow" panose="020B0606020202030204" pitchFamily="34" charset="0"/>
              </a:rPr>
              <a:t>objects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(Lisp)</a:t>
            </a:r>
          </a:p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39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1960’s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First </a:t>
            </a:r>
            <a:r>
              <a:rPr lang="en-US" sz="4400" dirty="0">
                <a:solidFill>
                  <a:srgbClr val="008000"/>
                </a:solidFill>
                <a:latin typeface="Arial Narrow" panose="020B0606020202030204" pitchFamily="34" charset="0"/>
              </a:rPr>
              <a:t>object-oriented</a:t>
            </a:r>
            <a:r>
              <a:rPr lang="en-US" sz="4400" dirty="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languages (Simula 67)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       </a:t>
            </a:r>
            <a:r>
              <a:rPr lang="en-US" sz="43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First </a:t>
            </a:r>
            <a:r>
              <a:rPr lang="en-US" sz="4400" dirty="0">
                <a:solidFill>
                  <a:srgbClr val="008000"/>
                </a:solidFill>
                <a:latin typeface="Arial Narrow" panose="020B0606020202030204" pitchFamily="34" charset="0"/>
              </a:rPr>
              <a:t>garbage collection</a:t>
            </a:r>
            <a:r>
              <a:rPr lang="en-US" sz="4400" dirty="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(Lisp)</a:t>
            </a:r>
          </a:p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39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1970’s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First </a:t>
            </a:r>
            <a:r>
              <a:rPr lang="en-US" sz="4400" dirty="0">
                <a:solidFill>
                  <a:srgbClr val="008000"/>
                </a:solidFill>
                <a:latin typeface="Arial Narrow" panose="020B0606020202030204" pitchFamily="34" charset="0"/>
              </a:rPr>
              <a:t>scripting</a:t>
            </a:r>
            <a:r>
              <a:rPr lang="en-US" sz="4400" dirty="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languages (UNIX)</a:t>
            </a:r>
          </a:p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       </a:t>
            </a:r>
            <a:r>
              <a:rPr lang="en-US" sz="43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First </a:t>
            </a:r>
            <a:r>
              <a:rPr lang="en-US" sz="4400" dirty="0">
                <a:solidFill>
                  <a:srgbClr val="008000"/>
                </a:solidFill>
                <a:latin typeface="Arial Narrow" panose="020B0606020202030204" pitchFamily="34" charset="0"/>
              </a:rPr>
              <a:t>strong typing</a:t>
            </a:r>
          </a:p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39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1980’s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First </a:t>
            </a:r>
            <a:r>
              <a:rPr lang="en-US" sz="4400" b="1" dirty="0">
                <a:solidFill>
                  <a:srgbClr val="008000"/>
                </a:solidFill>
                <a:latin typeface="Arial Narrow" panose="020B0606020202030204" pitchFamily="34" charset="0"/>
              </a:rPr>
              <a:t>high level </a:t>
            </a:r>
            <a:r>
              <a:rPr lang="en-US" sz="4400" b="1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languages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(Perl)</a:t>
            </a:r>
          </a:p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39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1990’s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More high level languages (</a:t>
            </a:r>
            <a:r>
              <a:rPr lang="en-US" sz="4400" b="1" dirty="0">
                <a:solidFill>
                  <a:srgbClr val="008000"/>
                </a:solidFill>
                <a:latin typeface="Arial Narrow" panose="020B0606020202030204" pitchFamily="34" charset="0"/>
              </a:rPr>
              <a:t>Python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, PHP, </a:t>
            </a:r>
            <a:b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</a:b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       </a:t>
            </a:r>
            <a:r>
              <a:rPr lang="en-US" sz="43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Ruby, Visual Basic, etc.)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-934966" y="3036815"/>
            <a:ext cx="8784030" cy="7631168"/>
            <a:chOff x="-934966" y="3036815"/>
            <a:chExt cx="8784030" cy="763116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378862" y="5326380"/>
              <a:ext cx="2288638" cy="579120"/>
            </a:xfrm>
            <a:prstGeom prst="straightConnector1">
              <a:avLst/>
            </a:prstGeom>
            <a:ln w="76200">
              <a:solidFill>
                <a:srgbClr val="008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20068797">
              <a:off x="3365258" y="3123285"/>
              <a:ext cx="4483806" cy="4427171"/>
            </a:xfrm>
            <a:prstGeom prst="arc">
              <a:avLst>
                <a:gd name="adj1" fmla="val 18162833"/>
                <a:gd name="adj2" fmla="val 2119749"/>
              </a:avLst>
            </a:prstGeom>
            <a:ln w="76200">
              <a:solidFill>
                <a:srgbClr val="008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 rot="20369696">
              <a:off x="-934966" y="4980984"/>
              <a:ext cx="8383074" cy="5686999"/>
            </a:xfrm>
            <a:prstGeom prst="arc">
              <a:avLst>
                <a:gd name="adj1" fmla="val 19111575"/>
                <a:gd name="adj2" fmla="val 20980198"/>
              </a:avLst>
            </a:prstGeom>
            <a:ln w="76200">
              <a:solidFill>
                <a:srgbClr val="008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Arc 21"/>
            <p:cNvSpPr/>
            <p:nvPr/>
          </p:nvSpPr>
          <p:spPr>
            <a:xfrm rot="20369696">
              <a:off x="488568" y="4299692"/>
              <a:ext cx="6771174" cy="5031256"/>
            </a:xfrm>
            <a:prstGeom prst="arc">
              <a:avLst>
                <a:gd name="adj1" fmla="val 18448076"/>
                <a:gd name="adj2" fmla="val 81396"/>
              </a:avLst>
            </a:prstGeom>
            <a:ln w="76200">
              <a:solidFill>
                <a:srgbClr val="008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Straight Connector 22"/>
            <p:cNvCxnSpPr>
              <a:stCxn id="20" idx="0"/>
            </p:cNvCxnSpPr>
            <p:nvPr/>
          </p:nvCxnSpPr>
          <p:spPr>
            <a:xfrm flipH="1" flipV="1">
              <a:off x="5213758" y="3036815"/>
              <a:ext cx="671624" cy="95800"/>
            </a:xfrm>
            <a:prstGeom prst="line">
              <a:avLst/>
            </a:prstGeom>
            <a:ln w="762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 rot="20068797">
              <a:off x="2939725" y="3499458"/>
              <a:ext cx="4483806" cy="4226567"/>
            </a:xfrm>
            <a:prstGeom prst="arc">
              <a:avLst>
                <a:gd name="adj1" fmla="val 18847983"/>
                <a:gd name="adj2" fmla="val 1661371"/>
              </a:avLst>
            </a:prstGeom>
            <a:ln w="76200">
              <a:solidFill>
                <a:srgbClr val="008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3986392" y="4137893"/>
              <a:ext cx="703990" cy="43842"/>
            </a:xfrm>
            <a:prstGeom prst="line">
              <a:avLst/>
            </a:prstGeom>
            <a:ln w="762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-5629" y="1138990"/>
            <a:ext cx="9729789" cy="56789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39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1940’s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First low-level languages (Assembly)</a:t>
            </a:r>
          </a:p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39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1950’s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First medium-level languages (FORTRAN)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       </a:t>
            </a:r>
            <a:r>
              <a:rPr lang="en-US" sz="43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First </a:t>
            </a:r>
            <a:r>
              <a:rPr lang="en-US" sz="4400" dirty="0">
                <a:solidFill>
                  <a:srgbClr val="008000"/>
                </a:solidFill>
                <a:latin typeface="Arial Narrow" panose="020B0606020202030204" pitchFamily="34" charset="0"/>
              </a:rPr>
              <a:t>objects</a:t>
            </a:r>
            <a:r>
              <a:rPr lang="en-US" sz="4400" dirty="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(Lisp)</a:t>
            </a:r>
          </a:p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39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1960’s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First object-oriented languages (Simula 67)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       </a:t>
            </a:r>
            <a:r>
              <a:rPr lang="en-US" sz="43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First garbage collection (Lisp)</a:t>
            </a:r>
          </a:p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39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1970’s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First scripting languages (UNIX)</a:t>
            </a:r>
          </a:p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       </a:t>
            </a:r>
            <a:r>
              <a:rPr lang="en-US" sz="43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First strong typing</a:t>
            </a:r>
          </a:p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39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1980’s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First </a:t>
            </a:r>
            <a:r>
              <a:rPr lang="en-US" sz="4400" b="1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high level languages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(Perl)</a:t>
            </a:r>
          </a:p>
          <a:p>
            <a:pPr marL="0" indent="0">
              <a:lnSpc>
                <a:spcPct val="96000"/>
              </a:lnSpc>
              <a:buFont typeface="Arial" panose="020B0604020202020204" pitchFamily="34" charset="0"/>
              <a:buNone/>
            </a:pPr>
            <a:r>
              <a:rPr lang="en-US" sz="39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1990’s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More high level languages (</a:t>
            </a:r>
            <a:r>
              <a:rPr lang="en-US" sz="4400" b="1" dirty="0">
                <a:solidFill>
                  <a:srgbClr val="008000"/>
                </a:solidFill>
                <a:latin typeface="Arial Narrow" panose="020B0606020202030204" pitchFamily="34" charset="0"/>
              </a:rPr>
              <a:t>Python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, PHP, </a:t>
            </a:r>
            <a:b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</a:b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       </a:t>
            </a:r>
            <a:r>
              <a:rPr lang="en-US" sz="43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41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  </a:t>
            </a:r>
            <a:r>
              <a:rPr lang="en-US" sz="4400" dirty="0">
                <a:solidFill>
                  <a:prstClr val="white">
                    <a:lumMod val="95000"/>
                  </a:prstClr>
                </a:solidFill>
                <a:latin typeface="Arial Narrow" panose="020B0606020202030204" pitchFamily="34" charset="0"/>
              </a:rPr>
              <a:t>Ruby, Visual Basic, etc.)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804374" y="2463620"/>
            <a:ext cx="4412912" cy="4139691"/>
            <a:chOff x="3810002" y="2711859"/>
            <a:chExt cx="4412912" cy="3891435"/>
          </a:xfrm>
        </p:grpSpPr>
        <p:sp>
          <p:nvSpPr>
            <p:cNvPr id="31" name="Arc 30"/>
            <p:cNvSpPr/>
            <p:nvPr/>
          </p:nvSpPr>
          <p:spPr>
            <a:xfrm rot="19901524">
              <a:off x="5075706" y="2870653"/>
              <a:ext cx="3147208" cy="3732641"/>
            </a:xfrm>
            <a:prstGeom prst="arc">
              <a:avLst>
                <a:gd name="adj1" fmla="val 17865058"/>
                <a:gd name="adj2" fmla="val 3861157"/>
              </a:avLst>
            </a:prstGeom>
            <a:ln w="76200">
              <a:solidFill>
                <a:srgbClr val="008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 flipH="1" flipV="1">
              <a:off x="3810002" y="2711859"/>
              <a:ext cx="2821139" cy="268201"/>
            </a:xfrm>
            <a:prstGeom prst="line">
              <a:avLst/>
            </a:prstGeom>
            <a:ln w="762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ular Callout 25"/>
          <p:cNvSpPr/>
          <p:nvPr/>
        </p:nvSpPr>
        <p:spPr>
          <a:xfrm>
            <a:off x="2001766" y="3314700"/>
            <a:ext cx="5144294" cy="1714500"/>
          </a:xfrm>
          <a:prstGeom prst="wedgeRoundRectCallout">
            <a:avLst>
              <a:gd name="adj1" fmla="val -28687"/>
              <a:gd name="adj2" fmla="val -9164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takes the idea of objects to its limit: </a:t>
            </a:r>
            <a:r>
              <a:rPr lang="en-US" sz="32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object.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-5628" y="5600700"/>
            <a:ext cx="4737100" cy="1257300"/>
          </a:xfrm>
          <a:prstGeom prst="wedgeRoundRectCallout">
            <a:avLst>
              <a:gd name="adj1" fmla="val 19960"/>
              <a:gd name="adj2" fmla="val -1059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just data, but even </a:t>
            </a:r>
            <a:b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function</a:t>
            </a:r>
            <a:r>
              <a:rPr lang="en-US" sz="3200" spc="-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are object</a:t>
            </a:r>
            <a:r>
              <a:rPr lang="en-US" sz="3200" spc="-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0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750094" y="266700"/>
            <a:ext cx="83058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Professor: Steve </a:t>
            </a:r>
            <a:r>
              <a:rPr lang="en-US" altLang="zh-TW" dirty="0" err="1"/>
              <a:t>Haga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/>
              <a:t>Office:  EC9037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Office Hours: Monday 12:00-2:00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                      Friday 10:00-12:00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Email: </a:t>
            </a:r>
            <a:r>
              <a:rPr lang="en-US" altLang="zh-TW" dirty="0">
                <a:hlinkClick r:id="rId3"/>
              </a:rPr>
              <a:t>stevewhaga@yahoo.com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/>
              <a:t>	</a:t>
            </a:r>
            <a:r>
              <a:rPr lang="en-US" altLang="zh-TW" sz="2800" dirty="0"/>
              <a:t>(Please write the subject heading in English.)</a:t>
            </a:r>
          </a:p>
          <a:p>
            <a:pPr eaLnBrk="1" hangingPunct="1">
              <a:buFontTx/>
              <a:buNone/>
            </a:pP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TA: </a:t>
            </a:r>
            <a:r>
              <a:rPr lang="de-DE" altLang="zh-TW" sz="2800" dirty="0"/>
              <a:t>Pavan Kumar</a:t>
            </a:r>
            <a:endParaRPr lang="en-US" sz="2800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Office:  EC5037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Office hours: Friday 2:00-4:00 pm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Email: </a:t>
            </a:r>
            <a:r>
              <a:rPr lang="de-DE" altLang="zh-TW" sz="2800" dirty="0">
                <a:hlinkClick r:id="rId4"/>
              </a:rPr>
              <a:t>pavankumarmp@cereal.cse.nsysu.edu.tw</a:t>
            </a:r>
            <a:r>
              <a:rPr lang="de-DE" altLang="zh-TW" sz="2800" dirty="0"/>
              <a:t> </a:t>
            </a:r>
            <a:endParaRPr lang="en-US" altLang="zh-TW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7303294" y="533400"/>
            <a:ext cx="2095500" cy="1219200"/>
          </a:xfrm>
          <a:prstGeom prst="wedgeRoundRectCallout">
            <a:avLst>
              <a:gd name="adj1" fmla="val -88714"/>
              <a:gd name="adj2" fmla="val 4607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sz="2800" i="1" spc="-20" dirty="0">
                <a:solidFill>
                  <a:srgbClr val="000000"/>
                </a:solidFill>
              </a:rPr>
              <a:t>Sometimes</a:t>
            </a:r>
            <a:r>
              <a:rPr kumimoji="1" lang="en-US" sz="2800" spc="-20" dirty="0">
                <a:solidFill>
                  <a:srgbClr val="000000"/>
                </a:solidFill>
              </a:rPr>
              <a:t> </a:t>
            </a:r>
          </a:p>
          <a:p>
            <a:pPr algn="ctr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sz="2800" spc="-20" dirty="0">
                <a:solidFill>
                  <a:srgbClr val="000000"/>
                </a:solidFill>
              </a:rPr>
              <a:t>in EC5012, </a:t>
            </a:r>
          </a:p>
          <a:p>
            <a:pPr algn="ctr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sz="2800" spc="-20" dirty="0">
                <a:solidFill>
                  <a:srgbClr val="000000"/>
                </a:solidFill>
              </a:rPr>
              <a:t>not EC9037.</a:t>
            </a:r>
            <a:endParaRPr kumimoji="1"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75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6543" y="1325880"/>
            <a:ext cx="9729788" cy="546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0188"/>
            <a:r>
              <a:rPr lang="en-US" altLang="en-US" sz="3600" u="sng" spc="50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Interpreted languages</a:t>
            </a:r>
            <a:r>
              <a:rPr lang="en-US" altLang="en-US" sz="3600" spc="50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600" spc="5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aren’t precompiled (</a:t>
            </a:r>
            <a:r>
              <a:rPr lang="zh-TW" altLang="en-US" sz="3200" spc="5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直譯語言不需要事前編譯</a:t>
            </a:r>
            <a:r>
              <a:rPr lang="en-US" altLang="en-US" sz="3600" spc="5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). </a:t>
            </a:r>
          </a:p>
          <a:p>
            <a:pPr marL="685800" lvl="1" indent="-227013">
              <a:spcBef>
                <a:spcPts val="0"/>
              </a:spcBef>
            </a:pPr>
            <a:r>
              <a:rPr lang="en-US" altLang="en-US" sz="3200" spc="5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Instead, each line is compiled when it is reached.</a:t>
            </a:r>
          </a:p>
          <a:p>
            <a:pPr marL="966788" lvl="2" indent="-219075">
              <a:lnSpc>
                <a:spcPct val="80000"/>
              </a:lnSpc>
            </a:pPr>
            <a:r>
              <a:rPr lang="en-US" altLang="en-US" sz="2900" spc="5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But just-in-time (JIT) compilation or precompilation can be used to reduce overhead delays.</a:t>
            </a:r>
          </a:p>
          <a:p>
            <a:pPr indent="-230188">
              <a:spcBef>
                <a:spcPts val="1800"/>
              </a:spcBef>
            </a:pPr>
            <a:r>
              <a:rPr lang="en-US" altLang="en-US" sz="3600" spc="5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Python can be run interactively </a:t>
            </a:r>
            <a:r>
              <a:rPr lang="en-US" altLang="en-US" sz="3600" b="1" i="1" spc="5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or</a:t>
            </a:r>
            <a:r>
              <a:rPr lang="en-US" altLang="en-US" sz="3600" spc="5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in script mode.</a:t>
            </a:r>
          </a:p>
          <a:p>
            <a:pPr marL="685800" lvl="1" indent="-227013">
              <a:spcBef>
                <a:spcPts val="0"/>
              </a:spcBef>
            </a:pPr>
            <a:r>
              <a:rPr lang="en-US" altLang="en-US" sz="3200" u="sng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Interactive mode</a:t>
            </a:r>
            <a:r>
              <a:rPr lang="en-US" altLang="en-US" sz="3200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(</a:t>
            </a:r>
            <a:r>
              <a:rPr lang="zh-TW" altLang="en-US" sz="2800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互動模式</a:t>
            </a:r>
            <a:r>
              <a:rPr lang="en-US" altLang="en-US" sz="3200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):</a:t>
            </a:r>
            <a:r>
              <a:rPr lang="en-US" altLang="en-US" sz="32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3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type commands as they ru</a:t>
            </a:r>
            <a:r>
              <a:rPr lang="en-US" altLang="en-US" sz="3200" spc="-8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marL="969963" lvl="2" indent="-222250">
              <a:spcBef>
                <a:spcPts val="0"/>
              </a:spcBef>
            </a:pP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It</a:t>
            </a:r>
            <a:r>
              <a:rPr lang="en-US" altLang="en-US" sz="28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is</a:t>
            </a:r>
            <a:r>
              <a:rPr lang="en-US" altLang="en-US" sz="28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28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good</a:t>
            </a:r>
            <a:r>
              <a:rPr lang="en-US" altLang="en-US" sz="28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way</a:t>
            </a:r>
            <a:r>
              <a:rPr lang="en-US" altLang="en-US" sz="28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to</a:t>
            </a:r>
            <a:r>
              <a:rPr lang="en-US" altLang="en-US" sz="28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test</a:t>
            </a:r>
            <a:r>
              <a:rPr lang="en-US" altLang="en-US" sz="28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things</a:t>
            </a:r>
            <a:r>
              <a:rPr lang="en-US" altLang="en-US" sz="28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out,</a:t>
            </a:r>
            <a:r>
              <a:rPr lang="en-US" altLang="en-US" sz="28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especially</a:t>
            </a:r>
            <a:r>
              <a:rPr lang="en-US" altLang="en-US" sz="28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when</a:t>
            </a:r>
            <a:r>
              <a:rPr lang="en-US" altLang="en-US" sz="28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learning</a:t>
            </a:r>
            <a:r>
              <a:rPr lang="en-US" altLang="en-US" sz="28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the</a:t>
            </a:r>
            <a:r>
              <a:rPr lang="en-US" altLang="en-US" sz="28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language</a:t>
            </a:r>
            <a:r>
              <a:rPr lang="en-US" altLang="en-US" sz="3200" spc="5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lvl="1" indent="-227013"/>
            <a:r>
              <a:rPr lang="en-US" altLang="en-US" sz="3200" u="sng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Script mode (</a:t>
            </a:r>
            <a:r>
              <a:rPr lang="zh-TW" altLang="en-US" sz="2800" u="sng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腳本模式</a:t>
            </a:r>
            <a:r>
              <a:rPr lang="en-US" altLang="en-US" sz="3200" u="sng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en-US" sz="3200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3200" spc="-3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pas</a:t>
            </a:r>
            <a:r>
              <a:rPr lang="en-US" altLang="en-US" sz="3200" spc="3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 in t</a:t>
            </a:r>
            <a:r>
              <a:rPr lang="en-US" altLang="en-US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h</a:t>
            </a:r>
            <a:r>
              <a:rPr lang="en-US" altLang="en-US" sz="3200" spc="3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 c</a:t>
            </a:r>
            <a:r>
              <a:rPr lang="en-US" altLang="en-US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US" altLang="en-US" sz="3200" spc="-3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</a:t>
            </a:r>
            <a:r>
              <a:rPr lang="en-US" altLang="en-US" sz="3200" spc="3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ma</a:t>
            </a:r>
            <a:r>
              <a:rPr lang="en-US" altLang="en-US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sz="3200" spc="-3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</a:t>
            </a:r>
            <a:r>
              <a:rPr lang="en-US" altLang="en-US" sz="3200" spc="3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 fr</a:t>
            </a:r>
            <a:r>
              <a:rPr lang="en-US" altLang="en-US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US" altLang="en-US" sz="3200" spc="3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 a fi</a:t>
            </a:r>
            <a:r>
              <a:rPr lang="en-US" altLang="en-US" sz="3200" spc="-5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r>
              <a:rPr lang="en-US" altLang="en-US" sz="3200" spc="-16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</a:t>
            </a:r>
            <a:r>
              <a:rPr lang="en-US" altLang="en-US" sz="32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740"/>
            <a:ext cx="9729788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is an </a:t>
            </a:r>
            <a:r>
              <a:rPr lang="en-US" sz="5000" b="1" i="1" spc="2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lang="en-US" sz="5000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185188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in interactive mode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8" y="1588169"/>
            <a:ext cx="9729440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28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python3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2.7.10 (default, Jun  1 2015, 18:05:38)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4.9.2] on 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x=5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x, x+1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x="pineapple"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x, x+1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pineapple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(most recent call last):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File "&lt;&gt;", line 1, in &lt;module&gt;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TypeError: cannot concatenate '' and 'int' objects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246948" y="2575798"/>
            <a:ext cx="3499015" cy="1630203"/>
          </a:xfrm>
          <a:prstGeom prst="wedgeRoundRectCallout">
            <a:avLst>
              <a:gd name="adj1" fmla="val -71068"/>
              <a:gd name="adj2" fmla="val -7049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I encourage you to bring a laptop, and to follow along with the lecture examples…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2138433" y="2608610"/>
            <a:ext cx="5446955" cy="2152236"/>
          </a:xfrm>
          <a:prstGeom prst="wedgeRoundRectCallout">
            <a:avLst>
              <a:gd name="adj1" fmla="val -75181"/>
              <a:gd name="adj2" fmla="val -7252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Here, we imagine a UNIX terminal with a “%” for the prompt symbol. 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The blinking cursor indicates that it is waiting for a UNIX command.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974852" y="1892510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2869064" y="1873581"/>
            <a:ext cx="6675483" cy="704734"/>
          </a:xfrm>
          <a:prstGeom prst="wedgeRoundRectCallout">
            <a:avLst>
              <a:gd name="adj1" fmla="val -61861"/>
              <a:gd name="adj2" fmla="val -2434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2800" dirty="0">
                <a:solidFill>
                  <a:srgbClr val="0033CC"/>
                </a:solidFill>
              </a:rPr>
              <a:t>This is how </a:t>
            </a:r>
            <a:r>
              <a:rPr lang="en-US" sz="2800" b="1" i="1" dirty="0">
                <a:solidFill>
                  <a:srgbClr val="FF0000"/>
                </a:solidFill>
              </a:rPr>
              <a:t>I</a:t>
            </a:r>
            <a:r>
              <a:rPr lang="en-US" sz="2800" b="1" i="1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run Python, from within UNIX.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869063" y="2949780"/>
            <a:ext cx="6675483" cy="704734"/>
          </a:xfrm>
          <a:prstGeom prst="wedgeRoundRectCallout">
            <a:avLst>
              <a:gd name="adj1" fmla="val -21281"/>
              <a:gd name="adj2" fmla="val -13202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2800" dirty="0">
                <a:solidFill>
                  <a:srgbClr val="0033CC"/>
                </a:solidFill>
              </a:rPr>
              <a:t>Q: But how will </a:t>
            </a:r>
            <a:r>
              <a:rPr lang="en-US" sz="2800" b="1" i="1" dirty="0">
                <a:solidFill>
                  <a:srgbClr val="FF0000"/>
                </a:solidFill>
              </a:rPr>
              <a:t>you</a:t>
            </a:r>
            <a:r>
              <a:rPr lang="en-US" sz="2800" b="1" i="1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run Python?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221247" y="3948226"/>
            <a:ext cx="3323299" cy="2634153"/>
          </a:xfrm>
          <a:prstGeom prst="wedgeRoundRectCallout">
            <a:avLst>
              <a:gd name="adj1" fmla="val -42708"/>
              <a:gd name="adj2" fmla="val -6820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2800" dirty="0">
                <a:solidFill>
                  <a:srgbClr val="0033CC"/>
                </a:solidFill>
              </a:rPr>
              <a:t>A2: Or you can use any other Python3 software you want. Use google to find out what the options are.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869062" y="3948226"/>
            <a:ext cx="3352184" cy="2634153"/>
          </a:xfrm>
          <a:prstGeom prst="wedgeRoundRectCallout">
            <a:avLst>
              <a:gd name="adj1" fmla="val 46458"/>
              <a:gd name="adj2" fmla="val -7044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US" sz="2800" dirty="0">
                <a:solidFill>
                  <a:srgbClr val="0033CC"/>
                </a:solidFill>
              </a:rPr>
              <a:t>A1: Well, you can do it like me: 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Use Cygwin, a free UNIX emulator (but click the Python box when you install it).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631" y="1870793"/>
            <a:ext cx="1100263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endParaRPr lang="en-US" sz="2200" dirty="0">
              <a:solidFill>
                <a:prstClr val="white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		</a:t>
            </a:r>
          </a:p>
          <a:p>
            <a:endParaRPr lang="en-US" sz="2200" dirty="0">
              <a:solidFill>
                <a:prstClr val="white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97927" y="1881877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7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6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in interactive mode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4" y="1588169"/>
            <a:ext cx="972944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2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</a:t>
            </a:r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3.9.10 (main, Jan 20 2022, 21:37:52</a:t>
            </a:r>
            <a:r>
              <a:rPr lang="pt-BR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x=5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624" y="1870793"/>
            <a:ext cx="87167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21781" y="3255693"/>
            <a:ext cx="1385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3438631" y="3953291"/>
            <a:ext cx="6038020" cy="1950553"/>
          </a:xfrm>
          <a:prstGeom prst="wedgeRoundRectCallout">
            <a:avLst>
              <a:gd name="adj1" fmla="val -90629"/>
              <a:gd name="adj2" fmla="val -7148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The “&gt;&gt;&gt;” is Python’s interactive prompt. I can now begin programming (but it doesn’t “feel” like programming because it is interactive).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657213" y="3243169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3336752" y="3608802"/>
            <a:ext cx="4236866" cy="1549607"/>
          </a:xfrm>
          <a:prstGeom prst="wedgeRoundRectCallout">
            <a:avLst>
              <a:gd name="adj1" fmla="val -86410"/>
              <a:gd name="adj2" fmla="val -6179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I have now written my program’s first command (a variable initialization).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021779" y="3596377"/>
            <a:ext cx="1385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1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in interactive mode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2" y="1588169"/>
            <a:ext cx="9729436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2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</a:t>
            </a:r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3.9.10 (main, Jan 20 2022, 21:37:52</a:t>
            </a:r>
            <a:r>
              <a:rPr lang="pt-BR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 x, x+1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x="pineapple"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 x, x+1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pineapple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(most recent call last):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File "&lt;&gt;", line 1, in &lt;module&gt;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TypeError: cannot concatenate '' and 'int' objects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21779" y="3576499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3012901" y="3630710"/>
            <a:ext cx="6339819" cy="1498715"/>
          </a:xfrm>
          <a:prstGeom prst="wedgeRoundRectCallout">
            <a:avLst>
              <a:gd name="adj1" fmla="val -86798"/>
              <a:gd name="adj2" fmla="val -5384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Python gave no error message. That means it has accepted the command and is waiting for the rest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368566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in interactive mode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4" y="1588169"/>
            <a:ext cx="972944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2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</a:t>
            </a:r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3.9.10 (main, Jan 20 2022, 21:37:52</a:t>
            </a:r>
            <a:r>
              <a:rPr lang="pt-BR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x=5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print(x, x+1)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624" y="1870793"/>
            <a:ext cx="87167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348172" y="3588286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3663865" y="4363074"/>
            <a:ext cx="3790950" cy="818526"/>
          </a:xfrm>
          <a:prstGeom prst="wedgeRoundRectCallout">
            <a:avLst>
              <a:gd name="adj1" fmla="val -118339"/>
              <a:gd name="adj2" fmla="val -8469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And here is that output.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021777" y="4257515"/>
            <a:ext cx="1385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077616" y="4087129"/>
            <a:ext cx="3581601" cy="1200487"/>
          </a:xfrm>
          <a:prstGeom prst="wedgeRoundRectCallout">
            <a:avLst>
              <a:gd name="adj1" fmla="val -90701"/>
              <a:gd name="adj2" fmla="val -6815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This second command will have an output.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3682717" y="4800600"/>
            <a:ext cx="5497830" cy="855296"/>
          </a:xfrm>
          <a:prstGeom prst="wedgeRoundRectCallout">
            <a:avLst>
              <a:gd name="adj1" fmla="val -96386"/>
              <a:gd name="adj2" fmla="val -8399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Now that we are done, how to end the interactive session? Hit Ctrl-d.</a:t>
            </a:r>
          </a:p>
        </p:txBody>
      </p:sp>
    </p:spTree>
    <p:extLst>
      <p:ext uri="{BB962C8B-B14F-4D97-AF65-F5344CB8AC3E}">
        <p14:creationId xmlns:p14="http://schemas.microsoft.com/office/powerpoint/2010/main" val="41953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6" grpId="0" animBg="1"/>
      <p:bldP spid="16" grpId="1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in interactive mode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4" y="1588169"/>
            <a:ext cx="972944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2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</a:t>
            </a:r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3.9.10 (main, Jan 20 2022, 21:37:52</a:t>
            </a:r>
            <a:r>
              <a:rPr lang="pt-BR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x=5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print(x, x+1)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83976" y="4914900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2921794" y="4229100"/>
            <a:ext cx="4171760" cy="855296"/>
          </a:xfrm>
          <a:prstGeom prst="wedgeRoundRectCallout">
            <a:avLst>
              <a:gd name="adj1" fmla="val -99028"/>
              <a:gd name="adj2" fmla="val 4523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Python is done. We’re back to the UNIX prompt.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624" y="1870793"/>
            <a:ext cx="87167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21777" y="4257516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3682717" y="4800600"/>
            <a:ext cx="5497830" cy="855296"/>
          </a:xfrm>
          <a:prstGeom prst="wedgeRoundRectCallout">
            <a:avLst>
              <a:gd name="adj1" fmla="val -96386"/>
              <a:gd name="adj2" fmla="val -8399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Now that we are done, how to end the interactive session? Hit Ctrl-D.</a:t>
            </a:r>
          </a:p>
        </p:txBody>
      </p:sp>
    </p:spTree>
    <p:extLst>
      <p:ext uri="{BB962C8B-B14F-4D97-AF65-F5344CB8AC3E}">
        <p14:creationId xmlns:p14="http://schemas.microsoft.com/office/powerpoint/2010/main" val="218291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in interactive mode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1" y="1588169"/>
            <a:ext cx="9729437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1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cat script.py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 x, x+1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for x in range(3):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print x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 script.py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</a:t>
            </a:r>
          </a:p>
          <a:p>
            <a:endParaRPr lang="en-US" sz="16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034289" y="1925793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in scripted mode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436853" y="1943100"/>
            <a:ext cx="2901216" cy="1143000"/>
          </a:xfrm>
          <a:prstGeom prst="wedgeRoundRectCallout">
            <a:avLst>
              <a:gd name="adj1" fmla="val -100439"/>
              <a:gd name="adj2" fmla="val -3685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This file has a “.py” extension.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634" y="1870793"/>
            <a:ext cx="8716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97927" y="1881877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921828" y="2895600"/>
            <a:ext cx="4200055" cy="1294922"/>
          </a:xfrm>
          <a:prstGeom prst="wedgeRoundRectCallout">
            <a:avLst>
              <a:gd name="adj1" fmla="val -40732"/>
              <a:gd name="adj2" fmla="val -10416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All of the example scripts in this lecture are posted to the </a:t>
            </a:r>
            <a:r>
              <a:rPr lang="en-US" sz="2800" dirty="0" err="1">
                <a:solidFill>
                  <a:srgbClr val="0033CC"/>
                </a:solidFill>
              </a:rPr>
              <a:t>cyberuniversity</a:t>
            </a:r>
            <a:r>
              <a:rPr lang="en-US" sz="2800" dirty="0">
                <a:solidFill>
                  <a:srgbClr val="0033CC"/>
                </a:solidFill>
              </a:rPr>
              <a:t>. 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092994" y="2886190"/>
            <a:ext cx="3543300" cy="1114310"/>
          </a:xfrm>
          <a:prstGeom prst="wedgeRoundRectCallout">
            <a:avLst>
              <a:gd name="adj1" fmla="val -47055"/>
              <a:gd name="adj2" fmla="val -11288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“cat” is a UNIX com-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mand to display a file.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921794" y="4257790"/>
            <a:ext cx="3543300" cy="1114310"/>
          </a:xfrm>
          <a:prstGeom prst="wedgeRoundRectCallout">
            <a:avLst>
              <a:gd name="adj1" fmla="val -46426"/>
              <a:gd name="adj2" fmla="val -12889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As was already said, 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this is how I run Python.</a:t>
            </a:r>
          </a:p>
        </p:txBody>
      </p:sp>
    </p:spTree>
    <p:extLst>
      <p:ext uri="{BB962C8B-B14F-4D97-AF65-F5344CB8AC3E}">
        <p14:creationId xmlns:p14="http://schemas.microsoft.com/office/powerpoint/2010/main" val="20205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4" grpId="0" animBg="1"/>
      <p:bldP spid="14" grpId="1" animBg="1"/>
      <p:bldP spid="10" grpId="0" animBg="1"/>
      <p:bldP spid="10" grpId="1" animBg="1"/>
      <p:bldP spid="13" grpId="0" animBg="1"/>
      <p:bldP spid="1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in scripted mode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6" y="1588169"/>
            <a:ext cx="9729432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6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cat script.py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print(x, x+1)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python3 script.py</a:t>
            </a:r>
          </a:p>
          <a:p>
            <a:endParaRPr lang="en-US" sz="28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script.py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</a:t>
            </a:r>
          </a:p>
          <a:p>
            <a:endParaRPr lang="en-US" sz="16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38892" y="2890990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5634" y="1870793"/>
            <a:ext cx="8716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705740" y="2928587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4372948" y="3296432"/>
            <a:ext cx="4641844" cy="1243023"/>
          </a:xfrm>
          <a:prstGeom prst="wedgeRoundRectCallout">
            <a:avLst>
              <a:gd name="adj1" fmla="val -63168"/>
              <a:gd name="adj2" fmla="val -6237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Now we run Python, but this time providing a script name on the command line.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036094" y="2286000"/>
            <a:ext cx="5715000" cy="800100"/>
          </a:xfrm>
          <a:prstGeom prst="wedgeRoundRectCallout">
            <a:avLst>
              <a:gd name="adj1" fmla="val -85356"/>
              <a:gd name="adj2" fmla="val -3038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So this file is the same as what we had interactively </a:t>
            </a:r>
            <a:r>
              <a:rPr lang="en-US" sz="2800" spc="-30" dirty="0">
                <a:solidFill>
                  <a:srgbClr val="0033CC"/>
                </a:solidFill>
              </a:rPr>
              <a:t>typed a minute ago.</a:t>
            </a:r>
          </a:p>
        </p:txBody>
      </p:sp>
    </p:spTree>
    <p:extLst>
      <p:ext uri="{BB962C8B-B14F-4D97-AF65-F5344CB8AC3E}">
        <p14:creationId xmlns:p14="http://schemas.microsoft.com/office/powerpoint/2010/main" val="6209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8" grpId="0" animBg="1"/>
      <p:bldP spid="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in scripted mode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cat script.py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print(x, x+1)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python3 script.py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endParaRPr lang="en-US" sz="28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6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44269" y="3578351"/>
            <a:ext cx="1385" cy="2834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1580985" y="2870057"/>
            <a:ext cx="3478839" cy="863265"/>
          </a:xfrm>
          <a:prstGeom prst="wedgeRoundRectCallout">
            <a:avLst>
              <a:gd name="adj1" fmla="val -69035"/>
              <a:gd name="adj2" fmla="val 803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It produces the same output as before.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558644" y="3856286"/>
            <a:ext cx="8164830" cy="1287214"/>
          </a:xfrm>
          <a:prstGeom prst="wedgeRoundRectCallout">
            <a:avLst>
              <a:gd name="adj1" fmla="val -58285"/>
              <a:gd name="adj2" fmla="val -5171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We have the “%” prompt. This means Python is done and UNIX is running again. No need to hit Ctrl-D, because Python knows the script has finished.</a:t>
            </a:r>
          </a:p>
        </p:txBody>
      </p:sp>
    </p:spTree>
    <p:extLst>
      <p:ext uri="{BB962C8B-B14F-4D97-AF65-F5344CB8AC3E}">
        <p14:creationId xmlns:p14="http://schemas.microsoft.com/office/powerpoint/2010/main" val="23102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</a:t>
            </a:r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3.9.10 (main, Jan 20 2022, 21:37:52</a:t>
            </a:r>
            <a:r>
              <a:rPr lang="pt-BR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a=2;b=-5;c=-3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x=2*_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56766" y="3255693"/>
            <a:ext cx="1385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4580163" y="3165886"/>
            <a:ext cx="3990251" cy="904459"/>
          </a:xfrm>
          <a:prstGeom prst="wedgeRoundRectCallout">
            <a:avLst>
              <a:gd name="adj1" fmla="val -77021"/>
              <a:gd name="adj2" fmla="val -2247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Here we've defined three variables on one line.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634" y="1870793"/>
            <a:ext cx="8716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064794" y="4114800"/>
            <a:ext cx="3990251" cy="1659207"/>
          </a:xfrm>
          <a:prstGeom prst="wedgeRoundRectCallout">
            <a:avLst>
              <a:gd name="adj1" fmla="val -131322"/>
              <a:gd name="adj2" fmla="val -5133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Yes, the memory location named "b"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 does hold a -5.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506960" y="3591238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06009" y="1892510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7927" y="1884527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21781" y="3250393"/>
            <a:ext cx="1385" cy="2834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21779" y="3591077"/>
            <a:ext cx="1385" cy="2834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21777" y="4252216"/>
            <a:ext cx="1385" cy="2834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7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1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1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760" y="0"/>
            <a:ext cx="10576560" cy="68580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031971" y="3211866"/>
            <a:ext cx="6348611" cy="2060666"/>
          </a:xfrm>
          <a:prstGeom prst="wedgeRoundRectCallout">
            <a:avLst>
              <a:gd name="adj1" fmla="val -45411"/>
              <a:gd name="adj2" fmla="val 72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US" altLang="zh-TW" sz="2800" dirty="0">
                <a:solidFill>
                  <a:prstClr val="white"/>
                </a:solidFill>
              </a:rPr>
              <a:t>See how much the programs are worth? </a:t>
            </a:r>
            <a:br>
              <a:rPr lang="en-US" altLang="zh-TW" sz="2800" dirty="0">
                <a:solidFill>
                  <a:prstClr val="white"/>
                </a:solidFill>
              </a:rPr>
            </a:br>
            <a:r>
              <a:rPr lang="en-US" altLang="zh-TW" sz="2800" dirty="0">
                <a:solidFill>
                  <a:prstClr val="white"/>
                </a:solidFill>
              </a:rPr>
              <a:t>So don’t not do them.</a:t>
            </a:r>
            <a:br>
              <a:rPr lang="en-US" altLang="zh-TW" sz="2800" dirty="0">
                <a:solidFill>
                  <a:prstClr val="white"/>
                </a:solidFill>
              </a:rPr>
            </a:br>
            <a:r>
              <a:rPr lang="en-US" altLang="zh-TW" sz="2800" dirty="0">
                <a:solidFill>
                  <a:prstClr val="white"/>
                </a:solidFill>
              </a:rPr>
              <a:t>(And don’t copy them because both the copier </a:t>
            </a:r>
            <a:r>
              <a:rPr lang="en-US" altLang="zh-TW" sz="2800" b="1" dirty="0">
                <a:solidFill>
                  <a:srgbClr val="FFFF00"/>
                </a:solidFill>
              </a:rPr>
              <a:t>and the helper </a:t>
            </a:r>
            <a:r>
              <a:rPr lang="en-US" altLang="zh-TW" sz="2800" dirty="0">
                <a:solidFill>
                  <a:prstClr val="white"/>
                </a:solidFill>
              </a:rPr>
              <a:t>will fail the course.)</a:t>
            </a:r>
            <a:endParaRPr lang="zh-TW" altLang="en-US" sz="2800" dirty="0">
              <a:solidFill>
                <a:prstClr val="white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712797" y="1077288"/>
            <a:ext cx="3427148" cy="1098202"/>
          </a:xfrm>
          <a:prstGeom prst="wedgeRoundRectCallout">
            <a:avLst>
              <a:gd name="adj1" fmla="val 63771"/>
              <a:gd name="adj2" fmla="val -4018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TW" sz="3200" dirty="0">
                <a:solidFill>
                  <a:prstClr val="black"/>
                </a:solidFill>
              </a:rPr>
              <a:t>This is our course number: </a:t>
            </a:r>
            <a:r>
              <a:rPr lang="en-US" altLang="zh-TW" sz="3200" b="1" dirty="0">
                <a:solidFill>
                  <a:srgbClr val="C00000"/>
                </a:solidFill>
              </a:rPr>
              <a:t>CSE282</a:t>
            </a:r>
            <a:r>
              <a:rPr lang="en-US" altLang="zh-TW" sz="3200" dirty="0">
                <a:solidFill>
                  <a:prstClr val="black"/>
                </a:solidFill>
              </a:rPr>
              <a:t>.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</a:t>
            </a:r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3.9.10 (main, Jan 20 2022, 21:37:52</a:t>
            </a:r>
            <a:r>
              <a:rPr lang="pt-BR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a=2;b=-5;c=-3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x=2*_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580163" y="3827193"/>
            <a:ext cx="3990251" cy="1659207"/>
          </a:xfrm>
          <a:prstGeom prst="wedgeRoundRectCallout">
            <a:avLst>
              <a:gd name="adj1" fmla="val -127968"/>
              <a:gd name="adj2" fmla="val -1638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What is this? It’s not a normal command such as you would expect to see in a program.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350245" y="4239075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5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</a:t>
            </a:r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3.9.10 (main, Jan 20 2022, 21:37:52</a:t>
            </a:r>
            <a:r>
              <a:rPr lang="pt-BR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a=2;b=-5;c=-3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(-b+(b*b-4*a*c)**0.5)/(2*a)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x=2*_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580163" y="3835357"/>
            <a:ext cx="3990251" cy="2336843"/>
          </a:xfrm>
          <a:prstGeom prst="wedgeRoundRectCallout">
            <a:avLst>
              <a:gd name="adj1" fmla="val -145155"/>
              <a:gd name="adj2" fmla="val -1218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Oh. It seems to be a kind 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of display statement, similar to print().</a:t>
            </a:r>
          </a:p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It is clearly a feature that exists because of the interactive mode.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97981" y="4923928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</a:t>
            </a:r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3.9.10 (main, Jan 20 2022, 21:37:52</a:t>
            </a:r>
            <a:r>
              <a:rPr lang="pt-BR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a=2;b=-5;c=-3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45443" y="5572293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86339" y="4925121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634" y="1870793"/>
            <a:ext cx="8716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713F02-DA55-4C3E-BAEC-D4EB95560696}"/>
              </a:ext>
            </a:extLst>
          </p:cNvPr>
          <p:cNvGrpSpPr/>
          <p:nvPr/>
        </p:nvGrpSpPr>
        <p:grpSpPr>
          <a:xfrm>
            <a:off x="3286845" y="2353977"/>
            <a:ext cx="5921450" cy="1618673"/>
            <a:chOff x="3286845" y="2353977"/>
            <a:chExt cx="5921450" cy="1618673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3286845" y="2353977"/>
              <a:ext cx="5921450" cy="1618673"/>
            </a:xfrm>
            <a:prstGeom prst="wedgeRoundRectCallout">
              <a:avLst>
                <a:gd name="adj1" fmla="val -45165"/>
                <a:gd name="adj2" fmla="val 106989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sz="2800" spc="-50" dirty="0">
                  <a:solidFill>
                    <a:srgbClr val="0033CC"/>
                  </a:solidFill>
                </a:rPr>
                <a:t>This example shows that you can display the result of complicated </a:t>
              </a:r>
              <a:r>
                <a:rPr lang="en-US" sz="2800" dirty="0">
                  <a:solidFill>
                    <a:srgbClr val="0033CC"/>
                  </a:solidFill>
                </a:rPr>
                <a:t>expressions. In this case, the quadratic                    </a:t>
              </a:r>
              <a:r>
                <a:rPr lang="en-US" sz="2800" dirty="0">
                  <a:solidFill>
                    <a:srgbClr val="FFD966"/>
                  </a:solidFill>
                </a:rPr>
                <a:t>.</a:t>
              </a:r>
              <a:r>
                <a:rPr lang="en-US" sz="2800" dirty="0">
                  <a:solidFill>
                    <a:srgbClr val="0033CC"/>
                  </a:solidFill>
                </a:rPr>
                <a:t> </a:t>
              </a:r>
              <a:r>
                <a:rPr lang="en-US" sz="2800" dirty="0">
                  <a:solidFill>
                    <a:srgbClr val="FFD966"/>
                  </a:solidFill>
                </a:rPr>
                <a:t>.</a:t>
              </a:r>
              <a:br>
                <a:rPr lang="en-US" sz="2800" dirty="0">
                  <a:solidFill>
                    <a:srgbClr val="0033CC"/>
                  </a:solidFill>
                </a:rPr>
              </a:br>
              <a:r>
                <a:rPr lang="en-US" sz="2800" dirty="0">
                  <a:solidFill>
                    <a:srgbClr val="0033CC"/>
                  </a:solidFill>
                </a:rPr>
                <a:t>equation (</a:t>
              </a:r>
              <a:r>
                <a:rPr lang="zh-TW" altLang="en-US" sz="2400" dirty="0">
                  <a:solidFill>
                    <a:srgbClr val="0033CC"/>
                  </a:solidFill>
                </a:rPr>
                <a:t>二次公式</a:t>
              </a:r>
              <a:r>
                <a:rPr lang="en-US" sz="2800" dirty="0">
                  <a:solidFill>
                    <a:srgbClr val="0033CC"/>
                  </a:solidFill>
                </a:rPr>
                <a:t>) :                   </a:t>
              </a:r>
              <a:r>
                <a:rPr lang="en-US" sz="2800" dirty="0">
                  <a:solidFill>
                    <a:srgbClr val="FFD966"/>
                  </a:solidFill>
                </a:rPr>
                <a:t>..</a:t>
              </a:r>
              <a:endParaRPr lang="en-US" sz="2800" dirty="0">
                <a:solidFill>
                  <a:srgbClr val="0033CC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1B0B6E5-45B9-4F74-9C4C-19625D43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D966"/>
                </a:clrFrom>
                <a:clrTo>
                  <a:srgbClr val="FFD96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78848" y="3219616"/>
              <a:ext cx="1820930" cy="613266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30DE5C-C9BE-4589-9FAD-3BB813FC689F}"/>
              </a:ext>
            </a:extLst>
          </p:cNvPr>
          <p:cNvSpPr/>
          <p:nvPr/>
        </p:nvSpPr>
        <p:spPr>
          <a:xfrm>
            <a:off x="3284078" y="5323756"/>
            <a:ext cx="5924217" cy="1530394"/>
          </a:xfrm>
          <a:prstGeom prst="round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2800" dirty="0">
              <a:solidFill>
                <a:srgbClr val="0033CC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(Sometimes I find it to be useful to use Pyt</a:t>
            </a:r>
            <a:r>
              <a:rPr lang="en-US" sz="2800" spc="-100" dirty="0">
                <a:solidFill>
                  <a:srgbClr val="0033CC"/>
                </a:solidFill>
              </a:rPr>
              <a:t>ho</a:t>
            </a:r>
            <a:r>
              <a:rPr lang="en-US" sz="2800" dirty="0">
                <a:solidFill>
                  <a:srgbClr val="0033CC"/>
                </a:solidFill>
              </a:rPr>
              <a:t>n</a:t>
            </a:r>
            <a:r>
              <a:rPr lang="en-US" sz="260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i</a:t>
            </a:r>
            <a:r>
              <a:rPr lang="en-US" sz="2800" spc="-50" dirty="0">
                <a:solidFill>
                  <a:srgbClr val="0033CC"/>
                </a:solidFill>
              </a:rPr>
              <a:t>n</a:t>
            </a:r>
            <a:r>
              <a:rPr lang="en-US" sz="2800" dirty="0">
                <a:solidFill>
                  <a:srgbClr val="0033CC"/>
                </a:solidFill>
              </a:rPr>
              <a:t>t</a:t>
            </a:r>
            <a:r>
              <a:rPr lang="en-US" sz="2800" spc="-50" dirty="0">
                <a:solidFill>
                  <a:srgbClr val="0033CC"/>
                </a:solidFill>
              </a:rPr>
              <a:t>e</a:t>
            </a:r>
            <a:r>
              <a:rPr lang="en-US" sz="2800" dirty="0">
                <a:solidFill>
                  <a:srgbClr val="0033CC"/>
                </a:solidFill>
              </a:rPr>
              <a:t>r</a:t>
            </a:r>
            <a:r>
              <a:rPr lang="en-US" sz="2800" spc="-100" dirty="0">
                <a:solidFill>
                  <a:srgbClr val="0033CC"/>
                </a:solidFill>
              </a:rPr>
              <a:t>a</a:t>
            </a:r>
            <a:r>
              <a:rPr lang="en-US" sz="2800" dirty="0">
                <a:solidFill>
                  <a:srgbClr val="0033CC"/>
                </a:solidFill>
              </a:rPr>
              <a:t>cti</a:t>
            </a:r>
            <a:r>
              <a:rPr lang="en-US" sz="2800" spc="-50" dirty="0">
                <a:solidFill>
                  <a:srgbClr val="0033CC"/>
                </a:solidFill>
              </a:rPr>
              <a:t>v</a:t>
            </a:r>
            <a:r>
              <a:rPr lang="en-US" sz="2800" dirty="0">
                <a:solidFill>
                  <a:srgbClr val="0033CC"/>
                </a:solidFill>
              </a:rPr>
              <a:t>e</a:t>
            </a:r>
            <a:r>
              <a:rPr lang="en-US" sz="2600" dirty="0">
                <a:solidFill>
                  <a:srgbClr val="0033CC"/>
                </a:solidFill>
              </a:rPr>
              <a:t> </a:t>
            </a:r>
            <a:r>
              <a:rPr lang="en-US" sz="2800" spc="-100" dirty="0">
                <a:solidFill>
                  <a:srgbClr val="0033CC"/>
                </a:solidFill>
              </a:rPr>
              <a:t>m</a:t>
            </a:r>
            <a:r>
              <a:rPr lang="en-US" sz="2800" spc="-50" dirty="0">
                <a:solidFill>
                  <a:srgbClr val="0033CC"/>
                </a:solidFill>
              </a:rPr>
              <a:t>o</a:t>
            </a:r>
            <a:r>
              <a:rPr lang="en-US" sz="2800" spc="-100" dirty="0">
                <a:solidFill>
                  <a:srgbClr val="0033CC"/>
                </a:solidFill>
              </a:rPr>
              <a:t>d</a:t>
            </a:r>
            <a:r>
              <a:rPr lang="en-US" sz="2800" dirty="0">
                <a:solidFill>
                  <a:srgbClr val="0033CC"/>
                </a:solidFill>
              </a:rPr>
              <a:t>e</a:t>
            </a:r>
            <a:r>
              <a:rPr lang="en-US" sz="260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as</a:t>
            </a:r>
            <a:r>
              <a:rPr lang="en-US" sz="260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a</a:t>
            </a:r>
            <a:r>
              <a:rPr lang="en-US" sz="260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c</a:t>
            </a:r>
            <a:r>
              <a:rPr lang="en-US" sz="2800" spc="-100" dirty="0">
                <a:solidFill>
                  <a:srgbClr val="0033CC"/>
                </a:solidFill>
              </a:rPr>
              <a:t>a</a:t>
            </a:r>
            <a:r>
              <a:rPr lang="en-US" sz="2800" spc="-50" dirty="0">
                <a:solidFill>
                  <a:srgbClr val="0033CC"/>
                </a:solidFill>
              </a:rPr>
              <a:t>l</a:t>
            </a:r>
            <a:r>
              <a:rPr lang="en-US" sz="2800" dirty="0">
                <a:solidFill>
                  <a:srgbClr val="0033CC"/>
                </a:solidFill>
              </a:rPr>
              <a:t>c</a:t>
            </a:r>
            <a:r>
              <a:rPr lang="en-US" sz="2800" spc="-50" dirty="0">
                <a:solidFill>
                  <a:srgbClr val="0033CC"/>
                </a:solidFill>
              </a:rPr>
              <a:t>ul</a:t>
            </a:r>
            <a:r>
              <a:rPr lang="en-US" sz="2800" dirty="0">
                <a:solidFill>
                  <a:srgbClr val="0033CC"/>
                </a:solidFill>
              </a:rPr>
              <a:t>at</a:t>
            </a:r>
            <a:r>
              <a:rPr lang="en-US" sz="2800" spc="-100" dirty="0">
                <a:solidFill>
                  <a:srgbClr val="0033CC"/>
                </a:solidFill>
              </a:rPr>
              <a:t>o</a:t>
            </a:r>
            <a:r>
              <a:rPr lang="en-US" sz="2800" spc="-50" dirty="0">
                <a:solidFill>
                  <a:srgbClr val="0033CC"/>
                </a:solidFill>
              </a:rPr>
              <a:t>r</a:t>
            </a:r>
            <a:r>
              <a:rPr lang="en-US" sz="2800" dirty="0">
                <a:solidFill>
                  <a:srgbClr val="0033CC"/>
                </a:solidFill>
              </a:rPr>
              <a:t>, even when I’m not writing a program.)</a:t>
            </a:r>
            <a:endParaRPr lang="en-US" sz="2800" dirty="0"/>
          </a:p>
        </p:txBody>
      </p:sp>
      <p:sp>
        <p:nvSpPr>
          <p:cNvPr id="17" name="Rounded Rectangular Callout 7">
            <a:extLst>
              <a:ext uri="{FF2B5EF4-FFF2-40B4-BE49-F238E27FC236}">
                <a16:creationId xmlns:a16="http://schemas.microsoft.com/office/drawing/2014/main" id="{3A3A6D71-438B-4636-BA51-A12AB54DBC88}"/>
              </a:ext>
            </a:extLst>
          </p:cNvPr>
          <p:cNvSpPr/>
          <p:nvPr/>
        </p:nvSpPr>
        <p:spPr>
          <a:xfrm>
            <a:off x="3284078" y="5323755"/>
            <a:ext cx="5921450" cy="393164"/>
          </a:xfrm>
          <a:prstGeom prst="wedgeRoundRectCallout">
            <a:avLst>
              <a:gd name="adj1" fmla="val -88202"/>
              <a:gd name="adj2" fmla="val -3524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It displays the result.</a:t>
            </a:r>
          </a:p>
        </p:txBody>
      </p:sp>
    </p:spTree>
    <p:extLst>
      <p:ext uri="{BB962C8B-B14F-4D97-AF65-F5344CB8AC3E}">
        <p14:creationId xmlns:p14="http://schemas.microsoft.com/office/powerpoint/2010/main" val="22971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</a:t>
            </a:r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3.9.10 (main, Jan 20 2022, 21:37:52</a:t>
            </a:r>
            <a:r>
              <a:rPr lang="pt-BR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a=2;b=-5;c=-3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endParaRPr lang="en-US" sz="2200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80163" y="5964507"/>
            <a:ext cx="3990251" cy="893493"/>
          </a:xfrm>
          <a:prstGeom prst="wedgeRoundRectCallout">
            <a:avLst>
              <a:gd name="adj1" fmla="val -140599"/>
              <a:gd name="adj2" fmla="val -3723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Yes, the previous displayed value was 3.0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555670" y="3982315"/>
            <a:ext cx="3990251" cy="2304185"/>
          </a:xfrm>
          <a:prstGeom prst="wedgeRoundRectCallout">
            <a:avLst>
              <a:gd name="adj1" fmla="val -130014"/>
              <a:gd name="adj2" fmla="val 3028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What is this? It is a special variable that holds the previous value or message displayed. </a:t>
            </a:r>
            <a:r>
              <a:rPr lang="en-US" sz="2800" spc="-40" dirty="0">
                <a:solidFill>
                  <a:srgbClr val="0033CC"/>
                </a:solidFill>
              </a:rPr>
              <a:t>(But this does </a:t>
            </a:r>
            <a:r>
              <a:rPr lang="en-US" sz="2800" b="1" spc="-40" dirty="0">
                <a:solidFill>
                  <a:srgbClr val="0033CC"/>
                </a:solidFill>
              </a:rPr>
              <a:t>not</a:t>
            </a:r>
            <a:r>
              <a:rPr lang="en-US" sz="2800" spc="-40" dirty="0">
                <a:solidFill>
                  <a:srgbClr val="0033CC"/>
                </a:solidFill>
              </a:rPr>
              <a:t> include </a:t>
            </a:r>
            <a:r>
              <a:rPr lang="en-US" sz="2800" spc="-50" dirty="0">
                <a:solidFill>
                  <a:srgbClr val="0033CC"/>
                </a:solidFill>
              </a:rPr>
              <a:t>things that were </a:t>
            </a:r>
            <a:r>
              <a:rPr lang="en-US" sz="2800" b="1" u="sng" spc="-50" dirty="0">
                <a:solidFill>
                  <a:srgbClr val="0033CC"/>
                </a:solidFill>
              </a:rPr>
              <a:t>print</a:t>
            </a:r>
            <a:r>
              <a:rPr lang="en-US" sz="2800" spc="-50" dirty="0">
                <a:solidFill>
                  <a:srgbClr val="0033CC"/>
                </a:solidFill>
              </a:rPr>
              <a:t>ed.)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329303" y="5587957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51717" y="6265593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7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  <p:bldP spid="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</a:t>
            </a:r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3.9.10 (main, Jan 20 2022, 21:37:52</a:t>
            </a:r>
            <a:r>
              <a:rPr lang="pt-BR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a=2;b=-5;c=-3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x=a*_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041471" y="6271036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4580163" y="5372100"/>
            <a:ext cx="3990251" cy="1485900"/>
          </a:xfrm>
          <a:prstGeom prst="wedgeRoundRectCallout">
            <a:avLst>
              <a:gd name="adj1" fmla="val -113351"/>
              <a:gd name="adj2" fmla="val 2615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You can use “_” in an expression, just like how you use other variables.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634" y="1870793"/>
            <a:ext cx="8716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5031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3.9.10 (main, Jan 20 2022, 21:37:52</a:t>
            </a:r>
            <a:r>
              <a:rPr lang="pt-BR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a=2;b=-5;c=-3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x=a*_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050332" y="6272279"/>
            <a:ext cx="1385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4613163" y="4914900"/>
            <a:ext cx="3957251" cy="1944333"/>
          </a:xfrm>
          <a:prstGeom prst="wedgeRoundRectCallout">
            <a:avLst>
              <a:gd name="adj1" fmla="val -137798"/>
              <a:gd name="adj2" fmla="val 2893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But why didn’t it display the answer (6.0)?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It is because this was an assignment statement, not a display command.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612820" y="3788229"/>
            <a:ext cx="4212773" cy="2612571"/>
          </a:xfrm>
          <a:prstGeom prst="wedgeRoundRectCallout">
            <a:avLst>
              <a:gd name="adj1" fmla="val -116368"/>
              <a:gd name="adj2" fmla="val 3507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Although nothing has displayed, something did </a:t>
            </a:r>
            <a:r>
              <a:rPr lang="en-US" sz="2800" spc="-20" dirty="0">
                <a:solidFill>
                  <a:srgbClr val="0033CC"/>
                </a:solidFill>
              </a:rPr>
              <a:t>happen: x got assigned 6.0.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And, since this command didn’t display anything,  the previously displayed value is still 3.0. </a:t>
            </a:r>
          </a:p>
        </p:txBody>
      </p:sp>
    </p:spTree>
    <p:extLst>
      <p:ext uri="{BB962C8B-B14F-4D97-AF65-F5344CB8AC3E}">
        <p14:creationId xmlns:p14="http://schemas.microsoft.com/office/powerpoint/2010/main" val="241666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3.9.10 (main, Jan 20 2022, 21:37:52</a:t>
            </a:r>
            <a:r>
              <a:rPr lang="pt-BR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a=2;b=-5;c=-3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x=a*_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_+x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262" y="6278311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634" y="1870793"/>
            <a:ext cx="8716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613564" y="4914900"/>
            <a:ext cx="4212597" cy="1877786"/>
          </a:xfrm>
          <a:prstGeom prst="wedgeRoundRectCallout">
            <a:avLst>
              <a:gd name="adj1" fmla="val -118714"/>
              <a:gd name="adj2" fmla="val 2837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5000"/>
              </a:lnSpc>
            </a:pPr>
            <a:endParaRPr lang="en-US" sz="2800" dirty="0">
              <a:solidFill>
                <a:srgbClr val="0033CC"/>
              </a:solidFill>
            </a:endParaRPr>
          </a:p>
          <a:p>
            <a:pPr algn="ctr">
              <a:lnSpc>
                <a:spcPct val="85000"/>
              </a:lnSpc>
            </a:pPr>
            <a:endParaRPr lang="en-US" sz="2800" dirty="0">
              <a:solidFill>
                <a:srgbClr val="0033CC"/>
              </a:solidFill>
            </a:endParaRPr>
          </a:p>
          <a:p>
            <a:pPr algn="ctr">
              <a:lnSpc>
                <a:spcPct val="85000"/>
              </a:lnSpc>
            </a:pPr>
            <a:endParaRPr lang="en-US" sz="2800" dirty="0">
              <a:solidFill>
                <a:srgbClr val="0033CC"/>
              </a:solidFill>
            </a:endParaRPr>
          </a:p>
          <a:p>
            <a:pPr algn="ctr">
              <a:lnSpc>
                <a:spcPct val="85000"/>
              </a:lnSpc>
            </a:pP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So what will this line do?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12820" y="3788229"/>
            <a:ext cx="4212773" cy="2612571"/>
          </a:xfrm>
          <a:prstGeom prst="wedgeRoundRectCallout">
            <a:avLst>
              <a:gd name="adj1" fmla="val -116368"/>
              <a:gd name="adj2" fmla="val 3507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Although nothing has displayed, something did </a:t>
            </a:r>
            <a:r>
              <a:rPr lang="en-US" sz="2800" spc="-20" dirty="0">
                <a:solidFill>
                  <a:srgbClr val="0033CC"/>
                </a:solidFill>
              </a:rPr>
              <a:t>happen: x got assigned 6.0.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And, since this command didn’t display anything,  the previously displayed value is still 3.0. </a:t>
            </a:r>
          </a:p>
        </p:txBody>
      </p:sp>
    </p:spTree>
    <p:extLst>
      <p:ext uri="{BB962C8B-B14F-4D97-AF65-F5344CB8AC3E}">
        <p14:creationId xmlns:p14="http://schemas.microsoft.com/office/powerpoint/2010/main" val="53552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a=2;b=-5;c=-3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x=a*_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613564" y="4914900"/>
            <a:ext cx="4212597" cy="1877786"/>
          </a:xfrm>
          <a:prstGeom prst="wedgeRoundRectCallout">
            <a:avLst>
              <a:gd name="adj1" fmla="val -120523"/>
              <a:gd name="adj2" fmla="val 1133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5000"/>
              </a:lnSpc>
            </a:pPr>
            <a:endParaRPr lang="en-US" sz="2800" dirty="0">
              <a:solidFill>
                <a:srgbClr val="0033CC"/>
              </a:solidFill>
            </a:endParaRPr>
          </a:p>
          <a:p>
            <a:pPr algn="ctr">
              <a:lnSpc>
                <a:spcPct val="85000"/>
              </a:lnSpc>
            </a:pPr>
            <a:endParaRPr lang="en-US" sz="2800" dirty="0">
              <a:solidFill>
                <a:srgbClr val="0033CC"/>
              </a:solidFill>
            </a:endParaRPr>
          </a:p>
          <a:p>
            <a:pPr algn="ctr">
              <a:lnSpc>
                <a:spcPct val="85000"/>
              </a:lnSpc>
            </a:pPr>
            <a:endParaRPr lang="en-US" sz="2800" dirty="0">
              <a:solidFill>
                <a:srgbClr val="0033CC"/>
              </a:solidFill>
            </a:endParaRPr>
          </a:p>
          <a:p>
            <a:pPr algn="ctr">
              <a:lnSpc>
                <a:spcPct val="85000"/>
              </a:lnSpc>
            </a:pP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So what will this line do?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12820" y="3788229"/>
            <a:ext cx="4212773" cy="2612571"/>
          </a:xfrm>
          <a:prstGeom prst="wedgeRoundRectCallout">
            <a:avLst>
              <a:gd name="adj1" fmla="val -116368"/>
              <a:gd name="adj2" fmla="val 2413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Although nothing has displayed, something did </a:t>
            </a:r>
            <a:r>
              <a:rPr lang="en-US" sz="2800" spc="-20" dirty="0">
                <a:solidFill>
                  <a:srgbClr val="0033CC"/>
                </a:solidFill>
              </a:rPr>
              <a:t>happen: x got assigned 6.0.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And, since this command didn’t display anything,  the previously displayed value is still 3.0. </a:t>
            </a:r>
          </a:p>
        </p:txBody>
      </p:sp>
    </p:spTree>
    <p:extLst>
      <p:ext uri="{BB962C8B-B14F-4D97-AF65-F5344CB8AC3E}">
        <p14:creationId xmlns:p14="http://schemas.microsoft.com/office/powerpoint/2010/main" val="191537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a=2;b=-5;c=-3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x=a*_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21781" y="6260152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4385688" y="5437413"/>
            <a:ext cx="2891805" cy="564401"/>
          </a:xfrm>
          <a:prstGeom prst="wedgeRoundRectCallout">
            <a:avLst>
              <a:gd name="adj1" fmla="val -162173"/>
              <a:gd name="adj2" fmla="val 5870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3+6.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13564" y="4914900"/>
            <a:ext cx="4212597" cy="1877786"/>
          </a:xfrm>
          <a:prstGeom prst="wedgeRoundRectCallout">
            <a:avLst>
              <a:gd name="adj1" fmla="val -119799"/>
              <a:gd name="adj2" fmla="val 78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5000"/>
              </a:lnSpc>
            </a:pPr>
            <a:endParaRPr lang="en-US" sz="2800" dirty="0">
              <a:solidFill>
                <a:srgbClr val="0033CC"/>
              </a:solidFill>
            </a:endParaRPr>
          </a:p>
          <a:p>
            <a:pPr algn="ctr">
              <a:lnSpc>
                <a:spcPct val="85000"/>
              </a:lnSpc>
            </a:pPr>
            <a:endParaRPr lang="en-US" sz="2800" dirty="0">
              <a:solidFill>
                <a:srgbClr val="0033CC"/>
              </a:solidFill>
            </a:endParaRPr>
          </a:p>
          <a:p>
            <a:pPr algn="ctr">
              <a:lnSpc>
                <a:spcPct val="85000"/>
              </a:lnSpc>
            </a:pPr>
            <a:endParaRPr lang="en-US" sz="2800" dirty="0">
              <a:solidFill>
                <a:srgbClr val="0033CC"/>
              </a:solidFill>
            </a:endParaRPr>
          </a:p>
          <a:p>
            <a:pPr algn="ctr">
              <a:lnSpc>
                <a:spcPct val="85000"/>
              </a:lnSpc>
            </a:pP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So what will this line do?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612820" y="3788229"/>
            <a:ext cx="4212773" cy="2612571"/>
          </a:xfrm>
          <a:prstGeom prst="wedgeRoundRectCallout">
            <a:avLst>
              <a:gd name="adj1" fmla="val -116730"/>
              <a:gd name="adj2" fmla="val 1071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Although nothing has displayed, something did </a:t>
            </a:r>
            <a:r>
              <a:rPr lang="en-US" sz="2800" spc="-20" dirty="0">
                <a:solidFill>
                  <a:srgbClr val="0033CC"/>
                </a:solidFill>
              </a:rPr>
              <a:t>happen: x got assigned 6.0.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And, since this command didn’t display anything,  the previously displayed value is still 3.0.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634" y="1870793"/>
            <a:ext cx="8716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32481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more.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a=2;b=-5;c=-3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x=a*_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_+_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58593" y="6260152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4385687" y="5437413"/>
            <a:ext cx="3076469" cy="564401"/>
          </a:xfrm>
          <a:prstGeom prst="wedgeRoundRectCallout">
            <a:avLst>
              <a:gd name="adj1" fmla="val -137758"/>
              <a:gd name="adj2" fmla="val 12090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What will this give?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634" y="1870793"/>
            <a:ext cx="8716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08515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1"/>
                            </p:stCondLst>
                            <p:childTnLst>
                              <p:par>
                                <p:cTn id="1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1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2906" y="90806"/>
            <a:ext cx="10515600" cy="107962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can take the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5296"/>
            <a:ext cx="10851166" cy="5632704"/>
          </a:xfrm>
        </p:spPr>
        <p:txBody>
          <a:bodyPr>
            <a:noAutofit/>
          </a:bodyPr>
          <a:lstStyle/>
          <a:p>
            <a:pPr marL="227013" indent="-227013"/>
            <a:r>
              <a:rPr lang="en-US" sz="4000" dirty="0">
                <a:latin typeface="Arial Narrow" panose="020B0606020202030204" pitchFamily="34" charset="0"/>
              </a:rPr>
              <a:t>This is not CSE 101.</a:t>
            </a:r>
          </a:p>
          <a:p>
            <a:pPr marL="511175" lvl="1" indent="-225425"/>
            <a:r>
              <a:rPr lang="en-US" sz="34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Many s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n-US" sz="34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hools use P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yt</a:t>
            </a:r>
            <a:r>
              <a:rPr lang="en-US" sz="34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hon in 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t</a:t>
            </a:r>
            <a:r>
              <a:rPr lang="en-US" sz="34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heir in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t</a:t>
            </a:r>
            <a:r>
              <a:rPr lang="en-US" sz="34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ro </a:t>
            </a:r>
            <a:r>
              <a:rPr lang="en-US" sz="34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p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r</a:t>
            </a:r>
            <a:r>
              <a:rPr lang="en-US" sz="34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og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r</a:t>
            </a:r>
            <a:r>
              <a:rPr lang="en-US" sz="34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amming clas</a:t>
            </a:r>
            <a:r>
              <a:rPr lang="en-US" sz="3400" spc="-210" dirty="0">
                <a:solidFill>
                  <a:srgbClr val="FF0000"/>
                </a:solidFill>
                <a:latin typeface="Arial Narrow" panose="020B0606020202030204" pitchFamily="34" charset="0"/>
              </a:rPr>
              <a:t>s</a:t>
            </a:r>
            <a:r>
              <a:rPr lang="en-US" sz="34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.</a:t>
            </a:r>
          </a:p>
          <a:p>
            <a:pPr marL="511175" lvl="2" indent="234950"/>
            <a:r>
              <a:rPr lang="en-US" sz="3000" dirty="0">
                <a:solidFill>
                  <a:srgbClr val="FF0000"/>
                </a:solidFill>
                <a:latin typeface="Arial Narrow" panose="020B0606020202030204" pitchFamily="34" charset="0"/>
              </a:rPr>
              <a:t>But not NSYSU. We use C++ for that class.</a:t>
            </a:r>
          </a:p>
          <a:p>
            <a:pPr marL="746125" lvl="4" indent="227013"/>
            <a:r>
              <a:rPr lang="en-US" sz="28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S</a:t>
            </a:r>
            <a:r>
              <a:rPr lang="en-US" sz="28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o I’ll </a:t>
            </a:r>
            <a:r>
              <a:rPr lang="en-US" sz="28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som</a:t>
            </a:r>
            <a:r>
              <a:rPr lang="en-US" sz="28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etimes c</a:t>
            </a:r>
            <a:r>
              <a:rPr lang="en-US" sz="28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ompa</a:t>
            </a:r>
            <a:r>
              <a:rPr lang="en-US" sz="28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re to C </a:t>
            </a:r>
            <a:r>
              <a:rPr lang="en-US" sz="28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ex</a:t>
            </a:r>
            <a:r>
              <a:rPr lang="en-US" sz="28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amples</a:t>
            </a:r>
            <a:r>
              <a:rPr lang="en-US" sz="28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30" dirty="0">
                <a:latin typeface="Arial Narrow" panose="020B0606020202030204" pitchFamily="34" charset="0"/>
              </a:rPr>
              <a:t>(b</a:t>
            </a:r>
            <a:r>
              <a:rPr lang="en-US" sz="2800" spc="-10" dirty="0">
                <a:latin typeface="Arial Narrow" panose="020B0606020202030204" pitchFamily="34" charset="0"/>
              </a:rPr>
              <a:t>ut </a:t>
            </a:r>
            <a:r>
              <a:rPr lang="en-US" sz="2800" spc="-50" dirty="0">
                <a:latin typeface="Arial Narrow" panose="020B0606020202030204" pitchFamily="34" charset="0"/>
              </a:rPr>
              <a:t>wo</a:t>
            </a:r>
            <a:r>
              <a:rPr lang="en-US" sz="2800" spc="-80" dirty="0">
                <a:latin typeface="Arial Narrow" panose="020B0606020202030204" pitchFamily="34" charset="0"/>
              </a:rPr>
              <a:t>n</a:t>
            </a:r>
            <a:r>
              <a:rPr lang="en-US" sz="2800" spc="-10" dirty="0">
                <a:latin typeface="Arial Narrow" panose="020B0606020202030204" pitchFamily="34" charset="0"/>
              </a:rPr>
              <a:t>’t test </a:t>
            </a:r>
            <a:r>
              <a:rPr lang="en-US" sz="2800" spc="-40" dirty="0">
                <a:latin typeface="Arial Narrow" panose="020B0606020202030204" pitchFamily="34" charset="0"/>
              </a:rPr>
              <a:t>you on </a:t>
            </a:r>
            <a:r>
              <a:rPr lang="en-US" sz="2800" spc="-110" dirty="0">
                <a:latin typeface="Arial Narrow" panose="020B0606020202030204" pitchFamily="34" charset="0"/>
              </a:rPr>
              <a:t>C</a:t>
            </a:r>
            <a:r>
              <a:rPr lang="en-US" sz="2800" spc="-10" dirty="0">
                <a:latin typeface="Arial Narrow" panose="020B0606020202030204" pitchFamily="34" charset="0"/>
              </a:rPr>
              <a:t>) </a:t>
            </a:r>
          </a:p>
          <a:p>
            <a:pPr marL="227013" indent="-227013">
              <a:spcBef>
                <a:spcPts val="1800"/>
              </a:spcBef>
            </a:pPr>
            <a:r>
              <a:rPr lang="en-US" altLang="zh-TW" sz="4000" spc="-40" dirty="0">
                <a:latin typeface="Arial Narrow" panose="020B0606020202030204" pitchFamily="34" charset="0"/>
              </a:rPr>
              <a:t>This is CSE 282.  </a:t>
            </a:r>
            <a:endParaRPr lang="en-US" altLang="zh-TW" sz="3200" spc="-4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5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a=2;b=-5;c=-3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x=a*_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18.0</a:t>
            </a:r>
          </a:p>
        </p:txBody>
      </p:sp>
    </p:spTree>
    <p:extLst>
      <p:ext uri="{BB962C8B-B14F-4D97-AF65-F5344CB8AC3E}">
        <p14:creationId xmlns:p14="http://schemas.microsoft.com/office/powerpoint/2010/main" val="393254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x=a*_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_+_ 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18.0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1781" y="6260152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8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print(b)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x=a*_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_+_ 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18.0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print(_+_)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7494" y="6260152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5634" y="1870793"/>
            <a:ext cx="8716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FF000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20884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x=a*_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_+_ 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18.0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print(_+_)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36.0</a:t>
            </a:r>
          </a:p>
        </p:txBody>
      </p:sp>
    </p:spTree>
    <p:extLst>
      <p:ext uri="{BB962C8B-B14F-4D97-AF65-F5344CB8AC3E}">
        <p14:creationId xmlns:p14="http://schemas.microsoft.com/office/powerpoint/2010/main" val="279377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a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x=a*_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_+_ 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18.0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print(_+_)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36.0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21594" y="6260152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74515" y="6231061"/>
            <a:ext cx="228600" cy="398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70765" y="6260152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5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x=a*_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_+_ 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18.0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print(_+_)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36.0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18.0</a:t>
            </a:r>
          </a:p>
        </p:txBody>
      </p:sp>
    </p:spTree>
    <p:extLst>
      <p:ext uri="{BB962C8B-B14F-4D97-AF65-F5344CB8AC3E}">
        <p14:creationId xmlns:p14="http://schemas.microsoft.com/office/powerpoint/2010/main" val="34604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(-b+(b*b-4*a*c)**0.5)/(2*a)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x=a*_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_+x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9.0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_+_ 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18.0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print(_+_)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36.0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_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18.0</a:t>
            </a:r>
          </a:p>
          <a:p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70765" y="6260152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9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4000"/>
              </a:lnSpc>
            </a:pPr>
            <a:endParaRPr lang="en-US" sz="10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cat scriptUsesUnderscore.py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a=2;b=-5;c=-3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print(b)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(-b+(b*b-4*a*c)**0.5)/(2*a)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x=a*_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_+x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_+_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print(_+_)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python3 ScriptUsesUnderscore.py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File "ScriptUsesUnderscore.py</a:t>
            </a:r>
            <a:r>
              <a:rPr lang="en-US" sz="2200" spc="-14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", </a:t>
            </a: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lin</a:t>
            </a:r>
            <a:r>
              <a:rPr lang="en-US" sz="2200" spc="-14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 5, </a:t>
            </a: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 &lt;module&gt;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NameError: name '_' is not defined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1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88649" y="1912998"/>
            <a:ext cx="1385" cy="2834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7393" y="1901684"/>
            <a:ext cx="1385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634" y="1870793"/>
            <a:ext cx="5287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4000"/>
              </a:lnSpc>
            </a:pPr>
            <a:endParaRPr lang="en-US" sz="10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4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68" y="4972058"/>
            <a:ext cx="1385" cy="2834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8162" y="4955694"/>
            <a:ext cx="1385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4293394" y="1124815"/>
            <a:ext cx="5322094" cy="703985"/>
          </a:xfrm>
          <a:prstGeom prst="wedgeRoundRectCallout">
            <a:avLst>
              <a:gd name="adj1" fmla="val -74655"/>
              <a:gd name="adj2" fmla="val 7358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Judging by the name, it sounds like this Python script will use a "_".</a:t>
            </a:r>
            <a:endParaRPr lang="en-US" sz="2800" spc="-50" dirty="0">
              <a:solidFill>
                <a:srgbClr val="0033CC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293394" y="3639415"/>
            <a:ext cx="5322094" cy="703985"/>
          </a:xfrm>
          <a:prstGeom prst="wedgeRoundRectCallout">
            <a:avLst>
              <a:gd name="adj1" fmla="val -115699"/>
              <a:gd name="adj2" fmla="val -6352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dirty="0">
                <a:solidFill>
                  <a:srgbClr val="0033CC"/>
                </a:solidFill>
              </a:rPr>
              <a:t>And, yes, it does use a "_".</a:t>
            </a:r>
            <a:endParaRPr lang="en-US" sz="2800" spc="-50" dirty="0">
              <a:solidFill>
                <a:srgbClr val="0033CC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4293394" y="2057400"/>
            <a:ext cx="5322094" cy="1257300"/>
          </a:xfrm>
          <a:prstGeom prst="wedgeRoundRectCallout">
            <a:avLst>
              <a:gd name="adj1" fmla="val -89927"/>
              <a:gd name="adj2" fmla="val 1825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2800" spc="-20" dirty="0">
                <a:solidFill>
                  <a:srgbClr val="0033CC"/>
                </a:solidFill>
              </a:rPr>
              <a:t>This script looks familiar. It contains </a:t>
            </a:r>
            <a:r>
              <a:rPr lang="en-US" sz="2800" dirty="0">
                <a:solidFill>
                  <a:srgbClr val="0033CC"/>
                </a:solidFill>
              </a:rPr>
              <a:t>all of the commands the we used interactively, on the previous slide.</a:t>
            </a:r>
            <a:endParaRPr lang="en-US" sz="2800" spc="-50" dirty="0">
              <a:solidFill>
                <a:srgbClr val="0033CC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90038" y="6344619"/>
            <a:ext cx="1385" cy="256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945092" y="2903573"/>
            <a:ext cx="2433315" cy="1121418"/>
          </a:xfrm>
          <a:prstGeom prst="wedgeRoundRectCallout">
            <a:avLst>
              <a:gd name="adj1" fmla="val -44649"/>
              <a:gd name="adj2" fmla="val -11174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36" dirty="0">
                <a:solidFill>
                  <a:srgbClr val="0033CC"/>
                </a:solidFill>
              </a:rPr>
              <a:t>“cat” is just the UNIX command to display a file.</a:t>
            </a:r>
          </a:p>
        </p:txBody>
      </p:sp>
    </p:spTree>
    <p:extLst>
      <p:ext uri="{BB962C8B-B14F-4D97-AF65-F5344CB8AC3E}">
        <p14:creationId xmlns:p14="http://schemas.microsoft.com/office/powerpoint/2010/main" val="406059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401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5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4" grpId="0" animBg="1"/>
      <p:bldP spid="1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4000"/>
              </a:lnSpc>
            </a:pPr>
            <a:endParaRPr lang="en-US" sz="10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cat scriptUsesUnderscore.py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a=2;b=-5;c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=-3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00B0F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print(b)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(-b+(b*b-4*a*c)**0.5)/(2*a)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x=a*_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_+x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_+_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(_+_)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python3 ScriptUsesUnderscore.py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00B0F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File "ScriptUsesUnderscore.py</a:t>
            </a:r>
            <a:r>
              <a:rPr lang="en-US" sz="2200" spc="-14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", </a:t>
            </a: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lin</a:t>
            </a:r>
            <a:r>
              <a:rPr lang="en-US" sz="2200" spc="-14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 5, </a:t>
            </a: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 &lt;module&gt;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NameError: name '_' is not defined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1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634" y="1870793"/>
            <a:ext cx="5287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4000"/>
              </a:lnSpc>
            </a:pPr>
            <a:endParaRPr lang="en-US" sz="10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4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093494" y="1943100"/>
            <a:ext cx="4229100" cy="800100"/>
          </a:xfrm>
          <a:prstGeom prst="wedgeRoundRectCallout">
            <a:avLst>
              <a:gd name="adj1" fmla="val -127718"/>
              <a:gd name="adj2" fmla="val 34202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600" spc="-40" dirty="0">
                <a:solidFill>
                  <a:prstClr val="black"/>
                </a:solidFill>
              </a:rPr>
              <a:t>This line exec</a:t>
            </a:r>
            <a:r>
              <a:rPr lang="en-US" sz="2600" dirty="0">
                <a:solidFill>
                  <a:prstClr val="black"/>
                </a:solidFill>
              </a:rPr>
              <a:t>ut</a:t>
            </a:r>
            <a:r>
              <a:rPr lang="en-US" sz="2600" spc="-40" dirty="0">
                <a:solidFill>
                  <a:prstClr val="black"/>
                </a:solidFill>
              </a:rPr>
              <a:t>ed, p</a:t>
            </a:r>
            <a:r>
              <a:rPr lang="en-US" sz="2600" dirty="0">
                <a:solidFill>
                  <a:prstClr val="black"/>
                </a:solidFill>
              </a:rPr>
              <a:t>r</a:t>
            </a:r>
            <a:r>
              <a:rPr lang="en-US" sz="2600" spc="-40" dirty="0">
                <a:solidFill>
                  <a:prstClr val="black"/>
                </a:solidFill>
              </a:rPr>
              <a:t>inting </a:t>
            </a:r>
            <a:r>
              <a:rPr lang="en-US" sz="2600" dirty="0">
                <a:solidFill>
                  <a:prstClr val="black"/>
                </a:solidFill>
              </a:rPr>
              <a:t>t</a:t>
            </a:r>
            <a:r>
              <a:rPr lang="en-US" sz="2600" spc="-50" dirty="0">
                <a:solidFill>
                  <a:prstClr val="black"/>
                </a:solidFill>
              </a:rPr>
              <a:t>his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b="1" dirty="0">
                <a:solidFill>
                  <a:srgbClr val="009100"/>
                </a:solidFill>
              </a:rPr>
              <a:t>-5</a:t>
            </a:r>
            <a:r>
              <a:rPr lang="en-US" sz="2600" b="1" dirty="0">
                <a:solidFill>
                  <a:srgbClr val="009900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(which is the value of b).</a:t>
            </a:r>
          </a:p>
        </p:txBody>
      </p:sp>
      <p:sp>
        <p:nvSpPr>
          <p:cNvPr id="15" name="Down Arrow 14"/>
          <p:cNvSpPr/>
          <p:nvPr/>
        </p:nvSpPr>
        <p:spPr>
          <a:xfrm rot="3623385">
            <a:off x="2973375" y="1356067"/>
            <a:ext cx="255222" cy="5316757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990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90038" y="6344619"/>
            <a:ext cx="1385" cy="256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2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4000"/>
              </a:lnSpc>
            </a:pPr>
            <a:endParaRPr lang="en-US" sz="10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cat scriptUsesUnderscore.py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a=2;b=-5;c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=-3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004D68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print(b)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</a:t>
            </a:r>
            <a:endParaRPr lang="en-US" sz="2200" dirty="0">
              <a:solidFill>
                <a:prstClr val="white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(-b+(b*b-4*a*c)**0.5)/(2*a)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x=a*_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_+x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_+_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(_+_)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python3 ScriptUsesUnderscore.py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004D68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File "ScriptUsesUnderscore.py</a:t>
            </a:r>
            <a:r>
              <a:rPr lang="en-US" sz="2200" spc="-14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", </a:t>
            </a: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lin</a:t>
            </a:r>
            <a:r>
              <a:rPr lang="en-US" sz="2200" spc="-14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 5, </a:t>
            </a: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 &lt;module&gt;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NameError: name '_' is not defined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1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634" y="1870793"/>
            <a:ext cx="5287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4000"/>
              </a:lnSpc>
            </a:pPr>
            <a:endParaRPr lang="en-US" sz="10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4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093494" y="1943100"/>
            <a:ext cx="4229100" cy="800100"/>
          </a:xfrm>
          <a:prstGeom prst="wedgeRoundRectCallout">
            <a:avLst>
              <a:gd name="adj1" fmla="val -127718"/>
              <a:gd name="adj2" fmla="val 34202"/>
              <a:gd name="adj3" fmla="val 16667"/>
            </a:avLst>
          </a:prstGeom>
          <a:solidFill>
            <a:srgbClr val="004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600" spc="-40" dirty="0">
                <a:solidFill>
                  <a:prstClr val="black"/>
                </a:solidFill>
              </a:rPr>
              <a:t>This line exec</a:t>
            </a:r>
            <a:r>
              <a:rPr lang="en-US" sz="2600" dirty="0">
                <a:solidFill>
                  <a:prstClr val="black"/>
                </a:solidFill>
              </a:rPr>
              <a:t>ut</a:t>
            </a:r>
            <a:r>
              <a:rPr lang="en-US" sz="2600" spc="-40" dirty="0">
                <a:solidFill>
                  <a:prstClr val="black"/>
                </a:solidFill>
              </a:rPr>
              <a:t>ed, p</a:t>
            </a:r>
            <a:r>
              <a:rPr lang="en-US" sz="2600" dirty="0">
                <a:solidFill>
                  <a:prstClr val="black"/>
                </a:solidFill>
              </a:rPr>
              <a:t>r</a:t>
            </a:r>
            <a:r>
              <a:rPr lang="en-US" sz="2600" spc="-40" dirty="0">
                <a:solidFill>
                  <a:prstClr val="black"/>
                </a:solidFill>
              </a:rPr>
              <a:t>inting </a:t>
            </a:r>
            <a:r>
              <a:rPr lang="en-US" sz="2600" dirty="0">
                <a:solidFill>
                  <a:prstClr val="black"/>
                </a:solidFill>
              </a:rPr>
              <a:t>t</a:t>
            </a:r>
            <a:r>
              <a:rPr lang="en-US" sz="2600" spc="-50" dirty="0">
                <a:solidFill>
                  <a:prstClr val="black"/>
                </a:solidFill>
              </a:rPr>
              <a:t>his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b="1" dirty="0">
                <a:solidFill>
                  <a:srgbClr val="009900"/>
                </a:solidFill>
              </a:rPr>
              <a:t>-5 </a:t>
            </a:r>
            <a:r>
              <a:rPr lang="en-US" sz="2600" dirty="0">
                <a:solidFill>
                  <a:prstClr val="black"/>
                </a:solidFill>
              </a:rPr>
              <a:t>(which is the value of b).</a:t>
            </a:r>
          </a:p>
        </p:txBody>
      </p:sp>
      <p:sp>
        <p:nvSpPr>
          <p:cNvPr id="15" name="Down Arrow 14"/>
          <p:cNvSpPr/>
          <p:nvPr/>
        </p:nvSpPr>
        <p:spPr>
          <a:xfrm rot="3623385">
            <a:off x="2973375" y="1356067"/>
            <a:ext cx="255222" cy="5316757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9900"/>
          </a:solidFill>
          <a:ln w="28575">
            <a:solidFill>
              <a:srgbClr val="004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093494" y="2743200"/>
            <a:ext cx="4229100" cy="1257300"/>
          </a:xfrm>
          <a:prstGeom prst="wedgeRoundRectCallout">
            <a:avLst>
              <a:gd name="adj1" fmla="val -154911"/>
              <a:gd name="adj2" fmla="val -36709"/>
              <a:gd name="adj3" fmla="val 16667"/>
            </a:avLst>
          </a:prstGeom>
          <a:solidFill>
            <a:srgbClr val="FFFF00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prstClr val="black"/>
                </a:solidFill>
              </a:rPr>
              <a:t>This line executed, but it isn't a command, so there was</a:t>
            </a:r>
            <a:br>
              <a:rPr lang="en-US" sz="2600" dirty="0">
                <a:solidFill>
                  <a:prstClr val="black"/>
                </a:solidFill>
              </a:rPr>
            </a:br>
            <a:r>
              <a:rPr lang="en-US" sz="2600" dirty="0">
                <a:solidFill>
                  <a:srgbClr val="00B050"/>
                </a:solidFill>
              </a:rPr>
              <a:t>no output </a:t>
            </a:r>
            <a:r>
              <a:rPr lang="en-US" sz="2600" dirty="0">
                <a:solidFill>
                  <a:prstClr val="black"/>
                </a:solidFill>
              </a:rPr>
              <a:t>(it was ignored).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90038" y="6344619"/>
            <a:ext cx="1385" cy="256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 rot="4271189">
            <a:off x="2873401" y="2168235"/>
            <a:ext cx="255222" cy="5113322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B05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3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2906" y="90806"/>
            <a:ext cx="10515600" cy="107962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can take the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5296"/>
            <a:ext cx="10851166" cy="5632704"/>
          </a:xfrm>
        </p:spPr>
        <p:txBody>
          <a:bodyPr>
            <a:noAutofit/>
          </a:bodyPr>
          <a:lstStyle/>
          <a:p>
            <a:pPr marL="227013" indent="-227013"/>
            <a:r>
              <a:rPr lang="en-US" sz="4000" dirty="0">
                <a:latin typeface="Arial Narrow" panose="020B0606020202030204" pitchFamily="34" charset="0"/>
              </a:rPr>
              <a:t>This is not CSE 101.</a:t>
            </a:r>
          </a:p>
          <a:p>
            <a:pPr marL="511175" lvl="1" indent="-225425"/>
            <a:r>
              <a:rPr lang="en-US" sz="34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Many s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n-US" sz="34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hools use P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yt</a:t>
            </a:r>
            <a:r>
              <a:rPr lang="en-US" sz="34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hon in 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t</a:t>
            </a:r>
            <a:r>
              <a:rPr lang="en-US" sz="34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heir in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t</a:t>
            </a:r>
            <a:r>
              <a:rPr lang="en-US" sz="34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ro </a:t>
            </a:r>
            <a:r>
              <a:rPr lang="en-US" sz="34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p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r</a:t>
            </a:r>
            <a:r>
              <a:rPr lang="en-US" sz="34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og</a:t>
            </a:r>
            <a:r>
              <a:rPr lang="en-US" sz="3400" dirty="0">
                <a:solidFill>
                  <a:srgbClr val="FF0000"/>
                </a:solidFill>
                <a:latin typeface="Arial Narrow" panose="020B0606020202030204" pitchFamily="34" charset="0"/>
              </a:rPr>
              <a:t>r</a:t>
            </a:r>
            <a:r>
              <a:rPr lang="en-US" sz="34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amming clas</a:t>
            </a:r>
            <a:r>
              <a:rPr lang="en-US" sz="3400" spc="-210" dirty="0">
                <a:solidFill>
                  <a:srgbClr val="FF0000"/>
                </a:solidFill>
                <a:latin typeface="Arial Narrow" panose="020B0606020202030204" pitchFamily="34" charset="0"/>
              </a:rPr>
              <a:t>s</a:t>
            </a:r>
            <a:r>
              <a:rPr lang="en-US" sz="34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.</a:t>
            </a:r>
          </a:p>
          <a:p>
            <a:pPr marL="511175" lvl="2" indent="234950"/>
            <a:r>
              <a:rPr lang="en-US" sz="3000" dirty="0">
                <a:solidFill>
                  <a:srgbClr val="FF0000"/>
                </a:solidFill>
                <a:latin typeface="Arial Narrow" panose="020B0606020202030204" pitchFamily="34" charset="0"/>
              </a:rPr>
              <a:t>But not NSYSU. We use C++ for that class.</a:t>
            </a:r>
          </a:p>
          <a:p>
            <a:pPr marL="746125" lvl="4" indent="227013"/>
            <a:r>
              <a:rPr lang="en-US" sz="28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S</a:t>
            </a:r>
            <a:r>
              <a:rPr lang="en-US" sz="28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o I’ll </a:t>
            </a:r>
            <a:r>
              <a:rPr lang="en-US" sz="28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som</a:t>
            </a:r>
            <a:r>
              <a:rPr lang="en-US" sz="28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etimes c</a:t>
            </a:r>
            <a:r>
              <a:rPr lang="en-US" sz="28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ompa</a:t>
            </a:r>
            <a:r>
              <a:rPr lang="en-US" sz="28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re to C </a:t>
            </a:r>
            <a:r>
              <a:rPr lang="en-US" sz="28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ex</a:t>
            </a:r>
            <a:r>
              <a:rPr lang="en-US" sz="2800" spc="-20" dirty="0">
                <a:solidFill>
                  <a:srgbClr val="FF0000"/>
                </a:solidFill>
                <a:latin typeface="Arial Narrow" panose="020B0606020202030204" pitchFamily="34" charset="0"/>
              </a:rPr>
              <a:t>amples</a:t>
            </a:r>
            <a:r>
              <a:rPr lang="en-US" sz="28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800" spc="-30" dirty="0">
                <a:solidFill>
                  <a:srgbClr val="FF0000"/>
                </a:solidFill>
                <a:latin typeface="Arial Narrow" panose="020B0606020202030204" pitchFamily="34" charset="0"/>
              </a:rPr>
              <a:t>(b</a:t>
            </a:r>
            <a:r>
              <a:rPr lang="en-US" sz="28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ut </a:t>
            </a:r>
            <a:r>
              <a:rPr lang="en-US" sz="2800" spc="-50" dirty="0">
                <a:solidFill>
                  <a:srgbClr val="FF0000"/>
                </a:solidFill>
                <a:latin typeface="Arial Narrow" panose="020B0606020202030204" pitchFamily="34" charset="0"/>
              </a:rPr>
              <a:t>wo</a:t>
            </a:r>
            <a:r>
              <a:rPr lang="en-US" sz="2800" spc="-80" dirty="0">
                <a:solidFill>
                  <a:srgbClr val="FF0000"/>
                </a:solidFill>
                <a:latin typeface="Arial Narrow" panose="020B0606020202030204" pitchFamily="34" charset="0"/>
              </a:rPr>
              <a:t>n</a:t>
            </a:r>
            <a:r>
              <a:rPr lang="en-US" sz="28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’t test </a:t>
            </a:r>
            <a:r>
              <a:rPr lang="en-US" sz="2800" spc="-40" dirty="0">
                <a:solidFill>
                  <a:srgbClr val="FF0000"/>
                </a:solidFill>
                <a:latin typeface="Arial Narrow" panose="020B0606020202030204" pitchFamily="34" charset="0"/>
              </a:rPr>
              <a:t>you on </a:t>
            </a:r>
            <a:r>
              <a:rPr lang="en-US" sz="2800" spc="-110" dirty="0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n-US" sz="2800" spc="-10" dirty="0">
                <a:solidFill>
                  <a:srgbClr val="FF0000"/>
                </a:solidFill>
                <a:latin typeface="Arial Narrow" panose="020B0606020202030204" pitchFamily="34" charset="0"/>
              </a:rPr>
              <a:t>) </a:t>
            </a:r>
          </a:p>
          <a:p>
            <a:pPr marL="227013" indent="-227013">
              <a:spcBef>
                <a:spcPts val="1800"/>
              </a:spcBef>
            </a:pPr>
            <a:r>
              <a:rPr lang="en-US" altLang="zh-TW" sz="4000" spc="-40" dirty="0">
                <a:latin typeface="Arial Narrow" panose="020B0606020202030204" pitchFamily="34" charset="0"/>
              </a:rPr>
              <a:t>This is CSE </a:t>
            </a:r>
            <a:r>
              <a:rPr lang="en-US" altLang="zh-TW" sz="4000" u="sng" spc="-40" dirty="0">
                <a:latin typeface="Arial Narrow" panose="020B0606020202030204" pitchFamily="34" charset="0"/>
              </a:rPr>
              <a:t>2</a:t>
            </a:r>
            <a:r>
              <a:rPr lang="en-US" altLang="zh-TW" sz="4000" spc="-40" dirty="0">
                <a:latin typeface="Arial Narrow" panose="020B0606020202030204" pitchFamily="34" charset="0"/>
              </a:rPr>
              <a:t>82. </a:t>
            </a:r>
            <a:r>
              <a:rPr lang="en-US" altLang="zh-TW" sz="4000" spc="-100" dirty="0">
                <a:solidFill>
                  <a:srgbClr val="FF0000"/>
                </a:solidFill>
                <a:latin typeface="Arial Narrow" panose="020B0606020202030204" pitchFamily="34" charset="0"/>
              </a:rPr>
              <a:t>(</a:t>
            </a:r>
            <a:r>
              <a:rPr lang="en-US" altLang="zh-TW" sz="4000" spc="-1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i</a:t>
            </a:r>
            <a:r>
              <a:rPr lang="en-US" altLang="zh-TW" sz="4000" spc="-3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e</a:t>
            </a:r>
            <a:r>
              <a:rPr lang="en-US" altLang="zh-TW" sz="4000" spc="-100" dirty="0">
                <a:solidFill>
                  <a:srgbClr val="FF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TW" sz="40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aime</a:t>
            </a:r>
            <a:r>
              <a:rPr lang="en-US" altLang="zh-TW" sz="4000" spc="-100" dirty="0">
                <a:solidFill>
                  <a:srgbClr val="FF0000"/>
                </a:solidFill>
                <a:latin typeface="Arial Narrow" panose="020B0606020202030204" pitchFamily="34" charset="0"/>
              </a:rPr>
              <a:t>d at 2</a:t>
            </a:r>
            <a:r>
              <a:rPr lang="en-US" altLang="zh-TW" sz="4000" spc="-10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nd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4000" spc="-100" dirty="0">
                <a:solidFill>
                  <a:srgbClr val="FF0000"/>
                </a:solidFill>
                <a:latin typeface="Arial Narrow" panose="020B0606020202030204" pitchFamily="34" charset="0"/>
              </a:rPr>
              <a:t>year CSE student</a:t>
            </a:r>
            <a:r>
              <a:rPr lang="en-US" altLang="zh-TW" sz="4000" spc="-300" dirty="0">
                <a:solidFill>
                  <a:srgbClr val="FF0000"/>
                </a:solidFill>
                <a:latin typeface="Arial Narrow" panose="020B0606020202030204" pitchFamily="34" charset="0"/>
              </a:rPr>
              <a:t>s</a:t>
            </a:r>
            <a:r>
              <a:rPr lang="en-US" altLang="zh-TW" sz="4000" spc="-100" dirty="0">
                <a:solidFill>
                  <a:srgbClr val="FF0000"/>
                </a:solidFill>
                <a:latin typeface="Arial Narrow" panose="020B0606020202030204" pitchFamily="34" charset="0"/>
              </a:rPr>
              <a:t>)</a:t>
            </a:r>
          </a:p>
          <a:p>
            <a:pPr marL="511175" indent="-225425"/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2</a:t>
            </a:r>
            <a:r>
              <a:rPr lang="en-US" altLang="zh-TW" sz="360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nd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 year students know how to program.</a:t>
            </a:r>
          </a:p>
          <a:p>
            <a:pPr marL="511175" lvl="2" indent="234950"/>
            <a:r>
              <a:rPr lang="en-US" sz="3200" dirty="0">
                <a:latin typeface="Arial Narrow" panose="020B0606020202030204" pitchFamily="34" charset="0"/>
              </a:rPr>
              <a:t>If you can’t program, you don’t have enough background.</a:t>
            </a:r>
          </a:p>
          <a:p>
            <a:pPr marL="746125" lvl="3" indent="227013"/>
            <a:r>
              <a:rPr lang="en-US" sz="3000" spc="-10" dirty="0">
                <a:latin typeface="Arial Narrow" panose="020B0606020202030204" pitchFamily="34" charset="0"/>
              </a:rPr>
              <a:t>But, that being said, the programming workload is reasonable.</a:t>
            </a:r>
          </a:p>
          <a:p>
            <a:pPr marL="511175" indent="-225425"/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2</a:t>
            </a:r>
            <a:r>
              <a:rPr lang="en-US" altLang="zh-TW" sz="360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nd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</a:rPr>
              <a:t> year students are not expert programmers.</a:t>
            </a:r>
          </a:p>
          <a:p>
            <a:pPr marL="511175" lvl="2" indent="234950"/>
            <a:r>
              <a:rPr lang="en-US" altLang="zh-TW" sz="3200" dirty="0">
                <a:latin typeface="Arial Narrow" panose="020B0606020202030204" pitchFamily="34" charset="0"/>
              </a:rPr>
              <a:t>The workload and topics covered are matched to this level.</a:t>
            </a:r>
          </a:p>
        </p:txBody>
      </p:sp>
    </p:spTree>
    <p:extLst>
      <p:ext uri="{BB962C8B-B14F-4D97-AF65-F5344CB8AC3E}">
        <p14:creationId xmlns:p14="http://schemas.microsoft.com/office/powerpoint/2010/main" val="193073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4000"/>
              </a:lnSpc>
            </a:pPr>
            <a:endParaRPr lang="en-US" sz="10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cat scriptUsesUnderscore.py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a=2;b=-5;c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=-3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004D68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print(b)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918E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(-b+(b*b-4*a*c)**0.5)/(2*a)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x=a*_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_+x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_+_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(_+_)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python3 ScriptUsesUnderscore.py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004D68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File "ScriptUsesUnderscore.py</a:t>
            </a:r>
            <a:r>
              <a:rPr lang="en-US" sz="2200" spc="-14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", </a:t>
            </a: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lin</a:t>
            </a:r>
            <a:r>
              <a:rPr lang="en-US" sz="2200" spc="-14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 5, </a:t>
            </a: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 &lt;module&gt;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NameError: name '_' is not defined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1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634" y="1870793"/>
            <a:ext cx="5287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4000"/>
              </a:lnSpc>
            </a:pPr>
            <a:endParaRPr lang="en-US" sz="10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4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093494" y="1943100"/>
            <a:ext cx="4229100" cy="800100"/>
          </a:xfrm>
          <a:prstGeom prst="wedgeRoundRectCallout">
            <a:avLst>
              <a:gd name="adj1" fmla="val -127718"/>
              <a:gd name="adj2" fmla="val 34202"/>
              <a:gd name="adj3" fmla="val 16667"/>
            </a:avLst>
          </a:prstGeom>
          <a:solidFill>
            <a:srgbClr val="004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600" spc="-40" dirty="0">
                <a:solidFill>
                  <a:prstClr val="black"/>
                </a:solidFill>
              </a:rPr>
              <a:t>This line exec</a:t>
            </a:r>
            <a:r>
              <a:rPr lang="en-US" sz="2600" dirty="0">
                <a:solidFill>
                  <a:prstClr val="black"/>
                </a:solidFill>
              </a:rPr>
              <a:t>ut</a:t>
            </a:r>
            <a:r>
              <a:rPr lang="en-US" sz="2600" spc="-40" dirty="0">
                <a:solidFill>
                  <a:prstClr val="black"/>
                </a:solidFill>
              </a:rPr>
              <a:t>ed, p</a:t>
            </a:r>
            <a:r>
              <a:rPr lang="en-US" sz="2600" dirty="0">
                <a:solidFill>
                  <a:prstClr val="black"/>
                </a:solidFill>
              </a:rPr>
              <a:t>r</a:t>
            </a:r>
            <a:r>
              <a:rPr lang="en-US" sz="2600" spc="-40" dirty="0">
                <a:solidFill>
                  <a:prstClr val="black"/>
                </a:solidFill>
              </a:rPr>
              <a:t>inting </a:t>
            </a:r>
            <a:r>
              <a:rPr lang="en-US" sz="2600" dirty="0">
                <a:solidFill>
                  <a:prstClr val="black"/>
                </a:solidFill>
              </a:rPr>
              <a:t>t</a:t>
            </a:r>
            <a:r>
              <a:rPr lang="en-US" sz="2600" spc="-50" dirty="0">
                <a:solidFill>
                  <a:prstClr val="black"/>
                </a:solidFill>
              </a:rPr>
              <a:t>his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b="1" dirty="0">
                <a:solidFill>
                  <a:srgbClr val="009900"/>
                </a:solidFill>
              </a:rPr>
              <a:t>-5 </a:t>
            </a:r>
            <a:r>
              <a:rPr lang="en-US" sz="2600" dirty="0">
                <a:solidFill>
                  <a:prstClr val="black"/>
                </a:solidFill>
              </a:rPr>
              <a:t>(which is the value of b).</a:t>
            </a:r>
          </a:p>
        </p:txBody>
      </p:sp>
      <p:sp>
        <p:nvSpPr>
          <p:cNvPr id="15" name="Down Arrow 14"/>
          <p:cNvSpPr/>
          <p:nvPr/>
        </p:nvSpPr>
        <p:spPr>
          <a:xfrm rot="3623385">
            <a:off x="2973375" y="1356067"/>
            <a:ext cx="255222" cy="5316757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9900"/>
          </a:solidFill>
          <a:ln w="28575">
            <a:solidFill>
              <a:srgbClr val="004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093494" y="2743200"/>
            <a:ext cx="4229100" cy="1257300"/>
          </a:xfrm>
          <a:prstGeom prst="wedgeRoundRectCallout">
            <a:avLst>
              <a:gd name="adj1" fmla="val -154911"/>
              <a:gd name="adj2" fmla="val -36709"/>
              <a:gd name="adj3" fmla="val 16667"/>
            </a:avLst>
          </a:prstGeom>
          <a:solidFill>
            <a:srgbClr val="918E00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prstClr val="black"/>
                </a:solidFill>
              </a:rPr>
              <a:t>This line executed, but it isn't a command, so there was</a:t>
            </a:r>
            <a:br>
              <a:rPr lang="en-US" sz="2600" dirty="0">
                <a:solidFill>
                  <a:prstClr val="black"/>
                </a:solidFill>
              </a:rPr>
            </a:br>
            <a:r>
              <a:rPr lang="en-US" sz="2600" dirty="0">
                <a:solidFill>
                  <a:srgbClr val="008F4D"/>
                </a:solidFill>
              </a:rPr>
              <a:t>no output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(it was ignored).</a:t>
            </a:r>
          </a:p>
        </p:txBody>
      </p:sp>
      <p:sp>
        <p:nvSpPr>
          <p:cNvPr id="26" name="Down Arrow 25"/>
          <p:cNvSpPr/>
          <p:nvPr/>
        </p:nvSpPr>
        <p:spPr>
          <a:xfrm rot="4271189">
            <a:off x="2873401" y="2168235"/>
            <a:ext cx="255222" cy="5113322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B050"/>
          </a:solidFill>
          <a:ln w="28575">
            <a:solidFill>
              <a:srgbClr val="91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 rot="16899043" flipH="1">
            <a:off x="3081519" y="1476483"/>
            <a:ext cx="191156" cy="4606723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 w="127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093494" y="4000500"/>
            <a:ext cx="4229100" cy="457200"/>
          </a:xfrm>
          <a:prstGeom prst="wedgeRoundRectCallout">
            <a:avLst>
              <a:gd name="adj1" fmla="val -49939"/>
              <a:gd name="adj2" fmla="val -898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00B050"/>
                </a:solidFill>
              </a:rPr>
              <a:t>No output </a:t>
            </a:r>
            <a:r>
              <a:rPr lang="en-US" sz="2600" dirty="0">
                <a:solidFill>
                  <a:prstClr val="black"/>
                </a:solidFill>
              </a:rPr>
              <a:t>for this line either.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93493" y="4098906"/>
            <a:ext cx="77505" cy="15239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90038" y="6344619"/>
            <a:ext cx="1385" cy="256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 rot="4467135">
            <a:off x="3040519" y="2719190"/>
            <a:ext cx="255222" cy="4484666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B05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4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4000"/>
              </a:lnSpc>
            </a:pPr>
            <a:endParaRPr lang="en-US" sz="10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cat scriptUsesUnderscore.py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a=2;b=-5;c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=-3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004D68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print(b)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918E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918E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(-b+(b*b-4*a*c)**0.5)/(2*a)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srgbClr val="FF3B9D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x=a*_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_+x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_+_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(_+_)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python3 ScriptUsesUnderscore.py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004D68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File "ScriptUsesUnderscore.py</a:t>
            </a:r>
            <a:r>
              <a:rPr lang="en-US" sz="2200" spc="-14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", </a:t>
            </a:r>
            <a:r>
              <a:rPr lang="en-US" sz="220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lin</a:t>
            </a:r>
            <a:r>
              <a:rPr lang="en-US" sz="2200" spc="-14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 5, </a:t>
            </a:r>
            <a:r>
              <a:rPr lang="en-US" sz="220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 &lt;module&gt;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NameError: name </a:t>
            </a:r>
            <a:r>
              <a:rPr lang="en-US" sz="2200" dirty="0">
                <a:solidFill>
                  <a:srgbClr val="FF3B9D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'_' is not defined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1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634" y="1870793"/>
            <a:ext cx="5287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4000"/>
              </a:lnSpc>
            </a:pPr>
            <a:endParaRPr lang="en-US" sz="10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4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093494" y="1943100"/>
            <a:ext cx="4229100" cy="800100"/>
          </a:xfrm>
          <a:prstGeom prst="wedgeRoundRectCallout">
            <a:avLst>
              <a:gd name="adj1" fmla="val -127718"/>
              <a:gd name="adj2" fmla="val 34202"/>
              <a:gd name="adj3" fmla="val 16667"/>
            </a:avLst>
          </a:prstGeom>
          <a:solidFill>
            <a:srgbClr val="004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600" spc="-40" dirty="0">
                <a:solidFill>
                  <a:prstClr val="black"/>
                </a:solidFill>
              </a:rPr>
              <a:t>This line exec</a:t>
            </a:r>
            <a:r>
              <a:rPr lang="en-US" sz="2600" dirty="0">
                <a:solidFill>
                  <a:prstClr val="black"/>
                </a:solidFill>
              </a:rPr>
              <a:t>ut</a:t>
            </a:r>
            <a:r>
              <a:rPr lang="en-US" sz="2600" spc="-40" dirty="0">
                <a:solidFill>
                  <a:prstClr val="black"/>
                </a:solidFill>
              </a:rPr>
              <a:t>ed, p</a:t>
            </a:r>
            <a:r>
              <a:rPr lang="en-US" sz="2600" dirty="0">
                <a:solidFill>
                  <a:prstClr val="black"/>
                </a:solidFill>
              </a:rPr>
              <a:t>r</a:t>
            </a:r>
            <a:r>
              <a:rPr lang="en-US" sz="2600" spc="-40" dirty="0">
                <a:solidFill>
                  <a:prstClr val="black"/>
                </a:solidFill>
              </a:rPr>
              <a:t>inting </a:t>
            </a:r>
            <a:r>
              <a:rPr lang="en-US" sz="2600" dirty="0">
                <a:solidFill>
                  <a:prstClr val="black"/>
                </a:solidFill>
              </a:rPr>
              <a:t>t</a:t>
            </a:r>
            <a:r>
              <a:rPr lang="en-US" sz="2600" spc="-50" dirty="0">
                <a:solidFill>
                  <a:prstClr val="black"/>
                </a:solidFill>
              </a:rPr>
              <a:t>his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b="1" dirty="0">
                <a:solidFill>
                  <a:srgbClr val="009900"/>
                </a:solidFill>
              </a:rPr>
              <a:t>-5 </a:t>
            </a:r>
            <a:r>
              <a:rPr lang="en-US" sz="2600" dirty="0">
                <a:solidFill>
                  <a:prstClr val="black"/>
                </a:solidFill>
              </a:rPr>
              <a:t>(which is the value of b).</a:t>
            </a:r>
          </a:p>
        </p:txBody>
      </p:sp>
      <p:sp>
        <p:nvSpPr>
          <p:cNvPr id="15" name="Down Arrow 14"/>
          <p:cNvSpPr/>
          <p:nvPr/>
        </p:nvSpPr>
        <p:spPr>
          <a:xfrm rot="3623385">
            <a:off x="2973375" y="1356067"/>
            <a:ext cx="255222" cy="5316757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9900"/>
          </a:solidFill>
          <a:ln w="28575">
            <a:solidFill>
              <a:srgbClr val="004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093494" y="2743200"/>
            <a:ext cx="4229100" cy="1257300"/>
          </a:xfrm>
          <a:prstGeom prst="wedgeRoundRectCallout">
            <a:avLst>
              <a:gd name="adj1" fmla="val -154911"/>
              <a:gd name="adj2" fmla="val -36709"/>
              <a:gd name="adj3" fmla="val 16667"/>
            </a:avLst>
          </a:prstGeom>
          <a:solidFill>
            <a:srgbClr val="918E00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prstClr val="black"/>
                </a:solidFill>
              </a:rPr>
              <a:t>This line executed, but it isn't a command, so there was</a:t>
            </a:r>
            <a:br>
              <a:rPr lang="en-US" sz="2600" dirty="0">
                <a:solidFill>
                  <a:prstClr val="black"/>
                </a:solidFill>
              </a:rPr>
            </a:br>
            <a:r>
              <a:rPr lang="en-US" sz="2600" dirty="0">
                <a:solidFill>
                  <a:srgbClr val="008F4D"/>
                </a:solidFill>
              </a:rPr>
              <a:t>no output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(it was ignored).</a:t>
            </a:r>
          </a:p>
        </p:txBody>
      </p:sp>
      <p:sp>
        <p:nvSpPr>
          <p:cNvPr id="26" name="Down Arrow 25"/>
          <p:cNvSpPr/>
          <p:nvPr/>
        </p:nvSpPr>
        <p:spPr>
          <a:xfrm rot="4271189">
            <a:off x="2873401" y="2168235"/>
            <a:ext cx="255222" cy="5113322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B050"/>
          </a:solidFill>
          <a:ln w="28575">
            <a:solidFill>
              <a:srgbClr val="91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 rot="16899043" flipH="1">
            <a:off x="3081519" y="1476484"/>
            <a:ext cx="191156" cy="4606723"/>
          </a:xfrm>
          <a:prstGeom prst="triangle">
            <a:avLst>
              <a:gd name="adj" fmla="val 0"/>
            </a:avLst>
          </a:prstGeom>
          <a:solidFill>
            <a:srgbClr val="918E00"/>
          </a:solidFill>
          <a:ln w="127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093494" y="4000500"/>
            <a:ext cx="4229100" cy="457200"/>
          </a:xfrm>
          <a:prstGeom prst="wedgeRoundRectCallout">
            <a:avLst>
              <a:gd name="adj1" fmla="val -49939"/>
              <a:gd name="adj2" fmla="val -8983"/>
              <a:gd name="adj3" fmla="val 16667"/>
            </a:avLst>
          </a:prstGeom>
          <a:solidFill>
            <a:srgbClr val="918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008F4D"/>
                </a:solidFill>
              </a:rPr>
              <a:t>No output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for this line either.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93493" y="4097036"/>
            <a:ext cx="77505" cy="154261"/>
          </a:xfrm>
          <a:prstGeom prst="rect">
            <a:avLst/>
          </a:prstGeom>
          <a:solidFill>
            <a:srgbClr val="918E00"/>
          </a:solidFill>
          <a:ln>
            <a:solidFill>
              <a:srgbClr val="91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90038" y="6344619"/>
            <a:ext cx="1385" cy="256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 rot="4467135">
            <a:off x="3040519" y="2719190"/>
            <a:ext cx="255222" cy="4484666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B050"/>
          </a:solidFill>
          <a:ln w="28575">
            <a:solidFill>
              <a:srgbClr val="91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5093494" y="4457700"/>
            <a:ext cx="4229100" cy="1600200"/>
          </a:xfrm>
          <a:prstGeom prst="wedgeRoundRectCallout">
            <a:avLst>
              <a:gd name="adj1" fmla="val -154844"/>
              <a:gd name="adj2" fmla="val -107192"/>
              <a:gd name="adj3" fmla="val 16667"/>
            </a:avLst>
          </a:prstGeom>
          <a:solidFill>
            <a:srgbClr val="FF3B9D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prstClr val="black"/>
                </a:solidFill>
              </a:rPr>
              <a:t>But when it hit this line, it</a:t>
            </a:r>
            <a:br>
              <a:rPr lang="en-US" sz="2600" dirty="0">
                <a:solidFill>
                  <a:prstClr val="black"/>
                </a:solidFill>
              </a:rPr>
            </a:br>
            <a:r>
              <a:rPr lang="en-US" sz="2600" spc="-40" dirty="0">
                <a:solidFill>
                  <a:srgbClr val="009200"/>
                </a:solidFill>
              </a:rPr>
              <a:t>cras</a:t>
            </a:r>
            <a:r>
              <a:rPr lang="en-US" sz="2600" spc="-80" dirty="0">
                <a:solidFill>
                  <a:srgbClr val="009200"/>
                </a:solidFill>
              </a:rPr>
              <a:t>h</a:t>
            </a:r>
            <a:r>
              <a:rPr lang="en-US" sz="2600" spc="-40" dirty="0">
                <a:solidFill>
                  <a:srgbClr val="009200"/>
                </a:solidFill>
              </a:rPr>
              <a:t>ed</a:t>
            </a:r>
            <a:r>
              <a:rPr lang="en-US" sz="2600" spc="-40" dirty="0">
                <a:solidFill>
                  <a:prstClr val="black"/>
                </a:solidFill>
              </a:rPr>
              <a:t> t</a:t>
            </a:r>
            <a:r>
              <a:rPr lang="en-US" sz="2600" spc="-80" dirty="0">
                <a:solidFill>
                  <a:prstClr val="black"/>
                </a:solidFill>
              </a:rPr>
              <a:t>h</a:t>
            </a:r>
            <a:r>
              <a:rPr lang="en-US" sz="2600" spc="-40" dirty="0">
                <a:solidFill>
                  <a:prstClr val="black"/>
                </a:solidFill>
              </a:rPr>
              <a:t>e </a:t>
            </a:r>
            <a:r>
              <a:rPr lang="en-US" sz="2600" spc="-80" dirty="0">
                <a:solidFill>
                  <a:prstClr val="black"/>
                </a:solidFill>
              </a:rPr>
              <a:t>program, </a:t>
            </a:r>
            <a:r>
              <a:rPr lang="en-US" sz="2600" spc="-40" dirty="0">
                <a:solidFill>
                  <a:prstClr val="black"/>
                </a:solidFill>
              </a:rPr>
              <a:t>because </a:t>
            </a:r>
            <a:r>
              <a:rPr lang="en-US" sz="2600" dirty="0">
                <a:solidFill>
                  <a:prstClr val="black"/>
                </a:solidFill>
              </a:rPr>
              <a:t>the "_" variable is allowed only in interactive mode.</a:t>
            </a:r>
          </a:p>
        </p:txBody>
      </p:sp>
      <p:sp>
        <p:nvSpPr>
          <p:cNvPr id="27" name="Down Arrow 26"/>
          <p:cNvSpPr/>
          <p:nvPr/>
        </p:nvSpPr>
        <p:spPr>
          <a:xfrm rot="3617489">
            <a:off x="4362574" y="4636196"/>
            <a:ext cx="249781" cy="2196070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9900"/>
          </a:solidFill>
          <a:ln w="28575">
            <a:solidFill>
              <a:srgbClr val="FF3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0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92906" y="64740"/>
            <a:ext cx="10515600" cy="10554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5400" b="1" spc="-2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5400" b="1" spc="-5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800" b="1" spc="-7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5400" b="1" spc="-1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spc="-3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" y="1588169"/>
            <a:ext cx="9729434" cy="5269832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634" y="1870793"/>
            <a:ext cx="9052560" cy="4735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4000"/>
              </a:lnSpc>
            </a:pPr>
            <a:endParaRPr lang="en-US" sz="10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cat scriptUsesUnderscore.py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a=2;b=-5;c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=-3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004D68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print(b)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918E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918E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(-b+(b*b-4*a*c)**0.5)/(2*a)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srgbClr val="54002A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srgbClr val="54545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x=a*_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srgbClr val="54545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_+x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srgbClr val="54545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_+_</a:t>
            </a:r>
          </a:p>
          <a:p>
            <a:pPr>
              <a:lnSpc>
                <a:spcPct val="82000"/>
              </a:lnSpc>
            </a:pPr>
            <a:r>
              <a:rPr lang="en-US" sz="2200" dirty="0">
                <a:solidFill>
                  <a:srgbClr val="54545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print(_+_)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54545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_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python3 ScriptUsesUnderscore.py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004D68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-5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File "ScriptUsesUnderscore.py</a:t>
            </a:r>
            <a:r>
              <a:rPr lang="en-US" sz="2200" spc="-14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", </a:t>
            </a:r>
            <a:r>
              <a:rPr lang="en-US" sz="220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lin</a:t>
            </a:r>
            <a:r>
              <a:rPr lang="en-US" sz="2200" spc="-14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 5, </a:t>
            </a:r>
            <a:r>
              <a:rPr lang="en-US" sz="220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 &lt;module&gt;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srgbClr val="96004B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NameError: name '_' is not defined</a:t>
            </a: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1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634" y="1870793"/>
            <a:ext cx="528760" cy="4735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4000"/>
              </a:lnSpc>
            </a:pPr>
            <a:endParaRPr lang="en-US" sz="10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4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</a:t>
            </a: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2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endParaRPr lang="en-US" sz="2200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093494" y="1943100"/>
            <a:ext cx="4229100" cy="800100"/>
          </a:xfrm>
          <a:prstGeom prst="wedgeRoundRectCallout">
            <a:avLst>
              <a:gd name="adj1" fmla="val -127718"/>
              <a:gd name="adj2" fmla="val 34202"/>
              <a:gd name="adj3" fmla="val 16667"/>
            </a:avLst>
          </a:prstGeom>
          <a:solidFill>
            <a:srgbClr val="004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600" spc="-40" dirty="0">
                <a:solidFill>
                  <a:prstClr val="black"/>
                </a:solidFill>
              </a:rPr>
              <a:t>This line exec</a:t>
            </a:r>
            <a:r>
              <a:rPr lang="en-US" sz="2600" dirty="0">
                <a:solidFill>
                  <a:prstClr val="black"/>
                </a:solidFill>
              </a:rPr>
              <a:t>ut</a:t>
            </a:r>
            <a:r>
              <a:rPr lang="en-US" sz="2600" spc="-40" dirty="0">
                <a:solidFill>
                  <a:prstClr val="black"/>
                </a:solidFill>
              </a:rPr>
              <a:t>ed, p</a:t>
            </a:r>
            <a:r>
              <a:rPr lang="en-US" sz="2600" dirty="0">
                <a:solidFill>
                  <a:prstClr val="black"/>
                </a:solidFill>
              </a:rPr>
              <a:t>r</a:t>
            </a:r>
            <a:r>
              <a:rPr lang="en-US" sz="2600" spc="-40" dirty="0">
                <a:solidFill>
                  <a:prstClr val="black"/>
                </a:solidFill>
              </a:rPr>
              <a:t>inting </a:t>
            </a:r>
            <a:r>
              <a:rPr lang="en-US" sz="2600" dirty="0">
                <a:solidFill>
                  <a:prstClr val="black"/>
                </a:solidFill>
              </a:rPr>
              <a:t>t</a:t>
            </a:r>
            <a:r>
              <a:rPr lang="en-US" sz="2600" spc="-50" dirty="0">
                <a:solidFill>
                  <a:prstClr val="black"/>
                </a:solidFill>
              </a:rPr>
              <a:t>his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b="1" dirty="0">
                <a:solidFill>
                  <a:srgbClr val="009900"/>
                </a:solidFill>
              </a:rPr>
              <a:t>-5 </a:t>
            </a:r>
            <a:r>
              <a:rPr lang="en-US" sz="2600" dirty="0">
                <a:solidFill>
                  <a:prstClr val="black"/>
                </a:solidFill>
              </a:rPr>
              <a:t>(which is the value of b).</a:t>
            </a:r>
          </a:p>
        </p:txBody>
      </p:sp>
      <p:sp>
        <p:nvSpPr>
          <p:cNvPr id="15" name="Down Arrow 14"/>
          <p:cNvSpPr/>
          <p:nvPr/>
        </p:nvSpPr>
        <p:spPr>
          <a:xfrm rot="3623385">
            <a:off x="2973375" y="1356067"/>
            <a:ext cx="255222" cy="5316757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9900"/>
          </a:solidFill>
          <a:ln w="28575">
            <a:solidFill>
              <a:srgbClr val="004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093494" y="2743200"/>
            <a:ext cx="4229100" cy="1257300"/>
          </a:xfrm>
          <a:prstGeom prst="wedgeRoundRectCallout">
            <a:avLst>
              <a:gd name="adj1" fmla="val -154911"/>
              <a:gd name="adj2" fmla="val -36709"/>
              <a:gd name="adj3" fmla="val 16667"/>
            </a:avLst>
          </a:prstGeom>
          <a:solidFill>
            <a:srgbClr val="918E00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prstClr val="black"/>
                </a:solidFill>
              </a:rPr>
              <a:t>This line executed, but it isn't a command, so there was</a:t>
            </a:r>
            <a:br>
              <a:rPr lang="en-US" sz="2600" dirty="0">
                <a:solidFill>
                  <a:prstClr val="black"/>
                </a:solidFill>
              </a:rPr>
            </a:br>
            <a:r>
              <a:rPr lang="en-US" sz="2600" dirty="0">
                <a:solidFill>
                  <a:srgbClr val="008F4D"/>
                </a:solidFill>
              </a:rPr>
              <a:t>no output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(it was ignored).</a:t>
            </a:r>
          </a:p>
        </p:txBody>
      </p:sp>
      <p:sp>
        <p:nvSpPr>
          <p:cNvPr id="26" name="Down Arrow 25"/>
          <p:cNvSpPr/>
          <p:nvPr/>
        </p:nvSpPr>
        <p:spPr>
          <a:xfrm rot="4271189">
            <a:off x="2873401" y="2168235"/>
            <a:ext cx="255222" cy="5113322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B050"/>
          </a:solidFill>
          <a:ln w="28575">
            <a:solidFill>
              <a:srgbClr val="91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 rot="16899043" flipH="1">
            <a:off x="3081519" y="1476483"/>
            <a:ext cx="191156" cy="4606723"/>
          </a:xfrm>
          <a:prstGeom prst="triangle">
            <a:avLst>
              <a:gd name="adj" fmla="val 0"/>
            </a:avLst>
          </a:prstGeom>
          <a:solidFill>
            <a:srgbClr val="918E00"/>
          </a:solidFill>
          <a:ln w="127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093494" y="4000500"/>
            <a:ext cx="4229100" cy="457200"/>
          </a:xfrm>
          <a:prstGeom prst="wedgeRoundRectCallout">
            <a:avLst>
              <a:gd name="adj1" fmla="val -49939"/>
              <a:gd name="adj2" fmla="val -8983"/>
              <a:gd name="adj3" fmla="val 16667"/>
            </a:avLst>
          </a:prstGeom>
          <a:solidFill>
            <a:srgbClr val="918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008F4D"/>
                </a:solidFill>
              </a:rPr>
              <a:t>No output </a:t>
            </a:r>
            <a:r>
              <a:rPr lang="en-US" sz="2600" dirty="0">
                <a:solidFill>
                  <a:prstClr val="black"/>
                </a:solidFill>
              </a:rPr>
              <a:t>for this line either.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90038" y="6344619"/>
            <a:ext cx="1385" cy="256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 rot="4467135">
            <a:off x="3040519" y="2719190"/>
            <a:ext cx="255222" cy="4484666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B050"/>
          </a:solidFill>
          <a:ln w="28575">
            <a:solidFill>
              <a:srgbClr val="91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5093494" y="4457700"/>
            <a:ext cx="4229100" cy="1600200"/>
          </a:xfrm>
          <a:prstGeom prst="wedgeRoundRectCallout">
            <a:avLst>
              <a:gd name="adj1" fmla="val -154844"/>
              <a:gd name="adj2" fmla="val -107192"/>
              <a:gd name="adj3" fmla="val 16667"/>
            </a:avLst>
          </a:prstGeom>
          <a:solidFill>
            <a:srgbClr val="54002A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prstClr val="black"/>
                </a:solidFill>
              </a:rPr>
              <a:t>But when it hit this line, it</a:t>
            </a:r>
            <a:br>
              <a:rPr lang="en-US" sz="2600" dirty="0">
                <a:solidFill>
                  <a:prstClr val="black"/>
                </a:solidFill>
              </a:rPr>
            </a:br>
            <a:r>
              <a:rPr lang="en-US" sz="2600" spc="-40" dirty="0">
                <a:solidFill>
                  <a:srgbClr val="009900"/>
                </a:solidFill>
              </a:rPr>
              <a:t>cras</a:t>
            </a:r>
            <a:r>
              <a:rPr lang="en-US" sz="2600" spc="-80" dirty="0">
                <a:solidFill>
                  <a:srgbClr val="009900"/>
                </a:solidFill>
              </a:rPr>
              <a:t>h</a:t>
            </a:r>
            <a:r>
              <a:rPr lang="en-US" sz="2600" spc="-40" dirty="0">
                <a:solidFill>
                  <a:srgbClr val="009900"/>
                </a:solidFill>
              </a:rPr>
              <a:t>ed</a:t>
            </a:r>
            <a:r>
              <a:rPr lang="en-US" sz="2600" spc="-40" dirty="0">
                <a:solidFill>
                  <a:prstClr val="black"/>
                </a:solidFill>
              </a:rPr>
              <a:t> t</a:t>
            </a:r>
            <a:r>
              <a:rPr lang="en-US" sz="2600" spc="-80" dirty="0">
                <a:solidFill>
                  <a:prstClr val="black"/>
                </a:solidFill>
              </a:rPr>
              <a:t>h</a:t>
            </a:r>
            <a:r>
              <a:rPr lang="en-US" sz="2600" spc="-40" dirty="0">
                <a:solidFill>
                  <a:prstClr val="black"/>
                </a:solidFill>
              </a:rPr>
              <a:t>e </a:t>
            </a:r>
            <a:r>
              <a:rPr lang="en-US" sz="2600" spc="-80" dirty="0">
                <a:solidFill>
                  <a:prstClr val="black"/>
                </a:solidFill>
              </a:rPr>
              <a:t>program, </a:t>
            </a:r>
            <a:r>
              <a:rPr lang="en-US" sz="2600" spc="-40" dirty="0">
                <a:solidFill>
                  <a:prstClr val="black"/>
                </a:solidFill>
              </a:rPr>
              <a:t>because </a:t>
            </a:r>
            <a:r>
              <a:rPr lang="en-US" sz="2600" dirty="0">
                <a:solidFill>
                  <a:prstClr val="black"/>
                </a:solidFill>
              </a:rPr>
              <a:t>the "_" variable is allowed only in interactive mode.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5093494" y="6043520"/>
            <a:ext cx="4229100" cy="457200"/>
          </a:xfrm>
          <a:prstGeom prst="wedgeRoundRectCallout">
            <a:avLst>
              <a:gd name="adj1" fmla="val -50015"/>
              <a:gd name="adj2" fmla="val -11991"/>
              <a:gd name="adj3" fmla="val 16667"/>
            </a:avLst>
          </a:prstGeom>
          <a:solidFill>
            <a:srgbClr val="545454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prstClr val="black"/>
                </a:solidFill>
              </a:rPr>
              <a:t>These lines never executed.</a:t>
            </a:r>
          </a:p>
        </p:txBody>
      </p:sp>
      <p:sp>
        <p:nvSpPr>
          <p:cNvPr id="29" name="Down Arrow 28"/>
          <p:cNvSpPr/>
          <p:nvPr/>
        </p:nvSpPr>
        <p:spPr>
          <a:xfrm rot="3617489">
            <a:off x="4362574" y="4636196"/>
            <a:ext cx="249781" cy="2196070"/>
          </a:xfrm>
          <a:prstGeom prst="downArrow">
            <a:avLst>
              <a:gd name="adj1" fmla="val 21752"/>
              <a:gd name="adj2" fmla="val 51139"/>
            </a:avLst>
          </a:prstGeom>
          <a:solidFill>
            <a:srgbClr val="009900"/>
          </a:solidFill>
          <a:ln w="28575">
            <a:solidFill>
              <a:srgbClr val="54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7668362" flipH="1">
            <a:off x="2924420" y="2616711"/>
            <a:ext cx="229190" cy="5081054"/>
          </a:xfrm>
          <a:prstGeom prst="triangle">
            <a:avLst/>
          </a:prstGeom>
          <a:solidFill>
            <a:srgbClr val="545454"/>
          </a:solidFill>
          <a:ln w="127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2476" y="6047132"/>
            <a:ext cx="307479" cy="339288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93493" y="4097036"/>
            <a:ext cx="77505" cy="154261"/>
          </a:xfrm>
          <a:prstGeom prst="rect">
            <a:avLst/>
          </a:prstGeom>
          <a:solidFill>
            <a:srgbClr val="918E00"/>
          </a:solidFill>
          <a:ln>
            <a:solidFill>
              <a:srgbClr val="91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123827"/>
            <a:ext cx="9729788" cy="14463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</a:t>
            </a:r>
            <a:r>
              <a:rPr lang="en-US" sz="4699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33170" y="2392680"/>
            <a:ext cx="1732124" cy="1021080"/>
          </a:xfrm>
          <a:prstGeom prst="wedgeRoundRectCallout">
            <a:avLst>
              <a:gd name="adj1" fmla="val -19593"/>
              <a:gd name="adj2" fmla="val -148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4800" b="1" spc="-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4400" b="1" spc="-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連結</a:t>
            </a:r>
            <a:r>
              <a:rPr lang="en-US" sz="4800" b="1" spc="-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800" dirty="0">
              <a:solidFill>
                <a:prstClr val="white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435894" y="2392680"/>
            <a:ext cx="2072642" cy="1021080"/>
          </a:xfrm>
          <a:prstGeom prst="wedgeRoundRectCallout">
            <a:avLst>
              <a:gd name="adj1" fmla="val 22093"/>
              <a:gd name="adj2" fmla="val -1471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/>
            <a:r>
              <a:rPr lang="en-US" sz="4800" b="1" spc="-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4400" b="1" spc="-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動態的</a:t>
            </a:r>
            <a:r>
              <a:rPr lang="en-US" sz="4800" b="1" spc="-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800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71915" y="1400653"/>
            <a:ext cx="2135979" cy="2013107"/>
            <a:chOff x="3814766" y="1400653"/>
            <a:chExt cx="2135979" cy="2013107"/>
          </a:xfrm>
        </p:grpSpPr>
        <p:sp>
          <p:nvSpPr>
            <p:cNvPr id="2" name="Rounded Rectangular Callout 1"/>
            <p:cNvSpPr/>
            <p:nvPr/>
          </p:nvSpPr>
          <p:spPr>
            <a:xfrm>
              <a:off x="3814766" y="2392680"/>
              <a:ext cx="2135979" cy="1021080"/>
            </a:xfrm>
            <a:prstGeom prst="wedgeRoundRectCallout">
              <a:avLst>
                <a:gd name="adj1" fmla="val 25"/>
                <a:gd name="adj2" fmla="val -491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rtlCol="0" anchor="ctr"/>
            <a:lstStyle/>
            <a:p>
              <a:pPr algn="ctr"/>
              <a:r>
                <a:rPr lang="en-US" sz="4800" b="1" spc="-2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TW" altLang="en-US" sz="4400" b="1" spc="-2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數值</a:t>
              </a:r>
              <a:r>
                <a:rPr lang="en-US" sz="4800" b="1" spc="-2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4800" dirty="0">
                <a:solidFill>
                  <a:prstClr val="white"/>
                </a:solidFill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4695822" y="1400653"/>
              <a:ext cx="446475" cy="9920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4693445" y="1504122"/>
              <a:ext cx="451910" cy="933259"/>
            </a:xfrm>
            <a:prstGeom prst="triangle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Rounded Rectangular Callout 11"/>
          <p:cNvSpPr/>
          <p:nvPr/>
        </p:nvSpPr>
        <p:spPr>
          <a:xfrm>
            <a:off x="3993708" y="4572000"/>
            <a:ext cx="1740783" cy="1021080"/>
          </a:xfrm>
          <a:prstGeom prst="wedgeRoundRectCallout">
            <a:avLst>
              <a:gd name="adj1" fmla="val 104294"/>
              <a:gd name="adj2" fmla="val -176841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/>
            <a:r>
              <a:rPr lang="en-US" sz="4800" b="1" spc="-20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4400" b="1" spc="-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連結的</a:t>
            </a:r>
            <a:r>
              <a:rPr lang="en-US" sz="4800" b="1" spc="-20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800" dirty="0">
              <a:solidFill>
                <a:srgbClr val="A6A6A6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5708209" y="4572000"/>
            <a:ext cx="1485900" cy="1021080"/>
          </a:xfrm>
          <a:prstGeom prst="wedgeRoundRectCallout">
            <a:avLst>
              <a:gd name="adj1" fmla="val -92162"/>
              <a:gd name="adj2" fmla="val -177686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/>
            <a:r>
              <a:rPr lang="zh-TW" altLang="en-US" sz="4800" b="1" spc="-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數值</a:t>
            </a:r>
            <a:r>
              <a:rPr lang="en-US" sz="4800" b="1" spc="-20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800" dirty="0">
              <a:solidFill>
                <a:srgbClr val="A6A6A6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622108" y="4572000"/>
            <a:ext cx="1386842" cy="1021080"/>
          </a:xfrm>
          <a:prstGeom prst="wedgeRoundRectCallout">
            <a:avLst>
              <a:gd name="adj1" fmla="val -53172"/>
              <a:gd name="adj2" fmla="val -182601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/>
            <a:r>
              <a:rPr lang="en-US" sz="4800" b="1" spc="-20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4400" b="1" spc="-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動態</a:t>
            </a:r>
            <a:endParaRPr lang="en-US" sz="48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69156" y="5705435"/>
            <a:ext cx="1105" cy="2362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37498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4542953" y="2144599"/>
            <a:ext cx="4899245" cy="626235"/>
          </a:xfrm>
          <a:prstGeom prst="wedgeRoundRectCallout">
            <a:avLst>
              <a:gd name="adj1" fmla="val -86581"/>
              <a:gd name="adj2" fmla="val -3821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36" dirty="0">
                <a:solidFill>
                  <a:srgbClr val="0033CC"/>
                </a:solidFill>
              </a:rPr>
              <a:t>Here is a C++ program...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245028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542953" y="2144599"/>
            <a:ext cx="4899245" cy="626235"/>
          </a:xfrm>
          <a:prstGeom prst="wedgeRoundRectCallout">
            <a:avLst>
              <a:gd name="adj1" fmla="val -86581"/>
              <a:gd name="adj2" fmla="val -3821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36" dirty="0">
                <a:solidFill>
                  <a:srgbClr val="0033CC"/>
                </a:solidFill>
              </a:rPr>
              <a:t>Here is a C++ program...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335025" y="4363585"/>
            <a:ext cx="5130500" cy="772592"/>
          </a:xfrm>
          <a:prstGeom prst="wedgeRoundRectCallout">
            <a:avLst>
              <a:gd name="adj1" fmla="val -110189"/>
              <a:gd name="adj2" fmla="val 15565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36" dirty="0">
                <a:solidFill>
                  <a:srgbClr val="0033CC"/>
                </a:solidFill>
              </a:rPr>
              <a:t>Let’s compile it (if this were Python, we could skip this step).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35026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9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schemeClr val="tx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49557" y="5904478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0EB0D6-33DD-45D9-8BD6-2994061778CC}"/>
              </a:ext>
            </a:extLst>
          </p:cNvPr>
          <p:cNvSpPr/>
          <p:nvPr/>
        </p:nvSpPr>
        <p:spPr>
          <a:xfrm>
            <a:off x="330067" y="5839762"/>
            <a:ext cx="344966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90" dirty="0">
                <a:solidFill>
                  <a:srgbClr val="FFFFFF"/>
                </a:solidFill>
                <a:latin typeface="Lucida Console" panose="020B0609040504020204" pitchFamily="49" charset="0"/>
              </a:rPr>
              <a:t>%</a:t>
            </a:r>
            <a:endParaRPr lang="en-US" sz="209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47A4A7-C6B9-4A18-8A6F-BF849ECCF130}"/>
              </a:ext>
            </a:extLst>
          </p:cNvPr>
          <p:cNvCxnSpPr/>
          <p:nvPr/>
        </p:nvCxnSpPr>
        <p:spPr>
          <a:xfrm>
            <a:off x="2092598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4556423" y="5039396"/>
            <a:ext cx="4899245" cy="772592"/>
          </a:xfrm>
          <a:prstGeom prst="wedgeRoundRectCallout">
            <a:avLst>
              <a:gd name="adj1" fmla="val -100243"/>
              <a:gd name="adj2" fmla="val 7850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36" dirty="0">
                <a:solidFill>
                  <a:srgbClr val="0033CC"/>
                </a:solidFill>
              </a:rPr>
              <a:t>Let’s run it.</a:t>
            </a:r>
          </a:p>
        </p:txBody>
      </p:sp>
    </p:spTree>
    <p:extLst>
      <p:ext uri="{BB962C8B-B14F-4D97-AF65-F5344CB8AC3E}">
        <p14:creationId xmlns:p14="http://schemas.microsoft.com/office/powerpoint/2010/main" val="25464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38293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21779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33626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2906" y="90806"/>
            <a:ext cx="10515600" cy="107962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5400" b="1" spc="-10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can ta</a:t>
            </a:r>
            <a:r>
              <a:rPr lang="en-US" sz="5400" b="1" spc="-10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54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</a:t>
            </a:r>
            <a:r>
              <a:rPr lang="en-US" sz="5400" b="1" spc="-10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c</a:t>
            </a:r>
            <a:r>
              <a:rPr lang="en-US" sz="5400" b="1" spc="-10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urs</a:t>
            </a:r>
            <a:r>
              <a:rPr lang="en-US" sz="5400" b="1" spc="-10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54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5296"/>
            <a:ext cx="9729788" cy="5632704"/>
          </a:xfrm>
        </p:spPr>
        <p:txBody>
          <a:bodyPr>
            <a:noAutofit/>
          </a:bodyPr>
          <a:lstStyle/>
          <a:p>
            <a:pPr marL="287338" indent="-287338">
              <a:spcBef>
                <a:spcPts val="1800"/>
              </a:spcBef>
            </a:pPr>
            <a:r>
              <a:rPr lang="en-US" sz="4000" dirty="0"/>
              <a:t>What if you could not register because it is full? </a:t>
            </a:r>
          </a:p>
          <a:p>
            <a:pPr marL="287338" indent="-287338">
              <a:spcBef>
                <a:spcPts val="1800"/>
              </a:spcBef>
            </a:pPr>
            <a:r>
              <a:rPr lang="en-US" sz="4000" dirty="0"/>
              <a:t>I can open seats, but we are limited by classroom size.</a:t>
            </a:r>
          </a:p>
          <a:p>
            <a:pPr marL="287338" indent="-287338">
              <a:spcBef>
                <a:spcPts val="1800"/>
              </a:spcBef>
            </a:pPr>
            <a:r>
              <a:rPr lang="en-US" sz="4000" dirty="0"/>
              <a:t>If you have a special consideration, come see me after class.</a:t>
            </a:r>
          </a:p>
          <a:p>
            <a:pPr>
              <a:spcBef>
                <a:spcPts val="1800"/>
              </a:spcBef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5234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 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46048" y="5910828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/>
          <p:cNvSpPr/>
          <p:nvPr/>
        </p:nvSpPr>
        <p:spPr>
          <a:xfrm>
            <a:off x="5377545" y="4017710"/>
            <a:ext cx="2676693" cy="772592"/>
          </a:xfrm>
          <a:prstGeom prst="wedgeRoundRectCallout">
            <a:avLst>
              <a:gd name="adj1" fmla="val -137921"/>
              <a:gd name="adj2" fmla="val 20350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36" dirty="0">
                <a:solidFill>
                  <a:srgbClr val="0033CC"/>
                </a:solidFill>
              </a:rPr>
              <a:t>It’s waiting for a number.</a:t>
            </a:r>
          </a:p>
        </p:txBody>
      </p:sp>
    </p:spTree>
    <p:extLst>
      <p:ext uri="{BB962C8B-B14F-4D97-AF65-F5344CB8AC3E}">
        <p14:creationId xmlns:p14="http://schemas.microsoft.com/office/powerpoint/2010/main" val="37906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188926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/>
          <p:cNvSpPr/>
          <p:nvPr/>
        </p:nvSpPr>
        <p:spPr>
          <a:xfrm>
            <a:off x="6864620" y="5146871"/>
            <a:ext cx="2676693" cy="772592"/>
          </a:xfrm>
          <a:prstGeom prst="wedgeRoundRectCallout">
            <a:avLst>
              <a:gd name="adj1" fmla="val -187288"/>
              <a:gd name="adj2" fmla="val 6098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36" dirty="0">
                <a:solidFill>
                  <a:srgbClr val="0033CC"/>
                </a:solidFill>
              </a:rPr>
              <a:t>Let’s give it ‘5’.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377545" y="4017710"/>
            <a:ext cx="2676693" cy="772592"/>
          </a:xfrm>
          <a:prstGeom prst="wedgeRoundRectCallout">
            <a:avLst>
              <a:gd name="adj1" fmla="val -137921"/>
              <a:gd name="adj2" fmla="val 20350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36" dirty="0">
                <a:solidFill>
                  <a:srgbClr val="0033CC"/>
                </a:solidFill>
              </a:rPr>
              <a:t>It’s waiting for a number.</a:t>
            </a:r>
          </a:p>
        </p:txBody>
      </p:sp>
    </p:spTree>
    <p:extLst>
      <p:ext uri="{BB962C8B-B14F-4D97-AF65-F5344CB8AC3E}">
        <p14:creationId xmlns:p14="http://schemas.microsoft.com/office/powerpoint/2010/main" val="27743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125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35579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125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747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4590702" y="4955651"/>
            <a:ext cx="4899245" cy="772592"/>
          </a:xfrm>
          <a:prstGeom prst="wedgeRoundRectCallout">
            <a:avLst>
              <a:gd name="adj1" fmla="val -104019"/>
              <a:gd name="adj2" fmla="val 474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36" dirty="0">
                <a:solidFill>
                  <a:srgbClr val="0033CC"/>
                </a:solidFill>
              </a:rPr>
              <a:t>So it works. Of course.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594444" y="5364604"/>
            <a:ext cx="4899245" cy="772592"/>
          </a:xfrm>
          <a:prstGeom prst="wedgeRoundRectCallout">
            <a:avLst>
              <a:gd name="adj1" fmla="val -49989"/>
              <a:gd name="adj2" fmla="val -2661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36" dirty="0">
                <a:solidFill>
                  <a:srgbClr val="0033CC"/>
                </a:solidFill>
              </a:rPr>
              <a:t>But let’s look at that program again...</a:t>
            </a:r>
          </a:p>
        </p:txBody>
      </p:sp>
    </p:spTree>
    <p:extLst>
      <p:ext uri="{BB962C8B-B14F-4D97-AF65-F5344CB8AC3E}">
        <p14:creationId xmlns:p14="http://schemas.microsoft.com/office/powerpoint/2010/main" val="392508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125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722745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4594444" y="5364604"/>
            <a:ext cx="4899245" cy="772592"/>
          </a:xfrm>
          <a:prstGeom prst="wedgeRoundRectCallout">
            <a:avLst>
              <a:gd name="adj1" fmla="val -85226"/>
              <a:gd name="adj2" fmla="val 3663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36" dirty="0">
                <a:solidFill>
                  <a:srgbClr val="0033CC"/>
                </a:solidFill>
              </a:rPr>
              <a:t>But let’s look at that program again...</a:t>
            </a:r>
          </a:p>
        </p:txBody>
      </p:sp>
    </p:spTree>
    <p:extLst>
      <p:ext uri="{BB962C8B-B14F-4D97-AF65-F5344CB8AC3E}">
        <p14:creationId xmlns:p14="http://schemas.microsoft.com/office/powerpoint/2010/main" val="317973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125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364984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125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254339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125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15669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125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;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19991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g++ -o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125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7313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186" y="2854872"/>
            <a:ext cx="3810000" cy="3810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90806"/>
            <a:ext cx="9729788" cy="2662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spc="-10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72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7200" b="1" spc="-16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7200" b="1" spc="-21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72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is Pyt</a:t>
            </a:r>
            <a:r>
              <a:rPr lang="en-US" sz="7200" b="1" spc="-160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sz="72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72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 than C?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53" y="3252921"/>
            <a:ext cx="2613716" cy="301390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81213" y="4267695"/>
            <a:ext cx="1367362" cy="984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2518672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cube.x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125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112249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125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9677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 Example Program to Compute the Cube 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125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265296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***************************************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125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353257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Enter a number:</a:t>
            </a:r>
            <a:r>
              <a:rPr lang="en-US" altLang="zh-TW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125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192103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125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</p:spTree>
    <p:extLst>
      <p:ext uri="{BB962C8B-B14F-4D97-AF65-F5344CB8AC3E}">
        <p14:creationId xmlns:p14="http://schemas.microsoft.com/office/powerpoint/2010/main" val="12368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srgbClr val="FDFDFD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DFDFD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747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6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for (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747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5967984" y="2537719"/>
            <a:ext cx="3457995" cy="772592"/>
          </a:xfrm>
          <a:prstGeom prst="wedgeRoundRectCallout">
            <a:avLst>
              <a:gd name="adj1" fmla="val -168243"/>
              <a:gd name="adj2" fmla="val 7539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US" sz="2436" dirty="0">
                <a:solidFill>
                  <a:srgbClr val="0033CC"/>
                </a:solidFill>
              </a:rPr>
              <a:t>The program only declares one variable,  ‘</a:t>
            </a:r>
            <a:r>
              <a:rPr lang="en-US" sz="2436" dirty="0" err="1">
                <a:solidFill>
                  <a:srgbClr val="0033CC"/>
                </a:solidFill>
              </a:rPr>
              <a:t>i</a:t>
            </a:r>
            <a:r>
              <a:rPr lang="en-US" sz="2436" dirty="0">
                <a:solidFill>
                  <a:srgbClr val="0033CC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58792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=0;i&lt;39;i++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747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5967984" y="2537719"/>
            <a:ext cx="3457995" cy="772592"/>
          </a:xfrm>
          <a:prstGeom prst="wedgeRoundRectCallout">
            <a:avLst>
              <a:gd name="adj1" fmla="val -168243"/>
              <a:gd name="adj2" fmla="val 7539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US" sz="2436" dirty="0">
                <a:solidFill>
                  <a:srgbClr val="0033CC"/>
                </a:solidFill>
              </a:rPr>
              <a:t>The program only declares one variable,  ‘</a:t>
            </a:r>
            <a:r>
              <a:rPr lang="en-US" sz="2436" dirty="0" err="1">
                <a:solidFill>
                  <a:srgbClr val="0033CC"/>
                </a:solidFill>
              </a:rPr>
              <a:t>i</a:t>
            </a:r>
            <a:r>
              <a:rPr lang="en-US" sz="2436" dirty="0">
                <a:solidFill>
                  <a:srgbClr val="0033CC"/>
                </a:solidFill>
              </a:rPr>
              <a:t>’.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468468" y="2417950"/>
            <a:ext cx="2589663" cy="1107285"/>
          </a:xfrm>
          <a:prstGeom prst="wedgeRoundRectCallout">
            <a:avLst>
              <a:gd name="adj1" fmla="val -168339"/>
              <a:gd name="adj2" fmla="val 7122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36" dirty="0">
                <a:solidFill>
                  <a:srgbClr val="0033CC"/>
                </a:solidFill>
              </a:rPr>
              <a:t>Notice that ‘</a:t>
            </a:r>
            <a:r>
              <a:rPr lang="en-US" sz="2436" dirty="0" err="1">
                <a:solidFill>
                  <a:srgbClr val="0033CC"/>
                </a:solidFill>
              </a:rPr>
              <a:t>i</a:t>
            </a:r>
            <a:r>
              <a:rPr lang="en-US" sz="2436" dirty="0">
                <a:solidFill>
                  <a:srgbClr val="0033CC"/>
                </a:solidFill>
              </a:rPr>
              <a:t>’ does dynamically change its value.</a:t>
            </a:r>
          </a:p>
        </p:txBody>
      </p:sp>
    </p:spTree>
    <p:extLst>
      <p:ext uri="{BB962C8B-B14F-4D97-AF65-F5344CB8AC3E}">
        <p14:creationId xmlns:p14="http://schemas.microsoft.com/office/powerpoint/2010/main" val="31795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=0;i&lt;39;i++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747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6468468" y="2417950"/>
            <a:ext cx="2589663" cy="1107285"/>
          </a:xfrm>
          <a:prstGeom prst="wedgeRoundRectCallout">
            <a:avLst>
              <a:gd name="adj1" fmla="val -168339"/>
              <a:gd name="adj2" fmla="val 7122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36" dirty="0">
                <a:solidFill>
                  <a:srgbClr val="0033CC"/>
                </a:solidFill>
              </a:rPr>
              <a:t>Notice that ‘</a:t>
            </a:r>
            <a:r>
              <a:rPr lang="en-US" sz="2436" dirty="0" err="1">
                <a:solidFill>
                  <a:srgbClr val="0033CC"/>
                </a:solidFill>
              </a:rPr>
              <a:t>i</a:t>
            </a:r>
            <a:r>
              <a:rPr lang="en-US" sz="2436" dirty="0">
                <a:solidFill>
                  <a:srgbClr val="0033CC"/>
                </a:solidFill>
              </a:rPr>
              <a:t>’ does dynamically change its value.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633664" y="3027891"/>
            <a:ext cx="2826530" cy="1107285"/>
          </a:xfrm>
          <a:prstGeom prst="wedgeRoundRectCallout">
            <a:avLst>
              <a:gd name="adj1" fmla="val -166080"/>
              <a:gd name="adj2" fmla="val 7193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36" dirty="0">
                <a:solidFill>
                  <a:srgbClr val="0033CC"/>
                </a:solidFill>
              </a:rPr>
              <a:t>Is ‘</a:t>
            </a:r>
            <a:r>
              <a:rPr lang="en-US" sz="2436" dirty="0" err="1">
                <a:solidFill>
                  <a:srgbClr val="0033CC"/>
                </a:solidFill>
              </a:rPr>
              <a:t>i</a:t>
            </a:r>
            <a:r>
              <a:rPr lang="en-US" sz="2436" dirty="0">
                <a:solidFill>
                  <a:srgbClr val="0033CC"/>
                </a:solidFill>
              </a:rPr>
              <a:t>’ still the same variable, when its used in a new loop?</a:t>
            </a:r>
          </a:p>
        </p:txBody>
      </p:sp>
    </p:spTree>
    <p:extLst>
      <p:ext uri="{BB962C8B-B14F-4D97-AF65-F5344CB8AC3E}">
        <p14:creationId xmlns:p14="http://schemas.microsoft.com/office/powerpoint/2010/main" val="21082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0" y="1143000"/>
            <a:ext cx="9729787" cy="5715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5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4400" dirty="0">
                <a:solidFill>
                  <a:sysClr val="windowText" lastClr="000000"/>
                </a:solidFill>
              </a:rPr>
              <a:t>The syntax of:</a:t>
            </a:r>
          </a:p>
          <a:p>
            <a:pPr marL="568325" lvl="1" indent="-395288">
              <a:spcBef>
                <a:spcPts val="0"/>
              </a:spcBef>
            </a:pPr>
            <a:r>
              <a:rPr lang="en-US" altLang="en-US" sz="4000" dirty="0">
                <a:solidFill>
                  <a:sysClr val="windowText" lastClr="000000"/>
                </a:solidFill>
              </a:rPr>
              <a:t>Comments</a:t>
            </a:r>
          </a:p>
          <a:p>
            <a:pPr marL="568325" lvl="1" indent="-395288">
              <a:spcBef>
                <a:spcPts val="0"/>
              </a:spcBef>
            </a:pPr>
            <a:r>
              <a:rPr lang="en-US" altLang="en-US" sz="4000" dirty="0">
                <a:solidFill>
                  <a:sysClr val="windowText" lastClr="000000"/>
                </a:solidFill>
              </a:rPr>
              <a:t>Separating statements</a:t>
            </a:r>
          </a:p>
          <a:p>
            <a:pPr marL="568325" lvl="1" indent="-395288">
              <a:spcBef>
                <a:spcPts val="0"/>
              </a:spcBef>
            </a:pPr>
            <a:r>
              <a:rPr lang="en-US" altLang="en-US" sz="4000" dirty="0">
                <a:solidFill>
                  <a:sysClr val="windowText" lastClr="000000"/>
                </a:solidFill>
              </a:rPr>
              <a:t>Multi-statement code blocks</a:t>
            </a:r>
          </a:p>
          <a:p>
            <a:pPr marL="568325" lvl="1" indent="-395288">
              <a:spcBef>
                <a:spcPts val="0"/>
              </a:spcBef>
            </a:pPr>
            <a:r>
              <a:rPr lang="en-US" altLang="en-US" sz="4000" dirty="0">
                <a:solidFill>
                  <a:sysClr val="windowText" lastClr="000000"/>
                </a:solidFill>
              </a:rPr>
              <a:t>Multi-line statements</a:t>
            </a:r>
          </a:p>
          <a:p>
            <a:pPr marL="568325" lvl="1" indent="-395288">
              <a:spcBef>
                <a:spcPts val="0"/>
              </a:spcBef>
            </a:pPr>
            <a:r>
              <a:rPr lang="en-US" altLang="en-US" sz="4000" dirty="0">
                <a:solidFill>
                  <a:sysClr val="windowText" lastClr="000000"/>
                </a:solidFill>
              </a:rPr>
              <a:t>Variable (identifier) names</a:t>
            </a:r>
          </a:p>
          <a:p>
            <a:pPr marL="344488" lvl="1" indent="-227013">
              <a:spcBef>
                <a:spcPts val="0"/>
              </a:spcBef>
            </a:pPr>
            <a:endParaRPr lang="en-US" altLang="en-US" sz="4000" dirty="0">
              <a:solidFill>
                <a:sysClr val="windowText" lastClr="000000"/>
              </a:solidFill>
            </a:endParaRPr>
          </a:p>
          <a:p>
            <a:pPr marL="344488" lvl="1" indent="-227013">
              <a:spcBef>
                <a:spcPts val="0"/>
              </a:spcBef>
            </a:pPr>
            <a:endParaRPr lang="en-US" altLang="en-US" sz="2800" dirty="0">
              <a:solidFill>
                <a:sysClr val="windowText" lastClr="000000"/>
              </a:solidFill>
            </a:endParaRPr>
          </a:p>
          <a:p>
            <a:pPr marL="344488" lvl="1" indent="-227013">
              <a:spcBef>
                <a:spcPts val="0"/>
              </a:spcBef>
            </a:pPr>
            <a:endParaRPr lang="en-US" altLang="en-US" sz="2800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1265"/>
            <a:ext cx="9729788" cy="1164266"/>
            <a:chOff x="0" y="-21265"/>
            <a:chExt cx="9729788" cy="1164266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0" y="1"/>
              <a:ext cx="9729788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prstClr val="white"/>
                  </a:solidFill>
                </a:rPr>
                <a:t>Comparing Python to C</a:t>
              </a:r>
            </a:p>
            <a:p>
              <a:pPr>
                <a:defRPr/>
              </a:pPr>
              <a:endParaRPr lang="en-US" sz="200" spc="40" dirty="0">
                <a:solidFill>
                  <a:srgbClr val="0070C0"/>
                </a:solidFill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0" y="-21265"/>
              <a:ext cx="9729787" cy="10198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srgbClr val="0070C0"/>
                  </a:solidFill>
                </a:rPr>
                <a:t>Comparing Python to C</a:t>
              </a:r>
              <a:endParaRPr lang="en-US" spc="4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9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1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747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6633664" y="3027891"/>
            <a:ext cx="2826530" cy="1107285"/>
          </a:xfrm>
          <a:prstGeom prst="wedgeRoundRectCallout">
            <a:avLst>
              <a:gd name="adj1" fmla="val -166080"/>
              <a:gd name="adj2" fmla="val 7193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36" dirty="0">
                <a:solidFill>
                  <a:srgbClr val="0033CC"/>
                </a:solidFill>
              </a:rPr>
              <a:t>Is ‘</a:t>
            </a:r>
            <a:r>
              <a:rPr lang="en-US" sz="2436" dirty="0" err="1">
                <a:solidFill>
                  <a:srgbClr val="0033CC"/>
                </a:solidFill>
              </a:rPr>
              <a:t>i</a:t>
            </a:r>
            <a:r>
              <a:rPr lang="en-US" sz="2436" dirty="0">
                <a:solidFill>
                  <a:srgbClr val="0033CC"/>
                </a:solidFill>
              </a:rPr>
              <a:t>’ still the same variable, when its used in a new loop?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365074" y="3997936"/>
            <a:ext cx="4093726" cy="1107285"/>
          </a:xfrm>
          <a:prstGeom prst="wedgeRoundRectCallout">
            <a:avLst>
              <a:gd name="adj1" fmla="val -133557"/>
              <a:gd name="adj2" fmla="val 4813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36" dirty="0">
                <a:solidFill>
                  <a:srgbClr val="0033CC"/>
                </a:solidFill>
              </a:rPr>
              <a:t>Well it is definitely a different variable now: it’s not even a loop index anymore.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147805" y="1720867"/>
            <a:ext cx="5277161" cy="1383360"/>
          </a:xfrm>
          <a:prstGeom prst="wedgeRoundRectCallout">
            <a:avLst>
              <a:gd name="adj1" fmla="val 32877"/>
              <a:gd name="adj2" fmla="val 12096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36" dirty="0">
                <a:solidFill>
                  <a:srgbClr val="0033CC"/>
                </a:solidFill>
              </a:rPr>
              <a:t>And that’s the point: most languages let you reuse previously-declared variables for a new purpose. (Of course the old value is overwritten and lost.)</a:t>
            </a:r>
          </a:p>
        </p:txBody>
      </p:sp>
    </p:spTree>
    <p:extLst>
      <p:ext uri="{BB962C8B-B14F-4D97-AF65-F5344CB8AC3E}">
        <p14:creationId xmlns:p14="http://schemas.microsoft.com/office/powerpoint/2010/main" val="160527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 cat cube.cpp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&lt;&lt;"\n* Example Program to Compute the Cube *\n";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for (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=0;i&lt;39;i++)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&lt;&lt;"*";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&lt;&lt;"\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nEnter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a number: 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cin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&lt;&lt;"</a:t>
            </a:r>
            <a:r>
              <a:rPr lang="zh-TW" altLang="en-US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3 = "&lt;&lt;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endl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3827"/>
            <a:ext cx="9729788" cy="14463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Have </a:t>
            </a:r>
            <a:b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Value Binding: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747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5365074" y="3997936"/>
            <a:ext cx="4093726" cy="1107285"/>
          </a:xfrm>
          <a:prstGeom prst="wedgeRoundRectCallout">
            <a:avLst>
              <a:gd name="adj1" fmla="val -133557"/>
              <a:gd name="adj2" fmla="val 4813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36" dirty="0">
                <a:solidFill>
                  <a:srgbClr val="0033CC"/>
                </a:solidFill>
              </a:rPr>
              <a:t>Well it is definitely a different variable now: it’s not even a loop index anymore.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147805" y="1720867"/>
            <a:ext cx="5277161" cy="1383360"/>
          </a:xfrm>
          <a:prstGeom prst="wedgeRoundRectCallout">
            <a:avLst>
              <a:gd name="adj1" fmla="val 32877"/>
              <a:gd name="adj2" fmla="val 12096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36" dirty="0">
                <a:solidFill>
                  <a:srgbClr val="0033CC"/>
                </a:solidFill>
              </a:rPr>
              <a:t>And that’s the point: most languages let you reuse previously-declared variables for a new purpose. (Of course the old value is overwritten and lost.)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-1952" y="1720868"/>
            <a:ext cx="4093726" cy="1307023"/>
          </a:xfrm>
          <a:prstGeom prst="wedgeRoundRectCallout">
            <a:avLst>
              <a:gd name="adj1" fmla="val -21071"/>
              <a:gd name="adj2" fmla="val 8111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US" sz="2436" dirty="0">
                <a:solidFill>
                  <a:srgbClr val="0033CC"/>
                </a:solidFill>
              </a:rPr>
              <a:t>But notice: even though we repurposed ‘</a:t>
            </a:r>
            <a:r>
              <a:rPr lang="en-US" sz="2436" dirty="0" err="1">
                <a:solidFill>
                  <a:srgbClr val="0033CC"/>
                </a:solidFill>
              </a:rPr>
              <a:t>i</a:t>
            </a:r>
            <a:r>
              <a:rPr lang="en-US" sz="2436" dirty="0">
                <a:solidFill>
                  <a:srgbClr val="0033CC"/>
                </a:solidFill>
              </a:rPr>
              <a:t>’, it remained an integer. Why is that?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661228" y="1725303"/>
            <a:ext cx="4770313" cy="1437568"/>
          </a:xfrm>
          <a:prstGeom prst="wedgeRoundRectCallout">
            <a:avLst>
              <a:gd name="adj1" fmla="val -75236"/>
              <a:gd name="adj2" fmla="val 2245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36" dirty="0">
                <a:solidFill>
                  <a:srgbClr val="0033CC"/>
                </a:solidFill>
              </a:rPr>
              <a:t>It is because C++ does not have dynamic </a:t>
            </a:r>
            <a:r>
              <a:rPr lang="en-US" sz="2436" b="1" dirty="0">
                <a:solidFill>
                  <a:srgbClr val="FF0000"/>
                </a:solidFill>
              </a:rPr>
              <a:t>type</a:t>
            </a:r>
            <a:r>
              <a:rPr lang="en-US" sz="2436" dirty="0">
                <a:solidFill>
                  <a:srgbClr val="0033CC"/>
                </a:solidFill>
              </a:rPr>
              <a:t> binding (which is just another way of saying that what it does have is </a:t>
            </a:r>
            <a:r>
              <a:rPr lang="en-US" sz="2436" i="1" dirty="0">
                <a:solidFill>
                  <a:srgbClr val="FF0000"/>
                </a:solidFill>
              </a:rPr>
              <a:t>static</a:t>
            </a:r>
            <a:r>
              <a:rPr lang="en-US" sz="2436" i="1" dirty="0">
                <a:solidFill>
                  <a:srgbClr val="0033CC"/>
                </a:solidFill>
              </a:rPr>
              <a:t> </a:t>
            </a:r>
            <a:r>
              <a:rPr lang="en-US" sz="2436" i="1" dirty="0">
                <a:solidFill>
                  <a:srgbClr val="FF0000"/>
                </a:solidFill>
              </a:rPr>
              <a:t>type binding</a:t>
            </a:r>
            <a:r>
              <a:rPr lang="en-US" sz="2436" dirty="0">
                <a:solidFill>
                  <a:srgbClr val="0033CC"/>
                </a:solidFill>
              </a:rPr>
              <a:t>).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-1951" y="128018"/>
            <a:ext cx="9731740" cy="14463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</a:t>
            </a:r>
            <a:r>
              <a:rPr lang="en-US" sz="4699" b="1" i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b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4699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Binding: </a:t>
            </a:r>
          </a:p>
        </p:txBody>
      </p:sp>
    </p:spTree>
    <p:extLst>
      <p:ext uri="{BB962C8B-B14F-4D97-AF65-F5344CB8AC3E}">
        <p14:creationId xmlns:p14="http://schemas.microsoft.com/office/powerpoint/2010/main" val="42818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9" grpId="0" animBg="1"/>
      <p:bldP spid="9" grpId="1" animBg="1"/>
      <p:bldP spid="10" grpId="0" animBg="1"/>
      <p:bldP spid="10" grpId="1" animBg="1"/>
      <p:bldP spid="18" grpId="0" animBg="1"/>
      <p:bldP spid="18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-1951" y="128018"/>
            <a:ext cx="9731740" cy="14463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</a:t>
            </a:r>
            <a:r>
              <a:rPr lang="en-US" sz="4699" b="1" i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b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4699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Binding: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cat broken.cpp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= 5;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= "Hello";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% g++ broken.cpp</a:t>
            </a:r>
          </a:p>
          <a:p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broken.cpp:6:6: error: invalid conversion from </a:t>
            </a:r>
            <a:b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</a:b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‘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const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 char*’ to ‘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’ [-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fpermissive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]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747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-1951" y="128018"/>
            <a:ext cx="9731740" cy="14463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</a:t>
            </a:r>
            <a:r>
              <a:rPr lang="en-US" sz="4699" b="1" i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b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4699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Binding: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cat broken.cpp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= 5;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srgbClr val="FF3333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F3333"/>
                </a:solidFill>
                <a:latin typeface="Lucida Console" panose="020B0609040504020204" pitchFamily="49" charset="0"/>
              </a:rPr>
              <a:t> = "Hello";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% g++ broken.cpp</a:t>
            </a:r>
          </a:p>
          <a:p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broken.cpp:6:6: </a:t>
            </a:r>
            <a:r>
              <a:rPr lang="en-US" altLang="zh-TW" sz="2088" dirty="0">
                <a:solidFill>
                  <a:srgbClr val="FF3333"/>
                </a:solidFill>
                <a:latin typeface="Lucida Console" panose="020B0609040504020204" pitchFamily="49" charset="0"/>
              </a:rPr>
              <a:t>error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: invalid conversion from </a:t>
            </a:r>
            <a:b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</a:b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‘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const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 char*’ to ‘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’ [-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fpermissive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]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747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230572" y="3755765"/>
            <a:ext cx="5773312" cy="1437568"/>
            <a:chOff x="3744940" y="3755765"/>
            <a:chExt cx="5773312" cy="1437568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4747939" y="3755765"/>
              <a:ext cx="4770313" cy="1437568"/>
            </a:xfrm>
            <a:prstGeom prst="wedgeRoundRectCallout">
              <a:avLst>
                <a:gd name="adj1" fmla="val -81822"/>
                <a:gd name="adj2" fmla="val -22972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36" dirty="0">
                  <a:solidFill>
                    <a:srgbClr val="0033CC"/>
                  </a:solidFill>
                </a:rPr>
                <a:t>See? You can’t change its type. (And that is because you can’t undo the original declaration.)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13633135">
              <a:off x="4272828" y="4120021"/>
              <a:ext cx="420121" cy="1475897"/>
            </a:xfrm>
            <a:prstGeom prst="triangle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-1951" y="128018"/>
            <a:ext cx="9731740" cy="14463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</a:t>
            </a:r>
            <a:r>
              <a:rPr lang="en-US" sz="4699" b="1" i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b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4699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Binding: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088" dirty="0">
                <a:solidFill>
                  <a:prstClr val="white"/>
                </a:solidFill>
                <a:latin typeface="Lucida Console" panose="020B0609040504020204" pitchFamily="49" charset="0"/>
              </a:rPr>
              <a:t> cat broken.cpp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iostream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using namespace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std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  <a:endParaRPr lang="zh-TW" altLang="en-US" sz="2088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main()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{  </a:t>
            </a:r>
            <a:r>
              <a:rPr lang="en-US" altLang="zh-TW" sz="2088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8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00B0F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= 5;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srgbClr val="FF3333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srgbClr val="FF3333"/>
                </a:solidFill>
                <a:latin typeface="Lucida Console" panose="020B0609040504020204" pitchFamily="49" charset="0"/>
              </a:rPr>
              <a:t> = "Hello";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&lt;&lt;</a:t>
            </a:r>
            <a:r>
              <a:rPr lang="en-US" altLang="zh-TW" sz="2088" dirty="0" err="1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% g++ broken.cpp</a:t>
            </a:r>
          </a:p>
          <a:p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broken.cpp:6:6: </a:t>
            </a:r>
            <a:r>
              <a:rPr lang="en-US" altLang="zh-TW" sz="2088" dirty="0">
                <a:solidFill>
                  <a:srgbClr val="FF3333"/>
                </a:solidFill>
                <a:latin typeface="Lucida Console" panose="020B0609040504020204" pitchFamily="49" charset="0"/>
              </a:rPr>
              <a:t>error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: invalid conversion from </a:t>
            </a:r>
            <a:b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</a:b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‘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const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 char*’ to ‘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’ [-</a:t>
            </a:r>
            <a:r>
              <a:rPr lang="en-US" altLang="zh-TW" sz="2088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fpermissive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</a:rPr>
              <a:t>]</a:t>
            </a:r>
            <a:endParaRPr lang="en-US" altLang="zh-TW" sz="2088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%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04747" y="5910830"/>
            <a:ext cx="1205" cy="257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230572" y="3755765"/>
            <a:ext cx="5773312" cy="1437568"/>
            <a:chOff x="3744940" y="3755765"/>
            <a:chExt cx="5773312" cy="1437568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4747939" y="3755765"/>
              <a:ext cx="4770313" cy="1437568"/>
            </a:xfrm>
            <a:prstGeom prst="wedgeRoundRectCallout">
              <a:avLst>
                <a:gd name="adj1" fmla="val -81822"/>
                <a:gd name="adj2" fmla="val -22972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36" dirty="0">
                  <a:solidFill>
                    <a:srgbClr val="0033CC"/>
                  </a:solidFill>
                </a:rPr>
                <a:t>See? You can’t change its type. (And that is because you can’t undo the </a:t>
              </a:r>
              <a:r>
                <a:rPr lang="en-US" sz="2436" dirty="0">
                  <a:solidFill>
                    <a:srgbClr val="00B0F0"/>
                  </a:solidFill>
                </a:rPr>
                <a:t>original declaration</a:t>
              </a:r>
              <a:r>
                <a:rPr lang="en-US" sz="2436" dirty="0">
                  <a:solidFill>
                    <a:srgbClr val="0033CC"/>
                  </a:solidFill>
                </a:rPr>
                <a:t>.)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13633135">
              <a:off x="4272828" y="4120021"/>
              <a:ext cx="420121" cy="1475897"/>
            </a:xfrm>
            <a:prstGeom prst="triangle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1771653" y="3518809"/>
            <a:ext cx="4767943" cy="1232807"/>
          </a:xfrm>
          <a:prstGeom prst="straightConnector1">
            <a:avLst/>
          </a:prstGeom>
          <a:ln w="381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22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python3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</a:t>
            </a:r>
            <a:r>
              <a:rPr lang="en-US" altLang="zh-TW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3.9.10 (main, Jan 20 2022, 21:37:52</a:t>
            </a:r>
            <a:r>
              <a:rPr lang="pt-BR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x=5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x="Hello"</a:t>
            </a:r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067" y="2073280"/>
            <a:ext cx="762927" cy="41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14794" y="3679765"/>
            <a:ext cx="1385" cy="2560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7708" y="3657600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06882" y="3984229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21172" y="3982528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17708" y="4617633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8894" y="4629858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17708" y="4937644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03291" y="4939448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14650" y="5550144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ular Callout 27"/>
          <p:cNvSpPr/>
          <p:nvPr/>
        </p:nvSpPr>
        <p:spPr>
          <a:xfrm>
            <a:off x="3952838" y="3314700"/>
            <a:ext cx="4112456" cy="498891"/>
          </a:xfrm>
          <a:prstGeom prst="wedgeRoundRectCallout">
            <a:avLst>
              <a:gd name="adj1" fmla="val -108275"/>
              <a:gd name="adj2" fmla="val 5038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0033CC"/>
                </a:solidFill>
              </a:rPr>
              <a:t>This is an integer.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3952838" y="3771900"/>
            <a:ext cx="4112456" cy="498891"/>
          </a:xfrm>
          <a:prstGeom prst="wedgeRoundRectCallout">
            <a:avLst>
              <a:gd name="adj1" fmla="val -68398"/>
              <a:gd name="adj2" fmla="val 2067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0033CC"/>
                </a:solidFill>
              </a:rPr>
              <a:t>Let’s use it like an integer.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3950494" y="4252855"/>
            <a:ext cx="4112456" cy="498891"/>
          </a:xfrm>
          <a:prstGeom prst="wedgeRoundRectCallout">
            <a:avLst>
              <a:gd name="adj1" fmla="val -122748"/>
              <a:gd name="adj2" fmla="val -1140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 spc="-10" dirty="0">
                <a:solidFill>
                  <a:srgbClr val="0033CC"/>
                </a:solidFill>
              </a:rPr>
              <a:t>Yep. It’s an integer.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3950494" y="4686300"/>
            <a:ext cx="4094027" cy="1437568"/>
          </a:xfrm>
          <a:prstGeom prst="wedgeRoundRectCallout">
            <a:avLst>
              <a:gd name="adj1" fmla="val -88659"/>
              <a:gd name="adj2" fmla="val -4323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0033CC"/>
                </a:solidFill>
              </a:rPr>
              <a:t>We can give x a new type of data, because Python uses </a:t>
            </a:r>
            <a:r>
              <a:rPr lang="en-US" sz="2600" dirty="0">
                <a:solidFill>
                  <a:srgbClr val="FF0000"/>
                </a:solidFill>
                <a:latin typeface="Cooper Black" panose="0208090404030B020404" pitchFamily="18" charset="0"/>
              </a:rPr>
              <a:t>dynamic</a:t>
            </a:r>
            <a:r>
              <a:rPr lang="en-US" sz="2600" dirty="0">
                <a:solidFill>
                  <a:srgbClr val="0033CC"/>
                </a:solidFill>
                <a:latin typeface="Cooper Black" panose="0208090404030B0204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oper Black" panose="0208090404030B020404" pitchFamily="18" charset="0"/>
              </a:rPr>
              <a:t>type binding</a:t>
            </a:r>
            <a:r>
              <a:rPr lang="en-US" sz="2600" dirty="0">
                <a:solidFill>
                  <a:srgbClr val="0033CC"/>
                </a:solidFill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7007" y="5535346"/>
            <a:ext cx="7718287" cy="1322654"/>
            <a:chOff x="347007" y="5535346"/>
            <a:chExt cx="7718287" cy="1322654"/>
          </a:xfrm>
        </p:grpSpPr>
        <p:sp>
          <p:nvSpPr>
            <p:cNvPr id="24" name="Rounded Rectangular Callout 23"/>
            <p:cNvSpPr/>
            <p:nvPr/>
          </p:nvSpPr>
          <p:spPr>
            <a:xfrm>
              <a:off x="3950494" y="6057900"/>
              <a:ext cx="4114800" cy="800100"/>
            </a:xfrm>
            <a:prstGeom prst="wedgeRoundRectCallout">
              <a:avLst>
                <a:gd name="adj1" fmla="val -67629"/>
                <a:gd name="adj2" fmla="val -57357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600" dirty="0">
                  <a:solidFill>
                    <a:srgbClr val="0033CC"/>
                  </a:solidFill>
                </a:rPr>
                <a:t>There was no error message.</a:t>
              </a:r>
              <a:br>
                <a:rPr lang="en-US" sz="2600" dirty="0">
                  <a:solidFill>
                    <a:srgbClr val="0033CC"/>
                  </a:solidFill>
                </a:rPr>
              </a:br>
              <a:r>
                <a:rPr lang="en-US" sz="2600" dirty="0">
                  <a:solidFill>
                    <a:srgbClr val="0033CC"/>
                  </a:solidFill>
                </a:rPr>
                <a:t>So x can change its type. </a:t>
              </a:r>
            </a:p>
          </p:txBody>
        </p:sp>
        <p:sp>
          <p:nvSpPr>
            <p:cNvPr id="2" name="Isosceles Triangle 1"/>
            <p:cNvSpPr/>
            <p:nvPr/>
          </p:nvSpPr>
          <p:spPr>
            <a:xfrm rot="17468164">
              <a:off x="2147393" y="3734960"/>
              <a:ext cx="186565" cy="378733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950494" y="6172200"/>
              <a:ext cx="114300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-1951" y="128018"/>
            <a:ext cx="9731740" cy="14463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Python Does Have</a:t>
            </a:r>
            <a:br>
              <a:rPr lang="en-US" altLang="zh-TW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699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Type Binding</a:t>
            </a:r>
            <a:r>
              <a:rPr lang="en-US" altLang="zh-TW" sz="4699" b="1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4699" b="1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1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1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1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1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1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51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2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python3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</a:t>
            </a:r>
            <a:r>
              <a:rPr lang="en-US" altLang="zh-TW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3.9.10 (main, Jan 20 2022, 21:37:52</a:t>
            </a:r>
            <a:r>
              <a:rPr lang="pt-BR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x="Hello"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x="pineapple“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</a:t>
            </a:r>
          </a:p>
          <a:p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43933" y="2579876"/>
            <a:ext cx="2233008" cy="434910"/>
          </a:xfrm>
          <a:prstGeom prst="wedgeRoundRectCallout">
            <a:avLst>
              <a:gd name="adj1" fmla="val 2515"/>
              <a:gd name="adj2" fmla="val 22416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 When it sees an =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067" y="2073280"/>
            <a:ext cx="762927" cy="41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5920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RH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5400" b="1" spc="-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14650" y="5550144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1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python3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</a:t>
            </a:r>
            <a:r>
              <a:rPr lang="en-US" altLang="zh-TW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3.9.10 (main, Jan 20 2022, 21:37:52</a:t>
            </a:r>
            <a:r>
              <a:rPr lang="pt-BR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088" dirty="0">
                <a:solidFill>
                  <a:srgbClr val="FFABE7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x="Hello"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x="pineapple“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</a:t>
            </a:r>
          </a:p>
          <a:p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43933" y="2579876"/>
            <a:ext cx="2233008" cy="434910"/>
          </a:xfrm>
          <a:prstGeom prst="wedgeRoundRectCallout">
            <a:avLst>
              <a:gd name="adj1" fmla="val 2515"/>
              <a:gd name="adj2" fmla="val 22416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 When it sees an = 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376941" y="2579876"/>
            <a:ext cx="4515058" cy="434910"/>
          </a:xfrm>
          <a:prstGeom prst="wedgeRoundRectCallout">
            <a:avLst>
              <a:gd name="adj1" fmla="val -67794"/>
              <a:gd name="adj2" fmla="val 22302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 it looks on the right-hand side (RHS)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891998" y="2579876"/>
            <a:ext cx="2837789" cy="434910"/>
          </a:xfrm>
          <a:prstGeom prst="wedgeRoundRectCallout">
            <a:avLst>
              <a:gd name="adj1" fmla="val -23375"/>
              <a:gd name="adj2" fmla="val 4788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to infer (</a:t>
            </a:r>
            <a:r>
              <a:rPr lang="zh-TW" altLang="en-US" sz="2000" spc="-20" dirty="0">
                <a:solidFill>
                  <a:srgbClr val="0033CC"/>
                </a:solidFill>
              </a:rPr>
              <a:t>推斷</a:t>
            </a:r>
            <a:r>
              <a:rPr lang="en-US" sz="2400" spc="-20" dirty="0">
                <a:solidFill>
                  <a:srgbClr val="0033CC"/>
                </a:solidFill>
              </a:rPr>
              <a:t>) the type.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602612" y="3813920"/>
            <a:ext cx="1127177" cy="641523"/>
            <a:chOff x="8602612" y="3813920"/>
            <a:chExt cx="1127177" cy="641523"/>
          </a:xfrm>
        </p:grpSpPr>
        <p:cxnSp>
          <p:nvCxnSpPr>
            <p:cNvPr id="25" name="Straight Arrow Connector 24"/>
            <p:cNvCxnSpPr/>
            <p:nvPr/>
          </p:nvCxnSpPr>
          <p:spPr>
            <a:xfrm rot="16200000" flipH="1">
              <a:off x="8909389" y="3905389"/>
              <a:ext cx="4763" cy="618317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211521" y="3968889"/>
              <a:ext cx="518268" cy="486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…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705216" y="3813920"/>
              <a:ext cx="465898" cy="334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sz="3200" b="1" dirty="0">
                  <a:solidFill>
                    <a:srgbClr val="5B9BD5"/>
                  </a:solidFill>
                </a:rPr>
                <a:t>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73328" y="4994770"/>
            <a:ext cx="1466190" cy="1104308"/>
            <a:chOff x="7173328" y="4994770"/>
            <a:chExt cx="1466190" cy="1104308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7899627" y="4994770"/>
              <a:ext cx="4763" cy="618317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173328" y="5612524"/>
              <a:ext cx="1466190" cy="486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It’s an</a:t>
              </a:r>
              <a:br>
                <a:rPr lang="en-US" dirty="0">
                  <a:solidFill>
                    <a:prstClr val="white"/>
                  </a:solidFill>
                </a:rPr>
              </a:br>
              <a:r>
                <a:rPr lang="en-US" sz="2000" b="1" dirty="0">
                  <a:solidFill>
                    <a:srgbClr val="FFC000"/>
                  </a:solidFill>
                </a:rPr>
                <a:t>INTEGER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43290" y="5102902"/>
              <a:ext cx="465898" cy="334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sz="3200" b="1" dirty="0">
                  <a:solidFill>
                    <a:srgbClr val="5B9BD5"/>
                  </a:solidFill>
                </a:rPr>
                <a:t>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23593" y="4994770"/>
            <a:ext cx="1466190" cy="1104308"/>
            <a:chOff x="3523593" y="4994770"/>
            <a:chExt cx="1466190" cy="1104308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249892" y="4994770"/>
              <a:ext cx="4763" cy="618317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523593" y="5612524"/>
              <a:ext cx="1466190" cy="486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It’s some other</a:t>
              </a:r>
              <a:br>
                <a:rPr lang="en-US" dirty="0">
                  <a:solidFill>
                    <a:prstClr val="white"/>
                  </a:solidFill>
                </a:rPr>
              </a:br>
              <a:r>
                <a:rPr lang="en-US" dirty="0">
                  <a:solidFill>
                    <a:prstClr val="white"/>
                  </a:solidFill>
                </a:rPr>
                <a:t>data type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01438" y="5102902"/>
              <a:ext cx="465898" cy="334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sz="3200" b="1" dirty="0">
                  <a:solidFill>
                    <a:srgbClr val="5B9BD5"/>
                  </a:solidFill>
                </a:rPr>
                <a:t>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50606" y="3428999"/>
            <a:ext cx="2315018" cy="1566334"/>
            <a:chOff x="6450606" y="3428999"/>
            <a:chExt cx="2315018" cy="1566334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 flipH="1">
              <a:off x="6757383" y="3905389"/>
              <a:ext cx="4763" cy="618317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lowchart: Decision 1"/>
            <p:cNvSpPr/>
            <p:nvPr/>
          </p:nvSpPr>
          <p:spPr>
            <a:xfrm>
              <a:off x="7062012" y="3428999"/>
              <a:ext cx="1703612" cy="156633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Does</a:t>
              </a:r>
              <a:br>
                <a:rPr lang="en-US" dirty="0">
                  <a:solidFill>
                    <a:prstClr val="white"/>
                  </a:solidFill>
                </a:rPr>
              </a:br>
              <a:r>
                <a:rPr lang="en-US" dirty="0">
                  <a:solidFill>
                    <a:prstClr val="white"/>
                  </a:solidFill>
                </a:rPr>
                <a:t> the number </a:t>
              </a:r>
              <a:br>
                <a:rPr lang="en-US" dirty="0">
                  <a:solidFill>
                    <a:prstClr val="white"/>
                  </a:solidFill>
                </a:rPr>
              </a:br>
              <a:r>
                <a:rPr lang="en-US" dirty="0">
                  <a:solidFill>
                    <a:prstClr val="white"/>
                  </a:solidFill>
                </a:rPr>
                <a:t>contain a </a:t>
              </a:r>
              <a:br>
                <a:rPr lang="en-US" dirty="0">
                  <a:solidFill>
                    <a:prstClr val="white"/>
                  </a:solidFill>
                </a:rPr>
              </a:br>
              <a:r>
                <a:rPr lang="en-US" dirty="0">
                  <a:solidFill>
                    <a:prstClr val="white"/>
                  </a:solidFill>
                </a:rPr>
                <a:t>decimal 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 point?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44999" y="3813920"/>
            <a:ext cx="1693330" cy="641523"/>
            <a:chOff x="4944999" y="3813920"/>
            <a:chExt cx="1693330" cy="641523"/>
          </a:xfrm>
        </p:grpSpPr>
        <p:cxnSp>
          <p:nvCxnSpPr>
            <p:cNvPr id="23" name="Straight Arrow Connector 22"/>
            <p:cNvCxnSpPr/>
            <p:nvPr/>
          </p:nvCxnSpPr>
          <p:spPr>
            <a:xfrm rot="16200000" flipH="1">
              <a:off x="5251776" y="3905389"/>
              <a:ext cx="4763" cy="618317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079126" y="3813920"/>
              <a:ext cx="465898" cy="334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sz="3200" b="1" dirty="0">
                  <a:solidFill>
                    <a:srgbClr val="5B9BD5"/>
                  </a:solidFill>
                </a:rPr>
                <a:t>Y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69668" y="3968889"/>
              <a:ext cx="1068661" cy="486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Then it’s </a:t>
              </a:r>
              <a:r>
                <a:rPr lang="en-US" spc="-10" dirty="0">
                  <a:solidFill>
                    <a:prstClr val="white"/>
                  </a:solidFill>
                </a:rPr>
                <a:t>a</a:t>
              </a:r>
              <a:r>
                <a:rPr lang="en-US" sz="1600" spc="-10" dirty="0">
                  <a:solidFill>
                    <a:prstClr val="white"/>
                  </a:solidFill>
                </a:rPr>
                <a:t> </a:t>
              </a:r>
              <a:r>
                <a:rPr lang="en-US" spc="-10" dirty="0">
                  <a:solidFill>
                    <a:prstClr val="white"/>
                  </a:solidFill>
                </a:rPr>
                <a:t>number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08083" y="3428999"/>
            <a:ext cx="3543951" cy="1566334"/>
            <a:chOff x="1608083" y="3428999"/>
            <a:chExt cx="3543951" cy="1566334"/>
          </a:xfrm>
        </p:grpSpPr>
        <p:sp>
          <p:nvSpPr>
            <p:cNvPr id="24" name="Flowchart: Decision 23"/>
            <p:cNvSpPr/>
            <p:nvPr/>
          </p:nvSpPr>
          <p:spPr>
            <a:xfrm>
              <a:off x="3357277" y="3428999"/>
              <a:ext cx="1794757" cy="156633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Is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the first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character a 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digit (</a:t>
              </a:r>
              <a:r>
                <a:rPr lang="en-US" altLang="zh-TW" dirty="0">
                  <a:solidFill>
                    <a:prstClr val="white"/>
                  </a:solidFill>
                </a:rPr>
                <a:t>0</a:t>
              </a:r>
              <a:r>
                <a:rPr lang="zh-TW" altLang="en-US" dirty="0">
                  <a:solidFill>
                    <a:prstClr val="white"/>
                  </a:solidFill>
                </a:rPr>
                <a:t>到</a:t>
              </a:r>
              <a:r>
                <a:rPr lang="en-US" altLang="zh-TW" dirty="0">
                  <a:solidFill>
                    <a:prstClr val="white"/>
                  </a:solidFill>
                </a:rPr>
                <a:t>9</a:t>
              </a:r>
              <a:r>
                <a:rPr lang="zh-TW" altLang="en-US" dirty="0">
                  <a:solidFill>
                    <a:prstClr val="white"/>
                  </a:solidFill>
                </a:rPr>
                <a:t>中</a:t>
              </a:r>
              <a:endParaRPr lang="en-US" altLang="zh-TW" dirty="0">
                <a:solidFill>
                  <a:prstClr val="white"/>
                </a:solidFill>
              </a:endParaRPr>
            </a:p>
            <a:p>
              <a:pPr algn="ctr">
                <a:lnSpc>
                  <a:spcPct val="85000"/>
                </a:lnSpc>
              </a:pPr>
              <a:r>
                <a:rPr lang="zh-TW" altLang="en-US" dirty="0">
                  <a:solidFill>
                    <a:prstClr val="white"/>
                  </a:solidFill>
                </a:rPr>
                <a:t>的任一</a:t>
              </a:r>
              <a:r>
                <a:rPr lang="en-US" dirty="0">
                  <a:solidFill>
                    <a:prstClr val="white"/>
                  </a:solidFill>
                </a:rPr>
                <a:t>)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?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1608083" y="3813920"/>
              <a:ext cx="2278117" cy="154969"/>
            </a:xfrm>
            <a:prstGeom prst="straightConnector1">
              <a:avLst/>
            </a:prstGeom>
            <a:ln w="38100">
              <a:solidFill>
                <a:srgbClr val="FFABE7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330067" y="2073280"/>
            <a:ext cx="762927" cy="41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5920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RH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5400" b="1" spc="-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014650" y="5550144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python3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</a:t>
            </a:r>
            <a:r>
              <a:rPr lang="en-US" altLang="zh-TW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3.9.10 (main, Jan 20 2022, 21:37:52</a:t>
            </a:r>
            <a:r>
              <a:rPr lang="pt-BR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88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en-US" altLang="zh-TW" sz="2088" dirty="0">
                <a:solidFill>
                  <a:srgbClr val="FFFF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088" dirty="0">
                <a:solidFill>
                  <a:srgbClr val="FFABE7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x="Hello"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x="pineapple“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</a:t>
            </a:r>
          </a:p>
          <a:p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43933" y="2579876"/>
            <a:ext cx="2233008" cy="434910"/>
          </a:xfrm>
          <a:prstGeom prst="wedgeRoundRectCallout">
            <a:avLst>
              <a:gd name="adj1" fmla="val 2515"/>
              <a:gd name="adj2" fmla="val 22416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 When it sees an = 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376941" y="2579876"/>
            <a:ext cx="4515058" cy="434910"/>
          </a:xfrm>
          <a:prstGeom prst="wedgeRoundRectCallout">
            <a:avLst>
              <a:gd name="adj1" fmla="val -67794"/>
              <a:gd name="adj2" fmla="val 22302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 it looks on the right-hand side (RHS)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3328" y="5612524"/>
            <a:ext cx="1466190" cy="48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prstClr val="white"/>
                </a:solidFill>
              </a:rPr>
              <a:t>It’s an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INTEGER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43846" y="3521382"/>
            <a:ext cx="1466190" cy="48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prstClr val="white"/>
                </a:solidFill>
              </a:rPr>
              <a:t>It’s an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INTEGER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891998" y="2579876"/>
            <a:ext cx="2837789" cy="434910"/>
          </a:xfrm>
          <a:prstGeom prst="wedgeRoundRectCallout">
            <a:avLst>
              <a:gd name="adj1" fmla="val -23375"/>
              <a:gd name="adj2" fmla="val 4788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to </a:t>
            </a:r>
            <a:r>
              <a:rPr lang="en-US" sz="2400" spc="-20" dirty="0">
                <a:solidFill>
                  <a:srgbClr val="FF0000"/>
                </a:solidFill>
              </a:rPr>
              <a:t>infer (</a:t>
            </a:r>
            <a:r>
              <a:rPr lang="zh-TW" altLang="en-US" sz="2000" spc="-20" dirty="0">
                <a:solidFill>
                  <a:srgbClr val="FF0000"/>
                </a:solidFill>
              </a:rPr>
              <a:t>推斷</a:t>
            </a:r>
            <a:r>
              <a:rPr lang="en-US" sz="2400" spc="-20" dirty="0">
                <a:solidFill>
                  <a:srgbClr val="FF0000"/>
                </a:solidFill>
              </a:rPr>
              <a:t>)</a:t>
            </a:r>
            <a:r>
              <a:rPr lang="en-US" sz="2400" spc="-20" dirty="0">
                <a:solidFill>
                  <a:srgbClr val="0033CC"/>
                </a:solidFill>
              </a:rPr>
              <a:t> the type.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899627" y="2971800"/>
            <a:ext cx="4763" cy="2641287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0067" y="2073280"/>
            <a:ext cx="762927" cy="41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5920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RH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5400" b="1" spc="-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014650" y="5550144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5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266E-7 -3.7037E-6 L -0.56828 -0.3043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22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3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python3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</a:t>
            </a:r>
            <a:r>
              <a:rPr lang="en-US" altLang="zh-TW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3.9.10 (main, Jan 20 2022, 21:37:52</a:t>
            </a:r>
            <a:r>
              <a:rPr lang="pt-BR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</a:t>
            </a:r>
            <a:r>
              <a:rPr lang="en-US" altLang="zh-TW" sz="2088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"Hello"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x="pineapple“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</a:t>
            </a:r>
          </a:p>
          <a:p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43933" y="6371501"/>
            <a:ext cx="2233008" cy="434910"/>
          </a:xfrm>
          <a:prstGeom prst="wedgeRoundRectCallout">
            <a:avLst>
              <a:gd name="adj1" fmla="val 3221"/>
              <a:gd name="adj2" fmla="val -39571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 When it sees an =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43846" y="3521382"/>
            <a:ext cx="1466190" cy="48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prstClr val="white"/>
                </a:solidFill>
              </a:rPr>
              <a:t>It’s an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INTEGER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067" y="2073280"/>
            <a:ext cx="762927" cy="41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5920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RH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5400" b="1" spc="-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14650" y="5550144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0" y="1551963"/>
            <a:ext cx="9729787" cy="5306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227013">
              <a:spcBef>
                <a:spcPts val="0"/>
              </a:spcBef>
            </a:pPr>
            <a:r>
              <a:rPr lang="en-US" altLang="en-US" sz="2800" dirty="0">
                <a:solidFill>
                  <a:sysClr val="windowText" lastClr="000000"/>
                </a:solidFill>
              </a:rPr>
              <a:t>C allows two styles of comments  ("</a:t>
            </a:r>
            <a:r>
              <a:rPr lang="en-US" altLang="en-US" sz="2800" dirty="0">
                <a:solidFill>
                  <a:srgbClr val="FF0000"/>
                </a:solidFill>
              </a:rPr>
              <a:t>//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"  and  "</a:t>
            </a:r>
            <a:r>
              <a:rPr lang="en-US" altLang="en-US" sz="2800" dirty="0">
                <a:solidFill>
                  <a:srgbClr val="FF8000"/>
                </a:solidFill>
              </a:rPr>
              <a:t>/*</a:t>
            </a:r>
            <a:r>
              <a:rPr lang="en-US" altLang="en-US" sz="2800" dirty="0">
                <a:solidFill>
                  <a:srgbClr val="FFC000"/>
                </a:solidFill>
              </a:rPr>
              <a:t>…</a:t>
            </a:r>
            <a:r>
              <a:rPr lang="en-US" altLang="en-US" sz="2800" dirty="0">
                <a:solidFill>
                  <a:srgbClr val="FF8000"/>
                </a:solidFill>
              </a:rPr>
              <a:t>*/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"):  </a:t>
            </a: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a=1; </a:t>
            </a:r>
            <a:r>
              <a:rPr lang="en-US" altLang="en-US" sz="2100" b="1" dirty="0">
                <a:solidFill>
                  <a:srgbClr val="FF2B00"/>
                </a:solidFill>
                <a:latin typeface="Lucida Console" panose="020B0609040504020204" pitchFamily="49" charset="0"/>
              </a:rPr>
              <a:t>//</a:t>
            </a: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dirty="0">
                <a:solidFill>
                  <a:srgbClr val="FF7C80"/>
                </a:solidFill>
                <a:latin typeface="Lucida Console" panose="020B0609040504020204" pitchFamily="49" charset="0"/>
              </a:rPr>
              <a:t>This is a single-line comment</a:t>
            </a: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	 b=2; </a:t>
            </a:r>
            <a:r>
              <a:rPr lang="en-US" altLang="en-US" sz="2100" b="1" dirty="0">
                <a:solidFill>
                  <a:srgbClr val="FF8000"/>
                </a:solidFill>
                <a:latin typeface="Lucida Console" panose="020B0609040504020204" pitchFamily="49" charset="0"/>
              </a:rPr>
              <a:t>/*</a:t>
            </a:r>
            <a:r>
              <a:rPr lang="en-US" altLang="en-US" sz="2100" dirty="0">
                <a:solidFill>
                  <a:srgbClr val="FFC000"/>
                </a:solidFill>
                <a:latin typeface="Lucida Console" panose="020B0609040504020204" pitchFamily="49" charset="0"/>
              </a:rPr>
              <a:t> This is a multi- </a:t>
            </a:r>
          </a:p>
          <a:p>
            <a:pPr marL="457200" lvl="1" indent="-539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rgbClr val="FFC000"/>
                </a:solidFill>
                <a:latin typeface="Lucida Console" panose="020B0609040504020204" pitchFamily="49" charset="0"/>
              </a:rPr>
              <a:t>	         line comment </a:t>
            </a:r>
            <a:r>
              <a:rPr lang="en-US" altLang="en-US" sz="2100" b="1" dirty="0">
                <a:solidFill>
                  <a:srgbClr val="FF8000"/>
                </a:solidFill>
                <a:latin typeface="Lucida Console" panose="020B0609040504020204" pitchFamily="49" charset="0"/>
              </a:rPr>
              <a:t>*/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2800" dirty="0">
              <a:solidFill>
                <a:sysClr val="windowText" lastClr="000000"/>
              </a:solidFill>
            </a:endParaRPr>
          </a:p>
          <a:p>
            <a:pPr marL="344488" lvl="1" indent="-227013">
              <a:spcBef>
                <a:spcPts val="0"/>
              </a:spcBef>
            </a:pPr>
            <a:r>
              <a:rPr lang="en-US" altLang="en-US" sz="2800" spc="-20" dirty="0">
                <a:solidFill>
                  <a:sysClr val="windowText" lastClr="000000"/>
                </a:solidFill>
              </a:rPr>
              <a:t>Python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 only has one style, the single-line comment  ("</a:t>
            </a:r>
            <a:r>
              <a:rPr lang="en-US" altLang="en-US" sz="2800" dirty="0">
                <a:solidFill>
                  <a:srgbClr val="FF0000"/>
                </a:solidFill>
              </a:rPr>
              <a:t>#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"):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a=1; </a:t>
            </a:r>
            <a:r>
              <a:rPr lang="en-US" altLang="en-US" sz="2100" b="1" dirty="0">
                <a:solidFill>
                  <a:srgbClr val="FF2B00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dirty="0">
                <a:solidFill>
                  <a:srgbClr val="FF7C80"/>
                </a:solidFill>
                <a:latin typeface="Lucida Console" panose="020B0609040504020204" pitchFamily="49" charset="0"/>
              </a:rPr>
              <a:t>As you can see, “#” is like C’s “//”</a:t>
            </a:r>
            <a:endParaRPr lang="en-US" altLang="en-US" sz="2100" dirty="0">
              <a:solidFill>
                <a:sysClr val="windowText" lastClr="000000"/>
              </a:solidFill>
              <a:latin typeface="Lucida Console" panose="020B0609040504020204" pitchFamily="49" charset="0"/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b=2; </a:t>
            </a:r>
            <a:r>
              <a:rPr lang="en-US" altLang="en-US" sz="2100" b="1" dirty="0">
                <a:solidFill>
                  <a:srgbClr val="FF8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100" dirty="0">
                <a:solidFill>
                  <a:srgbClr val="FFC000"/>
                </a:solidFill>
                <a:latin typeface="Lucida Console" panose="020B0609040504020204" pitchFamily="49" charset="0"/>
              </a:rPr>
              <a:t> The only way to get a multi-line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1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en-US" sz="2100" b="1" dirty="0">
                <a:solidFill>
                  <a:srgbClr val="FF8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100" dirty="0">
                <a:solidFill>
                  <a:srgbClr val="FFC000"/>
                </a:solidFill>
                <a:latin typeface="Lucida Console" panose="020B0609040504020204" pitchFamily="49" charset="0"/>
              </a:rPr>
              <a:t> comment is to use multiple “#”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2100" dirty="0">
              <a:solidFill>
                <a:sysClr val="windowText" lastClr="000000"/>
              </a:solidFill>
              <a:latin typeface="Lucida Console" panose="020B0609040504020204" pitchFamily="49" charset="0"/>
            </a:endParaRPr>
          </a:p>
          <a:p>
            <a:pPr marL="796925" lvl="2" indent="-227013">
              <a:spcBef>
                <a:spcPts val="0"/>
              </a:spcBef>
            </a:pPr>
            <a:r>
              <a:rPr lang="en-US" altLang="en-US" dirty="0">
                <a:solidFill>
                  <a:sysClr val="windowText" lastClr="000000"/>
                </a:solidFill>
              </a:rPr>
              <a:t>But there is an exception for function headers:  </a:t>
            </a:r>
          </a:p>
          <a:p>
            <a:pPr marL="1082675" lvl="3" indent="-225425">
              <a:spcBef>
                <a:spcPts val="0"/>
              </a:spcBef>
            </a:pPr>
            <a:r>
              <a:rPr lang="en-US" altLang="en-US" spc="-20" dirty="0">
                <a:solidFill>
                  <a:srgbClr val="996633"/>
                </a:solidFill>
              </a:rPr>
              <a:t>Good programming practice </a:t>
            </a:r>
            <a:r>
              <a:rPr lang="en-US" altLang="en-US" spc="-20" dirty="0">
                <a:solidFill>
                  <a:sysClr val="windowText" lastClr="000000"/>
                </a:solidFill>
              </a:rPr>
              <a:t>is to put a comment at the </a:t>
            </a:r>
            <a:r>
              <a:rPr lang="en-US" altLang="en-US" spc="-20" dirty="0">
                <a:solidFill>
                  <a:srgbClr val="FF0000"/>
                </a:solidFill>
              </a:rPr>
              <a:t>top </a:t>
            </a:r>
            <a:r>
              <a:rPr lang="en-US" altLang="en-US" spc="-100" dirty="0">
                <a:solidFill>
                  <a:srgbClr val="FF0000"/>
                </a:solidFill>
              </a:rPr>
              <a:t>o</a:t>
            </a:r>
            <a:r>
              <a:rPr lang="en-US" altLang="en-US" spc="-30" dirty="0">
                <a:solidFill>
                  <a:srgbClr val="FF0000"/>
                </a:solidFill>
              </a:rPr>
              <a:t>f each f</a:t>
            </a:r>
            <a:r>
              <a:rPr lang="en-US" altLang="en-US" spc="-90" dirty="0">
                <a:solidFill>
                  <a:srgbClr val="FF0000"/>
                </a:solidFill>
              </a:rPr>
              <a:t>un</a:t>
            </a:r>
            <a:r>
              <a:rPr lang="en-US" altLang="en-US" spc="-30" dirty="0">
                <a:solidFill>
                  <a:srgbClr val="FF0000"/>
                </a:solidFill>
              </a:rPr>
              <a:t>ctio</a:t>
            </a:r>
            <a:r>
              <a:rPr lang="en-US" altLang="en-US" spc="-100" dirty="0">
                <a:solidFill>
                  <a:srgbClr val="FF0000"/>
                </a:solidFill>
              </a:rPr>
              <a:t>n</a:t>
            </a:r>
            <a:r>
              <a:rPr lang="en-US" altLang="en-US" spc="-30" dirty="0">
                <a:solidFill>
                  <a:sysClr val="windowText" lastClr="000000"/>
                </a:solidFill>
              </a:rPr>
              <a:t>, indicating its </a:t>
            </a:r>
            <a:r>
              <a:rPr lang="en-US" altLang="en-US" spc="-60" dirty="0">
                <a:solidFill>
                  <a:sysClr val="windowText" lastClr="000000"/>
                </a:solidFill>
              </a:rPr>
              <a:t>inp</a:t>
            </a:r>
            <a:r>
              <a:rPr lang="en-US" altLang="en-US" spc="-30" dirty="0">
                <a:solidFill>
                  <a:sysClr val="windowText" lastClr="000000"/>
                </a:solidFill>
              </a:rPr>
              <a:t>ut</a:t>
            </a:r>
            <a:r>
              <a:rPr lang="en-US" altLang="en-US" spc="-100" dirty="0">
                <a:solidFill>
                  <a:sysClr val="windowText" lastClr="000000"/>
                </a:solidFill>
              </a:rPr>
              <a:t>s</a:t>
            </a:r>
            <a:r>
              <a:rPr lang="en-US" altLang="en-US" spc="-30" dirty="0">
                <a:solidFill>
                  <a:sysClr val="windowText" lastClr="000000"/>
                </a:solidFill>
              </a:rPr>
              <a:t>, output</a:t>
            </a:r>
            <a:r>
              <a:rPr lang="en-US" altLang="en-US" spc="-100" dirty="0">
                <a:solidFill>
                  <a:sysClr val="windowText" lastClr="000000"/>
                </a:solidFill>
              </a:rPr>
              <a:t>s</a:t>
            </a:r>
            <a:r>
              <a:rPr lang="en-US" altLang="en-US" spc="-30" dirty="0">
                <a:solidFill>
                  <a:sysClr val="windowText" lastClr="000000"/>
                </a:solidFill>
              </a:rPr>
              <a:t>, and behav</a:t>
            </a:r>
            <a:r>
              <a:rPr lang="en-US" altLang="en-US" spc="-50" dirty="0">
                <a:solidFill>
                  <a:sysClr val="windowText" lastClr="000000"/>
                </a:solidFill>
              </a:rPr>
              <a:t>io</a:t>
            </a:r>
            <a:r>
              <a:rPr lang="en-US" altLang="en-US" spc="-100" dirty="0">
                <a:solidFill>
                  <a:sysClr val="windowText" lastClr="000000"/>
                </a:solidFill>
              </a:rPr>
              <a:t>r</a:t>
            </a:r>
            <a:r>
              <a:rPr lang="en-US" altLang="en-US" spc="-30" dirty="0">
                <a:solidFill>
                  <a:sysClr val="windowText" lastClr="000000"/>
                </a:solidFill>
              </a:rPr>
              <a:t>.</a:t>
            </a:r>
          </a:p>
          <a:p>
            <a:pPr marL="1482725" lvl="4" indent="-279400">
              <a:lnSpc>
                <a:spcPct val="80000"/>
              </a:lnSpc>
              <a:spcBef>
                <a:spcPts val="600"/>
              </a:spcBef>
            </a:pPr>
            <a:r>
              <a:rPr lang="en-US" altLang="en-US" dirty="0">
                <a:solidFill>
                  <a:sysClr val="windowText" lastClr="000000"/>
                </a:solidFill>
              </a:rPr>
              <a:t>These comments go into something called a </a:t>
            </a:r>
            <a:r>
              <a:rPr lang="en-US" altLang="en-US" dirty="0" err="1">
                <a:solidFill>
                  <a:srgbClr val="996633"/>
                </a:solidFill>
              </a:rPr>
              <a:t>docstring</a:t>
            </a:r>
            <a:r>
              <a:rPr lang="en-US" altLang="en-US" dirty="0">
                <a:solidFill>
                  <a:sysClr val="windowText" lastClr="000000"/>
                </a:solidFill>
              </a:rPr>
              <a:t>. </a:t>
            </a:r>
            <a:r>
              <a:rPr lang="en-US" altLang="en-US" dirty="0" err="1">
                <a:solidFill>
                  <a:sysClr val="windowText" lastClr="000000"/>
                </a:solidFill>
              </a:rPr>
              <a:t>Docstrings</a:t>
            </a:r>
            <a:r>
              <a:rPr lang="en-US" altLang="en-US" dirty="0">
                <a:solidFill>
                  <a:sysClr val="windowText" lastClr="000000"/>
                </a:solidFill>
              </a:rPr>
              <a:t> can be multi-line. </a:t>
            </a:r>
            <a:endParaRPr lang="en-US" altLang="en-US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1265"/>
            <a:ext cx="9729788" cy="1676882"/>
            <a:chOff x="0" y="-21265"/>
            <a:chExt cx="9729788" cy="1676882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0" y="0"/>
              <a:ext cx="9729788" cy="1655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prstClr val="white"/>
                  </a:solidFill>
                </a:rPr>
                <a:t>Comparing Python to C</a:t>
              </a:r>
            </a:p>
            <a:p>
              <a:pPr>
                <a:defRPr/>
              </a:pPr>
              <a:endParaRPr lang="en-US" sz="200" spc="40" dirty="0">
                <a:solidFill>
                  <a:srgbClr val="0070C0"/>
                </a:solidFill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pc="40" dirty="0">
                  <a:solidFill>
                    <a:srgbClr val="FF2B00"/>
                  </a:solidFill>
                </a:rPr>
                <a:t>comments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0" y="-21265"/>
              <a:ext cx="9729787" cy="10198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pc="40" dirty="0">
                  <a:solidFill>
                    <a:srgbClr val="0070C0"/>
                  </a:solidFill>
                </a:rPr>
                <a:t>Comparing Python to C</a:t>
              </a:r>
              <a:endParaRPr lang="en-US" spc="4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8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python3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</a:t>
            </a:r>
            <a:r>
              <a:rPr lang="en-US" altLang="zh-TW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3.9.10 (main, Jan 20 2022, 21:37:52</a:t>
            </a:r>
            <a:r>
              <a:rPr lang="pt-BR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</a:t>
            </a:r>
            <a:r>
              <a:rPr lang="en-US" altLang="zh-TW" sz="2088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088" dirty="0">
                <a:solidFill>
                  <a:srgbClr val="FFABE7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"Hello"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x="pineapple“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</a:t>
            </a:r>
          </a:p>
          <a:p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43933" y="6371501"/>
            <a:ext cx="2233008" cy="434910"/>
          </a:xfrm>
          <a:prstGeom prst="wedgeRoundRectCallout">
            <a:avLst>
              <a:gd name="adj1" fmla="val 3221"/>
              <a:gd name="adj2" fmla="val -39571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 When it sees an = 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376941" y="6371501"/>
            <a:ext cx="4515058" cy="434910"/>
          </a:xfrm>
          <a:prstGeom prst="wedgeRoundRectCallout">
            <a:avLst>
              <a:gd name="adj1" fmla="val -58017"/>
              <a:gd name="adj2" fmla="val -39322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 it looks on the right-hand side (RHS)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891998" y="6371501"/>
            <a:ext cx="2837789" cy="434910"/>
          </a:xfrm>
          <a:prstGeom prst="wedgeRoundRectCallout">
            <a:avLst>
              <a:gd name="adj1" fmla="val -23375"/>
              <a:gd name="adj2" fmla="val 4788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to infer (</a:t>
            </a:r>
            <a:r>
              <a:rPr lang="zh-TW" altLang="en-US" sz="2000" spc="-20" dirty="0">
                <a:solidFill>
                  <a:srgbClr val="0033CC"/>
                </a:solidFill>
              </a:rPr>
              <a:t>推斷</a:t>
            </a:r>
            <a:r>
              <a:rPr lang="en-US" sz="2400" spc="-20" dirty="0">
                <a:solidFill>
                  <a:srgbClr val="0033CC"/>
                </a:solidFill>
              </a:rPr>
              <a:t>) the type.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43846" y="3521382"/>
            <a:ext cx="1466190" cy="48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prstClr val="white"/>
                </a:solidFill>
              </a:rPr>
              <a:t>It’s an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INTEGER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0067" y="2073280"/>
            <a:ext cx="762927" cy="41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5920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RH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5400" b="1" spc="-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014650" y="5550144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python3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</a:t>
            </a:r>
            <a:r>
              <a:rPr lang="en-US" altLang="zh-TW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3.9.10 (main, Jan 20 2022, 21:37:52</a:t>
            </a:r>
            <a:r>
              <a:rPr lang="pt-BR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</a:t>
            </a:r>
            <a:r>
              <a:rPr lang="en-US" altLang="zh-TW" sz="2088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088" dirty="0">
                <a:solidFill>
                  <a:srgbClr val="FFABE7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"Hello"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x="pineapple“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</a:t>
            </a:r>
          </a:p>
          <a:p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43933" y="6371501"/>
            <a:ext cx="2233008" cy="434910"/>
          </a:xfrm>
          <a:prstGeom prst="wedgeRoundRectCallout">
            <a:avLst>
              <a:gd name="adj1" fmla="val 3221"/>
              <a:gd name="adj2" fmla="val -39571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 When it sees an = 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376941" y="6371501"/>
            <a:ext cx="4515058" cy="434910"/>
          </a:xfrm>
          <a:prstGeom prst="wedgeRoundRectCallout">
            <a:avLst>
              <a:gd name="adj1" fmla="val -58017"/>
              <a:gd name="adj2" fmla="val -39322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 it looks on the right-hand side (RHS)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891998" y="6371501"/>
            <a:ext cx="2837789" cy="434910"/>
          </a:xfrm>
          <a:prstGeom prst="wedgeRoundRectCallout">
            <a:avLst>
              <a:gd name="adj1" fmla="val -23375"/>
              <a:gd name="adj2" fmla="val 4788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to infer (</a:t>
            </a:r>
            <a:r>
              <a:rPr lang="zh-TW" altLang="en-US" sz="2000" spc="-20" dirty="0">
                <a:solidFill>
                  <a:srgbClr val="0033CC"/>
                </a:solidFill>
              </a:rPr>
              <a:t>推斷</a:t>
            </a:r>
            <a:r>
              <a:rPr lang="en-US" sz="2400" spc="-20" dirty="0">
                <a:solidFill>
                  <a:srgbClr val="0033CC"/>
                </a:solidFill>
              </a:rPr>
              <a:t>) the type.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43846" y="3521382"/>
            <a:ext cx="1466190" cy="48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prstClr val="white"/>
                </a:solidFill>
              </a:rPr>
              <a:t>It’s an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INTEGER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90720" y="4549081"/>
            <a:ext cx="1466190" cy="1104308"/>
            <a:chOff x="3523593" y="4994770"/>
            <a:chExt cx="1466190" cy="1104308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4249892" y="4994770"/>
              <a:ext cx="4763" cy="618317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523593" y="5612524"/>
              <a:ext cx="1466190" cy="486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It’s some other</a:t>
              </a:r>
              <a:br>
                <a:rPr lang="en-US" dirty="0">
                  <a:solidFill>
                    <a:prstClr val="white"/>
                  </a:solidFill>
                </a:rPr>
              </a:br>
              <a:r>
                <a:rPr lang="en-US" dirty="0">
                  <a:solidFill>
                    <a:prstClr val="white"/>
                  </a:solidFill>
                </a:rPr>
                <a:t>data type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01438" y="5102902"/>
              <a:ext cx="465898" cy="334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sz="3200" b="1" dirty="0">
                  <a:solidFill>
                    <a:srgbClr val="5B9BD5"/>
                  </a:solidFill>
                </a:rPr>
                <a:t>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12126" y="3368231"/>
            <a:ext cx="1693330" cy="641523"/>
            <a:chOff x="4944999" y="3813920"/>
            <a:chExt cx="1693330" cy="641523"/>
          </a:xfrm>
        </p:grpSpPr>
        <p:cxnSp>
          <p:nvCxnSpPr>
            <p:cNvPr id="20" name="Straight Arrow Connector 19"/>
            <p:cNvCxnSpPr/>
            <p:nvPr/>
          </p:nvCxnSpPr>
          <p:spPr>
            <a:xfrm rot="16200000" flipH="1">
              <a:off x="5251776" y="3905389"/>
              <a:ext cx="4763" cy="618317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079126" y="3813920"/>
              <a:ext cx="465898" cy="334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sz="3200" b="1" dirty="0">
                  <a:solidFill>
                    <a:srgbClr val="5B9BD5"/>
                  </a:solidFill>
                </a:rPr>
                <a:t>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9668" y="3968889"/>
              <a:ext cx="1068661" cy="486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Then it’s </a:t>
              </a:r>
              <a:r>
                <a:rPr lang="en-US" spc="-10" dirty="0">
                  <a:solidFill>
                    <a:prstClr val="white"/>
                  </a:solidFill>
                </a:rPr>
                <a:t>a</a:t>
              </a:r>
              <a:r>
                <a:rPr lang="en-US" sz="1600" spc="-10" dirty="0">
                  <a:solidFill>
                    <a:prstClr val="white"/>
                  </a:solidFill>
                </a:rPr>
                <a:t> </a:t>
              </a:r>
              <a:r>
                <a:rPr lang="en-US" spc="-10" dirty="0">
                  <a:solidFill>
                    <a:prstClr val="white"/>
                  </a:solidFill>
                </a:rPr>
                <a:t>number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37494" y="2983310"/>
            <a:ext cx="3681667" cy="1667422"/>
            <a:chOff x="1470367" y="3428999"/>
            <a:chExt cx="3681667" cy="1667422"/>
          </a:xfrm>
        </p:grpSpPr>
        <p:sp>
          <p:nvSpPr>
            <p:cNvPr id="24" name="Flowchart: Decision 23"/>
            <p:cNvSpPr/>
            <p:nvPr/>
          </p:nvSpPr>
          <p:spPr>
            <a:xfrm>
              <a:off x="3357277" y="3428999"/>
              <a:ext cx="1794757" cy="156633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Is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the first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character a 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digit (</a:t>
              </a:r>
              <a:r>
                <a:rPr lang="en-US" altLang="zh-TW" dirty="0">
                  <a:solidFill>
                    <a:prstClr val="white"/>
                  </a:solidFill>
                </a:rPr>
                <a:t>0</a:t>
              </a:r>
              <a:r>
                <a:rPr lang="zh-TW" altLang="en-US" dirty="0">
                  <a:solidFill>
                    <a:prstClr val="white"/>
                  </a:solidFill>
                </a:rPr>
                <a:t>到</a:t>
              </a:r>
              <a:r>
                <a:rPr lang="en-US" altLang="zh-TW" dirty="0">
                  <a:solidFill>
                    <a:prstClr val="white"/>
                  </a:solidFill>
                </a:rPr>
                <a:t>9</a:t>
              </a:r>
              <a:r>
                <a:rPr lang="zh-TW" altLang="en-US" dirty="0">
                  <a:solidFill>
                    <a:prstClr val="white"/>
                  </a:solidFill>
                </a:rPr>
                <a:t>中</a:t>
              </a:r>
              <a:endParaRPr lang="en-US" altLang="zh-TW" dirty="0">
                <a:solidFill>
                  <a:prstClr val="white"/>
                </a:solidFill>
              </a:endParaRPr>
            </a:p>
            <a:p>
              <a:pPr algn="ctr">
                <a:lnSpc>
                  <a:spcPct val="85000"/>
                </a:lnSpc>
              </a:pPr>
              <a:r>
                <a:rPr lang="zh-TW" altLang="en-US" dirty="0">
                  <a:solidFill>
                    <a:prstClr val="white"/>
                  </a:solidFill>
                </a:rPr>
                <a:t>的任一</a:t>
              </a:r>
              <a:r>
                <a:rPr lang="en-US" dirty="0">
                  <a:solidFill>
                    <a:prstClr val="white"/>
                  </a:solidFill>
                </a:rPr>
                <a:t>)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?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470367" y="3968889"/>
              <a:ext cx="2415833" cy="1127532"/>
            </a:xfrm>
            <a:prstGeom prst="straightConnector1">
              <a:avLst/>
            </a:prstGeom>
            <a:ln w="38100">
              <a:solidFill>
                <a:srgbClr val="FFABE7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284338" y="5011866"/>
            <a:ext cx="1693330" cy="641523"/>
            <a:chOff x="4944999" y="3813920"/>
            <a:chExt cx="1693330" cy="641523"/>
          </a:xfrm>
        </p:grpSpPr>
        <p:cxnSp>
          <p:nvCxnSpPr>
            <p:cNvPr id="30" name="Straight Arrow Connector 29"/>
            <p:cNvCxnSpPr/>
            <p:nvPr/>
          </p:nvCxnSpPr>
          <p:spPr>
            <a:xfrm rot="16200000" flipH="1">
              <a:off x="5251776" y="3905389"/>
              <a:ext cx="4763" cy="618317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079126" y="3813920"/>
              <a:ext cx="465898" cy="334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sz="3200" b="1" dirty="0">
                  <a:solidFill>
                    <a:srgbClr val="5B9BD5"/>
                  </a:solidFill>
                </a:rPr>
                <a:t>Y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69668" y="3968889"/>
              <a:ext cx="1068661" cy="486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It’s a</a:t>
              </a:r>
              <a:br>
                <a:rPr lang="en-US" dirty="0">
                  <a:solidFill>
                    <a:prstClr val="white"/>
                  </a:solidFill>
                </a:rPr>
              </a:br>
              <a:r>
                <a:rPr lang="en-US" b="1" dirty="0">
                  <a:solidFill>
                    <a:srgbClr val="FFC000"/>
                  </a:solidFill>
                </a:rPr>
                <a:t>STRING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086" y="4626945"/>
            <a:ext cx="2315018" cy="1566334"/>
            <a:chOff x="6450606" y="3428999"/>
            <a:chExt cx="2315018" cy="1566334"/>
          </a:xfrm>
        </p:grpSpPr>
        <p:cxnSp>
          <p:nvCxnSpPr>
            <p:cNvPr id="27" name="Straight Arrow Connector 26"/>
            <p:cNvCxnSpPr/>
            <p:nvPr/>
          </p:nvCxnSpPr>
          <p:spPr>
            <a:xfrm rot="16200000" flipH="1">
              <a:off x="6757383" y="3905389"/>
              <a:ext cx="4763" cy="618317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Decision 27"/>
            <p:cNvSpPr/>
            <p:nvPr/>
          </p:nvSpPr>
          <p:spPr>
            <a:xfrm>
              <a:off x="7062012" y="3428999"/>
              <a:ext cx="1703612" cy="156633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prstClr val="white"/>
                  </a:solidFill>
                </a:rPr>
                <a:t>Is</a:t>
              </a:r>
              <a:br>
                <a:rPr lang="en-US" dirty="0">
                  <a:solidFill>
                    <a:prstClr val="white"/>
                  </a:solidFill>
                </a:rPr>
              </a:br>
              <a:r>
                <a:rPr lang="en-US" dirty="0">
                  <a:solidFill>
                    <a:prstClr val="white"/>
                  </a:solidFill>
                </a:rPr>
                <a:t>the first</a:t>
              </a:r>
              <a:br>
                <a:rPr lang="en-US" dirty="0">
                  <a:solidFill>
                    <a:prstClr val="white"/>
                  </a:solidFill>
                </a:rPr>
              </a:br>
              <a:r>
                <a:rPr lang="en-US" dirty="0">
                  <a:solidFill>
                    <a:prstClr val="white"/>
                  </a:solidFill>
                </a:rPr>
                <a:t>character a</a:t>
              </a:r>
              <a:br>
                <a:rPr lang="en-US" dirty="0">
                  <a:solidFill>
                    <a:prstClr val="white"/>
                  </a:solidFill>
                </a:rPr>
              </a:br>
              <a:r>
                <a:rPr lang="en-US" dirty="0">
                  <a:solidFill>
                    <a:prstClr val="white"/>
                  </a:solidFill>
                </a:rPr>
                <a:t>quote</a:t>
              </a:r>
              <a:br>
                <a:rPr lang="en-US" dirty="0">
                  <a:solidFill>
                    <a:prstClr val="white"/>
                  </a:solidFill>
                </a:rPr>
              </a:br>
              <a:r>
                <a:rPr lang="en-US" dirty="0">
                  <a:solidFill>
                    <a:prstClr val="white"/>
                  </a:solidFill>
                </a:rPr>
                <a:t>?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30067" y="2073280"/>
            <a:ext cx="762927" cy="41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5920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RH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5400" b="1" spc="-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014650" y="5550144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95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python3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</a:t>
            </a:r>
            <a:r>
              <a:rPr lang="en-US" altLang="zh-TW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3.9.10 (main, Jan 20 2022, 21:37:52</a:t>
            </a:r>
            <a:r>
              <a:rPr lang="pt-BR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</a:t>
            </a:r>
            <a:r>
              <a:rPr lang="en-US" altLang="zh-TW" sz="2088" dirty="0">
                <a:solidFill>
                  <a:srgbClr val="FFC00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088" dirty="0">
                <a:solidFill>
                  <a:srgbClr val="FFABE7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"Hello"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x="pineapple“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</a:t>
            </a:r>
          </a:p>
          <a:p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43933" y="6371501"/>
            <a:ext cx="2233008" cy="434910"/>
          </a:xfrm>
          <a:prstGeom prst="wedgeRoundRectCallout">
            <a:avLst>
              <a:gd name="adj1" fmla="val 3221"/>
              <a:gd name="adj2" fmla="val -39571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 When it sees an = 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376941" y="6371501"/>
            <a:ext cx="4515058" cy="434910"/>
          </a:xfrm>
          <a:prstGeom prst="wedgeRoundRectCallout">
            <a:avLst>
              <a:gd name="adj1" fmla="val -58017"/>
              <a:gd name="adj2" fmla="val -39322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 it looks on the right-hand side (RHS)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891998" y="6371501"/>
            <a:ext cx="2837789" cy="434910"/>
          </a:xfrm>
          <a:prstGeom prst="wedgeRoundRectCallout">
            <a:avLst>
              <a:gd name="adj1" fmla="val -23375"/>
              <a:gd name="adj2" fmla="val 4788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spc="-20" dirty="0">
                <a:solidFill>
                  <a:srgbClr val="0033CC"/>
                </a:solidFill>
              </a:rPr>
              <a:t>to infer (</a:t>
            </a:r>
            <a:r>
              <a:rPr lang="zh-TW" altLang="en-US" sz="2000" spc="-20" dirty="0">
                <a:solidFill>
                  <a:srgbClr val="0033CC"/>
                </a:solidFill>
              </a:rPr>
              <a:t>推斷</a:t>
            </a:r>
            <a:r>
              <a:rPr lang="en-US" sz="2400" spc="-20" dirty="0">
                <a:solidFill>
                  <a:srgbClr val="0033CC"/>
                </a:solidFill>
              </a:rPr>
              <a:t>) the type.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43846" y="3521382"/>
            <a:ext cx="1466190" cy="48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prstClr val="white"/>
                </a:solidFill>
              </a:rPr>
              <a:t>It’s an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INTEGER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09007" y="5166835"/>
            <a:ext cx="1068661" cy="48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prstClr val="white"/>
                </a:solidFill>
              </a:rPr>
              <a:t>It’s a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STRING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75705" y="4499428"/>
            <a:ext cx="1068661" cy="48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prstClr val="white"/>
                </a:solidFill>
              </a:rPr>
              <a:t>It’s a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STRING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0067" y="2073280"/>
            <a:ext cx="762927" cy="41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5920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RH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5400" b="1" spc="-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14650" y="5550144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7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906E-6 1.11111E-6 L -0.54691 -0.0958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5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32" grpId="0" animBg="1"/>
      <p:bldP spid="32" grpId="1" animBg="1"/>
      <p:bldP spid="3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python3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</a:t>
            </a:r>
            <a:r>
              <a:rPr lang="en-US" altLang="zh-TW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3.9.10 (main, Jan 20 2022, 21:37:52</a:t>
            </a:r>
            <a:r>
              <a:rPr lang="pt-BR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="Hello"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x="pineapple“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</a:t>
            </a:r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print(x, x+1)</a:t>
            </a:r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067" y="2073280"/>
            <a:ext cx="762927" cy="41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5920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RH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5400" b="1" spc="-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607595" y="4970564"/>
            <a:ext cx="3314700" cy="1887436"/>
          </a:xfrm>
          <a:prstGeom prst="wedgeRoundRectCallout">
            <a:avLst>
              <a:gd name="adj1" fmla="val -68614"/>
              <a:gd name="adj2" fmla="val -9138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-20" dirty="0">
                <a:solidFill>
                  <a:srgbClr val="0033CC"/>
                </a:solidFill>
              </a:rPr>
              <a:t>See that we’ve run </a:t>
            </a:r>
            <a:r>
              <a:rPr lang="en-US" sz="2800" spc="-20" dirty="0">
                <a:solidFill>
                  <a:srgbClr val="FF0000"/>
                </a:solidFill>
              </a:rPr>
              <a:t>this line</a:t>
            </a:r>
            <a:r>
              <a:rPr lang="en-US" sz="2800" spc="-2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before, and it worked. But what will it do now?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91278" y="5577435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4984" y="5550408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27696" y="5718387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20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% python3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</a:t>
            </a:r>
            <a:r>
              <a:rPr lang="en-US" altLang="zh-TW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3.9.10 (main, Jan 20 2022, 21:37:52</a:t>
            </a:r>
            <a:r>
              <a:rPr lang="pt-BR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x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="Hello"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x="pineapple“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</a:t>
            </a:r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print(x, x+1)</a:t>
            </a:r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0067" y="2073280"/>
            <a:ext cx="762927" cy="41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F2F2F2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altLang="zh-TW" sz="2088" dirty="0">
              <a:solidFill>
                <a:srgbClr val="B8B8B8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5920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RH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5400" b="1" spc="-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607595" y="4970564"/>
            <a:ext cx="3314700" cy="1887436"/>
          </a:xfrm>
          <a:prstGeom prst="wedgeRoundRectCallout">
            <a:avLst>
              <a:gd name="adj1" fmla="val -68614"/>
              <a:gd name="adj2" fmla="val -9138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-20" dirty="0">
                <a:solidFill>
                  <a:srgbClr val="0033CC"/>
                </a:solidFill>
              </a:rPr>
              <a:t>See that we’ve run </a:t>
            </a:r>
            <a:r>
              <a:rPr lang="en-US" sz="2800" spc="-20" dirty="0">
                <a:solidFill>
                  <a:srgbClr val="FF0000"/>
                </a:solidFill>
              </a:rPr>
              <a:t>this line</a:t>
            </a:r>
            <a:r>
              <a:rPr lang="en-US" sz="2800" spc="-2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before, and it worked. But what will it do now?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27696" y="5718387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Python </a:t>
            </a:r>
            <a:r>
              <a:rPr lang="en-US" altLang="zh-TW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3.9.10 (main, Jan 20 2022, 21:37:52</a:t>
            </a:r>
            <a:r>
              <a:rPr lang="pt-BR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="Hello"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x="pineapple“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</a:t>
            </a:r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print(x, x+1)</a:t>
            </a:r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Traceback (most recent call last):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5920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RH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5400" b="1" spc="-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607595" y="4686300"/>
            <a:ext cx="3314700" cy="1887436"/>
          </a:xfrm>
          <a:prstGeom prst="wedgeRoundRectCallout">
            <a:avLst>
              <a:gd name="adj1" fmla="val -68614"/>
              <a:gd name="adj2" fmla="val -9138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-20" dirty="0">
                <a:solidFill>
                  <a:srgbClr val="0033CC"/>
                </a:solidFill>
              </a:rPr>
              <a:t>See that we’ve run </a:t>
            </a:r>
            <a:r>
              <a:rPr lang="en-US" sz="2800" spc="-20" dirty="0">
                <a:solidFill>
                  <a:srgbClr val="FF0000"/>
                </a:solidFill>
              </a:rPr>
              <a:t>this line</a:t>
            </a:r>
            <a:r>
              <a:rPr lang="en-US" sz="2800" spc="-2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before, and it worked. But what will it do now?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27696" y="5434123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[GCC 11.2.0] on cygwin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="Hello"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x="pineapple“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</a:t>
            </a:r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print(x, x+1)</a:t>
            </a:r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r>
              <a:rPr lang="en-US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File "&lt;stdin&gt;", line 1, in &lt;module&gt;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5920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RH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5400" b="1" spc="-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607595" y="4343400"/>
            <a:ext cx="3314700" cy="1887436"/>
          </a:xfrm>
          <a:prstGeom prst="wedgeRoundRectCallout">
            <a:avLst>
              <a:gd name="adj1" fmla="val -68614"/>
              <a:gd name="adj2" fmla="val -9138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-20" dirty="0">
                <a:solidFill>
                  <a:srgbClr val="0033CC"/>
                </a:solidFill>
              </a:rPr>
              <a:t>See that we’ve run </a:t>
            </a:r>
            <a:r>
              <a:rPr lang="en-US" sz="2800" spc="-20" dirty="0">
                <a:solidFill>
                  <a:srgbClr val="FF0000"/>
                </a:solidFill>
              </a:rPr>
              <a:t>this line</a:t>
            </a:r>
            <a:r>
              <a:rPr lang="en-US" sz="2800" spc="-2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before, and it worked. But what will it do now?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27696" y="5091223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79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 "help", "copyright", or "license" for more 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="Hello"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x="pineapple“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</a:t>
            </a:r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print(x, x+1)</a:t>
            </a:r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r>
              <a:rPr lang="en-US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File "&lt;stdin&gt;", line 1, in &lt;module&gt;</a:t>
            </a:r>
          </a:p>
          <a:p>
            <a:r>
              <a:rPr lang="en-US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TypeError: cannot concatenate '</a:t>
            </a:r>
            <a:r>
              <a:rPr lang="en-US" sz="2090" dirty="0" err="1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</a:t>
            </a:r>
            <a:r>
              <a:rPr lang="en-US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 and 'int' objects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5920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RH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5400" b="1" spc="-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607595" y="4056164"/>
            <a:ext cx="3314700" cy="1887436"/>
          </a:xfrm>
          <a:prstGeom prst="wedgeRoundRectCallout">
            <a:avLst>
              <a:gd name="adj1" fmla="val -68614"/>
              <a:gd name="adj2" fmla="val -9138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-20" dirty="0">
                <a:solidFill>
                  <a:srgbClr val="0033CC"/>
                </a:solidFill>
              </a:rPr>
              <a:t>See that we’ve run </a:t>
            </a:r>
            <a:r>
              <a:rPr lang="en-US" sz="2800" spc="-20" dirty="0">
                <a:solidFill>
                  <a:srgbClr val="FF0000"/>
                </a:solidFill>
              </a:rPr>
              <a:t>this line</a:t>
            </a:r>
            <a:r>
              <a:rPr lang="en-US" sz="2800" spc="-2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before, and it worked. But what will it do now?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27696" y="4803987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5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355" y="1827381"/>
            <a:ext cx="9606576" cy="4585028"/>
          </a:xfrm>
          <a:prstGeom prst="roundRect">
            <a:avLst>
              <a:gd name="adj" fmla="val 7557"/>
            </a:avLst>
          </a:prstGeom>
          <a:solidFill>
            <a:srgbClr val="A2CCD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6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067" y="2073280"/>
            <a:ext cx="8957204" cy="4119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information.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x=5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print(x, x+1)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5 6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 x</a:t>
            </a:r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="Hello"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x="pineapple“</a:t>
            </a: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print(x)</a:t>
            </a: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 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x="pineapple</a:t>
            </a:r>
            <a:endParaRPr lang="en-US" altLang="zh-TW" sz="2088" dirty="0">
              <a:solidFill>
                <a:prstClr val="white">
                  <a:lumMod val="95000"/>
                </a:prst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  <a:r>
              <a:rPr lang="en-US" altLang="zh-TW" sz="2088" dirty="0">
                <a:solidFill>
                  <a:prstClr val="black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“</a:t>
            </a:r>
            <a:r>
              <a:rPr lang="en-US" altLang="zh-TW" sz="2088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print(x, x+1)</a:t>
            </a:r>
            <a:endParaRPr lang="en-US" altLang="zh-TW" sz="2088" dirty="0">
              <a:solidFill>
                <a:prstClr val="black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altLang="zh-TW" sz="2088" dirty="0">
                <a:solidFill>
                  <a:srgbClr val="F2F2F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r>
              <a:rPr lang="en-US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File "&lt;stdin&gt;", line 1, in &lt;module&gt;</a:t>
            </a:r>
          </a:p>
          <a:p>
            <a:r>
              <a:rPr lang="en-US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TypeError: cannot concatenate '</a:t>
            </a:r>
            <a:r>
              <a:rPr lang="en-US" sz="2090" dirty="0" err="1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</a:t>
            </a:r>
            <a:r>
              <a:rPr lang="en-US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 and 'int' objects</a:t>
            </a:r>
          </a:p>
          <a:p>
            <a:r>
              <a:rPr lang="en-US" sz="2090" dirty="0">
                <a:solidFill>
                  <a:prstClr val="white">
                    <a:lumMod val="95000"/>
                  </a:prst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392906" y="-3841"/>
            <a:ext cx="10515600" cy="15920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RH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etermi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5400" b="1" spc="-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5400" b="1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607595" y="3713264"/>
            <a:ext cx="3314700" cy="1887436"/>
          </a:xfrm>
          <a:prstGeom prst="wedgeRoundRectCallout">
            <a:avLst>
              <a:gd name="adj1" fmla="val -68614"/>
              <a:gd name="adj2" fmla="val -9138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-20" dirty="0">
                <a:solidFill>
                  <a:srgbClr val="0033CC"/>
                </a:solidFill>
              </a:rPr>
              <a:t>See that we’ve run </a:t>
            </a:r>
            <a:r>
              <a:rPr lang="en-US" sz="2800" spc="-20" dirty="0">
                <a:solidFill>
                  <a:srgbClr val="FF0000"/>
                </a:solidFill>
              </a:rPr>
              <a:t>this line</a:t>
            </a:r>
            <a:r>
              <a:rPr lang="en-US" sz="2800" spc="-20" dirty="0">
                <a:solidFill>
                  <a:srgbClr val="0033CC"/>
                </a:solidFill>
              </a:rPr>
              <a:t> </a:t>
            </a:r>
            <a:r>
              <a:rPr lang="en-US" sz="2800" dirty="0">
                <a:solidFill>
                  <a:srgbClr val="0033CC"/>
                </a:solidFill>
              </a:rPr>
              <a:t>before, and it worked. But what will it do now?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27696" y="4461087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1039" y="5895109"/>
            <a:ext cx="1385" cy="296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4407694" y="3086100"/>
            <a:ext cx="4114800" cy="1828800"/>
          </a:xfrm>
          <a:prstGeom prst="wedgeRoundRectCallout">
            <a:avLst>
              <a:gd name="adj1" fmla="val -21586"/>
              <a:gd name="adj2" fmla="val 8674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We got an </a:t>
            </a:r>
            <a:r>
              <a:rPr lang="en-US" sz="2800" b="1" dirty="0">
                <a:solidFill>
                  <a:srgbClr val="FF0000"/>
                </a:solidFill>
              </a:rPr>
              <a:t>error</a:t>
            </a:r>
            <a:r>
              <a:rPr lang="en-US" sz="2800" dirty="0">
                <a:solidFill>
                  <a:srgbClr val="0033CC"/>
                </a:solidFill>
              </a:rPr>
              <a:t> message. Because you can’t 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add one (+1) to a string</a:t>
            </a:r>
            <a:r>
              <a:rPr lang="en-US" sz="2800" dirty="0">
                <a:solidFill>
                  <a:srgbClr val="0033CC"/>
                </a:solidFill>
              </a:rPr>
              <a:t>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21794" y="4457700"/>
            <a:ext cx="17145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3991896" y="1631850"/>
            <a:ext cx="5733825" cy="1268005"/>
          </a:xfrm>
          <a:prstGeom prst="wedgeRoundRectCallout">
            <a:avLst>
              <a:gd name="adj1" fmla="val -8667"/>
              <a:gd name="adj2" fmla="val 9804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In fact, such errors always are caught. </a:t>
            </a:r>
          </a:p>
          <a:p>
            <a:pPr algn="ctr"/>
            <a:r>
              <a:rPr lang="en-US" sz="2800" dirty="0">
                <a:solidFill>
                  <a:srgbClr val="0033CC"/>
                </a:solidFill>
              </a:rPr>
              <a:t>In other words: </a:t>
            </a:r>
            <a:r>
              <a:rPr lang="en-US" sz="2800" b="1" spc="50" dirty="0">
                <a:solidFill>
                  <a:srgbClr val="FF0000"/>
                </a:solidFill>
                <a:latin typeface="Cooper Black" panose="0208090404030B020404" pitchFamily="18" charset="0"/>
              </a:rPr>
              <a:t>strong typing</a:t>
            </a:r>
            <a:r>
              <a:rPr lang="en-US" sz="2800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0" y="1485900"/>
            <a:ext cx="2286000" cy="2400301"/>
          </a:xfrm>
          <a:prstGeom prst="wedgeRoundRectCallout">
            <a:avLst>
              <a:gd name="adj1" fmla="val -20335"/>
              <a:gd name="adj2" fmla="val 8296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But it did print the value of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>
                <a:solidFill>
                  <a:srgbClr val="0033CC"/>
                </a:solidFill>
              </a:rPr>
              <a:t>, before it crashed.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8794" y="2857500"/>
            <a:ext cx="228600" cy="148590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5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454" y="0"/>
            <a:ext cx="9684334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4800" b="1" i="1" spc="-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spc="-3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4300" b="1" i="1" spc="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動態</a:t>
            </a:r>
            <a:r>
              <a:rPr lang="zh-TW" altLang="en-US" sz="4300" b="1" i="1" spc="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4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type binding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800" b="1" i="1" dirty="0">
              <a:solidFill>
                <a:srgbClr val="FFC000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968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earlier examples showed, a variable's type can dynamically change.</a:t>
            </a:r>
          </a:p>
          <a:p>
            <a:pPr marL="1143000" lvl="2" indent="-3968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you get a new memory location with the new data type.</a:t>
            </a:r>
          </a:p>
          <a:p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i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typing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800" b="1" i="1" dirty="0">
              <a:solidFill>
                <a:srgbClr val="FFC000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3968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a variable's type can change,  you can only use that variable in ways appropriate to its new type.</a:t>
            </a:r>
          </a:p>
          <a:p>
            <a:pPr marL="1143000" lvl="2" indent="-3968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Python checks its type before performing any operation on it.</a:t>
            </a:r>
          </a:p>
        </p:txBody>
      </p:sp>
    </p:spTree>
    <p:extLst>
      <p:ext uri="{BB962C8B-B14F-4D97-AF65-F5344CB8AC3E}">
        <p14:creationId xmlns:p14="http://schemas.microsoft.com/office/powerpoint/2010/main" val="164269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40323</TotalTime>
  <Words>17017</Words>
  <Application>Microsoft Office PowerPoint</Application>
  <PresentationFormat>Custom</PresentationFormat>
  <Paragraphs>2903</Paragraphs>
  <Slides>151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151</vt:i4>
      </vt:variant>
    </vt:vector>
  </HeadingPairs>
  <TitlesOfParts>
    <vt:vector size="177" baseType="lpstr">
      <vt:lpstr>新細明體</vt:lpstr>
      <vt:lpstr>Agency FB</vt:lpstr>
      <vt:lpstr>Arial</vt:lpstr>
      <vt:lpstr>Arial Narrow</vt:lpstr>
      <vt:lpstr>Bahnschrift</vt:lpstr>
      <vt:lpstr>Bodoni MT</vt:lpstr>
      <vt:lpstr>Calibri</vt:lpstr>
      <vt:lpstr>Calibri Light</vt:lpstr>
      <vt:lpstr>Century Schoolbook</vt:lpstr>
      <vt:lpstr>Consolas</vt:lpstr>
      <vt:lpstr>Cooper Black</vt:lpstr>
      <vt:lpstr>Courier New</vt:lpstr>
      <vt:lpstr>DFKai-SB</vt:lpstr>
      <vt:lpstr>Elephant</vt:lpstr>
      <vt:lpstr>FrankRuehl</vt:lpstr>
      <vt:lpstr>Lucida Console</vt:lpstr>
      <vt:lpstr>Lucida Fax</vt:lpstr>
      <vt:lpstr>Lucida Sans Typewriter</vt:lpstr>
      <vt:lpstr>Lucida Sans Unicode</vt:lpstr>
      <vt:lpstr>Symbol</vt:lpstr>
      <vt:lpstr>Times New Roman</vt:lpstr>
      <vt:lpstr>Verdana</vt:lpstr>
      <vt:lpstr>Wingdings</vt:lpstr>
      <vt:lpstr>Office Theme</vt:lpstr>
      <vt:lpstr>4_Office Theme</vt:lpstr>
      <vt:lpstr>Default Design</vt:lpstr>
      <vt:lpstr>Programming in Python</vt:lpstr>
      <vt:lpstr>PowerPoint Presentation</vt:lpstr>
      <vt:lpstr>PowerPoint Presentation</vt:lpstr>
      <vt:lpstr>Who can take the course?</vt:lpstr>
      <vt:lpstr>Who can take the course?</vt:lpstr>
      <vt:lpstr>Who can take the course?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Python?</vt:lpstr>
      <vt:lpstr>What is Python?</vt:lpstr>
      <vt:lpstr>What Is A High Level Language?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Most Languages Have  Dynamic Value Binding: </vt:lpstr>
      <vt:lpstr>PowerPoint Presentation</vt:lpstr>
      <vt:lpstr>PowerPoint Presentation</vt:lpstr>
      <vt:lpstr>PowerPoint Presentation</vt:lpstr>
      <vt:lpstr>PowerPoint Presentation</vt:lpstr>
      <vt:lpstr>Analyzing the RHS of the "=" to determine the new variable's type</vt:lpstr>
      <vt:lpstr>Analyzing the RHS of the "=" to determine the new variable's type</vt:lpstr>
      <vt:lpstr>Analyzing the RHS of the "=" to determine the new variable's type</vt:lpstr>
      <vt:lpstr>Analyzing the RHS of the "=" to determine the new variable's type</vt:lpstr>
      <vt:lpstr>Analyzing the RHS of the "=" to determine the new variable's type</vt:lpstr>
      <vt:lpstr>Analyzing the RHS of the "=" to determine the new variable's type</vt:lpstr>
      <vt:lpstr>Analyzing the RHS of the "=" to determine the new variable's type</vt:lpstr>
      <vt:lpstr>Analyzing the RHS of the "=" to determine the new variable's type</vt:lpstr>
      <vt:lpstr>Analyzing the RHS of the "=" to determine the new variable's type</vt:lpstr>
      <vt:lpstr>Analyzing the RHS of the "=" to determine the new variable's type</vt:lpstr>
      <vt:lpstr>Analyzing the RHS of the "=" to determine the new variable's type</vt:lpstr>
      <vt:lpstr>Analyzing the RHS of the "=" to determine the new variable's type</vt:lpstr>
      <vt:lpstr>Analyzing the RHS of the "=" to determine the new variable's type</vt:lpstr>
      <vt:lpstr>PowerPoint Presentation</vt:lpstr>
      <vt:lpstr>How Variables Are Stored</vt:lpstr>
      <vt:lpstr>How Variables Are Stored</vt:lpstr>
      <vt:lpstr>How Variables Are Stored</vt:lpstr>
      <vt:lpstr>How Variables Are Stored</vt:lpstr>
      <vt:lpstr>How Variables Are Stored</vt:lpstr>
      <vt:lpstr>Five ways to interact with a variable:</vt:lpstr>
      <vt:lpstr>Assigning Values to Variables:</vt:lpstr>
      <vt:lpstr>Assigning Values to Variables:</vt:lpstr>
      <vt:lpstr>Updating the Values of  Variables:</vt:lpstr>
      <vt:lpstr>Which Data Types are Updatable?</vt:lpstr>
      <vt:lpstr>Which Data Types are Updatable?</vt:lpstr>
      <vt:lpstr>Which Data Types are Updatable?</vt:lpstr>
      <vt:lpstr>Which Data Types are Updatable?</vt:lpstr>
      <vt:lpstr>Which Data Types are Updatable?</vt:lpstr>
      <vt:lpstr>Which Data Types are Updatable?</vt:lpstr>
      <vt:lpstr>Which Data Types are Updatable?</vt:lpstr>
      <vt:lpstr>So Yes, Numbers Are Immutable </vt:lpstr>
      <vt:lpstr>PowerPoint Presentation</vt:lpstr>
      <vt:lpstr>PowerPoint Presentation</vt:lpstr>
      <vt:lpstr>1. Numbers</vt:lpstr>
      <vt:lpstr>1. Numbers</vt:lpstr>
      <vt:lpstr>1. Numbers</vt:lpstr>
      <vt:lpstr>PowerPoint Presentation</vt:lpstr>
      <vt:lpstr>Python Arithmetic Operators:</vt:lpstr>
      <vt:lpstr>Python Assignment Operators:</vt:lpstr>
      <vt:lpstr>Python Comparison Operators:</vt:lpstr>
      <vt:lpstr>Python Comparison Operators:</vt:lpstr>
      <vt:lpstr>Python Bitwise Logic Operators:</vt:lpstr>
      <vt:lpstr>Python Logic Operators:</vt:lpstr>
      <vt:lpstr>Python Operator Precedence (优先权)</vt:lpstr>
      <vt:lpstr>Python Operator Precedence (优先权)</vt:lpstr>
      <vt:lpstr>PowerPoint Presentation</vt:lpstr>
      <vt:lpstr>PowerPoint Presentation</vt:lpstr>
      <vt:lpstr>String Operators: in  &amp;  not in </vt:lpstr>
      <vt:lpstr>Notable Features of Python Strings</vt:lpstr>
      <vt:lpstr>Different Ways to Define Strings</vt:lpstr>
      <vt:lpstr>Different Ways to Define Strings</vt:lpstr>
      <vt:lpstr>Defining Raw Strings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1201</cp:revision>
  <dcterms:created xsi:type="dcterms:W3CDTF">2017-02-16T03:48:05Z</dcterms:created>
  <dcterms:modified xsi:type="dcterms:W3CDTF">2023-02-16T05:51:31Z</dcterms:modified>
</cp:coreProperties>
</file>