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149"/>
  </p:notesMasterIdLst>
  <p:sldIdLst>
    <p:sldId id="1741" r:id="rId3"/>
    <p:sldId id="1742" r:id="rId4"/>
    <p:sldId id="1743" r:id="rId5"/>
    <p:sldId id="1744" r:id="rId6"/>
    <p:sldId id="1745" r:id="rId7"/>
    <p:sldId id="1746" r:id="rId8"/>
    <p:sldId id="1747" r:id="rId9"/>
    <p:sldId id="1748" r:id="rId10"/>
    <p:sldId id="1749" r:id="rId11"/>
    <p:sldId id="1750" r:id="rId12"/>
    <p:sldId id="1751" r:id="rId13"/>
    <p:sldId id="1752" r:id="rId14"/>
    <p:sldId id="1753" r:id="rId15"/>
    <p:sldId id="1754" r:id="rId16"/>
    <p:sldId id="1755" r:id="rId17"/>
    <p:sldId id="1756" r:id="rId18"/>
    <p:sldId id="1757" r:id="rId19"/>
    <p:sldId id="1758" r:id="rId20"/>
    <p:sldId id="1759" r:id="rId21"/>
    <p:sldId id="1760" r:id="rId22"/>
    <p:sldId id="1761" r:id="rId23"/>
    <p:sldId id="1762" r:id="rId24"/>
    <p:sldId id="1763" r:id="rId25"/>
    <p:sldId id="1764" r:id="rId26"/>
    <p:sldId id="1765" r:id="rId27"/>
    <p:sldId id="1766" r:id="rId28"/>
    <p:sldId id="1767" r:id="rId29"/>
    <p:sldId id="1768" r:id="rId30"/>
    <p:sldId id="1769" r:id="rId31"/>
    <p:sldId id="1770" r:id="rId32"/>
    <p:sldId id="1949" r:id="rId33"/>
    <p:sldId id="1950" r:id="rId34"/>
    <p:sldId id="2140" r:id="rId35"/>
    <p:sldId id="2142" r:id="rId36"/>
    <p:sldId id="2143" r:id="rId37"/>
    <p:sldId id="2144" r:id="rId38"/>
    <p:sldId id="1774" r:id="rId39"/>
    <p:sldId id="1773" r:id="rId40"/>
    <p:sldId id="2823" r:id="rId41"/>
    <p:sldId id="2824" r:id="rId42"/>
    <p:sldId id="1777" r:id="rId43"/>
    <p:sldId id="1778" r:id="rId44"/>
    <p:sldId id="1779" r:id="rId45"/>
    <p:sldId id="1780" r:id="rId46"/>
    <p:sldId id="1781" r:id="rId47"/>
    <p:sldId id="1782" r:id="rId48"/>
    <p:sldId id="1783" r:id="rId49"/>
    <p:sldId id="1784" r:id="rId50"/>
    <p:sldId id="1941" r:id="rId51"/>
    <p:sldId id="1942" r:id="rId52"/>
    <p:sldId id="1787" r:id="rId53"/>
    <p:sldId id="1943" r:id="rId54"/>
    <p:sldId id="1944" r:id="rId55"/>
    <p:sldId id="1945" r:id="rId56"/>
    <p:sldId id="1791" r:id="rId57"/>
    <p:sldId id="1792" r:id="rId58"/>
    <p:sldId id="1793" r:id="rId59"/>
    <p:sldId id="1794" r:id="rId60"/>
    <p:sldId id="2681" r:id="rId61"/>
    <p:sldId id="1849" r:id="rId62"/>
    <p:sldId id="1850" r:id="rId63"/>
    <p:sldId id="1851" r:id="rId64"/>
    <p:sldId id="1852" r:id="rId65"/>
    <p:sldId id="1853" r:id="rId66"/>
    <p:sldId id="1854" r:id="rId67"/>
    <p:sldId id="1946" r:id="rId68"/>
    <p:sldId id="1857" r:id="rId69"/>
    <p:sldId id="1947" r:id="rId70"/>
    <p:sldId id="1859" r:id="rId71"/>
    <p:sldId id="1861" r:id="rId72"/>
    <p:sldId id="1860" r:id="rId73"/>
    <p:sldId id="1862" r:id="rId74"/>
    <p:sldId id="1863" r:id="rId75"/>
    <p:sldId id="1864" r:id="rId76"/>
    <p:sldId id="1866" r:id="rId77"/>
    <p:sldId id="1865" r:id="rId78"/>
    <p:sldId id="1867" r:id="rId79"/>
    <p:sldId id="1869" r:id="rId80"/>
    <p:sldId id="1870" r:id="rId81"/>
    <p:sldId id="1871" r:id="rId82"/>
    <p:sldId id="1872" r:id="rId83"/>
    <p:sldId id="1873" r:id="rId84"/>
    <p:sldId id="1868" r:id="rId85"/>
    <p:sldId id="1874" r:id="rId86"/>
    <p:sldId id="1875" r:id="rId87"/>
    <p:sldId id="1883" r:id="rId88"/>
    <p:sldId id="1890" r:id="rId89"/>
    <p:sldId id="2572" r:id="rId90"/>
    <p:sldId id="2573" r:id="rId91"/>
    <p:sldId id="2574" r:id="rId92"/>
    <p:sldId id="2575" r:id="rId93"/>
    <p:sldId id="2576" r:id="rId94"/>
    <p:sldId id="2577" r:id="rId95"/>
    <p:sldId id="2578" r:id="rId96"/>
    <p:sldId id="2579" r:id="rId97"/>
    <p:sldId id="2580" r:id="rId98"/>
    <p:sldId id="2581" r:id="rId99"/>
    <p:sldId id="2582" r:id="rId100"/>
    <p:sldId id="2583" r:id="rId101"/>
    <p:sldId id="2584" r:id="rId102"/>
    <p:sldId id="2585" r:id="rId103"/>
    <p:sldId id="2586" r:id="rId104"/>
    <p:sldId id="2587" r:id="rId105"/>
    <p:sldId id="2588" r:id="rId106"/>
    <p:sldId id="2804" r:id="rId107"/>
    <p:sldId id="2591" r:id="rId108"/>
    <p:sldId id="2592" r:id="rId109"/>
    <p:sldId id="2593" r:id="rId110"/>
    <p:sldId id="2594" r:id="rId111"/>
    <p:sldId id="2595" r:id="rId112"/>
    <p:sldId id="2596" r:id="rId113"/>
    <p:sldId id="2597" r:id="rId114"/>
    <p:sldId id="2598" r:id="rId115"/>
    <p:sldId id="2599" r:id="rId116"/>
    <p:sldId id="2600" r:id="rId117"/>
    <p:sldId id="2601" r:id="rId118"/>
    <p:sldId id="2602" r:id="rId119"/>
    <p:sldId id="2603" r:id="rId120"/>
    <p:sldId id="2604" r:id="rId121"/>
    <p:sldId id="2605" r:id="rId122"/>
    <p:sldId id="2606" r:id="rId123"/>
    <p:sldId id="2607" r:id="rId124"/>
    <p:sldId id="2825" r:id="rId125"/>
    <p:sldId id="2826" r:id="rId126"/>
    <p:sldId id="2610" r:id="rId127"/>
    <p:sldId id="2611" r:id="rId128"/>
    <p:sldId id="2612" r:id="rId129"/>
    <p:sldId id="2613" r:id="rId130"/>
    <p:sldId id="2614" r:id="rId131"/>
    <p:sldId id="2615" r:id="rId132"/>
    <p:sldId id="2616" r:id="rId133"/>
    <p:sldId id="2617" r:id="rId134"/>
    <p:sldId id="2618" r:id="rId135"/>
    <p:sldId id="2619" r:id="rId136"/>
    <p:sldId id="2620" r:id="rId137"/>
    <p:sldId id="2621" r:id="rId138"/>
    <p:sldId id="2622" r:id="rId139"/>
    <p:sldId id="2623" r:id="rId140"/>
    <p:sldId id="2624" r:id="rId141"/>
    <p:sldId id="2625" r:id="rId142"/>
    <p:sldId id="2626" r:id="rId143"/>
    <p:sldId id="2627" r:id="rId144"/>
    <p:sldId id="2827" r:id="rId145"/>
    <p:sldId id="2828" r:id="rId146"/>
    <p:sldId id="2829" r:id="rId147"/>
    <p:sldId id="2830" r:id="rId148"/>
  </p:sldIdLst>
  <p:sldSz cx="9729788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FFFF00"/>
    <a:srgbClr val="CCFFFF"/>
    <a:srgbClr val="CCCCFF"/>
    <a:srgbClr val="006600"/>
    <a:srgbClr val="2F497D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>
        <p:scale>
          <a:sx n="41" d="100"/>
          <a:sy n="41" d="100"/>
        </p:scale>
        <p:origin x="576" y="29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83104-B02C-4F4E-B715-45816A6736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84308-AEA6-4301-94EA-7ED9CC9020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772A87-FA91-4C04-88E8-816FCB88C1AA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0985FC-2EF1-4B7B-96A7-C2EA601C5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CAC59A-FC89-4E7C-9CDF-3C3FBF374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2E74D-B099-4550-82BE-B13D96545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A8C81-13AF-421C-BFF4-7EAB05F8C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159D8C-2AE8-4CB7-B28A-459E0E2CBB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2AB637A-7ED4-4148-82B4-BF5C3B78E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76E4AF-7AD9-481B-9325-22195A17D139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11AFEE1-2C38-4FEC-B6C7-43684B0AA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0B05F8B-73E4-43C2-B971-DE559D7E6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F955C19-E476-46F9-A93C-A31C404AE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18CDB5-CFB1-474E-B91B-C7A76852A8D2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27FE447C-CF04-4A21-B163-AA2FB2EED4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2870275-7386-410C-873E-D7ECB4126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6A175EBB-B0A8-462D-9997-EC50081B0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F1C768-CD3C-471C-ADD9-E752862DB8D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E60B9079-8971-4DDD-BF89-BDE0BCC80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3C43BC9-AF19-4DE2-8A0F-25774606E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7C5224F0-DDFC-4123-AA04-E9ADEEB8D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A4EB8D-ACF7-4068-9102-83F96F59B10C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F32B287D-E37F-4B12-AFD7-D3429132E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57F0FBAB-C748-423E-B7F3-2CF5E804E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CFB66E13-92E9-4C14-B0E6-9C93273C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0A2CFE-7F94-458E-A51D-39982124DAC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4512940-E207-4022-875B-17E69AE6F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E08E38F8-C490-4224-B2D8-81726A43A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5">
            <a:extLst>
              <a:ext uri="{FF2B5EF4-FFF2-40B4-BE49-F238E27FC236}">
                <a16:creationId xmlns:a16="http://schemas.microsoft.com/office/drawing/2014/main" id="{2820237B-0F22-4C98-AE9F-D5BE8F9FD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B4710D-572A-48C0-BC27-4604D0D8E431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Text Box 1">
            <a:extLst>
              <a:ext uri="{FF2B5EF4-FFF2-40B4-BE49-F238E27FC236}">
                <a16:creationId xmlns:a16="http://schemas.microsoft.com/office/drawing/2014/main" id="{9A6F5149-9807-459F-A401-7C515CE4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21188" cy="34115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75CDA837-4DC4-4EC7-8479-B60819B71F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37B5C40-B9B2-4D4E-9CDD-6E50577F1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9203A-1296-4DAD-8A3A-E83A3387B1B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86CFEB6-0568-4A8E-A23C-8354B0783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F1B1D5F3-971F-40E8-8561-474AF7114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9FDDD13-98C9-4A6A-BF01-2F96AAB34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0F9049-640D-4CF0-8D9E-AA68490E68B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0852F20-C060-4308-841A-B0B118C79B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B085C5F-D6E8-4A15-A7C5-926C67088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7CFE656-D9A3-4EA0-8D70-175CEED76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D94D69-3E03-416D-B501-4B2421E8BB02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4BC05B7-33E5-4528-AD68-AEBC284F0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142E638-8A6B-402D-87EA-4535158CE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D14FFA9-7AC1-486A-9AA6-400FE48CB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5C0E03-DCD4-4D2B-9177-E5A8578DA3D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38C65987-70B7-4063-AF33-6D675D8EF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D9ED64F3-0FD4-49DE-8DE2-FD65AFB49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112ACEA-69EF-41F3-9507-477B2F4E6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D26F4-50B4-47D5-97E3-C9A16B77B5E8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F2D84C76-7067-4929-808B-227471B1A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BB8BC49-9859-4C98-8D76-BAE915770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787858E5-3F21-4704-A772-F19E1CCD7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B5C6F-9AF4-4BCE-8AA6-80D24A8ADA3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CED490A-508A-4EB3-9E1D-1CFB9D23A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DCE7BA2-2DAF-48E8-97C7-15D23CF0E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BA6393E0-5E90-4A92-9523-1BAF1A2069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FFB852-1AF1-4052-AB16-41F61FDDD8D8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8ADE53A-45E0-4279-9DA2-3A62920EE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8123990F-34C0-4872-870E-9F2AD2912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1988A43-0E4A-4B7D-926A-52F0638B2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6D4F80-D763-49CD-8078-E0EB82BEC148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AE1979DF-E0C1-4A11-9934-BA453E0DFA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AC6D345-EABA-41F9-9256-6F5D069DB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C8C59F13-AA44-4698-AE5E-579E86304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6ED461-8E5C-4862-8E8A-FCAF249CD1A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6D4F1A6-9F64-45E2-B823-33BDDC21D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9A74F876-7F2B-4011-8B4B-39574F858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90BC-8244-4915-8D77-31C0A0F8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FDFA502E-2F29-4379-9E81-CBBE367D0BB5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9377-B122-4D45-8E36-835E903F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6CF6-869B-403A-82A5-4E4A1F63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519AF326-B787-4FAE-BC94-EAB692910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EEEC-77B6-4368-A70B-C4C57F1A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20FB6A85-E079-4B12-93A7-68FE0730E14D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4B83-FE37-4D74-A270-D4F67F26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C4AE-38AF-4A2C-8789-216E938C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2CA7EC3E-6E5B-42C1-BCDA-5F6116864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F4F0-AE0B-45D6-AB7B-B232AB3D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CECBFD1A-81B2-4A94-919B-D8F5C1374198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A8D2-E495-4E16-8774-C0B6DECC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73AD-9527-4314-928E-B0AEC81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39EE119F-B489-4794-A005-3F0F0FD6F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A995-A2DA-473B-8015-8E133579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E12FD8DF-AD5A-479D-A05F-4C6651587ADE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9AC5-03CE-4CA6-A740-88BF858B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1CFF-4338-4A6D-A73A-5C76FBDC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FA291057-94AD-4152-A7BE-B28A6865A6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6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7579-6CF0-42DB-A73E-ED502B3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F953687E-7F61-4188-BEB0-323C2E08EF53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E3E0-6514-4A09-9A3D-92B98607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FD6D-9556-4BA7-8FCC-0D384BA4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6024B62E-0A59-44EE-AB53-A869F471F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790F-D1AE-4AF5-BEE7-9E5A0687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5739DE8E-2CE3-46A3-9C25-E00B7C74BE4C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6FAA-6F19-4F70-8018-AD88C402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F68-EBAF-4B74-AB68-BD3180A8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BF970687-CB5C-4567-B2BA-6E80968985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42DD-FCE7-480A-9934-6D608B91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002E5139-E306-45B3-9B17-A17819E586D0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29A8-1C6C-4771-B1C4-0253B238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22D2-7F0E-43D9-BB7C-817B2490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ABAB2525-FE45-473E-8596-FBE24735CE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FAA19-27BE-4E2A-9E42-005F126B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D6F48F13-5C7A-4F59-A49A-038AEA425FE5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40162-B031-4CF2-AB79-378AF41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9730-630E-404E-8FA6-F8DBAEF8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6A2D71C6-64E2-4CEB-AB11-7373FAA83A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5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A4321-B7FB-482C-AD5A-D37CF696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824793C7-E149-48FE-A2F7-F54AD6AC6B8D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75FD-26BF-4D26-8D70-088D862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9C70F-67C8-423A-84DA-62ABDDF9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91E5367F-1D4F-4F92-947C-34D206B50A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65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333C8-0D26-4170-81B3-6C550D4B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06010265-1CBF-43C0-9604-43AC9B7DDF09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48E02-0AEE-4632-A9D0-D4A4E04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7221F-B8C2-4AF6-B6C7-636ADD34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CEC45F65-4208-4720-A6CE-F09648997A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8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C61E-8172-409F-868D-581B3362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B8A83AB5-C854-4656-852D-EBF2B6B95385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31CB-8813-41EE-81C1-5713C55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E444-91FD-4009-A8FB-650CD345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F4034F68-7E8E-41FC-8C56-23CDD97227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8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2D4D-8646-45A1-8FE8-AB50922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F1CF9943-9D39-40E1-A6D1-AEFC373B6FC6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6BC3-D105-4AE8-B582-220A5FE0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1475-0D5E-497D-B81D-E607D98C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2E7616AD-19E1-4242-ADFE-3F70948B6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458EB-C1FF-4558-9594-5B659EB4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31C51254-28C2-40F0-9263-8F45FC252A59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BCA67-ABBC-44D4-8C02-7884B4D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4503-2E25-45B8-83DA-F68737C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0F5BE931-FA47-4F86-A9A2-D91F954B8E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2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3640-D7C7-40D7-B59D-4890D3D6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12BB65A3-0671-40FC-9489-3B953397C39B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8C6C-439A-4208-97EE-CB974EEE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B12E-146C-4EDB-95AD-7B998D78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F7114A35-26CF-4928-B492-BC7C29A2D7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6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DD03E-5F18-4F31-81FD-623B38A5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874206EE-CD6C-4C17-B9CC-3EABEDA91E42}" type="datetimeFigureOut">
              <a:rPr lang="en-US"/>
              <a:pPr>
                <a:defRPr/>
              </a:pPr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0E75-2237-4113-8927-15353C18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BB0D-D51B-4FF6-B706-A0355D4F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</a:defRPr>
            </a:lvl1pPr>
          </a:lstStyle>
          <a:p>
            <a:pPr>
              <a:defRPr/>
            </a:pPr>
            <a:fld id="{12741F5D-68B4-4B43-9099-D04CBBFDE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D450-B59D-4618-AD7B-6AE6CE3B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92ACCC61-D06C-4BF3-94A5-D567DF095714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14B0-E4D3-48D4-B538-D4B8B7A6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45EF-8250-4759-B1C0-0132F50F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AB4D2665-BF28-4A93-9552-DEDE1F088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806A-8142-4780-8E94-14649985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67A5786B-4FB4-4276-BB07-863C592D9ECE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FA193-A490-4D9B-921F-A9E6275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A475-720D-4493-9468-E83ED8E8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81B56021-ECB1-49E7-AD02-34159218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B5924-8627-44F6-ADCD-3E6467C2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1FCA26D1-C05F-4220-8B44-CE4613F094EC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0721-62C1-47AC-BE2A-9B1782AC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10ED2-26A8-4351-A375-088ECE7B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D33C289C-E8C8-471B-A633-CBE5B761B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65AB-5838-4BA1-844C-1DD018BC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4C519401-61EC-403B-9012-EC79CC6E55B3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1C0E-339F-4077-8C9C-96F164B8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025C-A874-47B0-9661-60801ACC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9166A29F-079D-4660-94F7-3E4F29CCB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CFD0-6375-4E06-80F3-8129AA0A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E29363FE-9426-4E31-BB5D-F2F1456D29DE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AC69-D1F0-4C4E-8A11-E7359C75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28833-259F-4837-82D5-09A12ECC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EA198868-5412-4CB9-A0EA-F7D925AEE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096E6-A323-4C3B-9E59-22D6E18C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359AC12B-E768-4C9F-A05C-464A550C16E2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5A92-4CB3-4310-BA00-E30EA9EE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CB5F2-763D-4E29-A6BB-35AAAF67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CD69ED24-B420-4F88-AB43-5247E80D0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7E58-6DB5-45F0-BD6E-D198A8FD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69915345-3F83-417F-AEF3-DE6F271D7614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5FD7-7515-436F-BC73-D86971FC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3EB0-5406-41D3-92F5-8B3C38DE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5FDCFEF6-4993-4C59-9962-5EFB56D0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31A3C7E-581B-49F5-BD45-577B2139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8338" y="365125"/>
            <a:ext cx="839311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64A665-4784-47CB-930E-C2ADE2BD3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1825625"/>
            <a:ext cx="83931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01C6-2CD5-4A4D-BB09-DE0CF5CB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8338" y="6356350"/>
            <a:ext cx="2189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9E2DD4-36A7-42B4-8888-B2227B26648E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43E6-2B68-450E-AA81-DC1BFAB8D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2625" y="6356350"/>
            <a:ext cx="3284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31DF-373F-45CD-874A-45145F8CD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288" y="6356350"/>
            <a:ext cx="2189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207109-0CE9-44B9-9CC0-235C0ED8B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BEF98-D36B-443B-84C8-1A941DDF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29788" cy="116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06FF-FB36-4288-AB2D-87D55B21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160463"/>
            <a:ext cx="9034463" cy="501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  <a:lvl2pPr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2pPr>
      <a:lvl3pPr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3pPr>
      <a:lvl4pPr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4pPr>
      <a:lvl5pPr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5pPr>
      <a:lvl6pPr marL="457200"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6pPr>
      <a:lvl7pPr marL="914400"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7pPr>
      <a:lvl8pPr marL="1371600"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8pPr>
      <a:lvl9pPr marL="1828800" algn="ctr" defTabSz="838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2060"/>
          </a:solidFill>
          <a:latin typeface="Elephant" panose="02020904090505020303" pitchFamily="18" charset="0"/>
        </a:defRPr>
      </a:lvl9pPr>
    </p:titleStyle>
    <p:bodyStyle>
      <a:lvl1pPr marL="209550" indent="-209550" algn="l" defTabSz="838200" rtl="0" fontAlgn="base">
        <a:lnSpc>
          <a:spcPct val="90000"/>
        </a:lnSpc>
        <a:spcBef>
          <a:spcPts val="913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09550" algn="l" defTabSz="838200" rtl="0" fontAlgn="base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09550" algn="l" defTabSz="838200" rtl="0" fontAlgn="base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850" indent="-209550" algn="l" defTabSz="838200" rtl="0" fontAlgn="base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209550" algn="l" defTabSz="838200" rtl="0" fontAlgn="base">
        <a:lnSpc>
          <a:spcPct val="90000"/>
        </a:lnSpc>
        <a:spcBef>
          <a:spcPts val="463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80F6B-3B90-4966-BBC9-71909A328641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dir(</a:t>
            </a:r>
            <a:r>
              <a:rPr lang="en-US" sz="2600" spc="-7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7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_)[-72:]</a:t>
            </a:r>
            <a:r>
              <a:rPr lang="en-US" sz="2600" spc="-100" dirty="0">
                <a:solidFill>
                  <a:srgbClr val="FFFF00"/>
                </a:solidFill>
                <a:latin typeface="Consolas" panose="020B0609020204030204" pitchFamily="49" charset="0"/>
              </a:rPr>
              <a:t>#Shows all Python functions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'abs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'all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'any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'ascii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'bin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'bool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'bytearray'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'callable'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'chr'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'classmethod'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'complex'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'copyright'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'credits'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'delattr'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961CD-30E3-4207-801D-8CE1ACA76979}"/>
              </a:ext>
            </a:extLst>
          </p:cNvPr>
          <p:cNvSpPr/>
          <p:nvPr/>
        </p:nvSpPr>
        <p:spPr>
          <a:xfrm>
            <a:off x="293688" y="5710238"/>
            <a:ext cx="8382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</a:br>
            <a:endParaRPr lang="en-US" sz="2600" spc="-1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F1DD73-9DF0-446B-8615-791B8EB6CB50}"/>
              </a:ext>
            </a:extLst>
          </p:cNvPr>
          <p:cNvCxnSpPr/>
          <p:nvPr/>
        </p:nvCxnSpPr>
        <p:spPr>
          <a:xfrm>
            <a:off x="1014413" y="5734050"/>
            <a:ext cx="0" cy="30956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7CED5-A6E6-4D2F-A939-50EBB5EC1DE1}"/>
              </a:ext>
            </a:extLst>
          </p:cNvPr>
          <p:cNvSpPr/>
          <p:nvPr/>
        </p:nvSpPr>
        <p:spPr>
          <a:xfrm>
            <a:off x="381000" y="762000"/>
            <a:ext cx="52228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9B945C-76FD-4578-92D6-4710A3394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E266"/>
                </a:solidFill>
              </a:rPr>
              <a:t>Ty</a:t>
            </a:r>
            <a:r>
              <a:rPr lang="en-US" altLang="en-US" sz="4200" spc="-100" dirty="0">
                <a:solidFill>
                  <a:srgbClr val="00E266"/>
                </a:solidFill>
              </a:rPr>
              <a:t>p</a:t>
            </a:r>
            <a:r>
              <a:rPr lang="en-US" altLang="en-US" sz="4200" spc="-200" dirty="0">
                <a:solidFill>
                  <a:srgbClr val="00E266"/>
                </a:solidFill>
              </a:rPr>
              <a:t>e Conv</a:t>
            </a:r>
            <a:r>
              <a:rPr lang="en-US" altLang="en-US" sz="4200" spc="-50" dirty="0">
                <a:solidFill>
                  <a:srgbClr val="00E266"/>
                </a:solidFill>
              </a:rPr>
              <a:t>ers</a:t>
            </a:r>
            <a:r>
              <a:rPr lang="en-US" altLang="en-US" sz="4200" spc="-200" dirty="0">
                <a:solidFill>
                  <a:srgbClr val="00E266"/>
                </a:solidFill>
              </a:rPr>
              <a:t>ion </a:t>
            </a:r>
            <a:r>
              <a:rPr lang="en-US" altLang="en-US" sz="4200" spc="-200" dirty="0">
                <a:solidFill>
                  <a:srgbClr val="0070C0"/>
                </a:solidFill>
              </a:rPr>
              <a:t>&amp;</a:t>
            </a:r>
            <a:r>
              <a:rPr lang="en-US" altLang="en-US" sz="4200" spc="-200" dirty="0">
                <a:solidFill>
                  <a:srgbClr val="FFC000"/>
                </a:solidFill>
              </a:rPr>
              <a:t> </a:t>
            </a:r>
            <a:r>
              <a:rPr lang="en-US" altLang="en-US" sz="4200" spc="-120" dirty="0">
                <a:solidFill>
                  <a:srgbClr val="FFC000"/>
                </a:solidFill>
              </a:rPr>
              <a:t>O</a:t>
            </a:r>
            <a:r>
              <a:rPr lang="en-US" altLang="en-US" sz="4200" spc="-80" dirty="0">
                <a:solidFill>
                  <a:srgbClr val="FFC000"/>
                </a:solidFill>
              </a:rPr>
              <a:t>t</a:t>
            </a:r>
            <a:r>
              <a:rPr lang="en-US" altLang="en-US" sz="4200" spc="-200" dirty="0">
                <a:solidFill>
                  <a:srgbClr val="FFC000"/>
                </a:solidFill>
              </a:rPr>
              <a:t>h</a:t>
            </a:r>
            <a:r>
              <a:rPr lang="en-US" altLang="en-US" sz="4200" spc="-110" dirty="0">
                <a:solidFill>
                  <a:srgbClr val="FFC000"/>
                </a:solidFill>
              </a:rPr>
              <a:t>e</a:t>
            </a:r>
            <a:r>
              <a:rPr lang="en-US" altLang="en-US" sz="4200" spc="-200" dirty="0">
                <a:solidFill>
                  <a:srgbClr val="FFC000"/>
                </a:solidFill>
              </a:rPr>
              <a:t>r </a:t>
            </a:r>
            <a:r>
              <a:rPr lang="en-US" altLang="en-US" sz="4200" spc="-100" dirty="0">
                <a:solidFill>
                  <a:srgbClr val="FFC000"/>
                </a:solidFill>
              </a:rPr>
              <a:t>Fu</a:t>
            </a:r>
            <a:r>
              <a:rPr lang="en-US" altLang="en-US" sz="4200" spc="-200" dirty="0">
                <a:solidFill>
                  <a:srgbClr val="FFC000"/>
                </a:solidFill>
              </a:rPr>
              <a:t>n</a:t>
            </a:r>
            <a:r>
              <a:rPr lang="en-US" altLang="en-US" sz="4200" spc="-100" dirty="0">
                <a:solidFill>
                  <a:srgbClr val="FFC000"/>
                </a:solidFill>
              </a:rPr>
              <a:t>ct</a:t>
            </a:r>
            <a:r>
              <a:rPr lang="en-US" altLang="en-US" sz="4200" spc="-200" dirty="0">
                <a:solidFill>
                  <a:srgbClr val="FFC000"/>
                </a:solidFill>
              </a:rPr>
              <a:t>ions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78C63DF-669E-4062-BA6A-FE385BC26403}"/>
              </a:ext>
            </a:extLst>
          </p:cNvPr>
          <p:cNvSpPr/>
          <p:nvPr/>
        </p:nvSpPr>
        <p:spPr bwMode="auto">
          <a:xfrm rot="2700000" flipH="1">
            <a:off x="6442075" y="623888"/>
            <a:ext cx="4271963" cy="1046162"/>
          </a:xfrm>
          <a:prstGeom prst="trapezoid">
            <a:avLst>
              <a:gd name="adj" fmla="val 99756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91440" anchor="ctr"/>
          <a:lstStyle/>
          <a:p>
            <a:pPr algn="ctr" eaLnBrk="1" hangingPunct="1">
              <a:lnSpc>
                <a:spcPct val="70000"/>
              </a:lnSpc>
              <a:spcBef>
                <a:spcPts val="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 Lectur</a:t>
            </a:r>
            <a:r>
              <a:rPr kumimoji="1" lang="en-US" sz="2800" spc="-90" dirty="0">
                <a:solidFill>
                  <a:prstClr val="black"/>
                </a:solidFill>
                <a:latin typeface="+mn-lt"/>
                <a:ea typeface="新細明體" charset="-120"/>
              </a:rPr>
              <a:t>e 2</a:t>
            </a: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,</a:t>
            </a:r>
          </a:p>
          <a:p>
            <a:pPr algn="ctr" eaLnBrk="1" hangingPunct="1">
              <a:lnSpc>
                <a:spcPct val="70000"/>
              </a:lnSpc>
              <a:spcBef>
                <a:spcPts val="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and how we </a:t>
            </a:r>
            <a:r>
              <a:rPr kumimoji="1" lang="en-US" sz="2800" spc="100" dirty="0">
                <a:solidFill>
                  <a:prstClr val="black"/>
                </a:solidFill>
                <a:latin typeface="+mn-lt"/>
                <a:ea typeface="新細明體" charset="-120"/>
              </a:rPr>
              <a:t>f</a:t>
            </a:r>
            <a:r>
              <a:rPr kumimoji="1" lang="en-US" sz="2800" spc="60" dirty="0">
                <a:solidFill>
                  <a:prstClr val="black"/>
                </a:solidFill>
                <a:latin typeface="+mn-lt"/>
                <a:ea typeface="新細明體" charset="-120"/>
              </a:rPr>
              <a:t>i</a:t>
            </a:r>
            <a:r>
              <a:rPr kumimoji="1" lang="en-US" sz="2800" spc="100" dirty="0">
                <a:solidFill>
                  <a:prstClr val="black"/>
                </a:solidFill>
                <a:latin typeface="+mn-lt"/>
                <a:ea typeface="新細明體" charset="-120"/>
              </a:rPr>
              <a:t>r</a:t>
            </a:r>
            <a:r>
              <a:rPr kumimoji="1" lang="en-US" sz="2800" spc="60" dirty="0">
                <a:solidFill>
                  <a:prstClr val="black"/>
                </a:solidFill>
                <a:latin typeface="+mn-lt"/>
                <a:ea typeface="新細明體" charset="-120"/>
              </a:rPr>
              <a:t>s</a:t>
            </a: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</a:t>
            </a:r>
          </a:p>
          <a:p>
            <a:pPr algn="ctr" eaLnBrk="1" hangingPunct="1">
              <a:lnSpc>
                <a:spcPct val="70000"/>
              </a:lnSpc>
              <a:spcBef>
                <a:spcPts val="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  got this function list…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F37FCB90-6660-4A13-ACDF-1FD3F4979CF2}"/>
              </a:ext>
            </a:extLst>
          </p:cNvPr>
          <p:cNvSpPr/>
          <p:nvPr/>
        </p:nvSpPr>
        <p:spPr bwMode="auto">
          <a:xfrm>
            <a:off x="1893888" y="1676400"/>
            <a:ext cx="6934200" cy="609600"/>
          </a:xfrm>
          <a:prstGeom prst="wedgeRoundRectCallout">
            <a:avLst>
              <a:gd name="adj1" fmla="val -37355"/>
              <a:gd name="adj2" fmla="val -151632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it says right here, these are "</a:t>
            </a:r>
            <a:r>
              <a:rPr lang="en-US" sz="2800" b="1" kern="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built-ins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".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C09E1455-DF11-461F-8924-492A4CC05C13}"/>
              </a:ext>
            </a:extLst>
          </p:cNvPr>
          <p:cNvSpPr/>
          <p:nvPr/>
        </p:nvSpPr>
        <p:spPr bwMode="auto">
          <a:xfrm>
            <a:off x="5208588" y="3905250"/>
            <a:ext cx="3733800" cy="914400"/>
          </a:xfrm>
          <a:prstGeom prst="wedgeRoundRectCallout">
            <a:avLst>
              <a:gd name="adj1" fmla="val -57858"/>
              <a:gd name="adj2" fmla="val -124655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2800" b="1" kern="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all of the built-in functions.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3B8F476B-7838-4231-9940-688BEDCDAF5C}"/>
              </a:ext>
            </a:extLst>
          </p:cNvPr>
          <p:cNvSpPr/>
          <p:nvPr/>
        </p:nvSpPr>
        <p:spPr bwMode="auto">
          <a:xfrm>
            <a:off x="712788" y="3676650"/>
            <a:ext cx="4343400" cy="1143000"/>
          </a:xfrm>
          <a:prstGeom prst="wedgeRoundRectCallout">
            <a:avLst>
              <a:gd name="adj1" fmla="val 70906"/>
              <a:gd name="adj2" fmla="val 24880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</a:t>
            </a:r>
            <a:r>
              <a:rPr lang="en-US" sz="2800" kern="0" dirty="0">
                <a:solidFill>
                  <a:srgbClr val="E89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also have </a:t>
            </a:r>
            <a:r>
              <a:rPr lang="en-US" sz="2800" kern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functions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that </a:t>
            </a:r>
            <a:r>
              <a:rPr lang="en-US" sz="2800" kern="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aren't built-in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73E94580-84BE-4EFB-8DFC-48D6BAF8C817}"/>
              </a:ext>
            </a:extLst>
          </p:cNvPr>
          <p:cNvSpPr/>
          <p:nvPr/>
        </p:nvSpPr>
        <p:spPr bwMode="auto">
          <a:xfrm>
            <a:off x="3598863" y="5476875"/>
            <a:ext cx="4343400" cy="1143000"/>
          </a:xfrm>
          <a:prstGeom prst="wedgeRoundRectCallout">
            <a:avLst>
              <a:gd name="adj1" fmla="val -54501"/>
              <a:gd name="adj2" fmla="val -141550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</a:t>
            </a:r>
            <a:r>
              <a:rPr lang="en-US" sz="2800" b="1" kern="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these </a:t>
            </a:r>
            <a:r>
              <a:rPr lang="en-US" sz="2800" kern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functions 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your Python code.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9AC28D9-D1DB-491E-8249-2722DF04D8CC}"/>
              </a:ext>
            </a:extLst>
          </p:cNvPr>
          <p:cNvSpPr/>
          <p:nvPr/>
        </p:nvSpPr>
        <p:spPr bwMode="auto">
          <a:xfrm>
            <a:off x="377825" y="779463"/>
            <a:ext cx="3892550" cy="1616075"/>
          </a:xfrm>
          <a:prstGeom prst="wedgeRoundRectCallout">
            <a:avLst>
              <a:gd name="adj1" fmla="val 6210"/>
              <a:gd name="adj2" fmla="val 137489"/>
              <a:gd name="adj3" fmla="val 16667"/>
            </a:avLst>
          </a:prstGeom>
          <a:solidFill>
            <a:srgbClr val="F0BA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Isn't </a:t>
            </a:r>
            <a:r>
              <a:rPr lang="en-US" sz="28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 </a:t>
            </a: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 function? But it isn't </a:t>
            </a:r>
            <a:r>
              <a:rPr lang="en-US" sz="2800" dirty="0">
                <a:solidFill>
                  <a:srgbClr val="BF99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you have to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#include </a:t>
            </a:r>
            <a:r>
              <a:rPr lang="en-US" sz="2800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800" dirty="0" err="1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stdio.h</a:t>
            </a:r>
            <a:r>
              <a:rPr lang="en-US" sz="2800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DBDAA8B2-74DD-4A15-828D-F647885088E8}"/>
              </a:ext>
            </a:extLst>
          </p:cNvPr>
          <p:cNvSpPr/>
          <p:nvPr/>
        </p:nvSpPr>
        <p:spPr bwMode="auto">
          <a:xfrm>
            <a:off x="4283075" y="779463"/>
            <a:ext cx="3484563" cy="1616076"/>
          </a:xfrm>
          <a:prstGeom prst="wedgeRoundRectCallout">
            <a:avLst>
              <a:gd name="adj1" fmla="val -72912"/>
              <a:gd name="adj2" fmla="val 153131"/>
              <a:gd name="adj3" fmla="val 16667"/>
            </a:avLst>
          </a:prstGeom>
          <a:solidFill>
            <a:srgbClr val="F0BAB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what about C's </a:t>
            </a:r>
            <a:r>
              <a:rPr lang="en-US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functions? They require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#include </a:t>
            </a:r>
            <a:r>
              <a:rPr lang="en-US" sz="2800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800" dirty="0" err="1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math.h</a:t>
            </a:r>
            <a:r>
              <a:rPr lang="en-US" sz="2800" dirty="0">
                <a:solidFill>
                  <a:srgbClr val="00E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2EB118A6-4352-455F-B859-01ECF1BD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32113"/>
            <a:ext cx="3446462" cy="1690687"/>
          </a:xfrm>
          <a:prstGeom prst="wedgeRoundRectCallout">
            <a:avLst>
              <a:gd name="adj1" fmla="val -54917"/>
              <a:gd name="adj2" fmla="val -96190"/>
              <a:gd name="adj3" fmla="val 16667"/>
            </a:avLst>
          </a:prstGeom>
          <a:solidFill>
            <a:srgbClr val="F0BAB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Python also has </a:t>
            </a:r>
            <a:r>
              <a:rPr lang="en-US" altLang="en-US" sz="28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math</a:t>
            </a:r>
            <a:r>
              <a:rPr lang="en-US" altLang="en-US" sz="2800" dirty="0">
                <a:solidFill>
                  <a:srgbClr val="00E2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functions. But instead of </a:t>
            </a:r>
            <a:r>
              <a:rPr lang="en-US" altLang="en-US" sz="2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#include</a:t>
            </a:r>
            <a:r>
              <a:rPr lang="en-US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, it uses </a:t>
            </a:r>
            <a:r>
              <a:rPr lang="en-US" altLang="en-US" sz="2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US" altLang="en-US" sz="2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28E96-B2BD-4281-9AA8-DA98FAD6513F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0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2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mod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i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po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w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radian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si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sqr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ta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trun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help(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94F37F-3A48-4F94-8C9A-0BCF91E9CB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2FBCF-7C67-449C-BA1C-4DB00EDD435D}"/>
              </a:ext>
            </a:extLst>
          </p:cNvPr>
          <p:cNvSpPr/>
          <p:nvPr/>
        </p:nvSpPr>
        <p:spPr>
          <a:xfrm>
            <a:off x="293688" y="6037263"/>
            <a:ext cx="838200" cy="82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A6FCC-C3E1-4A23-BC5D-978AD9FCE38B}"/>
              </a:ext>
            </a:extLst>
          </p:cNvPr>
          <p:cNvCxnSpPr/>
          <p:nvPr/>
        </p:nvCxnSpPr>
        <p:spPr>
          <a:xfrm>
            <a:off x="2974975" y="6459538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BEBE70-05C7-4570-AAB7-0694C99F62CE}"/>
              </a:ext>
            </a:extLst>
          </p:cNvPr>
          <p:cNvCxnSpPr/>
          <p:nvPr/>
        </p:nvCxnSpPr>
        <p:spPr>
          <a:xfrm>
            <a:off x="1055688" y="6456363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8253E5-AEF0-4C03-9F6A-E1B7EA761126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How to 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ine a Function: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A6957-966E-4837-AD96-38497895A624}"/>
              </a:ext>
            </a:extLst>
          </p:cNvPr>
          <p:cNvSpPr txBox="1">
            <a:spLocks/>
          </p:cNvSpPr>
          <p:nvPr/>
        </p:nvSpPr>
        <p:spPr>
          <a:xfrm>
            <a:off x="-58738" y="819150"/>
            <a:ext cx="9788526" cy="3605213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The 1</a:t>
            </a:r>
            <a:r>
              <a:rPr lang="en-US" sz="3400" spc="-10" baseline="30000" dirty="0">
                <a:solidFill>
                  <a:srgbClr val="FF0000"/>
                </a:solidFill>
              </a:rPr>
              <a:t>st</a:t>
            </a:r>
            <a:r>
              <a:rPr lang="en-US" sz="3400" spc="-10" dirty="0">
                <a:solidFill>
                  <a:srgbClr val="FF0000"/>
                </a:solidFill>
              </a:rPr>
              <a:t> line of every function is its </a:t>
            </a:r>
            <a:r>
              <a:rPr lang="en-US" sz="34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sz="3400" spc="-10" dirty="0">
                <a:solidFill>
                  <a:srgbClr val="FF0000"/>
                </a:solidFill>
              </a:rPr>
              <a:t>. </a:t>
            </a:r>
          </a:p>
          <a:p>
            <a:pPr marL="514350" indent="-284163"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It has 4 parts:</a:t>
            </a:r>
          </a:p>
          <a:p>
            <a:pPr marL="97155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</a:rPr>
              <a:t>The keyword </a:t>
            </a:r>
            <a:r>
              <a:rPr lang="en-US" sz="3200" b="1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en-US" sz="3200" b="1" dirty="0">
              <a:solidFill>
                <a:prstClr val="black"/>
              </a:solidFill>
            </a:endParaRPr>
          </a:p>
          <a:p>
            <a:pPr marL="97155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</a:rPr>
              <a:t>Then the function's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en-US" sz="3200" b="1" dirty="0">
              <a:solidFill>
                <a:srgbClr val="0000FF"/>
              </a:solidFill>
            </a:endParaRPr>
          </a:p>
          <a:p>
            <a:pPr marL="97155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</a:rPr>
              <a:t>Then a pair of parentheses,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57300" lvl="2" indent="-4000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prstClr val="black"/>
                </a:solidFill>
              </a:rPr>
              <a:t>   - </a:t>
            </a:r>
            <a:r>
              <a:rPr lang="en-US" sz="3200" dirty="0">
                <a:solidFill>
                  <a:prstClr val="black"/>
                </a:solidFill>
              </a:rPr>
              <a:t>Any number of </a:t>
            </a:r>
            <a:r>
              <a:rPr 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</a:t>
            </a:r>
            <a:r>
              <a:rPr lang="en-US" sz="3200" b="1" spc="-1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t(s</a:t>
            </a:r>
            <a:r>
              <a:rPr 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can go inside the </a:t>
            </a:r>
            <a:r>
              <a:rPr lang="en-US" sz="3200" dirty="0">
                <a:solidFill>
                  <a:srgbClr val="C00000"/>
                </a:solidFill>
              </a:rPr>
              <a:t>( )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en-US" sz="1800" dirty="0">
              <a:solidFill>
                <a:prstClr val="black"/>
              </a:solidFill>
            </a:endParaRPr>
          </a:p>
          <a:p>
            <a:pPr marL="97155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>
                <a:solidFill>
                  <a:prstClr val="black"/>
                </a:solidFill>
              </a:rPr>
              <a:t>Then a colon, </a:t>
            </a:r>
            <a:r>
              <a:rPr lang="en-US" sz="3200" b="1" dirty="0">
                <a:solidFill>
                  <a:srgbClr val="B864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3200" dirty="0">
                <a:solidFill>
                  <a:prstClr val="black"/>
                </a:solidFill>
              </a:rPr>
              <a:t>, goes after the closing parenthesis.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AB9F16-B80B-4402-8579-2C3C70D8C747}"/>
              </a:ext>
            </a:extLst>
          </p:cNvPr>
          <p:cNvSpPr txBox="1">
            <a:spLocks/>
          </p:cNvSpPr>
          <p:nvPr/>
        </p:nvSpPr>
        <p:spPr>
          <a:xfrm>
            <a:off x="65088" y="4591050"/>
            <a:ext cx="3500437" cy="71120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b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738E2F-0262-4397-93A5-53FD502EAE06}"/>
              </a:ext>
            </a:extLst>
          </p:cNvPr>
          <p:cNvSpPr txBox="1">
            <a:spLocks/>
          </p:cNvSpPr>
          <p:nvPr/>
        </p:nvSpPr>
        <p:spPr>
          <a:xfrm>
            <a:off x="6978650" y="4591050"/>
            <a:ext cx="2751138" cy="57150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b="1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b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7A51B2-4836-4A85-A8E8-28AC7D6DDE92}"/>
              </a:ext>
            </a:extLst>
          </p:cNvPr>
          <p:cNvSpPr txBox="1">
            <a:spLocks/>
          </p:cNvSpPr>
          <p:nvPr/>
        </p:nvSpPr>
        <p:spPr>
          <a:xfrm>
            <a:off x="3616325" y="4591050"/>
            <a:ext cx="3367088" cy="646113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b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</a:br>
            <a:b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15859-31E5-4877-B097-4C800259EE5A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4591050"/>
            <a:ext cx="9664700" cy="711200"/>
            <a:chOff x="64659" y="4590473"/>
            <a:chExt cx="9665129" cy="711201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DB38757F-0DA8-4520-BB90-F05298480736}"/>
                </a:ext>
              </a:extLst>
            </p:cNvPr>
            <p:cNvSpPr txBox="1">
              <a:spLocks/>
            </p:cNvSpPr>
            <p:nvPr/>
          </p:nvSpPr>
          <p:spPr>
            <a:xfrm>
              <a:off x="64659" y="4590473"/>
              <a:ext cx="3500592" cy="711201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printit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E7FA6511-5E15-4BC9-B6B1-B6E8C23D0DCF}"/>
                </a:ext>
              </a:extLst>
            </p:cNvPr>
            <p:cNvSpPr txBox="1">
              <a:spLocks/>
            </p:cNvSpPr>
            <p:nvPr/>
          </p:nvSpPr>
          <p:spPr>
            <a:xfrm>
              <a:off x="6978528" y="4590473"/>
              <a:ext cx="2751260" cy="573089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p</a:t>
              </a:r>
              <a:r>
                <a: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A3D8956F-05F7-4DEA-A251-EEB3712F0BDE}"/>
                </a:ext>
              </a:extLst>
            </p:cNvPr>
            <p:cNvSpPr txBox="1">
              <a:spLocks/>
            </p:cNvSpPr>
            <p:nvPr/>
          </p:nvSpPr>
          <p:spPr>
            <a:xfrm>
              <a:off x="3616054" y="4590473"/>
              <a:ext cx="3367237" cy="646114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</a:t>
              </a:r>
              <a:r>
                <a:rPr lang="en-US" sz="28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getval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2993A5-FB34-4170-AF50-D332DFCEE02F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4591050"/>
            <a:ext cx="9664700" cy="711200"/>
            <a:chOff x="64659" y="4590473"/>
            <a:chExt cx="9665129" cy="711201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72B2BA4-F574-4293-AF2A-B3226DA65B6E}"/>
                </a:ext>
              </a:extLst>
            </p:cNvPr>
            <p:cNvSpPr txBox="1">
              <a:spLocks/>
            </p:cNvSpPr>
            <p:nvPr/>
          </p:nvSpPr>
          <p:spPr>
            <a:xfrm>
              <a:off x="64659" y="4590473"/>
              <a:ext cx="3500592" cy="711201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     </a:t>
              </a:r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743BC37E-5A13-4A64-B147-44B219A25B52}"/>
                </a:ext>
              </a:extLst>
            </p:cNvPr>
            <p:cNvSpPr txBox="1">
              <a:spLocks/>
            </p:cNvSpPr>
            <p:nvPr/>
          </p:nvSpPr>
          <p:spPr>
            <a:xfrm>
              <a:off x="6978528" y="4590473"/>
              <a:ext cx="2751260" cy="573089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</a:t>
              </a:r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</a:t>
              </a:r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4BA918AB-A15D-4E00-B847-B9A9B675BDB2}"/>
                </a:ext>
              </a:extLst>
            </p:cNvPr>
            <p:cNvSpPr txBox="1">
              <a:spLocks/>
            </p:cNvSpPr>
            <p:nvPr/>
          </p:nvSpPr>
          <p:spPr>
            <a:xfrm>
              <a:off x="3616054" y="4590473"/>
              <a:ext cx="3367237" cy="646114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    </a:t>
              </a:r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()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9EE0F0-4FEE-4BAC-B7BC-3876B75884B6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4591050"/>
            <a:ext cx="9664700" cy="711200"/>
            <a:chOff x="64659" y="4590473"/>
            <a:chExt cx="9665129" cy="711201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B7048020-4F12-4E88-A868-CD7C85711BA6}"/>
                </a:ext>
              </a:extLst>
            </p:cNvPr>
            <p:cNvSpPr txBox="1">
              <a:spLocks/>
            </p:cNvSpPr>
            <p:nvPr/>
          </p:nvSpPr>
          <p:spPr>
            <a:xfrm>
              <a:off x="64659" y="4590473"/>
              <a:ext cx="3500592" cy="711201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      </a:t>
              </a:r>
              <a:r>
                <a:rPr lang="en-US" sz="28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s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5E3B2026-E960-4B27-BD5C-699AD401A765}"/>
                </a:ext>
              </a:extLst>
            </p:cNvPr>
            <p:cNvSpPr txBox="1">
              <a:spLocks/>
            </p:cNvSpPr>
            <p:nvPr/>
          </p:nvSpPr>
          <p:spPr>
            <a:xfrm>
              <a:off x="6978528" y="4590473"/>
              <a:ext cx="2751260" cy="573089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</a:t>
              </a:r>
              <a:r>
                <a:rPr lang="en-US" sz="2800" b="1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a,b,c</a:t>
              </a:r>
              <a:r>
                <a: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D779B3E9-51BE-4DC9-81CF-DAA5485170E4}"/>
                </a:ext>
              </a:extLst>
            </p:cNvPr>
            <p:cNvSpPr txBox="1">
              <a:spLocks/>
            </p:cNvSpPr>
            <p:nvPr/>
          </p:nvSpPr>
          <p:spPr>
            <a:xfrm>
              <a:off x="3616054" y="4590473"/>
              <a:ext cx="3367237" cy="646114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F4765B-AA50-40D0-B970-05ED772B37BD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4591050"/>
            <a:ext cx="9664700" cy="711200"/>
            <a:chOff x="64659" y="4590473"/>
            <a:chExt cx="9665129" cy="711201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CFD629B4-0922-4A23-A76D-09AAD47DB4FC}"/>
                </a:ext>
              </a:extLst>
            </p:cNvPr>
            <p:cNvSpPr txBox="1">
              <a:spLocks/>
            </p:cNvSpPr>
            <p:nvPr/>
          </p:nvSpPr>
          <p:spPr>
            <a:xfrm>
              <a:off x="64659" y="4590473"/>
              <a:ext cx="3500592" cy="711201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        </a:t>
              </a:r>
              <a:r>
                <a:rPr lang="en-US" sz="2800" b="1" dirty="0">
                  <a:solidFill>
                    <a:srgbClr val="B864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: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57E3B6E4-6FA8-43F0-9258-6CD6AC5FB6C8}"/>
                </a:ext>
              </a:extLst>
            </p:cNvPr>
            <p:cNvSpPr txBox="1">
              <a:spLocks/>
            </p:cNvSpPr>
            <p:nvPr/>
          </p:nvSpPr>
          <p:spPr>
            <a:xfrm>
              <a:off x="6978528" y="4590473"/>
              <a:ext cx="2751260" cy="573089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      </a:t>
              </a:r>
              <a:r>
                <a:rPr lang="en-US" sz="2800" b="1" dirty="0">
                  <a:solidFill>
                    <a:srgbClr val="B864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:</a:t>
              </a:r>
              <a:r>
                <a:rPr lang="en-US" sz="2800" b="1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E582651A-55BB-41B4-A020-3258A335EA7C}"/>
                </a:ext>
              </a:extLst>
            </p:cNvPr>
            <p:cNvSpPr txBox="1">
              <a:spLocks/>
            </p:cNvSpPr>
            <p:nvPr/>
          </p:nvSpPr>
          <p:spPr>
            <a:xfrm>
              <a:off x="3616054" y="4590473"/>
              <a:ext cx="3367237" cy="646114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          </a:t>
              </a:r>
              <a:r>
                <a:rPr lang="en-US" sz="2800" b="1" dirty="0">
                  <a:solidFill>
                    <a:srgbClr val="B864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:</a:t>
              </a:r>
              <a:r>
                <a:rPr lang="en-US" sz="28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b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1E27EC-1BCC-4772-8D72-5FAA81897367}"/>
              </a:ext>
            </a:extLst>
          </p:cNvPr>
          <p:cNvSpPr txBox="1">
            <a:spLocks/>
          </p:cNvSpPr>
          <p:nvPr/>
        </p:nvSpPr>
        <p:spPr>
          <a:xfrm>
            <a:off x="-58738" y="819150"/>
            <a:ext cx="9788526" cy="3448050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The 1</a:t>
            </a:r>
            <a:r>
              <a:rPr lang="en-US" sz="3400" spc="-10" baseline="30000" dirty="0">
                <a:solidFill>
                  <a:prstClr val="black"/>
                </a:solidFill>
              </a:rPr>
              <a:t>st</a:t>
            </a:r>
            <a:r>
              <a:rPr lang="en-US" sz="3400" spc="-10" dirty="0">
                <a:solidFill>
                  <a:prstClr val="black"/>
                </a:solidFill>
              </a:rPr>
              <a:t> line of every function is its </a:t>
            </a:r>
            <a:r>
              <a:rPr lang="en-US" sz="3400" b="1" spc="-1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sz="3400" spc="-10" dirty="0">
                <a:solidFill>
                  <a:prstClr val="black"/>
                </a:solidFill>
              </a:rPr>
              <a:t>. </a:t>
            </a:r>
            <a:endParaRPr lang="en-US" sz="3200" dirty="0">
              <a:solidFill>
                <a:prstClr val="black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T</a:t>
            </a:r>
            <a:r>
              <a:rPr lang="en-US" sz="3400" spc="-150" dirty="0">
                <a:solidFill>
                  <a:srgbClr val="FF0000"/>
                </a:solidFill>
              </a:rPr>
              <a:t>h</a:t>
            </a:r>
            <a:r>
              <a:rPr lang="en-US" sz="3400" spc="-10" dirty="0">
                <a:solidFill>
                  <a:srgbClr val="FF0000"/>
                </a:solidFill>
              </a:rPr>
              <a:t>e</a:t>
            </a:r>
            <a:r>
              <a:rPr lang="en-US" sz="2800" spc="-10" dirty="0">
                <a:solidFill>
                  <a:srgbClr val="FF0000"/>
                </a:solidFill>
              </a:rPr>
              <a:t> </a:t>
            </a:r>
            <a:r>
              <a:rPr lang="en-US" sz="3400" spc="-100" dirty="0">
                <a:solidFill>
                  <a:srgbClr val="FF0000"/>
                </a:solidFill>
              </a:rPr>
              <a:t>2</a:t>
            </a:r>
            <a:r>
              <a:rPr lang="en-US" sz="3400" spc="-100" baseline="30000" dirty="0">
                <a:solidFill>
                  <a:srgbClr val="FF0000"/>
                </a:solidFill>
              </a:rPr>
              <a:t>n</a:t>
            </a:r>
            <a:r>
              <a:rPr lang="en-US" sz="3400" spc="-10" baseline="30000" dirty="0">
                <a:solidFill>
                  <a:srgbClr val="FF0000"/>
                </a:solidFill>
              </a:rPr>
              <a:t>d</a:t>
            </a:r>
            <a:r>
              <a:rPr lang="en-US" sz="3200" spc="-10" dirty="0">
                <a:solidFill>
                  <a:srgbClr val="FF0000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li</a:t>
            </a:r>
            <a:r>
              <a:rPr lang="en-US" sz="3400" spc="-150" dirty="0">
                <a:solidFill>
                  <a:srgbClr val="FF0000"/>
                </a:solidFill>
              </a:rPr>
              <a:t>n</a:t>
            </a:r>
            <a:r>
              <a:rPr lang="en-US" sz="3400" spc="-10" dirty="0">
                <a:solidFill>
                  <a:srgbClr val="FF0000"/>
                </a:solidFill>
              </a:rPr>
              <a:t>e</a:t>
            </a:r>
            <a:r>
              <a:rPr lang="en-US" sz="2400" spc="-10" dirty="0">
                <a:solidFill>
                  <a:srgbClr val="FF0000"/>
                </a:solidFill>
              </a:rPr>
              <a:t> </a:t>
            </a:r>
            <a:r>
              <a:rPr lang="en-US" sz="3400" spc="-150" dirty="0">
                <a:solidFill>
                  <a:srgbClr val="FF0000"/>
                </a:solidFill>
              </a:rPr>
              <a:t>o</a:t>
            </a:r>
            <a:r>
              <a:rPr lang="en-US" sz="3400" spc="-10" dirty="0">
                <a:solidFill>
                  <a:srgbClr val="FF0000"/>
                </a:solidFill>
              </a:rPr>
              <a:t>f t</a:t>
            </a:r>
            <a:r>
              <a:rPr lang="en-US" sz="3400" spc="-150" dirty="0">
                <a:solidFill>
                  <a:srgbClr val="FF0000"/>
                </a:solidFill>
              </a:rPr>
              <a:t>h</a:t>
            </a:r>
            <a:r>
              <a:rPr lang="en-US" sz="3400" spc="-10" dirty="0">
                <a:solidFill>
                  <a:srgbClr val="FF0000"/>
                </a:solidFill>
              </a:rPr>
              <a:t>e</a:t>
            </a:r>
            <a:r>
              <a:rPr lang="en-US" sz="3200" spc="-10" dirty="0">
                <a:solidFill>
                  <a:srgbClr val="FF0000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f</a:t>
            </a:r>
            <a:r>
              <a:rPr lang="en-US" sz="3400" spc="-150" dirty="0">
                <a:solidFill>
                  <a:srgbClr val="FF0000"/>
                </a:solidFill>
              </a:rPr>
              <a:t>un</a:t>
            </a:r>
            <a:r>
              <a:rPr lang="en-US" sz="3400" spc="-10" dirty="0">
                <a:solidFill>
                  <a:srgbClr val="FF0000"/>
                </a:solidFill>
              </a:rPr>
              <a:t>ct</a:t>
            </a:r>
            <a:r>
              <a:rPr lang="en-US" sz="3400" spc="-150" dirty="0">
                <a:solidFill>
                  <a:srgbClr val="FF0000"/>
                </a:solidFill>
              </a:rPr>
              <a:t>io</a:t>
            </a:r>
            <a:r>
              <a:rPr lang="en-US" sz="3400" spc="-10" dirty="0">
                <a:solidFill>
                  <a:srgbClr val="FF0000"/>
                </a:solidFill>
              </a:rPr>
              <a:t>n</a:t>
            </a:r>
            <a:r>
              <a:rPr lang="en-US" sz="2800" spc="-10" dirty="0">
                <a:solidFill>
                  <a:srgbClr val="FF0000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c</a:t>
            </a:r>
            <a:r>
              <a:rPr lang="en-US" sz="3400" spc="-100" dirty="0">
                <a:solidFill>
                  <a:srgbClr val="FF0000"/>
                </a:solidFill>
              </a:rPr>
              <a:t>a</a:t>
            </a:r>
            <a:r>
              <a:rPr lang="en-US" sz="3400" spc="-10" dirty="0">
                <a:solidFill>
                  <a:srgbClr val="FF0000"/>
                </a:solidFill>
              </a:rPr>
              <a:t>n</a:t>
            </a:r>
            <a:r>
              <a:rPr lang="en-US" sz="2800" spc="-10" dirty="0">
                <a:solidFill>
                  <a:srgbClr val="FF0000"/>
                </a:solidFill>
              </a:rPr>
              <a:t> </a:t>
            </a:r>
            <a:r>
              <a:rPr lang="en-US" sz="3400" spc="-100" dirty="0">
                <a:solidFill>
                  <a:srgbClr val="FF0000"/>
                </a:solidFill>
              </a:rPr>
              <a:t>b</a:t>
            </a:r>
            <a:r>
              <a:rPr lang="en-US" sz="3400" spc="-10" dirty="0">
                <a:solidFill>
                  <a:srgbClr val="FF0000"/>
                </a:solidFill>
              </a:rPr>
              <a:t>e</a:t>
            </a:r>
            <a:r>
              <a:rPr lang="en-US" sz="3200" spc="-10" dirty="0">
                <a:solidFill>
                  <a:srgbClr val="FF0000"/>
                </a:solidFill>
              </a:rPr>
              <a:t> </a:t>
            </a:r>
            <a:r>
              <a:rPr lang="en-US" sz="3400" spc="-150" dirty="0">
                <a:solidFill>
                  <a:srgbClr val="FF0000"/>
                </a:solidFill>
              </a:rPr>
              <a:t>a</a:t>
            </a:r>
            <a:r>
              <a:rPr lang="en-US" sz="3400" spc="-10" dirty="0">
                <a:solidFill>
                  <a:srgbClr val="FF0000"/>
                </a:solidFill>
              </a:rPr>
              <a:t>n</a:t>
            </a:r>
            <a:r>
              <a:rPr lang="en-US" sz="2800" spc="-10" dirty="0">
                <a:solidFill>
                  <a:srgbClr val="FF0000"/>
                </a:solidFill>
              </a:rPr>
              <a:t> </a:t>
            </a:r>
            <a:r>
              <a:rPr lang="en-US" sz="3400" spc="-100" dirty="0">
                <a:solidFill>
                  <a:srgbClr val="FF0000"/>
                </a:solidFill>
              </a:rPr>
              <a:t>o</a:t>
            </a:r>
            <a:r>
              <a:rPr lang="en-US" sz="3400" spc="-10" dirty="0">
                <a:solidFill>
                  <a:srgbClr val="FF0000"/>
                </a:solidFill>
              </a:rPr>
              <a:t>pt</a:t>
            </a:r>
            <a:r>
              <a:rPr lang="en-US" sz="3400" spc="-150" dirty="0">
                <a:solidFill>
                  <a:srgbClr val="FF0000"/>
                </a:solidFill>
              </a:rPr>
              <a:t>iona</a:t>
            </a:r>
            <a:r>
              <a:rPr lang="en-US" sz="3400" spc="-10" dirty="0">
                <a:solidFill>
                  <a:srgbClr val="FF0000"/>
                </a:solidFill>
              </a:rPr>
              <a:t>l</a:t>
            </a:r>
            <a:r>
              <a:rPr lang="en-US" sz="2800" spc="-10" dirty="0">
                <a:solidFill>
                  <a:srgbClr val="FF0000"/>
                </a:solidFill>
              </a:rPr>
              <a:t> 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3400" b="1" spc="-1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400" spc="-10" dirty="0">
                <a:solidFill>
                  <a:srgbClr val="FF0000"/>
                </a:solidFill>
              </a:rPr>
              <a:t>: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It must be </a:t>
            </a:r>
            <a:r>
              <a:rPr lang="en-US" sz="3400" b="1" spc="-10" dirty="0">
                <a:solidFill>
                  <a:srgbClr val="7030A0"/>
                </a:solidFill>
              </a:rPr>
              <a:t>indented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It</a:t>
            </a:r>
            <a:r>
              <a:rPr lang="en-US" sz="3400" spc="-150" dirty="0">
                <a:solidFill>
                  <a:prstClr val="black"/>
                </a:solidFill>
              </a:rPr>
              <a:t> is </a:t>
            </a:r>
            <a:r>
              <a:rPr lang="en-US" sz="3400" spc="-70" dirty="0">
                <a:solidFill>
                  <a:prstClr val="black"/>
                </a:solidFill>
              </a:rPr>
              <a:t>usu</a:t>
            </a:r>
            <a:r>
              <a:rPr lang="en-US" sz="3400" spc="-10" dirty="0">
                <a:solidFill>
                  <a:prstClr val="black"/>
                </a:solidFill>
              </a:rPr>
              <a:t>ally </a:t>
            </a:r>
            <a:r>
              <a:rPr lang="en-US" sz="3400" spc="-70" dirty="0">
                <a:solidFill>
                  <a:prstClr val="black"/>
                </a:solidFill>
              </a:rPr>
              <a:t>d</a:t>
            </a:r>
            <a:r>
              <a:rPr lang="en-US" sz="3400" spc="-10" dirty="0">
                <a:solidFill>
                  <a:prstClr val="black"/>
                </a:solidFill>
              </a:rPr>
              <a:t>efi</a:t>
            </a:r>
            <a:r>
              <a:rPr lang="en-US" sz="3400" spc="-120" dirty="0">
                <a:solidFill>
                  <a:prstClr val="black"/>
                </a:solidFill>
              </a:rPr>
              <a:t>n</a:t>
            </a:r>
            <a:r>
              <a:rPr lang="en-US" sz="3400" spc="-70" dirty="0">
                <a:solidFill>
                  <a:prstClr val="black"/>
                </a:solidFill>
              </a:rPr>
              <a:t>e</a:t>
            </a:r>
            <a:r>
              <a:rPr lang="en-US" sz="3400" spc="-10" dirty="0">
                <a:solidFill>
                  <a:prstClr val="black"/>
                </a:solidFill>
              </a:rPr>
              <a:t>d with a </a:t>
            </a:r>
            <a:r>
              <a:rPr lang="en-US" sz="3400" b="1" spc="-1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r>
              <a:rPr lang="en-US" sz="3400" b="1" spc="-150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400" spc="-10" dirty="0">
                <a:solidFill>
                  <a:prstClr val="black"/>
                </a:solidFill>
              </a:rPr>
              <a:t>, </a:t>
            </a:r>
            <a:r>
              <a:rPr lang="en-US" sz="3400" spc="-70" dirty="0">
                <a:solidFill>
                  <a:prstClr val="black"/>
                </a:solidFill>
              </a:rPr>
              <a:t>to le</a:t>
            </a:r>
            <a:r>
              <a:rPr lang="en-US" sz="3400" spc="-10" dirty="0">
                <a:solidFill>
                  <a:prstClr val="black"/>
                </a:solidFill>
              </a:rPr>
              <a:t>t it </a:t>
            </a:r>
            <a:r>
              <a:rPr lang="en-US" sz="3400" spc="-70" dirty="0">
                <a:solidFill>
                  <a:prstClr val="black"/>
                </a:solidFill>
              </a:rPr>
              <a:t>b</a:t>
            </a:r>
            <a:r>
              <a:rPr lang="en-US" sz="3400" spc="-10" dirty="0">
                <a:solidFill>
                  <a:prstClr val="black"/>
                </a:solidFill>
              </a:rPr>
              <a:t>e </a:t>
            </a:r>
            <a:r>
              <a:rPr lang="en-US" sz="3400" spc="-1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400" spc="-7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3400" spc="-1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</a:t>
            </a:r>
            <a:r>
              <a:rPr lang="en-US" sz="3400" spc="-7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i-li</a:t>
            </a:r>
            <a:r>
              <a:rPr lang="en-US" sz="3400" spc="-1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It gets displayed when you run help on the function.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It should describe what the function does.</a:t>
            </a:r>
            <a:endParaRPr lang="en-US" sz="340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6955E5-FE4C-4080-B8E8-6D47615AEA3C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How to 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ine a Function: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9F66F-7338-47E4-8AFD-79EE4EF157A1}"/>
              </a:ext>
            </a:extLst>
          </p:cNvPr>
          <p:cNvSpPr txBox="1">
            <a:spLocks/>
          </p:cNvSpPr>
          <p:nvPr/>
        </p:nvSpPr>
        <p:spPr>
          <a:xfrm>
            <a:off x="65088" y="4591050"/>
            <a:ext cx="3500437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printit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(s):  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"""This prints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the string you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pass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into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it"""</a:t>
            </a:r>
            <a:b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732BA1-4E14-4106-A842-D18EA99B5A79}"/>
              </a:ext>
            </a:extLst>
          </p:cNvPr>
          <p:cNvSpPr txBox="1">
            <a:spLocks/>
          </p:cNvSpPr>
          <p:nvPr/>
        </p:nvSpPr>
        <p:spPr>
          <a:xfrm>
            <a:off x="6978650" y="4591050"/>
            <a:ext cx="2751138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p(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a,b,c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): </a:t>
            </a:r>
            <a:b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endParaRPr lang="en-US" sz="28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75F907-CC86-416A-AEED-121BA097CACD}"/>
              </a:ext>
            </a:extLst>
          </p:cNvPr>
          <p:cNvSpPr txBox="1">
            <a:spLocks/>
          </p:cNvSpPr>
          <p:nvPr/>
        </p:nvSpPr>
        <p:spPr>
          <a:xfrm>
            <a:off x="3616325" y="4591050"/>
            <a:ext cx="3367088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getval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():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"""Uses input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to get a value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to return"""</a:t>
            </a:r>
            <a:b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7061B6-AA5B-4108-A3A2-B39B4075C924}"/>
              </a:ext>
            </a:extLst>
          </p:cNvPr>
          <p:cNvCxnSpPr/>
          <p:nvPr/>
        </p:nvCxnSpPr>
        <p:spPr>
          <a:xfrm>
            <a:off x="3429000" y="2430463"/>
            <a:ext cx="473075" cy="2895600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5B69D-1AE2-4E4C-828F-650C994D21C8}"/>
              </a:ext>
            </a:extLst>
          </p:cNvPr>
          <p:cNvCxnSpPr/>
          <p:nvPr/>
        </p:nvCxnSpPr>
        <p:spPr>
          <a:xfrm flipH="1">
            <a:off x="358775" y="2430463"/>
            <a:ext cx="2376488" cy="296386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613B65-1220-4BC6-8C8F-4168064412BD}"/>
              </a:ext>
            </a:extLst>
          </p:cNvPr>
          <p:cNvCxnSpPr/>
          <p:nvPr/>
        </p:nvCxnSpPr>
        <p:spPr>
          <a:xfrm flipH="1">
            <a:off x="4397375" y="2803525"/>
            <a:ext cx="966788" cy="2195513"/>
          </a:xfrm>
          <a:prstGeom prst="straightConnector1">
            <a:avLst/>
          </a:prstGeom>
          <a:ln w="38100">
            <a:solidFill>
              <a:srgbClr val="00FFCC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0EFEE2-74B1-4EA6-B0CF-0B152C5FC044}"/>
              </a:ext>
            </a:extLst>
          </p:cNvPr>
          <p:cNvCxnSpPr/>
          <p:nvPr/>
        </p:nvCxnSpPr>
        <p:spPr>
          <a:xfrm flipH="1">
            <a:off x="1006475" y="2803525"/>
            <a:ext cx="4044950" cy="2232025"/>
          </a:xfrm>
          <a:prstGeom prst="straightConnector1">
            <a:avLst/>
          </a:prstGeom>
          <a:ln w="38100">
            <a:solidFill>
              <a:srgbClr val="00FFCC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0F4505D-2089-4407-8B37-8127EA85312B}"/>
              </a:ext>
            </a:extLst>
          </p:cNvPr>
          <p:cNvSpPr/>
          <p:nvPr/>
        </p:nvSpPr>
        <p:spPr>
          <a:xfrm>
            <a:off x="6645275" y="4983163"/>
            <a:ext cx="425450" cy="1090612"/>
          </a:xfrm>
          <a:prstGeom prst="rightBrace">
            <a:avLst>
              <a:gd name="adj1" fmla="val 54603"/>
              <a:gd name="adj2" fmla="val 52797"/>
            </a:avLst>
          </a:prstGeom>
          <a:ln w="38100">
            <a:solidFill>
              <a:srgbClr val="F3AB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AEAE9C-F1A7-4DA8-ACBD-28C2BDAD8ED0}"/>
              </a:ext>
            </a:extLst>
          </p:cNvPr>
          <p:cNvSpPr/>
          <p:nvPr/>
        </p:nvSpPr>
        <p:spPr>
          <a:xfrm>
            <a:off x="7086600" y="5349875"/>
            <a:ext cx="18256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634374-80C6-444A-A1B2-D9D0E139E280}"/>
              </a:ext>
            </a:extLst>
          </p:cNvPr>
          <p:cNvCxnSpPr/>
          <p:nvPr/>
        </p:nvCxnSpPr>
        <p:spPr>
          <a:xfrm flipH="1">
            <a:off x="7102475" y="3001963"/>
            <a:ext cx="1111250" cy="2476500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5218C4-7E67-401D-8953-D4EE99D9EFCB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How to 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ine a Function: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174860-EB79-490A-A4E3-9B98D18CBECB}"/>
              </a:ext>
            </a:extLst>
          </p:cNvPr>
          <p:cNvSpPr txBox="1">
            <a:spLocks/>
          </p:cNvSpPr>
          <p:nvPr/>
        </p:nvSpPr>
        <p:spPr>
          <a:xfrm>
            <a:off x="-58738" y="819150"/>
            <a:ext cx="9788526" cy="3779838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The 1</a:t>
            </a:r>
            <a:r>
              <a:rPr lang="en-US" sz="3400" spc="-10" baseline="30000" dirty="0">
                <a:solidFill>
                  <a:prstClr val="black"/>
                </a:solidFill>
              </a:rPr>
              <a:t>st</a:t>
            </a:r>
            <a:r>
              <a:rPr lang="en-US" sz="3400" spc="-10" dirty="0">
                <a:solidFill>
                  <a:prstClr val="black"/>
                </a:solidFill>
              </a:rPr>
              <a:t> line of every function is its </a:t>
            </a:r>
            <a:r>
              <a:rPr lang="en-US" sz="3400" b="1" spc="-1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sz="3400" spc="-10" dirty="0">
                <a:solidFill>
                  <a:prstClr val="black"/>
                </a:solidFill>
              </a:rPr>
              <a:t>. </a:t>
            </a:r>
            <a:endParaRPr lang="en-US" sz="3200" dirty="0">
              <a:solidFill>
                <a:prstClr val="black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2</a:t>
            </a:r>
            <a:r>
              <a:rPr lang="en-US" sz="3400" spc="-100" baseline="30000" dirty="0">
                <a:solidFill>
                  <a:prstClr val="black"/>
                </a:solidFill>
              </a:rPr>
              <a:t>n</a:t>
            </a:r>
            <a:r>
              <a:rPr lang="en-US" sz="3400" spc="-10" baseline="30000" dirty="0">
                <a:solidFill>
                  <a:prstClr val="black"/>
                </a:solidFill>
              </a:rPr>
              <a:t>d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li</a:t>
            </a:r>
            <a:r>
              <a:rPr lang="en-US" sz="3400" spc="-150" dirty="0">
                <a:solidFill>
                  <a:prstClr val="black"/>
                </a:solidFill>
              </a:rPr>
              <a:t>n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4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f 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f</a:t>
            </a:r>
            <a:r>
              <a:rPr lang="en-US" sz="3400" spc="-150" dirty="0">
                <a:solidFill>
                  <a:prstClr val="black"/>
                </a:solidFill>
              </a:rPr>
              <a:t>un</a:t>
            </a:r>
            <a:r>
              <a:rPr lang="en-US" sz="3400" spc="-10" dirty="0">
                <a:solidFill>
                  <a:prstClr val="black"/>
                </a:solidFill>
              </a:rPr>
              <a:t>ct</a:t>
            </a:r>
            <a:r>
              <a:rPr lang="en-US" sz="3400" spc="-150" dirty="0">
                <a:solidFill>
                  <a:prstClr val="black"/>
                </a:solidFill>
              </a:rPr>
              <a:t>io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c</a:t>
            </a:r>
            <a:r>
              <a:rPr lang="en-US" sz="3400" spc="-10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b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pt</a:t>
            </a:r>
            <a:r>
              <a:rPr lang="en-US" sz="3400" spc="-150" dirty="0">
                <a:solidFill>
                  <a:prstClr val="black"/>
                </a:solidFill>
              </a:rPr>
              <a:t>iona</a:t>
            </a:r>
            <a:r>
              <a:rPr lang="en-US" sz="3400" spc="-10" dirty="0">
                <a:solidFill>
                  <a:prstClr val="black"/>
                </a:solidFill>
              </a:rPr>
              <a:t>l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3400" b="1" spc="-1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  <a:endParaRPr lang="en-US" sz="3400" dirty="0">
              <a:solidFill>
                <a:srgbClr val="00FFCC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The remaining lines are the function's </a:t>
            </a:r>
            <a:r>
              <a:rPr lang="en-US" sz="3400" b="1" spc="-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3400" spc="-10" dirty="0">
                <a:solidFill>
                  <a:srgbClr val="FF0000"/>
                </a:solidFill>
              </a:rPr>
              <a:t>: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They must be indented.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The function exits when either: </a:t>
            </a:r>
            <a:r>
              <a:rPr lang="en-US" sz="3400" spc="-10" dirty="0">
                <a:solidFill>
                  <a:srgbClr val="00A800"/>
                </a:solidFill>
              </a:rPr>
              <a:t>it reaches the end</a:t>
            </a:r>
            <a:br>
              <a:rPr lang="en-US" sz="3400" spc="-10" dirty="0">
                <a:solidFill>
                  <a:srgbClr val="00A800"/>
                </a:solidFill>
              </a:rPr>
            </a:br>
            <a:r>
              <a:rPr lang="en-US" sz="3400" spc="-10" dirty="0">
                <a:solidFill>
                  <a:prstClr val="black"/>
                </a:solidFill>
              </a:rPr>
              <a:t>of the body or </a:t>
            </a:r>
            <a:r>
              <a:rPr lang="en-US" sz="3400" spc="-10" dirty="0">
                <a:solidFill>
                  <a:srgbClr val="F3AB00"/>
                </a:solidFill>
              </a:rPr>
              <a:t>it executes a</a:t>
            </a:r>
            <a:r>
              <a:rPr lang="en-US" sz="3400" b="1" spc="-10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en-US" sz="3400" spc="-10" dirty="0">
                <a:solidFill>
                  <a:srgbClr val="F3AB00"/>
                </a:solidFill>
              </a:rPr>
              <a:t>statement </a:t>
            </a: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6CE6E1-8B01-4F02-BBD1-3941316CC861}"/>
              </a:ext>
            </a:extLst>
          </p:cNvPr>
          <p:cNvSpPr txBox="1">
            <a:spLocks/>
          </p:cNvSpPr>
          <p:nvPr/>
        </p:nvSpPr>
        <p:spPr>
          <a:xfrm>
            <a:off x="65088" y="4591050"/>
            <a:ext cx="3500437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printit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(s):  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"""This prints 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the string you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pass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into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it"""</a:t>
            </a:r>
            <a:endParaRPr lang="en-US" sz="2800" dirty="0">
              <a:solidFill>
                <a:srgbClr val="00FF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print(s)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AA98F-C92D-48BC-B508-9E18DC816069}"/>
              </a:ext>
            </a:extLst>
          </p:cNvPr>
          <p:cNvSpPr txBox="1">
            <a:spLocks/>
          </p:cNvSpPr>
          <p:nvPr/>
        </p:nvSpPr>
        <p:spPr>
          <a:xfrm>
            <a:off x="6978650" y="4591050"/>
            <a:ext cx="2751138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p(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a,b,c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): 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x=a*b*c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return x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pr</a:t>
            </a:r>
            <a:r>
              <a:rPr lang="en-US" sz="2800" b="1" spc="-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n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sz="2800" b="1" spc="-35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b="1" spc="-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No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sz="2800" b="1" spc="-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"printed")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DB039F-75F8-4544-B5D3-149C457D0D8C}"/>
              </a:ext>
            </a:extLst>
          </p:cNvPr>
          <p:cNvSpPr txBox="1">
            <a:spLocks/>
          </p:cNvSpPr>
          <p:nvPr/>
        </p:nvSpPr>
        <p:spPr>
          <a:xfrm>
            <a:off x="3616325" y="4591050"/>
            <a:ext cx="3367088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getval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(): </a:t>
            </a:r>
            <a:b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"""Uses input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to get a value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to return"""</a:t>
            </a:r>
            <a:endParaRPr lang="en-US" sz="2800" dirty="0">
              <a:solidFill>
                <a:srgbClr val="00FF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x=inpu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t(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Val?"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return int(x)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F42A3-EC6D-4F8A-86E8-E5D4F21AA7FE}"/>
              </a:ext>
            </a:extLst>
          </p:cNvPr>
          <p:cNvSpPr/>
          <p:nvPr/>
        </p:nvSpPr>
        <p:spPr>
          <a:xfrm>
            <a:off x="3078163" y="3649663"/>
            <a:ext cx="5440362" cy="44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039DD0-3681-4B38-B86D-77D44C16F106}"/>
              </a:ext>
            </a:extLst>
          </p:cNvPr>
          <p:cNvSpPr/>
          <p:nvPr/>
        </p:nvSpPr>
        <p:spPr>
          <a:xfrm>
            <a:off x="2620963" y="3619500"/>
            <a:ext cx="612775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2661A-A2F5-4D57-9334-356C74187C60}"/>
              </a:ext>
            </a:extLst>
          </p:cNvPr>
          <p:cNvSpPr/>
          <p:nvPr/>
        </p:nvSpPr>
        <p:spPr>
          <a:xfrm>
            <a:off x="2641600" y="3649663"/>
            <a:ext cx="693738" cy="442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solidFill>
                  <a:prstClr val="black"/>
                </a:solidFill>
              </a:rPr>
              <a:t>...</a:t>
            </a:r>
            <a:endParaRPr lang="en-US" sz="34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5BFDC-31D9-49FF-A416-7F648ADF0E65}"/>
              </a:ext>
            </a:extLst>
          </p:cNvPr>
          <p:cNvCxnSpPr/>
          <p:nvPr/>
        </p:nvCxnSpPr>
        <p:spPr>
          <a:xfrm flipH="1">
            <a:off x="649288" y="3489325"/>
            <a:ext cx="7877175" cy="3176588"/>
          </a:xfrm>
          <a:prstGeom prst="straightConnector1">
            <a:avLst/>
          </a:prstGeom>
          <a:ln w="38100">
            <a:solidFill>
              <a:srgbClr val="00A8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2CE6A-B1E1-4BF4-BA42-3C2BE36259B9}"/>
              </a:ext>
            </a:extLst>
          </p:cNvPr>
          <p:cNvCxnSpPr/>
          <p:nvPr/>
        </p:nvCxnSpPr>
        <p:spPr>
          <a:xfrm flipH="1">
            <a:off x="4808538" y="4106863"/>
            <a:ext cx="914400" cy="2454275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A6C33-FB23-42CA-95AD-A91248140DF6}"/>
              </a:ext>
            </a:extLst>
          </p:cNvPr>
          <p:cNvCxnSpPr/>
          <p:nvPr/>
        </p:nvCxnSpPr>
        <p:spPr>
          <a:xfrm>
            <a:off x="6180138" y="4130675"/>
            <a:ext cx="1485900" cy="1355725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1EAC00-0930-4288-9A02-7C3C1A6BFE56}"/>
              </a:ext>
            </a:extLst>
          </p:cNvPr>
          <p:cNvCxnSpPr/>
          <p:nvPr/>
        </p:nvCxnSpPr>
        <p:spPr>
          <a:xfrm>
            <a:off x="3760788" y="3006725"/>
            <a:ext cx="320675" cy="3290888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0DC2B6-8168-419E-BDF4-724816126962}"/>
              </a:ext>
            </a:extLst>
          </p:cNvPr>
          <p:cNvCxnSpPr/>
          <p:nvPr/>
        </p:nvCxnSpPr>
        <p:spPr>
          <a:xfrm flipH="1">
            <a:off x="474663" y="3028950"/>
            <a:ext cx="2814637" cy="3232150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ADE4DA-FE4A-420E-9315-23C2B2EB3B62}"/>
              </a:ext>
            </a:extLst>
          </p:cNvPr>
          <p:cNvCxnSpPr/>
          <p:nvPr/>
        </p:nvCxnSpPr>
        <p:spPr>
          <a:xfrm>
            <a:off x="4260850" y="3016250"/>
            <a:ext cx="3101975" cy="2536825"/>
          </a:xfrm>
          <a:prstGeom prst="straightConnector1">
            <a:avLst/>
          </a:prstGeom>
          <a:ln w="38100">
            <a:solidFill>
              <a:srgbClr val="7030A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6" grpId="0" animBg="1"/>
      <p:bldP spid="16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6635CE-4624-46BD-93AD-3180D4F070AD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How to 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ine a Function: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8CCA4B-1696-4E79-A9D6-813509A8D308}"/>
              </a:ext>
            </a:extLst>
          </p:cNvPr>
          <p:cNvSpPr txBox="1">
            <a:spLocks/>
          </p:cNvSpPr>
          <p:nvPr/>
        </p:nvSpPr>
        <p:spPr>
          <a:xfrm>
            <a:off x="-58738" y="819150"/>
            <a:ext cx="9788526" cy="3779838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The 1</a:t>
            </a:r>
            <a:r>
              <a:rPr lang="en-US" sz="3400" spc="-10" baseline="30000" dirty="0">
                <a:solidFill>
                  <a:prstClr val="black"/>
                </a:solidFill>
              </a:rPr>
              <a:t>st</a:t>
            </a:r>
            <a:r>
              <a:rPr lang="en-US" sz="3400" spc="-10" dirty="0">
                <a:solidFill>
                  <a:prstClr val="black"/>
                </a:solidFill>
              </a:rPr>
              <a:t> line of every function is its </a:t>
            </a:r>
            <a:r>
              <a:rPr lang="en-US" sz="3400" b="1" spc="-1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sz="3400" spc="-10" dirty="0">
                <a:solidFill>
                  <a:prstClr val="black"/>
                </a:solidFill>
              </a:rPr>
              <a:t>. </a:t>
            </a:r>
            <a:endParaRPr lang="en-US" sz="3200" dirty="0">
              <a:solidFill>
                <a:prstClr val="black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2</a:t>
            </a:r>
            <a:r>
              <a:rPr lang="en-US" sz="3400" spc="-100" baseline="30000" dirty="0">
                <a:solidFill>
                  <a:prstClr val="black"/>
                </a:solidFill>
              </a:rPr>
              <a:t>n</a:t>
            </a:r>
            <a:r>
              <a:rPr lang="en-US" sz="3400" spc="-10" baseline="30000" dirty="0">
                <a:solidFill>
                  <a:prstClr val="black"/>
                </a:solidFill>
              </a:rPr>
              <a:t>d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li</a:t>
            </a:r>
            <a:r>
              <a:rPr lang="en-US" sz="3400" spc="-150" dirty="0">
                <a:solidFill>
                  <a:prstClr val="black"/>
                </a:solidFill>
              </a:rPr>
              <a:t>n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4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f 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f</a:t>
            </a:r>
            <a:r>
              <a:rPr lang="en-US" sz="3400" spc="-150" dirty="0">
                <a:solidFill>
                  <a:prstClr val="black"/>
                </a:solidFill>
              </a:rPr>
              <a:t>un</a:t>
            </a:r>
            <a:r>
              <a:rPr lang="en-US" sz="3400" spc="-10" dirty="0">
                <a:solidFill>
                  <a:prstClr val="black"/>
                </a:solidFill>
              </a:rPr>
              <a:t>ct</a:t>
            </a:r>
            <a:r>
              <a:rPr lang="en-US" sz="3400" spc="-150" dirty="0">
                <a:solidFill>
                  <a:prstClr val="black"/>
                </a:solidFill>
              </a:rPr>
              <a:t>io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c</a:t>
            </a:r>
            <a:r>
              <a:rPr lang="en-US" sz="3400" spc="-10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b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pt</a:t>
            </a:r>
            <a:r>
              <a:rPr lang="en-US" sz="3400" spc="-150" dirty="0">
                <a:solidFill>
                  <a:prstClr val="black"/>
                </a:solidFill>
              </a:rPr>
              <a:t>iona</a:t>
            </a:r>
            <a:r>
              <a:rPr lang="en-US" sz="3400" spc="-10" dirty="0">
                <a:solidFill>
                  <a:prstClr val="black"/>
                </a:solidFill>
              </a:rPr>
              <a:t>l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3400" b="1" spc="-1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  <a:endParaRPr lang="en-US" sz="3400" dirty="0">
              <a:solidFill>
                <a:srgbClr val="00FFCC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The remaining lines are the function's </a:t>
            </a:r>
            <a:r>
              <a:rPr lang="en-US" sz="3400" b="1" spc="-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3400" spc="-10" dirty="0">
                <a:solidFill>
                  <a:srgbClr val="FF0000"/>
                </a:solidFill>
              </a:rPr>
              <a:t>: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They must be indented.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The function exits when either: </a:t>
            </a:r>
            <a:r>
              <a:rPr lang="en-US" sz="3400" spc="-10" dirty="0">
                <a:solidFill>
                  <a:srgbClr val="00A800"/>
                </a:solidFill>
              </a:rPr>
              <a:t>it reaches the end</a:t>
            </a:r>
            <a:br>
              <a:rPr lang="en-US" sz="3400" spc="-10" dirty="0">
                <a:solidFill>
                  <a:srgbClr val="00A800"/>
                </a:solidFill>
              </a:rPr>
            </a:br>
            <a:r>
              <a:rPr lang="en-US" sz="3400" spc="-10" dirty="0">
                <a:solidFill>
                  <a:prstClr val="black"/>
                </a:solidFill>
              </a:rPr>
              <a:t>of the body or </a:t>
            </a:r>
            <a:r>
              <a:rPr lang="en-US" sz="3400" spc="-10" dirty="0">
                <a:solidFill>
                  <a:srgbClr val="F3AB00"/>
                </a:solidFill>
              </a:rPr>
              <a:t>it executes a</a:t>
            </a:r>
            <a:r>
              <a:rPr lang="en-US" sz="3400" b="1" spc="-10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en-US" sz="3400" spc="-10" dirty="0">
                <a:solidFill>
                  <a:srgbClr val="F3AB00"/>
                </a:solidFill>
              </a:rPr>
              <a:t>statement </a:t>
            </a:r>
          </a:p>
          <a:p>
            <a:pPr marL="912160" lvl="1" indent="-284163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0" dirty="0">
                <a:solidFill>
                  <a:prstClr val="black"/>
                </a:solidFill>
              </a:rPr>
              <a:t>A return </a:t>
            </a:r>
            <a:r>
              <a:rPr lang="en-US" sz="3200" i="1" spc="-100" dirty="0">
                <a:solidFill>
                  <a:prstClr val="black"/>
                </a:solidFill>
              </a:rPr>
              <a:t>ma</a:t>
            </a:r>
            <a:r>
              <a:rPr lang="en-US" sz="3200" i="1" spc="-10" dirty="0">
                <a:solidFill>
                  <a:prstClr val="black"/>
                </a:solidFill>
              </a:rPr>
              <a:t>y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 a v</a:t>
            </a:r>
            <a:r>
              <a:rPr 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  <a:r>
              <a:rPr lang="en-US" sz="3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r>
              <a:rPr lang="en-US" sz="3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ck </a:t>
            </a:r>
            <a:r>
              <a:rPr lang="en-US" sz="3200" spc="-10" dirty="0">
                <a:solidFill>
                  <a:prstClr val="black"/>
                </a:solidFill>
              </a:rPr>
              <a:t>to t</a:t>
            </a:r>
            <a:r>
              <a:rPr lang="en-US" sz="3200" spc="-100" dirty="0">
                <a:solidFill>
                  <a:prstClr val="black"/>
                </a:solidFill>
              </a:rPr>
              <a:t>h</a:t>
            </a:r>
            <a:r>
              <a:rPr lang="en-US" sz="3200" spc="-10" dirty="0">
                <a:solidFill>
                  <a:prstClr val="black"/>
                </a:solidFill>
              </a:rPr>
              <a:t>e f</a:t>
            </a:r>
            <a:r>
              <a:rPr lang="en-US" sz="3200" spc="-100" dirty="0">
                <a:solidFill>
                  <a:prstClr val="black"/>
                </a:solidFill>
              </a:rPr>
              <a:t>un</a:t>
            </a:r>
            <a:r>
              <a:rPr lang="en-US" sz="3200" spc="-10" dirty="0">
                <a:solidFill>
                  <a:prstClr val="black"/>
                </a:solidFill>
              </a:rPr>
              <a:t>ct</a:t>
            </a:r>
            <a:r>
              <a:rPr lang="en-US" sz="3200" spc="-100" dirty="0">
                <a:solidFill>
                  <a:prstClr val="black"/>
                </a:solidFill>
              </a:rPr>
              <a:t>io</a:t>
            </a:r>
            <a:r>
              <a:rPr lang="en-US" sz="3200" spc="-300" dirty="0">
                <a:solidFill>
                  <a:prstClr val="black"/>
                </a:solidFill>
              </a:rPr>
              <a:t>n</a:t>
            </a:r>
            <a:r>
              <a:rPr lang="en-US" sz="3200" spc="-200" dirty="0">
                <a:solidFill>
                  <a:prstClr val="black"/>
                </a:solidFill>
              </a:rPr>
              <a:t>'</a:t>
            </a:r>
            <a:r>
              <a:rPr lang="en-US" sz="3200" spc="-100" dirty="0">
                <a:solidFill>
                  <a:prstClr val="black"/>
                </a:solidFill>
              </a:rPr>
              <a:t>s </a:t>
            </a:r>
            <a:r>
              <a:rPr lang="en-US" sz="3200" spc="-10" dirty="0">
                <a:solidFill>
                  <a:prstClr val="black"/>
                </a:solidFill>
              </a:rPr>
              <a:t>c</a:t>
            </a:r>
            <a:r>
              <a:rPr lang="en-US" sz="3200" spc="-100" dirty="0">
                <a:solidFill>
                  <a:prstClr val="black"/>
                </a:solidFill>
              </a:rPr>
              <a:t>aller</a:t>
            </a:r>
            <a:r>
              <a:rPr lang="en-US" sz="3200" spc="-10" dirty="0">
                <a:solidFill>
                  <a:prstClr val="black"/>
                </a:solidFill>
              </a:rPr>
              <a:t>.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BB4CAD-CE72-4A42-A9D4-59878AAB044D}"/>
              </a:ext>
            </a:extLst>
          </p:cNvPr>
          <p:cNvSpPr txBox="1">
            <a:spLocks/>
          </p:cNvSpPr>
          <p:nvPr/>
        </p:nvSpPr>
        <p:spPr>
          <a:xfrm>
            <a:off x="65088" y="4591050"/>
            <a:ext cx="3500437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printit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(s):  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"""This prints 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the string you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pass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into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it"""</a:t>
            </a:r>
            <a:endParaRPr lang="en-US" sz="2800" dirty="0">
              <a:solidFill>
                <a:srgbClr val="00FF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print(s)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DC90C3-0903-4125-82E0-D2D168F73027}"/>
              </a:ext>
            </a:extLst>
          </p:cNvPr>
          <p:cNvSpPr txBox="1">
            <a:spLocks/>
          </p:cNvSpPr>
          <p:nvPr/>
        </p:nvSpPr>
        <p:spPr>
          <a:xfrm>
            <a:off x="6978650" y="4591050"/>
            <a:ext cx="2751138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p(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a,b,c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): 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x=a*b*c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return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x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pr</a:t>
            </a:r>
            <a:r>
              <a:rPr lang="en-US" sz="2800" b="1" spc="-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n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sz="2800" b="1" spc="-35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b="1" spc="-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No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sz="2800" b="1" spc="-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"printed")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7030A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C041CF-A6B4-406B-A2FC-D2606590F3A3}"/>
              </a:ext>
            </a:extLst>
          </p:cNvPr>
          <p:cNvSpPr txBox="1">
            <a:spLocks/>
          </p:cNvSpPr>
          <p:nvPr/>
        </p:nvSpPr>
        <p:spPr>
          <a:xfrm>
            <a:off x="3616325" y="4591050"/>
            <a:ext cx="3367088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getval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(): </a:t>
            </a:r>
            <a:b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"""Uses input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to get a value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to return"""</a:t>
            </a:r>
            <a:endParaRPr lang="en-US" sz="2800" dirty="0">
              <a:solidFill>
                <a:srgbClr val="00FF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x=inpu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t(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spc="-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Val?"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int(x)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F3A4EC-F0C0-44B0-911D-FE9A7491DF38}"/>
              </a:ext>
            </a:extLst>
          </p:cNvPr>
          <p:cNvCxnSpPr/>
          <p:nvPr/>
        </p:nvCxnSpPr>
        <p:spPr>
          <a:xfrm flipH="1">
            <a:off x="649288" y="3489325"/>
            <a:ext cx="7877175" cy="3176588"/>
          </a:xfrm>
          <a:prstGeom prst="straightConnector1">
            <a:avLst/>
          </a:prstGeom>
          <a:ln w="38100">
            <a:solidFill>
              <a:srgbClr val="00A8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1FE597-F038-42CA-B5C4-712405199F96}"/>
              </a:ext>
            </a:extLst>
          </p:cNvPr>
          <p:cNvCxnSpPr/>
          <p:nvPr/>
        </p:nvCxnSpPr>
        <p:spPr>
          <a:xfrm flipH="1">
            <a:off x="4808538" y="4106863"/>
            <a:ext cx="914400" cy="2454275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96431-9321-479D-B215-2C878D38D43F}"/>
              </a:ext>
            </a:extLst>
          </p:cNvPr>
          <p:cNvCxnSpPr/>
          <p:nvPr/>
        </p:nvCxnSpPr>
        <p:spPr>
          <a:xfrm>
            <a:off x="6180138" y="4130675"/>
            <a:ext cx="1485900" cy="1355725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6FE3ED-77CD-4AF6-BB56-ECB141F04CF8}"/>
              </a:ext>
            </a:extLst>
          </p:cNvPr>
          <p:cNvCxnSpPr/>
          <p:nvPr/>
        </p:nvCxnSpPr>
        <p:spPr>
          <a:xfrm>
            <a:off x="4289425" y="4495800"/>
            <a:ext cx="1614488" cy="204311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879709-092E-42BB-B6EE-296052386C0E}"/>
              </a:ext>
            </a:extLst>
          </p:cNvPr>
          <p:cNvCxnSpPr/>
          <p:nvPr/>
        </p:nvCxnSpPr>
        <p:spPr>
          <a:xfrm>
            <a:off x="5989638" y="4441825"/>
            <a:ext cx="2819400" cy="109061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D2DEA-CFF8-4644-92D3-9F81A57AA40A}"/>
              </a:ext>
            </a:extLst>
          </p:cNvPr>
          <p:cNvSpPr/>
          <p:nvPr/>
        </p:nvSpPr>
        <p:spPr>
          <a:xfrm>
            <a:off x="7170738" y="5761038"/>
            <a:ext cx="2559050" cy="101282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B6DBD1-3CD4-46CD-AE83-4795F12CE9B7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How to 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ine a Function: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0EC422-D72D-4F98-A66F-9A36AA5CA4CD}"/>
              </a:ext>
            </a:extLst>
          </p:cNvPr>
          <p:cNvSpPr txBox="1">
            <a:spLocks/>
          </p:cNvSpPr>
          <p:nvPr/>
        </p:nvSpPr>
        <p:spPr>
          <a:xfrm>
            <a:off x="-58738" y="819150"/>
            <a:ext cx="9788526" cy="3779838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The 1</a:t>
            </a:r>
            <a:r>
              <a:rPr lang="en-US" sz="3400" spc="-10" baseline="30000" dirty="0">
                <a:solidFill>
                  <a:prstClr val="black"/>
                </a:solidFill>
              </a:rPr>
              <a:t>st</a:t>
            </a:r>
            <a:r>
              <a:rPr lang="en-US" sz="3400" spc="-10" dirty="0">
                <a:solidFill>
                  <a:prstClr val="black"/>
                </a:solidFill>
              </a:rPr>
              <a:t> line of every function is its </a:t>
            </a:r>
            <a:r>
              <a:rPr lang="en-US" sz="3400" b="1" spc="-1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sz="3400" spc="-10" dirty="0">
                <a:solidFill>
                  <a:prstClr val="black"/>
                </a:solidFill>
              </a:rPr>
              <a:t>. </a:t>
            </a:r>
            <a:endParaRPr lang="en-US" sz="3200" dirty="0">
              <a:solidFill>
                <a:prstClr val="black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2</a:t>
            </a:r>
            <a:r>
              <a:rPr lang="en-US" sz="3400" spc="-100" baseline="30000" dirty="0">
                <a:solidFill>
                  <a:prstClr val="black"/>
                </a:solidFill>
              </a:rPr>
              <a:t>n</a:t>
            </a:r>
            <a:r>
              <a:rPr lang="en-US" sz="3400" spc="-10" baseline="30000" dirty="0">
                <a:solidFill>
                  <a:prstClr val="black"/>
                </a:solidFill>
              </a:rPr>
              <a:t>d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li</a:t>
            </a:r>
            <a:r>
              <a:rPr lang="en-US" sz="3400" spc="-150" dirty="0">
                <a:solidFill>
                  <a:prstClr val="black"/>
                </a:solidFill>
              </a:rPr>
              <a:t>n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4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f 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f</a:t>
            </a:r>
            <a:r>
              <a:rPr lang="en-US" sz="3400" spc="-150" dirty="0">
                <a:solidFill>
                  <a:prstClr val="black"/>
                </a:solidFill>
              </a:rPr>
              <a:t>un</a:t>
            </a:r>
            <a:r>
              <a:rPr lang="en-US" sz="3400" spc="-10" dirty="0">
                <a:solidFill>
                  <a:prstClr val="black"/>
                </a:solidFill>
              </a:rPr>
              <a:t>ct</a:t>
            </a:r>
            <a:r>
              <a:rPr lang="en-US" sz="3400" spc="-150" dirty="0">
                <a:solidFill>
                  <a:prstClr val="black"/>
                </a:solidFill>
              </a:rPr>
              <a:t>io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c</a:t>
            </a:r>
            <a:r>
              <a:rPr lang="en-US" sz="3400" spc="-10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b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pt</a:t>
            </a:r>
            <a:r>
              <a:rPr lang="en-US" sz="3400" spc="-150" dirty="0">
                <a:solidFill>
                  <a:prstClr val="black"/>
                </a:solidFill>
              </a:rPr>
              <a:t>iona</a:t>
            </a:r>
            <a:r>
              <a:rPr lang="en-US" sz="3400" spc="-10" dirty="0">
                <a:solidFill>
                  <a:prstClr val="black"/>
                </a:solidFill>
              </a:rPr>
              <a:t>l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3400" b="1" spc="-1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  <a:endParaRPr lang="en-US" sz="3400" dirty="0">
              <a:solidFill>
                <a:srgbClr val="00FFCC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srgbClr val="FF0000"/>
                </a:solidFill>
              </a:rPr>
              <a:t>The remaining lines are the function's </a:t>
            </a:r>
            <a:r>
              <a:rPr lang="en-US" sz="3400" b="1" spc="-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3400" spc="-10" dirty="0">
                <a:solidFill>
                  <a:srgbClr val="FF0000"/>
                </a:solidFill>
              </a:rPr>
              <a:t>: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They must be indented.</a:t>
            </a:r>
          </a:p>
          <a:p>
            <a:pPr marL="514350" indent="-284163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The function exits when either: </a:t>
            </a:r>
            <a:r>
              <a:rPr lang="en-US" sz="3400" spc="-10" dirty="0">
                <a:solidFill>
                  <a:srgbClr val="00A800"/>
                </a:solidFill>
              </a:rPr>
              <a:t>it reaches the end</a:t>
            </a:r>
            <a:br>
              <a:rPr lang="en-US" sz="3400" spc="-10" dirty="0">
                <a:solidFill>
                  <a:srgbClr val="00A800"/>
                </a:solidFill>
              </a:rPr>
            </a:br>
            <a:r>
              <a:rPr lang="en-US" sz="3400" spc="-10" dirty="0">
                <a:solidFill>
                  <a:prstClr val="black"/>
                </a:solidFill>
              </a:rPr>
              <a:t>of the body or </a:t>
            </a:r>
            <a:r>
              <a:rPr lang="en-US" sz="3400" spc="-10" dirty="0">
                <a:solidFill>
                  <a:srgbClr val="F3AB00"/>
                </a:solidFill>
              </a:rPr>
              <a:t>it executes a</a:t>
            </a:r>
            <a:r>
              <a:rPr lang="en-US" sz="3400" b="1" spc="-10" dirty="0">
                <a:solidFill>
                  <a:srgbClr val="F3A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 </a:t>
            </a:r>
            <a:r>
              <a:rPr lang="en-US" sz="3400" spc="-10" dirty="0">
                <a:solidFill>
                  <a:srgbClr val="F3AB00"/>
                </a:solidFill>
              </a:rPr>
              <a:t>statement </a:t>
            </a:r>
          </a:p>
          <a:p>
            <a:pPr marL="912160" lvl="1" indent="-284163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0" dirty="0">
                <a:solidFill>
                  <a:prstClr val="black"/>
                </a:solidFill>
              </a:rPr>
              <a:t>A return </a:t>
            </a:r>
            <a:r>
              <a:rPr lang="en-US" sz="3200" i="1" spc="-100" dirty="0">
                <a:solidFill>
                  <a:prstClr val="black"/>
                </a:solidFill>
              </a:rPr>
              <a:t>ma</a:t>
            </a:r>
            <a:r>
              <a:rPr lang="en-US" sz="3200" i="1" spc="-10" dirty="0">
                <a:solidFill>
                  <a:prstClr val="black"/>
                </a:solidFill>
              </a:rPr>
              <a:t>y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3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 a v</a:t>
            </a:r>
            <a:r>
              <a:rPr 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  <a:r>
              <a:rPr lang="en-US" sz="3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en-US" sz="3200" b="1" spc="-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r>
              <a:rPr lang="en-US" sz="32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ck </a:t>
            </a:r>
            <a:r>
              <a:rPr lang="en-US" sz="3200" spc="-10" dirty="0">
                <a:solidFill>
                  <a:prstClr val="black"/>
                </a:solidFill>
              </a:rPr>
              <a:t>to t</a:t>
            </a:r>
            <a:r>
              <a:rPr lang="en-US" sz="3200" spc="-100" dirty="0">
                <a:solidFill>
                  <a:prstClr val="black"/>
                </a:solidFill>
              </a:rPr>
              <a:t>h</a:t>
            </a:r>
            <a:r>
              <a:rPr lang="en-US" sz="3200" spc="-10" dirty="0">
                <a:solidFill>
                  <a:prstClr val="black"/>
                </a:solidFill>
              </a:rPr>
              <a:t>e f</a:t>
            </a:r>
            <a:r>
              <a:rPr lang="en-US" sz="3200" spc="-100" dirty="0">
                <a:solidFill>
                  <a:prstClr val="black"/>
                </a:solidFill>
              </a:rPr>
              <a:t>un</a:t>
            </a:r>
            <a:r>
              <a:rPr lang="en-US" sz="3200" spc="-10" dirty="0">
                <a:solidFill>
                  <a:prstClr val="black"/>
                </a:solidFill>
              </a:rPr>
              <a:t>ct</a:t>
            </a:r>
            <a:r>
              <a:rPr lang="en-US" sz="3200" spc="-100" dirty="0">
                <a:solidFill>
                  <a:prstClr val="black"/>
                </a:solidFill>
              </a:rPr>
              <a:t>io</a:t>
            </a:r>
            <a:r>
              <a:rPr lang="en-US" sz="3200" spc="-300" dirty="0">
                <a:solidFill>
                  <a:prstClr val="black"/>
                </a:solidFill>
              </a:rPr>
              <a:t>n</a:t>
            </a:r>
            <a:r>
              <a:rPr lang="en-US" sz="3200" spc="-200" dirty="0">
                <a:solidFill>
                  <a:prstClr val="black"/>
                </a:solidFill>
              </a:rPr>
              <a:t>'</a:t>
            </a:r>
            <a:r>
              <a:rPr lang="en-US" sz="3200" spc="-100" dirty="0">
                <a:solidFill>
                  <a:prstClr val="black"/>
                </a:solidFill>
              </a:rPr>
              <a:t>s </a:t>
            </a:r>
            <a:r>
              <a:rPr lang="en-US" sz="3200" spc="-10" dirty="0">
                <a:solidFill>
                  <a:prstClr val="black"/>
                </a:solidFill>
              </a:rPr>
              <a:t>c</a:t>
            </a:r>
            <a:r>
              <a:rPr lang="en-US" sz="3200" spc="-100" dirty="0">
                <a:solidFill>
                  <a:prstClr val="black"/>
                </a:solidFill>
              </a:rPr>
              <a:t>aller</a:t>
            </a:r>
            <a:r>
              <a:rPr lang="en-US" sz="3200" spc="-10" dirty="0">
                <a:solidFill>
                  <a:prstClr val="black"/>
                </a:solidFill>
              </a:rPr>
              <a:t>.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6472A7-8095-4394-B7C3-A8B3D3003D74}"/>
              </a:ext>
            </a:extLst>
          </p:cNvPr>
          <p:cNvSpPr txBox="1">
            <a:spLocks/>
          </p:cNvSpPr>
          <p:nvPr/>
        </p:nvSpPr>
        <p:spPr>
          <a:xfrm>
            <a:off x="65088" y="4591050"/>
            <a:ext cx="3500437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printit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(s):  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"""This prints 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the string you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pass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into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it"""</a:t>
            </a:r>
            <a:endParaRPr lang="en-US" sz="2800" dirty="0">
              <a:solidFill>
                <a:srgbClr val="00FF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print(s)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25566-AD23-48C0-B340-6D4879354E31}"/>
              </a:ext>
            </a:extLst>
          </p:cNvPr>
          <p:cNvGrpSpPr>
            <a:grpSpLocks/>
          </p:cNvGrpSpPr>
          <p:nvPr/>
        </p:nvGrpSpPr>
        <p:grpSpPr bwMode="auto">
          <a:xfrm>
            <a:off x="3616325" y="4441825"/>
            <a:ext cx="6113463" cy="2416175"/>
            <a:chOff x="3616768" y="4442460"/>
            <a:chExt cx="6113020" cy="2415540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CAFDEF1-B203-4F3A-B3EC-0F1B4263F565}"/>
                </a:ext>
              </a:extLst>
            </p:cNvPr>
            <p:cNvSpPr txBox="1">
              <a:spLocks/>
            </p:cNvSpPr>
            <p:nvPr/>
          </p:nvSpPr>
          <p:spPr>
            <a:xfrm>
              <a:off x="6978849" y="4590059"/>
              <a:ext cx="2750939" cy="2267941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def p(</a:t>
              </a:r>
              <a:r>
                <a:rPr lang="en-US" sz="2800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a,b,c</a:t>
              </a:r>
              <a:r>
                <a:rPr 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): 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x=a*b*c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return </a:t>
              </a:r>
              <a:r>
                <a:rPr 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x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pr</a:t>
              </a:r>
              <a:r>
                <a:rPr lang="en-US" sz="2800" b="1" spc="-1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i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n</a:t>
              </a:r>
              <a:r>
                <a:rPr lang="en-US" sz="2800" b="1" spc="-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t</a:t>
              </a:r>
              <a:r>
                <a:rPr lang="en-US" sz="2800" b="1" spc="-35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sz="2800" b="1" spc="-1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"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No</a:t>
              </a:r>
              <a:r>
                <a:rPr lang="en-US" sz="2800" b="1" spc="-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t</a:t>
              </a:r>
              <a:r>
                <a:rPr lang="en-US" sz="2800" b="1" spc="-4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"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,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"printed")</a:t>
              </a:r>
            </a:p>
            <a:p>
              <a:pPr lvl="1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CEC0D732-074B-4723-A09F-7E46D4E86A34}"/>
                </a:ext>
              </a:extLst>
            </p:cNvPr>
            <p:cNvSpPr txBox="1">
              <a:spLocks/>
            </p:cNvSpPr>
            <p:nvPr/>
          </p:nvSpPr>
          <p:spPr>
            <a:xfrm>
              <a:off x="3616768" y="4590059"/>
              <a:ext cx="3365256" cy="2267941"/>
            </a:xfrm>
            <a:prstGeom prst="rect">
              <a:avLst/>
            </a:prstGeom>
          </p:spPr>
          <p:txBody>
            <a:bodyPr/>
            <a:lstStyle>
              <a:lvl1pPr marL="198905" indent="-198905" algn="l" defTabSz="795619" rtl="0" eaLnBrk="1" latinLnBrk="0" hangingPunct="1">
                <a:lnSpc>
                  <a:spcPct val="90000"/>
                </a:lnSpc>
                <a:spcBef>
                  <a:spcPts val="870"/>
                </a:spcBef>
                <a:buFont typeface="Arial" panose="020B0604020202020204" pitchFamily="34" charset="0"/>
                <a:buChar char="•"/>
                <a:defRPr sz="3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96715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313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452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7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233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90144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243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8795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8576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8357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81383" indent="-198905" algn="l" defTabSz="795619" rtl="0" eaLnBrk="1" latinLnBrk="0" hangingPunct="1">
                <a:lnSpc>
                  <a:spcPct val="90000"/>
                </a:lnSpc>
                <a:spcBef>
                  <a:spcPts val="435"/>
                </a:spcBef>
                <a:buFont typeface="Arial" panose="020B0604020202020204" pitchFamily="34" charset="0"/>
                <a:buChar char="•"/>
                <a:defRPr sz="15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def </a:t>
              </a:r>
              <a:r>
                <a:rPr lang="en-US" sz="2800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getval</a:t>
              </a:r>
              <a:r>
                <a:rPr 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(): </a:t>
              </a:r>
              <a:b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"""Uses input</a:t>
              </a:r>
              <a:br>
                <a:rPr lang="en-US" sz="2800" b="1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b="1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to get a value</a:t>
              </a:r>
              <a:br>
                <a:rPr lang="en-US" sz="2800" b="1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</a:br>
              <a:r>
                <a:rPr lang="en-US" sz="2800" b="1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to return"""</a:t>
              </a:r>
              <a:endPara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dirty="0">
                  <a:solidFill>
                    <a:srgbClr val="00FFCC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x=inpu</a:t>
              </a:r>
              <a:r>
                <a:rPr lang="en-US" sz="2800" b="1" spc="-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t(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"</a:t>
              </a:r>
              <a:r>
                <a:rPr lang="en-US" sz="2800" b="1" spc="-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Val?"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)</a:t>
              </a:r>
            </a:p>
            <a:p>
              <a:pPr marL="0" lvl="1" indent="0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F3A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return</a:t>
              </a:r>
              <a:r>
                <a:rPr lang="en-US" sz="2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urier New" pitchFamily="49" charset="0"/>
                </a:rPr>
                <a:t>int(x)</a:t>
              </a:r>
            </a:p>
            <a:p>
              <a:pPr lvl="1" fontAlgn="auto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57B075-93F8-4A34-8242-3A29ABD67032}"/>
                </a:ext>
              </a:extLst>
            </p:cNvPr>
            <p:cNvCxnSpPr/>
            <p:nvPr/>
          </p:nvCxnSpPr>
          <p:spPr>
            <a:xfrm>
              <a:off x="4289819" y="4496421"/>
              <a:ext cx="1612783" cy="2040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6E0BD6-C914-4237-9149-FCE1488739C3}"/>
                </a:ext>
              </a:extLst>
            </p:cNvPr>
            <p:cNvCxnSpPr/>
            <p:nvPr/>
          </p:nvCxnSpPr>
          <p:spPr>
            <a:xfrm>
              <a:off x="5989909" y="4442460"/>
              <a:ext cx="2819196" cy="1090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8E6459-82AB-4B44-B317-A3572F44BC14}"/>
                </a:ext>
              </a:extLst>
            </p:cNvPr>
            <p:cNvSpPr/>
            <p:nvPr/>
          </p:nvSpPr>
          <p:spPr>
            <a:xfrm>
              <a:off x="7170923" y="5761326"/>
              <a:ext cx="2558865" cy="1012559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1A2720-9D0C-4871-B4EA-CCD887277090}"/>
              </a:ext>
            </a:extLst>
          </p:cNvPr>
          <p:cNvSpPr/>
          <p:nvPr/>
        </p:nvSpPr>
        <p:spPr>
          <a:xfrm>
            <a:off x="4391025" y="4589463"/>
            <a:ext cx="5338763" cy="2268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4206FC-CAF8-4135-9855-860E49472DA3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How to 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ine a Function: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BEAAAA-3AA0-4A6C-AB80-FE953D2433C9}"/>
              </a:ext>
            </a:extLst>
          </p:cNvPr>
          <p:cNvSpPr txBox="1">
            <a:spLocks/>
          </p:cNvSpPr>
          <p:nvPr/>
        </p:nvSpPr>
        <p:spPr>
          <a:xfrm>
            <a:off x="65088" y="4591050"/>
            <a:ext cx="3500437" cy="22669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printit</a:t>
            </a: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(s):   </a:t>
            </a:r>
          </a:p>
          <a:p>
            <a:pPr marL="0" lvl="1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"""This prints 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the string you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pass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into</a:t>
            </a:r>
            <a:r>
              <a:rPr lang="en-US" sz="24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it"""</a:t>
            </a:r>
            <a:br>
              <a:rPr lang="en-US" sz="2800" b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itchFamily="49" charset="0"/>
              </a:rPr>
              <a:t>  print(s)</a:t>
            </a:r>
          </a:p>
          <a:p>
            <a:pPr lvl="1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01A535-7DD3-4453-9D0E-300F123E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591050"/>
            <a:ext cx="53340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def printitagain(s):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"""Prints the string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you pass</a:t>
            </a:r>
            <a:r>
              <a:rPr lang="en-US" altLang="en-US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</a:t>
            </a:r>
            <a:r>
              <a:rPr lang="en-US" altLang="en-US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it"""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print(s)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BFBFB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23F716-81BF-479F-8E37-4FCF47B9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591050"/>
            <a:ext cx="81756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BFBFB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BFBFB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BFBFB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BFBFB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BFBFB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eaLnBrk="1" hangingPunct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BFBFB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D52488-383A-490F-B4D8-54C9A526AD21}"/>
              </a:ext>
            </a:extLst>
          </p:cNvPr>
          <p:cNvCxnSpPr/>
          <p:nvPr/>
        </p:nvCxnSpPr>
        <p:spPr>
          <a:xfrm>
            <a:off x="2498725" y="3508375"/>
            <a:ext cx="2630488" cy="2763838"/>
          </a:xfrm>
          <a:prstGeom prst="straightConnector1">
            <a:avLst/>
          </a:prstGeom>
          <a:ln w="38100">
            <a:solidFill>
              <a:srgbClr val="F3AB00"/>
            </a:solidFill>
            <a:tailEnd type="arrow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10A02-500A-49F0-954D-6C76DDD42BE6}"/>
              </a:ext>
            </a:extLst>
          </p:cNvPr>
          <p:cNvSpPr/>
          <p:nvPr/>
        </p:nvSpPr>
        <p:spPr>
          <a:xfrm>
            <a:off x="9045575" y="2644775"/>
            <a:ext cx="560388" cy="511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1EED9A-1255-4435-BF26-4206C5F6136F}"/>
              </a:ext>
            </a:extLst>
          </p:cNvPr>
          <p:cNvCxnSpPr/>
          <p:nvPr/>
        </p:nvCxnSpPr>
        <p:spPr>
          <a:xfrm>
            <a:off x="5214938" y="4627563"/>
            <a:ext cx="0" cy="3651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C21746-AA27-49B9-B13A-AA3B601514C7}"/>
              </a:ext>
            </a:extLst>
          </p:cNvPr>
          <p:cNvCxnSpPr/>
          <p:nvPr/>
        </p:nvCxnSpPr>
        <p:spPr>
          <a:xfrm>
            <a:off x="9242425" y="4632325"/>
            <a:ext cx="0" cy="36671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C53A4E-ED82-40A7-8C52-77BB3BE29857}"/>
              </a:ext>
            </a:extLst>
          </p:cNvPr>
          <p:cNvCxnSpPr/>
          <p:nvPr/>
        </p:nvCxnSpPr>
        <p:spPr>
          <a:xfrm>
            <a:off x="5649913" y="4992688"/>
            <a:ext cx="0" cy="3667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CB979-F648-4DE5-AECE-DB25472AC439}"/>
              </a:ext>
            </a:extLst>
          </p:cNvPr>
          <p:cNvCxnSpPr/>
          <p:nvPr/>
        </p:nvCxnSpPr>
        <p:spPr>
          <a:xfrm>
            <a:off x="9652000" y="5010150"/>
            <a:ext cx="0" cy="3651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78B5CC-B20C-42D4-9D5F-DF1BF315BFF8}"/>
              </a:ext>
            </a:extLst>
          </p:cNvPr>
          <p:cNvCxnSpPr/>
          <p:nvPr/>
        </p:nvCxnSpPr>
        <p:spPr>
          <a:xfrm>
            <a:off x="5214938" y="6478588"/>
            <a:ext cx="0" cy="3651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49B7BC-10C4-49CA-9B2B-5DFA4D531D6F}"/>
              </a:ext>
            </a:extLst>
          </p:cNvPr>
          <p:cNvCxnSpPr/>
          <p:nvPr/>
        </p:nvCxnSpPr>
        <p:spPr>
          <a:xfrm>
            <a:off x="7286625" y="5740400"/>
            <a:ext cx="0" cy="382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C4758DD-4A1F-4048-9F4D-567FEBFDC56F}"/>
              </a:ext>
            </a:extLst>
          </p:cNvPr>
          <p:cNvCxnSpPr/>
          <p:nvPr/>
        </p:nvCxnSpPr>
        <p:spPr>
          <a:xfrm>
            <a:off x="5214938" y="5353050"/>
            <a:ext cx="0" cy="3651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B2BD0F-EE8E-4099-9AB8-B47090A5E051}"/>
              </a:ext>
            </a:extLst>
          </p:cNvPr>
          <p:cNvCxnSpPr/>
          <p:nvPr/>
        </p:nvCxnSpPr>
        <p:spPr>
          <a:xfrm>
            <a:off x="9378950" y="5365750"/>
            <a:ext cx="0" cy="3397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BD36D5-93EE-4E86-B5E0-17BA72A233F5}"/>
              </a:ext>
            </a:extLst>
          </p:cNvPr>
          <p:cNvCxnSpPr/>
          <p:nvPr/>
        </p:nvCxnSpPr>
        <p:spPr>
          <a:xfrm>
            <a:off x="5214938" y="5722938"/>
            <a:ext cx="0" cy="3667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39FB904-54F6-4CE7-B8D7-8F1342E350F8}"/>
              </a:ext>
            </a:extLst>
          </p:cNvPr>
          <p:cNvSpPr txBox="1">
            <a:spLocks/>
          </p:cNvSpPr>
          <p:nvPr/>
        </p:nvSpPr>
        <p:spPr>
          <a:xfrm>
            <a:off x="-58738" y="819150"/>
            <a:ext cx="9788526" cy="3779838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The 1</a:t>
            </a:r>
            <a:r>
              <a:rPr lang="en-US" sz="3400" spc="-10" baseline="30000" dirty="0">
                <a:solidFill>
                  <a:prstClr val="black"/>
                </a:solidFill>
              </a:rPr>
              <a:t>st</a:t>
            </a:r>
            <a:r>
              <a:rPr lang="en-US" sz="3400" spc="-10" dirty="0">
                <a:solidFill>
                  <a:prstClr val="black"/>
                </a:solidFill>
              </a:rPr>
              <a:t> line of every function is its </a:t>
            </a:r>
            <a:r>
              <a:rPr lang="en-US" sz="3400" b="1" spc="-1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sz="3400" spc="-10" dirty="0">
                <a:solidFill>
                  <a:prstClr val="black"/>
                </a:solidFill>
              </a:rPr>
              <a:t>. </a:t>
            </a:r>
            <a:endParaRPr lang="en-US" sz="3200" dirty="0">
              <a:solidFill>
                <a:prstClr val="black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2</a:t>
            </a:r>
            <a:r>
              <a:rPr lang="en-US" sz="3400" spc="-100" baseline="30000" dirty="0">
                <a:solidFill>
                  <a:prstClr val="black"/>
                </a:solidFill>
              </a:rPr>
              <a:t>n</a:t>
            </a:r>
            <a:r>
              <a:rPr lang="en-US" sz="3400" spc="-10" baseline="30000" dirty="0">
                <a:solidFill>
                  <a:prstClr val="black"/>
                </a:solidFill>
              </a:rPr>
              <a:t>d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li</a:t>
            </a:r>
            <a:r>
              <a:rPr lang="en-US" sz="3400" spc="-150" dirty="0">
                <a:solidFill>
                  <a:prstClr val="black"/>
                </a:solidFill>
              </a:rPr>
              <a:t>n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24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f t</a:t>
            </a:r>
            <a:r>
              <a:rPr lang="en-US" sz="3400" spc="-150" dirty="0">
                <a:solidFill>
                  <a:prstClr val="black"/>
                </a:solidFill>
              </a:rPr>
              <a:t>h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f</a:t>
            </a:r>
            <a:r>
              <a:rPr lang="en-US" sz="3400" spc="-150" dirty="0">
                <a:solidFill>
                  <a:prstClr val="black"/>
                </a:solidFill>
              </a:rPr>
              <a:t>un</a:t>
            </a:r>
            <a:r>
              <a:rPr lang="en-US" sz="3400" spc="-10" dirty="0">
                <a:solidFill>
                  <a:prstClr val="black"/>
                </a:solidFill>
              </a:rPr>
              <a:t>ct</a:t>
            </a:r>
            <a:r>
              <a:rPr lang="en-US" sz="3400" spc="-150" dirty="0">
                <a:solidFill>
                  <a:prstClr val="black"/>
                </a:solidFill>
              </a:rPr>
              <a:t>io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c</a:t>
            </a:r>
            <a:r>
              <a:rPr lang="en-US" sz="3400" spc="-10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b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200" spc="-10" dirty="0">
                <a:solidFill>
                  <a:prstClr val="black"/>
                </a:solidFill>
              </a:rPr>
              <a:t> </a:t>
            </a:r>
            <a:r>
              <a:rPr lang="en-US" sz="3400" spc="-150" dirty="0">
                <a:solidFill>
                  <a:prstClr val="black"/>
                </a:solidFill>
              </a:rPr>
              <a:t>a</a:t>
            </a:r>
            <a:r>
              <a:rPr lang="en-US" sz="3400" spc="-10" dirty="0">
                <a:solidFill>
                  <a:prstClr val="black"/>
                </a:solidFill>
              </a:rPr>
              <a:t>n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o</a:t>
            </a:r>
            <a:r>
              <a:rPr lang="en-US" sz="3400" spc="-10" dirty="0">
                <a:solidFill>
                  <a:prstClr val="black"/>
                </a:solidFill>
              </a:rPr>
              <a:t>pt</a:t>
            </a:r>
            <a:r>
              <a:rPr lang="en-US" sz="3400" spc="-150" dirty="0">
                <a:solidFill>
                  <a:prstClr val="black"/>
                </a:solidFill>
              </a:rPr>
              <a:t>iona</a:t>
            </a:r>
            <a:r>
              <a:rPr lang="en-US" sz="3400" spc="-10" dirty="0">
                <a:solidFill>
                  <a:prstClr val="black"/>
                </a:solidFill>
              </a:rPr>
              <a:t>l</a:t>
            </a:r>
            <a:r>
              <a:rPr lang="en-US" sz="2800" spc="-10" dirty="0">
                <a:solidFill>
                  <a:prstClr val="black"/>
                </a:solidFill>
              </a:rPr>
              <a:t> 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sz="3400" b="1" spc="-1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</a:t>
            </a:r>
            <a:r>
              <a:rPr lang="en-US" sz="3400" b="1" spc="-100" dirty="0" err="1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  <a:endParaRPr lang="en-US" sz="3400" dirty="0">
              <a:solidFill>
                <a:srgbClr val="00FFCC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300" dirty="0">
                <a:solidFill>
                  <a:prstClr val="black"/>
                </a:solidFill>
              </a:rPr>
              <a:t> </a:t>
            </a:r>
            <a:r>
              <a:rPr lang="en-US" sz="3400" spc="-10" dirty="0">
                <a:solidFill>
                  <a:prstClr val="black"/>
                </a:solidFill>
              </a:rPr>
              <a:t>The remaining lines are the function's</a:t>
            </a:r>
            <a:r>
              <a:rPr lang="en-US" sz="3400" spc="-10" dirty="0">
                <a:solidFill>
                  <a:srgbClr val="FF0000"/>
                </a:solidFill>
              </a:rPr>
              <a:t> </a:t>
            </a:r>
            <a:r>
              <a:rPr lang="en-US" sz="3400" b="1" spc="-1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3400" spc="-10" dirty="0">
                <a:solidFill>
                  <a:prstClr val="black"/>
                </a:solidFill>
              </a:rPr>
              <a:t>. </a:t>
            </a:r>
            <a:endParaRPr lang="en-US" sz="3400" spc="-10" dirty="0">
              <a:solidFill>
                <a:srgbClr val="FF0000"/>
              </a:solidFill>
            </a:endParaRPr>
          </a:p>
          <a:p>
            <a:pPr marL="111125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400" spc="-10" dirty="0">
                <a:solidFill>
                  <a:srgbClr val="FF0000"/>
                </a:solidFill>
              </a:rPr>
              <a:t>If you are defining the function in interactive mode, </a:t>
            </a:r>
          </a:p>
          <a:p>
            <a:pPr marL="111125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400" b="1" spc="-1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final empty line </a:t>
            </a:r>
            <a:r>
              <a:rPr lang="en-US" sz="3400" b="1" spc="-10" dirty="0">
                <a:solidFill>
                  <a:srgbClr val="FFC000"/>
                </a:solidFill>
              </a:rPr>
              <a:t>is needed after the function body. </a:t>
            </a:r>
          </a:p>
          <a:p>
            <a:pPr marL="404813" indent="-231775" defTabSz="9144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400" spc="-10" dirty="0">
                <a:solidFill>
                  <a:prstClr val="black"/>
                </a:solidFill>
              </a:rPr>
              <a:t>A</a:t>
            </a:r>
            <a:r>
              <a:rPr lang="en-US" sz="3400" spc="-100" dirty="0">
                <a:solidFill>
                  <a:prstClr val="black"/>
                </a:solidFill>
              </a:rPr>
              <a:t>s </a:t>
            </a:r>
            <a:r>
              <a:rPr lang="en-US" sz="3400" spc="-60" dirty="0">
                <a:solidFill>
                  <a:prstClr val="black"/>
                </a:solidFill>
              </a:rPr>
              <a:t>w</a:t>
            </a:r>
            <a:r>
              <a:rPr lang="en-US" sz="3400" spc="-100" dirty="0">
                <a:solidFill>
                  <a:prstClr val="black"/>
                </a:solidFill>
              </a:rPr>
              <a:t>e</a:t>
            </a:r>
            <a:r>
              <a:rPr lang="en-US" sz="3400" spc="-10" dirty="0">
                <a:solidFill>
                  <a:prstClr val="black"/>
                </a:solidFill>
              </a:rPr>
              <a:t>'ll </a:t>
            </a:r>
            <a:r>
              <a:rPr lang="en-US" sz="3400" spc="-50" dirty="0">
                <a:solidFill>
                  <a:prstClr val="black"/>
                </a:solidFill>
              </a:rPr>
              <a:t>l</a:t>
            </a:r>
            <a:r>
              <a:rPr lang="en-US" sz="3400" spc="-10" dirty="0">
                <a:solidFill>
                  <a:prstClr val="black"/>
                </a:solidFill>
              </a:rPr>
              <a:t>e</a:t>
            </a:r>
            <a:r>
              <a:rPr lang="en-US" sz="3400" spc="-100" dirty="0">
                <a:solidFill>
                  <a:prstClr val="black"/>
                </a:solidFill>
              </a:rPr>
              <a:t>a</a:t>
            </a:r>
            <a:r>
              <a:rPr lang="en-US" sz="3400" dirty="0">
                <a:solidFill>
                  <a:prstClr val="black"/>
                </a:solidFill>
              </a:rPr>
              <a:t>r</a:t>
            </a:r>
            <a:r>
              <a:rPr lang="en-US" sz="3400" spc="-100" dirty="0">
                <a:solidFill>
                  <a:prstClr val="black"/>
                </a:solidFill>
              </a:rPr>
              <a:t>n </a:t>
            </a:r>
            <a:r>
              <a:rPr lang="en-US" sz="3400" dirty="0">
                <a:solidFill>
                  <a:prstClr val="black"/>
                </a:solidFill>
              </a:rPr>
              <a:t>la</a:t>
            </a:r>
            <a:r>
              <a:rPr lang="en-US" sz="3400" spc="-10" dirty="0">
                <a:solidFill>
                  <a:prstClr val="black"/>
                </a:solidFill>
              </a:rPr>
              <a:t>t</a:t>
            </a:r>
            <a:r>
              <a:rPr lang="en-US" sz="3400" spc="-100" dirty="0">
                <a:solidFill>
                  <a:prstClr val="black"/>
                </a:solidFill>
              </a:rPr>
              <a:t>er</a:t>
            </a:r>
            <a:r>
              <a:rPr lang="en-US" sz="3400" spc="-10" dirty="0">
                <a:solidFill>
                  <a:prstClr val="black"/>
                </a:solidFill>
              </a:rPr>
              <a:t>, </a:t>
            </a:r>
            <a:r>
              <a:rPr lang="en-US" sz="3400" b="1" spc="-10" dirty="0">
                <a:solidFill>
                  <a:srgbClr val="FFC000"/>
                </a:solidFill>
              </a:rPr>
              <a:t>t</a:t>
            </a:r>
            <a:r>
              <a:rPr lang="en-US" sz="3400" b="1" spc="-50" dirty="0">
                <a:solidFill>
                  <a:srgbClr val="FFC000"/>
                </a:solidFill>
              </a:rPr>
              <a:t>hi</a:t>
            </a:r>
            <a:r>
              <a:rPr lang="en-US" sz="3400" b="1" dirty="0">
                <a:solidFill>
                  <a:srgbClr val="FFC000"/>
                </a:solidFill>
              </a:rPr>
              <a:t>s</a:t>
            </a:r>
            <a:r>
              <a:rPr lang="en-US" sz="3400" b="1" spc="-10" dirty="0">
                <a:solidFill>
                  <a:srgbClr val="FFC000"/>
                </a:solidFill>
              </a:rPr>
              <a:t> r</a:t>
            </a:r>
            <a:r>
              <a:rPr lang="en-US" sz="3400" b="1" spc="-100" dirty="0">
                <a:solidFill>
                  <a:srgbClr val="FFC000"/>
                </a:solidFill>
              </a:rPr>
              <a:t>ul</a:t>
            </a:r>
            <a:r>
              <a:rPr lang="en-US" sz="3400" b="1" dirty="0">
                <a:solidFill>
                  <a:srgbClr val="FFC000"/>
                </a:solidFill>
              </a:rPr>
              <a:t>e</a:t>
            </a:r>
            <a:r>
              <a:rPr lang="en-US" sz="3400" b="1" spc="-100" dirty="0">
                <a:solidFill>
                  <a:srgbClr val="FF0000"/>
                </a:solidFill>
              </a:rPr>
              <a:t> </a:t>
            </a:r>
            <a:r>
              <a:rPr lang="en-US" sz="3400" spc="-50" dirty="0">
                <a:solidFill>
                  <a:prstClr val="black"/>
                </a:solidFill>
              </a:rPr>
              <a:t>i</a:t>
            </a:r>
            <a:r>
              <a:rPr lang="en-US" sz="3400" dirty="0">
                <a:solidFill>
                  <a:prstClr val="black"/>
                </a:solidFill>
              </a:rPr>
              <a:t>s</a:t>
            </a:r>
            <a:r>
              <a:rPr lang="en-US" sz="3400" spc="-10" dirty="0">
                <a:solidFill>
                  <a:prstClr val="black"/>
                </a:solidFill>
              </a:rPr>
              <a:t> </a:t>
            </a:r>
            <a:r>
              <a:rPr lang="en-US" sz="3400" spc="-100" dirty="0">
                <a:solidFill>
                  <a:prstClr val="black"/>
                </a:solidFill>
              </a:rPr>
              <a:t>fo</a:t>
            </a:r>
            <a:r>
              <a:rPr lang="en-US" sz="3400" dirty="0">
                <a:solidFill>
                  <a:prstClr val="black"/>
                </a:solidFill>
              </a:rPr>
              <a:t>r</a:t>
            </a:r>
            <a:r>
              <a:rPr lang="en-US" sz="3400" spc="-10" dirty="0">
                <a:solidFill>
                  <a:prstClr val="black"/>
                </a:solidFill>
              </a:rPr>
              <a:t> </a:t>
            </a:r>
            <a:r>
              <a:rPr lang="en-US" sz="3400" dirty="0">
                <a:solidFill>
                  <a:prstClr val="black"/>
                </a:solidFill>
              </a:rPr>
              <a:t>all</a:t>
            </a:r>
            <a:r>
              <a:rPr lang="en-US" sz="3400" spc="-10" dirty="0">
                <a:solidFill>
                  <a:prstClr val="black"/>
                </a:solidFill>
              </a:rPr>
              <a:t> </a:t>
            </a:r>
            <a:r>
              <a:rPr lang="en-US" sz="3400" spc="20" dirty="0">
                <a:solidFill>
                  <a:prstClr val="black"/>
                </a:solidFill>
              </a:rPr>
              <a:t>t</a:t>
            </a:r>
            <a:r>
              <a:rPr lang="en-US" sz="3400" spc="-50" dirty="0">
                <a:solidFill>
                  <a:prstClr val="black"/>
                </a:solidFill>
              </a:rPr>
              <a:t>ype</a:t>
            </a:r>
            <a:r>
              <a:rPr lang="en-US" sz="3400" dirty="0">
                <a:solidFill>
                  <a:prstClr val="black"/>
                </a:solidFill>
              </a:rPr>
              <a:t>s</a:t>
            </a:r>
            <a:r>
              <a:rPr lang="en-US" sz="3400" spc="-100" dirty="0">
                <a:solidFill>
                  <a:prstClr val="black"/>
                </a:solidFill>
              </a:rPr>
              <a:t> o</a:t>
            </a:r>
            <a:r>
              <a:rPr lang="en-US" sz="3400" spc="-10" dirty="0">
                <a:solidFill>
                  <a:prstClr val="black"/>
                </a:solidFill>
              </a:rPr>
              <a:t>f</a:t>
            </a:r>
            <a:r>
              <a:rPr lang="en-US" sz="3400" spc="20" dirty="0">
                <a:solidFill>
                  <a:prstClr val="black"/>
                </a:solidFill>
              </a:rPr>
              <a:t> </a:t>
            </a:r>
            <a:r>
              <a:rPr lang="en-US" sz="3400" spc="-50" dirty="0">
                <a:solidFill>
                  <a:prstClr val="black"/>
                </a:solidFill>
              </a:rPr>
              <a:t>bod</a:t>
            </a:r>
            <a:r>
              <a:rPr lang="en-US" sz="3400" spc="-100" dirty="0">
                <a:solidFill>
                  <a:prstClr val="black"/>
                </a:solidFill>
              </a:rPr>
              <a:t>ies</a:t>
            </a:r>
            <a:r>
              <a:rPr lang="en-US" sz="3400" spc="-10" dirty="0">
                <a:solidFill>
                  <a:prstClr val="black"/>
                </a:solidFill>
              </a:rPr>
              <a:t>,</a:t>
            </a:r>
          </a:p>
          <a:p>
            <a:pPr marL="404813" indent="-174625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defRPr/>
            </a:pPr>
            <a:r>
              <a:rPr lang="en-US" sz="3400" spc="-100" dirty="0">
                <a:solidFill>
                  <a:prstClr val="black"/>
                </a:solidFill>
              </a:rPr>
              <a:t>such as </a:t>
            </a:r>
            <a:r>
              <a:rPr lang="en-US" sz="3400" b="1" spc="-10" dirty="0">
                <a:solidFill>
                  <a:srgbClr val="92D050"/>
                </a:solidFill>
              </a:rPr>
              <a:t>loop</a:t>
            </a:r>
            <a:r>
              <a:rPr lang="en-US" sz="3400" b="1" spc="-10" dirty="0">
                <a:solidFill>
                  <a:srgbClr val="FFC000"/>
                </a:solidFill>
              </a:rPr>
              <a:t> </a:t>
            </a:r>
            <a:r>
              <a:rPr lang="en-US" sz="3400" b="1" spc="-100" dirty="0">
                <a:solidFill>
                  <a:srgbClr val="FFC000"/>
                </a:solidFill>
              </a:rPr>
              <a:t>bodie</a:t>
            </a:r>
            <a:r>
              <a:rPr lang="en-US" sz="3400" b="1" spc="-10" dirty="0">
                <a:solidFill>
                  <a:srgbClr val="FFC000"/>
                </a:solidFill>
              </a:rPr>
              <a:t>s</a:t>
            </a:r>
            <a:r>
              <a:rPr lang="en-US" sz="3400" spc="-100" dirty="0">
                <a:solidFill>
                  <a:prstClr val="black"/>
                </a:solidFill>
              </a:rPr>
              <a:t> or </a:t>
            </a:r>
            <a:r>
              <a:rPr lang="en-US" sz="3400" b="1" spc="-10" dirty="0">
                <a:solidFill>
                  <a:srgbClr val="92D050"/>
                </a:solidFill>
              </a:rPr>
              <a:t>conditional-statement</a:t>
            </a:r>
            <a:r>
              <a:rPr lang="en-US" sz="3400" b="1" spc="-10" dirty="0">
                <a:solidFill>
                  <a:srgbClr val="FFC000"/>
                </a:solidFill>
              </a:rPr>
              <a:t> </a:t>
            </a:r>
            <a:r>
              <a:rPr lang="en-US" sz="3400" b="1" spc="-100" dirty="0">
                <a:solidFill>
                  <a:srgbClr val="FFC000"/>
                </a:solidFill>
              </a:rPr>
              <a:t>bodie</a:t>
            </a:r>
            <a:r>
              <a:rPr lang="en-US" sz="3400" b="1" spc="-10" dirty="0">
                <a:solidFill>
                  <a:srgbClr val="FFC000"/>
                </a:solidFill>
              </a:rPr>
              <a:t>s</a:t>
            </a:r>
            <a:r>
              <a:rPr lang="en-US" sz="3400" spc="-10" dirty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D1001E-AB93-440D-83B4-432E8280E3C7}"/>
              </a:ext>
            </a:extLst>
          </p:cNvPr>
          <p:cNvCxnSpPr/>
          <p:nvPr/>
        </p:nvCxnSpPr>
        <p:spPr>
          <a:xfrm>
            <a:off x="5214938" y="4992688"/>
            <a:ext cx="0" cy="3667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441CE542-E2AD-41ED-999C-52F6B3087EA0}"/>
              </a:ext>
            </a:extLst>
          </p:cNvPr>
          <p:cNvSpPr/>
          <p:nvPr/>
        </p:nvSpPr>
        <p:spPr>
          <a:xfrm>
            <a:off x="1630363" y="762000"/>
            <a:ext cx="8099425" cy="3771900"/>
          </a:xfrm>
          <a:prstGeom prst="wedgeRoundRectCallout">
            <a:avLst>
              <a:gd name="adj1" fmla="val -3207"/>
              <a:gd name="adj2" fmla="val 65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4000" spc="-50" dirty="0">
              <a:solidFill>
                <a:prstClr val="white"/>
              </a:solidFill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03CF8C2-2A88-4FC7-A258-3E4EA9AB7CD3}"/>
              </a:ext>
            </a:extLst>
          </p:cNvPr>
          <p:cNvSpPr/>
          <p:nvPr/>
        </p:nvSpPr>
        <p:spPr>
          <a:xfrm>
            <a:off x="1630363" y="762000"/>
            <a:ext cx="8099425" cy="3771900"/>
          </a:xfrm>
          <a:prstGeom prst="wedgeRoundRectCallout">
            <a:avLst>
              <a:gd name="adj1" fmla="val -1257"/>
              <a:gd name="adj2" fmla="val 66550"/>
              <a:gd name="adj3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pc="-50" dirty="0">
                <a:solidFill>
                  <a:prstClr val="white"/>
                </a:solidFill>
              </a:rPr>
              <a:t>Always use </a:t>
            </a:r>
            <a:r>
              <a:rPr lang="en-US" sz="4000" spc="-50" dirty="0">
                <a:solidFill>
                  <a:srgbClr val="FFFF00"/>
                </a:solidFill>
              </a:rPr>
              <a:t>the tab key </a:t>
            </a:r>
            <a:r>
              <a:rPr lang="en-US" sz="4000" spc="-50" dirty="0">
                <a:solidFill>
                  <a:prstClr val="white"/>
                </a:solidFill>
              </a:rPr>
              <a:t>to make indents.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pc="-50" dirty="0">
                <a:solidFill>
                  <a:prstClr val="white"/>
                </a:solidFill>
              </a:rPr>
              <a:t>Never use </a:t>
            </a:r>
            <a:r>
              <a:rPr lang="en-US" sz="4000" spc="-50" dirty="0">
                <a:solidFill>
                  <a:srgbClr val="FF98B2"/>
                </a:solidFill>
              </a:rPr>
              <a:t>the space key</a:t>
            </a:r>
            <a:r>
              <a:rPr lang="en-US" sz="4000" spc="-50" dirty="0">
                <a:solidFill>
                  <a:prstClr val="white"/>
                </a:solidFill>
              </a:rPr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432AC2-2A21-4D0A-A86E-D20CBAA63B1B}"/>
              </a:ext>
            </a:extLst>
          </p:cNvPr>
          <p:cNvCxnSpPr/>
          <p:nvPr/>
        </p:nvCxnSpPr>
        <p:spPr>
          <a:xfrm flipH="1" flipV="1">
            <a:off x="2457450" y="3519488"/>
            <a:ext cx="1289050" cy="295275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268BAE-2FA1-4B5A-A817-A1335560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2165350"/>
            <a:ext cx="5529262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BDB6AB-0597-48A7-97DB-F28EC7BEF51C}"/>
              </a:ext>
            </a:extLst>
          </p:cNvPr>
          <p:cNvGrpSpPr>
            <a:grpSpLocks/>
          </p:cNvGrpSpPr>
          <p:nvPr/>
        </p:nvGrpSpPr>
        <p:grpSpPr bwMode="auto">
          <a:xfrm>
            <a:off x="3011488" y="1395413"/>
            <a:ext cx="1820862" cy="1797050"/>
            <a:chOff x="3011214" y="1395248"/>
            <a:chExt cx="1820917" cy="17972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F82EE5-3F93-4321-B3F0-649CC8B02657}"/>
                </a:ext>
              </a:extLst>
            </p:cNvPr>
            <p:cNvSpPr/>
            <p:nvPr/>
          </p:nvSpPr>
          <p:spPr>
            <a:xfrm>
              <a:off x="3011214" y="2774954"/>
              <a:ext cx="520716" cy="41756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1AF92E-2C8A-4FA3-BB06-66109EA38FE3}"/>
                </a:ext>
              </a:extLst>
            </p:cNvPr>
            <p:cNvCxnSpPr/>
            <p:nvPr/>
          </p:nvCxnSpPr>
          <p:spPr>
            <a:xfrm flipH="1">
              <a:off x="3468428" y="1395248"/>
              <a:ext cx="1363703" cy="1379706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8F5454-9781-4739-821D-2591E44AABD2}"/>
              </a:ext>
            </a:extLst>
          </p:cNvPr>
          <p:cNvGrpSpPr>
            <a:grpSpLocks/>
          </p:cNvGrpSpPr>
          <p:nvPr/>
        </p:nvGrpSpPr>
        <p:grpSpPr bwMode="auto">
          <a:xfrm>
            <a:off x="4579938" y="1985963"/>
            <a:ext cx="2049462" cy="2303462"/>
            <a:chOff x="2370083" y="889438"/>
            <a:chExt cx="2049518" cy="23030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953583C-4679-498F-BBA9-C2FE00EA42B6}"/>
                </a:ext>
              </a:extLst>
            </p:cNvPr>
            <p:cNvSpPr/>
            <p:nvPr/>
          </p:nvSpPr>
          <p:spPr>
            <a:xfrm>
              <a:off x="2370083" y="2775075"/>
              <a:ext cx="2017767" cy="417443"/>
            </a:xfrm>
            <a:prstGeom prst="ellipse">
              <a:avLst/>
            </a:prstGeom>
            <a:noFill/>
            <a:ln w="38100">
              <a:solidFill>
                <a:srgbClr val="FF9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01305F-3407-48C5-8560-2D8D7EA9DB3F}"/>
                </a:ext>
              </a:extLst>
            </p:cNvPr>
            <p:cNvCxnSpPr/>
            <p:nvPr/>
          </p:nvCxnSpPr>
          <p:spPr>
            <a:xfrm flipH="1">
              <a:off x="3717907" y="889438"/>
              <a:ext cx="701694" cy="1852305"/>
            </a:xfrm>
            <a:prstGeom prst="straightConnector1">
              <a:avLst/>
            </a:prstGeom>
            <a:ln w="28575">
              <a:solidFill>
                <a:srgbClr val="FF98B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7E710A-B390-4255-9432-35AD7C15661D}"/>
              </a:ext>
            </a:extLst>
          </p:cNvPr>
          <p:cNvCxnSpPr/>
          <p:nvPr/>
        </p:nvCxnSpPr>
        <p:spPr>
          <a:xfrm>
            <a:off x="5649913" y="5353050"/>
            <a:ext cx="0" cy="36512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BCE8E-FC05-4AC8-BD35-31B2CF6382F2}"/>
              </a:ext>
            </a:extLst>
          </p:cNvPr>
          <p:cNvCxnSpPr/>
          <p:nvPr/>
        </p:nvCxnSpPr>
        <p:spPr>
          <a:xfrm>
            <a:off x="5649913" y="5722938"/>
            <a:ext cx="0" cy="3667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DD517C64-9D88-434B-A360-E50590A2A84E}"/>
              </a:ext>
            </a:extLst>
          </p:cNvPr>
          <p:cNvSpPr/>
          <p:nvPr/>
        </p:nvSpPr>
        <p:spPr>
          <a:xfrm>
            <a:off x="5803900" y="6424613"/>
            <a:ext cx="2892425" cy="433387"/>
          </a:xfrm>
          <a:prstGeom prst="wedgeRoundRectCallout">
            <a:avLst>
              <a:gd name="adj1" fmla="val -66892"/>
              <a:gd name="adj2" fmla="val -251432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Hit tab now.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E80308FF-9317-4F66-B42E-D06B5C66F4B2}"/>
              </a:ext>
            </a:extLst>
          </p:cNvPr>
          <p:cNvSpPr/>
          <p:nvPr/>
        </p:nvSpPr>
        <p:spPr>
          <a:xfrm>
            <a:off x="5803900" y="6424613"/>
            <a:ext cx="2892425" cy="433387"/>
          </a:xfrm>
          <a:prstGeom prst="wedgeRoundRectCallout">
            <a:avLst>
              <a:gd name="adj1" fmla="val -65963"/>
              <a:gd name="adj2" fmla="val -167277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Hit tab now.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6DD4DAAC-27DE-4160-954F-5BD3DF1569AF}"/>
              </a:ext>
            </a:extLst>
          </p:cNvPr>
          <p:cNvSpPr/>
          <p:nvPr/>
        </p:nvSpPr>
        <p:spPr>
          <a:xfrm>
            <a:off x="5803900" y="6424613"/>
            <a:ext cx="2892425" cy="433387"/>
          </a:xfrm>
          <a:prstGeom prst="wedgeRoundRectCallout">
            <a:avLst>
              <a:gd name="adj1" fmla="val -70747"/>
              <a:gd name="adj2" fmla="val -106009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The body is done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DFF46-0A43-484F-9B6A-3A9F7B4C4EFF}"/>
              </a:ext>
            </a:extLst>
          </p:cNvPr>
          <p:cNvCxnSpPr/>
          <p:nvPr/>
        </p:nvCxnSpPr>
        <p:spPr>
          <a:xfrm>
            <a:off x="5214938" y="6086475"/>
            <a:ext cx="0" cy="36671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063ED7F9-732A-4DBE-9A44-8F162B33C938}"/>
              </a:ext>
            </a:extLst>
          </p:cNvPr>
          <p:cNvSpPr/>
          <p:nvPr/>
        </p:nvSpPr>
        <p:spPr>
          <a:xfrm>
            <a:off x="4492625" y="3522663"/>
            <a:ext cx="5237163" cy="2038350"/>
          </a:xfrm>
          <a:prstGeom prst="wedgeRoundRectCallout">
            <a:avLst>
              <a:gd name="adj1" fmla="val -43885"/>
              <a:gd name="adj2" fmla="val 89888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But we still  have a ... prompt, because Python can't predict that you don't plan to put more inside of this function (</a:t>
            </a:r>
            <a:r>
              <a:rPr lang="en-US" sz="3200" dirty="0" err="1">
                <a:solidFill>
                  <a:srgbClr val="800000"/>
                </a:solidFill>
              </a:rPr>
              <a:t>eg</a:t>
            </a:r>
            <a:r>
              <a:rPr lang="en-US" sz="3200" dirty="0">
                <a:solidFill>
                  <a:srgbClr val="800000"/>
                </a:solidFill>
              </a:rPr>
              <a:t>, prints of other things).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6243688-F062-424C-BBA7-2751BDC7E7CD}"/>
              </a:ext>
            </a:extLst>
          </p:cNvPr>
          <p:cNvSpPr txBox="1">
            <a:spLocks/>
          </p:cNvSpPr>
          <p:nvPr/>
        </p:nvSpPr>
        <p:spPr>
          <a:xfrm>
            <a:off x="1387475" y="4062413"/>
            <a:ext cx="1350963" cy="441325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0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Arial" panose="020B0604020202020204" pitchFamily="34" charset="0"/>
              <a:buNone/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</a:t>
            </a:r>
            <a:endParaRPr lang="en-US" sz="3400" spc="-10" dirty="0">
              <a:solidFill>
                <a:prstClr val="black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7DACE40-3493-4C2E-B503-A783F3C25D10}"/>
              </a:ext>
            </a:extLst>
          </p:cNvPr>
          <p:cNvSpPr txBox="1">
            <a:spLocks/>
          </p:cNvSpPr>
          <p:nvPr/>
        </p:nvSpPr>
        <p:spPr>
          <a:xfrm>
            <a:off x="3927475" y="4060825"/>
            <a:ext cx="4370388" cy="374650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0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Arial" panose="020B0604020202020204" pitchFamily="34" charset="0"/>
              <a:buNone/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  <a:endParaRPr lang="en-US" sz="3400" spc="-1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1"/>
                            </p:stCondLst>
                            <p:childTnLst>
                              <p:par>
                                <p:cTn id="3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01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01"/>
                            </p:stCondLst>
                            <p:childTnLst>
                              <p:par>
                                <p:cTn id="1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1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1"/>
                            </p:stCondLst>
                            <p:childTnLst>
                              <p:par>
                                <p:cTn id="16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4" presetClass="exit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01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701"/>
                            </p:stCondLst>
                            <p:childTnLst>
                              <p:par>
                                <p:cTn id="20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" grpId="0"/>
      <p:bldP spid="8" grpId="0"/>
      <p:bldP spid="11" grpId="0" build="allAtOnce"/>
      <p:bldP spid="15" grpId="0" build="allAtOnce"/>
      <p:bldP spid="22" grpId="0"/>
      <p:bldP spid="22" grpId="1"/>
      <p:bldP spid="21" grpId="0" build="allAtOnce"/>
      <p:bldP spid="36" grpId="0" animBg="1"/>
      <p:bldP spid="36" grpId="1" animBg="1"/>
      <p:bldP spid="2" grpId="0" build="allAtOnce"/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3" grpId="0" animBg="1"/>
      <p:bldP spid="53" grpId="1" animBg="1"/>
      <p:bldP spid="37" grpId="0"/>
      <p:bldP spid="5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9069A-F057-4175-8AC9-0CAD1D5866E4}"/>
              </a:ext>
            </a:extLst>
          </p:cNvPr>
          <p:cNvSpPr txBox="1">
            <a:spLocks/>
          </p:cNvSpPr>
          <p:nvPr/>
        </p:nvSpPr>
        <p:spPr>
          <a:xfrm>
            <a:off x="312738" y="1316038"/>
            <a:ext cx="8899525" cy="4275137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prstClr val="black"/>
                </a:solidFill>
                <a:latin typeface="Lucida Console" panose="020B0609040504020204" pitchFamily="49" charset="0"/>
              </a:rPr>
              <a:t> if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b="1" spc="-1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looping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prstClr val="black"/>
                </a:solidFill>
                <a:latin typeface="Lucida Console" panose="020B0609040504020204" pitchFamily="49" charset="0"/>
              </a:rPr>
              <a:t> while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prstClr val="black"/>
                </a:solidFill>
                <a:latin typeface="Lucida Console" panose="020B0609040504020204" pitchFamily="49" charset="0"/>
              </a:rPr>
              <a:t> for</a:t>
            </a:r>
            <a:endParaRPr lang="en-US" altLang="en-US" sz="2600" b="1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86371" name="Title 1">
            <a:extLst>
              <a:ext uri="{FF2B5EF4-FFF2-40B4-BE49-F238E27FC236}">
                <a16:creationId xmlns:a16="http://schemas.microsoft.com/office/drawing/2014/main" id="{30780457-B8C3-4896-83A8-F504EF54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Control 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786FD8-33C5-407D-B994-C05348CF2472}"/>
              </a:ext>
            </a:extLst>
          </p:cNvPr>
          <p:cNvSpPr txBox="1">
            <a:spLocks/>
          </p:cNvSpPr>
          <p:nvPr/>
        </p:nvSpPr>
        <p:spPr>
          <a:xfrm>
            <a:off x="1387475" y="4062413"/>
            <a:ext cx="1350963" cy="441325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0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Arial" panose="020B0604020202020204" pitchFamily="34" charset="0"/>
              <a:buNone/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</a:t>
            </a:r>
            <a:endParaRPr lang="en-US" sz="3400" spc="-10" dirty="0">
              <a:solidFill>
                <a:prstClr val="black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4B83E-AA13-4350-B5A2-42D966E84E14}"/>
              </a:ext>
            </a:extLst>
          </p:cNvPr>
          <p:cNvSpPr txBox="1">
            <a:spLocks/>
          </p:cNvSpPr>
          <p:nvPr/>
        </p:nvSpPr>
        <p:spPr>
          <a:xfrm>
            <a:off x="3927475" y="4060825"/>
            <a:ext cx="4370388" cy="374650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0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Arial" panose="020B0604020202020204" pitchFamily="34" charset="0"/>
              <a:buNone/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  <a:endParaRPr lang="en-US" sz="3400" spc="-1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085E-6 -4.44444E-6 L -0.37412 -0.3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4" y="-19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075E-6 2.96296E-6 L -0.11356 -0.221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8" y="-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198599-7519-4C3D-B1D4-7A88379721FE}"/>
              </a:ext>
            </a:extLst>
          </p:cNvPr>
          <p:cNvSpPr txBox="1">
            <a:spLocks/>
          </p:cNvSpPr>
          <p:nvPr/>
        </p:nvSpPr>
        <p:spPr>
          <a:xfrm>
            <a:off x="312738" y="1066800"/>
            <a:ext cx="8899525" cy="4524375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00" dirty="0">
                <a:solidFill>
                  <a:prstClr val="black"/>
                </a:solidFill>
              </a:rPr>
              <a:t> The syntax of a simple if statement is: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100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</a:rPr>
              <a:t>	  </a:t>
            </a:r>
            <a:r>
              <a:rPr lang="en-US" alt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expression: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 statement(s)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3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395" name="Title 1">
            <a:extLst>
              <a:ext uri="{FF2B5EF4-FFF2-40B4-BE49-F238E27FC236}">
                <a16:creationId xmlns:a16="http://schemas.microsoft.com/office/drawing/2014/main" id="{E3740341-CFE7-4CB5-A4A0-D78F66F8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If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0D3281-561F-4D84-A534-AAC17070CACF}"/>
              </a:ext>
            </a:extLst>
          </p:cNvPr>
          <p:cNvSpPr txBox="1">
            <a:spLocks/>
          </p:cNvSpPr>
          <p:nvPr/>
        </p:nvSpPr>
        <p:spPr>
          <a:xfrm>
            <a:off x="166688" y="1143000"/>
            <a:ext cx="9423400" cy="556260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>If the body of an if clause consists of only a single line, it may go on the same line as the header: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print("The value is 1")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>Or the body may go on the next line: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print("The value is 1")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8419" name="Title 1">
            <a:extLst>
              <a:ext uri="{FF2B5EF4-FFF2-40B4-BE49-F238E27FC236}">
                <a16:creationId xmlns:a16="http://schemas.microsoft.com/office/drawing/2014/main" id="{D03359D4-4A82-4BBF-9AE3-681C58534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If:  Single-Statement Bodies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DCFE80-813D-47B8-A573-8008B1BF21DE}"/>
              </a:ext>
            </a:extLst>
          </p:cNvPr>
          <p:cNvSpPr txBox="1">
            <a:spLocks/>
          </p:cNvSpPr>
          <p:nvPr/>
        </p:nvSpPr>
        <p:spPr>
          <a:xfrm>
            <a:off x="166688" y="1143000"/>
            <a:ext cx="9563100" cy="556260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>Even if the </a:t>
            </a:r>
            <a:r>
              <a:rPr lang="en-US" altLang="en-US" sz="3600" dirty="0">
                <a:solidFill>
                  <a:srgbClr val="0070C0"/>
                </a:solidFill>
              </a:rPr>
              <a:t>body</a:t>
            </a:r>
            <a:r>
              <a:rPr lang="en-US" altLang="en-US" sz="3600" dirty="0">
                <a:solidFill>
                  <a:prstClr val="black"/>
                </a:solidFill>
              </a:rPr>
              <a:t> is larger, it still can go on the same line as the header: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print("1"); print("2")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>Or the body may go on the next lines: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print("1")</a:t>
            </a:r>
            <a:r>
              <a:rPr lang="en-US" altLang="en-US" sz="28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#The body gets indented</a:t>
            </a: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print("2")</a:t>
            </a:r>
            <a:r>
              <a:rPr lang="en-US" altLang="en-US" sz="28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#The</a:t>
            </a:r>
            <a:r>
              <a:rPr lang="en-US" altLang="en-US" sz="24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indent</a:t>
            </a:r>
            <a:r>
              <a:rPr lang="en-US" altLang="en-US" sz="2400" spc="-2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amount</a:t>
            </a:r>
            <a:r>
              <a:rPr lang="en-US" altLang="en-US" sz="2400" spc="-2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mu</a:t>
            </a:r>
            <a:r>
              <a:rPr lang="en-US" altLang="en-US" sz="28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st</a:t>
            </a:r>
            <a:r>
              <a:rPr lang="en-US" altLang="en-US" sz="24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</a:t>
            </a:r>
            <a:r>
              <a:rPr lang="en-US" altLang="en-US" sz="24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fi</a:t>
            </a:r>
            <a:r>
              <a:rPr lang="en-US" altLang="en-US" sz="2800" spc="-1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xe</a:t>
            </a:r>
            <a:r>
              <a:rPr lang="en-US" altLang="en-US" sz="28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altLang="en-US" sz="2800" spc="-1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zh-TW" altLang="en-US" sz="2400" spc="-100" baseline="100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一</a:t>
            </a:r>
            <a:r>
              <a:rPr lang="zh-TW" altLang="en-US" sz="2400" spc="-1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贯</a:t>
            </a:r>
            <a:r>
              <a:rPr lang="en-US" altLang="en-US" sz="2800" spc="-1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altLang="en-US" sz="24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>
                <a:solidFill>
                  <a:prstClr val="black"/>
                </a:solidFill>
              </a:rPr>
              <a:t>You </a:t>
            </a:r>
            <a:r>
              <a:rPr lang="en-US" altLang="en-US" sz="3600" b="1" dirty="0">
                <a:solidFill>
                  <a:prstClr val="black"/>
                </a:solidFill>
              </a:rPr>
              <a:t>cannot</a:t>
            </a:r>
            <a:r>
              <a:rPr lang="en-US" altLang="en-US" sz="3600" dirty="0">
                <a:solidFill>
                  <a:prstClr val="black"/>
                </a:solidFill>
              </a:rPr>
              <a:t> mix-and-match the two above styles: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print("1")</a:t>
            </a: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print("2")</a:t>
            </a:r>
            <a:r>
              <a:rPr lang="en-US" altLang="en-US" sz="28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#This is an error</a:t>
            </a: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 defTabSz="914400" fontAlgn="auto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9443" name="Title 1">
            <a:extLst>
              <a:ext uri="{FF2B5EF4-FFF2-40B4-BE49-F238E27FC236}">
                <a16:creationId xmlns:a16="http://schemas.microsoft.com/office/drawing/2014/main" id="{EE99C663-79B9-4934-993F-52E612090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If:  Multi-Statement Bodies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BC435F-6DFD-4594-932D-CA05075EB075}"/>
              </a:ext>
            </a:extLst>
          </p:cNvPr>
          <p:cNvSpPr/>
          <p:nvPr/>
        </p:nvSpPr>
        <p:spPr>
          <a:xfrm>
            <a:off x="-315913" y="-76200"/>
            <a:ext cx="10287001" cy="708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9BC0F-B2D2-4C3E-84BC-519F6359C875}"/>
              </a:ext>
            </a:extLst>
          </p:cNvPr>
          <p:cNvSpPr/>
          <p:nvPr/>
        </p:nvSpPr>
        <p:spPr>
          <a:xfrm>
            <a:off x="12700" y="0"/>
            <a:ext cx="971708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/>
          <a:lstStyle/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Help on module math: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/>
                </a:solidFill>
              </a:rPr>
              <a:t>NAME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/>
                </a:solidFill>
              </a:rPr>
              <a:t> </a:t>
            </a: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math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/>
                </a:solidFill>
              </a:rPr>
              <a:t>MODULE REFERENCE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https://docs.python.org/3.6/library/math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70" dirty="0">
                <a:solidFill>
                  <a:prstClr val="white">
                    <a:lumMod val="75000"/>
                  </a:prstClr>
                </a:solidFill>
              </a:rPr>
              <a:t>    The following documentation is automatically generated from the Python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source files.  It may be incomplete, incorrect or include features that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</a:t>
            </a:r>
            <a:r>
              <a:rPr lang="en-US" sz="2600" spc="-30" dirty="0">
                <a:solidFill>
                  <a:srgbClr val="BFBFBF"/>
                </a:solidFill>
              </a:rPr>
              <a:t>are</a:t>
            </a: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considered implementation detail and may vary between Python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</a:t>
            </a:r>
            <a:r>
              <a:rPr lang="en-US" sz="2600" spc="-40" dirty="0">
                <a:solidFill>
                  <a:prstClr val="white">
                    <a:lumMod val="75000"/>
                  </a:prstClr>
                </a:solidFill>
              </a:rPr>
              <a:t>implementations.  When in doubt, consult the module reference at the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location listed above.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/>
                </a:solidFill>
              </a:rPr>
              <a:t>DESCRIPTION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BFBFBF"/>
                </a:solidFill>
              </a:rPr>
              <a:t>    This module is always available.  It provides access to the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BFBFBF"/>
                </a:solidFill>
              </a:rPr>
              <a:t>    mathematical functions defined by the C standard.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/>
                </a:solidFill>
              </a:rPr>
              <a:t>FUNCTIONS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</a:t>
            </a:r>
            <a:r>
              <a:rPr lang="en-US" sz="2600" b="1" spc="-30" dirty="0">
                <a:solidFill>
                  <a:prstClr val="white"/>
                </a:solidFill>
              </a:rPr>
              <a:t>acos</a:t>
            </a: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(x, /)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    Return the arc cosine (measured in radians) of x.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    </a:t>
            </a:r>
            <a:r>
              <a:rPr lang="en-US" sz="2600" b="1" spc="-30" dirty="0">
                <a:solidFill>
                  <a:prstClr val="white"/>
                </a:solidFill>
              </a:rPr>
              <a:t>acosh</a:t>
            </a:r>
            <a:r>
              <a:rPr lang="en-US" sz="2600" spc="-30" dirty="0">
                <a:solidFill>
                  <a:prstClr val="white">
                    <a:lumMod val="75000"/>
                  </a:prstClr>
                </a:solidFill>
              </a:rPr>
              <a:t>(x, /)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: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9507B20-041C-465E-B6DB-DE24EDB08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1143000"/>
            <a:ext cx="3429000" cy="1676400"/>
          </a:xfrm>
          <a:prstGeom prst="wedgeRoundRectCallout">
            <a:avLst>
              <a:gd name="adj1" fmla="val -56491"/>
              <a:gd name="adj2" fmla="val -9783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Anything you </a:t>
            </a:r>
            <a:r>
              <a:rPr lang="en-US" altLang="zh-TW" sz="3600" dirty="0">
                <a:latin typeface="Times New Roman" panose="02020603050405020304" pitchFamily="18" charset="0"/>
              </a:rPr>
              <a:t>import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becomes a </a:t>
            </a:r>
            <a:r>
              <a:rPr lang="en-US" altLang="zh-TW" sz="3600" b="1" i="1" u="sng" dirty="0">
                <a:solidFill>
                  <a:srgbClr val="006600"/>
                </a:solidFill>
                <a:latin typeface="Times New Roman" panose="02020603050405020304" pitchFamily="18" charset="0"/>
              </a:rPr>
              <a:t>module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TW" alt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69E7D1-DC56-4CCE-9790-5278AACC3E93}"/>
              </a:ext>
            </a:extLst>
          </p:cNvPr>
          <p:cNvSpPr/>
          <p:nvPr/>
        </p:nvSpPr>
        <p:spPr>
          <a:xfrm>
            <a:off x="1079500" y="15875"/>
            <a:ext cx="2033588" cy="31115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anchor="ctr"/>
          <a:lstStyle/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30" dirty="0">
                <a:solidFill>
                  <a:srgbClr val="FFFF00"/>
                </a:solidFill>
              </a:rPr>
              <a:t>module math: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Content Placeholder 2">
            <a:extLst>
              <a:ext uri="{FF2B5EF4-FFF2-40B4-BE49-F238E27FC236}">
                <a16:creationId xmlns:a16="http://schemas.microsoft.com/office/drawing/2014/main" id="{C58292B1-0E59-4A5D-82DB-3D655D5A3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76375"/>
            <a:ext cx="8455025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Python: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even number")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("was found")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 ("done")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Equivalent C: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 printf("An even number\n");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printf("was found\n"); 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printf("done\n");</a:t>
            </a:r>
          </a:p>
        </p:txBody>
      </p:sp>
      <p:sp>
        <p:nvSpPr>
          <p:cNvPr id="190467" name="Title 1">
            <a:extLst>
              <a:ext uri="{FF2B5EF4-FFF2-40B4-BE49-F238E27FC236}">
                <a16:creationId xmlns:a16="http://schemas.microsoft.com/office/drawing/2014/main" id="{6D52D840-3951-4DBA-9EF5-4F5810FCE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Example of Why Indentation </a:t>
            </a:r>
            <a:b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Is Better than Curly Braces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4CC28B-F7F6-4CD5-A3C1-59986622B8A4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3556000"/>
            <a:ext cx="4098925" cy="1974850"/>
            <a:chOff x="5338876" y="3556006"/>
            <a:chExt cx="4098018" cy="1975546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0A9B5D91-9894-4EC0-BB42-738CFA27C37F}"/>
                </a:ext>
              </a:extLst>
            </p:cNvPr>
            <p:cNvSpPr/>
            <p:nvPr/>
          </p:nvSpPr>
          <p:spPr>
            <a:xfrm rot="14150179" flipH="1">
              <a:off x="6467892" y="4249689"/>
              <a:ext cx="838495" cy="172523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FFF1F74C-012A-44C3-B2C1-456230AD870C}"/>
                </a:ext>
              </a:extLst>
            </p:cNvPr>
            <p:cNvSpPr/>
            <p:nvPr/>
          </p:nvSpPr>
          <p:spPr>
            <a:xfrm>
              <a:off x="5338876" y="3556006"/>
              <a:ext cx="4098018" cy="1602353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800" dirty="0">
                  <a:solidFill>
                    <a:prstClr val="black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prstClr val="black"/>
                  </a:solidFill>
                </a:rPr>
              </a:br>
              <a:r>
                <a:rPr lang="en-US" altLang="zh-TW" sz="2800" dirty="0">
                  <a:solidFill>
                    <a:prstClr val="black"/>
                  </a:solidFill>
                </a:rPr>
                <a:t>these curly braces?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Content Placeholder 2">
            <a:extLst>
              <a:ext uri="{FF2B5EF4-FFF2-40B4-BE49-F238E27FC236}">
                <a16:creationId xmlns:a16="http://schemas.microsoft.com/office/drawing/2014/main" id="{BF2F1D81-CEDD-40A6-AE90-8DF2BD1F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76375"/>
            <a:ext cx="8455025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Python: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even number")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("was found")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 ("done")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equivalent C: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(x%2==0)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printf("An even number\n");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printf("was found\n");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printf("done\n");</a:t>
            </a:r>
          </a:p>
        </p:txBody>
      </p:sp>
      <p:sp>
        <p:nvSpPr>
          <p:cNvPr id="191491" name="Title 1">
            <a:extLst>
              <a:ext uri="{FF2B5EF4-FFF2-40B4-BE49-F238E27FC236}">
                <a16:creationId xmlns:a16="http://schemas.microsoft.com/office/drawing/2014/main" id="{103D7E99-A053-47D3-B596-98031072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Example of Why Indentation </a:t>
            </a:r>
            <a:b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Is Better than Curly Braces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7E953F-A99E-4DB6-8805-F8E10936932C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3556000"/>
            <a:ext cx="4098925" cy="1974850"/>
            <a:chOff x="5338876" y="3556006"/>
            <a:chExt cx="4098018" cy="1975546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6A8FB81-67B0-48FF-A96E-200457A9D16E}"/>
                </a:ext>
              </a:extLst>
            </p:cNvPr>
            <p:cNvSpPr/>
            <p:nvPr/>
          </p:nvSpPr>
          <p:spPr>
            <a:xfrm rot="14150179" flipH="1">
              <a:off x="6467892" y="4249689"/>
              <a:ext cx="838495" cy="172523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B2CF1D90-B632-4891-9A28-052565B0F3D0}"/>
                </a:ext>
              </a:extLst>
            </p:cNvPr>
            <p:cNvSpPr/>
            <p:nvPr/>
          </p:nvSpPr>
          <p:spPr>
            <a:xfrm>
              <a:off x="5338876" y="3556006"/>
              <a:ext cx="4098018" cy="1602353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800" dirty="0">
                  <a:solidFill>
                    <a:prstClr val="black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prstClr val="black"/>
                  </a:solidFill>
                </a:rPr>
              </a:br>
              <a:r>
                <a:rPr lang="en-US" altLang="zh-TW" sz="2800" dirty="0">
                  <a:solidFill>
                    <a:prstClr val="black"/>
                  </a:solidFill>
                </a:rPr>
                <a:t>these curly braces?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190B0B3-EAD2-40F3-855C-10C2077CC79A}"/>
              </a:ext>
            </a:extLst>
          </p:cNvPr>
          <p:cNvSpPr/>
          <p:nvPr/>
        </p:nvSpPr>
        <p:spPr>
          <a:xfrm>
            <a:off x="5338763" y="2259013"/>
            <a:ext cx="4098925" cy="3073400"/>
          </a:xfrm>
          <a:prstGeom prst="wedgeRoundRectCallout">
            <a:avLst>
              <a:gd name="adj1" fmla="val -154168"/>
              <a:gd name="adj2" fmla="val 47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The point is that bugs like this are common in C programs, and the indentation in those programs is usually correct, even when the braces are wrong.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Content Placeholder 2">
            <a:extLst>
              <a:ext uri="{FF2B5EF4-FFF2-40B4-BE49-F238E27FC236}">
                <a16:creationId xmlns:a16="http://schemas.microsoft.com/office/drawing/2014/main" id="{484615ED-8FDA-4391-8627-25B49F741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76375"/>
            <a:ext cx="8997950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Python: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x!=0: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 ("A nonzero even number")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odd number")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Equivalent C: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{   if (x!=0)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printf("A nonzero even number\n");  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printf("An odd number\n");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E1B6A0-36E0-474F-AB1A-ACCDD2A675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1452563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800" spc="-100" dirty="0">
                <a:solidFill>
                  <a:srgbClr val="0070C0"/>
                </a:solidFill>
              </a:rPr>
              <a:t>2</a:t>
            </a:r>
            <a:r>
              <a:rPr lang="en-US" altLang="en-US" sz="4800" spc="-100" baseline="30000" dirty="0">
                <a:solidFill>
                  <a:srgbClr val="0070C0"/>
                </a:solidFill>
              </a:rPr>
              <a:t>nd</a:t>
            </a:r>
            <a:r>
              <a:rPr lang="en-US" altLang="en-US" sz="3200" spc="-100" dirty="0">
                <a:solidFill>
                  <a:srgbClr val="0070C0"/>
                </a:solidFill>
              </a:rPr>
              <a:t> </a:t>
            </a:r>
            <a:r>
              <a:rPr lang="en-US" altLang="en-US" sz="4800" spc="-150" dirty="0">
                <a:solidFill>
                  <a:srgbClr val="0070C0"/>
                </a:solidFill>
              </a:rPr>
              <a:t>Example</a:t>
            </a:r>
            <a:r>
              <a:rPr lang="en-US" altLang="en-US" sz="3600" spc="-150" dirty="0">
                <a:solidFill>
                  <a:srgbClr val="0070C0"/>
                </a:solidFill>
              </a:rPr>
              <a:t> </a:t>
            </a:r>
            <a:r>
              <a:rPr lang="en-US" altLang="en-US" sz="4800" spc="-150" dirty="0">
                <a:solidFill>
                  <a:srgbClr val="0070C0"/>
                </a:solidFill>
              </a:rPr>
              <a:t>o</a:t>
            </a:r>
            <a:r>
              <a:rPr lang="en-US" altLang="en-US" sz="4800" spc="-100" dirty="0">
                <a:solidFill>
                  <a:srgbClr val="0070C0"/>
                </a:solidFill>
              </a:rPr>
              <a:t>f W</a:t>
            </a:r>
            <a:r>
              <a:rPr lang="en-US" altLang="en-US" sz="4800" spc="-200" dirty="0">
                <a:solidFill>
                  <a:srgbClr val="0070C0"/>
                </a:solidFill>
              </a:rPr>
              <a:t>h</a:t>
            </a:r>
            <a:r>
              <a:rPr lang="en-US" altLang="en-US" sz="4800" spc="-100" dirty="0">
                <a:solidFill>
                  <a:srgbClr val="0070C0"/>
                </a:solidFill>
              </a:rPr>
              <a:t>y</a:t>
            </a:r>
            <a:r>
              <a:rPr lang="en-US" altLang="en-US" sz="3200" spc="-100" dirty="0">
                <a:solidFill>
                  <a:srgbClr val="0070C0"/>
                </a:solidFill>
              </a:rPr>
              <a:t> </a:t>
            </a:r>
            <a:r>
              <a:rPr lang="en-US" altLang="en-US" sz="4800" spc="-100" dirty="0">
                <a:solidFill>
                  <a:srgbClr val="0070C0"/>
                </a:solidFill>
              </a:rPr>
              <a:t>Inde</a:t>
            </a:r>
            <a:r>
              <a:rPr lang="en-US" altLang="en-US" sz="4800" spc="-200" dirty="0">
                <a:solidFill>
                  <a:srgbClr val="0070C0"/>
                </a:solidFill>
              </a:rPr>
              <a:t>n</a:t>
            </a:r>
            <a:r>
              <a:rPr lang="en-US" altLang="en-US" sz="4800" spc="-100" dirty="0">
                <a:solidFill>
                  <a:srgbClr val="0070C0"/>
                </a:solidFill>
              </a:rPr>
              <a:t>tation </a:t>
            </a:r>
            <a:br>
              <a:rPr lang="en-US" altLang="en-US" sz="4800" dirty="0">
                <a:solidFill>
                  <a:srgbClr val="0070C0"/>
                </a:solidFill>
              </a:rPr>
            </a:br>
            <a:r>
              <a:rPr lang="en-US" altLang="en-US" sz="4800" dirty="0">
                <a:solidFill>
                  <a:srgbClr val="0070C0"/>
                </a:solidFill>
              </a:rPr>
              <a:t>Is Better than Curly Braces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6ACEE-E293-44FF-9F62-4B19E5AB7C73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3556000"/>
            <a:ext cx="4098925" cy="1971675"/>
            <a:chOff x="5338876" y="3556006"/>
            <a:chExt cx="4098018" cy="1971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76ED2E2-030B-4655-B347-3ECF028D416F}"/>
                </a:ext>
              </a:extLst>
            </p:cNvPr>
            <p:cNvSpPr/>
            <p:nvPr/>
          </p:nvSpPr>
          <p:spPr>
            <a:xfrm rot="6865071">
              <a:off x="7551367" y="3813101"/>
              <a:ext cx="838002" cy="25902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846DBBE9-A2ED-41D3-B674-9C075DD62F77}"/>
                </a:ext>
              </a:extLst>
            </p:cNvPr>
            <p:cNvSpPr/>
            <p:nvPr/>
          </p:nvSpPr>
          <p:spPr>
            <a:xfrm>
              <a:off x="5338876" y="3556006"/>
              <a:ext cx="4098018" cy="1601410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800" dirty="0">
                  <a:solidFill>
                    <a:prstClr val="black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prstClr val="black"/>
                  </a:solidFill>
                </a:rPr>
              </a:br>
              <a:r>
                <a:rPr lang="en-US" altLang="zh-TW" sz="2800" dirty="0">
                  <a:solidFill>
                    <a:prstClr val="black"/>
                  </a:solidFill>
                </a:rPr>
                <a:t>these curly braces?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Content Placeholder 2">
            <a:extLst>
              <a:ext uri="{FF2B5EF4-FFF2-40B4-BE49-F238E27FC236}">
                <a16:creationId xmlns:a16="http://schemas.microsoft.com/office/drawing/2014/main" id="{6DC66483-15D5-4D14-9EA9-B01DD9BE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476375"/>
            <a:ext cx="8997950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Python: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x!=0: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 ("A nonzero even number")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odd number")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320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en-US" sz="32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equivalent C: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if (x!=0)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printf("A nonzero even number\n");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printf("An odd number\n");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F4D0CD-7D4F-45F8-A82A-DC4C51169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1452563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800" spc="-100" dirty="0">
                <a:solidFill>
                  <a:srgbClr val="0070C0"/>
                </a:solidFill>
              </a:rPr>
              <a:t>2</a:t>
            </a:r>
            <a:r>
              <a:rPr lang="en-US" altLang="en-US" sz="4800" spc="-100" baseline="30000" dirty="0">
                <a:solidFill>
                  <a:srgbClr val="0070C0"/>
                </a:solidFill>
              </a:rPr>
              <a:t>nd</a:t>
            </a:r>
            <a:r>
              <a:rPr lang="en-US" altLang="en-US" sz="3200" spc="-100" dirty="0">
                <a:solidFill>
                  <a:srgbClr val="0070C0"/>
                </a:solidFill>
              </a:rPr>
              <a:t> </a:t>
            </a:r>
            <a:r>
              <a:rPr lang="en-US" altLang="en-US" sz="4800" spc="-150" dirty="0">
                <a:solidFill>
                  <a:srgbClr val="0070C0"/>
                </a:solidFill>
              </a:rPr>
              <a:t>Example</a:t>
            </a:r>
            <a:r>
              <a:rPr lang="en-US" altLang="en-US" sz="3600" spc="-150" dirty="0">
                <a:solidFill>
                  <a:srgbClr val="0070C0"/>
                </a:solidFill>
              </a:rPr>
              <a:t> </a:t>
            </a:r>
            <a:r>
              <a:rPr lang="en-US" altLang="en-US" sz="4800" spc="-150" dirty="0">
                <a:solidFill>
                  <a:srgbClr val="0070C0"/>
                </a:solidFill>
              </a:rPr>
              <a:t>o</a:t>
            </a:r>
            <a:r>
              <a:rPr lang="en-US" altLang="en-US" sz="4800" spc="-100" dirty="0">
                <a:solidFill>
                  <a:srgbClr val="0070C0"/>
                </a:solidFill>
              </a:rPr>
              <a:t>f W</a:t>
            </a:r>
            <a:r>
              <a:rPr lang="en-US" altLang="en-US" sz="4800" spc="-200" dirty="0">
                <a:solidFill>
                  <a:srgbClr val="0070C0"/>
                </a:solidFill>
              </a:rPr>
              <a:t>h</a:t>
            </a:r>
            <a:r>
              <a:rPr lang="en-US" altLang="en-US" sz="4800" spc="-100" dirty="0">
                <a:solidFill>
                  <a:srgbClr val="0070C0"/>
                </a:solidFill>
              </a:rPr>
              <a:t>y</a:t>
            </a:r>
            <a:r>
              <a:rPr lang="en-US" altLang="en-US" sz="3200" spc="-100" dirty="0">
                <a:solidFill>
                  <a:srgbClr val="0070C0"/>
                </a:solidFill>
              </a:rPr>
              <a:t> </a:t>
            </a:r>
            <a:r>
              <a:rPr lang="en-US" altLang="en-US" sz="4800" spc="-100" dirty="0">
                <a:solidFill>
                  <a:srgbClr val="0070C0"/>
                </a:solidFill>
              </a:rPr>
              <a:t>Inde</a:t>
            </a:r>
            <a:r>
              <a:rPr lang="en-US" altLang="en-US" sz="4800" spc="-200" dirty="0">
                <a:solidFill>
                  <a:srgbClr val="0070C0"/>
                </a:solidFill>
              </a:rPr>
              <a:t>n</a:t>
            </a:r>
            <a:r>
              <a:rPr lang="en-US" altLang="en-US" sz="4800" spc="-100" dirty="0">
                <a:solidFill>
                  <a:srgbClr val="0070C0"/>
                </a:solidFill>
              </a:rPr>
              <a:t>tation </a:t>
            </a:r>
            <a:br>
              <a:rPr lang="en-US" altLang="en-US" sz="4800" dirty="0">
                <a:solidFill>
                  <a:srgbClr val="0070C0"/>
                </a:solidFill>
              </a:rPr>
            </a:br>
            <a:r>
              <a:rPr lang="en-US" altLang="en-US" sz="4800" dirty="0">
                <a:solidFill>
                  <a:srgbClr val="0070C0"/>
                </a:solidFill>
              </a:rPr>
              <a:t>Is Better than Curly Braces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26B1ECE4-518A-4B21-AB10-92447B65ED46}"/>
              </a:ext>
            </a:extLst>
          </p:cNvPr>
          <p:cNvSpPr/>
          <p:nvPr/>
        </p:nvSpPr>
        <p:spPr>
          <a:xfrm rot="18990783">
            <a:off x="1077913" y="5534025"/>
            <a:ext cx="685800" cy="217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FB929-42C8-4C34-96CE-4FC650C3AB1B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3556000"/>
            <a:ext cx="4098925" cy="1971675"/>
            <a:chOff x="5338876" y="3556006"/>
            <a:chExt cx="4098018" cy="197121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BD449AB-0A52-4678-9162-2BC519C2DB68}"/>
                </a:ext>
              </a:extLst>
            </p:cNvPr>
            <p:cNvSpPr/>
            <p:nvPr/>
          </p:nvSpPr>
          <p:spPr>
            <a:xfrm rot="6865071">
              <a:off x="7551367" y="3813101"/>
              <a:ext cx="838002" cy="25902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11879F33-1345-4A34-A7E8-C8B32BBC63B2}"/>
                </a:ext>
              </a:extLst>
            </p:cNvPr>
            <p:cNvSpPr/>
            <p:nvPr/>
          </p:nvSpPr>
          <p:spPr>
            <a:xfrm>
              <a:off x="5338876" y="3556006"/>
              <a:ext cx="4098018" cy="1601410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800" dirty="0">
                  <a:solidFill>
                    <a:prstClr val="black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prstClr val="black"/>
                  </a:solidFill>
                </a:rPr>
              </a:br>
              <a:r>
                <a:rPr lang="en-US" altLang="zh-TW" sz="2800" dirty="0">
                  <a:solidFill>
                    <a:prstClr val="black"/>
                  </a:solidFill>
                </a:rPr>
                <a:t>these curly braces?</a:t>
              </a:r>
              <a:endParaRPr lang="zh-TW" altLang="en-US" sz="2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95A7-3B7C-413F-A7F6-A0F2C8070840}"/>
              </a:ext>
            </a:extLst>
          </p:cNvPr>
          <p:cNvSpPr txBox="1">
            <a:spLocks/>
          </p:cNvSpPr>
          <p:nvPr/>
        </p:nvSpPr>
        <p:spPr>
          <a:xfrm>
            <a:off x="312738" y="762000"/>
            <a:ext cx="9123362" cy="5791200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fontAlgn="auto">
              <a:spcAft>
                <a:spcPts val="0"/>
              </a:spcAft>
              <a:defRPr/>
            </a:pPr>
            <a:r>
              <a:rPr lang="en-US" altLang="en-US" sz="4000" dirty="0">
                <a:solidFill>
                  <a:prstClr val="black"/>
                </a:solidFill>
              </a:rPr>
              <a:t>The full syntax of the if statement allows an optional else clause and an unlimited number of optional </a:t>
            </a:r>
            <a:r>
              <a:rPr lang="en-US" altLang="en-US" sz="4000" dirty="0" err="1">
                <a:solidFill>
                  <a:prstClr val="black"/>
                </a:solidFill>
              </a:rPr>
              <a:t>elif</a:t>
            </a:r>
            <a:r>
              <a:rPr lang="en-US" altLang="en-US" sz="4000" dirty="0">
                <a:solidFill>
                  <a:prstClr val="black"/>
                </a:solidFill>
              </a:rPr>
              <a:t> (else-if) clauses: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100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expression: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 	  statement(s)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err="1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32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</a:t>
            </a:r>
            <a:r>
              <a:rPr lang="en-US" altLang="en-US" sz="32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err="1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32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</a:t>
            </a:r>
            <a:r>
              <a:rPr lang="en-US" altLang="en-US" sz="32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32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>
                    <a:lumMod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</p:txBody>
      </p:sp>
      <p:sp>
        <p:nvSpPr>
          <p:cNvPr id="194563" name="Title 1">
            <a:extLst>
              <a:ext uri="{FF2B5EF4-FFF2-40B4-BE49-F238E27FC236}">
                <a16:creationId xmlns:a16="http://schemas.microsoft.com/office/drawing/2014/main" id="{84169151-0E46-4244-9FA5-5BA0E9D8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480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194564" name="Title 1">
            <a:extLst>
              <a:ext uri="{FF2B5EF4-FFF2-40B4-BE49-F238E27FC236}">
                <a16:creationId xmlns:a16="http://schemas.microsoft.com/office/drawing/2014/main" id="{0BFEF2DF-5E2B-46B3-88AB-6FAC4BB4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0"/>
            <a:ext cx="9740901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Else and Else-if Blocks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D77AF70-11FC-410F-B1F9-EDDC3274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8338"/>
            <a:ext cx="9436100" cy="61896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example: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print</a:t>
            </a:r>
            <a:r>
              <a:rPr lang="en-US" altLang="en-US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4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5587" name="Title 1">
            <a:extLst>
              <a:ext uri="{FF2B5EF4-FFF2-40B4-BE49-F238E27FC236}">
                <a16:creationId xmlns:a16="http://schemas.microsoft.com/office/drawing/2014/main" id="{2BD24129-02F9-4CA0-A3B4-AB3522B48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71438"/>
            <a:ext cx="106060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Nested if Statements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D629A50-80B3-4D37-880B-101D01B9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8338"/>
            <a:ext cx="9436100" cy="61896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example: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print</a:t>
            </a:r>
            <a:r>
              <a:rPr lang="en-US" altLang="en-US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4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6611" name="Title 1">
            <a:extLst>
              <a:ext uri="{FF2B5EF4-FFF2-40B4-BE49-F238E27FC236}">
                <a16:creationId xmlns:a16="http://schemas.microsoft.com/office/drawing/2014/main" id="{33914D71-6CF1-48B1-B3D8-CD92DE71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71438"/>
            <a:ext cx="106060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Nested if Statements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C6ABA-90A5-4789-A7CE-3A1FB5FE176D}"/>
              </a:ext>
            </a:extLst>
          </p:cNvPr>
          <p:cNvSpPr txBox="1">
            <a:spLocks/>
          </p:cNvSpPr>
          <p:nvPr/>
        </p:nvSpPr>
        <p:spPr>
          <a:xfrm>
            <a:off x="293688" y="668338"/>
            <a:ext cx="9436100" cy="6189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Shifted, but still the same Python example: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pc="-1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180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4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pc="-10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>
              <a:solidFill>
                <a:prstClr val="white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b="1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prstClr val="white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prstClr val="white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solidFill>
                  <a:prstClr val="black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B04C593-3683-4BE2-8968-6E2815B1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8338"/>
            <a:ext cx="9436100" cy="61896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legal (and equivalent) Python code: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18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4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7635" name="Title 1">
            <a:extLst>
              <a:ext uri="{FF2B5EF4-FFF2-40B4-BE49-F238E27FC236}">
                <a16:creationId xmlns:a16="http://schemas.microsoft.com/office/drawing/2014/main" id="{9E647B7E-BB34-4143-80DA-C9DF74ED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71438"/>
            <a:ext cx="106060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Nested if Statements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37BB240-E67D-4FF2-B2B7-79847113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8338"/>
            <a:ext cx="9436100" cy="61896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legal (and equivalent) Python code: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18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4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8659" name="Title 1">
            <a:extLst>
              <a:ext uri="{FF2B5EF4-FFF2-40B4-BE49-F238E27FC236}">
                <a16:creationId xmlns:a16="http://schemas.microsoft.com/office/drawing/2014/main" id="{CDE7B202-DAAB-40AC-AEF8-CF7034E5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71438"/>
            <a:ext cx="106060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Nested if Statements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C9395E5-ABF3-4C72-92FA-44F4BAE4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8338"/>
            <a:ext cx="9436100" cy="61896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code: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 </a:t>
            </a:r>
            <a:r>
              <a:rPr lang="en-US" altLang="en-US" b="1" spc="-1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{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spc="-18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4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else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else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spc="-1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spc="-8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297C08-144E-4B99-B4BA-F9FDE98BB988}"/>
              </a:ext>
            </a:extLst>
          </p:cNvPr>
          <p:cNvSpPr txBox="1">
            <a:spLocks/>
          </p:cNvSpPr>
          <p:nvPr/>
        </p:nvSpPr>
        <p:spPr>
          <a:xfrm>
            <a:off x="-438150" y="71438"/>
            <a:ext cx="10606088" cy="5969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Many Differences vs C Are Cosmetic...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C1614A8-2888-461F-95B6-CE1CC8301AE9}"/>
              </a:ext>
            </a:extLst>
          </p:cNvPr>
          <p:cNvSpPr/>
          <p:nvPr/>
        </p:nvSpPr>
        <p:spPr>
          <a:xfrm>
            <a:off x="-315913" y="-76200"/>
            <a:ext cx="10287001" cy="708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87460-F25A-4FE1-868A-1EF15B1AC14A}"/>
              </a:ext>
            </a:extLst>
          </p:cNvPr>
          <p:cNvSpPr/>
          <p:nvPr/>
        </p:nvSpPr>
        <p:spPr>
          <a:xfrm>
            <a:off x="293688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oct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ord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repr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0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2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mod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i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po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w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radian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si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sqr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ta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trun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help(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print(</a:t>
            </a:r>
            <a:r>
              <a:rPr lang="en-US" sz="2600" dirty="0" err="1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.cos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(0))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76D1E-57B4-4429-BF0A-39A3F3551F78}"/>
              </a:ext>
            </a:extLst>
          </p:cNvPr>
          <p:cNvSpPr/>
          <p:nvPr/>
        </p:nvSpPr>
        <p:spPr>
          <a:xfrm>
            <a:off x="293688" y="6037263"/>
            <a:ext cx="838200" cy="82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8AB573-924B-41D0-86CB-D54BDEC383E2}"/>
              </a:ext>
            </a:extLst>
          </p:cNvPr>
          <p:cNvCxnSpPr/>
          <p:nvPr/>
        </p:nvCxnSpPr>
        <p:spPr>
          <a:xfrm>
            <a:off x="1055688" y="6456363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E29B7-8043-4C26-8354-4E4B41FC883E}"/>
              </a:ext>
            </a:extLst>
          </p:cNvPr>
          <p:cNvCxnSpPr/>
          <p:nvPr/>
        </p:nvCxnSpPr>
        <p:spPr>
          <a:xfrm flipV="1">
            <a:off x="5551488" y="2889250"/>
            <a:ext cx="1738312" cy="3587750"/>
          </a:xfrm>
          <a:prstGeom prst="straightConnector1">
            <a:avLst/>
          </a:prstGeom>
          <a:ln w="28575">
            <a:solidFill>
              <a:srgbClr val="66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4CF89B-E3EC-42CC-9041-D6D492B854C2}"/>
              </a:ext>
            </a:extLst>
          </p:cNvPr>
          <p:cNvCxnSpPr/>
          <p:nvPr/>
        </p:nvCxnSpPr>
        <p:spPr>
          <a:xfrm flipH="1" flipV="1">
            <a:off x="5703888" y="3962400"/>
            <a:ext cx="1828800" cy="2514600"/>
          </a:xfrm>
          <a:prstGeom prst="straightConnector1">
            <a:avLst/>
          </a:prstGeom>
          <a:ln w="28575">
            <a:solidFill>
              <a:srgbClr val="0086E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616954D-ACC0-4BC4-854F-0FB051AE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6362700"/>
            <a:ext cx="18303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D9D9D9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260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>
                <a:solidFill>
                  <a:srgbClr val="66FFFF"/>
                </a:solidFill>
                <a:latin typeface="Consolas" panose="020B0609020204030204" pitchFamily="49" charset="0"/>
              </a:rPr>
              <a:t>Objects</a:t>
            </a:r>
            <a:endParaRPr lang="en-US" altLang="en-US" sz="2600">
              <a:solidFill>
                <a:srgbClr val="66FFF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27EFC2-8E7A-4506-9A9C-4430606BAA12}"/>
              </a:ext>
            </a:extLst>
          </p:cNvPr>
          <p:cNvCxnSpPr/>
          <p:nvPr/>
        </p:nvCxnSpPr>
        <p:spPr>
          <a:xfrm>
            <a:off x="4408488" y="6457950"/>
            <a:ext cx="0" cy="3286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666B5-6754-48C4-A51D-A3D1C2A4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6362700"/>
            <a:ext cx="2446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D9D9D9"/>
                </a:solidFill>
                <a:latin typeface="Consolas" panose="020B0609020204030204" pitchFamily="49" charset="0"/>
              </a:rPr>
              <a:t>have</a:t>
            </a:r>
            <a:r>
              <a:rPr lang="en-US" altLang="en-US" sz="2600">
                <a:solidFill>
                  <a:srgbClr val="0086EA"/>
                </a:solidFill>
                <a:latin typeface="Consolas" panose="020B0609020204030204" pitchFamily="49" charset="0"/>
              </a:rPr>
              <a:t> methods</a:t>
            </a:r>
            <a:endParaRPr lang="en-US" altLang="en-US" sz="2600">
              <a:solidFill>
                <a:srgbClr val="0086EA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296D48-9BE8-4FCF-8EF8-727DCB9882EB}"/>
              </a:ext>
            </a:extLst>
          </p:cNvPr>
          <p:cNvCxnSpPr/>
          <p:nvPr/>
        </p:nvCxnSpPr>
        <p:spPr>
          <a:xfrm>
            <a:off x="8575675" y="6429375"/>
            <a:ext cx="0" cy="3286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194F7-B59D-45EE-885C-7E71AF2F9128}"/>
              </a:ext>
            </a:extLst>
          </p:cNvPr>
          <p:cNvCxnSpPr/>
          <p:nvPr/>
        </p:nvCxnSpPr>
        <p:spPr>
          <a:xfrm>
            <a:off x="6215063" y="6437313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3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5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A00914E-CB7B-44E3-B59C-4693078F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8338"/>
            <a:ext cx="9436100" cy="61896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spc="-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en-US" sz="4000" spc="-4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{</a:t>
            </a:r>
            <a:endParaRPr lang="en-US" altLang="en-US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18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4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4FF7A-A0D9-438E-9FCC-64937E51A782}"/>
              </a:ext>
            </a:extLst>
          </p:cNvPr>
          <p:cNvSpPr txBox="1">
            <a:spLocks/>
          </p:cNvSpPr>
          <p:nvPr/>
        </p:nvSpPr>
        <p:spPr>
          <a:xfrm>
            <a:off x="-438150" y="71438"/>
            <a:ext cx="10606088" cy="5969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Many Differences vs C Are Cosmetic...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FAD149-898A-4A67-9C2A-577FAEF178E0}"/>
              </a:ext>
            </a:extLst>
          </p:cNvPr>
          <p:cNvSpPr txBox="1">
            <a:spLocks/>
          </p:cNvSpPr>
          <p:nvPr/>
        </p:nvSpPr>
        <p:spPr>
          <a:xfrm>
            <a:off x="312738" y="1316038"/>
            <a:ext cx="8899525" cy="4275137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FF0000"/>
                </a:solidFill>
                <a:latin typeface="Lucida Console" panose="020B0609040504020204" pitchFamily="49" charset="0"/>
              </a:rPr>
              <a:t> if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b="1" spc="-1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looping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while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for</a:t>
            </a:r>
            <a:endParaRPr lang="en-US" altLang="en-US" sz="2600" b="1" dirty="0">
              <a:solidFill>
                <a:srgbClr val="96969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01731" name="Title 1">
            <a:extLst>
              <a:ext uri="{FF2B5EF4-FFF2-40B4-BE49-F238E27FC236}">
                <a16:creationId xmlns:a16="http://schemas.microsoft.com/office/drawing/2014/main" id="{C0DFB2A5-120B-498B-9BCE-7D21DCC8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Control Flow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93D5B-B545-4BD3-B580-2D8A789034EA}"/>
              </a:ext>
            </a:extLst>
          </p:cNvPr>
          <p:cNvSpPr txBox="1">
            <a:spLocks/>
          </p:cNvSpPr>
          <p:nvPr/>
        </p:nvSpPr>
        <p:spPr>
          <a:xfrm>
            <a:off x="312738" y="1316038"/>
            <a:ext cx="8899525" cy="4275137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if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b="1" spc="-1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looping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FF0000"/>
                </a:solidFill>
                <a:latin typeface="Lucida Console" panose="020B0609040504020204" pitchFamily="49" charset="0"/>
              </a:rPr>
              <a:t> while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for</a:t>
            </a:r>
            <a:endParaRPr lang="en-US" altLang="en-US" sz="2600" b="1" dirty="0">
              <a:solidFill>
                <a:srgbClr val="96969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02755" name="Title 1">
            <a:extLst>
              <a:ext uri="{FF2B5EF4-FFF2-40B4-BE49-F238E27FC236}">
                <a16:creationId xmlns:a16="http://schemas.microsoft.com/office/drawing/2014/main" id="{5C01949A-5690-4591-9109-903905EC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Control Flow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>
            <a:extLst>
              <a:ext uri="{FF2B5EF4-FFF2-40B4-BE49-F238E27FC236}">
                <a16:creationId xmlns:a16="http://schemas.microsoft.com/office/drawing/2014/main" id="{8A7F0166-5D7B-46C8-9456-E311D228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7625"/>
            <a:ext cx="106076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While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EC2D91-F7A6-4AF6-B6E1-1B92B6606DAA}"/>
              </a:ext>
            </a:extLst>
          </p:cNvPr>
          <p:cNvSpPr txBox="1">
            <a:spLocks/>
          </p:cNvSpPr>
          <p:nvPr/>
        </p:nvSpPr>
        <p:spPr>
          <a:xfrm>
            <a:off x="293688" y="1295400"/>
            <a:ext cx="9598025" cy="5697538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sz="3800" dirty="0">
                <a:solidFill>
                  <a:prstClr val="black"/>
                </a:solidFill>
              </a:rPr>
              <a:t>Execution continues </a:t>
            </a:r>
            <a:r>
              <a:rPr lang="en-US" altLang="en-US" sz="3800" b="1" dirty="0">
                <a:solidFill>
                  <a:prstClr val="black"/>
                </a:solidFill>
              </a:rPr>
              <a:t>while</a:t>
            </a:r>
            <a:r>
              <a:rPr lang="en-US" altLang="en-US" sz="3800" dirty="0">
                <a:solidFill>
                  <a:prstClr val="black"/>
                </a:solidFill>
              </a:rPr>
              <a:t> the expression remains true.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287338" indent="-287338" fontAlgn="auto">
              <a:spcAft>
                <a:spcPts val="0"/>
              </a:spcAft>
              <a:buClr>
                <a:prstClr val="white"/>
              </a:buClr>
              <a:defRPr/>
            </a:pPr>
            <a:r>
              <a:rPr lang="en-US" altLang="en-US" sz="3800" dirty="0">
                <a:solidFill>
                  <a:srgbClr val="FFC000"/>
                </a:solidFill>
              </a:rPr>
              <a:t>Basic syntax: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</a:rPr>
              <a:t>	  </a:t>
            </a:r>
            <a:r>
              <a:rPr lang="en-US" alt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3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	statement(s)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br>
              <a:rPr lang="en-US" altLang="en-US" sz="1050" b="1" dirty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FF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3600" dirty="0">
                <a:solidFill>
                  <a:srgbClr val="FFC000"/>
                </a:solidFill>
                <a:cs typeface="Courier New" panose="02070309020205020404" pitchFamily="49" charset="0"/>
              </a:rPr>
              <a:t>Example: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count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 &lt; 5 </a:t>
            </a:r>
            <a:r>
              <a:rPr lang="en-US" altLang="en-US" sz="3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	  print ('The count is:', count)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	  count = count + 1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print ("Good bye!")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>
            <a:extLst>
              <a:ext uri="{FF2B5EF4-FFF2-40B4-BE49-F238E27FC236}">
                <a16:creationId xmlns:a16="http://schemas.microsoft.com/office/drawing/2014/main" id="{A3C184FE-AF09-4972-B9C7-559888FF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7625"/>
            <a:ext cx="106076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While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991C7D-683B-4417-8A20-8B1AFF0ED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915988"/>
            <a:ext cx="9599613" cy="57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while1.py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count =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 &lt; 5 </a:t>
            </a:r>
            <a:r>
              <a:rPr lang="en-US" altLang="en-US" sz="3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	  print ('The count is:',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	  count = count + 1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print ("Good bye!")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python3 while1.py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The count is: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The count is: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The count is: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The count is: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The count is: </a:t>
            </a:r>
            <a:r>
              <a:rPr lang="en-US" altLang="en-US" sz="32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Good bye!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D6403-0EAD-478E-A7A4-02867197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915988"/>
            <a:ext cx="1176338" cy="57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%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 dirty="0">
              <a:solidFill>
                <a:srgbClr val="7030A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3F4E50-A0CF-4C9A-80C6-AB2473F57939}"/>
              </a:ext>
            </a:extLst>
          </p:cNvPr>
          <p:cNvCxnSpPr/>
          <p:nvPr/>
        </p:nvCxnSpPr>
        <p:spPr>
          <a:xfrm>
            <a:off x="1208088" y="963613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D1C2AE-E5B3-4DD2-B2F0-E36F4B66AA94}"/>
              </a:ext>
            </a:extLst>
          </p:cNvPr>
          <p:cNvCxnSpPr/>
          <p:nvPr/>
        </p:nvCxnSpPr>
        <p:spPr>
          <a:xfrm>
            <a:off x="5118100" y="3482975"/>
            <a:ext cx="0" cy="36512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5DF262-0EF2-4CCC-B213-387156FDC6AB}"/>
              </a:ext>
            </a:extLst>
          </p:cNvPr>
          <p:cNvCxnSpPr/>
          <p:nvPr/>
        </p:nvCxnSpPr>
        <p:spPr>
          <a:xfrm>
            <a:off x="4249738" y="982663"/>
            <a:ext cx="0" cy="3667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9B3A37-0665-4194-AF20-E2A5A7BD8FE5}"/>
              </a:ext>
            </a:extLst>
          </p:cNvPr>
          <p:cNvCxnSpPr/>
          <p:nvPr/>
        </p:nvCxnSpPr>
        <p:spPr>
          <a:xfrm>
            <a:off x="1208088" y="3452813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50766-D5CE-492D-A5BA-9F2CCB3B40D1}"/>
              </a:ext>
            </a:extLst>
          </p:cNvPr>
          <p:cNvCxnSpPr/>
          <p:nvPr/>
        </p:nvCxnSpPr>
        <p:spPr>
          <a:xfrm>
            <a:off x="1179513" y="6346825"/>
            <a:ext cx="0" cy="33813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8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5C3DF1-56DC-4168-9BC8-F7C62941B6CC}"/>
              </a:ext>
            </a:extLst>
          </p:cNvPr>
          <p:cNvSpPr txBox="1">
            <a:spLocks/>
          </p:cNvSpPr>
          <p:nvPr/>
        </p:nvSpPr>
        <p:spPr>
          <a:xfrm>
            <a:off x="293688" y="971550"/>
            <a:ext cx="7635875" cy="58864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answer = "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answer=="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anwser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input("Continue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 ("</a:t>
            </a: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answer)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("Good bye!")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</a:t>
            </a:r>
            <a:endParaRPr lang="en-US" alt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</a:t>
            </a:r>
            <a:endParaRPr lang="en-US" altLang="en-US" sz="28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endParaRPr lang="en-US" altLang="en-US" sz="2800" b="1" dirty="0">
              <a:solidFill>
                <a:srgbClr val="7030A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</a:t>
            </a:r>
            <a:endParaRPr lang="en-US" altLang="en-US" sz="2800" spc="-110" dirty="0">
              <a:solidFill>
                <a:srgbClr val="FF98B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75DC24-6256-43BB-9608-5CC445486D17}"/>
              </a:ext>
            </a:extLst>
          </p:cNvPr>
          <p:cNvSpPr txBox="1">
            <a:spLocks/>
          </p:cNvSpPr>
          <p:nvPr/>
        </p:nvSpPr>
        <p:spPr>
          <a:xfrm>
            <a:off x="293688" y="971550"/>
            <a:ext cx="9598025" cy="58864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whileBroken.py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python3 whileBroken.py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8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No, I didn't!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endParaRPr lang="en-US" altLang="en-US" sz="2800" spc="-110" dirty="0">
              <a:solidFill>
                <a:srgbClr val="FF98B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5828" name="Title 1">
            <a:extLst>
              <a:ext uri="{FF2B5EF4-FFF2-40B4-BE49-F238E27FC236}">
                <a16:creationId xmlns:a16="http://schemas.microsoft.com/office/drawing/2014/main" id="{06FD5DA4-E8D7-4835-BFCB-DD0B0B1ED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7625"/>
            <a:ext cx="106076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A Bug to Throw You for a Loop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F5CD5F-E18E-4555-B9A0-0328B10FDDDC}"/>
              </a:ext>
            </a:extLst>
          </p:cNvPr>
          <p:cNvCxnSpPr/>
          <p:nvPr/>
        </p:nvCxnSpPr>
        <p:spPr>
          <a:xfrm>
            <a:off x="773113" y="97472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3FB543-5E7E-4C7C-9271-B78C62D4788D}"/>
              </a:ext>
            </a:extLst>
          </p:cNvPr>
          <p:cNvCxnSpPr/>
          <p:nvPr/>
        </p:nvCxnSpPr>
        <p:spPr>
          <a:xfrm>
            <a:off x="5129213" y="3052763"/>
            <a:ext cx="0" cy="3206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8C6BC0-FF5E-4F89-BBCC-30C5F96FFFD1}"/>
              </a:ext>
            </a:extLst>
          </p:cNvPr>
          <p:cNvCxnSpPr/>
          <p:nvPr/>
        </p:nvCxnSpPr>
        <p:spPr>
          <a:xfrm>
            <a:off x="3765550" y="337502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7B01FF-C36F-4C51-976D-AAD8170771ED}"/>
              </a:ext>
            </a:extLst>
          </p:cNvPr>
          <p:cNvCxnSpPr/>
          <p:nvPr/>
        </p:nvCxnSpPr>
        <p:spPr>
          <a:xfrm>
            <a:off x="3765550" y="4056063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E08149-620B-4748-A3E7-5A371C55A2F2}"/>
              </a:ext>
            </a:extLst>
          </p:cNvPr>
          <p:cNvCxnSpPr/>
          <p:nvPr/>
        </p:nvCxnSpPr>
        <p:spPr>
          <a:xfrm>
            <a:off x="6078538" y="4737100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5B5718-CE65-4740-BAA2-8B9ABBB12436}"/>
              </a:ext>
            </a:extLst>
          </p:cNvPr>
          <p:cNvCxnSpPr/>
          <p:nvPr/>
        </p:nvCxnSpPr>
        <p:spPr>
          <a:xfrm>
            <a:off x="3455988" y="5418138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1613F0-64A3-4F0B-9971-CAC9C1964EC5}"/>
              </a:ext>
            </a:extLst>
          </p:cNvPr>
          <p:cNvCxnSpPr/>
          <p:nvPr/>
        </p:nvCxnSpPr>
        <p:spPr>
          <a:xfrm>
            <a:off x="4375150" y="1009650"/>
            <a:ext cx="0" cy="3206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765157-91CB-4F36-B7A3-9A07C3C90A96}"/>
              </a:ext>
            </a:extLst>
          </p:cNvPr>
          <p:cNvCxnSpPr/>
          <p:nvPr/>
        </p:nvCxnSpPr>
        <p:spPr>
          <a:xfrm>
            <a:off x="773113" y="302577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24F0C5-8F2A-4052-9BA7-989F35F02E0D}"/>
              </a:ext>
            </a:extLst>
          </p:cNvPr>
          <p:cNvCxnSpPr/>
          <p:nvPr/>
        </p:nvCxnSpPr>
        <p:spPr>
          <a:xfrm>
            <a:off x="3455988" y="337502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C53F6-13F8-4B07-BD25-EA0C04D7041B}"/>
              </a:ext>
            </a:extLst>
          </p:cNvPr>
          <p:cNvCxnSpPr/>
          <p:nvPr/>
        </p:nvCxnSpPr>
        <p:spPr>
          <a:xfrm>
            <a:off x="3455988" y="4056063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8714D4-DA5F-4C69-80F0-FB7A321C2F55}"/>
              </a:ext>
            </a:extLst>
          </p:cNvPr>
          <p:cNvCxnSpPr/>
          <p:nvPr/>
        </p:nvCxnSpPr>
        <p:spPr>
          <a:xfrm>
            <a:off x="3455988" y="4737100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6C937C67-1EF4-4021-B040-B07FD2DFE499}"/>
              </a:ext>
            </a:extLst>
          </p:cNvPr>
          <p:cNvSpPr/>
          <p:nvPr/>
        </p:nvSpPr>
        <p:spPr>
          <a:xfrm>
            <a:off x="3744913" y="3452813"/>
            <a:ext cx="2109787" cy="1466850"/>
          </a:xfrm>
          <a:prstGeom prst="wedgeRoundRectCallout">
            <a:avLst>
              <a:gd name="adj1" fmla="val -58012"/>
              <a:gd name="adj2" fmla="val 93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We'll need to hit </a:t>
            </a:r>
            <a:r>
              <a:rPr lang="en-US" altLang="zh-TW" sz="2800" b="1" dirty="0">
                <a:solidFill>
                  <a:srgbClr val="FF0000"/>
                </a:solidFill>
              </a:rPr>
              <a:t>Ctrl-c</a:t>
            </a:r>
            <a:r>
              <a:rPr lang="en-US" altLang="zh-TW" sz="2800" dirty="0">
                <a:solidFill>
                  <a:prstClr val="black"/>
                </a:solidFill>
              </a:rPr>
              <a:t> to break out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19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C654D-FECF-42A7-8E30-5E2C6E614C2C}"/>
              </a:ext>
            </a:extLst>
          </p:cNvPr>
          <p:cNvSpPr txBox="1">
            <a:spLocks/>
          </p:cNvSpPr>
          <p:nvPr/>
        </p:nvSpPr>
        <p:spPr>
          <a:xfrm>
            <a:off x="293688" y="971550"/>
            <a:ext cx="9598025" cy="58864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>
                <a:solidFill>
                  <a:srgbClr val="77777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whileBroken.py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answer = "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answer=="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anwser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input("Continue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 ("</a:t>
            </a: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answer)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("Good bye!")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>
                <a:solidFill>
                  <a:srgbClr val="77777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python3 whileBroken.py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r>
              <a:rPr lang="en-US" altLang="en-US" sz="28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No, I didn't!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</a:t>
            </a:r>
            <a:endParaRPr lang="en-US" altLang="en-US" sz="2800" spc="-110" dirty="0">
              <a:solidFill>
                <a:srgbClr val="FF98B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File "whileBroken.py", line 3, in &lt;module&gt;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anwser</a:t>
            </a:r>
            <a:r>
              <a:rPr lang="en-US" altLang="en-US" sz="28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input("Continue (Y/N)? 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KeyboardInterrupt</a:t>
            </a:r>
            <a:endParaRPr lang="en-US" altLang="en-US" sz="28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6851" name="Title 1">
            <a:extLst>
              <a:ext uri="{FF2B5EF4-FFF2-40B4-BE49-F238E27FC236}">
                <a16:creationId xmlns:a16="http://schemas.microsoft.com/office/drawing/2014/main" id="{3E073BFF-4C6D-404C-9074-F429ACF3C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7625"/>
            <a:ext cx="106076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A Bug to Throw You for a Loop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6CC8B-976B-470D-AEBB-6CCF05DC6393}"/>
              </a:ext>
            </a:extLst>
          </p:cNvPr>
          <p:cNvSpPr txBox="1">
            <a:spLocks/>
          </p:cNvSpPr>
          <p:nvPr/>
        </p:nvSpPr>
        <p:spPr>
          <a:xfrm>
            <a:off x="3381375" y="5405438"/>
            <a:ext cx="6634163" cy="60960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Tracebac</a:t>
            </a:r>
            <a:r>
              <a:rPr lang="en-US" altLang="en-US" sz="2800" spc="-3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 (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most</a:t>
            </a:r>
            <a:r>
              <a:rPr lang="en-US" altLang="en-US" sz="24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recent</a:t>
            </a:r>
            <a:r>
              <a:rPr lang="en-US" altLang="en-US" sz="24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sz="2800" spc="-2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4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</a:t>
            </a:r>
            <a:r>
              <a:rPr lang="en-US" altLang="en-US" sz="2800" spc="-4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t)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D5AA6CF-3E10-4188-8A67-047EB2502466}"/>
              </a:ext>
            </a:extLst>
          </p:cNvPr>
          <p:cNvSpPr/>
          <p:nvPr/>
        </p:nvSpPr>
        <p:spPr>
          <a:xfrm>
            <a:off x="3744913" y="3452813"/>
            <a:ext cx="2109787" cy="1466850"/>
          </a:xfrm>
          <a:prstGeom prst="wedgeRoundRectCallout">
            <a:avLst>
              <a:gd name="adj1" fmla="val -58012"/>
              <a:gd name="adj2" fmla="val 93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We'll need to hit </a:t>
            </a:r>
            <a:r>
              <a:rPr lang="en-US" altLang="zh-TW" sz="2800" b="1" dirty="0">
                <a:solidFill>
                  <a:srgbClr val="FF0000"/>
                </a:solidFill>
              </a:rPr>
              <a:t>Ctrl-c</a:t>
            </a:r>
            <a:r>
              <a:rPr lang="en-US" altLang="zh-TW" sz="2800" dirty="0">
                <a:solidFill>
                  <a:prstClr val="black"/>
                </a:solidFill>
              </a:rPr>
              <a:t> to break out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942AD-80C9-4667-9F06-F57D163016EA}"/>
              </a:ext>
            </a:extLst>
          </p:cNvPr>
          <p:cNvCxnSpPr/>
          <p:nvPr/>
        </p:nvCxnSpPr>
        <p:spPr>
          <a:xfrm>
            <a:off x="715963" y="645318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4EC100-2864-4E77-8830-761AEABDAF89}"/>
              </a:ext>
            </a:extLst>
          </p:cNvPr>
          <p:cNvSpPr/>
          <p:nvPr/>
        </p:nvSpPr>
        <p:spPr>
          <a:xfrm>
            <a:off x="1173163" y="1692275"/>
            <a:ext cx="1160462" cy="341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79D0C-225F-478A-BC38-C02BC4CD15D7}"/>
              </a:ext>
            </a:extLst>
          </p:cNvPr>
          <p:cNvSpPr txBox="1">
            <a:spLocks/>
          </p:cNvSpPr>
          <p:nvPr/>
        </p:nvSpPr>
        <p:spPr>
          <a:xfrm>
            <a:off x="293688" y="971550"/>
            <a:ext cx="9598025" cy="5886450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answer = "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answer=="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anwser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input("Continue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 ("</a:t>
            </a: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answer)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("Good bye!")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>
                <a:solidFill>
                  <a:srgbClr val="77777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python3 whileBroken.py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</a:t>
            </a:r>
            <a:r>
              <a:rPr lang="en-US" altLang="en-US" sz="2800" dirty="0">
                <a:solidFill>
                  <a:srgbClr val="E2AC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 </a:t>
            </a:r>
            <a:r>
              <a:rPr lang="en-US" altLang="en-US" sz="2800" b="1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No, I didn't!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You entered:  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 (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)?</a:t>
            </a:r>
            <a:r>
              <a:rPr lang="en-US" alt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Tracebac</a:t>
            </a:r>
            <a:r>
              <a:rPr lang="en-US" altLang="en-US" sz="2800" spc="-3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 (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most</a:t>
            </a:r>
            <a:r>
              <a:rPr lang="en-US" altLang="en-US" sz="24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recent</a:t>
            </a:r>
            <a:r>
              <a:rPr lang="en-US" altLang="en-US" sz="24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sz="2800" spc="-2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4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1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las</a:t>
            </a:r>
            <a:r>
              <a:rPr lang="en-US" altLang="en-US" sz="2800" spc="-4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t):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File "whileBroken.py", line 3, in &lt;module&gt;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anwser</a:t>
            </a:r>
            <a:r>
              <a:rPr lang="en-US" altLang="en-US" sz="2800" dirty="0">
                <a:solidFill>
                  <a:srgbClr val="FF98B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input("Continue (Y/N)? ")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KeyboardInterrupt</a:t>
            </a:r>
            <a:endParaRPr lang="en-US" alt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7877" name="Title 1">
            <a:extLst>
              <a:ext uri="{FF2B5EF4-FFF2-40B4-BE49-F238E27FC236}">
                <a16:creationId xmlns:a16="http://schemas.microsoft.com/office/drawing/2014/main" id="{2C35D09F-86D5-4122-8695-3FA01DC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7625"/>
            <a:ext cx="106076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A Bug to Throw You for a Loop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51DD28-7A08-4E6D-957F-A48977DB88F4}"/>
              </a:ext>
            </a:extLst>
          </p:cNvPr>
          <p:cNvSpPr/>
          <p:nvPr/>
        </p:nvSpPr>
        <p:spPr>
          <a:xfrm>
            <a:off x="5881688" y="2428875"/>
            <a:ext cx="2514600" cy="1038225"/>
          </a:xfrm>
          <a:prstGeom prst="roundRect">
            <a:avLst/>
          </a:prstGeom>
          <a:solidFill>
            <a:srgbClr val="FF98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</a:rPr>
              <a:t>Q: So, what went wrong?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8CFC84D-4BAD-4653-86AB-3105F5B25ADA}"/>
              </a:ext>
            </a:extLst>
          </p:cNvPr>
          <p:cNvSpPr/>
          <p:nvPr/>
        </p:nvSpPr>
        <p:spPr>
          <a:xfrm>
            <a:off x="5862638" y="3467100"/>
            <a:ext cx="2517775" cy="1004888"/>
          </a:xfrm>
          <a:prstGeom prst="wedgeRoundRectCallout">
            <a:avLst>
              <a:gd name="adj1" fmla="val -206579"/>
              <a:gd name="adj2" fmla="val -1920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A: This was misspelled.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05418FE-5001-43C5-8CAB-46A3BCFC6A5C}"/>
              </a:ext>
            </a:extLst>
          </p:cNvPr>
          <p:cNvSpPr/>
          <p:nvPr/>
        </p:nvSpPr>
        <p:spPr>
          <a:xfrm>
            <a:off x="204788" y="5022850"/>
            <a:ext cx="4533900" cy="1820863"/>
          </a:xfrm>
          <a:prstGeom prst="wedgeRoundRectCallout">
            <a:avLst>
              <a:gd name="adj1" fmla="val 83593"/>
              <a:gd name="adj2" fmla="val -93812"/>
              <a:gd name="adj3" fmla="val 16667"/>
            </a:avLst>
          </a:prstGeom>
          <a:solidFill>
            <a:srgbClr val="E2A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In C, such a bug </a:t>
            </a:r>
            <a:r>
              <a:rPr lang="en-US" altLang="zh-TW" sz="2800" b="1" dirty="0">
                <a:solidFill>
                  <a:srgbClr val="FF0000"/>
                </a:solidFill>
              </a:rPr>
              <a:t>would have been caught</a:t>
            </a:r>
            <a:r>
              <a:rPr lang="en-US" altLang="zh-TW" sz="2800" b="1" dirty="0">
                <a:solidFill>
                  <a:prstClr val="black"/>
                </a:solidFill>
              </a:rPr>
              <a:t> </a:t>
            </a:r>
            <a:r>
              <a:rPr lang="en-US" altLang="zh-TW" sz="2800" dirty="0">
                <a:solidFill>
                  <a:prstClr val="black"/>
                </a:solidFill>
              </a:rPr>
              <a:t>by the compiler, because you wouldn't have declared a variable “</a:t>
            </a:r>
            <a:r>
              <a:rPr lang="en-US" altLang="zh-TW" sz="2800" dirty="0" err="1">
                <a:solidFill>
                  <a:prstClr val="black"/>
                </a:solidFill>
              </a:rPr>
              <a:t>anwser</a:t>
            </a:r>
            <a:r>
              <a:rPr lang="en-US" altLang="zh-TW" sz="2800" dirty="0">
                <a:solidFill>
                  <a:prstClr val="black"/>
                </a:solidFill>
              </a:rPr>
              <a:t>”.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8F89447-46BB-4AE2-9B91-AD7C4D66F5FD}"/>
              </a:ext>
            </a:extLst>
          </p:cNvPr>
          <p:cNvSpPr/>
          <p:nvPr/>
        </p:nvSpPr>
        <p:spPr>
          <a:xfrm>
            <a:off x="7362825" y="5029200"/>
            <a:ext cx="2127250" cy="1814513"/>
          </a:xfrm>
          <a:prstGeom prst="wedgeRoundRectCallout">
            <a:avLst>
              <a:gd name="adj1" fmla="val -48866"/>
              <a:gd name="adj2" fmla="val 19914"/>
              <a:gd name="adj3" fmla="val 16667"/>
            </a:avLst>
          </a:prstGeom>
          <a:solidFill>
            <a:srgbClr val="E2A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Yet Python doesn’t use them; that's just how it is.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A31863E-497C-4831-87C0-30E590E0D99C}"/>
              </a:ext>
            </a:extLst>
          </p:cNvPr>
          <p:cNvSpPr/>
          <p:nvPr/>
        </p:nvSpPr>
        <p:spPr>
          <a:xfrm>
            <a:off x="4729163" y="5024438"/>
            <a:ext cx="2628900" cy="1819275"/>
          </a:xfrm>
          <a:prstGeom prst="wedgeRoundRectCallout">
            <a:avLst>
              <a:gd name="adj1" fmla="val -48396"/>
              <a:gd name="adj2" fmla="val 19932"/>
              <a:gd name="adj3" fmla="val 16667"/>
            </a:avLst>
          </a:prstGeom>
          <a:solidFill>
            <a:srgbClr val="E2A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800" dirty="0">
                <a:solidFill>
                  <a:prstClr val="black"/>
                </a:solidFill>
              </a:rPr>
              <a:t>So there is an argument for languages to use declarations. 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3D427E-77A3-4B8B-8C56-02772D5D8FB2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a=0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while a&lt;2: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need it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 print(a)</a:t>
            </a:r>
            <a:r>
              <a:rPr lang="en-US" altLang="en-US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2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re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mor</a:t>
            </a:r>
            <a:r>
              <a:rPr lang="en-US" altLang="en-US" spc="-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 a+=1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</a:t>
            </a:r>
            <a:r>
              <a:rPr lang="en-US" altLang="en-US" sz="2400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 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B27A18-5B95-47C6-AAF2-D525ECE8379B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22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While-Loop-Body Placement Rules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895BCE-D0DA-4724-80F3-5BF08B96C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990600"/>
            <a:ext cx="92551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7F7F7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D5D1EA-1B15-4C09-86F0-3DEC89BE9784}"/>
              </a:ext>
            </a:extLst>
          </p:cNvPr>
          <p:cNvCxnSpPr/>
          <p:nvPr/>
        </p:nvCxnSpPr>
        <p:spPr>
          <a:xfrm flipH="1">
            <a:off x="1055688" y="1600200"/>
            <a:ext cx="5867400" cy="3810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B0472A-50D0-4C92-B587-72C3BA4C1B7A}"/>
              </a:ext>
            </a:extLst>
          </p:cNvPr>
          <p:cNvCxnSpPr/>
          <p:nvPr/>
        </p:nvCxnSpPr>
        <p:spPr>
          <a:xfrm flipH="1">
            <a:off x="3417888" y="5334000"/>
            <a:ext cx="33528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DFCFC-1AAC-461A-8CE1-D761A695BDD4}"/>
              </a:ext>
            </a:extLst>
          </p:cNvPr>
          <p:cNvCxnSpPr/>
          <p:nvPr/>
        </p:nvCxnSpPr>
        <p:spPr>
          <a:xfrm flipH="1">
            <a:off x="1055688" y="3886200"/>
            <a:ext cx="5562600" cy="3048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9B8C2E-F859-4D6C-9DF1-CAA8DC411B29}"/>
              </a:ext>
            </a:extLst>
          </p:cNvPr>
          <p:cNvCxnSpPr/>
          <p:nvPr/>
        </p:nvCxnSpPr>
        <p:spPr>
          <a:xfrm>
            <a:off x="9436100" y="1755775"/>
            <a:ext cx="1588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51987-CD90-4B7F-9F3C-5CF68498F870}"/>
              </a:ext>
            </a:extLst>
          </p:cNvPr>
          <p:cNvCxnSpPr/>
          <p:nvPr/>
        </p:nvCxnSpPr>
        <p:spPr>
          <a:xfrm>
            <a:off x="1169988" y="1755775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F943EE-08B4-4F08-B63B-145CCEA44E4A}"/>
              </a:ext>
            </a:extLst>
          </p:cNvPr>
          <p:cNvCxnSpPr/>
          <p:nvPr/>
        </p:nvCxnSpPr>
        <p:spPr>
          <a:xfrm>
            <a:off x="9326563" y="1401763"/>
            <a:ext cx="1587" cy="3095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EB037B-D0EE-4C06-97BF-8A213DC2623D}"/>
              </a:ext>
            </a:extLst>
          </p:cNvPr>
          <p:cNvCxnSpPr/>
          <p:nvPr/>
        </p:nvCxnSpPr>
        <p:spPr>
          <a:xfrm>
            <a:off x="1968500" y="1035050"/>
            <a:ext cx="1588" cy="32067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A55EC9-4A15-492C-B2F4-8B8202D15D62}"/>
              </a:ext>
            </a:extLst>
          </p:cNvPr>
          <p:cNvCxnSpPr/>
          <p:nvPr/>
        </p:nvCxnSpPr>
        <p:spPr>
          <a:xfrm>
            <a:off x="9391650" y="2112963"/>
            <a:ext cx="0" cy="3095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58B157-E62D-42B5-9C78-420B974C450A}"/>
              </a:ext>
            </a:extLst>
          </p:cNvPr>
          <p:cNvSpPr/>
          <p:nvPr/>
        </p:nvSpPr>
        <p:spPr>
          <a:xfrm>
            <a:off x="5640388" y="3471863"/>
            <a:ext cx="3797300" cy="519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EE4107-A692-4A15-8BE1-CCBCBD1E0924}"/>
              </a:ext>
            </a:extLst>
          </p:cNvPr>
          <p:cNvCxnSpPr/>
          <p:nvPr/>
        </p:nvCxnSpPr>
        <p:spPr>
          <a:xfrm>
            <a:off x="1169988" y="2112963"/>
            <a:ext cx="1587" cy="3095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FF31DB-46BF-4948-8E9A-BD1B8BDD1670}"/>
              </a:ext>
            </a:extLst>
          </p:cNvPr>
          <p:cNvCxnSpPr/>
          <p:nvPr/>
        </p:nvCxnSpPr>
        <p:spPr>
          <a:xfrm>
            <a:off x="1169988" y="2478088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D92AFE-30FF-4702-9C42-A7DFF2ADB036}"/>
              </a:ext>
            </a:extLst>
          </p:cNvPr>
          <p:cNvCxnSpPr/>
          <p:nvPr/>
        </p:nvCxnSpPr>
        <p:spPr>
          <a:xfrm>
            <a:off x="1169988" y="3575050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84FDE7-F9AE-48EC-83AC-10CBAAC41B31}"/>
              </a:ext>
            </a:extLst>
          </p:cNvPr>
          <p:cNvCxnSpPr/>
          <p:nvPr/>
        </p:nvCxnSpPr>
        <p:spPr>
          <a:xfrm>
            <a:off x="5703888" y="3565525"/>
            <a:ext cx="0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AF62E7-6B99-43EC-8E27-8E3E7C0B3147}"/>
              </a:ext>
            </a:extLst>
          </p:cNvPr>
          <p:cNvCxnSpPr/>
          <p:nvPr/>
        </p:nvCxnSpPr>
        <p:spPr>
          <a:xfrm>
            <a:off x="9436100" y="3565525"/>
            <a:ext cx="1588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17C7011-00A5-4084-BA3D-6E5ADCC7312E}"/>
              </a:ext>
            </a:extLst>
          </p:cNvPr>
          <p:cNvSpPr/>
          <p:nvPr/>
        </p:nvSpPr>
        <p:spPr>
          <a:xfrm>
            <a:off x="3036888" y="2136775"/>
            <a:ext cx="632460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B09367-C8D3-4B86-8460-85593B619E35}"/>
              </a:ext>
            </a:extLst>
          </p:cNvPr>
          <p:cNvCxnSpPr/>
          <p:nvPr/>
        </p:nvCxnSpPr>
        <p:spPr>
          <a:xfrm>
            <a:off x="3036888" y="2112963"/>
            <a:ext cx="0" cy="319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46E8B7-6A22-41FB-B9EE-95D8CEA05106}"/>
              </a:ext>
            </a:extLst>
          </p:cNvPr>
          <p:cNvCxnSpPr/>
          <p:nvPr/>
        </p:nvCxnSpPr>
        <p:spPr>
          <a:xfrm>
            <a:off x="1169988" y="1403350"/>
            <a:ext cx="1587" cy="32067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61E6FF-F100-4C49-ABC7-76D2FCA169DC}"/>
              </a:ext>
            </a:extLst>
          </p:cNvPr>
          <p:cNvCxnSpPr/>
          <p:nvPr/>
        </p:nvCxnSpPr>
        <p:spPr>
          <a:xfrm>
            <a:off x="1169988" y="1038225"/>
            <a:ext cx="1587" cy="32861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2F461-862B-494D-B5AC-2B8603B66D6C}"/>
              </a:ext>
            </a:extLst>
          </p:cNvPr>
          <p:cNvCxnSpPr/>
          <p:nvPr/>
        </p:nvCxnSpPr>
        <p:spPr>
          <a:xfrm flipH="1">
            <a:off x="1055688" y="2001838"/>
            <a:ext cx="5592762" cy="360362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E8B7C9-8D81-4AA8-B6B0-E159895A0AAF}"/>
              </a:ext>
            </a:extLst>
          </p:cNvPr>
          <p:cNvCxnSpPr/>
          <p:nvPr/>
        </p:nvCxnSpPr>
        <p:spPr>
          <a:xfrm flipH="1">
            <a:off x="1055688" y="2438400"/>
            <a:ext cx="4648200" cy="3048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1D8649-6CA2-4385-96FA-B1B3FAAB8A15}"/>
              </a:ext>
            </a:extLst>
          </p:cNvPr>
          <p:cNvCxnSpPr/>
          <p:nvPr/>
        </p:nvCxnSpPr>
        <p:spPr>
          <a:xfrm>
            <a:off x="1169988" y="3932238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19046-4DFD-4140-8EBB-E302931EFDB5}"/>
              </a:ext>
            </a:extLst>
          </p:cNvPr>
          <p:cNvCxnSpPr/>
          <p:nvPr/>
        </p:nvCxnSpPr>
        <p:spPr>
          <a:xfrm>
            <a:off x="1169988" y="4664075"/>
            <a:ext cx="1587" cy="30956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925FFE-BA35-4AB7-A37F-4C7C49F4A524}"/>
              </a:ext>
            </a:extLst>
          </p:cNvPr>
          <p:cNvCxnSpPr/>
          <p:nvPr/>
        </p:nvCxnSpPr>
        <p:spPr>
          <a:xfrm>
            <a:off x="9283700" y="4664075"/>
            <a:ext cx="1588" cy="30956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4F6437-39A5-40B6-8E43-B4D565001D31}"/>
              </a:ext>
            </a:extLst>
          </p:cNvPr>
          <p:cNvCxnSpPr/>
          <p:nvPr/>
        </p:nvCxnSpPr>
        <p:spPr>
          <a:xfrm>
            <a:off x="1169988" y="5056188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80C1BC-D8CA-4905-A9E0-C7F7B90DF702}"/>
              </a:ext>
            </a:extLst>
          </p:cNvPr>
          <p:cNvCxnSpPr/>
          <p:nvPr/>
        </p:nvCxnSpPr>
        <p:spPr>
          <a:xfrm>
            <a:off x="8445500" y="5029200"/>
            <a:ext cx="1588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4971147-51BA-4896-8535-E27E3818B44B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a&lt;2: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nee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 it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a+=1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693D1-EDDF-45BF-A2F0-268876DACD8F}"/>
              </a:ext>
            </a:extLst>
          </p:cNvPr>
          <p:cNvCxnSpPr/>
          <p:nvPr/>
        </p:nvCxnSpPr>
        <p:spPr>
          <a:xfrm flipH="1">
            <a:off x="3417888" y="4953000"/>
            <a:ext cx="33528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5E2C38-1E6D-4621-B5C3-7B79A9C3B39B}"/>
              </a:ext>
            </a:extLst>
          </p:cNvPr>
          <p:cNvCxnSpPr/>
          <p:nvPr/>
        </p:nvCxnSpPr>
        <p:spPr>
          <a:xfrm>
            <a:off x="1169988" y="6477000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5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801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C30FF57-27C4-4562-B843-2218043C17A9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22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While-Loop-Body Placement Rules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BFAAE7C-4601-424D-91E5-56472B25DEFF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a&lt;2: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nee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 it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a+=1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a&lt;9:a+=1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32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05C7A8-0D49-4B52-8190-80621FA19C8C}"/>
              </a:ext>
            </a:extLst>
          </p:cNvPr>
          <p:cNvCxnSpPr/>
          <p:nvPr/>
        </p:nvCxnSpPr>
        <p:spPr>
          <a:xfrm>
            <a:off x="9361488" y="6477000"/>
            <a:ext cx="0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925" name="Content Placeholder 2">
            <a:extLst>
              <a:ext uri="{FF2B5EF4-FFF2-40B4-BE49-F238E27FC236}">
                <a16:creationId xmlns:a16="http://schemas.microsoft.com/office/drawing/2014/main" id="{9BA737FC-0AC7-4832-8FE5-9A904145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427788"/>
            <a:ext cx="9255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7F7F7F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C87953-21C5-4E48-820A-6B22CB0F6F25}"/>
              </a:ext>
            </a:extLst>
          </p:cNvPr>
          <p:cNvCxnSpPr/>
          <p:nvPr/>
        </p:nvCxnSpPr>
        <p:spPr>
          <a:xfrm flipV="1">
            <a:off x="5856288" y="3581400"/>
            <a:ext cx="1371600" cy="2895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6FCB17-3927-4E5B-B269-DC2B6B03378B}"/>
              </a:ext>
            </a:extLst>
          </p:cNvPr>
          <p:cNvSpPr/>
          <p:nvPr/>
        </p:nvSpPr>
        <p:spPr>
          <a:xfrm>
            <a:off x="-315913" y="-76200"/>
            <a:ext cx="10287001" cy="708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62567-36BF-47E0-83E8-34CCF79BE6D5}"/>
              </a:ext>
            </a:extLst>
          </p:cNvPr>
          <p:cNvSpPr/>
          <p:nvPr/>
        </p:nvSpPr>
        <p:spPr>
          <a:xfrm>
            <a:off x="293688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oct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ord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repr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object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0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2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mod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i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po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w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radian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si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sqr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ta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trun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help(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print(</a:t>
            </a:r>
            <a:r>
              <a:rPr lang="en-US" sz="2600" dirty="0" err="1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.cos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(0))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#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Objects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have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 methods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1.0</a:t>
            </a:r>
          </a:p>
        </p:txBody>
      </p:sp>
    </p:spTree>
  </p:cSld>
  <p:clrMapOvr>
    <a:masterClrMapping/>
  </p:clrMapOvr>
  <p:transition advTm="25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0C770D3-4085-4289-AD5C-FF922435E3AE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22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While-Loop-Body Placement Rules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A143119-AF57-4FB0-9614-0918F3E00491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a+=1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a&lt;9:a+=1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32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E085FA-F2B2-4CF5-BB41-979ADC3CD779}"/>
              </a:ext>
            </a:extLst>
          </p:cNvPr>
          <p:cNvCxnSpPr/>
          <p:nvPr/>
        </p:nvCxnSpPr>
        <p:spPr>
          <a:xfrm>
            <a:off x="9418638" y="6477000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49" name="Content Placeholder 2">
            <a:extLst>
              <a:ext uri="{FF2B5EF4-FFF2-40B4-BE49-F238E27FC236}">
                <a16:creationId xmlns:a16="http://schemas.microsoft.com/office/drawing/2014/main" id="{76126346-5886-4557-96BE-E4EB402D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427788"/>
            <a:ext cx="9255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7F7F7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19645F-2FEC-4D00-83C2-3A7D72B37343}"/>
              </a:ext>
            </a:extLst>
          </p:cNvPr>
          <p:cNvCxnSpPr/>
          <p:nvPr/>
        </p:nvCxnSpPr>
        <p:spPr>
          <a:xfrm>
            <a:off x="1169988" y="6477000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251680-459E-4102-8186-926C77E21CE9}"/>
              </a:ext>
            </a:extLst>
          </p:cNvPr>
          <p:cNvCxnSpPr/>
          <p:nvPr/>
        </p:nvCxnSpPr>
        <p:spPr>
          <a:xfrm flipV="1">
            <a:off x="5856288" y="3200400"/>
            <a:ext cx="1371600" cy="2895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826DB8-8204-4C77-A44F-5BF3BA802277}"/>
              </a:ext>
            </a:extLst>
          </p:cNvPr>
          <p:cNvCxnSpPr/>
          <p:nvPr/>
        </p:nvCxnSpPr>
        <p:spPr>
          <a:xfrm flipH="1" flipV="1">
            <a:off x="8066088" y="4648200"/>
            <a:ext cx="5334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92AEBA-1CAC-44FE-89ED-A9F4CFD6DA70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22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While-Loop-Body Placement Rules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4CC471B-C1B0-4E35-A430-D3E3D798CE00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a+=1 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a&lt;9:a+=1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32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11972" name="Content Placeholder 2">
            <a:extLst>
              <a:ext uri="{FF2B5EF4-FFF2-40B4-BE49-F238E27FC236}">
                <a16:creationId xmlns:a16="http://schemas.microsoft.com/office/drawing/2014/main" id="{7FB4461A-2521-458B-BBA2-6993D12E6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427788"/>
            <a:ext cx="9255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7F7F7F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5ADE16-1F09-4582-9912-D6AC56317157}"/>
              </a:ext>
            </a:extLst>
          </p:cNvPr>
          <p:cNvCxnSpPr/>
          <p:nvPr/>
        </p:nvCxnSpPr>
        <p:spPr>
          <a:xfrm>
            <a:off x="1169988" y="6477000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62F353-2152-4122-A456-66FC16B0DA5A}"/>
              </a:ext>
            </a:extLst>
          </p:cNvPr>
          <p:cNvCxnSpPr/>
          <p:nvPr/>
        </p:nvCxnSpPr>
        <p:spPr>
          <a:xfrm flipV="1">
            <a:off x="5856288" y="2819400"/>
            <a:ext cx="1371600" cy="2971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12C3FB-8A9F-4DD0-B14D-6F923DFFA8F5}"/>
              </a:ext>
            </a:extLst>
          </p:cNvPr>
          <p:cNvCxnSpPr/>
          <p:nvPr/>
        </p:nvCxnSpPr>
        <p:spPr>
          <a:xfrm flipH="1" flipV="1">
            <a:off x="8066088" y="4267200"/>
            <a:ext cx="5334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479D96-0E8B-442C-B060-575E9ACBC6CA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22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While-Loop-Body Placement Rules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EE94846-25DA-48A7-93A8-D944D533EEB6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a&lt;9:a+=1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9</a:t>
            </a:r>
          </a:p>
        </p:txBody>
      </p:sp>
      <p:grpSp>
        <p:nvGrpSpPr>
          <p:cNvPr id="212996" name="Group 1">
            <a:extLst>
              <a:ext uri="{FF2B5EF4-FFF2-40B4-BE49-F238E27FC236}">
                <a16:creationId xmlns:a16="http://schemas.microsoft.com/office/drawing/2014/main" id="{38007951-D3C0-45A5-9CDF-F4F82529ADFE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2438400"/>
            <a:ext cx="2743200" cy="3352800"/>
            <a:chOff x="5855494" y="2819400"/>
            <a:chExt cx="2743200" cy="33528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B4724C7-CD39-4550-A1CE-B201D17ED225}"/>
                </a:ext>
              </a:extLst>
            </p:cNvPr>
            <p:cNvCxnSpPr/>
            <p:nvPr/>
          </p:nvCxnSpPr>
          <p:spPr>
            <a:xfrm flipV="1">
              <a:off x="5855494" y="2819400"/>
              <a:ext cx="1371600" cy="2971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CD31E0-5214-4E73-AC14-DC06A51345EC}"/>
                </a:ext>
              </a:extLst>
            </p:cNvPr>
            <p:cNvCxnSpPr/>
            <p:nvPr/>
          </p:nvCxnSpPr>
          <p:spPr>
            <a:xfrm flipH="1" flipV="1">
              <a:off x="8065294" y="4267200"/>
              <a:ext cx="5334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3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BE8F920-2493-4105-87EB-5A45EDD44C9C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22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70C0"/>
                </a:solidFill>
              </a:rPr>
              <a:t>While-Loop-Body Placement Rules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47FA57B7-C62A-409C-A8CF-925D58B6A6BF}"/>
              </a:ext>
            </a:extLst>
          </p:cNvPr>
          <p:cNvSpPr txBox="1">
            <a:spLocks/>
          </p:cNvSpPr>
          <p:nvPr/>
        </p:nvSpPr>
        <p:spPr>
          <a:xfrm>
            <a:off x="282575" y="990600"/>
            <a:ext cx="9190038" cy="5867400"/>
          </a:xfrm>
          <a:prstGeom prst="rect">
            <a:avLst/>
          </a:prstGeom>
          <a:solidFill>
            <a:schemeClr val="tx1"/>
          </a:solidFill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print(a);a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a&lt;9:a+=1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prstClr val="white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Lucida Sans Typewriter" panose="020B0509030504030204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200" dirty="0">
                <a:solidFill>
                  <a:prstClr val="white"/>
                </a:solidFill>
                <a:latin typeface="Lucida Sans Typewriter" panose="020B0509030504030204" pitchFamily="49" charset="0"/>
              </a:rPr>
              <a:t>9</a:t>
            </a:r>
          </a:p>
        </p:txBody>
      </p:sp>
      <p:sp>
        <p:nvSpPr>
          <p:cNvPr id="214020" name="Content Placeholder 2">
            <a:extLst>
              <a:ext uri="{FF2B5EF4-FFF2-40B4-BE49-F238E27FC236}">
                <a16:creationId xmlns:a16="http://schemas.microsoft.com/office/drawing/2014/main" id="{48A2EF40-B594-4BFA-81F4-B0EEF044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427788"/>
            <a:ext cx="9255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7F7F7F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7F7F7F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7F7F7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B6DBF8-0E11-4439-89C2-795C615353F1}"/>
              </a:ext>
            </a:extLst>
          </p:cNvPr>
          <p:cNvCxnSpPr/>
          <p:nvPr/>
        </p:nvCxnSpPr>
        <p:spPr>
          <a:xfrm>
            <a:off x="1169988" y="6477000"/>
            <a:ext cx="1587" cy="3111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022" name="Group 7">
            <a:extLst>
              <a:ext uri="{FF2B5EF4-FFF2-40B4-BE49-F238E27FC236}">
                <a16:creationId xmlns:a16="http://schemas.microsoft.com/office/drawing/2014/main" id="{DD486FD1-7D85-443B-A2EE-825B32156DA4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2103438"/>
            <a:ext cx="2743200" cy="3352800"/>
            <a:chOff x="5855494" y="2819400"/>
            <a:chExt cx="2743200" cy="33528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A92DCC-EA52-4774-8FFD-A622A3BCE4AC}"/>
                </a:ext>
              </a:extLst>
            </p:cNvPr>
            <p:cNvCxnSpPr/>
            <p:nvPr/>
          </p:nvCxnSpPr>
          <p:spPr>
            <a:xfrm flipV="1">
              <a:off x="5855494" y="2819400"/>
              <a:ext cx="1371600" cy="2971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84E86D-476B-49BC-A2FF-6BDD6391AF6C}"/>
                </a:ext>
              </a:extLst>
            </p:cNvPr>
            <p:cNvCxnSpPr/>
            <p:nvPr/>
          </p:nvCxnSpPr>
          <p:spPr>
            <a:xfrm flipH="1" flipV="1">
              <a:off x="8065294" y="4267200"/>
              <a:ext cx="5334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Content Placeholder 2">
            <a:extLst>
              <a:ext uri="{FF2B5EF4-FFF2-40B4-BE49-F238E27FC236}">
                <a16:creationId xmlns:a16="http://schemas.microsoft.com/office/drawing/2014/main" id="{3F7AA9AA-52C2-41FA-B841-5F3175729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2100" y="1017588"/>
            <a:ext cx="9145588" cy="2324100"/>
          </a:xfrm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4000"/>
              <a:t>Python supports an </a:t>
            </a:r>
            <a:r>
              <a:rPr lang="en-US" altLang="en-US" sz="3600">
                <a:solidFill>
                  <a:srgbClr val="00206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4000"/>
              <a:t> after a loop.</a:t>
            </a:r>
          </a:p>
          <a:p>
            <a:pPr marL="736600" lvl="1" indent="-277813">
              <a:spcBef>
                <a:spcPts val="600"/>
              </a:spcBef>
            </a:pPr>
            <a:r>
              <a:rPr lang="en-US" altLang="en-US" sz="4000"/>
              <a:t>The else-block executes when the condition test fails (</a:t>
            </a:r>
            <a:r>
              <a:rPr lang="en-US" altLang="en-US" sz="4000" i="1"/>
              <a:t>i.e.</a:t>
            </a:r>
            <a:r>
              <a:rPr lang="en-US" altLang="en-US" sz="4000"/>
              <a:t>, when the </a:t>
            </a:r>
            <a:br>
              <a:rPr lang="en-US" altLang="en-US" sz="4000"/>
            </a:br>
            <a:r>
              <a:rPr lang="en-US" altLang="en-US" sz="4000"/>
              <a:t>loop finishes in the normal way).</a:t>
            </a:r>
            <a:endParaRPr lang="en-US" altLang="en-US" sz="320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194769-D730-4ECD-9526-9655C7349A87}"/>
              </a:ext>
            </a:extLst>
          </p:cNvPr>
          <p:cNvSpPr txBox="1">
            <a:spLocks/>
          </p:cNvSpPr>
          <p:nvPr/>
        </p:nvSpPr>
        <p:spPr>
          <a:xfrm>
            <a:off x="-438150" y="47625"/>
            <a:ext cx="10607675" cy="116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830" dirty="0">
                <a:solidFill>
                  <a:srgbClr val="0070C0"/>
                </a:solidFill>
              </a:rPr>
              <a:t>Using an </a:t>
            </a:r>
            <a:r>
              <a:rPr lang="en-US" altLang="en-US" sz="36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3830" dirty="0">
                <a:solidFill>
                  <a:srgbClr val="0070C0"/>
                </a:solidFill>
              </a:rPr>
              <a:t> in a </a:t>
            </a:r>
            <a:r>
              <a:rPr lang="en-US" altLang="en-US" sz="36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en-US" sz="3830" dirty="0">
                <a:solidFill>
                  <a:srgbClr val="0070C0"/>
                </a:solidFill>
              </a:rPr>
              <a:t> loop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EE9C38-C0DE-4427-8A0D-5FE6FF3F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650" y="4083050"/>
            <a:ext cx="102933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i 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i&lt;5 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print(i)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i+=1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print("Final value of i = ",i)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0F43F57-1F10-4D4E-BEB2-DC542EA15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688" y="1017588"/>
            <a:ext cx="9436100" cy="703262"/>
          </a:xfrm>
        </p:spPr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4000"/>
              <a:t>Q: Is it unnecessary? These</a:t>
            </a:r>
            <a:r>
              <a:rPr lang="en-US" altLang="en-US" sz="3600"/>
              <a:t> </a:t>
            </a:r>
            <a:r>
              <a:rPr lang="en-US" altLang="en-US" sz="4000"/>
              <a:t>2</a:t>
            </a:r>
            <a:r>
              <a:rPr lang="en-US" altLang="en-US" sz="3600"/>
              <a:t> </a:t>
            </a:r>
            <a:r>
              <a:rPr lang="en-US" altLang="en-US" sz="4000"/>
              <a:t>are</a:t>
            </a:r>
            <a:r>
              <a:rPr lang="en-US" altLang="en-US" sz="3600"/>
              <a:t> </a:t>
            </a:r>
            <a:r>
              <a:rPr lang="en-US" altLang="en-US" sz="4000"/>
              <a:t>equivalent: </a:t>
            </a:r>
            <a:endParaRPr lang="en-US" altLang="en-US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6067" name="Content Placeholder 2">
            <a:extLst>
              <a:ext uri="{FF2B5EF4-FFF2-40B4-BE49-F238E27FC236}">
                <a16:creationId xmlns:a16="http://schemas.microsoft.com/office/drawing/2014/main" id="{5CAABE88-C4DA-44BA-AA67-48BC21556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650" y="4083050"/>
            <a:ext cx="102933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i 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i&lt;5 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print(i)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i+=1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print("Final value of i = ",i)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E44591-56F4-4238-AF22-376CC865BD50}"/>
              </a:ext>
            </a:extLst>
          </p:cNvPr>
          <p:cNvSpPr txBox="1">
            <a:spLocks/>
          </p:cNvSpPr>
          <p:nvPr/>
        </p:nvSpPr>
        <p:spPr>
          <a:xfrm>
            <a:off x="-438150" y="47625"/>
            <a:ext cx="10607675" cy="116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830" dirty="0">
                <a:solidFill>
                  <a:srgbClr val="0070C0"/>
                </a:solidFill>
              </a:rPr>
              <a:t>Why use an </a:t>
            </a:r>
            <a:r>
              <a:rPr lang="en-US" altLang="en-US" sz="36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3830" dirty="0">
                <a:solidFill>
                  <a:srgbClr val="0070C0"/>
                </a:solidFill>
              </a:rPr>
              <a:t> in a </a:t>
            </a:r>
            <a:r>
              <a:rPr lang="en-US" altLang="en-US" sz="36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en-US" sz="3600" dirty="0">
                <a:solidFill>
                  <a:srgbClr val="0070C0"/>
                </a:solidFill>
              </a:rPr>
              <a:t> loop</a:t>
            </a:r>
            <a:r>
              <a:rPr lang="en-US" altLang="en-US" sz="383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C9568-9B3E-429E-B74E-F3687C2AD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650" y="1720850"/>
            <a:ext cx="1029335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i 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i&lt;5 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print(i)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i+=1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print("Final value of i = ",i)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6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6B9BD41-C40D-46B8-BC8A-D4D85639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1017588"/>
            <a:ext cx="9436100" cy="70326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A: </a:t>
            </a:r>
            <a:r>
              <a:rPr lang="en-US" altLang="en-US" sz="4000" spc="-20" dirty="0"/>
              <a:t>It can be useful. These</a:t>
            </a:r>
            <a:r>
              <a:rPr lang="en-US" altLang="en-US" sz="3600" spc="-20" dirty="0"/>
              <a:t> </a:t>
            </a:r>
            <a:r>
              <a:rPr lang="en-US" altLang="en-US" sz="4000" spc="-20" dirty="0"/>
              <a:t>2</a:t>
            </a:r>
            <a:r>
              <a:rPr lang="en-US" altLang="en-US" sz="3600" spc="-20" dirty="0"/>
              <a:t> </a:t>
            </a:r>
            <a:r>
              <a:rPr lang="en-US" altLang="en-US" sz="4000" i="1" spc="-20" dirty="0"/>
              <a:t>are</a:t>
            </a:r>
            <a:r>
              <a:rPr lang="en-US" altLang="en-US" sz="4000" i="1" spc="-200" dirty="0"/>
              <a:t>n</a:t>
            </a:r>
            <a:r>
              <a:rPr lang="en-US" altLang="en-US" sz="4000" i="1" spc="-20" dirty="0"/>
              <a:t>'t</a:t>
            </a:r>
            <a:r>
              <a:rPr lang="en-US" altLang="en-US" sz="4000" spc="-20" dirty="0"/>
              <a:t> equivalent: </a:t>
            </a:r>
            <a:endParaRPr lang="en-US" altLang="en-US" spc="-2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7091" name="Content Placeholder 2">
            <a:extLst>
              <a:ext uri="{FF2B5EF4-FFF2-40B4-BE49-F238E27FC236}">
                <a16:creationId xmlns:a16="http://schemas.microsoft.com/office/drawing/2014/main" id="{8DCF52B2-E7D2-444A-A8C5-81AEA5F3C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650" y="4083050"/>
            <a:ext cx="102933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i 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i&lt;5 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(A[i]=="The string I want"): break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i+=1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print("No match was found")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A4C17E-C731-4105-9440-E8DB3A4D81F9}"/>
              </a:ext>
            </a:extLst>
          </p:cNvPr>
          <p:cNvSpPr txBox="1">
            <a:spLocks/>
          </p:cNvSpPr>
          <p:nvPr/>
        </p:nvSpPr>
        <p:spPr>
          <a:xfrm>
            <a:off x="-438150" y="47625"/>
            <a:ext cx="10607675" cy="116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830" dirty="0">
                <a:solidFill>
                  <a:srgbClr val="0070C0"/>
                </a:solidFill>
              </a:rPr>
              <a:t>Why use an </a:t>
            </a:r>
            <a:r>
              <a:rPr lang="en-US" altLang="en-US" sz="36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3830" dirty="0">
                <a:solidFill>
                  <a:srgbClr val="0070C0"/>
                </a:solidFill>
              </a:rPr>
              <a:t> in a </a:t>
            </a:r>
            <a:r>
              <a:rPr lang="en-US" altLang="en-US" sz="36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en-US" sz="3600" dirty="0">
                <a:solidFill>
                  <a:srgbClr val="0070C0"/>
                </a:solidFill>
              </a:rPr>
              <a:t> loop</a:t>
            </a:r>
            <a:r>
              <a:rPr lang="en-US" altLang="en-US" sz="383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17093" name="Content Placeholder 2">
            <a:extLst>
              <a:ext uri="{FF2B5EF4-FFF2-40B4-BE49-F238E27FC236}">
                <a16:creationId xmlns:a16="http://schemas.microsoft.com/office/drawing/2014/main" id="{F1FD350F-6812-41BE-A14C-5533E04C0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650" y="1720850"/>
            <a:ext cx="10417175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8438" indent="-198438" defTabSz="795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953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93775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392238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789113" indent="-198438" defTabSz="795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463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035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07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17913" indent="-198438" defTabSz="7953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i 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i&lt;5 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(A[i]=="The string I want"): break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i+=1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print("Always prints when loop is done")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562D6B-EC30-4480-9712-AF85E9902606}"/>
              </a:ext>
            </a:extLst>
          </p:cNvPr>
          <p:cNvSpPr/>
          <p:nvPr/>
        </p:nvSpPr>
        <p:spPr>
          <a:xfrm>
            <a:off x="-11113" y="5562600"/>
            <a:ext cx="9740901" cy="1295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9A139-DEC1-4963-8FFC-DAEB4E29E7F6}"/>
              </a:ext>
            </a:extLst>
          </p:cNvPr>
          <p:cNvSpPr/>
          <p:nvPr/>
        </p:nvSpPr>
        <p:spPr>
          <a:xfrm>
            <a:off x="-11113" y="1447800"/>
            <a:ext cx="9740901" cy="1295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0AB8-A22A-47D2-9F9C-E74C9FFD3B8C}"/>
              </a:ext>
            </a:extLst>
          </p:cNvPr>
          <p:cNvSpPr/>
          <p:nvPr/>
        </p:nvSpPr>
        <p:spPr>
          <a:xfrm>
            <a:off x="-11113" y="3276600"/>
            <a:ext cx="9740901" cy="1752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950378A-C6C2-4F60-B47A-BDEE71E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944563"/>
            <a:ext cx="9478962" cy="5764212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break: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/>
              <a:t>Identical to how </a:t>
            </a:r>
            <a:r>
              <a:rPr lang="en-US" altLang="en-US" sz="2800" dirty="0">
                <a:latin typeface="Lucida Sans Typewriter" panose="020B0509030504030204" pitchFamily="49" charset="0"/>
              </a:rPr>
              <a:t>break</a:t>
            </a:r>
            <a:r>
              <a:rPr lang="en-US" altLang="en-US" sz="3200" dirty="0"/>
              <a:t> behaves in C.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/>
              <a:t>Terminate the current loop and start executing the next statement after the loop.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continue: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/>
              <a:t>Identical to how </a:t>
            </a:r>
            <a:r>
              <a:rPr lang="en-US" altLang="en-US" sz="2800" dirty="0">
                <a:latin typeface="Lucida Sans Typewriter" panose="020B0509030504030204" pitchFamily="49" charset="0"/>
              </a:rPr>
              <a:t>continue</a:t>
            </a:r>
            <a:r>
              <a:rPr lang="en-US" altLang="en-US" sz="3200" dirty="0"/>
              <a:t> behaves in C: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/>
              <a:t>Reject all remaining statements in the current </a:t>
            </a:r>
            <a:r>
              <a:rPr lang="en-US" altLang="en-US" sz="3200" spc="-10" dirty="0"/>
              <a:t>loo</a:t>
            </a:r>
            <a:r>
              <a:rPr lang="en-US" altLang="en-US" sz="3200" dirty="0"/>
              <a:t>p</a:t>
            </a:r>
            <a:r>
              <a:rPr lang="en-US" altLang="en-US" sz="2800" dirty="0"/>
              <a:t> </a:t>
            </a:r>
            <a:r>
              <a:rPr lang="en-US" altLang="en-US" sz="3200" dirty="0"/>
              <a:t>iteration and start fr</a:t>
            </a:r>
            <a:r>
              <a:rPr lang="en-US" altLang="en-US" sz="3200" spc="-10" dirty="0"/>
              <a:t>om the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top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for the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next </a:t>
            </a:r>
            <a:r>
              <a:rPr lang="en-US" altLang="en-US" sz="3200" dirty="0"/>
              <a:t>iteration (assuming that the loop isn’t finished).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pass: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/>
              <a:t>Identical to how an isolated “</a:t>
            </a:r>
            <a:r>
              <a:rPr lang="en-US" altLang="en-US" sz="2800" dirty="0">
                <a:latin typeface="Lucida Sans Typewriter" panose="020B0509030504030204" pitchFamily="49" charset="0"/>
              </a:rPr>
              <a:t>;</a:t>
            </a:r>
            <a:r>
              <a:rPr lang="en-US" altLang="en-US" sz="3200" dirty="0"/>
              <a:t>” behaves in C.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/>
              <a:t>Do nothing. Use this when the syntax requires a statement, but you have no code to execute.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16258-A6B2-480D-AD2A-BD48389FD74E}"/>
              </a:ext>
            </a:extLst>
          </p:cNvPr>
          <p:cNvSpPr txBox="1">
            <a:spLocks/>
          </p:cNvSpPr>
          <p:nvPr/>
        </p:nvSpPr>
        <p:spPr>
          <a:xfrm>
            <a:off x="-438150" y="47625"/>
            <a:ext cx="10607675" cy="116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830" dirty="0">
                <a:solidFill>
                  <a:srgbClr val="0070C0"/>
                </a:solidFill>
              </a:rPr>
              <a:t>Break, Continue, &amp; Pass Commands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35820B-96AE-4086-9864-EF67990D0D01}"/>
              </a:ext>
            </a:extLst>
          </p:cNvPr>
          <p:cNvSpPr/>
          <p:nvPr/>
        </p:nvSpPr>
        <p:spPr>
          <a:xfrm>
            <a:off x="-11113" y="976313"/>
            <a:ext cx="9740901" cy="167481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D63AB-29DB-4CE5-B496-5DA17B50D059}"/>
              </a:ext>
            </a:extLst>
          </p:cNvPr>
          <p:cNvSpPr/>
          <p:nvPr/>
        </p:nvSpPr>
        <p:spPr>
          <a:xfrm>
            <a:off x="-11113" y="3627438"/>
            <a:ext cx="9740901" cy="233203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9917B2-4258-4421-9BF3-DFAAAAA1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06425"/>
            <a:ext cx="9144000" cy="6251575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compare2c/break.py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0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5:   #This code stops on #3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3: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break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print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end='')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compare2c/break.py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compare2c/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break.c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int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int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0;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5)   //This code stops on #3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3)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("%d",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);  }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break.x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compare2c/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break.c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 ./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break.x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19141" name="Title 1">
            <a:extLst>
              <a:ext uri="{FF2B5EF4-FFF2-40B4-BE49-F238E27FC236}">
                <a16:creationId xmlns:a16="http://schemas.microsoft.com/office/drawing/2014/main" id="{922E4FEC-AB64-4992-9D85-8483693D5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0"/>
            <a:ext cx="97409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 b="1">
                <a:solidFill>
                  <a:srgbClr val="0070C0"/>
                </a:solidFill>
                <a:latin typeface="Lucida Sans Typewriter" panose="020B0509030504030204" pitchFamily="49" charset="0"/>
              </a:rPr>
              <a:t>break</a:t>
            </a: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: </a:t>
            </a:r>
            <a:r>
              <a:rPr lang="en-US" altLang="en-US" sz="4000">
                <a:solidFill>
                  <a:srgbClr val="00B0F0"/>
                </a:solidFill>
                <a:latin typeface="Elephant" panose="02020904090505020303" pitchFamily="18" charset="0"/>
              </a:rPr>
              <a:t>same in Python and C</a:t>
            </a:r>
            <a:r>
              <a:rPr lang="en-US" altLang="en-US" sz="3600">
                <a:solidFill>
                  <a:srgbClr val="00B0F0"/>
                </a:solidFill>
                <a:latin typeface="Elephant" panose="02020904090505020303" pitchFamily="18" charset="0"/>
              </a:rPr>
              <a:t>++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3001A3-8633-4650-BFC4-9C36C3C3B09A}"/>
              </a:ext>
            </a:extLst>
          </p:cNvPr>
          <p:cNvSpPr/>
          <p:nvPr/>
        </p:nvSpPr>
        <p:spPr>
          <a:xfrm>
            <a:off x="-11113" y="976313"/>
            <a:ext cx="9740901" cy="167481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E58BA-0FD0-4621-AFF6-008F05027253}"/>
              </a:ext>
            </a:extLst>
          </p:cNvPr>
          <p:cNvSpPr/>
          <p:nvPr/>
        </p:nvSpPr>
        <p:spPr>
          <a:xfrm>
            <a:off x="-11113" y="3627438"/>
            <a:ext cx="9740901" cy="233203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2CC6DF0-5682-48E4-84C0-D99D897F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606425"/>
            <a:ext cx="9144000" cy="6251575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compare2c/continue.py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0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5:   #This code skips the #3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3: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continue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print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end='')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compare2c/continue.py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12456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compare2c/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continue.c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int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int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0;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5)   //This code skips the #3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3)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("%d",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);  }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contn.x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compare2c/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continue.c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 ./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contn.x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12456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20165" name="Title 1">
            <a:extLst>
              <a:ext uri="{FF2B5EF4-FFF2-40B4-BE49-F238E27FC236}">
                <a16:creationId xmlns:a16="http://schemas.microsoft.com/office/drawing/2014/main" id="{54951C34-AE75-49B6-986E-E8A6D86C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0"/>
            <a:ext cx="97409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 b="1">
                <a:solidFill>
                  <a:srgbClr val="0C77C3"/>
                </a:solidFill>
                <a:latin typeface="Lucida Sans Typewriter" panose="020B0509030504030204" pitchFamily="49" charset="0"/>
              </a:rPr>
              <a:t>continue</a:t>
            </a: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: </a:t>
            </a:r>
            <a:r>
              <a:rPr lang="en-US" altLang="en-US" sz="4000">
                <a:solidFill>
                  <a:srgbClr val="00B0F0"/>
                </a:solidFill>
                <a:latin typeface="Elephant" panose="02020904090505020303" pitchFamily="18" charset="0"/>
              </a:rPr>
              <a:t>same in Python and C</a:t>
            </a:r>
            <a:r>
              <a:rPr lang="en-US" altLang="en-US" sz="3600">
                <a:solidFill>
                  <a:srgbClr val="00B0F0"/>
                </a:solidFill>
                <a:latin typeface="Elephant" panose="02020904090505020303" pitchFamily="18" charset="0"/>
              </a:rPr>
              <a:t>++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8D9F07-58FC-4253-802C-2EFF60D0B697}"/>
              </a:ext>
            </a:extLst>
          </p:cNvPr>
          <p:cNvSpPr/>
          <p:nvPr/>
        </p:nvSpPr>
        <p:spPr>
          <a:xfrm>
            <a:off x="-315913" y="-76200"/>
            <a:ext cx="10287001" cy="708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B453C-0AD4-4CAE-AC2A-8E538F51EDDB}"/>
              </a:ext>
            </a:extLst>
          </p:cNvPr>
          <p:cNvSpPr/>
          <p:nvPr/>
        </p:nvSpPr>
        <p:spPr>
          <a:xfrm>
            <a:off x="293688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oct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ord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repr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object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0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2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mod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i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po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w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radian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si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sqr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ta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trun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help(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 print(</a:t>
            </a:r>
            <a:r>
              <a:rPr lang="en-US" sz="2600" dirty="0" err="1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.cos</a:t>
            </a: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(0))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#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Objects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have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 methods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Consolas" panose="020B0609020204030204" pitchFamily="49" charset="0"/>
              </a:rPr>
              <a:t>1.0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85000"/>
                  </a:prstClr>
                </a:solidFill>
                <a:latin typeface="Consolas" panose="020B0609020204030204" pitchFamily="49" charset="0"/>
              </a:rPr>
              <a:t>&gt;&gt;&gt;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06A506-7F9C-4FE2-A11B-1F9F15B02453}"/>
              </a:ext>
            </a:extLst>
          </p:cNvPr>
          <p:cNvCxnSpPr/>
          <p:nvPr/>
        </p:nvCxnSpPr>
        <p:spPr>
          <a:xfrm>
            <a:off x="1055688" y="6456363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A364EF-27C1-4AFB-B151-32D35A11312D}"/>
              </a:ext>
            </a:extLst>
          </p:cNvPr>
          <p:cNvSpPr/>
          <p:nvPr/>
        </p:nvSpPr>
        <p:spPr>
          <a:xfrm>
            <a:off x="-11113" y="976313"/>
            <a:ext cx="9740901" cy="167481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30279A-0A6D-4592-BD82-BE95A7F43F88}"/>
              </a:ext>
            </a:extLst>
          </p:cNvPr>
          <p:cNvSpPr/>
          <p:nvPr/>
        </p:nvSpPr>
        <p:spPr>
          <a:xfrm>
            <a:off x="-11113" y="3627438"/>
            <a:ext cx="9740901" cy="233203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8A2A489-1DE5-4E6B-9638-6CCD3731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06425"/>
            <a:ext cx="9144000" cy="6251575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compare2c/pass.py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True:   #This code intentionally freezes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print ("never prints")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compare2c/pass.py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&lt;Ctrl-C&gt; has to be typed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compare2c/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pass.c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int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(1) //This code intentionally freezes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("never prints\n");}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pass.x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compare2c/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pass.c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 ./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pass.x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&lt;Ctrl-C&gt; has to be typed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21189" name="Title 1">
            <a:extLst>
              <a:ext uri="{FF2B5EF4-FFF2-40B4-BE49-F238E27FC236}">
                <a16:creationId xmlns:a16="http://schemas.microsoft.com/office/drawing/2014/main" id="{A6FBBFE7-32F2-471E-9C7E-F5C7A6B6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0"/>
            <a:ext cx="97409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000" b="1">
                <a:solidFill>
                  <a:srgbClr val="0070C0"/>
                </a:solidFill>
                <a:latin typeface="Lucida Sans Typewriter" panose="020B0509030504030204" pitchFamily="49" charset="0"/>
              </a:rPr>
              <a:t>pass</a:t>
            </a:r>
            <a:r>
              <a:rPr lang="en-US" altLang="en-US" sz="4000">
                <a:solidFill>
                  <a:srgbClr val="0070C0"/>
                </a:solidFill>
                <a:latin typeface="Elephant" panose="02020904090505020303" pitchFamily="18" charset="0"/>
              </a:rPr>
              <a:t>: </a:t>
            </a:r>
            <a:r>
              <a:rPr lang="en-US" altLang="en-US" sz="4000">
                <a:solidFill>
                  <a:srgbClr val="00B0F0"/>
                </a:solidFill>
                <a:latin typeface="Elephant" panose="02020904090505020303" pitchFamily="18" charset="0"/>
              </a:rPr>
              <a:t>same as isolated “;” in C</a:t>
            </a:r>
            <a:r>
              <a:rPr lang="en-US" altLang="en-US" sz="3600">
                <a:solidFill>
                  <a:srgbClr val="00B0F0"/>
                </a:solidFill>
                <a:latin typeface="Elephant" panose="02020904090505020303" pitchFamily="18" charset="0"/>
              </a:rPr>
              <a:t>++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558684-99B7-4378-8C60-9CC2954AD25A}"/>
              </a:ext>
            </a:extLst>
          </p:cNvPr>
          <p:cNvSpPr txBox="1">
            <a:spLocks/>
          </p:cNvSpPr>
          <p:nvPr/>
        </p:nvSpPr>
        <p:spPr>
          <a:xfrm>
            <a:off x="312738" y="1316038"/>
            <a:ext cx="8899525" cy="4275137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if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b="1" spc="-1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looping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FF0000"/>
                </a:solidFill>
                <a:latin typeface="Lucida Console" panose="020B0609040504020204" pitchFamily="49" charset="0"/>
              </a:rPr>
              <a:t> while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for</a:t>
            </a:r>
            <a:endParaRPr lang="en-US" altLang="en-US" sz="2600" b="1" dirty="0">
              <a:solidFill>
                <a:srgbClr val="96969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22211" name="Title 1">
            <a:extLst>
              <a:ext uri="{FF2B5EF4-FFF2-40B4-BE49-F238E27FC236}">
                <a16:creationId xmlns:a16="http://schemas.microsoft.com/office/drawing/2014/main" id="{E4288842-5BC2-4532-8520-0D3AAC4D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Control Flow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603060-3360-4311-851A-26BEB8FFBA17}"/>
              </a:ext>
            </a:extLst>
          </p:cNvPr>
          <p:cNvSpPr txBox="1">
            <a:spLocks/>
          </p:cNvSpPr>
          <p:nvPr/>
        </p:nvSpPr>
        <p:spPr>
          <a:xfrm>
            <a:off x="312738" y="1316038"/>
            <a:ext cx="8899525" cy="4275137"/>
          </a:xfrm>
          <a:prstGeom prst="rect">
            <a:avLst/>
          </a:prstGeom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conditional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if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b="1" spc="-1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400" b="1" spc="-10" dirty="0">
                <a:solidFill>
                  <a:srgbClr val="92D050"/>
                </a:solidFill>
              </a:rPr>
              <a:t>looping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969696"/>
                </a:solidFill>
                <a:latin typeface="Lucida Console" panose="020B0609040504020204" pitchFamily="49" charset="0"/>
              </a:rPr>
              <a:t> while</a:t>
            </a:r>
          </a:p>
          <a:p>
            <a:pPr marL="39781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10" dirty="0">
                <a:solidFill>
                  <a:srgbClr val="FF0000"/>
                </a:solidFill>
                <a:latin typeface="Lucida Console" panose="020B0609040504020204" pitchFamily="49" charset="0"/>
              </a:rPr>
              <a:t> for</a:t>
            </a:r>
            <a:endParaRPr lang="en-US" altLang="en-US" sz="2600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23235" name="Title 1">
            <a:extLst>
              <a:ext uri="{FF2B5EF4-FFF2-40B4-BE49-F238E27FC236}">
                <a16:creationId xmlns:a16="http://schemas.microsoft.com/office/drawing/2014/main" id="{E2AEBF60-83F9-4DE2-AEC4-22CDB7E5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>
                <a:solidFill>
                  <a:srgbClr val="0070C0"/>
                </a:solidFill>
                <a:latin typeface="Elephant" panose="02020904090505020303" pitchFamily="18" charset="0"/>
              </a:rPr>
              <a:t>Control Flow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EF9E7-55A4-4F6B-9E1B-9DF2A9F6438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76" r="41758" b="16483"/>
          <a:stretch/>
        </p:blipFill>
        <p:spPr>
          <a:xfrm>
            <a:off x="0" y="1"/>
            <a:ext cx="9752681" cy="6873115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5CC66B9-7F51-4AAF-A36A-2324C272D733}"/>
              </a:ext>
            </a:extLst>
          </p:cNvPr>
          <p:cNvSpPr/>
          <p:nvPr/>
        </p:nvSpPr>
        <p:spPr>
          <a:xfrm>
            <a:off x="2045776" y="4200040"/>
            <a:ext cx="1937289" cy="511445"/>
          </a:xfrm>
          <a:prstGeom prst="wedgeRoundRectCallout">
            <a:avLst>
              <a:gd name="adj1" fmla="val -83233"/>
              <a:gd name="adj2" fmla="val -19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95528414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BBDC1D-0A5A-46D0-9038-D0084DBE398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77" r="41757" b="16483"/>
          <a:stretch/>
        </p:blipFill>
        <p:spPr>
          <a:xfrm>
            <a:off x="0" y="1"/>
            <a:ext cx="9752868" cy="687311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614CB98-8222-4DEB-93B2-BF2C5A5789B9}"/>
              </a:ext>
            </a:extLst>
          </p:cNvPr>
          <p:cNvSpPr/>
          <p:nvPr/>
        </p:nvSpPr>
        <p:spPr>
          <a:xfrm>
            <a:off x="6416298" y="3301139"/>
            <a:ext cx="1937289" cy="511445"/>
          </a:xfrm>
          <a:prstGeom prst="wedgeRoundRectCallout">
            <a:avLst>
              <a:gd name="adj1" fmla="val -83233"/>
              <a:gd name="adj2" fmla="val -19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27320679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9E7718-DECF-444D-B898-085251C8856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76" r="41758" b="16318"/>
          <a:stretch/>
        </p:blipFill>
        <p:spPr>
          <a:xfrm>
            <a:off x="0" y="2"/>
            <a:ext cx="9752700" cy="688669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9FF155F-F19E-4929-8574-7C7D0D450AE2}"/>
              </a:ext>
            </a:extLst>
          </p:cNvPr>
          <p:cNvSpPr/>
          <p:nvPr/>
        </p:nvSpPr>
        <p:spPr>
          <a:xfrm>
            <a:off x="7036230" y="5098943"/>
            <a:ext cx="1937289" cy="511445"/>
          </a:xfrm>
          <a:prstGeom prst="wedgeRoundRectCallout">
            <a:avLst>
              <a:gd name="adj1" fmla="val -83233"/>
              <a:gd name="adj2" fmla="val -19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73318302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57D195-F933-470F-883E-365FC57CD2A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76" r="41758" b="15992"/>
          <a:stretch/>
        </p:blipFill>
        <p:spPr>
          <a:xfrm>
            <a:off x="0" y="5"/>
            <a:ext cx="9752699" cy="691352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FC62E7D-B018-4786-9AB7-A263F4E22F25}"/>
              </a:ext>
            </a:extLst>
          </p:cNvPr>
          <p:cNvSpPr/>
          <p:nvPr/>
        </p:nvSpPr>
        <p:spPr>
          <a:xfrm>
            <a:off x="5424403" y="2886559"/>
            <a:ext cx="1937289" cy="511445"/>
          </a:xfrm>
          <a:prstGeom prst="wedgeRoundRectCallout">
            <a:avLst>
              <a:gd name="adj1" fmla="val -83233"/>
              <a:gd name="adj2" fmla="val -19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 here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1933AD-D728-4FC9-AD5B-B286B0935D36}"/>
              </a:ext>
            </a:extLst>
          </p:cNvPr>
          <p:cNvSpPr/>
          <p:nvPr/>
        </p:nvSpPr>
        <p:spPr>
          <a:xfrm>
            <a:off x="5935848" y="6245807"/>
            <a:ext cx="1937289" cy="511445"/>
          </a:xfrm>
          <a:prstGeom prst="wedgeRoundRectCallout">
            <a:avLst>
              <a:gd name="adj1" fmla="val 93567"/>
              <a:gd name="adj2" fmla="val 23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21657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57C43F-E071-4C60-BB54-233144270345}"/>
              </a:ext>
            </a:extLst>
          </p:cNvPr>
          <p:cNvSpPr txBox="1">
            <a:spLocks/>
          </p:cNvSpPr>
          <p:nvPr/>
        </p:nvSpPr>
        <p:spPr>
          <a:xfrm>
            <a:off x="265113" y="1122363"/>
            <a:ext cx="9458325" cy="5735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prstClr val="black"/>
                </a:solidFill>
              </a:rPr>
              <a:t>You can import specific names from a module: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from modname </a:t>
            </a:r>
            <a:r>
              <a:rPr 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import f1, f2, s1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509588" lvl="1" indent="-220663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pc="-50" dirty="0">
                <a:solidFill>
                  <a:sysClr val="windowText" lastClr="000000"/>
                </a:solidFill>
              </a:rPr>
              <a:t>The specified objects are defined in modname.</a:t>
            </a:r>
          </a:p>
          <a:p>
            <a:pPr marL="798513" lvl="1" indent="-230188" fontAlgn="auto">
              <a:spcAft>
                <a:spcPts val="0"/>
              </a:spcAft>
              <a:defRPr/>
            </a:pPr>
            <a:r>
              <a:rPr lang="en-US" sz="3400" spc="-30" dirty="0">
                <a:solidFill>
                  <a:sysClr val="windowText" lastClr="000000"/>
                </a:solidFill>
              </a:rPr>
              <a:t>Perhaps, f1 &amp; f2 are functions and s1 is a string.</a:t>
            </a:r>
          </a:p>
          <a:p>
            <a:pPr marL="1255713" lvl="2" indent="-230188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</a:rPr>
              <a:t>Remember: in Python, everything is an object (including functions).</a:t>
            </a:r>
          </a:p>
          <a:p>
            <a:pPr fontAlgn="auto">
              <a:spcAft>
                <a:spcPts val="0"/>
              </a:spcAft>
              <a:defRPr/>
            </a:pPr>
            <a:endParaRPr lang="en-US" sz="13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3900" dirty="0">
                <a:solidFill>
                  <a:sysClr val="windowText" lastClr="000000"/>
                </a:solidFill>
              </a:rPr>
              <a:t>The effect of a from … import command is:</a:t>
            </a:r>
          </a:p>
          <a:p>
            <a:pPr marL="509588" lvl="1" indent="-220663" fontAlgn="auto">
              <a:spcAft>
                <a:spcPts val="0"/>
              </a:spcAft>
              <a:defRPr/>
            </a:pPr>
            <a:r>
              <a:rPr lang="en-US" spc="-80" dirty="0">
                <a:solidFill>
                  <a:sysClr val="windowText" lastClr="000000"/>
                </a:solidFill>
              </a:rPr>
              <a:t>You access these objects directly, </a:t>
            </a:r>
            <a:r>
              <a:rPr lang="en-US" i="1" spc="-80" dirty="0">
                <a:solidFill>
                  <a:sysClr val="windowText" lastClr="000000"/>
                </a:solidFill>
              </a:rPr>
              <a:t>not indirectly through the module</a:t>
            </a:r>
            <a:r>
              <a:rPr lang="en-US" spc="-80" dirty="0">
                <a:solidFill>
                  <a:sysClr val="windowText" lastClr="000000"/>
                </a:solidFill>
              </a:rPr>
              <a:t>. (</a:t>
            </a:r>
            <a:r>
              <a:rPr lang="en-US" spc="-80" dirty="0" err="1">
                <a:solidFill>
                  <a:sysClr val="windowText" lastClr="000000"/>
                </a:solidFill>
              </a:rPr>
              <a:t>ie</a:t>
            </a:r>
            <a:r>
              <a:rPr lang="en-US" spc="-80" dirty="0">
                <a:solidFill>
                  <a:sysClr val="windowText" lastClr="000000"/>
                </a:solidFill>
              </a:rPr>
              <a:t>:</a:t>
            </a:r>
            <a:r>
              <a:rPr lang="en-US" sz="1200" spc="-80" dirty="0">
                <a:solidFill>
                  <a:sysClr val="windowText" lastClr="000000"/>
                </a:solidFill>
              </a:rPr>
              <a:t> </a:t>
            </a:r>
            <a:r>
              <a:rPr lang="en-US" spc="-80" dirty="0">
                <a:solidFill>
                  <a:sysClr val="windowText" lastClr="000000"/>
                </a:solidFill>
              </a:rPr>
              <a:t>“s1”</a:t>
            </a:r>
            <a:r>
              <a:rPr lang="en-US" sz="2000" spc="-80" dirty="0">
                <a:solidFill>
                  <a:sysClr val="windowText" lastClr="000000"/>
                </a:solidFill>
              </a:rPr>
              <a:t> </a:t>
            </a:r>
            <a:r>
              <a:rPr lang="en-US" i="1" spc="-80" dirty="0">
                <a:solidFill>
                  <a:sysClr val="windowText" lastClr="000000"/>
                </a:solidFill>
              </a:rPr>
              <a:t>not </a:t>
            </a:r>
            <a:r>
              <a:rPr lang="en-US" spc="-80" dirty="0">
                <a:solidFill>
                  <a:sysClr val="windowText" lastClr="000000"/>
                </a:solidFill>
              </a:rPr>
              <a:t>“</a:t>
            </a:r>
            <a:r>
              <a:rPr lang="en-US" i="1" spc="-80" dirty="0">
                <a:solidFill>
                  <a:sysClr val="windowText" lastClr="000000"/>
                </a:solidFill>
              </a:rPr>
              <a:t>modname.s1</a:t>
            </a:r>
            <a:r>
              <a:rPr lang="en-US" spc="-80" dirty="0">
                <a:solidFill>
                  <a:sysClr val="windowText" lastClr="000000"/>
                </a:solidFill>
              </a:rPr>
              <a:t>”)</a:t>
            </a: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D2208D9D-2BE6-41BD-9381-5B6C185D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363"/>
            <a:ext cx="972978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The from … import … Statement:</a:t>
            </a:r>
            <a:endParaRPr lang="en-GB" altLang="en-US" sz="440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84999B66-2A43-4699-A6D6-2A4EF4530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363"/>
            <a:ext cx="9729788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The from … import </a:t>
            </a:r>
            <a:r>
              <a:rPr lang="en-US" altLang="zh-TW" sz="2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* </a:t>
            </a:r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 Statement:</a:t>
            </a:r>
            <a:endParaRPr lang="en-GB" altLang="en-US" sz="440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A523B1-579E-4CEF-AC6C-3ABC5FD615AD}"/>
              </a:ext>
            </a:extLst>
          </p:cNvPr>
          <p:cNvSpPr txBox="1">
            <a:spLocks/>
          </p:cNvSpPr>
          <p:nvPr/>
        </p:nvSpPr>
        <p:spPr>
          <a:xfrm>
            <a:off x="265113" y="1122363"/>
            <a:ext cx="9458325" cy="5735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prstClr val="black"/>
                </a:solidFill>
              </a:rPr>
              <a:t>You can also import </a:t>
            </a:r>
            <a:r>
              <a:rPr lang="en-US" sz="3600" u="sng" dirty="0">
                <a:solidFill>
                  <a:prstClr val="black"/>
                </a:solidFill>
              </a:rPr>
              <a:t>all names</a:t>
            </a:r>
            <a:r>
              <a:rPr lang="en-US" sz="3600" dirty="0">
                <a:solidFill>
                  <a:prstClr val="black"/>
                </a:solidFill>
              </a:rPr>
              <a:t> from a module: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3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from modname import </a:t>
            </a:r>
            <a:r>
              <a:rPr lang="en-US" sz="3200" b="1" dirty="0">
                <a:solidFill>
                  <a:srgbClr val="FF0000"/>
                </a:solidFill>
                <a:latin typeface="Franklin Gothic Heavy" panose="020B0903020102020204" pitchFamily="34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>
              <a:solidFill>
                <a:prstClr val="black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288925" indent="-288925" fontAlgn="auto">
              <a:lnSpc>
                <a:spcPct val="85000"/>
              </a:lnSpc>
              <a:spcAft>
                <a:spcPts val="0"/>
              </a:spcAft>
              <a:defRPr/>
            </a:pPr>
            <a:r>
              <a:rPr lang="en-US" sz="3600" dirty="0">
                <a:solidFill>
                  <a:prstClr val="black"/>
                </a:solidFill>
              </a:rPr>
              <a:t>It’s an easy way to access everything without   all of the typing of method names.</a:t>
            </a:r>
          </a:p>
          <a:p>
            <a:pPr lvl="1" fontAlgn="auto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But don’t overuse it, because it makes your program unnecessarily large, etc.</a:t>
            </a:r>
          </a:p>
          <a:p>
            <a:pPr lvl="1" fontAlgn="auto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Also, Windows computers may, in rare cases, have problems if two methods are the same except for UPPER and lower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cAsE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lvl="2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It’s unlikely, but still something to be aware of...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B4953-9558-4E07-A2CC-D56A96FCFF96}"/>
              </a:ext>
            </a:extLst>
          </p:cNvPr>
          <p:cNvSpPr/>
          <p:nvPr/>
        </p:nvSpPr>
        <p:spPr>
          <a:xfrm>
            <a:off x="220663" y="981075"/>
            <a:ext cx="9269412" cy="5876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math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cos(0)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BAD93AD1-A30C-42C4-BBA0-287E4F494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363"/>
            <a:ext cx="9729788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The imported object has methods</a:t>
            </a:r>
            <a:endParaRPr lang="en-GB" altLang="en-US" sz="440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BAF84-C17A-4D38-A86C-7D31312719FB}"/>
              </a:ext>
            </a:extLst>
          </p:cNvPr>
          <p:cNvSpPr/>
          <p:nvPr/>
        </p:nvSpPr>
        <p:spPr>
          <a:xfrm>
            <a:off x="220663" y="981075"/>
            <a:ext cx="9269412" cy="58769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from math import cos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cos(0)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C76EE-E918-4D4C-ADF1-6C05FBD2005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lang="en-US" altLang="en-US" spc="-50" dirty="0">
                <a:solidFill>
                  <a:srgbClr val="0070C0"/>
                </a:solidFill>
              </a:rPr>
              <a:t>But</a:t>
            </a:r>
            <a:r>
              <a:rPr lang="en-US" altLang="en-US" sz="3600" spc="-50" dirty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fr</a:t>
            </a:r>
            <a:r>
              <a:rPr lang="en-US" altLang="en-US" spc="-200" dirty="0">
                <a:solidFill>
                  <a:srgbClr val="0070C0"/>
                </a:solidFill>
              </a:rPr>
              <a:t>o</a:t>
            </a:r>
            <a:r>
              <a:rPr lang="en-US" altLang="en-US" spc="-50" dirty="0">
                <a:solidFill>
                  <a:srgbClr val="0070C0"/>
                </a:solidFill>
              </a:rPr>
              <a:t>m</a:t>
            </a:r>
            <a:r>
              <a:rPr lang="en-US" altLang="en-US" sz="3600" b="1" spc="-50" dirty="0">
                <a:solidFill>
                  <a:srgbClr val="0070C0"/>
                </a:solidFill>
              </a:rPr>
              <a:t>...</a:t>
            </a:r>
            <a:r>
              <a:rPr lang="en-US" altLang="en-US" spc="-50" dirty="0">
                <a:solidFill>
                  <a:srgbClr val="0070C0"/>
                </a:solidFill>
              </a:rPr>
              <a:t>i</a:t>
            </a:r>
            <a:r>
              <a:rPr lang="en-US" altLang="en-US" spc="-200" dirty="0">
                <a:solidFill>
                  <a:srgbClr val="0070C0"/>
                </a:solidFill>
              </a:rPr>
              <a:t>m</a:t>
            </a:r>
            <a:r>
              <a:rPr lang="en-US" altLang="en-US" spc="-50" dirty="0">
                <a:solidFill>
                  <a:srgbClr val="0070C0"/>
                </a:solidFill>
              </a:rPr>
              <a:t>p</a:t>
            </a:r>
            <a:r>
              <a:rPr lang="en-US" altLang="en-US" spc="-200" dirty="0">
                <a:solidFill>
                  <a:srgbClr val="0070C0"/>
                </a:solidFill>
              </a:rPr>
              <a:t>o</a:t>
            </a:r>
            <a:r>
              <a:rPr lang="en-US" altLang="en-US" spc="-50" dirty="0">
                <a:solidFill>
                  <a:srgbClr val="0070C0"/>
                </a:solidFill>
              </a:rPr>
              <a:t>rt</a:t>
            </a:r>
            <a:r>
              <a:rPr lang="en-US" altLang="en-US" sz="4000" spc="-50" dirty="0">
                <a:solidFill>
                  <a:srgbClr val="0070C0"/>
                </a:solidFill>
              </a:rPr>
              <a:t> </a:t>
            </a:r>
            <a:r>
              <a:rPr lang="en-US" altLang="en-US" spc="-200" dirty="0">
                <a:solidFill>
                  <a:srgbClr val="0070C0"/>
                </a:solidFill>
              </a:rPr>
              <a:t>h</a:t>
            </a:r>
            <a:r>
              <a:rPr lang="en-US" altLang="en-US" spc="-50" dirty="0">
                <a:solidFill>
                  <a:srgbClr val="0070C0"/>
                </a:solidFill>
              </a:rPr>
              <a:t>as</a:t>
            </a:r>
            <a:r>
              <a:rPr lang="en-US" altLang="en-US" sz="4000" spc="-50" dirty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direct</a:t>
            </a:r>
            <a:r>
              <a:rPr lang="en-US" altLang="en-US" sz="4000" spc="-50" dirty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access:</a:t>
            </a:r>
            <a:endParaRPr lang="en-GB" altLang="en-US" spc="-5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276AA0-A5F2-4105-908E-084E067F033E}"/>
              </a:ext>
            </a:extLst>
          </p:cNvPr>
          <p:cNvSpPr/>
          <p:nvPr/>
        </p:nvSpPr>
        <p:spPr>
          <a:xfrm>
            <a:off x="361950" y="2316163"/>
            <a:ext cx="8977313" cy="45386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DD2D-102A-4037-9873-A396619C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1477963"/>
            <a:ext cx="9844088" cy="5562600"/>
          </a:xfrm>
        </p:spPr>
        <p:txBody>
          <a:bodyPr>
            <a:normAutofit fontScale="92500" lnSpcReduction="10000"/>
          </a:bodyPr>
          <a:lstStyle/>
          <a:p>
            <a:pPr marL="0" indent="0" defTabSz="838688" fontAlgn="auto">
              <a:spcBef>
                <a:spcPts val="917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NameError: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latin typeface="Lucida Console" panose="020B0609040504020204" pitchFamily="49" charset="0"/>
              </a:rPr>
              <a:t>from sys import as X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(X)#'X' versus ''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Lucida Console" panose="020B0609040504020204" pitchFamily="49" charset="0"/>
              </a:rPr>
              <a:t>1114111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() 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000" b="1" dirty="0"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000" b="1" dirty="0">
                <a:latin typeface="Lucida Console" panose="020B0609040504020204" pitchFamily="49" charset="0"/>
              </a:rPr>
              <a:t>  File "&lt;&gt;", line 1, in &lt;module&gt;</a:t>
            </a:r>
          </a:p>
        </p:txBody>
      </p:sp>
      <p:sp>
        <p:nvSpPr>
          <p:cNvPr id="81924" name="Content Placeholder 2">
            <a:extLst>
              <a:ext uri="{FF2B5EF4-FFF2-40B4-BE49-F238E27FC236}">
                <a16:creationId xmlns:a16="http://schemas.microsoft.com/office/drawing/2014/main" id="{041A3EB6-8F39-43B9-86CF-B6D64494A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47775"/>
            <a:ext cx="91154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000000"/>
                </a:solidFill>
              </a:rPr>
              <a:t>When importing, you can use </a:t>
            </a:r>
            <a:r>
              <a:rPr lang="en-US" altLang="zh-TW" dirty="0">
                <a:solidFill>
                  <a:srgbClr val="FF0000"/>
                </a:solidFill>
              </a:rPr>
              <a:t>as</a:t>
            </a:r>
            <a:r>
              <a:rPr lang="en-US" altLang="zh-TW" dirty="0">
                <a:solidFill>
                  <a:srgbClr val="000000"/>
                </a:solidFill>
              </a:rPr>
              <a:t> to rename the module: </a:t>
            </a:r>
            <a:r>
              <a:rPr lang="en-US" altLang="zh-TW" dirty="0">
                <a:solidFill>
                  <a:srgbClr val="FFFFFF"/>
                </a:solidFill>
              </a:rPr>
              <a:t>(or a single attribute/method from it):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195A2F-E243-421E-8877-5EC2665ACAD8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397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190751-3F30-4ABF-BEAC-D25DCA029C35}"/>
              </a:ext>
            </a:extLst>
          </p:cNvPr>
          <p:cNvCxnSpPr/>
          <p:nvPr/>
        </p:nvCxnSpPr>
        <p:spPr>
          <a:xfrm>
            <a:off x="1293813" y="2330450"/>
            <a:ext cx="0" cy="3667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A177E7-F5F8-4650-9240-7787AA3B5D65}"/>
              </a:ext>
            </a:extLst>
          </p:cNvPr>
          <p:cNvCxnSpPr/>
          <p:nvPr/>
        </p:nvCxnSpPr>
        <p:spPr>
          <a:xfrm>
            <a:off x="6338888" y="2349500"/>
            <a:ext cx="0" cy="36512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378E24-CC1B-425F-9A8E-575CA1CECC64}"/>
              </a:ext>
            </a:extLst>
          </p:cNvPr>
          <p:cNvCxnSpPr/>
          <p:nvPr/>
        </p:nvCxnSpPr>
        <p:spPr>
          <a:xfrm>
            <a:off x="1290638" y="2700338"/>
            <a:ext cx="0" cy="34766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E9F0BF-0A5A-4A70-833D-A2510A915FE9}"/>
              </a:ext>
            </a:extLst>
          </p:cNvPr>
          <p:cNvCxnSpPr/>
          <p:nvPr/>
        </p:nvCxnSpPr>
        <p:spPr>
          <a:xfrm>
            <a:off x="5654675" y="2695575"/>
            <a:ext cx="0" cy="3667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572F8-ED1A-4090-8C42-7B98E42A3129}"/>
              </a:ext>
            </a:extLst>
          </p:cNvPr>
          <p:cNvCxnSpPr/>
          <p:nvPr/>
        </p:nvCxnSpPr>
        <p:spPr>
          <a:xfrm>
            <a:off x="1287463" y="3370263"/>
            <a:ext cx="0" cy="36512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73D09F-9F0D-40F7-A2AC-02FD78A23ED0}"/>
              </a:ext>
            </a:extLst>
          </p:cNvPr>
          <p:cNvCxnSpPr/>
          <p:nvPr/>
        </p:nvCxnSpPr>
        <p:spPr>
          <a:xfrm>
            <a:off x="5653088" y="3384550"/>
            <a:ext cx="0" cy="36512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C0FD62-3030-4340-8087-06668C7FF59F}"/>
              </a:ext>
            </a:extLst>
          </p:cNvPr>
          <p:cNvCxnSpPr/>
          <p:nvPr/>
        </p:nvCxnSpPr>
        <p:spPr>
          <a:xfrm>
            <a:off x="1314450" y="4733925"/>
            <a:ext cx="0" cy="34766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73F378-2264-46A1-9356-F3C9E4FAD9C2}"/>
              </a:ext>
            </a:extLst>
          </p:cNvPr>
          <p:cNvSpPr txBox="1">
            <a:spLocks/>
          </p:cNvSpPr>
          <p:nvPr/>
        </p:nvSpPr>
        <p:spPr>
          <a:xfrm>
            <a:off x="11113" y="2374900"/>
            <a:ext cx="1233487" cy="3328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1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5C00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5C00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FF2929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5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901"/>
                            </p:stCondLst>
                            <p:childTnLst>
                              <p:par>
                                <p:cTn id="7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B92410-D51F-440E-9944-863ACC25A663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dir(</a:t>
            </a:r>
            <a:r>
              <a:rPr lang="en-US" sz="2600" spc="-7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7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_)[-72:]</a:t>
            </a:r>
            <a:r>
              <a:rPr lang="en-US" sz="2600" spc="-100" dirty="0">
                <a:solidFill>
                  <a:srgbClr val="FFFF00"/>
                </a:solidFill>
                <a:latin typeface="Consolas" panose="020B0609020204030204" pitchFamily="49" charset="0"/>
              </a:rPr>
              <a:t>#Shows all Python functions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'abs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'all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'any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'ascii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'bin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'bool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'bytearray'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'callable'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'chr'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'classmethod'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'complex'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'copyright'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'credits'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'delattr'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endParaRPr lang="en-US" sz="2600" spc="-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EAD6B-FC1D-4A2D-B6DB-7422387D6447}"/>
              </a:ext>
            </a:extLst>
          </p:cNvPr>
          <p:cNvSpPr/>
          <p:nvPr/>
        </p:nvSpPr>
        <p:spPr>
          <a:xfrm>
            <a:off x="293688" y="5710238"/>
            <a:ext cx="8382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</a:br>
            <a:endParaRPr lang="en-US" sz="2600" spc="-1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78FF38-3EB0-46DF-8D76-28F552C5ABB6}"/>
              </a:ext>
            </a:extLst>
          </p:cNvPr>
          <p:cNvSpPr/>
          <p:nvPr/>
        </p:nvSpPr>
        <p:spPr>
          <a:xfrm>
            <a:off x="3486150" y="5684838"/>
            <a:ext cx="4752975" cy="45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 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F3EFA881-F007-4C7F-8ABE-20BC36C33F38}"/>
              </a:ext>
            </a:extLst>
          </p:cNvPr>
          <p:cNvSpPr/>
          <p:nvPr/>
        </p:nvSpPr>
        <p:spPr bwMode="auto">
          <a:xfrm>
            <a:off x="5208588" y="3905250"/>
            <a:ext cx="3733800" cy="914400"/>
          </a:xfrm>
          <a:prstGeom prst="wedgeRoundRectCallout">
            <a:avLst>
              <a:gd name="adj1" fmla="val -57858"/>
              <a:gd name="adj2" fmla="val -124655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2800" b="1" kern="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all of the built-in functions.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38B673A1-F8E1-4AA1-A747-2A173490A23C}"/>
              </a:ext>
            </a:extLst>
          </p:cNvPr>
          <p:cNvSpPr/>
          <p:nvPr/>
        </p:nvSpPr>
        <p:spPr bwMode="auto">
          <a:xfrm>
            <a:off x="712788" y="3676650"/>
            <a:ext cx="4343400" cy="1143000"/>
          </a:xfrm>
          <a:prstGeom prst="wedgeRoundRectCallout">
            <a:avLst>
              <a:gd name="adj1" fmla="val 70906"/>
              <a:gd name="adj2" fmla="val 24880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</a:t>
            </a:r>
            <a:r>
              <a:rPr lang="en-US" sz="2800" kern="0" dirty="0">
                <a:solidFill>
                  <a:srgbClr val="E898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also have </a:t>
            </a:r>
            <a:r>
              <a:rPr lang="en-US" sz="2800" kern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functions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that </a:t>
            </a:r>
            <a:r>
              <a:rPr lang="en-US" sz="2800" kern="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aren't built-in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49CBE4C6-EBB4-4E85-8CA0-2ECA44F8D003}"/>
              </a:ext>
            </a:extLst>
          </p:cNvPr>
          <p:cNvSpPr/>
          <p:nvPr/>
        </p:nvSpPr>
        <p:spPr bwMode="auto">
          <a:xfrm>
            <a:off x="3598863" y="5476875"/>
            <a:ext cx="4343400" cy="1143000"/>
          </a:xfrm>
          <a:prstGeom prst="wedgeRoundRectCallout">
            <a:avLst>
              <a:gd name="adj1" fmla="val -54501"/>
              <a:gd name="adj2" fmla="val -141550"/>
              <a:gd name="adj3" fmla="val 1666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</a:t>
            </a:r>
            <a:r>
              <a:rPr lang="en-US" sz="2800" b="1" kern="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these </a:t>
            </a:r>
            <a:r>
              <a:rPr lang="en-US" sz="2800" kern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 functions </a:t>
            </a:r>
            <a:r>
              <a:rPr lang="en-US" sz="28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your Python code.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63C60F-E86D-415F-9295-E20A629A24F7}"/>
              </a:ext>
            </a:extLst>
          </p:cNvPr>
          <p:cNvSpPr/>
          <p:nvPr/>
        </p:nvSpPr>
        <p:spPr>
          <a:xfrm>
            <a:off x="381000" y="762000"/>
            <a:ext cx="52228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CE857CA-C937-4ADD-ABEE-78919712FD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E266"/>
                </a:solidFill>
              </a:rPr>
              <a:t>Ty</a:t>
            </a:r>
            <a:r>
              <a:rPr lang="en-US" altLang="en-US" sz="4200" spc="-100" dirty="0">
                <a:solidFill>
                  <a:srgbClr val="00E266"/>
                </a:solidFill>
              </a:rPr>
              <a:t>p</a:t>
            </a:r>
            <a:r>
              <a:rPr lang="en-US" altLang="en-US" sz="4200" spc="-200" dirty="0">
                <a:solidFill>
                  <a:srgbClr val="00E266"/>
                </a:solidFill>
              </a:rPr>
              <a:t>e Conv</a:t>
            </a:r>
            <a:r>
              <a:rPr lang="en-US" altLang="en-US" sz="4200" spc="-50" dirty="0">
                <a:solidFill>
                  <a:srgbClr val="00E266"/>
                </a:solidFill>
              </a:rPr>
              <a:t>ers</a:t>
            </a:r>
            <a:r>
              <a:rPr lang="en-US" altLang="en-US" sz="4200" spc="-200" dirty="0">
                <a:solidFill>
                  <a:srgbClr val="00E266"/>
                </a:solidFill>
              </a:rPr>
              <a:t>ion </a:t>
            </a:r>
            <a:r>
              <a:rPr lang="en-US" altLang="en-US" sz="4200" spc="-200" dirty="0">
                <a:solidFill>
                  <a:srgbClr val="0070C0"/>
                </a:solidFill>
              </a:rPr>
              <a:t>&amp;</a:t>
            </a:r>
            <a:r>
              <a:rPr lang="en-US" altLang="en-US" sz="4200" spc="-200" dirty="0">
                <a:solidFill>
                  <a:srgbClr val="FFC000"/>
                </a:solidFill>
              </a:rPr>
              <a:t> </a:t>
            </a:r>
            <a:r>
              <a:rPr lang="en-US" altLang="en-US" sz="4200" spc="-120" dirty="0">
                <a:solidFill>
                  <a:srgbClr val="FFC000"/>
                </a:solidFill>
              </a:rPr>
              <a:t>O</a:t>
            </a:r>
            <a:r>
              <a:rPr lang="en-US" altLang="en-US" sz="4200" spc="-80" dirty="0">
                <a:solidFill>
                  <a:srgbClr val="FFC000"/>
                </a:solidFill>
              </a:rPr>
              <a:t>t</a:t>
            </a:r>
            <a:r>
              <a:rPr lang="en-US" altLang="en-US" sz="4200" spc="-200" dirty="0">
                <a:solidFill>
                  <a:srgbClr val="FFC000"/>
                </a:solidFill>
              </a:rPr>
              <a:t>h</a:t>
            </a:r>
            <a:r>
              <a:rPr lang="en-US" altLang="en-US" sz="4200" spc="-110" dirty="0">
                <a:solidFill>
                  <a:srgbClr val="FFC000"/>
                </a:solidFill>
              </a:rPr>
              <a:t>e</a:t>
            </a:r>
            <a:r>
              <a:rPr lang="en-US" altLang="en-US" sz="4200" spc="-200" dirty="0">
                <a:solidFill>
                  <a:srgbClr val="FFC000"/>
                </a:solidFill>
              </a:rPr>
              <a:t>r </a:t>
            </a:r>
            <a:r>
              <a:rPr lang="en-US" altLang="en-US" sz="4200" spc="-100" dirty="0">
                <a:solidFill>
                  <a:srgbClr val="FFC000"/>
                </a:solidFill>
              </a:rPr>
              <a:t>Fu</a:t>
            </a:r>
            <a:r>
              <a:rPr lang="en-US" altLang="en-US" sz="4200" spc="-200" dirty="0">
                <a:solidFill>
                  <a:srgbClr val="FFC000"/>
                </a:solidFill>
              </a:rPr>
              <a:t>n</a:t>
            </a:r>
            <a:r>
              <a:rPr lang="en-US" altLang="en-US" sz="4200" spc="-100" dirty="0">
                <a:solidFill>
                  <a:srgbClr val="FFC000"/>
                </a:solidFill>
              </a:rPr>
              <a:t>ct</a:t>
            </a:r>
            <a:r>
              <a:rPr lang="en-US" altLang="en-US" sz="4200" spc="-200" dirty="0">
                <a:solidFill>
                  <a:srgbClr val="FFC000"/>
                </a:solidFill>
              </a:rPr>
              <a:t>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4543B3-EBC3-4250-A595-1C5AD30E4A00}"/>
              </a:ext>
            </a:extLst>
          </p:cNvPr>
          <p:cNvCxnSpPr/>
          <p:nvPr/>
        </p:nvCxnSpPr>
        <p:spPr>
          <a:xfrm>
            <a:off x="3668713" y="6111875"/>
            <a:ext cx="0" cy="32067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DCF82-762F-4B88-8B88-D0E8CD12EF66}"/>
              </a:ext>
            </a:extLst>
          </p:cNvPr>
          <p:cNvSpPr/>
          <p:nvPr/>
        </p:nvSpPr>
        <p:spPr>
          <a:xfrm>
            <a:off x="293688" y="6037263"/>
            <a:ext cx="838200" cy="82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3F3AD-1860-4E33-9971-93C558C7CD6F}"/>
              </a:ext>
            </a:extLst>
          </p:cNvPr>
          <p:cNvCxnSpPr/>
          <p:nvPr/>
        </p:nvCxnSpPr>
        <p:spPr>
          <a:xfrm>
            <a:off x="2139950" y="5734050"/>
            <a:ext cx="0" cy="31115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A27AE4-B50B-4E8E-81D2-C892CC0B5203}"/>
              </a:ext>
            </a:extLst>
          </p:cNvPr>
          <p:cNvCxnSpPr/>
          <p:nvPr/>
        </p:nvCxnSpPr>
        <p:spPr>
          <a:xfrm>
            <a:off x="1047750" y="6092825"/>
            <a:ext cx="0" cy="31115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29EFBE-D7E7-4932-987D-8E5B1382562D}"/>
              </a:ext>
            </a:extLst>
          </p:cNvPr>
          <p:cNvSpPr/>
          <p:nvPr/>
        </p:nvSpPr>
        <p:spPr>
          <a:xfrm>
            <a:off x="2146300" y="5783263"/>
            <a:ext cx="1373188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</a:p>
          <a:p>
            <a:pPr eaLnBrk="1" fontAlgn="auto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2600" spc="-1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21ADB6-626E-4FA9-9955-441DA6699971}"/>
              </a:ext>
            </a:extLst>
          </p:cNvPr>
          <p:cNvCxnSpPr/>
          <p:nvPr/>
        </p:nvCxnSpPr>
        <p:spPr>
          <a:xfrm>
            <a:off x="2992438" y="5734050"/>
            <a:ext cx="0" cy="31115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353703-B6EA-4560-A89D-9A6B41F48630}"/>
              </a:ext>
            </a:extLst>
          </p:cNvPr>
          <p:cNvCxnSpPr/>
          <p:nvPr/>
        </p:nvCxnSpPr>
        <p:spPr>
          <a:xfrm flipH="1" flipV="1">
            <a:off x="2905125" y="5915025"/>
            <a:ext cx="1030288" cy="1095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8F62D7-494B-4E77-8B91-F3DA3197233A}"/>
              </a:ext>
            </a:extLst>
          </p:cNvPr>
          <p:cNvCxnSpPr/>
          <p:nvPr/>
        </p:nvCxnSpPr>
        <p:spPr>
          <a:xfrm flipH="1">
            <a:off x="2114550" y="5700713"/>
            <a:ext cx="3236913" cy="2063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1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101"/>
                            </p:stCondLst>
                            <p:childTnLst>
                              <p:par>
                                <p:cTn id="3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9" presetID="50" presetClass="exit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401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401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2DE0AA-E2CC-4978-AFE2-032309FEF68C}"/>
              </a:ext>
            </a:extLst>
          </p:cNvPr>
          <p:cNvSpPr/>
          <p:nvPr/>
        </p:nvSpPr>
        <p:spPr>
          <a:xfrm>
            <a:off x="361950" y="2316163"/>
            <a:ext cx="8977313" cy="45386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F7091D2-4CF3-4501-8230-648C3B76832F}"/>
              </a:ext>
            </a:extLst>
          </p:cNvPr>
          <p:cNvSpPr txBox="1">
            <a:spLocks/>
          </p:cNvSpPr>
          <p:nvPr/>
        </p:nvSpPr>
        <p:spPr>
          <a:xfrm>
            <a:off x="11113" y="2374900"/>
            <a:ext cx="1233487" cy="33289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1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5C00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5C00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FF2929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410E-F233-44DB-AAE0-9E36D235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1477963"/>
            <a:ext cx="9844088" cy="5562600"/>
          </a:xfrm>
        </p:spPr>
        <p:txBody>
          <a:bodyPr>
            <a:normAutofit fontScale="92500" lnSpcReduction="10000"/>
          </a:bodyPr>
          <a:lstStyle/>
          <a:p>
            <a:pPr marL="0" indent="0" defTabSz="838688" fontAlgn="auto">
              <a:spcBef>
                <a:spcPts val="917"/>
              </a:spcBef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NameError: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from sys import maxunicode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X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print(X) 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#not 'sys.X' or 'maxunicode'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1114111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print(maxunicode)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344488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11D5B3-04ED-439E-ADD0-72447A38CFD3}"/>
              </a:ext>
            </a:extLst>
          </p:cNvPr>
          <p:cNvSpPr/>
          <p:nvPr/>
        </p:nvSpPr>
        <p:spPr>
          <a:xfrm>
            <a:off x="382588" y="2347913"/>
            <a:ext cx="8689975" cy="23876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2950" name="Content Placeholder 2">
            <a:extLst>
              <a:ext uri="{FF2B5EF4-FFF2-40B4-BE49-F238E27FC236}">
                <a16:creationId xmlns:a16="http://schemas.microsoft.com/office/drawing/2014/main" id="{9EFCB3D3-B013-47BA-83E4-5B131166B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47775"/>
            <a:ext cx="91154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A6A6A6"/>
                </a:solidFill>
              </a:rPr>
              <a:t>When importing, you can use as to rename the module </a:t>
            </a:r>
            <a:r>
              <a:rPr lang="en-US" altLang="zh-TW">
                <a:solidFill>
                  <a:srgbClr val="FF0000"/>
                </a:solidFill>
              </a:rPr>
              <a:t>(or a single attribute/method from it):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5C52FC-089B-4AA0-8F6F-74546B09995E}"/>
              </a:ext>
            </a:extLst>
          </p:cNvPr>
          <p:cNvSpPr txBox="1">
            <a:spLocks/>
          </p:cNvSpPr>
          <p:nvPr/>
        </p:nvSpPr>
        <p:spPr>
          <a:xfrm>
            <a:off x="-438150" y="0"/>
            <a:ext cx="10607675" cy="1397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217F9-A688-4C53-B46E-DC1077A86E15}"/>
              </a:ext>
            </a:extLst>
          </p:cNvPr>
          <p:cNvCxnSpPr/>
          <p:nvPr/>
        </p:nvCxnSpPr>
        <p:spPr>
          <a:xfrm>
            <a:off x="8088313" y="4745038"/>
            <a:ext cx="0" cy="36512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C73CF-229F-4F84-855B-7F61AF27623C}"/>
              </a:ext>
            </a:extLst>
          </p:cNvPr>
          <p:cNvCxnSpPr/>
          <p:nvPr/>
        </p:nvCxnSpPr>
        <p:spPr>
          <a:xfrm>
            <a:off x="1290638" y="5106988"/>
            <a:ext cx="0" cy="338137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F36359-0585-44DC-8DA1-D6873CAF6FA8}"/>
              </a:ext>
            </a:extLst>
          </p:cNvPr>
          <p:cNvCxnSpPr/>
          <p:nvPr/>
        </p:nvCxnSpPr>
        <p:spPr>
          <a:xfrm>
            <a:off x="9258300" y="5086350"/>
            <a:ext cx="0" cy="36512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3925B9-F8F7-45CA-8F5F-568257DB4B16}"/>
              </a:ext>
            </a:extLst>
          </p:cNvPr>
          <p:cNvCxnSpPr/>
          <p:nvPr/>
        </p:nvCxnSpPr>
        <p:spPr>
          <a:xfrm>
            <a:off x="1287463" y="5787546"/>
            <a:ext cx="0" cy="338137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0213C-EF7F-4E7B-9A05-B87F48DC4DB7}"/>
              </a:ext>
            </a:extLst>
          </p:cNvPr>
          <p:cNvCxnSpPr/>
          <p:nvPr/>
        </p:nvCxnSpPr>
        <p:spPr>
          <a:xfrm>
            <a:off x="5043488" y="5773738"/>
            <a:ext cx="0" cy="36512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F99849-9722-4744-A8E6-8C5534E3CDCC}"/>
              </a:ext>
            </a:extLst>
          </p:cNvPr>
          <p:cNvSpPr txBox="1">
            <a:spLocks/>
          </p:cNvSpPr>
          <p:nvPr/>
        </p:nvSpPr>
        <p:spPr>
          <a:xfrm>
            <a:off x="11113" y="4762500"/>
            <a:ext cx="1233487" cy="2027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1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344488" fontAlgn="auto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2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201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601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601"/>
                            </p:stCondLst>
                            <p:childTnLst>
                              <p:par>
                                <p:cTn id="6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7806BA05-0F87-48C5-9DD1-EE4A30F2E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58E46-0732-417A-8900-ECC2F49EA3AD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  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'acos', 'acosh',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'atan2', 'atanh', 'ceil',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'exp', 'expm1', 'fabs',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'hypot',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'lgamma', 'log', 'log10', 'log1p', 'log2', 'modf',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'sinh', 'sqrt', 'tan', 'tanh', 'trunc'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83972" name="Title 3">
            <a:extLst>
              <a:ext uri="{FF2B5EF4-FFF2-40B4-BE49-F238E27FC236}">
                <a16:creationId xmlns:a16="http://schemas.microsoft.com/office/drawing/2014/main" id="{3BEDD5AD-EE68-433D-A703-061F23904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ADE92D-D863-4470-AF1E-A0747AE52CB0}"/>
              </a:ext>
            </a:extLst>
          </p:cNvPr>
          <p:cNvSpPr/>
          <p:nvPr/>
        </p:nvSpPr>
        <p:spPr>
          <a:xfrm>
            <a:off x="304800" y="3619500"/>
            <a:ext cx="5572125" cy="1147763"/>
          </a:xfrm>
          <a:prstGeom prst="wedgeRoundRectCallout">
            <a:avLst>
              <a:gd name="adj1" fmla="val -37134"/>
              <a:gd name="adj2" fmla="val -101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This "</a:t>
            </a:r>
            <a:r>
              <a:rPr lang="en-US" sz="3200" dirty="0">
                <a:solidFill>
                  <a:srgbClr val="FFFF00"/>
                </a:solidFill>
                <a:latin typeface="Corbel" panose="020B0503020204020204" pitchFamily="34" charset="0"/>
              </a:rPr>
              <a:t>_</a:t>
            </a:r>
            <a:r>
              <a:rPr lang="en-US" sz="11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Corbel" panose="020B0503020204020204" pitchFamily="34" charset="0"/>
              </a:rPr>
              <a:t>_</a:t>
            </a:r>
            <a:r>
              <a:rPr lang="en-US" sz="3200" dirty="0"/>
              <a:t>" is a </a:t>
            </a:r>
            <a:r>
              <a:rPr lang="en-US" sz="3200" b="1" u="sng" dirty="0">
                <a:solidFill>
                  <a:srgbClr val="FFFF00"/>
                </a:solidFill>
              </a:rPr>
              <a:t>d</a:t>
            </a:r>
            <a:r>
              <a:rPr lang="en-US" sz="3200" b="1" dirty="0">
                <a:solidFill>
                  <a:srgbClr val="FFFF00"/>
                </a:solidFill>
              </a:rPr>
              <a:t>ouble </a:t>
            </a:r>
            <a:r>
              <a:rPr lang="en-US" sz="3200" b="1" u="sng" dirty="0">
                <a:solidFill>
                  <a:srgbClr val="FFFF00"/>
                </a:solidFill>
              </a:rPr>
              <a:t>under</a:t>
            </a:r>
            <a:r>
              <a:rPr lang="en-US" sz="3200" b="1" dirty="0">
                <a:solidFill>
                  <a:srgbClr val="FFFF00"/>
                </a:solidFill>
              </a:rPr>
              <a:t>line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Programmers call it a </a:t>
            </a:r>
            <a:r>
              <a:rPr lang="en-US" sz="3200" b="1" u="sng" dirty="0" err="1">
                <a:solidFill>
                  <a:srgbClr val="FFFF00"/>
                </a:solidFill>
              </a:rPr>
              <a:t>dunder</a:t>
            </a:r>
            <a:r>
              <a:rPr lang="en-US" sz="3200" dirty="0"/>
              <a:t>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4932451-4E0C-46DF-BAFF-84B1AD8CAF8E}"/>
              </a:ext>
            </a:extLst>
          </p:cNvPr>
          <p:cNvSpPr/>
          <p:nvPr/>
        </p:nvSpPr>
        <p:spPr>
          <a:xfrm>
            <a:off x="4057650" y="5078413"/>
            <a:ext cx="5672138" cy="1147762"/>
          </a:xfrm>
          <a:prstGeom prst="wedgeRoundRectCallout">
            <a:avLst>
              <a:gd name="adj1" fmla="val -36849"/>
              <a:gd name="adj2" fmla="val -98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50" dirty="0"/>
              <a:t>Don</a:t>
            </a:r>
            <a:r>
              <a:rPr lang="en-US" sz="3200" dirty="0"/>
              <a:t>'t </a:t>
            </a:r>
            <a:r>
              <a:rPr lang="en-US" sz="3200" dirty="0">
                <a:solidFill>
                  <a:srgbClr val="FFFF00"/>
                </a:solidFill>
              </a:rPr>
              <a:t>start</a:t>
            </a:r>
            <a:r>
              <a:rPr lang="en-US" sz="3200" dirty="0"/>
              <a:t> </a:t>
            </a:r>
            <a:r>
              <a:rPr lang="en-US" sz="3200" spc="-50" dirty="0"/>
              <a:t>or </a:t>
            </a:r>
            <a:r>
              <a:rPr lang="en-US" sz="3200" spc="-50" dirty="0">
                <a:solidFill>
                  <a:srgbClr val="FFFF00"/>
                </a:solidFill>
              </a:rPr>
              <a:t>end</a:t>
            </a:r>
            <a:r>
              <a:rPr lang="en-US" sz="3200" spc="-50" dirty="0"/>
              <a:t> any of your own </a:t>
            </a:r>
            <a:r>
              <a:rPr lang="en-US" sz="3200" dirty="0"/>
              <a:t>variable names with a </a:t>
            </a:r>
            <a:r>
              <a:rPr lang="en-US" sz="3200" dirty="0" err="1">
                <a:solidFill>
                  <a:schemeClr val="bg1"/>
                </a:solidFill>
              </a:rPr>
              <a:t>dunder</a:t>
            </a:r>
            <a:r>
              <a:rPr lang="en-US" sz="3200" dirty="0"/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B38F33-0431-48D9-B966-E76F6B5DDCA2}"/>
              </a:ext>
            </a:extLst>
          </p:cNvPr>
          <p:cNvCxnSpPr/>
          <p:nvPr/>
        </p:nvCxnSpPr>
        <p:spPr>
          <a:xfrm>
            <a:off x="1101725" y="1851025"/>
            <a:ext cx="0" cy="338138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486ED0-6B2D-434F-878D-14ACD00905F2}"/>
              </a:ext>
            </a:extLst>
          </p:cNvPr>
          <p:cNvCxnSpPr/>
          <p:nvPr/>
        </p:nvCxnSpPr>
        <p:spPr>
          <a:xfrm>
            <a:off x="5399088" y="1839913"/>
            <a:ext cx="0" cy="34766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91CE7-D2B9-483C-8780-4C321E5EBF84}"/>
              </a:ext>
            </a:extLst>
          </p:cNvPr>
          <p:cNvCxnSpPr/>
          <p:nvPr/>
        </p:nvCxnSpPr>
        <p:spPr>
          <a:xfrm>
            <a:off x="1098550" y="2228850"/>
            <a:ext cx="0" cy="338138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D3983C-88DC-4099-9BD2-751D2D5571BA}"/>
              </a:ext>
            </a:extLst>
          </p:cNvPr>
          <p:cNvCxnSpPr/>
          <p:nvPr/>
        </p:nvCxnSpPr>
        <p:spPr>
          <a:xfrm>
            <a:off x="3375025" y="2232025"/>
            <a:ext cx="0" cy="3667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D3CAF4-CBC9-4BBC-B719-350EB73C86D2}"/>
              </a:ext>
            </a:extLst>
          </p:cNvPr>
          <p:cNvCxnSpPr/>
          <p:nvPr/>
        </p:nvCxnSpPr>
        <p:spPr>
          <a:xfrm>
            <a:off x="1103313" y="6494463"/>
            <a:ext cx="0" cy="320675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6A30C-9EF9-44CA-9109-B68EF1CEB7B9}"/>
              </a:ext>
            </a:extLst>
          </p:cNvPr>
          <p:cNvSpPr/>
          <p:nvPr/>
        </p:nvSpPr>
        <p:spPr>
          <a:xfrm>
            <a:off x="293688" y="1809750"/>
            <a:ext cx="984250" cy="504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E552B7-10B5-44C6-AFC0-0C80DF582521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1441450"/>
            <a:ext cx="5808663" cy="1428750"/>
            <a:chOff x="921310" y="1440873"/>
            <a:chExt cx="5808858" cy="142900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067E3D4-D941-44A8-B1D4-8FE9B0908768}"/>
                </a:ext>
              </a:extLst>
            </p:cNvPr>
            <p:cNvCxnSpPr/>
            <p:nvPr/>
          </p:nvCxnSpPr>
          <p:spPr>
            <a:xfrm>
              <a:off x="3842408" y="1440873"/>
              <a:ext cx="2887760" cy="14290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61565EB-17A4-49EA-9E58-570FCFE713AD}"/>
                </a:ext>
              </a:extLst>
            </p:cNvPr>
            <p:cNvCxnSpPr/>
            <p:nvPr/>
          </p:nvCxnSpPr>
          <p:spPr>
            <a:xfrm flipH="1">
              <a:off x="921310" y="1440873"/>
              <a:ext cx="2043182" cy="14242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5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125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625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625"/>
                            </p:stCondLst>
                            <p:childTnLst>
                              <p:par>
                                <p:cTn id="6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4">
            <a:extLst>
              <a:ext uri="{FF2B5EF4-FFF2-40B4-BE49-F238E27FC236}">
                <a16:creationId xmlns:a16="http://schemas.microsoft.com/office/drawing/2014/main" id="{9B1E1612-12CD-487E-88F0-35FA5D425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</a:t>
            </a:r>
            <a:r>
              <a:rPr lang="en-US" altLang="en-US" sz="3000">
                <a:solidFill>
                  <a:srgbClr val="00B050"/>
                </a:solidFill>
              </a:rPr>
              <a:t>Four aren't worth mentioning</a:t>
            </a:r>
            <a:r>
              <a:rPr lang="en-US" altLang="en-US" sz="300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E495C4-5EAA-4F73-9A4D-B7AEEC873A2F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  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b="1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_file</a:t>
            </a:r>
            <a:r>
              <a:rPr lang="en-US" sz="2600" b="1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__spec__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'acos', 'acosh', 'asin',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'atan2', 'atanh', 'ceil', 'copysign', 'cos', 'cosh', 'degrees', 'e', 'erf', 'erfc', 'exp', 'expm1', 'fabs',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'hypot',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'ldexp', 'lgamma', 'log', 'log10', 'log1p', 'log2', 'modf',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'sinh', 'sqrt', 'tan', 'tanh', 'trunc'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84996" name="Title 3">
            <a:extLst>
              <a:ext uri="{FF2B5EF4-FFF2-40B4-BE49-F238E27FC236}">
                <a16:creationId xmlns:a16="http://schemas.microsoft.com/office/drawing/2014/main" id="{02634560-C22F-408B-98C1-DA39E1290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1E84B-89C8-42D4-8E0C-B1CF6879EC23}"/>
              </a:ext>
            </a:extLst>
          </p:cNvPr>
          <p:cNvSpPr/>
          <p:nvPr/>
        </p:nvSpPr>
        <p:spPr>
          <a:xfrm>
            <a:off x="293688" y="1809750"/>
            <a:ext cx="984250" cy="504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513A45-3009-466F-8B81-735B2E40E76C}"/>
              </a:ext>
            </a:extLst>
          </p:cNvPr>
          <p:cNvGrpSpPr>
            <a:grpSpLocks/>
          </p:cNvGrpSpPr>
          <p:nvPr/>
        </p:nvGrpSpPr>
        <p:grpSpPr bwMode="auto">
          <a:xfrm>
            <a:off x="2192338" y="1365250"/>
            <a:ext cx="5973762" cy="1709738"/>
            <a:chOff x="2192482" y="1364673"/>
            <a:chExt cx="5973123" cy="17110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8C0D82-620E-4103-9ADE-451A0D47F451}"/>
                </a:ext>
              </a:extLst>
            </p:cNvPr>
            <p:cNvCxnSpPr/>
            <p:nvPr/>
          </p:nvCxnSpPr>
          <p:spPr>
            <a:xfrm flipH="1">
              <a:off x="4630621" y="1364673"/>
              <a:ext cx="2409567" cy="17110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2F3CF9-1AAF-40C6-95D6-98972CDAB770}"/>
                </a:ext>
              </a:extLst>
            </p:cNvPr>
            <p:cNvCxnSpPr/>
            <p:nvPr/>
          </p:nvCxnSpPr>
          <p:spPr>
            <a:xfrm flipH="1">
              <a:off x="2192482" y="1364673"/>
              <a:ext cx="2519093" cy="16999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F6DE59-F804-49AE-8385-8D433D9ACCE1}"/>
                </a:ext>
              </a:extLst>
            </p:cNvPr>
            <p:cNvCxnSpPr/>
            <p:nvPr/>
          </p:nvCxnSpPr>
          <p:spPr>
            <a:xfrm flipH="1">
              <a:off x="6462400" y="1364673"/>
              <a:ext cx="1703205" cy="13202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9AE067-890F-40B4-BD2F-6851FDC4EF16}"/>
                </a:ext>
              </a:extLst>
            </p:cNvPr>
            <p:cNvCxnSpPr/>
            <p:nvPr/>
          </p:nvCxnSpPr>
          <p:spPr>
            <a:xfrm flipH="1">
              <a:off x="3902036" y="1364673"/>
              <a:ext cx="1973052" cy="136628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4B7EC1AB-5DC6-48BD-B1CF-98AC3E373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8DFED-F69E-466D-9BF3-8DA0C549F622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  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86020" name="Title 3">
            <a:extLst>
              <a:ext uri="{FF2B5EF4-FFF2-40B4-BE49-F238E27FC236}">
                <a16:creationId xmlns:a16="http://schemas.microsoft.com/office/drawing/2014/main" id="{AB5CB9B9-3365-4180-A0AE-719BDC6A8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89EEE-DDA5-41AB-B26B-2244794956EE}"/>
              </a:ext>
            </a:extLst>
          </p:cNvPr>
          <p:cNvSpPr/>
          <p:nvPr/>
        </p:nvSpPr>
        <p:spPr>
          <a:xfrm>
            <a:off x="293688" y="6400800"/>
            <a:ext cx="9144000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9B9B"/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</a:t>
            </a:r>
            <a:r>
              <a:rPr lang="en-US" sz="2600" spc="-200" dirty="0">
                <a:solidFill>
                  <a:srgbClr val="FF9B9B"/>
                </a:solidFill>
                <a:latin typeface="Lucida Console" panose="020B0609040504020204" pitchFamily="49" charset="0"/>
              </a:rPr>
              <a:t>s a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20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20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5A5D2-F2AD-4624-B480-EE91C37562ED}"/>
              </a:ext>
            </a:extLst>
          </p:cNvPr>
          <p:cNvSpPr/>
          <p:nvPr/>
        </p:nvSpPr>
        <p:spPr>
          <a:xfrm>
            <a:off x="293688" y="1809750"/>
            <a:ext cx="984250" cy="504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</a:t>
            </a: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2F6B8C-D8C8-49C8-9FF3-A75B3CE46F23}"/>
              </a:ext>
            </a:extLst>
          </p:cNvPr>
          <p:cNvCxnSpPr/>
          <p:nvPr/>
        </p:nvCxnSpPr>
        <p:spPr>
          <a:xfrm>
            <a:off x="1089025" y="6483350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6C29A-BFAB-4D57-8955-DEDF2BB170E6}"/>
              </a:ext>
            </a:extLst>
          </p:cNvPr>
          <p:cNvCxnSpPr/>
          <p:nvPr/>
        </p:nvCxnSpPr>
        <p:spPr>
          <a:xfrm>
            <a:off x="9339263" y="6432550"/>
            <a:ext cx="0" cy="3667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4">
            <a:extLst>
              <a:ext uri="{FF2B5EF4-FFF2-40B4-BE49-F238E27FC236}">
                <a16:creationId xmlns:a16="http://schemas.microsoft.com/office/drawing/2014/main" id="{E7526B15-C54D-426F-B622-C9343375F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  <a:br>
              <a:rPr lang="en-US" altLang="en-US" sz="3000"/>
            </a:b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15637-9DD2-4728-B44C-0FCC0E19538F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provides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access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to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the</a:t>
            </a:r>
          </a:p>
        </p:txBody>
      </p:sp>
      <p:sp>
        <p:nvSpPr>
          <p:cNvPr id="87044" name="Title 3">
            <a:extLst>
              <a:ext uri="{FF2B5EF4-FFF2-40B4-BE49-F238E27FC236}">
                <a16:creationId xmlns:a16="http://schemas.microsoft.com/office/drawing/2014/main" id="{7ECD6AD1-FEFD-480D-9510-F8B95B7B2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 advClick="0" advTm="3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4">
            <a:extLst>
              <a:ext uri="{FF2B5EF4-FFF2-40B4-BE49-F238E27FC236}">
                <a16:creationId xmlns:a16="http://schemas.microsoft.com/office/drawing/2014/main" id="{3DB721F0-4B00-4FEA-BCA6-A07AAAB7E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  <a:br>
              <a:rPr lang="en-US" altLang="en-US" sz="3000"/>
            </a:b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33DB9-0C1F-4B97-B790-4ABB80CC8F7C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srgbClr val="A6A6A6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solidFill>
                  <a:srgbClr val="A6A6A6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provides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access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to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the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mathematical functions defined by the C standard.</a:t>
            </a:r>
          </a:p>
        </p:txBody>
      </p:sp>
      <p:sp>
        <p:nvSpPr>
          <p:cNvPr id="88068" name="Title 3">
            <a:extLst>
              <a:ext uri="{FF2B5EF4-FFF2-40B4-BE49-F238E27FC236}">
                <a16:creationId xmlns:a16="http://schemas.microsoft.com/office/drawing/2014/main" id="{A1BDFD8F-F09E-495B-9926-29BEA6D96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 advClick="0" advTm="3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4">
            <a:extLst>
              <a:ext uri="{FF2B5EF4-FFF2-40B4-BE49-F238E27FC236}">
                <a16:creationId xmlns:a16="http://schemas.microsoft.com/office/drawing/2014/main" id="{A02E3CFB-7C92-4039-A589-1CBDF48B7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  <a:br>
              <a:rPr lang="en-US" altLang="en-US" sz="3000"/>
            </a:b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AF7E8-F633-4E25-9EE1-1905E01B65A1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provides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access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to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the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mathematical functions defined by the C standard.</a:t>
            </a:r>
          </a:p>
          <a:p>
            <a:pPr eaLnBrk="1" fontAlgn="auto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6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89092" name="Title 3">
            <a:extLst>
              <a:ext uri="{FF2B5EF4-FFF2-40B4-BE49-F238E27FC236}">
                <a16:creationId xmlns:a16="http://schemas.microsoft.com/office/drawing/2014/main" id="{988512A1-22AE-419C-ACE5-2B9BA5493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6414B-54D3-42B0-8F85-44F6147BD493}"/>
              </a:ext>
            </a:extLst>
          </p:cNvPr>
          <p:cNvSpPr/>
          <p:nvPr/>
        </p:nvSpPr>
        <p:spPr>
          <a:xfrm>
            <a:off x="293688" y="6443663"/>
            <a:ext cx="9144000" cy="40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9B9B"/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help(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#Tha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t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is</a:t>
            </a:r>
            <a:r>
              <a:rPr lang="en-US" sz="1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A8BAF-DB2E-409F-AA74-7659D2BD223D}"/>
              </a:ext>
            </a:extLst>
          </p:cNvPr>
          <p:cNvCxnSpPr/>
          <p:nvPr/>
        </p:nvCxnSpPr>
        <p:spPr>
          <a:xfrm>
            <a:off x="1089025" y="6483350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082C7A-6D40-4377-9314-A7DCDF2E4452}"/>
              </a:ext>
            </a:extLst>
          </p:cNvPr>
          <p:cNvCxnSpPr/>
          <p:nvPr/>
        </p:nvCxnSpPr>
        <p:spPr>
          <a:xfrm>
            <a:off x="9339263" y="6432550"/>
            <a:ext cx="0" cy="3667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A833F4C-C968-4544-AF1A-61591F831620}"/>
              </a:ext>
            </a:extLst>
          </p:cNvPr>
          <p:cNvSpPr/>
          <p:nvPr/>
        </p:nvSpPr>
        <p:spPr>
          <a:xfrm>
            <a:off x="292100" y="1809750"/>
            <a:ext cx="9144000" cy="504825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/>
          <a:lstStyle/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Help on module math: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NAME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 </a:t>
            </a: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math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MODULE REFERENCE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https://docs.python.org/3.6/library/math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70" dirty="0">
                <a:solidFill>
                  <a:prstClr val="white">
                    <a:lumMod val="75000"/>
                  </a:prstClr>
                </a:solidFill>
              </a:rPr>
              <a:t>    The following documentation is automatically generated from the Python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source files.  It may be incomplete, incorrect or include features that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are considered implementation detail and may vary between Python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</a:t>
            </a:r>
            <a:r>
              <a:rPr lang="en-US" sz="2400" spc="-40" dirty="0">
                <a:solidFill>
                  <a:prstClr val="white">
                    <a:lumMod val="75000"/>
                  </a:prstClr>
                </a:solidFill>
              </a:rPr>
              <a:t>implementations.  When in doubt, consult the module reference at the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location listed above.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DESCRIPTION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00"/>
                </a:solidFill>
              </a:rPr>
              <a:t>    This module is always available.  It provides access to the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00"/>
                </a:solidFill>
              </a:rPr>
              <a:t>    mathematical functions defined by the C standard.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FUNCTIONS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acos(...)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43FE6F-FF9C-4AD6-89A0-8CCAD1A8B387}"/>
              </a:ext>
            </a:extLst>
          </p:cNvPr>
          <p:cNvSpPr/>
          <p:nvPr/>
        </p:nvSpPr>
        <p:spPr>
          <a:xfrm>
            <a:off x="327025" y="2220913"/>
            <a:ext cx="1066800" cy="609600"/>
          </a:xfrm>
          <a:prstGeom prst="rect">
            <a:avLst/>
          </a:prstGeom>
          <a:solidFill>
            <a:srgbClr val="FF0000">
              <a:alpha val="4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F8F162D-745D-4743-B18B-C0F49B6C8C2A}"/>
              </a:ext>
            </a:extLst>
          </p:cNvPr>
          <p:cNvSpPr/>
          <p:nvPr/>
        </p:nvSpPr>
        <p:spPr>
          <a:xfrm>
            <a:off x="2460625" y="2133600"/>
            <a:ext cx="3559175" cy="1360488"/>
          </a:xfrm>
          <a:prstGeom prst="wedgeRoundRectCallout">
            <a:avLst>
              <a:gd name="adj1" fmla="val -76737"/>
              <a:gd name="adj2" fmla="val -21505"/>
              <a:gd name="adj3" fmla="val 16667"/>
            </a:avLst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Notice this. Even though we imported the module as "</a:t>
            </a:r>
            <a:r>
              <a:rPr lang="en-US" sz="2400" dirty="0" err="1"/>
              <a:t>mymath</a:t>
            </a:r>
            <a:r>
              <a:rPr lang="en-US" sz="2400" dirty="0"/>
              <a:t>" the name here is still "math".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83A6CC1-13F0-47A0-AAD1-E44E2B518353}"/>
              </a:ext>
            </a:extLst>
          </p:cNvPr>
          <p:cNvSpPr/>
          <p:nvPr/>
        </p:nvSpPr>
        <p:spPr>
          <a:xfrm>
            <a:off x="3663950" y="6465888"/>
            <a:ext cx="5675313" cy="371475"/>
          </a:xfrm>
          <a:prstGeom prst="wedgeRectCallout">
            <a:avLst>
              <a:gd name="adj1" fmla="val -26452"/>
              <a:gd name="adj2" fmla="val -49789"/>
            </a:avLst>
          </a:prstGeom>
          <a:solidFill>
            <a:srgbClr val="000099">
              <a:alpha val="89804"/>
            </a:srgb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Tha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t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is</a:t>
            </a:r>
            <a:r>
              <a:rPr lang="en-US" sz="1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3CF8FC1-9881-427E-A1D4-7874374721D3}"/>
              </a:ext>
            </a:extLst>
          </p:cNvPr>
          <p:cNvSpPr/>
          <p:nvPr/>
        </p:nvSpPr>
        <p:spPr>
          <a:xfrm>
            <a:off x="3663950" y="6465888"/>
            <a:ext cx="5675313" cy="371475"/>
          </a:xfrm>
          <a:prstGeom prst="wedgeRectCallout">
            <a:avLst>
              <a:gd name="adj1" fmla="val -38591"/>
              <a:gd name="adj2" fmla="val -171047"/>
            </a:avLst>
          </a:prstGeom>
          <a:solidFill>
            <a:srgbClr val="000099">
              <a:alpha val="89804"/>
            </a:srgb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Tha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t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is</a:t>
            </a:r>
            <a:r>
              <a:rPr lang="en-US" sz="1600" spc="-25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2" grpId="0" animBg="1"/>
      <p:bldP spid="3" grpId="0" animBg="1"/>
      <p:bldP spid="10" grpId="0" animBg="1"/>
      <p:bldP spid="10" grpId="1" animBg="1"/>
      <p:bldP spid="15" grpId="0" animBg="1"/>
      <p:bldP spid="1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4DCBB-C0D5-48B5-9487-9C5CE86468D8}"/>
              </a:ext>
            </a:extLst>
          </p:cNvPr>
          <p:cNvSpPr/>
          <p:nvPr/>
        </p:nvSpPr>
        <p:spPr>
          <a:xfrm>
            <a:off x="292100" y="1809750"/>
            <a:ext cx="9144000" cy="504825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/>
          <a:lstStyle/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Help on module math: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NAME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 </a:t>
            </a: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math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MODULE REFERENCE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https://docs.python.org/3.6/library/math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70" dirty="0">
                <a:solidFill>
                  <a:prstClr val="white">
                    <a:lumMod val="75000"/>
                  </a:prstClr>
                </a:solidFill>
              </a:rPr>
              <a:t>    The following documentation is automatically generated from the Python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source files.  It may be incomplete, incorrect or include features that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are considered implementation detail and may vary between Python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</a:t>
            </a:r>
            <a:r>
              <a:rPr lang="en-US" sz="2400" spc="-40" dirty="0">
                <a:solidFill>
                  <a:prstClr val="white">
                    <a:lumMod val="75000"/>
                  </a:prstClr>
                </a:solidFill>
              </a:rPr>
              <a:t>implementations.  When in doubt, consult the module reference at the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location listed above.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>
                  <a:lumMod val="75000"/>
                </a:prstClr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DESCRIPTION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00"/>
                </a:solidFill>
              </a:rPr>
              <a:t>    This module is always available.  It provides access to the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00"/>
                </a:solidFill>
              </a:rPr>
              <a:t>    mathematical functions defined by the C standard.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30" dirty="0">
              <a:solidFill>
                <a:prstClr val="white"/>
              </a:solidFill>
            </a:endParaRP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/>
                </a:solidFill>
              </a:rPr>
              <a:t>FUNCTIONS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</a:rPr>
              <a:t>    acos(...)</a:t>
            </a:r>
          </a:p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3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:</a:t>
            </a:r>
          </a:p>
        </p:txBody>
      </p:sp>
      <p:sp>
        <p:nvSpPr>
          <p:cNvPr id="90115" name="Content Placeholder 4">
            <a:extLst>
              <a:ext uri="{FF2B5EF4-FFF2-40B4-BE49-F238E27FC236}">
                <a16:creationId xmlns:a16="http://schemas.microsoft.com/office/drawing/2014/main" id="{DD9667FB-96E2-465A-BD93-93B0102AE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  <a:br>
              <a:rPr lang="en-US" altLang="en-US" sz="3000"/>
            </a:b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9A9B8F-358E-4BB5-AEB0-EDB0CA0C0B8E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'ceil',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provides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access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to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the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mathematical functions defined by the C standard.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help(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2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  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90117" name="Title 3">
            <a:extLst>
              <a:ext uri="{FF2B5EF4-FFF2-40B4-BE49-F238E27FC236}">
                <a16:creationId xmlns:a16="http://schemas.microsoft.com/office/drawing/2014/main" id="{11743FB0-1834-4D03-8B7D-858441B8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655F8-15E9-4C6B-BD26-BF7EC67D6901}"/>
              </a:ext>
            </a:extLst>
          </p:cNvPr>
          <p:cNvSpPr/>
          <p:nvPr/>
        </p:nvSpPr>
        <p:spPr>
          <a:xfrm>
            <a:off x="293688" y="6415088"/>
            <a:ext cx="9144000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</a:t>
            </a:r>
            <a:r>
              <a:rPr lang="en-US" sz="2600" spc="-200" dirty="0">
                <a:solidFill>
                  <a:srgbClr val="FF9B9B"/>
                </a:solidFill>
                <a:latin typeface="Lucida Console" panose="020B0609040504020204" pitchFamily="49" charset="0"/>
              </a:rPr>
              <a:t>ol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s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or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g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al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630F3-2A45-473A-AA55-589F85A4ECC9}"/>
              </a:ext>
            </a:extLst>
          </p:cNvPr>
          <p:cNvSpPr/>
          <p:nvPr/>
        </p:nvSpPr>
        <p:spPr>
          <a:xfrm>
            <a:off x="293688" y="1809750"/>
            <a:ext cx="984250" cy="504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71E3E-1A15-4A50-ACB9-F4B190190C9A}"/>
              </a:ext>
            </a:extLst>
          </p:cNvPr>
          <p:cNvCxnSpPr/>
          <p:nvPr/>
        </p:nvCxnSpPr>
        <p:spPr>
          <a:xfrm>
            <a:off x="1046163" y="6488113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D63B2E-FC9E-471D-BBB5-9AADEF230163}"/>
              </a:ext>
            </a:extLst>
          </p:cNvPr>
          <p:cNvCxnSpPr/>
          <p:nvPr/>
        </p:nvCxnSpPr>
        <p:spPr>
          <a:xfrm>
            <a:off x="9320213" y="6480175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E65D568-1AA6-4635-917C-19F076237D25}"/>
              </a:ext>
            </a:extLst>
          </p:cNvPr>
          <p:cNvSpPr/>
          <p:nvPr/>
        </p:nvSpPr>
        <p:spPr>
          <a:xfrm>
            <a:off x="2460625" y="2133600"/>
            <a:ext cx="3559175" cy="1360488"/>
          </a:xfrm>
          <a:prstGeom prst="wedgeRoundRectCallout">
            <a:avLst>
              <a:gd name="adj1" fmla="val -49826"/>
              <a:gd name="adj2" fmla="val 20095"/>
              <a:gd name="adj3" fmla="val 16667"/>
            </a:avLst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Notice this. Even though we imported the module as "</a:t>
            </a:r>
            <a:r>
              <a:rPr lang="en-US" sz="2400" dirty="0" err="1"/>
              <a:t>mymath</a:t>
            </a:r>
            <a:r>
              <a:rPr lang="en-US" sz="2400" dirty="0"/>
              <a:t>" the name here is still "math".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51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4">
            <a:extLst>
              <a:ext uri="{FF2B5EF4-FFF2-40B4-BE49-F238E27FC236}">
                <a16:creationId xmlns:a16="http://schemas.microsoft.com/office/drawing/2014/main" id="{B44EADC0-4CD1-4885-A7AF-2A41CA263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  <a:br>
              <a:rPr lang="en-US" altLang="en-US" sz="3000"/>
            </a:b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CA0A-33F2-4859-AAF0-4CA1578A70D4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'e', 'erf',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provides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access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to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the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mathematical functions defined by the C standard.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help(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2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</a:t>
            </a:r>
            <a:r>
              <a:rPr lang="en-US" sz="2600" spc="-200" dirty="0">
                <a:solidFill>
                  <a:srgbClr val="FF9B9B"/>
                </a:solidFill>
                <a:latin typeface="Lucida Console" panose="020B0609040504020204" pitchFamily="49" charset="0"/>
              </a:rPr>
              <a:t>ol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s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or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g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al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name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math</a:t>
            </a:r>
          </a:p>
        </p:txBody>
      </p:sp>
      <p:sp>
        <p:nvSpPr>
          <p:cNvPr id="91140" name="Title 3">
            <a:extLst>
              <a:ext uri="{FF2B5EF4-FFF2-40B4-BE49-F238E27FC236}">
                <a16:creationId xmlns:a16="http://schemas.microsoft.com/office/drawing/2014/main" id="{3BA922C1-32BA-4D24-9ADC-578B78D1B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99E893F-1838-451C-97B6-1C705342BD8B}"/>
              </a:ext>
            </a:extLst>
          </p:cNvPr>
          <p:cNvSpPr/>
          <p:nvPr/>
        </p:nvSpPr>
        <p:spPr>
          <a:xfrm>
            <a:off x="2460625" y="2133600"/>
            <a:ext cx="3559175" cy="1360488"/>
          </a:xfrm>
          <a:prstGeom prst="wedgeRoundRectCallout">
            <a:avLst>
              <a:gd name="adj1" fmla="val -89887"/>
              <a:gd name="adj2" fmla="val 272895"/>
              <a:gd name="adj3" fmla="val 16667"/>
            </a:avLst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Notice this. Even though we imported the module as "</a:t>
            </a:r>
            <a:r>
              <a:rPr lang="en-US" sz="2400" dirty="0" err="1"/>
              <a:t>mymath</a:t>
            </a:r>
            <a:r>
              <a:rPr lang="en-US" sz="2400" dirty="0"/>
              <a:t>" the name here is still "math".</a:t>
            </a:r>
          </a:p>
        </p:txBody>
      </p:sp>
    </p:spTree>
  </p:cSld>
  <p:clrMapOvr>
    <a:masterClrMapping/>
  </p:clrMapOvr>
  <p:transition spd="slow" advTm="3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4">
            <a:extLst>
              <a:ext uri="{FF2B5EF4-FFF2-40B4-BE49-F238E27FC236}">
                <a16:creationId xmlns:a16="http://schemas.microsoft.com/office/drawing/2014/main" id="{D0CFB17B-48C5-4AB6-BFBD-E630FA63D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688" y="955675"/>
            <a:ext cx="9144000" cy="99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en-US" altLang="en-US" sz="3000"/>
              <a:t>What are these </a:t>
            </a:r>
            <a:r>
              <a:rPr lang="en-US" altLang="en-US" sz="3000" b="1">
                <a:solidFill>
                  <a:srgbClr val="FF0000"/>
                </a:solidFill>
              </a:rPr>
              <a:t>__...__</a:t>
            </a:r>
            <a:r>
              <a:rPr lang="en-US" altLang="en-US" sz="3000"/>
              <a:t>? Four aren't worth mentioning… </a:t>
            </a:r>
            <a:br>
              <a:rPr lang="en-US" altLang="en-US" sz="3000"/>
            </a:br>
            <a:r>
              <a:rPr lang="en-US" altLang="en-US" sz="3000"/>
              <a:t>But we'll look at </a:t>
            </a:r>
            <a:r>
              <a:rPr lang="en-US" altLang="en-US" sz="3000" b="1">
                <a:solidFill>
                  <a:srgbClr val="FF0000"/>
                </a:solidFill>
              </a:rPr>
              <a:t>__doc__ </a:t>
            </a:r>
            <a:r>
              <a:rPr lang="en-US" altLang="en-US" sz="3000"/>
              <a:t>and</a:t>
            </a:r>
            <a:r>
              <a:rPr lang="en-US" altLang="en-US" sz="3000" b="1">
                <a:solidFill>
                  <a:srgbClr val="FF0000"/>
                </a:solidFill>
              </a:rPr>
              <a:t> __name__</a:t>
            </a:r>
            <a:r>
              <a:rPr lang="en-US" altLang="en-US" sz="300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1D65B-B126-4EBE-BC19-43A3A21459D7}"/>
              </a:ext>
            </a:extLst>
          </p:cNvPr>
          <p:cNvSpPr/>
          <p:nvPr/>
        </p:nvSpPr>
        <p:spPr>
          <a:xfrm>
            <a:off x="293688" y="1809750"/>
            <a:ext cx="9144000" cy="5048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'factorial', 'floor',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'log', 'log10', 'log1p', 'log2',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'pi', 'pow', 'radians', 'si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provides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access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to</a:t>
            </a:r>
            <a:r>
              <a:rPr lang="en-US" sz="2800" spc="-20" dirty="0">
                <a:solidFill>
                  <a:srgbClr val="FFFF00"/>
                </a:solidFill>
              </a:rPr>
              <a:t> </a:t>
            </a:r>
            <a:r>
              <a:rPr lang="en-US" sz="3200" spc="-20" dirty="0">
                <a:solidFill>
                  <a:srgbClr val="FFFF00"/>
                </a:solidFill>
              </a:rPr>
              <a:t>the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20" dirty="0">
                <a:solidFill>
                  <a:srgbClr val="FFFF00"/>
                </a:solidFill>
              </a:rPr>
              <a:t>mathematical functions defined by the C standard.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help(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</a:t>
            </a:r>
            <a:r>
              <a:rPr lang="en-US" sz="2600" spc="-200" dirty="0">
                <a:solidFill>
                  <a:srgbClr val="FF9B9B"/>
                </a:solidFill>
                <a:latin typeface="Lucida Console" panose="020B0609040504020204" pitchFamily="49" charset="0"/>
              </a:rPr>
              <a:t>ol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s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or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g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al 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name</a:t>
            </a:r>
          </a:p>
          <a:p>
            <a:pPr eaLnBrk="1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math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A6A6A6"/>
              </a:solidFill>
              <a:latin typeface="Lucida Console" panose="020B0609040504020204" pitchFamily="49" charset="0"/>
            </a:endParaRPr>
          </a:p>
        </p:txBody>
      </p:sp>
      <p:sp>
        <p:nvSpPr>
          <p:cNvPr id="92164" name="Title 3">
            <a:extLst>
              <a:ext uri="{FF2B5EF4-FFF2-40B4-BE49-F238E27FC236}">
                <a16:creationId xmlns:a16="http://schemas.microsoft.com/office/drawing/2014/main" id="{94037598-3564-437D-8404-D3FFA6AA0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The system variables in math</a:t>
            </a:r>
            <a:endParaRPr lang="en-US" altLang="en-US" sz="48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EFB2C7-79F9-45DE-A44D-50A1BCFEF42E}"/>
              </a:ext>
            </a:extLst>
          </p:cNvPr>
          <p:cNvCxnSpPr/>
          <p:nvPr/>
        </p:nvCxnSpPr>
        <p:spPr>
          <a:xfrm>
            <a:off x="1062038" y="6537325"/>
            <a:ext cx="0" cy="31115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CF74DA7-1F57-45CB-B26F-65AFB9BA3163}"/>
              </a:ext>
            </a:extLst>
          </p:cNvPr>
          <p:cNvSpPr/>
          <p:nvPr/>
        </p:nvSpPr>
        <p:spPr>
          <a:xfrm>
            <a:off x="2460625" y="2133600"/>
            <a:ext cx="3559175" cy="1360488"/>
          </a:xfrm>
          <a:prstGeom prst="wedgeRoundRectCallout">
            <a:avLst>
              <a:gd name="adj1" fmla="val -89276"/>
              <a:gd name="adj2" fmla="val 251295"/>
              <a:gd name="adj3" fmla="val 16667"/>
            </a:avLst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Notice this. Even though we imported the module as "</a:t>
            </a:r>
            <a:r>
              <a:rPr lang="en-US" sz="2400" dirty="0" err="1"/>
              <a:t>mymath</a:t>
            </a:r>
            <a:r>
              <a:rPr lang="en-US" sz="2400" dirty="0"/>
              <a:t>" the name here is still "math".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A4AF69-E9CD-4C25-84F1-7F47A5F74848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dir(</a:t>
            </a:r>
            <a:r>
              <a:rPr lang="en-US" sz="2600" spc="-7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70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_)[-72:]</a:t>
            </a:r>
            <a:r>
              <a:rPr lang="en-US" sz="2600" spc="-100" dirty="0">
                <a:solidFill>
                  <a:srgbClr val="FFFF00"/>
                </a:solidFill>
                <a:latin typeface="Consolas" panose="020B0609020204030204" pitchFamily="49" charset="0"/>
              </a:rPr>
              <a:t>#Shows all Python functions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'abs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'all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'any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'ascii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'bin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'bool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'bytearray'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'callable'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'chr'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'classmethod'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'complex'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'copyright'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'credits'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'delattr'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  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endParaRPr lang="en-US" sz="2600" spc="-1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737B9-ED0C-4147-995A-B04D28DADC25}"/>
              </a:ext>
            </a:extLst>
          </p:cNvPr>
          <p:cNvSpPr/>
          <p:nvPr/>
        </p:nvSpPr>
        <p:spPr>
          <a:xfrm>
            <a:off x="293688" y="5710238"/>
            <a:ext cx="8382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</a:p>
          <a:p>
            <a:pPr eaLnBrk="1" fontAlgn="auto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</a:br>
            <a:endParaRPr lang="en-US" sz="2600" spc="-100" dirty="0">
              <a:solidFill>
                <a:prstClr val="white">
                  <a:lumMod val="7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98DBA1-3A41-4571-AF6B-71BE5895A256}"/>
              </a:ext>
            </a:extLst>
          </p:cNvPr>
          <p:cNvSpPr/>
          <p:nvPr/>
        </p:nvSpPr>
        <p:spPr>
          <a:xfrm>
            <a:off x="381000" y="762000"/>
            <a:ext cx="522288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BA3271-AEF7-4873-AD5F-66A2DF54D58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53B15-94EC-4FD2-B784-79F55145F744}"/>
              </a:ext>
            </a:extLst>
          </p:cNvPr>
          <p:cNvSpPr/>
          <p:nvPr/>
        </p:nvSpPr>
        <p:spPr>
          <a:xfrm>
            <a:off x="293688" y="6037263"/>
            <a:ext cx="838200" cy="82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spc="-1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 advTm="3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C34C5C-487C-49A8-8056-7AF324DC6187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55B27-AFDA-40A5-9C57-CB6F18C7B75B}"/>
              </a:ext>
            </a:extLst>
          </p:cNvPr>
          <p:cNvSpPr/>
          <p:nvPr/>
        </p:nvSpPr>
        <p:spPr>
          <a:xfrm>
            <a:off x="311150" y="1063625"/>
            <a:ext cx="7958138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module1, math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print(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math.pi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>
                <a:latin typeface="Lucida Console" panose="020B0609040504020204" pitchFamily="49" charset="0"/>
              </a:rPr>
              <a:t>module1.x)</a:t>
            </a: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3.141592653589793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from module1 import x</a:t>
            </a:r>
            <a:endParaRPr lang="en-US" sz="2800" dirty="0"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1C0DD-3407-46B5-B251-5B541D3D4D4C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1178A-28C3-4950-AF7D-74A39D6398D3}"/>
              </a:ext>
            </a:extLst>
          </p:cNvPr>
          <p:cNvCxnSpPr/>
          <p:nvPr/>
        </p:nvCxnSpPr>
        <p:spPr>
          <a:xfrm>
            <a:off x="5634038" y="1079500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0487D-1A5C-4D33-AE9F-C55DEE856417}"/>
              </a:ext>
            </a:extLst>
          </p:cNvPr>
          <p:cNvCxnSpPr/>
          <p:nvPr/>
        </p:nvCxnSpPr>
        <p:spPr>
          <a:xfrm>
            <a:off x="3918713" y="3995738"/>
            <a:ext cx="0" cy="34766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9F9933-4F86-4B0B-8CB7-FE0579DE06F5}"/>
              </a:ext>
            </a:extLst>
          </p:cNvPr>
          <p:cNvCxnSpPr/>
          <p:nvPr/>
        </p:nvCxnSpPr>
        <p:spPr>
          <a:xfrm>
            <a:off x="6677025" y="1450975"/>
            <a:ext cx="0" cy="34766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E31F9C-2B9E-4113-8A59-8728615E6B6D}"/>
              </a:ext>
            </a:extLst>
          </p:cNvPr>
          <p:cNvCxnSpPr/>
          <p:nvPr/>
        </p:nvCxnSpPr>
        <p:spPr>
          <a:xfrm>
            <a:off x="5851525" y="2517775"/>
            <a:ext cx="0" cy="34766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9D1D96-1EC4-4FF3-9F5D-CD671012533B}"/>
              </a:ext>
            </a:extLst>
          </p:cNvPr>
          <p:cNvCxnSpPr/>
          <p:nvPr/>
        </p:nvCxnSpPr>
        <p:spPr>
          <a:xfrm>
            <a:off x="2616138" y="3632199"/>
            <a:ext cx="0" cy="356616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5A02B8-A2DD-475B-BA75-02028A8C26BE}"/>
              </a:ext>
            </a:extLst>
          </p:cNvPr>
          <p:cNvCxnSpPr/>
          <p:nvPr/>
        </p:nvCxnSpPr>
        <p:spPr>
          <a:xfrm>
            <a:off x="3277363" y="4724400"/>
            <a:ext cx="0" cy="34766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F140-58DA-42BF-8042-95E94F5ABD64}"/>
              </a:ext>
            </a:extLst>
          </p:cNvPr>
          <p:cNvCxnSpPr/>
          <p:nvPr/>
        </p:nvCxnSpPr>
        <p:spPr>
          <a:xfrm>
            <a:off x="4141788" y="6169025"/>
            <a:ext cx="0" cy="34766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94F2D-BD6D-40BA-8D84-A5A5E58A3D1A}"/>
              </a:ext>
            </a:extLst>
          </p:cNvPr>
          <p:cNvCxnSpPr/>
          <p:nvPr/>
        </p:nvCxnSpPr>
        <p:spPr>
          <a:xfrm>
            <a:off x="1211263" y="1090133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41D6E5-5CD9-4E61-BA14-C8FD7AC543A7}"/>
              </a:ext>
            </a:extLst>
          </p:cNvPr>
          <p:cNvCxnSpPr/>
          <p:nvPr/>
        </p:nvCxnSpPr>
        <p:spPr>
          <a:xfrm>
            <a:off x="790575" y="3968750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3A4EDD-7CA0-4249-9FCC-D456AA93FDE5}"/>
              </a:ext>
            </a:extLst>
          </p:cNvPr>
          <p:cNvCxnSpPr/>
          <p:nvPr/>
        </p:nvCxnSpPr>
        <p:spPr>
          <a:xfrm>
            <a:off x="1211263" y="1443038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0A9109-3E50-47EC-843E-1AAAA768EADC}"/>
              </a:ext>
            </a:extLst>
          </p:cNvPr>
          <p:cNvCxnSpPr/>
          <p:nvPr/>
        </p:nvCxnSpPr>
        <p:spPr>
          <a:xfrm>
            <a:off x="1217613" y="2524125"/>
            <a:ext cx="0" cy="328613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03152E-8939-4AB8-ABFE-DC63CBDA5C89}"/>
              </a:ext>
            </a:extLst>
          </p:cNvPr>
          <p:cNvCxnSpPr/>
          <p:nvPr/>
        </p:nvCxnSpPr>
        <p:spPr>
          <a:xfrm>
            <a:off x="1211263" y="3617913"/>
            <a:ext cx="0" cy="32861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110931-9D32-4A36-BAF3-10DADFF04BF0}"/>
              </a:ext>
            </a:extLst>
          </p:cNvPr>
          <p:cNvCxnSpPr/>
          <p:nvPr/>
        </p:nvCxnSpPr>
        <p:spPr>
          <a:xfrm>
            <a:off x="790575" y="4694238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8C4FEA-C8D6-4A97-8CF9-DD54BED55BDE}"/>
              </a:ext>
            </a:extLst>
          </p:cNvPr>
          <p:cNvCxnSpPr/>
          <p:nvPr/>
        </p:nvCxnSpPr>
        <p:spPr>
          <a:xfrm>
            <a:off x="790575" y="6146799"/>
            <a:ext cx="0" cy="347472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35A942-39EB-4FCB-B3B0-65F052F1386C}"/>
              </a:ext>
            </a:extLst>
          </p:cNvPr>
          <p:cNvCxnSpPr/>
          <p:nvPr/>
        </p:nvCxnSpPr>
        <p:spPr>
          <a:xfrm>
            <a:off x="3047938" y="2898648"/>
            <a:ext cx="0" cy="36576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321B10-ABE9-4DAA-998A-ECDA6B82D559}"/>
              </a:ext>
            </a:extLst>
          </p:cNvPr>
          <p:cNvCxnSpPr/>
          <p:nvPr/>
        </p:nvCxnSpPr>
        <p:spPr>
          <a:xfrm>
            <a:off x="1217613" y="2889250"/>
            <a:ext cx="0" cy="330200"/>
          </a:xfrm>
          <a:prstGeom prst="line">
            <a:avLst/>
          </a:prstGeom>
          <a:ln w="38100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695AF636-BDA1-4FF1-BBB3-8F3FB92044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301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301"/>
                            </p:stCondLst>
                            <p:childTnLst>
                              <p:par>
                                <p:cTn id="4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8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1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3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201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201"/>
                            </p:stCondLst>
                            <p:childTnLst>
                              <p:par>
                                <p:cTn id="16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901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901"/>
                            </p:stCondLst>
                            <p:childTnLst>
                              <p:par>
                                <p:cTn id="18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2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C43CD1-1A73-49CD-94B9-345ADDB44FC7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F0A32-EDEE-41D5-B8CF-036628DF41DE}"/>
              </a:ext>
            </a:extLst>
          </p:cNvPr>
          <p:cNvSpPr/>
          <p:nvPr/>
        </p:nvSpPr>
        <p:spPr>
          <a:xfrm>
            <a:off x="311150" y="1063625"/>
            <a:ext cx="7958138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module1, math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print(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math.pi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>
                <a:latin typeface="Lucida Console" panose="020B0609040504020204" pitchFamily="49" charset="0"/>
              </a:rPr>
              <a:t>module1.x)</a:t>
            </a: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3.141592653589793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from module1 import x</a:t>
            </a:r>
            <a:endParaRPr lang="en-US" sz="2800" dirty="0"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84DD2-2CB4-4D5A-B6FC-EE81DC1FFF3E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BB9FFC-16C5-4DD5-A2D7-C0F1D31ED8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ransition spd="slow" advTm="3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4F035D-03A0-48B2-9A1C-B58CA3FE977C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94DC8-7A0F-4A1C-B6F0-6F10ADE7AFE4}"/>
              </a:ext>
            </a:extLst>
          </p:cNvPr>
          <p:cNvSpPr/>
          <p:nvPr/>
        </p:nvSpPr>
        <p:spPr>
          <a:xfrm>
            <a:off x="311150" y="1063625"/>
            <a:ext cx="7958138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   print(</a:t>
            </a:r>
            <a:r>
              <a:rPr lang="en-US" sz="28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math.pi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>
                <a:latin typeface="Lucida Console" panose="020B0609040504020204" pitchFamily="49" charset="0"/>
              </a:rPr>
              <a:t>module1.x)</a:t>
            </a: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3.141592653589793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from module1 import x</a:t>
            </a:r>
            <a:endParaRPr lang="en-US" sz="2800" dirty="0"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Traceback (most recent call last):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3FD70-3925-4138-9B46-24CA63B594A4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E9D239-B49A-49A3-B2E5-35273101415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0E9E40-8BAB-49DF-8247-0C09E2880DAE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B51EB-93ED-4DDF-A571-E6A01C9B65A7}"/>
              </a:ext>
            </a:extLst>
          </p:cNvPr>
          <p:cNvSpPr/>
          <p:nvPr/>
        </p:nvSpPr>
        <p:spPr>
          <a:xfrm>
            <a:off x="311150" y="1063625"/>
            <a:ext cx="8821738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3.141592653589793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from module1 import x</a:t>
            </a:r>
            <a:endParaRPr lang="en-US" sz="2800" dirty="0"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"prog.py", line 3, in &lt;module&gt;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5266C-8896-411B-B8F0-B85A8C00A4B3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C959DC-15CB-4E70-93A6-D8CD889F8BF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3F3D25-6BF7-437D-AF13-004A1823E74E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B72DB-8CA2-4E99-AB00-97B2B3AFAF15}"/>
              </a:ext>
            </a:extLst>
          </p:cNvPr>
          <p:cNvSpPr/>
          <p:nvPr/>
        </p:nvSpPr>
        <p:spPr>
          <a:xfrm>
            <a:off x="311150" y="1063625"/>
            <a:ext cx="8488363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Lucida Console" panose="020B060904050402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from module1 import x</a:t>
            </a:r>
            <a:endParaRPr lang="en-US" sz="2800" dirty="0"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"prog.py", line 3, in &lt;module&gt;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  print ("local value of x:",x)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89FFB-B9A6-457D-A924-FB167172A974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7D03E1-D010-433F-B63B-6BA0278C84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E92489-0CFF-44DB-A609-DCEE4014C9D5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583EF-E13D-4AFB-AE17-9DBDD25E0293}"/>
              </a:ext>
            </a:extLst>
          </p:cNvPr>
          <p:cNvSpPr/>
          <p:nvPr/>
        </p:nvSpPr>
        <p:spPr>
          <a:xfrm>
            <a:off x="311150" y="1063625"/>
            <a:ext cx="8488363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from module1 import x</a:t>
            </a:r>
            <a:endParaRPr lang="en-US" sz="2800" dirty="0"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"prog.py", line 3, in &lt;module&gt;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  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2929"/>
                </a:solidFill>
                <a:latin typeface="Lucida Console" panose="020B0609040504020204" pitchFamily="49" charset="0"/>
              </a:rPr>
              <a:t>NameError: name 'x' is not defined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28E5E-3CA6-4512-B60B-A3FF8981411E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6854C3-CA4B-49E6-B755-A8E5394534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77B162-D8C2-414A-9CED-30B87F44E01C}"/>
              </a:ext>
            </a:extLst>
          </p:cNvPr>
          <p:cNvSpPr/>
          <p:nvPr/>
        </p:nvSpPr>
        <p:spPr>
          <a:xfrm>
            <a:off x="292100" y="1063625"/>
            <a:ext cx="9144000" cy="5794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D6208-D5A3-4202-A93C-48029A61AA93}"/>
              </a:ext>
            </a:extLst>
          </p:cNvPr>
          <p:cNvSpPr/>
          <p:nvPr/>
        </p:nvSpPr>
        <p:spPr>
          <a:xfrm>
            <a:off x="311150" y="1063625"/>
            <a:ext cx="8488363" cy="560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print(x)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exit()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module1.py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 cat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module1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("imported:",module1.x)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python3 </a:t>
            </a:r>
            <a:r>
              <a:rPr lang="en-US" sz="2800" dirty="0">
                <a:solidFill>
                  <a:srgbClr val="A365D1"/>
                </a:solidFill>
                <a:latin typeface="Lucida Console" panose="020B0609040504020204" pitchFamily="49" charset="0"/>
              </a:rPr>
              <a:t>prog.py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imported: 5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"prog.py", line 3, in &lt;module&gt;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  print ("local value of x:",x)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2929"/>
                </a:solidFill>
                <a:latin typeface="Lucida Console" panose="020B0609040504020204" pitchFamily="49" charset="0"/>
              </a:rPr>
              <a:t>NameError: name 'x' is not defined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 </a:t>
            </a:r>
            <a:endParaRPr lang="en-US" sz="2800" dirty="0">
              <a:solidFill>
                <a:srgbClr val="A365D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70DDE-4262-490B-BCDA-3EFD1FE0C403}"/>
              </a:ext>
            </a:extLst>
          </p:cNvPr>
          <p:cNvSpPr/>
          <p:nvPr/>
        </p:nvSpPr>
        <p:spPr>
          <a:xfrm>
            <a:off x="311150" y="1063625"/>
            <a:ext cx="925513" cy="579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</a:t>
            </a: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91612-9EAC-45B2-A96E-6C5513B0E59B}"/>
              </a:ext>
            </a:extLst>
          </p:cNvPr>
          <p:cNvCxnSpPr/>
          <p:nvPr/>
        </p:nvCxnSpPr>
        <p:spPr>
          <a:xfrm>
            <a:off x="793750" y="6527800"/>
            <a:ext cx="0" cy="311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73D056F0-2702-41D1-AFDE-C430A2D1C59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User-De</a:t>
            </a:r>
            <a:r>
              <a:rPr lang="en-US" spc="400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A6B67-4928-4091-B09D-C0A60DCE385A}"/>
              </a:ext>
            </a:extLst>
          </p:cNvPr>
          <p:cNvSpPr/>
          <p:nvPr/>
        </p:nvSpPr>
        <p:spPr>
          <a:xfrm>
            <a:off x="292100" y="1041400"/>
            <a:ext cx="9144000" cy="5821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cat module1.py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cat module2.py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module1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x = 6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cat test.py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import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module1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imported: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</a:t>
            </a: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indirectly: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.module1</a:t>
            </a: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reachable directly: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module1</a:t>
            </a: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python3 test.py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imported: 6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indirectly: 5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reachable directly: 5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7F7F7F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14E294-7534-4468-9DBD-8A8406275F1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lang="en-US" altLang="en-US" spc="-120" dirty="0">
                <a:solidFill>
                  <a:srgbClr val="0070C0"/>
                </a:solidFill>
              </a:rPr>
              <a:t>On</a:t>
            </a:r>
            <a:r>
              <a:rPr lang="en-US" altLang="en-US" spc="-40" dirty="0">
                <a:solidFill>
                  <a:srgbClr val="0070C0"/>
                </a:solidFill>
              </a:rPr>
              <a:t>e</a:t>
            </a:r>
            <a:r>
              <a:rPr lang="en-US" altLang="en-US" sz="3600" spc="-40" dirty="0">
                <a:solidFill>
                  <a:srgbClr val="0070C0"/>
                </a:solidFill>
              </a:rPr>
              <a:t> </a:t>
            </a:r>
            <a:r>
              <a:rPr lang="en-US" altLang="en-US" spc="-400" dirty="0">
                <a:solidFill>
                  <a:srgbClr val="0070C0"/>
                </a:solidFill>
              </a:rPr>
              <a:t>M</a:t>
            </a:r>
            <a:r>
              <a:rPr lang="en-US" altLang="en-US" spc="-40" dirty="0">
                <a:solidFill>
                  <a:srgbClr val="0070C0"/>
                </a:solidFill>
              </a:rPr>
              <a:t>odule Can Import</a:t>
            </a:r>
            <a:r>
              <a:rPr lang="en-US" altLang="en-US" sz="4000" spc="-40" dirty="0">
                <a:solidFill>
                  <a:srgbClr val="0070C0"/>
                </a:solidFill>
              </a:rPr>
              <a:t> </a:t>
            </a:r>
            <a:r>
              <a:rPr lang="en-US" altLang="en-US" spc="-40" dirty="0">
                <a:solidFill>
                  <a:srgbClr val="0070C0"/>
                </a:solidFill>
              </a:rPr>
              <a:t>Another</a:t>
            </a:r>
            <a:endParaRPr lang="en-GB" altLang="en-US" spc="-4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534CD-89D1-4737-A87B-4B4D05D8D665}"/>
              </a:ext>
            </a:extLst>
          </p:cNvPr>
          <p:cNvSpPr/>
          <p:nvPr/>
        </p:nvSpPr>
        <p:spPr>
          <a:xfrm>
            <a:off x="344488" y="4086225"/>
            <a:ext cx="8447087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F8B84-AC6D-4FB2-9702-FF3C78A53AB6}"/>
              </a:ext>
            </a:extLst>
          </p:cNvPr>
          <p:cNvSpPr/>
          <p:nvPr/>
        </p:nvSpPr>
        <p:spPr>
          <a:xfrm>
            <a:off x="344488" y="3390900"/>
            <a:ext cx="6281737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5EA4C-46D1-4A3F-A397-A07E24C54A1C}"/>
              </a:ext>
            </a:extLst>
          </p:cNvPr>
          <p:cNvSpPr/>
          <p:nvPr/>
        </p:nvSpPr>
        <p:spPr>
          <a:xfrm>
            <a:off x="344488" y="3735388"/>
            <a:ext cx="8447087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38D223-84EE-4FDD-B1E9-CDD15C86D682}"/>
              </a:ext>
            </a:extLst>
          </p:cNvPr>
          <p:cNvSpPr/>
          <p:nvPr/>
        </p:nvSpPr>
        <p:spPr>
          <a:xfrm>
            <a:off x="344488" y="5440363"/>
            <a:ext cx="4597400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06941-2C95-4C71-962E-B0D907723266}"/>
              </a:ext>
            </a:extLst>
          </p:cNvPr>
          <p:cNvSpPr/>
          <p:nvPr/>
        </p:nvSpPr>
        <p:spPr>
          <a:xfrm>
            <a:off x="344488" y="4778375"/>
            <a:ext cx="2470150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A3F60-3496-47A6-B7A0-8F40370D961A}"/>
              </a:ext>
            </a:extLst>
          </p:cNvPr>
          <p:cNvSpPr/>
          <p:nvPr/>
        </p:nvSpPr>
        <p:spPr>
          <a:xfrm>
            <a:off x="344488" y="5114925"/>
            <a:ext cx="2895600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3D843-3B1D-47CB-A8A8-B27F86513E47}"/>
              </a:ext>
            </a:extLst>
          </p:cNvPr>
          <p:cNvCxnSpPr/>
          <p:nvPr/>
        </p:nvCxnSpPr>
        <p:spPr>
          <a:xfrm>
            <a:off x="3922713" y="1066800"/>
            <a:ext cx="0" cy="3476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BD4BCF-9E33-442A-8E05-16C323239B67}"/>
              </a:ext>
            </a:extLst>
          </p:cNvPr>
          <p:cNvCxnSpPr/>
          <p:nvPr/>
        </p:nvCxnSpPr>
        <p:spPr>
          <a:xfrm>
            <a:off x="3910013" y="1739900"/>
            <a:ext cx="0" cy="3476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380C81-19CB-4871-98EF-762A9A2A8864}"/>
              </a:ext>
            </a:extLst>
          </p:cNvPr>
          <p:cNvCxnSpPr/>
          <p:nvPr/>
        </p:nvCxnSpPr>
        <p:spPr>
          <a:xfrm>
            <a:off x="3275013" y="2767013"/>
            <a:ext cx="0" cy="34766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6B8E57-E6EE-4596-BF08-BFF03DAE494B}"/>
              </a:ext>
            </a:extLst>
          </p:cNvPr>
          <p:cNvCxnSpPr/>
          <p:nvPr/>
        </p:nvCxnSpPr>
        <p:spPr>
          <a:xfrm>
            <a:off x="801750" y="1047750"/>
            <a:ext cx="0" cy="3286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018E04-D3A2-4AEE-A7DC-387BE24CA1F2}"/>
              </a:ext>
            </a:extLst>
          </p:cNvPr>
          <p:cNvCxnSpPr/>
          <p:nvPr/>
        </p:nvCxnSpPr>
        <p:spPr>
          <a:xfrm>
            <a:off x="801750" y="1717675"/>
            <a:ext cx="0" cy="330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B838CD-BE45-4F94-B906-EA1EEF62C780}"/>
              </a:ext>
            </a:extLst>
          </p:cNvPr>
          <p:cNvCxnSpPr/>
          <p:nvPr/>
        </p:nvCxnSpPr>
        <p:spPr>
          <a:xfrm>
            <a:off x="806513" y="2740025"/>
            <a:ext cx="0" cy="3286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0B6F6-A22C-4C24-A89D-6E2BDB0C1B4C}"/>
              </a:ext>
            </a:extLst>
          </p:cNvPr>
          <p:cNvCxnSpPr/>
          <p:nvPr/>
        </p:nvCxnSpPr>
        <p:spPr>
          <a:xfrm>
            <a:off x="4148138" y="4486275"/>
            <a:ext cx="0" cy="3381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616285-77F0-4AE4-AE01-83F64C199238}"/>
              </a:ext>
            </a:extLst>
          </p:cNvPr>
          <p:cNvCxnSpPr/>
          <p:nvPr/>
        </p:nvCxnSpPr>
        <p:spPr>
          <a:xfrm>
            <a:off x="784225" y="4456113"/>
            <a:ext cx="0" cy="320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81EE13-05A9-4053-8D93-F14AA027648D}"/>
              </a:ext>
            </a:extLst>
          </p:cNvPr>
          <p:cNvCxnSpPr/>
          <p:nvPr/>
        </p:nvCxnSpPr>
        <p:spPr>
          <a:xfrm>
            <a:off x="785875" y="5819775"/>
            <a:ext cx="0" cy="320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CB6015C-E0A0-4A9A-94B8-102D8A679E9A}"/>
              </a:ext>
            </a:extLst>
          </p:cNvPr>
          <p:cNvSpPr/>
          <p:nvPr/>
        </p:nvSpPr>
        <p:spPr>
          <a:xfrm>
            <a:off x="292100" y="1041400"/>
            <a:ext cx="400050" cy="5821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sz="28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51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1"/>
                            </p:stCondLst>
                            <p:childTnLst>
                              <p:par>
                                <p:cTn id="5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72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8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1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6C27A-B00F-4535-B7F9-AAB56EED2F65}"/>
              </a:ext>
            </a:extLst>
          </p:cNvPr>
          <p:cNvSpPr/>
          <p:nvPr/>
        </p:nvSpPr>
        <p:spPr>
          <a:xfrm>
            <a:off x="292607" y="1040623"/>
            <a:ext cx="9144000" cy="5822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 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cat module1.py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x = 5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cat module2.py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module1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x = 6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cat test2.py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import 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imported: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</a:t>
            </a: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indirectly: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FFFF00"/>
                </a:solidFill>
                <a:latin typeface="Lucida Console" panose="020B0609040504020204" pitchFamily="49" charset="0"/>
              </a:rPr>
              <a:t>module2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.module1</a:t>
            </a: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dirty="0">
                <a:solidFill>
                  <a:srgbClr val="FF2929"/>
                </a:solidFill>
                <a:latin typeface="Lucida Console" panose="020B0609040504020204" pitchFamily="49" charset="0"/>
              </a:rPr>
              <a:t>unreachable directly: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",</a:t>
            </a:r>
            <a:r>
              <a:rPr lang="en-US" sz="2800" strike="sngStrike" dirty="0">
                <a:solidFill>
                  <a:srgbClr val="00B0F0"/>
                </a:solidFill>
                <a:latin typeface="Lucida Console" panose="020B0609040504020204" pitchFamily="49" charset="0"/>
              </a:rPr>
              <a:t>module1</a:t>
            </a:r>
            <a:r>
              <a:rPr lang="en-US" sz="2800" strike="sngStrike" dirty="0">
                <a:solidFill>
                  <a:srgbClr val="92D050"/>
                </a:solidFill>
                <a:latin typeface="Lucida Console" panose="020B0609040504020204" pitchFamily="49" charset="0"/>
              </a:rPr>
              <a:t>.x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prstClr val="white"/>
                </a:solidFill>
                <a:latin typeface="Lucida Console" panose="020B0609040504020204" pitchFamily="49" charset="0"/>
              </a:rPr>
              <a:t> python3 test2.py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imported: 6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92D050"/>
                </a:solidFill>
                <a:latin typeface="Lucida Console" panose="020B0609040504020204" pitchFamily="49" charset="0"/>
              </a:rPr>
              <a:t>indirectly: 5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“test.py", line 4, in &lt;module&gt;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5C0000"/>
                </a:solidFill>
                <a:latin typeface="Lucida Console" panose="020B0609040504020204" pitchFamily="49" charset="0"/>
              </a:rPr>
              <a:t>    print ("unreachable:",module1.x)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2929"/>
                </a:solidFill>
                <a:latin typeface="Lucida Console" panose="020B0609040504020204" pitchFamily="49" charset="0"/>
              </a:rPr>
              <a:t>NameError: name 'module1' is not defined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2410BD-8C4E-40FD-A8E2-092EE7FAE7A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363"/>
            <a:ext cx="9729788" cy="1046162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/>
            </a:pPr>
            <a:r>
              <a:rPr lang="en-US" altLang="en-US" spc="-120" dirty="0">
                <a:solidFill>
                  <a:srgbClr val="0070C0"/>
                </a:solidFill>
              </a:rPr>
              <a:t>On</a:t>
            </a:r>
            <a:r>
              <a:rPr lang="en-US" altLang="en-US" spc="-40" dirty="0">
                <a:solidFill>
                  <a:srgbClr val="0070C0"/>
                </a:solidFill>
              </a:rPr>
              <a:t>e</a:t>
            </a:r>
            <a:r>
              <a:rPr lang="en-US" altLang="en-US" sz="3600" spc="-40" dirty="0">
                <a:solidFill>
                  <a:srgbClr val="0070C0"/>
                </a:solidFill>
              </a:rPr>
              <a:t> </a:t>
            </a:r>
            <a:r>
              <a:rPr lang="en-US" altLang="en-US" spc="-400" dirty="0">
                <a:solidFill>
                  <a:srgbClr val="0070C0"/>
                </a:solidFill>
              </a:rPr>
              <a:t>M</a:t>
            </a:r>
            <a:r>
              <a:rPr lang="en-US" altLang="en-US" spc="-40" dirty="0">
                <a:solidFill>
                  <a:srgbClr val="0070C0"/>
                </a:solidFill>
              </a:rPr>
              <a:t>odule Can Import</a:t>
            </a:r>
            <a:r>
              <a:rPr lang="en-US" altLang="en-US" sz="4000" spc="-40" dirty="0">
                <a:solidFill>
                  <a:srgbClr val="0070C0"/>
                </a:solidFill>
              </a:rPr>
              <a:t> </a:t>
            </a:r>
            <a:r>
              <a:rPr lang="en-US" altLang="en-US" spc="-40" dirty="0">
                <a:solidFill>
                  <a:srgbClr val="0070C0"/>
                </a:solidFill>
              </a:rPr>
              <a:t>Another</a:t>
            </a:r>
            <a:endParaRPr lang="en-GB" altLang="en-US" spc="-4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4EFAA-0D45-4543-B2C1-F371C2A5666F}"/>
              </a:ext>
            </a:extLst>
          </p:cNvPr>
          <p:cNvSpPr/>
          <p:nvPr/>
        </p:nvSpPr>
        <p:spPr>
          <a:xfrm>
            <a:off x="344488" y="4086225"/>
            <a:ext cx="8850312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1C034-6D92-4000-AFEE-5456B979EF8B}"/>
              </a:ext>
            </a:extLst>
          </p:cNvPr>
          <p:cNvSpPr/>
          <p:nvPr/>
        </p:nvSpPr>
        <p:spPr>
          <a:xfrm>
            <a:off x="344488" y="3390900"/>
            <a:ext cx="6281737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3810C-41DB-43BF-A1FF-2A20A5A5BECD}"/>
              </a:ext>
            </a:extLst>
          </p:cNvPr>
          <p:cNvSpPr/>
          <p:nvPr/>
        </p:nvSpPr>
        <p:spPr>
          <a:xfrm>
            <a:off x="344488" y="3735388"/>
            <a:ext cx="8447087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B5430A-BD95-4B4A-9CB9-9DCB453CE27A}"/>
              </a:ext>
            </a:extLst>
          </p:cNvPr>
          <p:cNvSpPr/>
          <p:nvPr/>
        </p:nvSpPr>
        <p:spPr>
          <a:xfrm>
            <a:off x="344488" y="5440363"/>
            <a:ext cx="8702675" cy="1417637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F7993-7FBD-4F8A-9C22-610E4AA1EE2C}"/>
              </a:ext>
            </a:extLst>
          </p:cNvPr>
          <p:cNvSpPr/>
          <p:nvPr/>
        </p:nvSpPr>
        <p:spPr>
          <a:xfrm>
            <a:off x="344488" y="4778375"/>
            <a:ext cx="2470150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E34CA-8D85-4267-B6CC-C50330FCDF12}"/>
              </a:ext>
            </a:extLst>
          </p:cNvPr>
          <p:cNvSpPr/>
          <p:nvPr/>
        </p:nvSpPr>
        <p:spPr>
          <a:xfrm>
            <a:off x="344488" y="5114925"/>
            <a:ext cx="2895600" cy="4318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3">
            <a:extLst>
              <a:ext uri="{FF2B5EF4-FFF2-40B4-BE49-F238E27FC236}">
                <a16:creationId xmlns:a16="http://schemas.microsoft.com/office/drawing/2014/main" id="{87AF405F-900F-4673-97E1-14FF6835B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Import control with _...</a:t>
            </a:r>
            <a:endParaRPr lang="en-US" altLang="en-US" sz="4800">
              <a:solidFill>
                <a:srgbClr val="0C77C3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631663-2EE9-4301-86DA-6ED8D40F36D6}"/>
              </a:ext>
            </a:extLst>
          </p:cNvPr>
          <p:cNvSpPr txBox="1">
            <a:spLocks/>
          </p:cNvSpPr>
          <p:nvPr/>
        </p:nvSpPr>
        <p:spPr>
          <a:xfrm>
            <a:off x="292100" y="881063"/>
            <a:ext cx="9255125" cy="5976937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Names that start with </a:t>
            </a:r>
            <a:r>
              <a:rPr lang="en-US" sz="3600" dirty="0" err="1">
                <a:solidFill>
                  <a:srgbClr val="FF0000"/>
                </a:solidFill>
              </a:rPr>
              <a:t>atleast</a:t>
            </a:r>
            <a:r>
              <a:rPr lang="en-US" sz="3600" dirty="0">
                <a:solidFill>
                  <a:srgbClr val="FF0000"/>
                </a:solidFill>
              </a:rPr>
              <a:t> one underscore,   </a:t>
            </a:r>
            <a:r>
              <a:rPr lang="en-US" sz="3600" b="1" dirty="0">
                <a:solidFill>
                  <a:srgbClr val="FF0000"/>
                </a:solidFill>
              </a:rPr>
              <a:t>_...</a:t>
            </a:r>
            <a:r>
              <a:rPr lang="en-US" sz="3600" b="1" baseline="300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, are </a:t>
            </a:r>
            <a:r>
              <a:rPr lang="en-US" sz="3600" u="sng" dirty="0">
                <a:solidFill>
                  <a:srgbClr val="FF0000"/>
                </a:solidFill>
              </a:rPr>
              <a:t>not imported</a:t>
            </a:r>
            <a:r>
              <a:rPr lang="en-US" sz="3600" dirty="0">
                <a:solidFill>
                  <a:srgbClr val="FF0000"/>
                </a:solidFill>
              </a:rPr>
              <a:t> by “from … import *”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sz="3400" dirty="0">
                <a:solidFill>
                  <a:srgbClr val="FF0000"/>
                </a:solidFill>
              </a:rPr>
              <a:t>So these data and methods are </a:t>
            </a:r>
            <a:r>
              <a:rPr lang="en-US" altLang="zh-TW" sz="3400" b="1" i="1" dirty="0">
                <a:solidFill>
                  <a:srgbClr val="FF0000"/>
                </a:solidFill>
              </a:rPr>
              <a:t>private</a:t>
            </a:r>
            <a:r>
              <a:rPr lang="en-US" altLang="zh-TW" sz="3400" i="1" dirty="0">
                <a:solidFill>
                  <a:srgbClr val="FF0000"/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sz="3400" dirty="0">
                <a:solidFill>
                  <a:srgbClr val="FF0000"/>
                </a:solidFill>
              </a:rPr>
              <a:t>Alternatively, you can directly specify what is to be private by creating a list named “__all__”: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500" dirty="0">
                <a:solidFill>
                  <a:srgbClr val="FF0000"/>
                </a:solidFill>
              </a:rPr>
              <a:t>   </a:t>
            </a:r>
            <a:r>
              <a:rPr lang="en-US" altLang="zh-TW" sz="3200" dirty="0">
                <a:solidFill>
                  <a:srgbClr val="002060"/>
                </a:solidFill>
              </a:rPr>
              <a:t>__all__ = [“x1”,“y1”,“z1”] #only these 3 import</a:t>
            </a:r>
            <a:endParaRPr lang="en-US" altLang="zh-TW" sz="3500" dirty="0">
              <a:solidFill>
                <a:srgbClr val="002060"/>
              </a:solidFill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sz="2900" dirty="0">
                <a:solidFill>
                  <a:srgbClr val="FF0000"/>
                </a:solidFill>
              </a:rPr>
              <a:t>This list is only used if a “from…import *” is executed.</a:t>
            </a:r>
            <a:endParaRPr lang="en-US" sz="2900" dirty="0">
              <a:solidFill>
                <a:srgbClr val="FF0000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D726D7E-3D2A-441A-9141-DD016A889181}"/>
              </a:ext>
            </a:extLst>
          </p:cNvPr>
          <p:cNvSpPr/>
          <p:nvPr/>
        </p:nvSpPr>
        <p:spPr>
          <a:xfrm>
            <a:off x="2714625" y="4902200"/>
            <a:ext cx="4391025" cy="1025525"/>
          </a:xfrm>
          <a:prstGeom prst="wedgeRoundRectCallout">
            <a:avLst>
              <a:gd name="adj1" fmla="val -62516"/>
              <a:gd name="adj2" fmla="val -146509"/>
              <a:gd name="adj3" fmla="val 1666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600" u="sng" dirty="0">
                <a:solidFill>
                  <a:srgbClr val="002060"/>
                </a:solidFill>
              </a:rPr>
              <a:t>system-defined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E4212-5E06-403F-AE30-2E0B1979C859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'abs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'all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'any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'ascii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'bin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'bool</a:t>
            </a:r>
            <a:r>
              <a:rPr lang="en-US" sz="2600" spc="-5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13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'bytearray'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'callable'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'chr'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'classmethod'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'complex'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'copyright'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'credits'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'delattr'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endParaRPr lang="en-US" sz="2600" spc="-1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7BA1CE-7658-41B5-AD0E-ED9A4000C8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</p:spTree>
  </p:cSld>
  <p:clrMapOvr>
    <a:masterClrMapping/>
  </p:clrMapOvr>
  <p:transition spd="slow" advTm="3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D581B7E-6435-4CBE-94A3-A5FE879088A9}"/>
              </a:ext>
            </a:extLst>
          </p:cNvPr>
          <p:cNvSpPr/>
          <p:nvPr/>
        </p:nvSpPr>
        <p:spPr>
          <a:xfrm>
            <a:off x="2714625" y="4902200"/>
            <a:ext cx="4391025" cy="1025525"/>
          </a:xfrm>
          <a:prstGeom prst="wedgeRoundRectCallout">
            <a:avLst>
              <a:gd name="adj1" fmla="val -62516"/>
              <a:gd name="adj2" fmla="val -146509"/>
              <a:gd name="adj3" fmla="val 16667"/>
            </a:avLst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600" u="sng" dirty="0">
                <a:solidFill>
                  <a:srgbClr val="002060"/>
                </a:solidFill>
              </a:rPr>
              <a:t>system-defined name</a:t>
            </a:r>
          </a:p>
        </p:txBody>
      </p:sp>
      <p:sp>
        <p:nvSpPr>
          <p:cNvPr id="103427" name="Title 3">
            <a:extLst>
              <a:ext uri="{FF2B5EF4-FFF2-40B4-BE49-F238E27FC236}">
                <a16:creationId xmlns:a16="http://schemas.microsoft.com/office/drawing/2014/main" id="{1C825546-CEDF-4BC0-A98F-E477E526F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95263"/>
            <a:ext cx="9726613" cy="6858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800" b="1">
                <a:solidFill>
                  <a:srgbClr val="0C77C3"/>
                </a:solidFill>
              </a:rPr>
              <a:t>Import control with _...</a:t>
            </a:r>
            <a:endParaRPr lang="en-US" altLang="en-US" sz="4800">
              <a:solidFill>
                <a:srgbClr val="0C77C3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5AB05-8B50-4405-93CF-8053772F6917}"/>
              </a:ext>
            </a:extLst>
          </p:cNvPr>
          <p:cNvSpPr txBox="1">
            <a:spLocks/>
          </p:cNvSpPr>
          <p:nvPr/>
        </p:nvSpPr>
        <p:spPr>
          <a:xfrm>
            <a:off x="292100" y="881063"/>
            <a:ext cx="9255125" cy="5976937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Names that start with </a:t>
            </a:r>
            <a:r>
              <a:rPr lang="en-US" sz="3600" dirty="0" err="1">
                <a:solidFill>
                  <a:srgbClr val="FF0000"/>
                </a:solidFill>
              </a:rPr>
              <a:t>atleast</a:t>
            </a:r>
            <a:r>
              <a:rPr lang="en-US" sz="3600" dirty="0">
                <a:solidFill>
                  <a:srgbClr val="FF0000"/>
                </a:solidFill>
              </a:rPr>
              <a:t> one underscore,   </a:t>
            </a:r>
            <a:r>
              <a:rPr lang="en-US" sz="3600" b="1" dirty="0">
                <a:solidFill>
                  <a:srgbClr val="FF0000"/>
                </a:solidFill>
              </a:rPr>
              <a:t>_...</a:t>
            </a:r>
            <a:r>
              <a:rPr lang="en-US" sz="3600" b="1" baseline="300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, are </a:t>
            </a:r>
            <a:r>
              <a:rPr lang="en-US" sz="3600" u="sng" dirty="0">
                <a:solidFill>
                  <a:srgbClr val="FF0000"/>
                </a:solidFill>
              </a:rPr>
              <a:t>not imported</a:t>
            </a:r>
            <a:r>
              <a:rPr lang="en-US" sz="3600" dirty="0">
                <a:solidFill>
                  <a:srgbClr val="FF0000"/>
                </a:solidFill>
              </a:rPr>
              <a:t> by “from … import *”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these data and methods are </a:t>
            </a:r>
            <a:r>
              <a:rPr lang="en-US" altLang="zh-TW" sz="3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</a:t>
            </a:r>
            <a:r>
              <a:rPr lang="en-US" altLang="zh-TW" sz="3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TW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Alternatively, you can directly specify what is to be private by creating a list named “__all__”: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3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__all__ = [“x1”,“y1”,“z1”] #only these 3 import</a:t>
            </a:r>
            <a:endParaRPr lang="en-US" altLang="zh-TW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altLang="zh-TW" sz="2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list is only used if a “from…import *” is executed.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9900"/>
                </a:solidFill>
              </a:rPr>
              <a:t>Names with </a:t>
            </a:r>
            <a:r>
              <a:rPr lang="en-US" sz="3600" dirty="0" err="1">
                <a:solidFill>
                  <a:srgbClr val="009900"/>
                </a:solidFill>
              </a:rPr>
              <a:t>dunders</a:t>
            </a:r>
            <a:r>
              <a:rPr lang="en-US" sz="3600" dirty="0">
                <a:solidFill>
                  <a:srgbClr val="009900"/>
                </a:solidFill>
              </a:rPr>
              <a:t> on both sides, </a:t>
            </a:r>
            <a:r>
              <a:rPr lang="en-US" sz="3600" dirty="0"/>
              <a:t>as in:</a:t>
            </a:r>
            <a:br>
              <a:rPr lang="en-US" sz="3600" dirty="0"/>
            </a:br>
            <a:r>
              <a:rPr lang="en-US" altLang="zh-TW" sz="3600" b="1" dirty="0"/>
              <a:t>__...__</a:t>
            </a:r>
            <a:r>
              <a:rPr lang="en-US" altLang="zh-TW" sz="3600" b="1" baseline="30000" dirty="0"/>
              <a:t> </a:t>
            </a:r>
            <a:r>
              <a:rPr lang="en-US" altLang="zh-TW" sz="3600" dirty="0">
                <a:solidFill>
                  <a:srgbClr val="009900"/>
                </a:solidFill>
              </a:rPr>
              <a:t>,‏ </a:t>
            </a:r>
            <a:r>
              <a:rPr lang="en-US" sz="3600" dirty="0">
                <a:solidFill>
                  <a:srgbClr val="009900"/>
                </a:solidFill>
              </a:rPr>
              <a:t>are </a:t>
            </a:r>
            <a:r>
              <a:rPr lang="en-US" sz="3600" u="sng" dirty="0">
                <a:solidFill>
                  <a:srgbClr val="002060"/>
                </a:solidFill>
              </a:rPr>
              <a:t>system-defined names</a:t>
            </a:r>
            <a:r>
              <a:rPr lang="en-US" sz="3600" dirty="0">
                <a:solidFill>
                  <a:srgbClr val="009900"/>
                </a:solidFill>
              </a:rPr>
              <a:t>.</a:t>
            </a:r>
          </a:p>
          <a:p>
            <a:pPr fontAlgn="auto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7030A0"/>
                </a:solidFill>
              </a:rPr>
              <a:t>(Names </a:t>
            </a:r>
            <a:r>
              <a:rPr lang="en-US" sz="3600" spc="-40" dirty="0">
                <a:solidFill>
                  <a:srgbClr val="7030A0"/>
                </a:solidFill>
              </a:rPr>
              <a:t>that only start with 2 underscores, </a:t>
            </a:r>
            <a:r>
              <a:rPr lang="en-US" sz="3600" spc="-40" dirty="0"/>
              <a:t>as in:</a:t>
            </a:r>
            <a:br>
              <a:rPr lang="en-US" sz="3600" dirty="0"/>
            </a:br>
            <a:r>
              <a:rPr lang="en-US" sz="3600" b="1" dirty="0"/>
              <a:t>__...</a:t>
            </a:r>
            <a:r>
              <a:rPr lang="en-US" sz="3600" b="1" baseline="30000" dirty="0">
                <a:solidFill>
                  <a:srgbClr val="7030A0"/>
                </a:solidFill>
              </a:rPr>
              <a:t> </a:t>
            </a:r>
            <a:r>
              <a:rPr lang="en-US" sz="3600" spc="-30" dirty="0">
                <a:solidFill>
                  <a:srgbClr val="7030A0"/>
                </a:solidFill>
              </a:rPr>
              <a:t>, are </a:t>
            </a:r>
            <a:r>
              <a:rPr lang="en-US" sz="3600" u="sng" spc="-30" dirty="0">
                <a:solidFill>
                  <a:srgbClr val="7030A0"/>
                </a:solidFill>
              </a:rPr>
              <a:t>lo</a:t>
            </a:r>
            <a:r>
              <a:rPr lang="en-US" sz="3600" u="sng" dirty="0">
                <a:solidFill>
                  <a:srgbClr val="7030A0"/>
                </a:solidFill>
              </a:rPr>
              <a:t>c</a:t>
            </a:r>
            <a:r>
              <a:rPr lang="en-US" sz="3600" u="sng" spc="-30" dirty="0">
                <a:solidFill>
                  <a:srgbClr val="7030A0"/>
                </a:solidFill>
              </a:rPr>
              <a:t>al</a:t>
            </a:r>
            <a:r>
              <a:rPr lang="en-US" sz="3600" u="sng" spc="-10" dirty="0">
                <a:solidFill>
                  <a:srgbClr val="7030A0"/>
                </a:solidFill>
              </a:rPr>
              <a:t> t</a:t>
            </a:r>
            <a:r>
              <a:rPr lang="en-US" sz="3600" u="sng" spc="-30" dirty="0">
                <a:solidFill>
                  <a:srgbClr val="7030A0"/>
                </a:solidFill>
              </a:rPr>
              <a:t>o a </a:t>
            </a:r>
            <a:r>
              <a:rPr lang="en-US" sz="3600" u="sng" spc="-10" dirty="0">
                <a:solidFill>
                  <a:srgbClr val="7030A0"/>
                </a:solidFill>
              </a:rPr>
              <a:t>c</a:t>
            </a:r>
            <a:r>
              <a:rPr lang="en-US" sz="3600" u="sng" spc="-30" dirty="0">
                <a:solidFill>
                  <a:srgbClr val="7030A0"/>
                </a:solidFill>
              </a:rPr>
              <a:t>lass</a:t>
            </a:r>
            <a:r>
              <a:rPr lang="en-US" sz="3600" spc="-30" dirty="0">
                <a:solidFill>
                  <a:srgbClr val="7030A0"/>
                </a:solidFill>
              </a:rPr>
              <a:t>; we’ll lea</a:t>
            </a:r>
            <a:r>
              <a:rPr lang="en-US" sz="3600" dirty="0">
                <a:solidFill>
                  <a:srgbClr val="7030A0"/>
                </a:solidFill>
              </a:rPr>
              <a:t>r</a:t>
            </a:r>
            <a:r>
              <a:rPr lang="en-US" sz="3600" spc="-10" dirty="0">
                <a:solidFill>
                  <a:srgbClr val="7030A0"/>
                </a:solidFill>
              </a:rPr>
              <a:t>n </a:t>
            </a:r>
            <a:r>
              <a:rPr lang="en-US" sz="3600" dirty="0">
                <a:solidFill>
                  <a:srgbClr val="7030A0"/>
                </a:solidFill>
              </a:rPr>
              <a:t>t</a:t>
            </a:r>
            <a:r>
              <a:rPr lang="en-US" sz="3600" spc="-30" dirty="0">
                <a:solidFill>
                  <a:srgbClr val="7030A0"/>
                </a:solidFill>
              </a:rPr>
              <a:t>his la</a:t>
            </a:r>
            <a:r>
              <a:rPr lang="en-US" sz="3600" dirty="0">
                <a:solidFill>
                  <a:srgbClr val="7030A0"/>
                </a:solidFill>
              </a:rPr>
              <a:t>t</a:t>
            </a:r>
            <a:r>
              <a:rPr lang="en-US" sz="3600" spc="-30" dirty="0">
                <a:solidFill>
                  <a:srgbClr val="7030A0"/>
                </a:solidFill>
              </a:rPr>
              <a:t>er.</a:t>
            </a:r>
            <a:r>
              <a:rPr lang="en-US" sz="3600" spc="-2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EF8B8A7-1494-4394-B174-FAEA35F9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726613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38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38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38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38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38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3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800" b="1">
                <a:solidFill>
                  <a:srgbClr val="FF0000"/>
                </a:solidFill>
                <a:latin typeface="Elephant" panose="02020904090505020303" pitchFamily="18" charset="0"/>
              </a:rPr>
              <a:t>_...</a:t>
            </a:r>
            <a:r>
              <a:rPr lang="en-US" altLang="en-US" sz="4800" b="1">
                <a:solidFill>
                  <a:srgbClr val="0C77C3"/>
                </a:solidFill>
                <a:latin typeface="Elephant" panose="02020904090505020303" pitchFamily="18" charset="0"/>
              </a:rPr>
              <a:t> &amp; </a:t>
            </a:r>
            <a:r>
              <a:rPr lang="en-US" altLang="en-US" sz="4800" b="1">
                <a:solidFill>
                  <a:srgbClr val="00B050"/>
                </a:solidFill>
                <a:latin typeface="Elephant" panose="02020904090505020303" pitchFamily="18" charset="0"/>
              </a:rPr>
              <a:t>__...__</a:t>
            </a:r>
            <a:r>
              <a:rPr lang="en-US" altLang="en-US" sz="4800" b="1">
                <a:solidFill>
                  <a:srgbClr val="0C77C3"/>
                </a:solidFill>
                <a:latin typeface="Elephant" panose="02020904090505020303" pitchFamily="18" charset="0"/>
              </a:rPr>
              <a:t> &amp; </a:t>
            </a:r>
            <a:r>
              <a:rPr lang="en-US" altLang="en-US" sz="4800" b="1">
                <a:solidFill>
                  <a:srgbClr val="7030A0"/>
                </a:solidFill>
                <a:latin typeface="Elephant" panose="02020904090505020303" pitchFamily="18" charset="0"/>
              </a:rPr>
              <a:t>__...</a:t>
            </a:r>
            <a:endParaRPr lang="en-US" altLang="en-US" sz="4800">
              <a:solidFill>
                <a:srgbClr val="7030A0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66E1-4BE8-4F74-9019-C1459CC4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524000"/>
            <a:ext cx="9297988" cy="5334000"/>
          </a:xfrm>
        </p:spPr>
        <p:txBody>
          <a:bodyPr>
            <a:noAutofit/>
          </a:bodyPr>
          <a:lstStyle/>
          <a:p>
            <a:pPr marL="209672" indent="-209672" defTabSz="838688" fontAlgn="auto">
              <a:spcBef>
                <a:spcPts val="3000"/>
              </a:spcBef>
              <a:spcAft>
                <a:spcPts val="0"/>
              </a:spcAft>
              <a:defRPr/>
            </a:pPr>
            <a:r>
              <a:rPr lang="en-AU" altLang="en-US" sz="3800" dirty="0">
                <a:solidFill>
                  <a:srgbClr val="FF0000"/>
                </a:solidFill>
              </a:rPr>
              <a:t>The </a:t>
            </a:r>
            <a:r>
              <a:rPr lang="en-AU" altLang="en-US" sz="3800" b="1" dirty="0">
                <a:solidFill>
                  <a:srgbClr val="FF0000"/>
                </a:solidFill>
              </a:rPr>
              <a:t>same</a:t>
            </a:r>
            <a:r>
              <a:rPr lang="en-AU" altLang="en-US" sz="3800" dirty="0">
                <a:solidFill>
                  <a:srgbClr val="FF0000"/>
                </a:solidFill>
              </a:rPr>
              <a:t> file can be executed as </a:t>
            </a:r>
            <a:r>
              <a:rPr lang="en-AU" altLang="en-US" sz="3800" b="1" dirty="0">
                <a:solidFill>
                  <a:srgbClr val="FF0000"/>
                </a:solidFill>
              </a:rPr>
              <a:t>either</a:t>
            </a:r>
            <a:r>
              <a:rPr lang="en-AU" altLang="en-US" sz="3800" dirty="0">
                <a:solidFill>
                  <a:srgbClr val="FF0000"/>
                </a:solidFill>
              </a:rPr>
              <a:t> a program or module.</a:t>
            </a:r>
          </a:p>
          <a:p>
            <a:pPr marL="209672" indent="-209672" defTabSz="838688" fontAlgn="auto">
              <a:spcBef>
                <a:spcPts val="3000"/>
              </a:spcBef>
              <a:spcAft>
                <a:spcPts val="0"/>
              </a:spcAft>
              <a:defRPr/>
            </a:pPr>
            <a:r>
              <a:rPr lang="en-AU" altLang="en-US" sz="3800" dirty="0">
                <a:solidFill>
                  <a:srgbClr val="FF0000"/>
                </a:solidFill>
              </a:rPr>
              <a:t>The variable “__name__” can tell you (from inside the file, as it is being run) </a:t>
            </a:r>
            <a:r>
              <a:rPr lang="en-AU" altLang="en-US" sz="3800" i="1" dirty="0">
                <a:solidFill>
                  <a:srgbClr val="FF0000"/>
                </a:solidFill>
              </a:rPr>
              <a:t>which of these ways</a:t>
            </a:r>
            <a:r>
              <a:rPr lang="en-AU" altLang="en-US" sz="3800" dirty="0">
                <a:solidFill>
                  <a:srgbClr val="FF0000"/>
                </a:solidFill>
              </a:rPr>
              <a:t> it is being run. </a:t>
            </a:r>
          </a:p>
          <a:p>
            <a:pPr marL="629016" lvl="1" indent="-209672" defTabSz="838688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AU" altLang="en-US" sz="3600" dirty="0">
                <a:solidFill>
                  <a:srgbClr val="FF0000"/>
                </a:solidFill>
              </a:rPr>
              <a:t>This feature is useful for </a:t>
            </a:r>
            <a:r>
              <a:rPr lang="en-AU" altLang="en-US" sz="3600" i="1" dirty="0">
                <a:solidFill>
                  <a:srgbClr val="FF0000"/>
                </a:solidFill>
              </a:rPr>
              <a:t>regression </a:t>
            </a:r>
            <a:r>
              <a:rPr lang="en-AU" altLang="en-US" sz="3600" i="1" spc="-20" dirty="0">
                <a:solidFill>
                  <a:srgbClr val="FF0000"/>
                </a:solidFill>
              </a:rPr>
              <a:t>testing</a:t>
            </a:r>
            <a:r>
              <a:rPr lang="en-AU" altLang="en-US" sz="3600" spc="-2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CB7730-C457-4A48-8E3E-55542A36EE8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Modules Are Just Programs that </a:t>
            </a:r>
            <a:b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400" spc="-160" dirty="0">
                <a:solidFill>
                  <a:srgbClr val="0C77C3"/>
                </a:solidFill>
                <a:latin typeface="Elephant" panose="02020904090505020303" pitchFamily="18" charset="0"/>
              </a:rPr>
              <a:t>G</a:t>
            </a:r>
            <a:r>
              <a:rPr lang="en-US" sz="4400" spc="-170" dirty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t</a:t>
            </a:r>
            <a:r>
              <a:rPr lang="en-US" sz="3600" spc="-1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50" dirty="0">
                <a:solidFill>
                  <a:srgbClr val="0C77C3"/>
                </a:solidFill>
                <a:latin typeface="Elephant" panose="02020904090505020303" pitchFamily="18" charset="0"/>
              </a:rPr>
              <a:t>Im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ported</a:t>
            </a:r>
            <a:r>
              <a:rPr lang="en-US" spc="-1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50" dirty="0">
                <a:solidFill>
                  <a:srgbClr val="0C77C3"/>
                </a:solidFill>
                <a:latin typeface="Elephant" panose="02020904090505020303" pitchFamily="18" charset="0"/>
              </a:rPr>
              <a:t>n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ste</a:t>
            </a:r>
            <a:r>
              <a:rPr lang="en-US" sz="4400" spc="-140" dirty="0">
                <a:solidFill>
                  <a:srgbClr val="0C77C3"/>
                </a:solidFill>
                <a:latin typeface="Elephant" panose="02020904090505020303" pitchFamily="18" charset="0"/>
              </a:rPr>
              <a:t>a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d</a:t>
            </a:r>
            <a:r>
              <a:rPr lang="en-US" sz="2800" spc="-1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50" dirty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pc="-1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B</a:t>
            </a:r>
            <a:r>
              <a:rPr lang="en-US" sz="4400" spc="-150" dirty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40" dirty="0">
                <a:solidFill>
                  <a:srgbClr val="0C77C3"/>
                </a:solidFill>
                <a:latin typeface="Elephant" panose="02020904090505020303" pitchFamily="18" charset="0"/>
              </a:rPr>
              <a:t>n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g</a:t>
            </a:r>
            <a:r>
              <a:rPr lang="en-US" sz="2800" spc="-1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60" dirty="0">
                <a:solidFill>
                  <a:srgbClr val="0C77C3"/>
                </a:solidFill>
                <a:latin typeface="Elephant" panose="02020904090505020303" pitchFamily="18" charset="0"/>
              </a:rPr>
              <a:t>R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un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A8E1-4F46-4346-9414-FAC9767D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1219200"/>
            <a:ext cx="9372600" cy="5638800"/>
          </a:xfrm>
        </p:spPr>
        <p:txBody>
          <a:bodyPr>
            <a:noAutofit/>
          </a:bodyPr>
          <a:lstStyle/>
          <a:p>
            <a:pPr marL="209672" indent="-209672" defTabSz="838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</a:rPr>
              <a:t>Regression testing verifies (</a:t>
            </a:r>
            <a:r>
              <a:rPr lang="zh-TW" altLang="en-US" dirty="0">
                <a:solidFill>
                  <a:srgbClr val="FF0000"/>
                </a:solidFill>
              </a:rPr>
              <a:t>校驗</a:t>
            </a:r>
            <a:r>
              <a:rPr lang="en-US" sz="4000" dirty="0">
                <a:solidFill>
                  <a:srgbClr val="FF0000"/>
                </a:solidFill>
              </a:rPr>
              <a:t>) individual modules, before using them in a program.</a:t>
            </a:r>
          </a:p>
          <a:p>
            <a:pPr marL="629016" lvl="1" indent="-209672" defTabSz="838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</a:rPr>
              <a:t>It is good programing technique.</a:t>
            </a:r>
          </a:p>
          <a:p>
            <a:pPr marL="629016" lvl="1" indent="-209672" defTabSz="838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FF0000"/>
                </a:solidFill>
              </a:rPr>
              <a:t>And it helps to encourage code reusing.</a:t>
            </a:r>
          </a:p>
          <a:p>
            <a:pPr marL="209672" indent="-209672" defTabSz="838688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4000" spc="-40" dirty="0">
                <a:solidFill>
                  <a:srgbClr val="FF0000"/>
                </a:solidFill>
              </a:rPr>
              <a:t>Pyt</a:t>
            </a:r>
            <a:r>
              <a:rPr lang="en-US" sz="4000" spc="-70" dirty="0">
                <a:solidFill>
                  <a:srgbClr val="FF0000"/>
                </a:solidFill>
              </a:rPr>
              <a:t>hon suppo</a:t>
            </a:r>
            <a:r>
              <a:rPr lang="en-US" sz="4000" spc="-40" dirty="0">
                <a:solidFill>
                  <a:srgbClr val="FF0000"/>
                </a:solidFill>
              </a:rPr>
              <a:t>rts regression testing</a:t>
            </a:r>
            <a:r>
              <a:rPr lang="en-US" spc="-40" dirty="0">
                <a:solidFill>
                  <a:srgbClr val="FF0000"/>
                </a:solidFill>
              </a:rPr>
              <a:t> </a:t>
            </a:r>
            <a:r>
              <a:rPr lang="en-US" sz="4000" spc="-40" dirty="0">
                <a:solidFill>
                  <a:srgbClr val="FF0000"/>
                </a:solidFill>
              </a:rPr>
              <a:t>by</a:t>
            </a:r>
            <a:r>
              <a:rPr lang="en-US" spc="-40" dirty="0">
                <a:solidFill>
                  <a:srgbClr val="FF0000"/>
                </a:solidFill>
              </a:rPr>
              <a:t> </a:t>
            </a:r>
            <a:r>
              <a:rPr lang="en-US" sz="4000" spc="-40" dirty="0">
                <a:solidFill>
                  <a:srgbClr val="FF0000"/>
                </a:solidFill>
              </a:rPr>
              <a:t>letting</a:t>
            </a:r>
            <a:r>
              <a:rPr lang="en-US" sz="4000" dirty="0">
                <a:solidFill>
                  <a:srgbClr val="FF0000"/>
                </a:solidFill>
              </a:rPr>
              <a:t> modules run as stand-alone programs.</a:t>
            </a:r>
          </a:p>
          <a:p>
            <a:pPr marL="629016" lvl="1" indent="-209672" defTabSz="8386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US" sz="4000" dirty="0">
                <a:solidFill>
                  <a:srgbClr val="FF0000"/>
                </a:solidFill>
              </a:rPr>
              <a:t>The regression test executes only when the module is executed as a program:</a:t>
            </a:r>
          </a:p>
          <a:p>
            <a:pPr marL="457200" lvl="1" indent="0" defTabSz="838688" fontAlgn="auto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3000" dirty="0">
                <a:solidFill>
                  <a:srgbClr val="00B050"/>
                </a:solidFill>
              </a:rPr>
              <a:t>  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if __name__=='__main__':# Put this at</a:t>
            </a:r>
            <a:b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3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doRegressTest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()      </a:t>
            </a:r>
            <a:r>
              <a:rPr lang="en-GB" altLang="en-US" sz="3302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#  top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87FCCA-C441-4158-B5E2-2AE1C92DE5E9}"/>
              </a:ext>
            </a:extLst>
          </p:cNvPr>
          <p:cNvSpPr txBox="1">
            <a:spLocks/>
          </p:cNvSpPr>
          <p:nvPr/>
        </p:nvSpPr>
        <p:spPr>
          <a:xfrm>
            <a:off x="0" y="195263"/>
            <a:ext cx="9726613" cy="685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Regression Testing with</a:t>
            </a:r>
            <a:r>
              <a:rPr lang="en-US" sz="40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pc="-800" dirty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spc="-100" dirty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nam</a:t>
            </a:r>
            <a:r>
              <a:rPr lang="en-US" spc="-100" dirty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spc="-800" dirty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endParaRPr lang="en-US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F5423E04-682E-4760-A64F-22533A0B9B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488" y="1143000"/>
            <a:ext cx="9512300" cy="5715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The Python code for a module named </a:t>
            </a:r>
            <a:r>
              <a:rPr lang="en-US" altLang="zh-TW" i="1">
                <a:solidFill>
                  <a:srgbClr val="FF0000"/>
                </a:solidFill>
              </a:rPr>
              <a:t>aname</a:t>
            </a:r>
            <a:r>
              <a:rPr lang="en-US" altLang="zh-TW">
                <a:solidFill>
                  <a:srgbClr val="FF0000"/>
                </a:solidFill>
              </a:rPr>
              <a:t> normally resides in a file named </a:t>
            </a:r>
            <a:r>
              <a:rPr lang="en-US" altLang="zh-TW" i="1">
                <a:solidFill>
                  <a:srgbClr val="FF0000"/>
                </a:solidFill>
              </a:rPr>
              <a:t>aname.py</a:t>
            </a:r>
            <a:r>
              <a:rPr lang="en-US" altLang="zh-TW">
                <a:solidFill>
                  <a:srgbClr val="FF0000"/>
                </a:solidFill>
              </a:rPr>
              <a:t>. </a:t>
            </a:r>
            <a:endParaRPr lang="en-US" altLang="zh-TW" sz="4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FF0000"/>
                </a:solidFill>
              </a:rPr>
              <a:t>Grouping related things into a module makes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the code easier to understand and use.</a:t>
            </a: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FF0000"/>
                </a:solidFill>
              </a:rPr>
              <a:t>A module is an object similar to a C++ object, with its own internal variables, methods.</a:t>
            </a: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FF0000"/>
                </a:solidFill>
              </a:rPr>
              <a:t>A module can also include top-level, runnable code (loosely analogous to a C++ constructor).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107523" name="Title 3">
            <a:extLst>
              <a:ext uri="{FF2B5EF4-FFF2-40B4-BE49-F238E27FC236}">
                <a16:creationId xmlns:a16="http://schemas.microsoft.com/office/drawing/2014/main" id="{86B73EE2-4220-4E69-817B-D2885094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7266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400">
                <a:solidFill>
                  <a:srgbClr val="0C77C3"/>
                </a:solidFill>
                <a:latin typeface="Elephant" panose="02020904090505020303" pitchFamily="18" charset="0"/>
              </a:rPr>
              <a:t>Features of Modules</a:t>
            </a:r>
            <a:endParaRPr lang="en-US" altLang="en-US" sz="44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CD9AF7FE-6F7A-4B35-A6B1-42C288425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488" y="1143000"/>
            <a:ext cx="9512300" cy="5715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The Python code for a module named </a:t>
            </a:r>
            <a:r>
              <a:rPr lang="en-US" altLang="zh-TW" i="1">
                <a:solidFill>
                  <a:srgbClr val="FF0000"/>
                </a:solidFill>
              </a:rPr>
              <a:t>aname</a:t>
            </a:r>
            <a:r>
              <a:rPr lang="en-US" altLang="zh-TW">
                <a:solidFill>
                  <a:srgbClr val="FF0000"/>
                </a:solidFill>
              </a:rPr>
              <a:t> normally resides in a file named </a:t>
            </a:r>
            <a:r>
              <a:rPr lang="en-US" altLang="zh-TW" i="1">
                <a:solidFill>
                  <a:srgbClr val="FF0000"/>
                </a:solidFill>
              </a:rPr>
              <a:t>aname.py</a:t>
            </a:r>
            <a:r>
              <a:rPr lang="en-US" altLang="zh-TW">
                <a:solidFill>
                  <a:srgbClr val="FF0000"/>
                </a:solidFill>
              </a:rPr>
              <a:t>. </a:t>
            </a:r>
            <a:endParaRPr lang="en-US" altLang="zh-TW" sz="4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FF0000"/>
                </a:solidFill>
              </a:rPr>
              <a:t>Grouping related things into a module makes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the code easier to understand and use.</a:t>
            </a: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FF0000"/>
                </a:solidFill>
              </a:rPr>
              <a:t>A module is an object similar to a C++ object, with its own internal variables, methods.</a:t>
            </a: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FF0000"/>
                </a:solidFill>
              </a:rPr>
              <a:t>A module can also include top-level, runnable code (loosely analogous to a C++ constructor).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391C6A-4829-4DB9-82B6-0B080814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45720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A module can also include top-level, runnable code (loosely analogous to a C++ constructor).</a:t>
            </a:r>
          </a:p>
        </p:txBody>
      </p:sp>
      <p:sp>
        <p:nvSpPr>
          <p:cNvPr id="109572" name="Title 3">
            <a:extLst>
              <a:ext uri="{FF2B5EF4-FFF2-40B4-BE49-F238E27FC236}">
                <a16:creationId xmlns:a16="http://schemas.microsoft.com/office/drawing/2014/main" id="{3AEB15DA-E4DD-4231-90D4-34446956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263"/>
            <a:ext cx="97266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400">
                <a:solidFill>
                  <a:srgbClr val="0C77C3"/>
                </a:solidFill>
                <a:latin typeface="Elephant" panose="02020904090505020303" pitchFamily="18" charset="0"/>
              </a:rPr>
              <a:t>Features of Modules</a:t>
            </a:r>
            <a:endParaRPr lang="en-US" altLang="en-US" sz="440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2248157-CCFB-4C11-9969-7365890F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0"/>
            <a:ext cx="8915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C77C3"/>
                </a:solidFill>
              </a:rPr>
              <a:t>A module can also include top-level, runnable code </a:t>
            </a:r>
            <a:r>
              <a:rPr lang="en-US" altLang="en-US">
                <a:solidFill>
                  <a:srgbClr val="FFFFFF"/>
                </a:solidFill>
              </a:rPr>
              <a:t>(loosely analogous to a C++ constructor)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054E-6 1.11022E-16 L 0.00032 -0.6634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>
            <a:extLst>
              <a:ext uri="{FF2B5EF4-FFF2-40B4-BE49-F238E27FC236}">
                <a16:creationId xmlns:a16="http://schemas.microsoft.com/office/drawing/2014/main" id="{1D32C243-A542-4A34-A34B-E1C06A9E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0"/>
            <a:ext cx="8915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C77C3"/>
                </a:solidFill>
              </a:rPr>
              <a:t>A module can also include </a:t>
            </a:r>
            <a:br>
              <a:rPr lang="en-US" altLang="en-US">
                <a:solidFill>
                  <a:srgbClr val="0C77C3"/>
                </a:solidFill>
              </a:rPr>
            </a:br>
            <a:r>
              <a:rPr lang="en-US" altLang="en-US">
                <a:solidFill>
                  <a:srgbClr val="0C77C3"/>
                </a:solidFill>
              </a:rPr>
              <a:t>top-level, runnable code </a:t>
            </a:r>
            <a:r>
              <a:rPr lang="en-US" altLang="en-US">
                <a:solidFill>
                  <a:srgbClr val="FFFFFF"/>
                </a:solidFill>
              </a:rPr>
              <a:t>(loosely analogous to a C++ constructor)</a:t>
            </a:r>
          </a:p>
        </p:txBody>
      </p:sp>
    </p:spTree>
  </p:cSld>
  <p:clrMapOvr>
    <a:masterClrMapping/>
  </p:clrMapOvr>
  <p:transition spd="slow"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>
            <a:extLst>
              <a:ext uri="{FF2B5EF4-FFF2-40B4-BE49-F238E27FC236}">
                <a16:creationId xmlns:a16="http://schemas.microsoft.com/office/drawing/2014/main" id="{5E219CB0-FAA2-4E71-8F17-77457CD7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0"/>
            <a:ext cx="8915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 advTm="3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>
            <a:extLst>
              <a:ext uri="{FF2B5EF4-FFF2-40B4-BE49-F238E27FC236}">
                <a16:creationId xmlns:a16="http://schemas.microsoft.com/office/drawing/2014/main" id="{B7E9FC37-66F4-456E-B075-D902C13E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0"/>
            <a:ext cx="8915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0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0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0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0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 advTm="3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>
            <a:extLst>
              <a:ext uri="{FF2B5EF4-FFF2-40B4-BE49-F238E27FC236}">
                <a16:creationId xmlns:a16="http://schemas.microsoft.com/office/drawing/2014/main" id="{93BCB414-84B9-4D44-8D13-5682C80C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0"/>
            <a:ext cx="8458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4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4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4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4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 advTm="3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33C7D1F5-30DC-4CCD-B93B-AF6C630E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8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4F6-75AE-43A0-B406-4608CCF94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00" y="1490663"/>
            <a:ext cx="9510713" cy="5016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0C77C3"/>
                </a:solidFill>
              </a:rPr>
              <a:t>Top code </a:t>
            </a:r>
            <a:r>
              <a:rPr lang="en-GB" altLang="en-US"/>
              <a:t>only runs </a:t>
            </a:r>
            <a:r>
              <a:rPr lang="en-GB" altLang="en-US" b="1"/>
              <a:t>once</a:t>
            </a:r>
            <a:r>
              <a:rPr lang="en-GB" altLang="en-US"/>
              <a:t> (unless you reloaded it):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D997C-4395-450E-831B-DBE24DEF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2084388"/>
            <a:ext cx="9415463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F7F7F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cat topLevEx.py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Lucida Console" panose="020B0609040504020204" pitchFamily="49" charset="0"/>
              </a:rPr>
              <a:t>print("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Ran top</a:t>
            </a:r>
            <a:r>
              <a:rPr lang="en-US" altLang="en-US" sz="2800" b="1" baseline="3000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(ie,</a:t>
            </a:r>
            <a:r>
              <a:rPr lang="en-US" altLang="en-US" sz="2800" b="1" baseline="3000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en-US" sz="2800" b="1" baseline="3000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800" b="1" baseline="3000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800" b="1" baseline="3000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function)</a:t>
            </a:r>
            <a:r>
              <a:rPr lang="en-US" altLang="en-US" sz="2800" b="1" baseline="3000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b="1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en-US" sz="2800">
                <a:solidFill>
                  <a:srgbClr val="000000"/>
                </a:solidFill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800">
                <a:solidFill>
                  <a:srgbClr val="FF0000"/>
                </a:solidFill>
                <a:latin typeface="Lucida Console" panose="020B0609040504020204" pitchFamily="49" charset="0"/>
              </a:rPr>
              <a:t>python3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DDFE1-2675-4401-8586-A79E8936FFC3}"/>
              </a:ext>
            </a:extLst>
          </p:cNvPr>
          <p:cNvCxnSpPr/>
          <p:nvPr/>
        </p:nvCxnSpPr>
        <p:spPr>
          <a:xfrm>
            <a:off x="879475" y="2111375"/>
            <a:ext cx="0" cy="32861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322E9-A362-456A-9AFF-8DE7CB2D0B3F}"/>
              </a:ext>
            </a:extLst>
          </p:cNvPr>
          <p:cNvCxnSpPr/>
          <p:nvPr/>
        </p:nvCxnSpPr>
        <p:spPr>
          <a:xfrm>
            <a:off x="4184650" y="2120900"/>
            <a:ext cx="0" cy="3476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64778-9D75-4476-855F-FC31D258B005}"/>
              </a:ext>
            </a:extLst>
          </p:cNvPr>
          <p:cNvCxnSpPr/>
          <p:nvPr/>
        </p:nvCxnSpPr>
        <p:spPr>
          <a:xfrm>
            <a:off x="868363" y="282733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EEE4E-72A6-444B-8ED3-E1D296C9968B}"/>
              </a:ext>
            </a:extLst>
          </p:cNvPr>
          <p:cNvCxnSpPr/>
          <p:nvPr/>
        </p:nvCxnSpPr>
        <p:spPr>
          <a:xfrm>
            <a:off x="2490788" y="2808288"/>
            <a:ext cx="0" cy="34766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8869EA-6341-4C1B-AEA9-8E924E53A341}"/>
              </a:ext>
            </a:extLst>
          </p:cNvPr>
          <p:cNvCxnSpPr/>
          <p:nvPr/>
        </p:nvCxnSpPr>
        <p:spPr>
          <a:xfrm>
            <a:off x="1292225" y="320198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18" name="Content Placeholder 2">
            <a:extLst>
              <a:ext uri="{FF2B5EF4-FFF2-40B4-BE49-F238E27FC236}">
                <a16:creationId xmlns:a16="http://schemas.microsoft.com/office/drawing/2014/main" id="{7CCA59A3-EC78-48B5-9732-CF486052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103438"/>
            <a:ext cx="160655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DCAAE3-4802-4D53-94B5-4CE32429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103438"/>
            <a:ext cx="160655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altLang="en-US" sz="28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5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F335F-A27F-4010-A534-13182AE05DCB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'bytes'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'callable'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'chr'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'classmethod'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'complex'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'copyright'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'credits'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'delattr'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endParaRPr lang="en-US" sz="2600" spc="-1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9F4BF9-AEF0-4EDB-ACA4-AB69B113A0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</p:spTree>
  </p:cSld>
  <p:clrMapOvr>
    <a:masterClrMapping/>
  </p:clrMapOvr>
  <p:transition spd="slow" advTm="3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>
            <a:extLst>
              <a:ext uri="{FF2B5EF4-FFF2-40B4-BE49-F238E27FC236}">
                <a16:creationId xmlns:a16="http://schemas.microsoft.com/office/drawing/2014/main" id="{FF18C775-20E4-40FB-AC2F-FF27B3370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00" y="1490663"/>
            <a:ext cx="9510713" cy="5016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0C77C3"/>
                </a:solidFill>
              </a:rPr>
              <a:t>Top code </a:t>
            </a:r>
            <a:r>
              <a:rPr lang="en-GB" altLang="en-US"/>
              <a:t>only runs </a:t>
            </a:r>
            <a:r>
              <a:rPr lang="en-GB" altLang="en-US" b="1"/>
              <a:t>once</a:t>
            </a:r>
            <a:r>
              <a:rPr lang="en-GB" altLang="en-US"/>
              <a:t> (unless you reloaded it):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6311BF-8E11-467E-97D7-9B49B57BFC89}"/>
              </a:ext>
            </a:extLst>
          </p:cNvPr>
          <p:cNvSpPr txBox="1">
            <a:spLocks/>
          </p:cNvSpPr>
          <p:nvPr/>
        </p:nvSpPr>
        <p:spPr>
          <a:xfrm>
            <a:off x="387350" y="2084388"/>
            <a:ext cx="9415463" cy="4773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cat topLevEx.py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not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in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python3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the top-level ran: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from </a:t>
            </a:r>
            <a:r>
              <a:rPr lang="en-US" altLang="zh-TW" sz="28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importlib</a:t>
            </a:r>
            <a:r>
              <a:rPr lang="en-US" altLang="zh-TW" sz="2800" dirty="0">
                <a:latin typeface="Lucida Console" panose="020B0609040504020204" pitchFamily="49" charset="0"/>
              </a:rPr>
              <a:t> import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2800" dirty="0">
              <a:solidFill>
                <a:prstClr val="black"/>
              </a:solidFill>
              <a:latin typeface="Lucida Fax" panose="02060602050505020204" pitchFamily="18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3F57CDA-1D43-4558-A13D-C0674B8F4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8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8FC9A7-6E50-4E98-BCD0-CBEC5254D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103438"/>
            <a:ext cx="160655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altLang="en-US" sz="28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3B8C3-B510-47BC-96E9-3384C35E5245}"/>
              </a:ext>
            </a:extLst>
          </p:cNvPr>
          <p:cNvCxnSpPr/>
          <p:nvPr/>
        </p:nvCxnSpPr>
        <p:spPr>
          <a:xfrm>
            <a:off x="9031288" y="3206750"/>
            <a:ext cx="0" cy="32861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A40D9-84C4-4E8F-842B-88C64323EDBF}"/>
              </a:ext>
            </a:extLst>
          </p:cNvPr>
          <p:cNvCxnSpPr/>
          <p:nvPr/>
        </p:nvCxnSpPr>
        <p:spPr>
          <a:xfrm>
            <a:off x="9659938" y="3917950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035405-5C7B-43FF-BBC3-87D9CC0A861D}"/>
              </a:ext>
            </a:extLst>
          </p:cNvPr>
          <p:cNvCxnSpPr/>
          <p:nvPr/>
        </p:nvCxnSpPr>
        <p:spPr>
          <a:xfrm>
            <a:off x="9659938" y="428148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A182FD-01BC-4FD7-A6F2-59713B680C36}"/>
              </a:ext>
            </a:extLst>
          </p:cNvPr>
          <p:cNvCxnSpPr/>
          <p:nvPr/>
        </p:nvCxnSpPr>
        <p:spPr>
          <a:xfrm>
            <a:off x="7419975" y="464343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D707CF-C2A9-4874-ACCE-4AB0008D8490}"/>
              </a:ext>
            </a:extLst>
          </p:cNvPr>
          <p:cNvCxnSpPr/>
          <p:nvPr/>
        </p:nvCxnSpPr>
        <p:spPr>
          <a:xfrm>
            <a:off x="4819650" y="5022850"/>
            <a:ext cx="0" cy="32861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E95D69-DA3A-4CF3-8C2F-C848AF602982}"/>
              </a:ext>
            </a:extLst>
          </p:cNvPr>
          <p:cNvCxnSpPr/>
          <p:nvPr/>
        </p:nvCxnSpPr>
        <p:spPr>
          <a:xfrm>
            <a:off x="4819650" y="6113463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3638FE-FA04-4873-BF2E-26B1BF430149}"/>
              </a:ext>
            </a:extLst>
          </p:cNvPr>
          <p:cNvCxnSpPr/>
          <p:nvPr/>
        </p:nvCxnSpPr>
        <p:spPr>
          <a:xfrm>
            <a:off x="1314450" y="393223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3E5D7-D1F2-4B1A-B420-9675E5E89B25}"/>
              </a:ext>
            </a:extLst>
          </p:cNvPr>
          <p:cNvCxnSpPr/>
          <p:nvPr/>
        </p:nvCxnSpPr>
        <p:spPr>
          <a:xfrm>
            <a:off x="1314450" y="4294188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CC254E-8C75-4897-B84D-B82847805B9C}"/>
              </a:ext>
            </a:extLst>
          </p:cNvPr>
          <p:cNvCxnSpPr/>
          <p:nvPr/>
        </p:nvCxnSpPr>
        <p:spPr>
          <a:xfrm>
            <a:off x="1314450" y="4656138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7FCCBB-DE8A-410B-86E7-CA4B7CE5017E}"/>
              </a:ext>
            </a:extLst>
          </p:cNvPr>
          <p:cNvCxnSpPr/>
          <p:nvPr/>
        </p:nvCxnSpPr>
        <p:spPr>
          <a:xfrm>
            <a:off x="1314450" y="5019675"/>
            <a:ext cx="0" cy="32861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192F51-BE89-4088-9BC5-22923CBC8C22}"/>
              </a:ext>
            </a:extLst>
          </p:cNvPr>
          <p:cNvCxnSpPr/>
          <p:nvPr/>
        </p:nvCxnSpPr>
        <p:spPr>
          <a:xfrm>
            <a:off x="1314450" y="6107113"/>
            <a:ext cx="0" cy="32861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201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01"/>
                            </p:stCondLst>
                            <p:childTnLst>
                              <p:par>
                                <p:cTn id="8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51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51"/>
                            </p:stCondLst>
                            <p:childTnLst>
                              <p:par>
                                <p:cTn id="1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51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51"/>
                            </p:stCondLst>
                            <p:childTnLst>
                              <p:par>
                                <p:cTn id="1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Content Placeholder 2">
            <a:extLst>
              <a:ext uri="{FF2B5EF4-FFF2-40B4-BE49-F238E27FC236}">
                <a16:creationId xmlns:a16="http://schemas.microsoft.com/office/drawing/2014/main" id="{D8B8E0B9-304E-4420-8513-1ACB38AAB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00" y="1490663"/>
            <a:ext cx="9510713" cy="5016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0C77C3"/>
                </a:solidFill>
              </a:rPr>
              <a:t>Top code </a:t>
            </a:r>
            <a:r>
              <a:rPr lang="en-GB" altLang="en-US"/>
              <a:t>only runs </a:t>
            </a:r>
            <a:r>
              <a:rPr lang="en-GB" altLang="en-US" b="1"/>
              <a:t>once</a:t>
            </a:r>
            <a:r>
              <a:rPr lang="en-GB" altLang="en-US"/>
              <a:t> (unless you reloaded it):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66671-BCFF-43F2-839E-1EB515AB5701}"/>
              </a:ext>
            </a:extLst>
          </p:cNvPr>
          <p:cNvSpPr txBox="1">
            <a:spLocks/>
          </p:cNvSpPr>
          <p:nvPr/>
        </p:nvSpPr>
        <p:spPr>
          <a:xfrm>
            <a:off x="387350" y="2084388"/>
            <a:ext cx="9415463" cy="4773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cat topLevEx.py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not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in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python3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the top-level ran: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from </a:t>
            </a:r>
            <a:r>
              <a:rPr lang="en-US" altLang="zh-TW" sz="28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importlib</a:t>
            </a:r>
            <a:r>
              <a:rPr lang="en-US" altLang="zh-TW" sz="2800" dirty="0">
                <a:latin typeface="Lucida Console" panose="020B0609040504020204" pitchFamily="49" charset="0"/>
              </a:rPr>
              <a:t> import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2800" dirty="0">
              <a:solidFill>
                <a:prstClr val="black"/>
              </a:solidFill>
              <a:latin typeface="Lucida Fax" panose="02060602050505020204" pitchFamily="18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098F177-9EAA-49CF-92F4-84F11D374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8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  <p:sp>
        <p:nvSpPr>
          <p:cNvPr id="123909" name="Content Placeholder 2">
            <a:extLst>
              <a:ext uri="{FF2B5EF4-FFF2-40B4-BE49-F238E27FC236}">
                <a16:creationId xmlns:a16="http://schemas.microsoft.com/office/drawing/2014/main" id="{EBDB15E2-DEBE-45F8-BB98-41DD947C5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103438"/>
            <a:ext cx="160655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  <a:endParaRPr lang="en-US" altLang="en-US" sz="28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%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TW" sz="2800">
              <a:solidFill>
                <a:srgbClr val="7F7F7F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>
            <a:extLst>
              <a:ext uri="{FF2B5EF4-FFF2-40B4-BE49-F238E27FC236}">
                <a16:creationId xmlns:a16="http://schemas.microsoft.com/office/drawing/2014/main" id="{2701E3F3-18E9-4AD6-A72D-E6584DF3E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00" y="1490663"/>
            <a:ext cx="9510713" cy="5016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0C77C3"/>
                </a:solidFill>
              </a:rPr>
              <a:t>Top code </a:t>
            </a:r>
            <a:r>
              <a:rPr lang="en-GB" altLang="en-US"/>
              <a:t>only runs </a:t>
            </a:r>
            <a:r>
              <a:rPr lang="en-GB" altLang="en-US" b="1"/>
              <a:t>once</a:t>
            </a:r>
            <a:r>
              <a:rPr lang="en-GB" altLang="en-US"/>
              <a:t> (unless you reloaded it):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E7827C-5F3E-4479-8EAC-7B63914D2598}"/>
              </a:ext>
            </a:extLst>
          </p:cNvPr>
          <p:cNvSpPr txBox="1">
            <a:spLocks/>
          </p:cNvSpPr>
          <p:nvPr/>
        </p:nvSpPr>
        <p:spPr>
          <a:xfrm>
            <a:off x="387350" y="2084388"/>
            <a:ext cx="9415463" cy="4773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not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in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the top-level ran: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from </a:t>
            </a:r>
            <a:r>
              <a:rPr lang="en-US" altLang="zh-TW" sz="28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importlib</a:t>
            </a:r>
            <a:r>
              <a:rPr lang="en-US" altLang="zh-TW" sz="2800" dirty="0">
                <a:latin typeface="Lucida Console" panose="020B0609040504020204" pitchFamily="49" charset="0"/>
              </a:rPr>
              <a:t> import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  <a:endParaRPr lang="en-US" altLang="zh-TW" sz="2800" dirty="0">
              <a:solidFill>
                <a:prstClr val="black"/>
              </a:solidFill>
              <a:latin typeface="Lucida Fax" panose="02060602050505020204" pitchFamily="18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228E46D6-D2B2-4776-847F-0AF0D46BA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8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>
            <a:extLst>
              <a:ext uri="{FF2B5EF4-FFF2-40B4-BE49-F238E27FC236}">
                <a16:creationId xmlns:a16="http://schemas.microsoft.com/office/drawing/2014/main" id="{D02E361B-69BA-46ED-869E-FACA7ADDE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00" y="1490663"/>
            <a:ext cx="9510713" cy="5016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0C77C3"/>
                </a:solidFill>
              </a:rPr>
              <a:t>Top code </a:t>
            </a:r>
            <a:r>
              <a:rPr lang="en-GB" altLang="en-US"/>
              <a:t>only runs </a:t>
            </a:r>
            <a:r>
              <a:rPr lang="en-GB" altLang="en-US" b="1"/>
              <a:t>once</a:t>
            </a:r>
            <a:r>
              <a:rPr lang="en-GB" altLang="en-US"/>
              <a:t> (unless you reloaded it):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26BA2C-F242-401C-9821-36674D32CC25}"/>
              </a:ext>
            </a:extLst>
          </p:cNvPr>
          <p:cNvSpPr txBox="1">
            <a:spLocks/>
          </p:cNvSpPr>
          <p:nvPr/>
        </p:nvSpPr>
        <p:spPr>
          <a:xfrm>
            <a:off x="387350" y="2084388"/>
            <a:ext cx="9415463" cy="4773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the top-level ran: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from </a:t>
            </a:r>
            <a:r>
              <a:rPr lang="en-US" altLang="zh-TW" sz="28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importlib</a:t>
            </a:r>
            <a:r>
              <a:rPr lang="en-US" altLang="zh-TW" sz="2800" dirty="0">
                <a:latin typeface="Lucida Console" panose="020B0609040504020204" pitchFamily="49" charset="0"/>
              </a:rPr>
              <a:t> import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  <a:endParaRPr lang="en-US" altLang="zh-TW" sz="2800" dirty="0">
              <a:solidFill>
                <a:prstClr val="black"/>
              </a:solidFill>
              <a:latin typeface="Lucida Fax" panose="02060602050505020204" pitchFamily="18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it didn't run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966CE9EA-8C6B-431F-8505-0C594DC3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8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848F2-E06C-4EB4-AD04-43CA1270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442075"/>
            <a:ext cx="8937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E56CF-5AE8-403B-9258-5A8B84D09340}"/>
              </a:ext>
            </a:extLst>
          </p:cNvPr>
          <p:cNvCxnSpPr/>
          <p:nvPr/>
        </p:nvCxnSpPr>
        <p:spPr>
          <a:xfrm>
            <a:off x="9659938" y="6465888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EA967D-9197-48E9-BE49-EA99AE5AFA94}"/>
              </a:ext>
            </a:extLst>
          </p:cNvPr>
          <p:cNvCxnSpPr/>
          <p:nvPr/>
        </p:nvCxnSpPr>
        <p:spPr>
          <a:xfrm>
            <a:off x="1314450" y="64611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Content Placeholder 2">
            <a:extLst>
              <a:ext uri="{FF2B5EF4-FFF2-40B4-BE49-F238E27FC236}">
                <a16:creationId xmlns:a16="http://schemas.microsoft.com/office/drawing/2014/main" id="{C4F35342-E425-422D-A67F-837ECF19D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00" y="1490663"/>
            <a:ext cx="9510713" cy="5016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>
                <a:solidFill>
                  <a:srgbClr val="0C77C3"/>
                </a:solidFill>
              </a:rPr>
              <a:t>Top code </a:t>
            </a:r>
            <a:r>
              <a:rPr lang="en-GB" altLang="en-US"/>
              <a:t>only runs </a:t>
            </a:r>
            <a:r>
              <a:rPr lang="en-GB" altLang="en-US" b="1"/>
              <a:t>once</a:t>
            </a:r>
            <a:r>
              <a:rPr lang="en-GB" altLang="en-US"/>
              <a:t> (unless you reloaded it):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93F12F-870F-4942-A2D2-2AD07047CDC8}"/>
              </a:ext>
            </a:extLst>
          </p:cNvPr>
          <p:cNvSpPr txBox="1">
            <a:spLocks/>
          </p:cNvSpPr>
          <p:nvPr/>
        </p:nvSpPr>
        <p:spPr>
          <a:xfrm>
            <a:off x="387350" y="2084388"/>
            <a:ext cx="9415463" cy="4773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solidFill>
                  <a:prstClr val="black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Lucida Fax" panose="02060602050505020204" pitchFamily="18" charset="0"/>
              </a:rPr>
              <a:t>the top-level ran: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r>
              <a:rPr lang="en-US" sz="2800" b="1" baseline="30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code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Console" panose="020B0609040504020204" pitchFamily="49" charset="0"/>
              </a:rPr>
              <a:t>from </a:t>
            </a:r>
            <a:r>
              <a:rPr lang="en-US" altLang="zh-TW" sz="28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importlib</a:t>
            </a:r>
            <a:r>
              <a:rPr lang="en-US" altLang="zh-TW" sz="2800" dirty="0">
                <a:latin typeface="Lucida Console" panose="020B0609040504020204" pitchFamily="49" charset="0"/>
              </a:rPr>
              <a:t> import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reload</a:t>
            </a:r>
            <a:r>
              <a:rPr lang="en-US" altLang="zh-TW" sz="2800" dirty="0">
                <a:latin typeface="Lucida Console" panose="020B0609040504020204" pitchFamily="49" charset="0"/>
              </a:rPr>
              <a:t>(</a:t>
            </a:r>
            <a:r>
              <a:rPr lang="en-US" altLang="zh-TW" sz="2800" dirty="0" err="1"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op (</a:t>
            </a:r>
            <a:r>
              <a:rPr 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ie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, not in a function)</a:t>
            </a:r>
            <a:endParaRPr lang="en-US" altLang="zh-TW" sz="28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mod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ul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e '</a:t>
            </a:r>
            <a:r>
              <a:rPr lang="en-US" altLang="zh-TW" sz="2800" spc="-1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300" dirty="0" err="1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spc="-3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 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sz="2800" spc="-5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home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Me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topLevE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x.</a:t>
            </a:r>
            <a:r>
              <a:rPr lang="en-US" altLang="zh-TW" sz="28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800" spc="-2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y'&gt;</a:t>
            </a:r>
            <a:endParaRPr lang="en-US" altLang="zh-TW" sz="2800" dirty="0">
              <a:solidFill>
                <a:prstClr val="black"/>
              </a:solidFill>
              <a:latin typeface="Lucida Fax" panose="02060602050505020204" pitchFamily="18" charset="0"/>
            </a:endParaRPr>
          </a:p>
          <a:p>
            <a:pPr marL="571500" indent="-5715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7F7F7F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7F7F7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# If no output,</a:t>
            </a:r>
            <a:r>
              <a:rPr lang="en-US" altLang="zh-TW" sz="1800" dirty="0">
                <a:solidFill>
                  <a:srgbClr val="7F7F7F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Lucida Fax" panose="02060602050505020204" pitchFamily="18" charset="0"/>
              </a:rPr>
              <a:t>it didn't run</a:t>
            </a:r>
            <a:endParaRPr lang="en-US" altLang="zh-TW" sz="2800" dirty="0">
              <a:solidFill>
                <a:srgbClr val="7F7F7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A0EDC5E0-A455-4961-85B0-DA545FCC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b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top-level, runnable code</a:t>
            </a:r>
            <a:endParaRPr lang="en-US" altLang="en-US" sz="4800">
              <a:solidFill>
                <a:srgbClr val="FFFFFF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5ABD75-0B14-42B0-8C16-61042859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442075"/>
            <a:ext cx="8937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solidFill>
                  <a:srgbClr val="7F7F7F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BD749-20C4-47FD-A552-F015A1EB8AA3}"/>
              </a:ext>
            </a:extLst>
          </p:cNvPr>
          <p:cNvCxnSpPr/>
          <p:nvPr/>
        </p:nvCxnSpPr>
        <p:spPr>
          <a:xfrm>
            <a:off x="1314450" y="64611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id="{1A30B545-37B2-47F8-B51E-63298EBC4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1275"/>
            <a:ext cx="106076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 directory of code is a </a:t>
            </a:r>
            <a:r>
              <a:rPr lang="en-US" altLang="en-US" sz="4800">
                <a:solidFill>
                  <a:srgbClr val="FF0000"/>
                </a:solidFill>
                <a:latin typeface="Elephant" panose="02020904090505020303" pitchFamily="18" charset="0"/>
              </a:rPr>
              <a:t>package</a:t>
            </a:r>
          </a:p>
        </p:txBody>
      </p:sp>
      <p:sp>
        <p:nvSpPr>
          <p:cNvPr id="132099" name="Title 1">
            <a:extLst>
              <a:ext uri="{FF2B5EF4-FFF2-40B4-BE49-F238E27FC236}">
                <a16:creationId xmlns:a16="http://schemas.microsoft.com/office/drawing/2014/main" id="{0C181D36-77D8-4D85-9054-E91B6416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7297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440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AC796-0E83-4560-8C0F-F14716887280}"/>
              </a:ext>
            </a:extLst>
          </p:cNvPr>
          <p:cNvSpPr txBox="1">
            <a:spLocks/>
          </p:cNvSpPr>
          <p:nvPr/>
        </p:nvSpPr>
        <p:spPr>
          <a:xfrm>
            <a:off x="188913" y="887413"/>
            <a:ext cx="9458325" cy="5734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3600"/>
              </a:spcBef>
              <a:spcAft>
                <a:spcPts val="0"/>
              </a:spcAft>
              <a:buSzPct val="90000"/>
              <a:defRPr/>
            </a:pPr>
            <a:r>
              <a:rPr lang="en-US" sz="3900" dirty="0">
                <a:solidFill>
                  <a:sysClr val="windowText" lastClr="000000"/>
                </a:solidFill>
              </a:rPr>
              <a:t>You import a package with its path, like this:</a:t>
            </a:r>
            <a:endParaRPr lang="en-US" sz="3500" dirty="0">
              <a:solidFill>
                <a:sysClr val="windowText" lastClr="0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00" dirty="0">
              <a:solidFill>
                <a:sysClr val="windowText" lastClr="000000"/>
              </a:solidFill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5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  </a:t>
            </a:r>
            <a:r>
              <a:rPr lang="en-US" sz="3400" dirty="0">
                <a:solidFill>
                  <a:sysClr val="windowText" lastClr="000000"/>
                </a:solidFill>
                <a:latin typeface="Lucida Console" panose="020B0609040504020204" pitchFamily="49" charset="0"/>
              </a:rPr>
              <a:t>import </a:t>
            </a:r>
            <a:r>
              <a:rPr lang="en-US" sz="3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dir1</a:t>
            </a:r>
            <a:r>
              <a:rPr lang="en-US" sz="3400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sz="3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dir2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3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dir</a:t>
            </a:r>
            <a:r>
              <a:rPr lang="en-US" sz="3400" b="1" i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</a:t>
            </a:r>
            <a:r>
              <a:rPr lang="en-US" sz="3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sz="3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package</a:t>
            </a:r>
            <a:endParaRPr lang="en-US" sz="3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" dirty="0">
              <a:solidFill>
                <a:sysClr val="windowText" lastClr="000000"/>
              </a:solidFill>
            </a:endParaRPr>
          </a:p>
          <a:p>
            <a:pPr marL="914400" indent="-288925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dir1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400" dirty="0">
                <a:solidFill>
                  <a:sysClr val="windowText" lastClr="000000"/>
                </a:solidFill>
              </a:rPr>
              <a:t>is a subdirectory of one of the directories (including the current directory) in </a:t>
            </a:r>
            <a:r>
              <a:rPr lang="en-US" sz="3400" i="1" dirty="0" err="1">
                <a:solidFill>
                  <a:sysClr val="windowText" lastClr="000000"/>
                </a:solidFill>
              </a:rPr>
              <a:t>sys.path</a:t>
            </a:r>
            <a:r>
              <a:rPr lang="en-US" altLang="zh-TW" sz="3400" dirty="0">
                <a:solidFill>
                  <a:sysClr val="windowText" lastClr="000000"/>
                </a:solidFill>
              </a:rPr>
              <a:t>. </a:t>
            </a:r>
            <a:endParaRPr lang="en-US" sz="3400" dirty="0">
              <a:solidFill>
                <a:sysClr val="windowText" lastClr="000000"/>
              </a:solidFill>
            </a:endParaRPr>
          </a:p>
          <a:p>
            <a:pPr marL="914400" lvl="1" indent="-288925" fontAlgn="auto"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TW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dir2</a:t>
            </a:r>
            <a:r>
              <a:rPr lang="en-US" altLang="zh-TW" sz="3400" dirty="0">
                <a:solidFill>
                  <a:srgbClr val="7030A0"/>
                </a:solidFill>
              </a:rPr>
              <a:t> </a:t>
            </a:r>
            <a:r>
              <a:rPr lang="en-US" altLang="zh-TW" sz="3400" dirty="0">
                <a:solidFill>
                  <a:sysClr val="windowText" lastClr="000000"/>
                </a:solidFill>
              </a:rPr>
              <a:t>is a subdirectory of </a:t>
            </a:r>
            <a:r>
              <a:rPr lang="en-US" sz="32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dir1</a:t>
            </a:r>
            <a:r>
              <a:rPr lang="en-US" altLang="zh-TW" sz="3200" dirty="0">
                <a:solidFill>
                  <a:sysClr val="windowText" lastClr="000000"/>
                </a:solidFill>
              </a:rPr>
              <a:t>.</a:t>
            </a:r>
          </a:p>
          <a:p>
            <a:pPr marL="914400" lvl="1" indent="-288925" fontAlgn="auto"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-288925" fontAlgn="auto"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package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sz="3600" dirty="0">
                <a:solidFill>
                  <a:sysClr val="windowText" lastClr="000000"/>
                </a:solidFill>
              </a:rPr>
              <a:t>must be a subdirectory of </a:t>
            </a:r>
            <a:r>
              <a:rPr lang="en-US" altLang="zh-TW" sz="3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3400" b="1" i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3600" dirty="0">
                <a:solidFill>
                  <a:sysClr val="windowText" lastClr="000000"/>
                </a:solidFill>
              </a:rPr>
              <a:t>.</a:t>
            </a:r>
          </a:p>
          <a:p>
            <a:pPr marL="1255713" lvl="3" indent="-285750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3000" dirty="0">
                <a:solidFill>
                  <a:sysClr val="windowText" lastClr="000000"/>
                </a:solidFill>
              </a:rPr>
              <a:t>Inside the package directory, there can be multiple python scripts (including one called __init__.py).</a:t>
            </a:r>
          </a:p>
          <a:p>
            <a:pPr marL="1255713" lvl="3" indent="-285750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3000" dirty="0">
                <a:solidFill>
                  <a:sysClr val="windowText" lastClr="000000"/>
                </a:solidFill>
              </a:rPr>
              <a:t>It can also contain further subdirectories containing more scripts (including their own __init__.py files).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B576F-1A5C-4517-B7D5-719B5944AE08}"/>
              </a:ext>
            </a:extLst>
          </p:cNvPr>
          <p:cNvSpPr txBox="1">
            <a:spLocks/>
          </p:cNvSpPr>
          <p:nvPr/>
        </p:nvSpPr>
        <p:spPr>
          <a:xfrm>
            <a:off x="293688" y="720725"/>
            <a:ext cx="9458325" cy="58086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38188" indent="-396875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900">
                <a:solidFill>
                  <a:srgbClr val="000000"/>
                </a:solidFill>
              </a:rPr>
              <a:t>Consider the following directory structure: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9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9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9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9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9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>
                <a:solidFill>
                  <a:srgbClr val="0000FF"/>
                </a:solidFill>
              </a:rPr>
              <a:t>When first importing from a directory, Python:</a:t>
            </a:r>
          </a:p>
          <a:p>
            <a:pPr lvl="2" eaLnBrk="1" hangingPunct="1">
              <a:spcBef>
                <a:spcPts val="500"/>
              </a:spcBef>
              <a:buSzPct val="85000"/>
              <a:buFont typeface="Calibri Light" panose="020F0302020204030204" pitchFamily="34" charset="0"/>
              <a:buAutoNum type="arabicPeriod"/>
            </a:pPr>
            <a:r>
              <a:rPr lang="en-GB" altLang="en-US" sz="3200">
                <a:solidFill>
                  <a:srgbClr val="0000FF"/>
                </a:solidFill>
              </a:rPr>
              <a:t>Runs the code in the __init__.py file.</a:t>
            </a:r>
          </a:p>
          <a:p>
            <a:pPr lvl="2" eaLnBrk="1" hangingPunct="1">
              <a:spcBef>
                <a:spcPts val="500"/>
              </a:spcBef>
              <a:buSzPct val="85000"/>
              <a:buFont typeface="Calibri Light" panose="020F0302020204030204" pitchFamily="34" charset="0"/>
              <a:buAutoNum type="arabicPeriod"/>
            </a:pPr>
            <a:r>
              <a:rPr lang="en-GB" altLang="en-US" sz="3200">
                <a:solidFill>
                  <a:srgbClr val="0000FF"/>
                </a:solidFill>
              </a:rPr>
              <a:t>Creates a </a:t>
            </a:r>
            <a:r>
              <a:rPr lang="en-GB" altLang="en-US" sz="3200" i="1">
                <a:solidFill>
                  <a:srgbClr val="0000FF"/>
                </a:solidFill>
              </a:rPr>
              <a:t>namespace</a:t>
            </a:r>
            <a:r>
              <a:rPr lang="en-GB" altLang="en-US" sz="3200">
                <a:solidFill>
                  <a:srgbClr val="0000FF"/>
                </a:solidFill>
              </a:rPr>
              <a:t> of things __init__.py assigns.</a:t>
            </a:r>
            <a:br>
              <a:rPr lang="en-GB" altLang="en-US" sz="2800">
                <a:solidFill>
                  <a:srgbClr val="0000FF"/>
                </a:solidFill>
              </a:rPr>
            </a:br>
            <a:endParaRPr lang="en-GB" altLang="en-US" sz="40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3200">
                <a:solidFill>
                  <a:srgbClr val="7030A0"/>
                </a:solidFill>
              </a:rPr>
              <a:t>(Although all directories need init files, they can be empty)</a:t>
            </a:r>
            <a:endParaRPr lang="en-US" altLang="en-US" sz="320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21AD0-9EA0-41C2-82C1-00267CB4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1352550"/>
            <a:ext cx="8610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sound/              Top-level package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__init__.py      Initialize the sound package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formats/         Subpackage for format convert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     __init__.py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     wavread.py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     wavwrite.py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effects/        Subpackage for sound effects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     __init__.py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200">
                <a:latin typeface="Lucida Console" panose="020B0609040504020204" pitchFamily="49" charset="0"/>
                <a:cs typeface="Courier New" panose="02070309020205020404" pitchFamily="49" charset="0"/>
              </a:rPr>
              <a:t>        echo.py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3BC6C56E-F854-4F93-B176-547495F7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41275"/>
            <a:ext cx="106076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An Example of a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>
            <a:extLst>
              <a:ext uri="{FF2B5EF4-FFF2-40B4-BE49-F238E27FC236}">
                <a16:creationId xmlns:a16="http://schemas.microsoft.com/office/drawing/2014/main" id="{A1C2B84B-600A-48F5-91B3-DCCE52F6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-1276350"/>
            <a:ext cx="82105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GB" altLang="en-US" sz="440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2FA25A-BCFF-471A-B767-3BFB8AA88BAE}"/>
              </a:ext>
            </a:extLst>
          </p:cNvPr>
          <p:cNvSpPr txBox="1">
            <a:spLocks noChangeArrowheads="1"/>
          </p:cNvSpPr>
          <p:nvPr/>
        </p:nvSpPr>
        <p:spPr>
          <a:xfrm>
            <a:off x="288925" y="830263"/>
            <a:ext cx="9326563" cy="5692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800" spc="-10" dirty="0">
                <a:solidFill>
                  <a:sysClr val="windowText" lastClr="000000"/>
                </a:solidFill>
              </a:rPr>
              <a:t>These are byte-compiled versions of modules </a:t>
            </a:r>
            <a:r>
              <a:rPr lang="en-US" altLang="en-US" sz="3800" dirty="0">
                <a:solidFill>
                  <a:sysClr val="windowText" lastClr="000000"/>
                </a:solidFill>
              </a:rPr>
              <a:t>that end in “</a:t>
            </a:r>
            <a:r>
              <a:rPr lang="en-US" altLang="en-US" sz="3800" dirty="0">
                <a:solidFill>
                  <a:srgbClr val="FF0000"/>
                </a:solidFill>
              </a:rPr>
              <a:t>.</a:t>
            </a:r>
            <a:r>
              <a:rPr lang="en-US" altLang="en-US" sz="3800" dirty="0" err="1">
                <a:solidFill>
                  <a:srgbClr val="FF0000"/>
                </a:solidFill>
              </a:rPr>
              <a:t>pyc</a:t>
            </a:r>
            <a:r>
              <a:rPr lang="en-US" altLang="en-US" sz="3800" dirty="0">
                <a:solidFill>
                  <a:sysClr val="windowText" lastClr="000000"/>
                </a:solidFill>
              </a:rPr>
              <a:t>” instead of “</a:t>
            </a:r>
            <a:r>
              <a:rPr lang="en-US" altLang="en-US" sz="3800" dirty="0">
                <a:solidFill>
                  <a:srgbClr val="FF0000"/>
                </a:solidFill>
              </a:rPr>
              <a:t>.</a:t>
            </a:r>
            <a:r>
              <a:rPr lang="en-US" altLang="en-US" sz="3800" dirty="0" err="1">
                <a:solidFill>
                  <a:srgbClr val="FF0000"/>
                </a:solidFill>
              </a:rPr>
              <a:t>py</a:t>
            </a:r>
            <a:r>
              <a:rPr lang="en-US" altLang="en-US" sz="3800" dirty="0">
                <a:solidFill>
                  <a:sysClr val="windowText" lastClr="000000"/>
                </a:solidFill>
              </a:rPr>
              <a:t>”.</a:t>
            </a:r>
            <a:endParaRPr lang="en-US" altLang="en-US" sz="3800" dirty="0">
              <a:solidFill>
                <a:srgbClr val="FF0000"/>
              </a:solidFill>
            </a:endParaRP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3400" dirty="0">
                <a:solidFill>
                  <a:srgbClr val="FF0000"/>
                </a:solidFill>
              </a:rPr>
              <a:t>Byte-code is platform independent.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3400" dirty="0" err="1">
                <a:solidFill>
                  <a:srgbClr val="FF0000"/>
                </a:solidFill>
              </a:rPr>
              <a:t>Pyc</a:t>
            </a:r>
            <a:r>
              <a:rPr lang="en-US" altLang="en-US" sz="3400" dirty="0">
                <a:solidFill>
                  <a:srgbClr val="FF0000"/>
                </a:solidFill>
              </a:rPr>
              <a:t> files are used to hide the X.py source code.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Or </a:t>
            </a:r>
            <a:r>
              <a:rPr lang="en-US" altLang="en-US" sz="3200" dirty="0" err="1">
                <a:solidFill>
                  <a:srgbClr val="FF0000"/>
                </a:solidFill>
              </a:rPr>
              <a:t>pyc</a:t>
            </a:r>
            <a:r>
              <a:rPr lang="en-US" altLang="en-US" sz="3200" dirty="0">
                <a:solidFill>
                  <a:srgbClr val="FF0000"/>
                </a:solidFill>
              </a:rPr>
              <a:t> files are used to get a slight speed up.</a:t>
            </a:r>
          </a:p>
          <a:p>
            <a:pPr lvl="2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ysClr val="windowText" lastClr="000000"/>
                </a:solidFill>
              </a:rPr>
              <a:t>It doesn't run any faster, but it may </a:t>
            </a:r>
            <a:r>
              <a:rPr lang="en-US" altLang="en-US" i="1" dirty="0">
                <a:solidFill>
                  <a:sysClr val="windowText" lastClr="000000"/>
                </a:solidFill>
              </a:rPr>
              <a:t>load</a:t>
            </a:r>
            <a:r>
              <a:rPr lang="en-US" altLang="en-US" dirty="0">
                <a:solidFill>
                  <a:sysClr val="windowText" lastClr="000000"/>
                </a:solidFill>
              </a:rPr>
              <a:t> faster.</a:t>
            </a:r>
          </a:p>
          <a:p>
            <a:pPr lvl="2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ysClr val="windowText" lastClr="000000"/>
                </a:solidFill>
              </a:rPr>
              <a:t>So, sometimes, the same directory may contain both the </a:t>
            </a:r>
            <a:r>
              <a:rPr lang="en-US" altLang="en-US" dirty="0" err="1">
                <a:solidFill>
                  <a:sysClr val="windowText" lastClr="000000"/>
                </a:solidFill>
              </a:rPr>
              <a:t>X.pyc</a:t>
            </a:r>
            <a:r>
              <a:rPr lang="en-US" altLang="en-US" dirty="0">
                <a:solidFill>
                  <a:sysClr val="windowText" lastClr="000000"/>
                </a:solidFill>
              </a:rPr>
              <a:t> and X.py files.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38CFA286-2899-4BA9-A12F-8A387199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150" y="60325"/>
            <a:ext cx="106076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913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46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4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Some Packages Have </a:t>
            </a:r>
            <a:r>
              <a:rPr lang="en-US" altLang="en-US" sz="4800">
                <a:solidFill>
                  <a:srgbClr val="FF0000"/>
                </a:solidFill>
                <a:latin typeface="Elephant" panose="02020904090505020303" pitchFamily="18" charset="0"/>
              </a:rPr>
              <a:t>.pyc</a:t>
            </a:r>
            <a:r>
              <a:rPr lang="en-US" altLang="en-US" sz="4800">
                <a:solidFill>
                  <a:srgbClr val="0C77C3"/>
                </a:solidFill>
                <a:latin typeface="Elephant" panose="02020904090505020303" pitchFamily="18" charset="0"/>
              </a:rPr>
              <a:t>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E5EB593-E454-447E-A016-80375CCA4C8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To Recap: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7497-1F80-45CE-8387-9A66355B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839788"/>
            <a:ext cx="9297988" cy="5943600"/>
          </a:xfrm>
        </p:spPr>
        <p:txBody>
          <a:bodyPr>
            <a:noAutofit/>
          </a:bodyPr>
          <a:lstStyle/>
          <a:p>
            <a:pPr marL="209672" indent="-209672" defTabSz="838688" fontAlgn="auto">
              <a:spcBef>
                <a:spcPts val="1600"/>
              </a:spcBef>
              <a:spcAft>
                <a:spcPts val="0"/>
              </a:spcAft>
              <a:defRPr/>
            </a:pPr>
            <a:r>
              <a:rPr lang="en-AU" altLang="en-US" sz="3800" dirty="0">
                <a:solidFill>
                  <a:srgbClr val="FF0000"/>
                </a:solidFill>
              </a:rPr>
              <a:t>A </a:t>
            </a:r>
            <a:r>
              <a:rPr lang="en-AU" altLang="en-US" sz="3800" b="1" dirty="0">
                <a:solidFill>
                  <a:srgbClr val="FF0000"/>
                </a:solidFill>
              </a:rPr>
              <a:t>package</a:t>
            </a:r>
            <a:r>
              <a:rPr lang="en-AU" altLang="en-US" sz="3800" dirty="0">
                <a:solidFill>
                  <a:srgbClr val="FF0000"/>
                </a:solidFill>
              </a:rPr>
              <a:t> is a directory containing modules.</a:t>
            </a:r>
          </a:p>
          <a:p>
            <a:pPr marL="629016" lvl="1" indent="-209672" defTabSz="838688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AU" altLang="en-US" sz="3400" dirty="0"/>
              <a:t>This is done because the package can be very large, so the code was divided into different files, and even into different subdirectories.</a:t>
            </a:r>
          </a:p>
          <a:p>
            <a:pPr marL="209672" indent="-209672" defTabSz="838688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en-US" sz="3800" dirty="0">
                <a:solidFill>
                  <a:srgbClr val="00B050"/>
                </a:solidFill>
              </a:rPr>
              <a:t>A </a:t>
            </a:r>
            <a:r>
              <a:rPr lang="en-US" altLang="en-US" sz="3800" b="1" dirty="0">
                <a:solidFill>
                  <a:srgbClr val="00B050"/>
                </a:solidFill>
              </a:rPr>
              <a:t>module</a:t>
            </a:r>
            <a:r>
              <a:rPr lang="en-US" altLang="en-US" sz="3800" dirty="0">
                <a:solidFill>
                  <a:srgbClr val="00B050"/>
                </a:solidFill>
              </a:rPr>
              <a:t> is a script file that got imported </a:t>
            </a:r>
            <a:r>
              <a:rPr lang="en-US" altLang="en-US" sz="3800" spc="-70" dirty="0">
                <a:solidFill>
                  <a:srgbClr val="00B050"/>
                </a:solidFill>
              </a:rPr>
              <a:t>instead of being run when Python was invoked.</a:t>
            </a:r>
          </a:p>
          <a:p>
            <a:pPr marL="629016" lvl="1" indent="-209672" defTabSz="838688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altLang="en-US" sz="3433" dirty="0"/>
              <a:t>Modules that were precompiled end in .</a:t>
            </a:r>
            <a:r>
              <a:rPr lang="en-US" altLang="en-US" sz="3433" dirty="0" err="1"/>
              <a:t>pyc</a:t>
            </a:r>
            <a:r>
              <a:rPr lang="en-US" altLang="en-US" sz="3433" dirty="0"/>
              <a:t>.</a:t>
            </a:r>
          </a:p>
          <a:p>
            <a:pPr marL="209672" indent="-209672" defTabSz="838688" fontAlgn="auto">
              <a:spcBef>
                <a:spcPts val="1600"/>
              </a:spcBef>
              <a:spcAft>
                <a:spcPts val="0"/>
              </a:spcAft>
              <a:defRPr/>
            </a:pPr>
            <a:r>
              <a:rPr lang="en-AU" altLang="en-US" sz="3800" dirty="0">
                <a:solidFill>
                  <a:srgbClr val="0070C0"/>
                </a:solidFill>
              </a:rPr>
              <a:t>An </a:t>
            </a:r>
            <a:r>
              <a:rPr lang="en-AU" altLang="en-US" sz="3800" b="1" spc="-300" dirty="0">
                <a:solidFill>
                  <a:srgbClr val="0070C0"/>
                </a:solidFill>
              </a:rPr>
              <a:t>_</a:t>
            </a:r>
            <a:r>
              <a:rPr lang="en-AU" altLang="en-US" sz="3800" b="1" dirty="0">
                <a:solidFill>
                  <a:srgbClr val="0070C0"/>
                </a:solidFill>
              </a:rPr>
              <a:t>_init</a:t>
            </a:r>
            <a:r>
              <a:rPr lang="en-AU" altLang="en-US" sz="3800" b="1" spc="-300" dirty="0">
                <a:solidFill>
                  <a:srgbClr val="0070C0"/>
                </a:solidFill>
              </a:rPr>
              <a:t>_</a:t>
            </a:r>
            <a:r>
              <a:rPr lang="en-AU" altLang="en-US" sz="3800" b="1" dirty="0">
                <a:solidFill>
                  <a:srgbClr val="0070C0"/>
                </a:solidFill>
              </a:rPr>
              <a:t>_.py </a:t>
            </a:r>
            <a:r>
              <a:rPr lang="en-AU" altLang="en-US" sz="3800" dirty="0">
                <a:solidFill>
                  <a:srgbClr val="0070C0"/>
                </a:solidFill>
              </a:rPr>
              <a:t>file is a file that runs when its package is loaded.</a:t>
            </a:r>
          </a:p>
          <a:p>
            <a:pPr marL="629016" lvl="1" indent="-209672" defTabSz="838688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AU" altLang="en-US" sz="3433" dirty="0"/>
              <a:t>Every directory of the package needs an __init__.py file (but those files can be empty).</a:t>
            </a:r>
            <a:endParaRPr lang="en-AU" altLang="en-US" sz="3233" spc="-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2BED564-6A18-49F5-8925-EC36C91E5E91}"/>
              </a:ext>
            </a:extLst>
          </p:cNvPr>
          <p:cNvSpPr/>
          <p:nvPr/>
        </p:nvSpPr>
        <p:spPr>
          <a:xfrm>
            <a:off x="85725" y="5187950"/>
            <a:ext cx="5943600" cy="669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4B9D04-423F-45EA-AC01-3D37E8323E66}"/>
              </a:ext>
            </a:extLst>
          </p:cNvPr>
          <p:cNvSpPr/>
          <p:nvPr/>
        </p:nvSpPr>
        <p:spPr>
          <a:xfrm>
            <a:off x="85725" y="2495550"/>
            <a:ext cx="5943600" cy="669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DF0FBF-B245-42A4-B647-8603247D0D57}"/>
              </a:ext>
            </a:extLst>
          </p:cNvPr>
          <p:cNvSpPr/>
          <p:nvPr/>
        </p:nvSpPr>
        <p:spPr>
          <a:xfrm>
            <a:off x="85725" y="3162300"/>
            <a:ext cx="7424738" cy="6969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4647F4-7E49-46B1-8DAE-460B158B8960}"/>
              </a:ext>
            </a:extLst>
          </p:cNvPr>
          <p:cNvSpPr/>
          <p:nvPr/>
        </p:nvSpPr>
        <p:spPr>
          <a:xfrm>
            <a:off x="85725" y="5861050"/>
            <a:ext cx="9550400" cy="996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81771F-EC8C-4CC8-813E-F1043E300D39}"/>
              </a:ext>
            </a:extLst>
          </p:cNvPr>
          <p:cNvSpPr/>
          <p:nvPr/>
        </p:nvSpPr>
        <p:spPr>
          <a:xfrm>
            <a:off x="9258300" y="6546850"/>
            <a:ext cx="471488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4664E5-452E-44EE-94A3-212F69A0B8BC}"/>
              </a:ext>
            </a:extLst>
          </p:cNvPr>
          <p:cNvSpPr txBox="1">
            <a:spLocks/>
          </p:cNvSpPr>
          <p:nvPr/>
        </p:nvSpPr>
        <p:spPr>
          <a:xfrm>
            <a:off x="0" y="785813"/>
            <a:ext cx="9729788" cy="6072187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sz="2300" spc="-100" dirty="0">
                <a:latin typeface="Lucida Console" panose="020B0609040504020204" pitchFamily="49" charset="0"/>
              </a:rPr>
              <a:t> </a:t>
            </a:r>
            <a:r>
              <a:rPr lang="en-US" sz="2300" spc="-100" dirty="0" err="1">
                <a:latin typeface="Lucida Console" panose="020B0609040504020204" pitchFamily="49" charset="0"/>
              </a:rPr>
              <a:t>mkdir</a:t>
            </a:r>
            <a:r>
              <a:rPr lang="en-US" sz="2300" spc="-100" dirty="0">
                <a:latin typeface="Lucida Console" panose="020B0609040504020204" pitchFamily="49" charset="0"/>
              </a:rPr>
              <a:t> </a:t>
            </a:r>
            <a:r>
              <a:rPr lang="en-US" sz="2300" spc="-100" dirty="0" err="1">
                <a:latin typeface="Lucida Console" panose="020B0609040504020204" pitchFamily="49" charset="0"/>
              </a:rPr>
              <a:t>pycexample</a:t>
            </a:r>
            <a:r>
              <a:rPr lang="en-US" sz="2300" spc="-100" dirty="0">
                <a:latin typeface="Lucida Console" panose="020B0609040504020204" pitchFamily="49" charset="0"/>
              </a:rPr>
              <a:t>; cd </a:t>
            </a:r>
            <a:r>
              <a:rPr lang="en-US" sz="2300" spc="-100" dirty="0" err="1">
                <a:latin typeface="Lucida Console" panose="020B0609040504020204" pitchFamily="49" charset="0"/>
              </a:rPr>
              <a:t>pycexample</a:t>
            </a:r>
            <a:r>
              <a:rPr lang="en-US" sz="2300" spc="-100" dirty="0">
                <a:latin typeface="Lucida Console" panose="020B0609040504020204" pitchFamily="49" charset="0"/>
              </a:rPr>
              <a:t>; </a:t>
            </a:r>
            <a:r>
              <a:rPr lang="en-US" sz="2300" spc="-100" dirty="0" err="1">
                <a:latin typeface="Lucida Console" panose="020B0609040504020204" pitchFamily="49" charset="0"/>
              </a:rPr>
              <a:t>cp</a:t>
            </a:r>
            <a:r>
              <a:rPr lang="en-US" sz="2300" spc="-100" dirty="0">
                <a:latin typeface="Lucida Console" panose="020B0609040504020204" pitchFamily="49" charset="0"/>
              </a:rPr>
              <a:t> ../topLevEx.py .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python3</a:t>
            </a: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Python 3.9.10 (main, Jan 20 2022, 21:37:52)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[GCC 11.2.0] on </a:t>
            </a:r>
            <a:r>
              <a:rPr lang="en-US" sz="2300" spc="-1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cygwin</a:t>
            </a: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Type "help", "copyright", "credits" or "license" for more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  import </a:t>
            </a:r>
            <a:r>
              <a:rPr lang="en-US" sz="2300" spc="-100" dirty="0" err="1">
                <a:latin typeface="Lucida Console" panose="020B0609040504020204" pitchFamily="49" charset="0"/>
              </a:rPr>
              <a:t>topLevEx</a:t>
            </a:r>
            <a:r>
              <a:rPr lang="en-US" sz="2300" spc="-100" dirty="0">
                <a:latin typeface="Lucida Console" panose="020B0609040504020204" pitchFamily="49" charset="0"/>
              </a:rPr>
              <a:t>; exit()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Ran top (</a:t>
            </a:r>
            <a:r>
              <a:rPr lang="en-US" sz="230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ie</a:t>
            </a:r>
            <a:r>
              <a:rPr lang="en-US" sz="23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, not in a function) code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cat topLevEx.py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print("Ran top (</a:t>
            </a:r>
            <a:r>
              <a:rPr lang="en-US" sz="2300" spc="-100" dirty="0" err="1">
                <a:latin typeface="Lucida Console" panose="020B0609040504020204" pitchFamily="49" charset="0"/>
              </a:rPr>
              <a:t>ie</a:t>
            </a:r>
            <a:r>
              <a:rPr lang="en-US" sz="2300" spc="-100" dirty="0">
                <a:latin typeface="Lucida Console" panose="020B0609040504020204" pitchFamily="49" charset="0"/>
              </a:rPr>
              <a:t>, not in a function) code")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ls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rgbClr val="5B9BD5"/>
                </a:solidFill>
                <a:latin typeface="Lucida Console" panose="020B0609040504020204" pitchFamily="49" charset="0"/>
              </a:rPr>
              <a:t>__</a:t>
            </a:r>
            <a:r>
              <a:rPr lang="en-US" sz="2300" spc="-100" dirty="0" err="1">
                <a:solidFill>
                  <a:srgbClr val="5B9BD5"/>
                </a:solidFill>
                <a:latin typeface="Lucida Console" panose="020B0609040504020204" pitchFamily="49" charset="0"/>
              </a:rPr>
              <a:t>pycache</a:t>
            </a:r>
            <a:r>
              <a:rPr lang="en-US" sz="2300" spc="-100" dirty="0">
                <a:solidFill>
                  <a:srgbClr val="5B9BD5"/>
                </a:solidFill>
                <a:latin typeface="Lucida Console" panose="020B0609040504020204" pitchFamily="49" charset="0"/>
              </a:rPr>
              <a:t>__  </a:t>
            </a:r>
            <a:r>
              <a:rPr lang="en-US" sz="2300" spc="-100" dirty="0">
                <a:latin typeface="Lucida Console" panose="020B0609040504020204" pitchFamily="49" charset="0"/>
              </a:rPr>
              <a:t>topLevEx.py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cd </a:t>
            </a:r>
            <a:r>
              <a:rPr lang="en-US" sz="2300" spc="-100" dirty="0">
                <a:solidFill>
                  <a:srgbClr val="5B9BD5"/>
                </a:solidFill>
                <a:latin typeface="Lucida Console" panose="020B0609040504020204" pitchFamily="49" charset="0"/>
              </a:rPr>
              <a:t>__</a:t>
            </a:r>
            <a:r>
              <a:rPr lang="en-US" sz="2300" spc="-100" dirty="0" err="1">
                <a:solidFill>
                  <a:srgbClr val="5B9BD5"/>
                </a:solidFill>
                <a:latin typeface="Lucida Console" panose="020B0609040504020204" pitchFamily="49" charset="0"/>
              </a:rPr>
              <a:t>pycache</a:t>
            </a:r>
            <a:r>
              <a:rPr lang="en-US" sz="2300" spc="-100" dirty="0">
                <a:solidFill>
                  <a:srgbClr val="5B9BD5"/>
                </a:solidFill>
                <a:latin typeface="Lucida Console" panose="020B0609040504020204" pitchFamily="49" charset="0"/>
              </a:rPr>
              <a:t>__; </a:t>
            </a:r>
            <a:r>
              <a:rPr lang="en-US" sz="2300" spc="-100" dirty="0">
                <a:latin typeface="Lucida Console" panose="020B0609040504020204" pitchFamily="49" charset="0"/>
              </a:rPr>
              <a:t>ls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topLevEx.cpython-39.pyc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python3 topLevEx.cpython-39.pyc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Ran top (</a:t>
            </a:r>
            <a:r>
              <a:rPr lang="en-US" sz="2300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ie</a:t>
            </a:r>
            <a:r>
              <a:rPr lang="en-US" sz="23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, not in a function) code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latin typeface="Lucida Console" panose="020B0609040504020204" pitchFamily="49" charset="0"/>
              </a:rPr>
              <a:t>  cat topLevEx.cpython-39.pyc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 err="1">
                <a:latin typeface="Lucida Console" panose="020B0609040504020204" pitchFamily="49" charset="0"/>
              </a:rPr>
              <a:t>UN▒b</a:t>
            </a:r>
            <a:r>
              <a:rPr lang="en-US" sz="2300" spc="-100" dirty="0">
                <a:latin typeface="Lucida Console" panose="020B0609040504020204" pitchFamily="49" charset="0"/>
              </a:rPr>
              <a:t>/▒@s </a:t>
            </a:r>
            <a:r>
              <a:rPr lang="en-US" sz="2300" spc="-100" dirty="0" err="1">
                <a:latin typeface="Lucida Console" panose="020B0609040504020204" pitchFamily="49" charset="0"/>
              </a:rPr>
              <a:t>ed▒d</a:t>
            </a:r>
            <a:r>
              <a:rPr lang="en-US" sz="2300" spc="-300" dirty="0" err="1">
                <a:latin typeface="Lucida Console" panose="020B0609040504020204" pitchFamily="49" charset="0"/>
              </a:rPr>
              <a:t>S</a:t>
            </a:r>
            <a:r>
              <a:rPr lang="en-US" sz="2300" spc="-300" dirty="0">
                <a:latin typeface="Lucida Console" panose="020B0609040504020204" pitchFamily="49" charset="0"/>
              </a:rPr>
              <a:t>)</a:t>
            </a:r>
            <a:r>
              <a:rPr lang="en-US" sz="2300" spc="-100" dirty="0" err="1">
                <a:latin typeface="Lucida Console" panose="020B0609040504020204" pitchFamily="49" charset="0"/>
              </a:rPr>
              <a:t>z$Ran</a:t>
            </a:r>
            <a:r>
              <a:rPr lang="en-US" sz="2000" spc="-100" dirty="0">
                <a:latin typeface="Lucida Console" panose="020B0609040504020204" pitchFamily="49" charset="0"/>
              </a:rPr>
              <a:t> </a:t>
            </a:r>
            <a:r>
              <a:rPr lang="en-US" sz="2300" spc="-100" dirty="0">
                <a:latin typeface="Lucida Console" panose="020B0609040504020204" pitchFamily="49" charset="0"/>
              </a:rPr>
              <a:t>to</a:t>
            </a:r>
            <a:r>
              <a:rPr lang="en-US" sz="2300" spc="-300" dirty="0">
                <a:latin typeface="Lucida Console" panose="020B0609040504020204" pitchFamily="49" charset="0"/>
              </a:rPr>
              <a:t>p</a:t>
            </a:r>
            <a:r>
              <a:rPr lang="en-US" sz="2000" spc="-300" dirty="0">
                <a:latin typeface="Lucida Console" panose="020B0609040504020204" pitchFamily="49" charset="0"/>
              </a:rPr>
              <a:t> </a:t>
            </a:r>
            <a:r>
              <a:rPr lang="en-US" sz="2300" spc="-300" dirty="0">
                <a:latin typeface="Lucida Console" panose="020B0609040504020204" pitchFamily="49" charset="0"/>
              </a:rPr>
              <a:t>(</a:t>
            </a:r>
            <a:r>
              <a:rPr lang="en-US" sz="2300" spc="-300" dirty="0" err="1">
                <a:latin typeface="Lucida Console" panose="020B0609040504020204" pitchFamily="49" charset="0"/>
              </a:rPr>
              <a:t>ie</a:t>
            </a:r>
            <a:r>
              <a:rPr lang="en-US" sz="2300" spc="-300" dirty="0">
                <a:latin typeface="Lucida Console" panose="020B0609040504020204" pitchFamily="49" charset="0"/>
              </a:rPr>
              <a:t>,</a:t>
            </a:r>
            <a:r>
              <a:rPr lang="en-US" sz="2000" spc="-300" dirty="0">
                <a:latin typeface="Lucida Console" panose="020B0609040504020204" pitchFamily="49" charset="0"/>
              </a:rPr>
              <a:t> </a:t>
            </a:r>
            <a:r>
              <a:rPr lang="en-US" sz="2300" spc="-100" dirty="0">
                <a:latin typeface="Lucida Console" panose="020B0609040504020204" pitchFamily="49" charset="0"/>
              </a:rPr>
              <a:t>not</a:t>
            </a:r>
            <a:r>
              <a:rPr lang="en-US" sz="2000" spc="-100" dirty="0">
                <a:latin typeface="Lucida Console" panose="020B0609040504020204" pitchFamily="49" charset="0"/>
              </a:rPr>
              <a:t> </a:t>
            </a:r>
            <a:r>
              <a:rPr lang="en-US" sz="2300" spc="-100" dirty="0">
                <a:latin typeface="Lucida Console" panose="020B0609040504020204" pitchFamily="49" charset="0"/>
              </a:rPr>
              <a:t>in</a:t>
            </a:r>
            <a:r>
              <a:rPr lang="en-US" sz="2000" spc="-100" dirty="0">
                <a:latin typeface="Lucida Console" panose="020B0609040504020204" pitchFamily="49" charset="0"/>
              </a:rPr>
              <a:t> </a:t>
            </a:r>
            <a:r>
              <a:rPr lang="en-US" sz="2300" spc="-100" dirty="0">
                <a:latin typeface="Lucida Console" panose="020B0609040504020204" pitchFamily="49" charset="0"/>
              </a:rPr>
              <a:t>a</a:t>
            </a:r>
            <a:r>
              <a:rPr lang="en-US" sz="2000" spc="-100" dirty="0">
                <a:latin typeface="Lucida Console" panose="020B0609040504020204" pitchFamily="49" charset="0"/>
              </a:rPr>
              <a:t> </a:t>
            </a:r>
            <a:r>
              <a:rPr lang="en-US" sz="2300" spc="-100" dirty="0">
                <a:latin typeface="Lucida Console" panose="020B0609040504020204" pitchFamily="49" charset="0"/>
              </a:rPr>
              <a:t>funct</a:t>
            </a:r>
            <a:r>
              <a:rPr lang="en-US" sz="2300" spc="-300" dirty="0">
                <a:latin typeface="Lucida Console" panose="020B0609040504020204" pitchFamily="49" charset="0"/>
              </a:rPr>
              <a:t>i</a:t>
            </a:r>
            <a:r>
              <a:rPr lang="en-US" sz="2300" spc="-100" dirty="0">
                <a:latin typeface="Lucida Console" panose="020B0609040504020204" pitchFamily="49" charset="0"/>
              </a:rPr>
              <a:t>o</a:t>
            </a:r>
            <a:r>
              <a:rPr lang="en-US" sz="2300" spc="-300" dirty="0">
                <a:latin typeface="Lucida Console" panose="020B0609040504020204" pitchFamily="49" charset="0"/>
              </a:rPr>
              <a:t>n)</a:t>
            </a:r>
            <a:r>
              <a:rPr lang="en-US" sz="2300" spc="-100" dirty="0" err="1">
                <a:latin typeface="Lucida Console" panose="020B0609040504020204" pitchFamily="49" charset="0"/>
              </a:rPr>
              <a:t>codeN</a:t>
            </a:r>
            <a:r>
              <a:rPr lang="en-US" sz="2300" spc="-100" dirty="0">
                <a:latin typeface="Lucida Console" panose="020B0609040504020204" pitchFamily="49" charset="0"/>
              </a:rPr>
              <a:t>)▒print▒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 err="1">
                <a:latin typeface="Lucida Console" panose="020B0609040504020204" pitchFamily="49" charset="0"/>
              </a:rPr>
              <a:t>rr</a:t>
            </a:r>
            <a:r>
              <a:rPr lang="en-US" sz="2300" spc="-100" dirty="0">
                <a:latin typeface="Lucida Console" panose="020B0609040504020204" pitchFamily="49" charset="0"/>
              </a:rPr>
              <a:t>▒</a:t>
            </a:r>
            <a:r>
              <a:rPr lang="en-US" sz="2300" spc="-300" dirty="0">
                <a:latin typeface="Lucida Console" panose="020B0609040504020204" pitchFamily="49" charset="0"/>
              </a:rPr>
              <a:t>)/</a:t>
            </a:r>
            <a:r>
              <a:rPr lang="en-US" sz="2300" spc="-100" dirty="0">
                <a:latin typeface="Lucida Console" panose="020B0609040504020204" pitchFamily="49" charset="0"/>
              </a:rPr>
              <a:t>hom</a:t>
            </a:r>
            <a:r>
              <a:rPr lang="en-US" sz="2300" spc="-300" dirty="0">
                <a:latin typeface="Lucida Console" panose="020B0609040504020204" pitchFamily="49" charset="0"/>
              </a:rPr>
              <a:t>e/</a:t>
            </a:r>
            <a:r>
              <a:rPr lang="en-US" sz="2300" spc="-100" dirty="0">
                <a:latin typeface="Lucida Console" panose="020B0609040504020204" pitchFamily="49" charset="0"/>
              </a:rPr>
              <a:t>M</a:t>
            </a:r>
            <a:r>
              <a:rPr lang="en-US" sz="2300" spc="-300" dirty="0">
                <a:latin typeface="Lucida Console" panose="020B0609040504020204" pitchFamily="49" charset="0"/>
              </a:rPr>
              <a:t>e/</a:t>
            </a:r>
            <a:r>
              <a:rPr lang="en-US" sz="2300" spc="-100" dirty="0">
                <a:latin typeface="Lucida Console" panose="020B0609040504020204" pitchFamily="49" charset="0"/>
              </a:rPr>
              <a:t>pyDemoF</a:t>
            </a:r>
            <a:r>
              <a:rPr lang="en-US" sz="2300" spc="-200" dirty="0">
                <a:latin typeface="Lucida Console" panose="020B0609040504020204" pitchFamily="49" charset="0"/>
              </a:rPr>
              <a:t>i</a:t>
            </a:r>
            <a:r>
              <a:rPr lang="en-US" sz="2300" spc="-300" dirty="0">
                <a:latin typeface="Lucida Console" panose="020B0609040504020204" pitchFamily="49" charset="0"/>
              </a:rPr>
              <a:t>l</a:t>
            </a:r>
            <a:r>
              <a:rPr lang="en-US" sz="2300" spc="-100" dirty="0">
                <a:latin typeface="Lucida Console" panose="020B0609040504020204" pitchFamily="49" charset="0"/>
              </a:rPr>
              <a:t>esL</a:t>
            </a:r>
            <a:r>
              <a:rPr lang="en-US" sz="2300" spc="-300" dirty="0">
                <a:latin typeface="Lucida Console" panose="020B0609040504020204" pitchFamily="49" charset="0"/>
              </a:rPr>
              <a:t>3/</a:t>
            </a:r>
            <a:r>
              <a:rPr lang="en-US" sz="2300" spc="-100" dirty="0" err="1">
                <a:latin typeface="Lucida Console" panose="020B0609040504020204" pitchFamily="49" charset="0"/>
              </a:rPr>
              <a:t>pycexam</a:t>
            </a:r>
            <a:r>
              <a:rPr lang="en-US" sz="2300" spc="-300" dirty="0" err="1">
                <a:latin typeface="Lucida Console" panose="020B0609040504020204" pitchFamily="49" charset="0"/>
              </a:rPr>
              <a:t>p</a:t>
            </a:r>
            <a:r>
              <a:rPr lang="en-US" sz="2300" spc="-200" dirty="0" err="1">
                <a:latin typeface="Lucida Console" panose="020B0609040504020204" pitchFamily="49" charset="0"/>
              </a:rPr>
              <a:t>le</a:t>
            </a:r>
            <a:r>
              <a:rPr lang="en-US" sz="2300" spc="-200" dirty="0">
                <a:latin typeface="Lucida Console" panose="020B0609040504020204" pitchFamily="49" charset="0"/>
              </a:rPr>
              <a:t>/</a:t>
            </a:r>
            <a:r>
              <a:rPr lang="en-US" sz="2300" spc="-100" dirty="0">
                <a:latin typeface="Lucida Console" panose="020B0609040504020204" pitchFamily="49" charset="0"/>
              </a:rPr>
              <a:t>topLevE</a:t>
            </a:r>
            <a:r>
              <a:rPr lang="en-US" sz="2300" spc="-200" dirty="0">
                <a:latin typeface="Lucida Console" panose="020B0609040504020204" pitchFamily="49" charset="0"/>
              </a:rPr>
              <a:t>x.</a:t>
            </a:r>
            <a:r>
              <a:rPr lang="en-US" sz="2300" spc="-100" dirty="0">
                <a:latin typeface="Lucida Console" panose="020B0609040504020204" pitchFamily="49" charset="0"/>
              </a:rPr>
              <a:t>py&lt;module&gt;▒</a:t>
            </a:r>
            <a:endParaRPr lang="en-US" sz="2300" spc="-1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2129D-E1A3-4F6F-9D04-4BB97506A07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If you want an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ex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a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mp</a:t>
            </a:r>
            <a:r>
              <a:rPr lang="en-US" sz="4400" spc="-200" dirty="0">
                <a:solidFill>
                  <a:srgbClr val="0C77C3"/>
                </a:solidFill>
                <a:latin typeface="Elephant" panose="02020904090505020303" pitchFamily="18" charset="0"/>
              </a:rPr>
              <a:t>l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200" dirty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f a </a:t>
            </a:r>
            <a:r>
              <a:rPr lang="en-US" sz="4400" spc="-200" dirty="0" err="1">
                <a:solidFill>
                  <a:srgbClr val="0C77C3"/>
                </a:solidFill>
                <a:latin typeface="Elephant" panose="02020904090505020303" pitchFamily="18" charset="0"/>
              </a:rPr>
              <a:t>py</a:t>
            </a:r>
            <a:r>
              <a:rPr lang="en-US" sz="4400" dirty="0" err="1">
                <a:solidFill>
                  <a:srgbClr val="0C77C3"/>
                </a:solidFill>
                <a:latin typeface="Elephant" panose="02020904090505020303" pitchFamily="18" charset="0"/>
              </a:rPr>
              <a:t>c</a:t>
            </a: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3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00" dirty="0">
                <a:solidFill>
                  <a:srgbClr val="0C77C3"/>
                </a:solidFill>
                <a:latin typeface="Elephant" panose="02020904090505020303" pitchFamily="18" charset="0"/>
              </a:rPr>
              <a:t>le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: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FA984-ED09-4EFD-A4A5-140A0C6B0C2A}"/>
              </a:ext>
            </a:extLst>
          </p:cNvPr>
          <p:cNvSpPr/>
          <p:nvPr/>
        </p:nvSpPr>
        <p:spPr>
          <a:xfrm>
            <a:off x="9167813" y="6492875"/>
            <a:ext cx="341312" cy="4476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3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CC6F82-63FF-4034-9A0B-B198E18A195D}"/>
              </a:ext>
            </a:extLst>
          </p:cNvPr>
          <p:cNvCxnSpPr/>
          <p:nvPr/>
        </p:nvCxnSpPr>
        <p:spPr>
          <a:xfrm>
            <a:off x="9505950" y="654367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B0A06C-7755-4971-A034-C31E36E0CD58}"/>
              </a:ext>
            </a:extLst>
          </p:cNvPr>
          <p:cNvCxnSpPr/>
          <p:nvPr/>
        </p:nvCxnSpPr>
        <p:spPr>
          <a:xfrm>
            <a:off x="8980488" y="812800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C5888B-AA58-47FB-BB86-B9BF8E799F76}"/>
              </a:ext>
            </a:extLst>
          </p:cNvPr>
          <p:cNvCxnSpPr/>
          <p:nvPr/>
        </p:nvCxnSpPr>
        <p:spPr>
          <a:xfrm>
            <a:off x="1638300" y="1149350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BC9F3-1D06-40A4-B524-B31D4B7FA522}"/>
              </a:ext>
            </a:extLst>
          </p:cNvPr>
          <p:cNvSpPr txBox="1">
            <a:spLocks/>
          </p:cNvSpPr>
          <p:nvPr/>
        </p:nvSpPr>
        <p:spPr>
          <a:xfrm>
            <a:off x="0" y="785813"/>
            <a:ext cx="869950" cy="6072187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spc="-1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FF2F5-7FCB-469C-89C8-C6C6660A8CC0}"/>
              </a:ext>
            </a:extLst>
          </p:cNvPr>
          <p:cNvCxnSpPr/>
          <p:nvPr/>
        </p:nvCxnSpPr>
        <p:spPr>
          <a:xfrm>
            <a:off x="4560888" y="2514600"/>
            <a:ext cx="0" cy="3206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B1EB19-C5D8-4558-AAF0-783CB1CF39EF}"/>
              </a:ext>
            </a:extLst>
          </p:cNvPr>
          <p:cNvCxnSpPr/>
          <p:nvPr/>
        </p:nvCxnSpPr>
        <p:spPr>
          <a:xfrm>
            <a:off x="2981325" y="3181350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4B580F-5121-4AA4-ABA0-80D37C806E71}"/>
              </a:ext>
            </a:extLst>
          </p:cNvPr>
          <p:cNvCxnSpPr/>
          <p:nvPr/>
        </p:nvCxnSpPr>
        <p:spPr>
          <a:xfrm>
            <a:off x="819150" y="3846513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DB8A69-7E73-441E-99CE-B717ED0EBDFE}"/>
              </a:ext>
            </a:extLst>
          </p:cNvPr>
          <p:cNvCxnSpPr/>
          <p:nvPr/>
        </p:nvCxnSpPr>
        <p:spPr>
          <a:xfrm>
            <a:off x="3436938" y="449262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0A792-4964-4F14-A0D7-6061B2CBFE3E}"/>
              </a:ext>
            </a:extLst>
          </p:cNvPr>
          <p:cNvCxnSpPr/>
          <p:nvPr/>
        </p:nvCxnSpPr>
        <p:spPr>
          <a:xfrm>
            <a:off x="5599113" y="5195888"/>
            <a:ext cx="0" cy="2921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1F32C-E717-4DA4-BA1F-6E62C9317C52}"/>
              </a:ext>
            </a:extLst>
          </p:cNvPr>
          <p:cNvCxnSpPr/>
          <p:nvPr/>
        </p:nvCxnSpPr>
        <p:spPr>
          <a:xfrm>
            <a:off x="4948238" y="5868988"/>
            <a:ext cx="0" cy="2936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E180AD-CD72-4811-8A7D-587F7FCB65E2}"/>
              </a:ext>
            </a:extLst>
          </p:cNvPr>
          <p:cNvCxnSpPr/>
          <p:nvPr/>
        </p:nvCxnSpPr>
        <p:spPr>
          <a:xfrm>
            <a:off x="417513" y="812800"/>
            <a:ext cx="0" cy="30162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AC27B2-2D20-483C-BE1F-DBCFCAAB7836}"/>
              </a:ext>
            </a:extLst>
          </p:cNvPr>
          <p:cNvCxnSpPr/>
          <p:nvPr/>
        </p:nvCxnSpPr>
        <p:spPr>
          <a:xfrm>
            <a:off x="417513" y="1149350"/>
            <a:ext cx="0" cy="30162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30797B-07C2-49AC-AAB3-381D32BC0C1A}"/>
              </a:ext>
            </a:extLst>
          </p:cNvPr>
          <p:cNvCxnSpPr/>
          <p:nvPr/>
        </p:nvCxnSpPr>
        <p:spPr>
          <a:xfrm>
            <a:off x="736600" y="249872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0E47C9-C4CE-487C-888E-E5443D50C09C}"/>
              </a:ext>
            </a:extLst>
          </p:cNvPr>
          <p:cNvCxnSpPr/>
          <p:nvPr/>
        </p:nvCxnSpPr>
        <p:spPr>
          <a:xfrm>
            <a:off x="417513" y="3171825"/>
            <a:ext cx="0" cy="30321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B649C9-2620-470F-B948-D590EAF5F7C0}"/>
              </a:ext>
            </a:extLst>
          </p:cNvPr>
          <p:cNvCxnSpPr/>
          <p:nvPr/>
        </p:nvCxnSpPr>
        <p:spPr>
          <a:xfrm>
            <a:off x="417513" y="3846513"/>
            <a:ext cx="0" cy="30162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642087D-01CC-4A31-8524-52B60998830A}"/>
              </a:ext>
            </a:extLst>
          </p:cNvPr>
          <p:cNvCxnSpPr/>
          <p:nvPr/>
        </p:nvCxnSpPr>
        <p:spPr>
          <a:xfrm>
            <a:off x="417513" y="4503738"/>
            <a:ext cx="0" cy="2921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31D7D-CAD6-43C8-B32D-0B4A63BEDA95}"/>
              </a:ext>
            </a:extLst>
          </p:cNvPr>
          <p:cNvCxnSpPr/>
          <p:nvPr/>
        </p:nvCxnSpPr>
        <p:spPr>
          <a:xfrm>
            <a:off x="417513" y="5186363"/>
            <a:ext cx="0" cy="28416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12671A-FF23-4313-8F77-AE4D5C0BC61C}"/>
              </a:ext>
            </a:extLst>
          </p:cNvPr>
          <p:cNvCxnSpPr/>
          <p:nvPr/>
        </p:nvCxnSpPr>
        <p:spPr>
          <a:xfrm>
            <a:off x="417513" y="5868988"/>
            <a:ext cx="0" cy="28416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BE225985-434E-4056-B231-583575E278C6}"/>
              </a:ext>
            </a:extLst>
          </p:cNvPr>
          <p:cNvSpPr/>
          <p:nvPr/>
        </p:nvSpPr>
        <p:spPr>
          <a:xfrm>
            <a:off x="2701925" y="3657600"/>
            <a:ext cx="1908175" cy="482600"/>
          </a:xfrm>
          <a:prstGeom prst="wedgeRoundRectCallout">
            <a:avLst>
              <a:gd name="adj1" fmla="val -22778"/>
              <a:gd name="adj2" fmla="val 133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What is in it?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B73348AF-651C-411B-BAB2-8A34D210F28F}"/>
              </a:ext>
            </a:extLst>
          </p:cNvPr>
          <p:cNvSpPr/>
          <p:nvPr/>
        </p:nvSpPr>
        <p:spPr>
          <a:xfrm>
            <a:off x="4895850" y="3454400"/>
            <a:ext cx="4618038" cy="882650"/>
          </a:xfrm>
          <a:prstGeom prst="wedgeRoundRectCallout">
            <a:avLst>
              <a:gd name="adj1" fmla="val -72644"/>
              <a:gd name="adj2" fmla="val 123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This is the name of the module </a:t>
            </a:r>
            <a:r>
              <a:rPr lang="en-US" sz="2600" b="1" dirty="0"/>
              <a:t>that I just imported</a:t>
            </a:r>
            <a:r>
              <a:rPr lang="en-US" sz="2600" dirty="0"/>
              <a:t>.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4F42CBF6-4C19-476E-B70F-B73001919331}"/>
              </a:ext>
            </a:extLst>
          </p:cNvPr>
          <p:cNvSpPr/>
          <p:nvPr/>
        </p:nvSpPr>
        <p:spPr>
          <a:xfrm>
            <a:off x="4895850" y="1130300"/>
            <a:ext cx="4618038" cy="1365250"/>
          </a:xfrm>
          <a:prstGeom prst="wedgeRoundRectCallout">
            <a:avLst>
              <a:gd name="adj1" fmla="val -5087"/>
              <a:gd name="adj2" fmla="val 133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Thus, to answer the question "Where did this come from?"</a:t>
            </a:r>
            <a:br>
              <a:rPr lang="en-US" sz="2600" dirty="0"/>
            </a:br>
            <a:endParaRPr lang="en-US" sz="2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DE5504-D86F-4376-B3C9-DCCB47526480}"/>
              </a:ext>
            </a:extLst>
          </p:cNvPr>
          <p:cNvCxnSpPr/>
          <p:nvPr/>
        </p:nvCxnSpPr>
        <p:spPr>
          <a:xfrm flipH="1">
            <a:off x="1727200" y="2095500"/>
            <a:ext cx="3657600" cy="546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F4636B3A-286F-4C11-9A30-6D5A8DE36F7D}"/>
              </a:ext>
            </a:extLst>
          </p:cNvPr>
          <p:cNvSpPr/>
          <p:nvPr/>
        </p:nvSpPr>
        <p:spPr>
          <a:xfrm>
            <a:off x="1179513" y="2044700"/>
            <a:ext cx="4573587" cy="1531938"/>
          </a:xfrm>
          <a:prstGeom prst="wedgeRoundRectCallout">
            <a:avLst>
              <a:gd name="adj1" fmla="val -42112"/>
              <a:gd name="adj2" fmla="val 95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Your version of Python may not make this. That's OK. I'm just talking about it as an easy way  for me to show you a </a:t>
            </a:r>
            <a:r>
              <a:rPr lang="en-US" sz="2600" dirty="0">
                <a:solidFill>
                  <a:srgbClr val="FF0000"/>
                </a:solidFill>
              </a:rPr>
              <a:t>.</a:t>
            </a:r>
            <a:r>
              <a:rPr lang="en-US" sz="2600" dirty="0" err="1">
                <a:solidFill>
                  <a:srgbClr val="FF0000"/>
                </a:solidFill>
              </a:rPr>
              <a:t>pyc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file.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4F10EE06-7B02-4ABC-8AFE-2554792FDB0B}"/>
              </a:ext>
            </a:extLst>
          </p:cNvPr>
          <p:cNvSpPr/>
          <p:nvPr/>
        </p:nvSpPr>
        <p:spPr>
          <a:xfrm>
            <a:off x="4883150" y="1901825"/>
            <a:ext cx="4618038" cy="466725"/>
          </a:xfrm>
          <a:prstGeom prst="wedgeRoundRectCallout">
            <a:avLst>
              <a:gd name="adj1" fmla="val -23801"/>
              <a:gd name="adj2" fmla="val 14569"/>
              <a:gd name="adj3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FF0000"/>
                </a:solidFill>
              </a:rPr>
              <a:t>This</a:t>
            </a:r>
            <a:r>
              <a:rPr lang="en-US" sz="2600" dirty="0"/>
              <a:t> is where it came from.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6F7683BE-055A-4984-B9BC-49EA31BA3A8C}"/>
              </a:ext>
            </a:extLst>
          </p:cNvPr>
          <p:cNvSpPr/>
          <p:nvPr/>
        </p:nvSpPr>
        <p:spPr>
          <a:xfrm>
            <a:off x="5721350" y="2159000"/>
            <a:ext cx="2012950" cy="1612900"/>
          </a:xfrm>
          <a:prstGeom prst="wedgeRoundRectCallout">
            <a:avLst>
              <a:gd name="adj1" fmla="val -32905"/>
              <a:gd name="adj2" fmla="val -11369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I will copy   an earlier example   </a:t>
            </a:r>
            <a:r>
              <a:rPr lang="en-US" sz="2600" dirty="0">
                <a:solidFill>
                  <a:srgbClr val="92D050"/>
                </a:solidFill>
              </a:rPr>
              <a:t>.</a:t>
            </a:r>
            <a:r>
              <a:rPr lang="en-US" sz="2600" dirty="0"/>
              <a:t>into there…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7967395C-2E38-4766-A7C9-E827C93C7904}"/>
              </a:ext>
            </a:extLst>
          </p:cNvPr>
          <p:cNvSpPr/>
          <p:nvPr/>
        </p:nvSpPr>
        <p:spPr>
          <a:xfrm>
            <a:off x="527050" y="2159000"/>
            <a:ext cx="1898650" cy="1206500"/>
          </a:xfrm>
          <a:prstGeom prst="wedgeRoundRectCallout">
            <a:avLst>
              <a:gd name="adj1" fmla="val -31947"/>
              <a:gd name="adj2" fmla="val -13259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I will make a new empty </a:t>
            </a:r>
            <a:r>
              <a:rPr lang="en-US" sz="2600" dirty="0">
                <a:solidFill>
                  <a:srgbClr val="92D050"/>
                </a:solidFill>
              </a:rPr>
              <a:t>.</a:t>
            </a:r>
            <a:r>
              <a:rPr lang="en-US" sz="2600" dirty="0"/>
              <a:t>directory…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3BE0903-8957-4C4D-9324-CDFD24507C7F}"/>
              </a:ext>
            </a:extLst>
          </p:cNvPr>
          <p:cNvSpPr/>
          <p:nvPr/>
        </p:nvSpPr>
        <p:spPr>
          <a:xfrm>
            <a:off x="3143250" y="2159000"/>
            <a:ext cx="1898650" cy="1206500"/>
          </a:xfrm>
          <a:prstGeom prst="wedgeRoundRectCallout">
            <a:avLst>
              <a:gd name="adj1" fmla="val -31947"/>
              <a:gd name="adj2" fmla="val -13259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I will go</a:t>
            </a:r>
            <a:br>
              <a:rPr lang="en-US" sz="2600" dirty="0"/>
            </a:br>
            <a:r>
              <a:rPr lang="en-US" sz="2600" dirty="0"/>
              <a:t>into that </a:t>
            </a:r>
            <a:r>
              <a:rPr lang="en-US" sz="2600" dirty="0">
                <a:solidFill>
                  <a:srgbClr val="92D050"/>
                </a:solidFill>
              </a:rPr>
              <a:t>.</a:t>
            </a:r>
            <a:r>
              <a:rPr lang="en-US" sz="2600" dirty="0"/>
              <a:t>directory…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1E1B6A-C7D0-4C08-81AF-87CC3F188CF8}"/>
              </a:ext>
            </a:extLst>
          </p:cNvPr>
          <p:cNvCxnSpPr/>
          <p:nvPr/>
        </p:nvCxnSpPr>
        <p:spPr>
          <a:xfrm flipH="1">
            <a:off x="3621088" y="3408363"/>
            <a:ext cx="950912" cy="15509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AAFE3433-85F6-42C1-AFAC-49B6310984A2}"/>
              </a:ext>
            </a:extLst>
          </p:cNvPr>
          <p:cNvSpPr/>
          <p:nvPr/>
        </p:nvSpPr>
        <p:spPr>
          <a:xfrm>
            <a:off x="4716463" y="1350963"/>
            <a:ext cx="4902200" cy="1095375"/>
          </a:xfrm>
          <a:prstGeom prst="wedgeRoundRectCallout">
            <a:avLst>
              <a:gd name="adj1" fmla="val -88761"/>
              <a:gd name="adj2" fmla="val 63034"/>
              <a:gd name="adj3" fmla="val 16667"/>
            </a:avLst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1"/>
                </a:solidFill>
              </a:rPr>
              <a:t>A Python "script" which means that it is an ordinary Python program.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It is a text file </a:t>
            </a:r>
            <a:r>
              <a:rPr lang="en-US" sz="2600" dirty="0">
                <a:solidFill>
                  <a:srgbClr val="7030A0"/>
                </a:solidFill>
              </a:rPr>
              <a:t>that you can view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2026AED5-96FF-4685-9D5D-ECE161D2E9BE}"/>
              </a:ext>
            </a:extLst>
          </p:cNvPr>
          <p:cNvSpPr/>
          <p:nvPr/>
        </p:nvSpPr>
        <p:spPr>
          <a:xfrm>
            <a:off x="4708525" y="3876675"/>
            <a:ext cx="4902200" cy="1095375"/>
          </a:xfrm>
          <a:prstGeom prst="wedgeRoundRectCallout">
            <a:avLst>
              <a:gd name="adj1" fmla="val -78917"/>
              <a:gd name="adj2" fmla="val 75153"/>
              <a:gd name="adj3" fmla="val 16667"/>
            </a:avLst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1"/>
                </a:solidFill>
              </a:rPr>
              <a:t>A Python program that is </a:t>
            </a:r>
            <a:r>
              <a:rPr lang="en-US" sz="2600" dirty="0">
                <a:solidFill>
                  <a:srgbClr val="FF0000"/>
                </a:solidFill>
              </a:rPr>
              <a:t>not</a:t>
            </a:r>
            <a:r>
              <a:rPr lang="en-US" sz="2600" dirty="0">
                <a:solidFill>
                  <a:schemeClr val="tx1"/>
                </a:solidFill>
              </a:rPr>
              <a:t> a "script", which means that it is    </a:t>
            </a:r>
            <a:r>
              <a:rPr lang="en-US" sz="2600" dirty="0">
                <a:solidFill>
                  <a:srgbClr val="FF0000"/>
                </a:solidFill>
              </a:rPr>
              <a:t>not meant to be viewed </a:t>
            </a:r>
            <a:r>
              <a:rPr lang="en-US" sz="2600" dirty="0">
                <a:solidFill>
                  <a:schemeClr val="tx1"/>
                </a:solidFill>
              </a:rPr>
              <a:t>by people.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F0A1EB-B55E-4E65-A987-80BD828FA41B}"/>
              </a:ext>
            </a:extLst>
          </p:cNvPr>
          <p:cNvCxnSpPr/>
          <p:nvPr/>
        </p:nvCxnSpPr>
        <p:spPr>
          <a:xfrm flipH="1">
            <a:off x="4867275" y="4830763"/>
            <a:ext cx="1435100" cy="1539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5ECA37-ABA9-47F5-9F6F-71A355586C7E}"/>
              </a:ext>
            </a:extLst>
          </p:cNvPr>
          <p:cNvCxnSpPr/>
          <p:nvPr/>
        </p:nvCxnSpPr>
        <p:spPr>
          <a:xfrm flipH="1">
            <a:off x="3373438" y="2293938"/>
            <a:ext cx="3810000" cy="11699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247EF022-849F-499C-A2AE-F011052799A3}"/>
              </a:ext>
            </a:extLst>
          </p:cNvPr>
          <p:cNvSpPr/>
          <p:nvPr/>
        </p:nvSpPr>
        <p:spPr>
          <a:xfrm>
            <a:off x="1350963" y="3038475"/>
            <a:ext cx="3905250" cy="482600"/>
          </a:xfrm>
          <a:prstGeom prst="wedgeRoundRectCallout">
            <a:avLst>
              <a:gd name="adj1" fmla="val -46363"/>
              <a:gd name="adj2" fmla="val 20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Where did this come from?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89BB2-CA8E-432D-9B44-0CD4F8084270}"/>
              </a:ext>
            </a:extLst>
          </p:cNvPr>
          <p:cNvCxnSpPr/>
          <p:nvPr/>
        </p:nvCxnSpPr>
        <p:spPr>
          <a:xfrm flipV="1">
            <a:off x="3840163" y="1879600"/>
            <a:ext cx="1466850" cy="127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D109EEE4-89EC-4B9C-BE6B-6C122D22E156}"/>
              </a:ext>
            </a:extLst>
          </p:cNvPr>
          <p:cNvSpPr/>
          <p:nvPr/>
        </p:nvSpPr>
        <p:spPr>
          <a:xfrm>
            <a:off x="61913" y="3876675"/>
            <a:ext cx="3529012" cy="1096963"/>
          </a:xfrm>
          <a:prstGeom prst="wedgeRoundRectCallout">
            <a:avLst>
              <a:gd name="adj1" fmla="val -37713"/>
              <a:gd name="adj2" fmla="val 154797"/>
              <a:gd name="adj3" fmla="val 16667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1"/>
                </a:solidFill>
              </a:rPr>
              <a:t>This garbled output indicates it is not a text file for people to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5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25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1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1"/>
                            </p:stCondLst>
                            <p:childTnLst>
                              <p:par>
                                <p:cTn id="8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1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651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651"/>
                            </p:stCondLst>
                            <p:childTnLst>
                              <p:par>
                                <p:cTn id="1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1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1"/>
                            </p:stCondLst>
                            <p:childTnLst>
                              <p:par>
                                <p:cTn id="17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751"/>
                            </p:stCondLst>
                            <p:childTnLst>
                              <p:par>
                                <p:cTn id="2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751"/>
                            </p:stCondLst>
                            <p:childTnLst>
                              <p:par>
                                <p:cTn id="2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2451"/>
                            </p:stCondLst>
                            <p:childTnLst>
                              <p:par>
                                <p:cTn id="3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2451"/>
                            </p:stCondLst>
                            <p:childTnLst>
                              <p:par>
                                <p:cTn id="3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 nodeType="afterGroup">
                            <p:stCondLst>
                              <p:cond delay="1251"/>
                            </p:stCondLst>
                            <p:childTnLst>
                              <p:par>
                                <p:cTn id="3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 nodeType="afterGroup">
                            <p:stCondLst>
                              <p:cond delay="1251"/>
                            </p:stCondLst>
                            <p:childTnLst>
                              <p:par>
                                <p:cTn id="38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0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4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7" grpId="0" animBg="1"/>
      <p:bldP spid="68" grpId="0" animBg="1"/>
      <p:bldP spid="10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51" grpId="0"/>
      <p:bldP spid="51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62" grpId="0" animBg="1"/>
      <p:bldP spid="63" grpId="0" animBg="1"/>
      <p:bldP spid="45" grpId="0" animBg="1"/>
      <p:bldP spid="45" grpId="1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22F65-2698-470A-B370-FBA65ACC5461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'complex'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'copyright'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'credits'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'delattr'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endParaRPr lang="en-US" sz="2600" spc="-1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3FC435-6332-49CF-8BB4-061F3E7932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</p:spTree>
  </p:cSld>
  <p:clrMapOvr>
    <a:masterClrMapping/>
  </p:clrMapOvr>
  <p:transition spd="slow" advTm="3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510190D7-A27F-4FAB-B6BA-BDD8338C4DA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F86210-A7F8-4C50-AC24-5DB9315F4AC8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random import shuffle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=list(range(52))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shuffle(</a:t>
            </a: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=0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48EFAA-60F6-43DB-A2E4-94BDDA021044}"/>
              </a:ext>
            </a:extLst>
          </p:cNvPr>
          <p:cNvCxnSpPr/>
          <p:nvPr/>
        </p:nvCxnSpPr>
        <p:spPr>
          <a:xfrm>
            <a:off x="728663" y="898525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E297A-53A8-4304-990E-B64E4409894B}"/>
              </a:ext>
            </a:extLst>
          </p:cNvPr>
          <p:cNvCxnSpPr/>
          <p:nvPr/>
        </p:nvCxnSpPr>
        <p:spPr>
          <a:xfrm>
            <a:off x="2894013" y="912813"/>
            <a:ext cx="0" cy="34766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D6AEEE-F17B-41E3-922E-21B0C963E59A}"/>
              </a:ext>
            </a:extLst>
          </p:cNvPr>
          <p:cNvCxnSpPr/>
          <p:nvPr/>
        </p:nvCxnSpPr>
        <p:spPr>
          <a:xfrm>
            <a:off x="728663" y="2878138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66468D-9824-45A8-99A0-B13C9E9ECB1F}"/>
              </a:ext>
            </a:extLst>
          </p:cNvPr>
          <p:cNvCxnSpPr/>
          <p:nvPr/>
        </p:nvCxnSpPr>
        <p:spPr>
          <a:xfrm>
            <a:off x="3711575" y="2901950"/>
            <a:ext cx="0" cy="33813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704BF-558C-4FF2-8BBF-E7AF458B06F1}"/>
              </a:ext>
            </a:extLst>
          </p:cNvPr>
          <p:cNvCxnSpPr/>
          <p:nvPr/>
        </p:nvCxnSpPr>
        <p:spPr>
          <a:xfrm>
            <a:off x="738188" y="3263900"/>
            <a:ext cx="0" cy="3095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7F7263-9A85-4251-901B-FBFDE04FE873}"/>
              </a:ext>
            </a:extLst>
          </p:cNvPr>
          <p:cNvCxnSpPr/>
          <p:nvPr/>
        </p:nvCxnSpPr>
        <p:spPr>
          <a:xfrm>
            <a:off x="3709988" y="3282950"/>
            <a:ext cx="0" cy="3460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BBCA10-AF32-47EC-9C47-109F93627E74}"/>
              </a:ext>
            </a:extLst>
          </p:cNvPr>
          <p:cNvCxnSpPr/>
          <p:nvPr/>
        </p:nvCxnSpPr>
        <p:spPr>
          <a:xfrm>
            <a:off x="728663" y="6038850"/>
            <a:ext cx="0" cy="31115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BC4187-9692-4FED-BC95-49AE30C97559}"/>
              </a:ext>
            </a:extLst>
          </p:cNvPr>
          <p:cNvCxnSpPr/>
          <p:nvPr/>
        </p:nvCxnSpPr>
        <p:spPr>
          <a:xfrm>
            <a:off x="4465638" y="6054725"/>
            <a:ext cx="0" cy="3460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C64D87A-0934-4AF1-819D-5CB8EA40D628}"/>
              </a:ext>
            </a:extLst>
          </p:cNvPr>
          <p:cNvSpPr txBox="1">
            <a:spLocks/>
          </p:cNvSpPr>
          <p:nvPr/>
        </p:nvSpPr>
        <p:spPr>
          <a:xfrm>
            <a:off x="-153988" y="428625"/>
            <a:ext cx="820738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9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01"/>
                            </p:stCondLst>
                            <p:childTnLst>
                              <p:par>
                                <p:cTn id="2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5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6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301"/>
                            </p:stCondLst>
                            <p:childTnLst>
                              <p:par>
                                <p:cTn id="8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701"/>
                            </p:stCondLst>
                            <p:childTnLst>
                              <p:par>
                                <p:cTn id="13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2A3A92E4-3D01-47D6-81B7-A494EF72183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BB78A-4163-4709-942C-A07A66F65934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random import shuffle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=list(range(52))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shuffle(</a:t>
            </a: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=0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BC64CE-7A6D-46B6-9B5D-9C693CE4539B}"/>
              </a:ext>
            </a:extLst>
          </p:cNvPr>
          <p:cNvCxnSpPr/>
          <p:nvPr/>
        </p:nvCxnSpPr>
        <p:spPr>
          <a:xfrm>
            <a:off x="1471613" y="64357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BD775-EFB5-4E19-AD2A-16DEA3ED808A}"/>
              </a:ext>
            </a:extLst>
          </p:cNvPr>
          <p:cNvCxnSpPr/>
          <p:nvPr/>
        </p:nvCxnSpPr>
        <p:spPr>
          <a:xfrm>
            <a:off x="5229225" y="6440488"/>
            <a:ext cx="0" cy="34766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67AE7F-C61C-445C-AB8E-4F212EC1062C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1784350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270CCEAF-3C4F-49F5-9A4A-D29F8F54C8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93FF83-6D7E-431D-BCC9-D2187C9AC44A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random import shuffle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=list(range(52))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shuffle(</a:t>
            </a: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=0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CEAE4-0BAA-45E3-810B-A836718848A2}"/>
              </a:ext>
            </a:extLst>
          </p:cNvPr>
          <p:cNvCxnSpPr/>
          <p:nvPr/>
        </p:nvCxnSpPr>
        <p:spPr>
          <a:xfrm>
            <a:off x="5208588" y="6435725"/>
            <a:ext cx="0" cy="3476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FF5AD6-4D78-4880-B2F2-5CF741188056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1784350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FD4C48-9919-4956-9F73-528E794A2829}"/>
              </a:ext>
            </a:extLst>
          </p:cNvPr>
          <p:cNvCxnSpPr/>
          <p:nvPr/>
        </p:nvCxnSpPr>
        <p:spPr>
          <a:xfrm>
            <a:off x="1471613" y="64357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EC9F9F7-5A5F-4DBE-8385-545E0C65F0D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E2CAE-FBC1-4194-9844-E967D629D2FD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=list(range(52))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shuffle(</a:t>
            </a: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=0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ⓐ</a:t>
            </a:r>
            <a:r>
              <a:rPr lang="en-US" sz="1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5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6356A6-4D73-42A7-8664-F11CED6AAC55}"/>
              </a:ext>
            </a:extLst>
          </p:cNvPr>
          <p:cNvCxnSpPr/>
          <p:nvPr/>
        </p:nvCxnSpPr>
        <p:spPr>
          <a:xfrm>
            <a:off x="5208588" y="6435725"/>
            <a:ext cx="0" cy="3476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143FCD-72AB-4182-B4EB-9DDBCD90960E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1784350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634A5B-35D8-40AB-96CD-6B3F5F7B0B08}"/>
              </a:ext>
            </a:extLst>
          </p:cNvPr>
          <p:cNvCxnSpPr/>
          <p:nvPr/>
        </p:nvCxnSpPr>
        <p:spPr>
          <a:xfrm>
            <a:off x="1471613" y="64357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C39A5F8-A232-4E34-A008-B4DD556F75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20A1B9-7223-4AB8-B4D0-76DD4AFE27BC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shuffle(</a:t>
            </a:r>
            <a:r>
              <a:rPr lang="en-US" sz="2600" b="1" spc="-60" dirty="0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=0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AF3797-F00E-4D52-809D-5239868CA388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1784350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b="1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3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78DA0619-BCF6-4C57-8047-DF302B275F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C2C87-B194-49AD-BF71-F889ED49A2AF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=0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3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98C53D8-2745-4338-9CCC-3ACDF87F7CB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E6613D-642B-4492-B00E-D96D4B635A10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3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478D86C8-5116-4238-8A08-93576EF3F85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E4ECD0-8E95-4B7D-9AC6-5DFC58A1C26F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9CF70E-6C3E-4BE2-8D68-27C2346460CA}"/>
              </a:ext>
            </a:extLst>
          </p:cNvPr>
          <p:cNvCxnSpPr/>
          <p:nvPr/>
        </p:nvCxnSpPr>
        <p:spPr>
          <a:xfrm>
            <a:off x="5481638" y="64357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02C85D-0D2E-4B7E-BD16-53AD37BB44C7}"/>
              </a:ext>
            </a:extLst>
          </p:cNvPr>
          <p:cNvCxnSpPr/>
          <p:nvPr/>
        </p:nvCxnSpPr>
        <p:spPr>
          <a:xfrm>
            <a:off x="5789613" y="64357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DB812F-F4C3-4472-A2D1-DD8892EC18E6}"/>
              </a:ext>
            </a:extLst>
          </p:cNvPr>
          <p:cNvSpPr/>
          <p:nvPr/>
        </p:nvSpPr>
        <p:spPr>
          <a:xfrm>
            <a:off x="4995863" y="6372225"/>
            <a:ext cx="801687" cy="493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190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BB898A93-E583-4EC1-BB77-6BE9A0BCA19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530FC8-4F04-483E-AFC8-29DF3DB4EC9E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b="1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CD8F00"/>
                </a:solidFill>
                <a:latin typeface="Lucida Console" panose="020B0609040504020204" pitchFamily="49" charset="0"/>
                <a:cs typeface="Courier New" pitchFamily="49" charset="0"/>
              </a:rPr>
              <a:t>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 err="1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b="1" spc="-60" dirty="0" err="1">
                <a:solidFill>
                  <a:srgbClr val="008E40"/>
                </a:solidFill>
                <a:latin typeface="Lucida Console" panose="020B0609040504020204" pitchFamily="49" charset="0"/>
                <a:cs typeface="Courier New" pitchFamily="49" charset="0"/>
              </a:rPr>
              <a:t>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</p:txBody>
      </p:sp>
    </p:spTree>
  </p:cSld>
  <p:clrMapOvr>
    <a:masterClrMapping/>
  </p:clrMapOvr>
  <p:transition spd="slow" advTm="3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D0F63122-4EC9-4079-8FF1-ED2D4BFC57A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F5580E-15CA-4603-8D37-3E5E1F4D4A77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face = 'ⓐ②③④⑤⑥⑦⑧⑨⑩ⓙⓠⓚ'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3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12F2D-5497-4DDC-A549-5272E4D6CF6A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'divmod'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'enumerate'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'eval'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'exit'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endParaRPr lang="en-US" sz="2600" spc="-1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F14C01-92CF-4192-95AE-7404A235A0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</p:spTree>
  </p:cSld>
  <p:clrMapOvr>
    <a:masterClrMapping/>
  </p:clrMapOvr>
  <p:transition spd="slow" advTm="3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FF418F51-25D1-4954-8D35-BE0172E89CD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84451-A513-46D7-9BAF-C39A99AB48D0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suit = '♧♡♤♢'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3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D8505CBE-DCD9-4D6F-B54B-91D6C01ED6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31CF44-F315-4BF5-8F2D-70C2151234A6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print(face[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]%13]+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3535E-11E9-4510-83D5-F729591368CD}"/>
              </a:ext>
            </a:extLst>
          </p:cNvPr>
          <p:cNvCxnSpPr/>
          <p:nvPr/>
        </p:nvCxnSpPr>
        <p:spPr>
          <a:xfrm>
            <a:off x="728663" y="6435725"/>
            <a:ext cx="0" cy="330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76B0FB-5F54-45CF-B0CC-B0B494DFA282}"/>
              </a:ext>
            </a:extLst>
          </p:cNvPr>
          <p:cNvCxnSpPr/>
          <p:nvPr/>
        </p:nvCxnSpPr>
        <p:spPr>
          <a:xfrm>
            <a:off x="3694113" y="6435725"/>
            <a:ext cx="0" cy="34766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CD808D8-4675-4918-9C26-684873265694}"/>
              </a:ext>
            </a:extLst>
          </p:cNvPr>
          <p:cNvSpPr/>
          <p:nvPr/>
        </p:nvSpPr>
        <p:spPr>
          <a:xfrm>
            <a:off x="265113" y="6372225"/>
            <a:ext cx="376237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401"/>
                            </p:stCondLst>
                            <p:childTnLst>
                              <p:par>
                                <p:cTn id="2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E172D990-3AA2-46D3-AF48-631C52D30BD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A4C959-3696-4B8E-9A4C-16FEB4A92870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  suit[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deck.cards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]//13],end="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6F7D7AE-E706-489F-AB55-5D50ABB16CA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2465E5-E284-4159-A400-E22A9B856723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deck.p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+=1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2907A697-803E-43D6-869A-80DAFE204C3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D268E-8F8A-4A7F-879A-890103F20B27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A78B3DCF-C38D-48F3-B50B-D3DE265CEED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A784E-2649-42F4-8034-041C91AA8526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5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D4CD1F44-F93E-43DA-9619-1A9275BAC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AEACCC-5C97-401C-9B29-EED9E388FC18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ⓚ</a:t>
            </a:r>
            <a:r>
              <a:rPr lang="en-US" sz="3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5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spc="-60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67A13A0-8821-4098-A310-6773BF3EA57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65DC2-E803-48B1-A4C9-F546F2BE4010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⑦</a:t>
            </a:r>
            <a:r>
              <a:rPr lang="en-US" sz="2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python3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 spd="slow"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B38E16E9-AEFE-4E42-9B9B-221920C3B1A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A520D2-2799-4CB5-8665-5EC897B41116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3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EDC320A-4008-4669-8175-779E547DA0F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D9B9ED-E1C9-412A-B42B-6A9FAA50D5AE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ⓠ</a:t>
            </a:r>
            <a:r>
              <a:rPr lang="en-US" sz="1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♤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④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♡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♡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100" b="1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♢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B0918-CDE3-4B9A-BE1A-81493271BE6A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'filter'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'float'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'format'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'frozenset'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'globals'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0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2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mod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i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po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w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radian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endParaRPr lang="en-US" sz="2600" dirty="0">
              <a:solidFill>
                <a:srgbClr val="FFFFFF">
                  <a:lumMod val="75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A9CA9A-974F-4237-829C-46464FAEF1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</p:spTree>
  </p:cSld>
  <p:clrMapOvr>
    <a:masterClrMapping/>
  </p:clrMapOvr>
  <p:transition spd="slow" advTm="3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58B55B89-41B7-4FAF-94F6-3F0DE92FB0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735DB7-F3F2-4BD3-9566-43F3E98162DD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</p:txBody>
      </p:sp>
    </p:spTree>
  </p:cSld>
  <p:clrMapOvr>
    <a:masterClrMapping/>
  </p:clrMapOvr>
  <p:transition spd="slow" advTm="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E0AACFC-DC96-4C8B-92BA-861BE5F40A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226232-4495-4C71-8537-222EB888104C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How many cards to discard? 3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</p:txBody>
      </p:sp>
    </p:spTree>
  </p:cSld>
  <p:clrMapOvr>
    <a:masterClrMapping/>
  </p:clrMapOvr>
  <p:transition spd="slow" advTm="3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4F74D2FC-DE19-4BB7-AA8B-08B8F424341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ADC3D4-F074-47B4-A81E-B84FD7A66FCD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while repeat(n):   </a:t>
            </a:r>
            <a:r>
              <a:rPr lang="en-US" sz="1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Make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next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line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run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times:</a:t>
            </a: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46AC4EC0-EABA-4E93-AE8B-D00473D1BC9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AA5606-CD5D-46B6-990E-AA1F076709D0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lang="en-US" sz="2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⑩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♧ </a:t>
            </a:r>
            <a:r>
              <a:rPr lang="en-US" sz="2300" b="1" spc="-60" dirty="0">
                <a:latin typeface="Lucida Console" panose="020B0609040504020204" pitchFamily="49" charset="0"/>
                <a:cs typeface="Courier New" pitchFamily="49" charset="0"/>
              </a:rPr>
              <a:t>⑧</a:t>
            </a:r>
            <a:r>
              <a:rPr lang="en-US" sz="1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♢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 ⓚ</a:t>
            </a:r>
            <a:r>
              <a:rPr lang="en-US" sz="3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b="1" spc="-6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♤</a:t>
            </a:r>
            <a:endParaRPr lang="en-US" sz="2600" b="1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while repeat(n):   </a:t>
            </a:r>
            <a:r>
              <a:rPr lang="en-US" sz="1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Make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next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line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run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times: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r</a:t>
            </a:r>
            <a:r>
              <a:rPr lang="en-US" sz="2600" spc="-160" dirty="0">
                <a:latin typeface="Lucida Console" panose="020B0609040504020204" pitchFamily="49" charset="0"/>
                <a:cs typeface="Courier New" pitchFamily="49" charset="0"/>
              </a:rPr>
              <a:t>el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oad</a:t>
            </a:r>
            <a:r>
              <a:rPr lang="en-US" sz="2600" spc="-160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</a:t>
            </a:r>
            <a:r>
              <a:rPr lang="en-US" sz="2600" spc="-1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al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FC3C7B34-704C-4DA6-AE2F-AE3EF7A0AA8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2CC51E-E749-46A6-90A4-B5EED454A16F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while repeat(n):   </a:t>
            </a:r>
            <a:r>
              <a:rPr lang="en-US" sz="1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Make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next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line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run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times: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print() 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630C35B-E1A4-4B50-B415-88FA46145F9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0963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Using some user-de</a:t>
            </a:r>
            <a:r>
              <a:rPr lang="en-US" sz="4400" spc="400" dirty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ined modules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335A31-E5C1-48BD-BDFE-AFB5A88F6493}"/>
              </a:ext>
            </a:extLst>
          </p:cNvPr>
          <p:cNvSpPr txBox="1">
            <a:spLocks/>
          </p:cNvSpPr>
          <p:nvPr/>
        </p:nvSpPr>
        <p:spPr>
          <a:xfrm>
            <a:off x="-155575" y="428625"/>
            <a:ext cx="9885363" cy="6429375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cat </a:t>
            </a:r>
            <a:r>
              <a:rPr lang="en-US" sz="2600" b="1" spc="-60" dirty="0">
                <a:latin typeface="Lucida Console" panose="020B0609040504020204" pitchFamily="49" charset="0"/>
                <a:cs typeface="Courier New" pitchFamily="49" charset="0"/>
              </a:rPr>
              <a:t>dealhand.py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repeat import repeat 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 gave you repeat.py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importlib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import reload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2600" spc="-60" dirty="0">
                <a:solidFill>
                  <a:srgbClr val="0C77C3"/>
                </a:solidFill>
                <a:latin typeface="Lucida Console" panose="020B0609040504020204" pitchFamily="49" charset="0"/>
                <a:cs typeface="Courier New" pitchFamily="49" charset="0"/>
              </a:rPr>
              <a:t>deck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endParaRPr lang="en-US" sz="2600" spc="-60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);reload(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spc="-60" dirty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=input("\n\</a:t>
            </a:r>
            <a:r>
              <a:rPr lang="en-US" sz="2600" spc="-60" dirty="0" err="1">
                <a:latin typeface="Lucida Console" panose="020B0609040504020204" pitchFamily="49" charset="0"/>
                <a:cs typeface="Courier New" pitchFamily="49" charset="0"/>
              </a:rPr>
              <a:t>nHow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many cards to discard?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print(end="\n    ")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spc="-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while repeat(n):   </a:t>
            </a:r>
            <a:r>
              <a:rPr lang="en-US" sz="1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Make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next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line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run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sz="24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times: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  reload(</a:t>
            </a:r>
            <a:r>
              <a:rPr lang="en-US" sz="2600" spc="-60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dealcard</a:t>
            </a: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print()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spc="-6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400050" lvl="1" indent="190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7F0705-2519-4998-8501-F24C5F89C4B9}"/>
              </a:ext>
            </a:extLst>
          </p:cNvPr>
          <p:cNvCxnSpPr/>
          <p:nvPr/>
        </p:nvCxnSpPr>
        <p:spPr>
          <a:xfrm>
            <a:off x="722313" y="6426200"/>
            <a:ext cx="0" cy="3206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C7D7A4-B7CB-458C-9F72-18971B4DC7F5}"/>
              </a:ext>
            </a:extLst>
          </p:cNvPr>
          <p:cNvSpPr txBox="1">
            <a:spLocks/>
          </p:cNvSpPr>
          <p:nvPr/>
        </p:nvSpPr>
        <p:spPr>
          <a:xfrm>
            <a:off x="0" y="25400"/>
            <a:ext cx="9726613" cy="965200"/>
          </a:xfrm>
          <a:prstGeom prst="rect">
            <a:avLst/>
          </a:prstGeom>
        </p:spPr>
        <p:txBody>
          <a:bodyPr anchor="ctr"/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70C0"/>
                </a:solidFill>
              </a:rPr>
              <a:t>De</a:t>
            </a:r>
            <a:r>
              <a:rPr lang="en-US" sz="4400" spc="400" dirty="0">
                <a:solidFill>
                  <a:srgbClr val="0070C0"/>
                </a:solidFill>
              </a:rPr>
              <a:t>f</a:t>
            </a:r>
            <a:r>
              <a:rPr lang="en-US" sz="4400" dirty="0">
                <a:solidFill>
                  <a:srgbClr val="0070C0"/>
                </a:solidFill>
              </a:rPr>
              <a:t>ining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CF1B61-048A-4AB9-AAB7-A7EB3C5BC24C}"/>
              </a:ext>
            </a:extLst>
          </p:cNvPr>
          <p:cNvSpPr txBox="1">
            <a:spLocks/>
          </p:cNvSpPr>
          <p:nvPr/>
        </p:nvSpPr>
        <p:spPr>
          <a:xfrm>
            <a:off x="146050" y="819150"/>
            <a:ext cx="9583738" cy="6038850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We've shown how to define your own modules.</a:t>
            </a:r>
          </a:p>
          <a:p>
            <a:pPr marL="685800" lvl="1" indent="-288925" fontAlgn="auto">
              <a:spcAft>
                <a:spcPts val="0"/>
              </a:spcAft>
              <a:defRPr/>
            </a:pPr>
            <a:r>
              <a:rPr lang="en-US" sz="3400" dirty="0"/>
              <a:t>(Besides the standard modules already provided, like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</a:t>
            </a:r>
            <a:r>
              <a:rPr lang="en-US" sz="3400" dirty="0"/>
              <a:t>, </a:t>
            </a:r>
            <a:r>
              <a:rPr lang="en-US" sz="3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importlib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</a:t>
            </a:r>
            <a:r>
              <a:rPr lang="en-US" sz="34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</a:t>
            </a:r>
            <a:r>
              <a:rPr lang="en-US" sz="3400" dirty="0"/>
              <a:t>)</a:t>
            </a:r>
          </a:p>
          <a:p>
            <a:pPr marL="284163" indent="-284163" fontAlgn="auto">
              <a:spcAft>
                <a:spcPts val="0"/>
              </a:spcAft>
              <a:defRPr/>
            </a:pPr>
            <a:r>
              <a:rPr lang="en-US" sz="3600" spc="-50" dirty="0">
                <a:solidFill>
                  <a:srgbClr val="FF0000"/>
                </a:solidFill>
              </a:rPr>
              <a:t>We'll now show how to define your own functions. </a:t>
            </a:r>
          </a:p>
          <a:p>
            <a:pPr marL="685800" lvl="1" indent="-288925" fontAlgn="auto">
              <a:spcAft>
                <a:spcPts val="0"/>
              </a:spcAft>
              <a:defRPr/>
            </a:pPr>
            <a:r>
              <a:rPr lang="en-US" sz="3400" dirty="0"/>
              <a:t>(Besides the standard functions already provided, like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sum(</a:t>
            </a:r>
            <a:r>
              <a:rPr lang="en-US" sz="340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3400" spc="-1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abs(</a:t>
            </a:r>
            <a:r>
              <a:rPr lang="en-US" sz="340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3400" spc="-1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list(</a:t>
            </a:r>
            <a:r>
              <a:rPr lang="en-US" sz="340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3400" spc="-1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range(</a:t>
            </a:r>
            <a:r>
              <a:rPr lang="en-US" sz="340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3400" spc="-1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</a:t>
            </a:r>
            <a:r>
              <a:rPr lang="en-US" sz="340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3400" spc="-1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input(</a:t>
            </a:r>
            <a:r>
              <a:rPr lang="en-US" sz="340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3400" spc="-100" dirty="0"/>
              <a:t>, 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</a:t>
            </a:r>
            <a:r>
              <a:rPr lang="en-US" sz="3400" dirty="0"/>
              <a:t>)</a:t>
            </a:r>
          </a:p>
          <a:p>
            <a:pPr marL="284163" indent="-284163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In math, a function is something that takes in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           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3600" spc="-80" dirty="0">
                <a:solidFill>
                  <a:srgbClr val="FF0000"/>
                </a:solidFill>
              </a:rPr>
              <a:t>,</a:t>
            </a:r>
            <a:r>
              <a:rPr lang="en-US" sz="3600" spc="-80" dirty="0"/>
              <a:t> </a:t>
            </a:r>
            <a:r>
              <a:rPr lang="en-US" sz="3600" spc="-80" dirty="0">
                <a:solidFill>
                  <a:srgbClr val="FF0000"/>
                </a:solidFill>
              </a:rPr>
              <a:t>processes them, and                                   .</a:t>
            </a:r>
          </a:p>
          <a:p>
            <a:pPr marL="685800" lvl="1" indent="-288925" fontAlgn="auto">
              <a:spcAft>
                <a:spcPts val="0"/>
              </a:spcAft>
              <a:defRPr/>
            </a:pPr>
            <a:r>
              <a:rPr lang="en-US" sz="3400" dirty="0"/>
              <a:t>(eg: abs(</a:t>
            </a:r>
            <a:r>
              <a:rPr lang="en-US" sz="3400" dirty="0">
                <a:solidFill>
                  <a:srgbClr val="00B050"/>
                </a:solidFill>
              </a:rPr>
              <a:t>x</a:t>
            </a:r>
            <a:r>
              <a:rPr lang="en-US" sz="3400" dirty="0"/>
              <a:t>), cos(</a:t>
            </a:r>
            <a:r>
              <a:rPr lang="en-US" sz="3400" dirty="0">
                <a:solidFill>
                  <a:srgbClr val="00B050"/>
                </a:solidFill>
              </a:rPr>
              <a:t>3.14159</a:t>
            </a:r>
            <a:r>
              <a:rPr lang="en-US" sz="3400" dirty="0"/>
              <a:t>), list(</a:t>
            </a:r>
            <a:r>
              <a:rPr lang="en-US" sz="3400" dirty="0">
                <a:solidFill>
                  <a:srgbClr val="00B050"/>
                </a:solidFill>
              </a:rPr>
              <a:t>range</a:t>
            </a:r>
            <a:r>
              <a:rPr lang="en-US" sz="3400" dirty="0"/>
              <a:t>(</a:t>
            </a:r>
            <a:r>
              <a:rPr lang="en-US" sz="3400" dirty="0">
                <a:solidFill>
                  <a:srgbClr val="00B050"/>
                </a:solidFill>
              </a:rPr>
              <a:t>1</a:t>
            </a:r>
            <a:r>
              <a:rPr lang="en-US" sz="3400" dirty="0"/>
              <a:t>,</a:t>
            </a:r>
            <a:r>
              <a:rPr lang="en-US" sz="3400" dirty="0">
                <a:solidFill>
                  <a:srgbClr val="00B050"/>
                </a:solidFill>
              </a:rPr>
              <a:t>21</a:t>
            </a:r>
            <a:r>
              <a:rPr lang="en-US" sz="3400" dirty="0"/>
              <a:t>,</a:t>
            </a:r>
            <a:r>
              <a:rPr lang="en-US" sz="3400" dirty="0">
                <a:solidFill>
                  <a:srgbClr val="00B050"/>
                </a:solidFill>
              </a:rPr>
              <a:t>2</a:t>
            </a:r>
            <a:r>
              <a:rPr lang="en-US" sz="3400" dirty="0"/>
              <a:t>)), etc.)</a:t>
            </a:r>
          </a:p>
          <a:p>
            <a:pPr marL="284163" indent="-284163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F</a:t>
            </a:r>
            <a:r>
              <a:rPr lang="en-US" sz="3600" spc="-100" dirty="0">
                <a:solidFill>
                  <a:srgbClr val="FF0000"/>
                </a:solidFill>
              </a:rPr>
              <a:t>un</a:t>
            </a:r>
            <a:r>
              <a:rPr lang="en-US" sz="3600" dirty="0">
                <a:solidFill>
                  <a:srgbClr val="FF0000"/>
                </a:solidFill>
              </a:rPr>
              <a:t>ct</a:t>
            </a:r>
            <a:r>
              <a:rPr lang="en-US" sz="3600" spc="-100" dirty="0">
                <a:solidFill>
                  <a:srgbClr val="FF0000"/>
                </a:solidFill>
              </a:rPr>
              <a:t>io</a:t>
            </a:r>
            <a:r>
              <a:rPr lang="en-US" sz="3600" dirty="0">
                <a:solidFill>
                  <a:srgbClr val="FF0000"/>
                </a:solidFill>
              </a:rPr>
              <a:t>ns </a:t>
            </a:r>
            <a:r>
              <a:rPr lang="en-US" sz="3600" spc="-100" dirty="0">
                <a:solidFill>
                  <a:srgbClr val="FF0000"/>
                </a:solidFill>
              </a:rPr>
              <a:t>m</a:t>
            </a:r>
            <a:r>
              <a:rPr lang="en-US" sz="3600" dirty="0">
                <a:solidFill>
                  <a:srgbClr val="FF0000"/>
                </a:solidFill>
              </a:rPr>
              <a:t>ay not ret</a:t>
            </a:r>
            <a:r>
              <a:rPr lang="en-US" sz="3600" spc="-100" dirty="0">
                <a:solidFill>
                  <a:srgbClr val="FF0000"/>
                </a:solidFill>
              </a:rPr>
              <a:t>u</a:t>
            </a:r>
            <a:r>
              <a:rPr lang="en-US" sz="3600" dirty="0">
                <a:solidFill>
                  <a:srgbClr val="FF0000"/>
                </a:solidFill>
              </a:rPr>
              <a:t>rn a v</a:t>
            </a:r>
            <a:r>
              <a:rPr lang="en-US" sz="3600" spc="-100" dirty="0">
                <a:solidFill>
                  <a:srgbClr val="FF0000"/>
                </a:solidFill>
              </a:rPr>
              <a:t>alue (</a:t>
            </a:r>
            <a:r>
              <a:rPr lang="en-US" sz="3600" dirty="0">
                <a:solidFill>
                  <a:srgbClr val="FF0000"/>
                </a:solidFill>
              </a:rPr>
              <a:t>eg: </a:t>
            </a:r>
            <a:r>
              <a:rPr lang="en-US" sz="3600" dirty="0"/>
              <a:t>print(</a:t>
            </a:r>
            <a:r>
              <a:rPr lang="en-US" sz="3600" dirty="0">
                <a:solidFill>
                  <a:srgbClr val="00B050"/>
                </a:solidFill>
              </a:rPr>
              <a:t>"hi"</a:t>
            </a:r>
            <a:r>
              <a:rPr lang="en-US" sz="3600" dirty="0"/>
              <a:t>)</a:t>
            </a:r>
            <a:r>
              <a:rPr lang="en-US" sz="3600" dirty="0">
                <a:solidFill>
                  <a:srgbClr val="FF0000"/>
                </a:solidFill>
              </a:rPr>
              <a:t>).</a:t>
            </a:r>
          </a:p>
          <a:p>
            <a:pPr marL="284163" indent="-284163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</a:rPr>
              <a:t>Or t</a:t>
            </a:r>
            <a:r>
              <a:rPr lang="en-US" sz="3600" spc="-100" dirty="0">
                <a:solidFill>
                  <a:srgbClr val="FF0000"/>
                </a:solidFill>
              </a:rPr>
              <a:t>h</a:t>
            </a:r>
            <a:r>
              <a:rPr lang="en-US" sz="3600" dirty="0">
                <a:solidFill>
                  <a:srgbClr val="FF0000"/>
                </a:solidFill>
              </a:rPr>
              <a:t>ey </a:t>
            </a:r>
            <a:r>
              <a:rPr lang="en-US" sz="3600" spc="-100" dirty="0">
                <a:solidFill>
                  <a:srgbClr val="FF0000"/>
                </a:solidFill>
              </a:rPr>
              <a:t>m</a:t>
            </a:r>
            <a:r>
              <a:rPr lang="en-US" sz="3600" dirty="0">
                <a:solidFill>
                  <a:srgbClr val="FF0000"/>
                </a:solidFill>
              </a:rPr>
              <a:t>ay </a:t>
            </a:r>
            <a:r>
              <a:rPr lang="en-US" sz="3600" spc="-100" dirty="0">
                <a:solidFill>
                  <a:srgbClr val="FF0000"/>
                </a:solidFill>
              </a:rPr>
              <a:t>no</a:t>
            </a:r>
            <a:r>
              <a:rPr lang="en-US" sz="3600" dirty="0">
                <a:solidFill>
                  <a:srgbClr val="FF0000"/>
                </a:solidFill>
              </a:rPr>
              <a:t>t </a:t>
            </a:r>
            <a:r>
              <a:rPr lang="en-US" sz="3600" spc="-100" dirty="0">
                <a:solidFill>
                  <a:srgbClr val="FF0000"/>
                </a:solidFill>
              </a:rPr>
              <a:t>n</a:t>
            </a:r>
            <a:r>
              <a:rPr lang="en-US" sz="3600" dirty="0">
                <a:solidFill>
                  <a:srgbClr val="FF0000"/>
                </a:solidFill>
              </a:rPr>
              <a:t>eed </a:t>
            </a:r>
            <a:r>
              <a:rPr lang="en-US" sz="3600" spc="-1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r</a:t>
            </a:r>
            <a:r>
              <a:rPr lang="en-US" sz="3600" spc="-100" dirty="0">
                <a:solidFill>
                  <a:srgbClr val="FF0000"/>
                </a:solidFill>
              </a:rPr>
              <a:t>gume</a:t>
            </a:r>
            <a:r>
              <a:rPr lang="en-US" sz="3600" dirty="0">
                <a:solidFill>
                  <a:srgbClr val="FF0000"/>
                </a:solidFill>
              </a:rPr>
              <a:t>nt</a:t>
            </a:r>
            <a:r>
              <a:rPr lang="en-US" sz="3600" spc="-100" dirty="0">
                <a:solidFill>
                  <a:srgbClr val="FF0000"/>
                </a:solidFill>
              </a:rPr>
              <a:t>s (eg: </a:t>
            </a:r>
            <a:r>
              <a:rPr lang="en-US" sz="3600" dirty="0">
                <a:solidFill>
                  <a:srgbClr val="FFC000"/>
                </a:solidFill>
              </a:rPr>
              <a:t>y=</a:t>
            </a:r>
            <a:r>
              <a:rPr lang="en-US" sz="3600" dirty="0"/>
              <a:t>i</a:t>
            </a:r>
            <a:r>
              <a:rPr lang="en-US" sz="3600" spc="-100" dirty="0"/>
              <a:t>n</a:t>
            </a:r>
            <a:r>
              <a:rPr lang="en-US" sz="3600" dirty="0"/>
              <a:t>put()</a:t>
            </a:r>
            <a:r>
              <a:rPr lang="en-US" sz="3600" dirty="0">
                <a:solidFill>
                  <a:srgbClr val="FF0000"/>
                </a:solidFill>
              </a:rPr>
              <a:t>).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4FA35B6-BDD9-4148-BA6F-A1E9FCFABED7}"/>
              </a:ext>
            </a:extLst>
          </p:cNvPr>
          <p:cNvSpPr txBox="1">
            <a:spLocks/>
          </p:cNvSpPr>
          <p:nvPr/>
        </p:nvSpPr>
        <p:spPr>
          <a:xfrm>
            <a:off x="146050" y="4489450"/>
            <a:ext cx="9583738" cy="622300"/>
          </a:xfrm>
          <a:prstGeom prst="rect">
            <a:avLst/>
          </a:prstGeom>
          <a:noFill/>
        </p:spPr>
        <p:txBody>
          <a:bodyPr/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 fontAlgn="auto"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3600" spc="-80" dirty="0">
                <a:solidFill>
                  <a:srgbClr val="00B050"/>
                </a:solidFill>
              </a:rPr>
              <a:t>arguments</a:t>
            </a:r>
            <a:r>
              <a:rPr lang="en-US" sz="3600" spc="-80" dirty="0">
                <a:solidFill>
                  <a:srgbClr val="FF0000"/>
                </a:solidFill>
              </a:rPr>
              <a:t>                                          </a:t>
            </a:r>
            <a:r>
              <a:rPr lang="en-US" sz="3600" spc="-80" dirty="0">
                <a:solidFill>
                  <a:srgbClr val="FFC000"/>
                </a:solidFill>
              </a:rPr>
              <a:t>returns an answer</a:t>
            </a:r>
            <a:endParaRPr lang="en-US" sz="3600" spc="-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AA0BC-CFB5-430F-B284-0A7B2E40307C}"/>
              </a:ext>
            </a:extLst>
          </p:cNvPr>
          <p:cNvSpPr/>
          <p:nvPr/>
        </p:nvSpPr>
        <p:spPr>
          <a:xfrm>
            <a:off x="50800" y="688975"/>
            <a:ext cx="9615488" cy="61690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r>
              <a:rPr lang="en-US" sz="2600" spc="-10" dirty="0">
                <a:solidFill>
                  <a:prstClr val="black"/>
                </a:solidFill>
              </a:rPr>
              <a:t> </a:t>
            </a:r>
            <a:r>
              <a:rPr lang="en-US" sz="2600" spc="-10" dirty="0">
                <a:solidFill>
                  <a:srgbClr val="7F7F7F"/>
                </a:solidFill>
              </a:rPr>
              <a:t>ImportantMethodsOf(</a:t>
            </a:r>
            <a:r>
              <a:rPr lang="en-US" sz="2600" b="1" spc="-10" dirty="0">
                <a:solidFill>
                  <a:srgbClr val="FFFF00"/>
                </a:solidFill>
              </a:rPr>
              <a:t>tuple</a:t>
            </a:r>
            <a:r>
              <a:rPr lang="en-US" sz="2600" spc="-1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[</a:t>
            </a:r>
            <a:r>
              <a:rPr lang="en-US" sz="2600" spc="-10" dirty="0">
                <a:solidFill>
                  <a:srgbClr val="737000"/>
                </a:solidFill>
              </a:rPr>
              <a:t>'</a:t>
            </a:r>
            <a:r>
              <a:rPr lang="en-US" sz="2600" spc="-10" dirty="0">
                <a:solidFill>
                  <a:srgbClr val="FFFF00"/>
                </a:solidFill>
              </a:rPr>
              <a:t>count</a:t>
            </a:r>
            <a:r>
              <a:rPr lang="en-US" sz="2600" spc="-10" dirty="0">
                <a:solidFill>
                  <a:srgbClr val="737000"/>
                </a:solidFill>
              </a:rPr>
              <a:t>', '</a:t>
            </a:r>
            <a:r>
              <a:rPr lang="en-US" sz="2600" spc="-10" dirty="0">
                <a:solidFill>
                  <a:srgbClr val="FFFF00"/>
                </a:solidFill>
              </a:rPr>
              <a:t>index</a:t>
            </a:r>
            <a:r>
              <a:rPr lang="en-US" sz="2600" spc="-10" dirty="0">
                <a:solidFill>
                  <a:srgbClr val="737000"/>
                </a:solidFill>
              </a:rPr>
              <a:t>'</a:t>
            </a:r>
            <a:r>
              <a:rPr lang="en-US" sz="2600" spc="-10" dirty="0">
                <a:solidFill>
                  <a:srgbClr val="7F7F7F"/>
                </a:solidFill>
              </a:rPr>
              <a:t>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spc="-10" dirty="0">
                <a:solidFill>
                  <a:srgbClr val="00B0F0"/>
                </a:solidFill>
              </a:rPr>
              <a:t>list</a:t>
            </a:r>
            <a:r>
              <a:rPr lang="en-US" sz="2600" spc="-1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prstClr val="black">
                    <a:lumMod val="50000"/>
                    <a:lumOff val="50000"/>
                  </a:prstClr>
                </a:solidFill>
              </a:rPr>
              <a:t>[</a:t>
            </a:r>
            <a:r>
              <a:rPr lang="en-US" sz="2600" spc="-10" dirty="0">
                <a:solidFill>
                  <a:srgbClr val="00506C"/>
                </a:solidFill>
              </a:rPr>
              <a:t>'</a:t>
            </a:r>
            <a:r>
              <a:rPr lang="en-US" sz="2600" spc="-10" dirty="0">
                <a:solidFill>
                  <a:srgbClr val="00B0F0"/>
                </a:solidFill>
              </a:rPr>
              <a:t>append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clear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copy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count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extend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index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insert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pop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remove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reverse</a:t>
            </a:r>
            <a:r>
              <a:rPr lang="en-US" sz="2600" spc="-10" dirty="0">
                <a:solidFill>
                  <a:srgbClr val="00506C"/>
                </a:solidFill>
              </a:rPr>
              <a:t>', '</a:t>
            </a:r>
            <a:r>
              <a:rPr lang="en-US" sz="2600" spc="-10" dirty="0">
                <a:solidFill>
                  <a:srgbClr val="00B0F0"/>
                </a:solidFill>
              </a:rPr>
              <a:t>sort</a:t>
            </a:r>
            <a:r>
              <a:rPr lang="en-US" sz="2600" spc="-10" dirty="0">
                <a:solidFill>
                  <a:srgbClr val="00506C"/>
                </a:solidFill>
              </a:rPr>
              <a:t>'</a:t>
            </a:r>
            <a:r>
              <a:rPr lang="en-US" sz="2600" spc="-10" dirty="0">
                <a:solidFill>
                  <a:srgbClr val="7F7F7F"/>
                </a:solidFill>
              </a:rPr>
              <a:t>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spc="-10" dirty="0">
                <a:solidFill>
                  <a:srgbClr val="92D050"/>
                </a:solidFill>
              </a:rPr>
              <a:t>set</a:t>
            </a:r>
            <a:r>
              <a:rPr lang="en-US" sz="2600" spc="-1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[</a:t>
            </a:r>
            <a:r>
              <a:rPr lang="en-US" sz="2600" spc="-10" dirty="0">
                <a:solidFill>
                  <a:srgbClr val="293F11"/>
                </a:solidFill>
              </a:rPr>
              <a:t>'</a:t>
            </a:r>
            <a:r>
              <a:rPr lang="en-US" sz="2600" spc="-10" dirty="0">
                <a:solidFill>
                  <a:srgbClr val="92D050"/>
                </a:solidFill>
              </a:rPr>
              <a:t>clear</a:t>
            </a:r>
            <a:r>
              <a:rPr lang="en-US" sz="2600" spc="-10" dirty="0">
                <a:solidFill>
                  <a:srgbClr val="293F11"/>
                </a:solidFill>
              </a:rPr>
              <a:t>',</a:t>
            </a:r>
            <a:r>
              <a:rPr lang="en-US" sz="2400" spc="-10" dirty="0">
                <a:solidFill>
                  <a:srgbClr val="293F11"/>
                </a:solidFill>
              </a:rPr>
              <a:t> </a:t>
            </a:r>
            <a:r>
              <a:rPr lang="en-US" sz="2600" spc="-10" dirty="0">
                <a:solidFill>
                  <a:srgbClr val="293F11"/>
                </a:solidFill>
              </a:rPr>
              <a:t>'</a:t>
            </a:r>
            <a:r>
              <a:rPr lang="en-US" sz="2600" spc="-10" dirty="0">
                <a:solidFill>
                  <a:srgbClr val="92D050"/>
                </a:solidFill>
              </a:rPr>
              <a:t>copy</a:t>
            </a:r>
            <a:r>
              <a:rPr lang="en-US" sz="2600" spc="-10" dirty="0">
                <a:solidFill>
                  <a:srgbClr val="293F11"/>
                </a:solidFill>
              </a:rPr>
              <a:t>',</a:t>
            </a:r>
            <a:r>
              <a:rPr lang="en-US" sz="2400" spc="-10" dirty="0">
                <a:solidFill>
                  <a:srgbClr val="293F11"/>
                </a:solidFill>
              </a:rPr>
              <a:t> </a:t>
            </a:r>
            <a:r>
              <a:rPr lang="en-US" sz="2600" spc="-10" dirty="0">
                <a:solidFill>
                  <a:srgbClr val="293F11"/>
                </a:solidFill>
              </a:rPr>
              <a:t>'</a:t>
            </a:r>
            <a:r>
              <a:rPr lang="en-US" sz="2600" spc="-10" dirty="0">
                <a:solidFill>
                  <a:srgbClr val="92D050"/>
                </a:solidFill>
              </a:rPr>
              <a:t>isdisjoint</a:t>
            </a:r>
            <a:r>
              <a:rPr lang="en-US" sz="2600" spc="-10" dirty="0">
                <a:solidFill>
                  <a:srgbClr val="293F11"/>
                </a:solidFill>
              </a:rPr>
              <a:t>', '</a:t>
            </a:r>
            <a:r>
              <a:rPr lang="en-US" sz="2600" spc="-10" dirty="0">
                <a:solidFill>
                  <a:srgbClr val="92D050"/>
                </a:solidFill>
              </a:rPr>
              <a:t>issubset</a:t>
            </a:r>
            <a:r>
              <a:rPr lang="en-US" sz="2600" spc="-10" dirty="0">
                <a:solidFill>
                  <a:srgbClr val="293F11"/>
                </a:solidFill>
              </a:rPr>
              <a:t>', '</a:t>
            </a:r>
            <a:r>
              <a:rPr lang="en-US" sz="2600" spc="-10" dirty="0">
                <a:solidFill>
                  <a:srgbClr val="92D050"/>
                </a:solidFill>
              </a:rPr>
              <a:t>issuperset</a:t>
            </a:r>
            <a:r>
              <a:rPr lang="en-US" sz="2600" spc="-10" dirty="0">
                <a:solidFill>
                  <a:srgbClr val="293F11"/>
                </a:solidFill>
              </a:rPr>
              <a:t>', '</a:t>
            </a:r>
            <a:r>
              <a:rPr lang="en-US" sz="2600" spc="-10" dirty="0">
                <a:solidFill>
                  <a:srgbClr val="92D050"/>
                </a:solidFill>
              </a:rPr>
              <a:t>pop</a:t>
            </a:r>
            <a:r>
              <a:rPr lang="en-US" sz="2600" spc="-10" dirty="0">
                <a:solidFill>
                  <a:srgbClr val="293F11"/>
                </a:solidFill>
              </a:rPr>
              <a:t>', '</a:t>
            </a:r>
            <a:r>
              <a:rPr lang="en-US" sz="2600" spc="-10" dirty="0">
                <a:solidFill>
                  <a:srgbClr val="92D050"/>
                </a:solidFill>
              </a:rPr>
              <a:t>remove</a:t>
            </a:r>
            <a:r>
              <a:rPr lang="en-US" sz="2600" spc="-10" dirty="0">
                <a:solidFill>
                  <a:srgbClr val="293F11"/>
                </a:solidFill>
              </a:rPr>
              <a:t>'</a:t>
            </a:r>
            <a:r>
              <a:rPr lang="en-US" sz="2600" spc="-10" dirty="0">
                <a:solidFill>
                  <a:srgbClr val="7F7F7F"/>
                </a:solidFill>
              </a:rPr>
              <a:t>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spc="-10" dirty="0">
                <a:solidFill>
                  <a:srgbClr val="FF0000"/>
                </a:solidFill>
              </a:rPr>
              <a:t>dict</a:t>
            </a:r>
            <a:r>
              <a:rPr lang="en-US" sz="2600" spc="-1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[</a:t>
            </a:r>
            <a:r>
              <a:rPr lang="en-US" sz="2600" spc="-10" dirty="0">
                <a:solidFill>
                  <a:srgbClr val="7A0000"/>
                </a:solidFill>
              </a:rPr>
              <a:t>'</a:t>
            </a:r>
            <a:r>
              <a:rPr lang="en-US" sz="2600" spc="-10" dirty="0">
                <a:solidFill>
                  <a:srgbClr val="FF0000"/>
                </a:solidFill>
              </a:rPr>
              <a:t>clear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copy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fromkeys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get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items</a:t>
            </a:r>
            <a:r>
              <a:rPr lang="en-US" sz="2600" spc="-10" dirty="0">
                <a:solidFill>
                  <a:srgbClr val="7A0000"/>
                </a:solidFill>
              </a:rPr>
              <a:t>', </a:t>
            </a:r>
            <a:r>
              <a:rPr lang="en-US" sz="2600" spc="-10" dirty="0">
                <a:solidFill>
                  <a:srgbClr val="FF0000"/>
                </a:solidFill>
              </a:rPr>
              <a:t>'keys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pop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popitem</a:t>
            </a:r>
            <a:r>
              <a:rPr lang="en-US" sz="2600" spc="-10" dirty="0">
                <a:solidFill>
                  <a:srgbClr val="7A0000"/>
                </a:solidFill>
              </a:rPr>
              <a:t>', '</a:t>
            </a:r>
            <a:r>
              <a:rPr lang="en-US" sz="2600" spc="-10" dirty="0">
                <a:solidFill>
                  <a:srgbClr val="FF0000"/>
                </a:solidFill>
              </a:rPr>
              <a:t>values</a:t>
            </a:r>
            <a:r>
              <a:rPr lang="en-US" sz="2600" spc="-10" dirty="0">
                <a:solidFill>
                  <a:srgbClr val="7A0000"/>
                </a:solidFill>
              </a:rPr>
              <a:t>'</a:t>
            </a:r>
            <a:r>
              <a:rPr lang="en-US" sz="2600" spc="-10" dirty="0">
                <a:solidFill>
                  <a:srgbClr val="7F7F7F"/>
                </a:solidFill>
              </a:rPr>
              <a:t>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spc="-10" dirty="0">
                <a:solidFill>
                  <a:srgbClr val="FF1493"/>
                </a:solidFill>
              </a:rPr>
              <a:t>str</a:t>
            </a:r>
            <a:r>
              <a:rPr lang="en-US" sz="2600" spc="-1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" dirty="0">
                <a:solidFill>
                  <a:srgbClr val="7F7F7F"/>
                </a:solidFill>
              </a:rPr>
              <a:t>[</a:t>
            </a:r>
            <a:r>
              <a:rPr lang="en-US" sz="2600" spc="-10" dirty="0">
                <a:solidFill>
                  <a:srgbClr val="480027"/>
                </a:solidFill>
              </a:rPr>
              <a:t>'</a:t>
            </a:r>
            <a:r>
              <a:rPr lang="en-US" sz="2600" spc="-10" dirty="0">
                <a:solidFill>
                  <a:srgbClr val="FF1493"/>
                </a:solidFill>
              </a:rPr>
              <a:t>count</a:t>
            </a:r>
            <a:r>
              <a:rPr lang="en-US" sz="2600" spc="-10" dirty="0">
                <a:solidFill>
                  <a:srgbClr val="480027"/>
                </a:solidFill>
              </a:rPr>
              <a:t>',</a:t>
            </a:r>
            <a:r>
              <a:rPr lang="en-US" sz="2600" spc="-10" dirty="0">
                <a:solidFill>
                  <a:srgbClr val="FF1493"/>
                </a:solidFill>
              </a:rPr>
              <a:t> </a:t>
            </a:r>
            <a:r>
              <a:rPr lang="en-US" sz="2600" spc="-10" dirty="0">
                <a:solidFill>
                  <a:srgbClr val="480027"/>
                </a:solidFill>
              </a:rPr>
              <a:t>'</a:t>
            </a:r>
            <a:r>
              <a:rPr lang="en-US" sz="2600" spc="-10" dirty="0">
                <a:solidFill>
                  <a:srgbClr val="FF1493"/>
                </a:solidFill>
              </a:rPr>
              <a:t>encode</a:t>
            </a:r>
            <a:r>
              <a:rPr lang="en-US" sz="2600" spc="-10" dirty="0">
                <a:solidFill>
                  <a:srgbClr val="480027"/>
                </a:solidFill>
              </a:rPr>
              <a:t>',</a:t>
            </a:r>
            <a:r>
              <a:rPr lang="en-US" sz="2600" spc="-10" dirty="0">
                <a:solidFill>
                  <a:srgbClr val="FF1493"/>
                </a:solidFill>
              </a:rPr>
              <a:t> </a:t>
            </a:r>
            <a:r>
              <a:rPr lang="en-US" sz="2600" spc="-10" dirty="0">
                <a:solidFill>
                  <a:srgbClr val="480027"/>
                </a:solidFill>
              </a:rPr>
              <a:t>'</a:t>
            </a:r>
            <a:r>
              <a:rPr lang="en-US" sz="2600" spc="-10" dirty="0">
                <a:solidFill>
                  <a:srgbClr val="FF1493"/>
                </a:solidFill>
              </a:rPr>
              <a:t>find</a:t>
            </a:r>
            <a:r>
              <a:rPr lang="en-US" sz="2600" spc="-10" dirty="0">
                <a:solidFill>
                  <a:srgbClr val="480027"/>
                </a:solidFill>
              </a:rPr>
              <a:t>', '</a:t>
            </a:r>
            <a:r>
              <a:rPr lang="en-US" sz="2600" spc="-10" dirty="0">
                <a:solidFill>
                  <a:srgbClr val="FF1493"/>
                </a:solidFill>
              </a:rPr>
              <a:t>index</a:t>
            </a:r>
            <a:r>
              <a:rPr lang="en-US" sz="2600" spc="-10" dirty="0">
                <a:solidFill>
                  <a:srgbClr val="480027"/>
                </a:solidFill>
              </a:rPr>
              <a:t>',</a:t>
            </a:r>
            <a:r>
              <a:rPr lang="en-US" sz="2600" spc="-10" dirty="0">
                <a:solidFill>
                  <a:srgbClr val="FF1493"/>
                </a:solidFill>
              </a:rPr>
              <a:t> </a:t>
            </a:r>
            <a:r>
              <a:rPr lang="en-US" sz="2600" spc="-10" dirty="0">
                <a:solidFill>
                  <a:srgbClr val="480027"/>
                </a:solidFill>
              </a:rPr>
              <a:t>'</a:t>
            </a:r>
            <a:r>
              <a:rPr lang="en-US" sz="2600" spc="-10" dirty="0">
                <a:solidFill>
                  <a:srgbClr val="FF1493"/>
                </a:solidFill>
              </a:rPr>
              <a:t>isalnum</a:t>
            </a:r>
            <a:r>
              <a:rPr lang="en-US" sz="2600" spc="-10" dirty="0">
                <a:solidFill>
                  <a:srgbClr val="480027"/>
                </a:solidFill>
              </a:rPr>
              <a:t>',</a:t>
            </a:r>
            <a:r>
              <a:rPr lang="en-US" sz="2600" spc="-10" dirty="0">
                <a:solidFill>
                  <a:srgbClr val="FF1493"/>
                </a:solidFill>
              </a:rPr>
              <a:t> </a:t>
            </a:r>
            <a:r>
              <a:rPr lang="en-US" sz="2600" spc="-10" dirty="0">
                <a:solidFill>
                  <a:srgbClr val="480027"/>
                </a:solidFill>
              </a:rPr>
              <a:t>'</a:t>
            </a:r>
            <a:r>
              <a:rPr lang="en-US" sz="2600" spc="-10" dirty="0">
                <a:solidFill>
                  <a:srgbClr val="FF1493"/>
                </a:solidFill>
              </a:rPr>
              <a:t>isalpha</a:t>
            </a:r>
            <a:r>
              <a:rPr lang="en-US" sz="2600" spc="-10" dirty="0">
                <a:solidFill>
                  <a:srgbClr val="480027"/>
                </a:solidFill>
              </a:rPr>
              <a:t>', '</a:t>
            </a:r>
            <a:r>
              <a:rPr lang="en-US" sz="2600" spc="-10" dirty="0">
                <a:solidFill>
                  <a:srgbClr val="FF1493"/>
                </a:solidFill>
              </a:rPr>
              <a:t>isdigit</a:t>
            </a:r>
            <a:r>
              <a:rPr lang="en-US" sz="2600" spc="-10" dirty="0">
                <a:solidFill>
                  <a:srgbClr val="480027"/>
                </a:solidFill>
              </a:rPr>
              <a:t>', '</a:t>
            </a:r>
            <a:r>
              <a:rPr lang="en-US" sz="2600" spc="-10" dirty="0">
                <a:solidFill>
                  <a:srgbClr val="FF1493"/>
                </a:solidFill>
              </a:rPr>
              <a:t>islower</a:t>
            </a:r>
            <a:r>
              <a:rPr lang="en-US" sz="2600" spc="-10" dirty="0">
                <a:solidFill>
                  <a:srgbClr val="480027"/>
                </a:solidFill>
              </a:rPr>
              <a:t>',</a:t>
            </a:r>
            <a:r>
              <a:rPr lang="en-US" sz="2600" spc="-10" dirty="0">
                <a:solidFill>
                  <a:srgbClr val="FF1493"/>
                </a:solidFill>
              </a:rPr>
              <a:t> </a:t>
            </a:r>
            <a:r>
              <a:rPr lang="en-US" sz="2600" spc="-20" dirty="0">
                <a:solidFill>
                  <a:srgbClr val="480027"/>
                </a:solidFill>
              </a:rPr>
              <a:t>'</a:t>
            </a:r>
            <a:r>
              <a:rPr lang="en-US" sz="2600" spc="-20" dirty="0">
                <a:solidFill>
                  <a:srgbClr val="FF1493"/>
                </a:solidFill>
              </a:rPr>
              <a:t>isnumeric</a:t>
            </a:r>
            <a:r>
              <a:rPr lang="en-US" sz="2600" spc="-20" dirty="0">
                <a:solidFill>
                  <a:srgbClr val="480027"/>
                </a:solidFill>
              </a:rPr>
              <a:t>', '</a:t>
            </a:r>
            <a:r>
              <a:rPr lang="en-US" sz="2600" spc="-20" dirty="0">
                <a:solidFill>
                  <a:srgbClr val="FF1493"/>
                </a:solidFill>
              </a:rPr>
              <a:t>isupper</a:t>
            </a:r>
            <a:r>
              <a:rPr lang="en-US" sz="2600" spc="-20" dirty="0">
                <a:solidFill>
                  <a:srgbClr val="480027"/>
                </a:solidFill>
              </a:rPr>
              <a:t>',</a:t>
            </a:r>
            <a:r>
              <a:rPr lang="en-US" sz="2600" spc="-20" dirty="0">
                <a:solidFill>
                  <a:srgbClr val="FF1493"/>
                </a:solidFill>
              </a:rPr>
              <a:t> </a:t>
            </a:r>
            <a:r>
              <a:rPr lang="en-US" sz="2600" spc="-20" dirty="0">
                <a:solidFill>
                  <a:srgbClr val="480027"/>
                </a:solidFill>
              </a:rPr>
              <a:t>'</a:t>
            </a:r>
            <a:r>
              <a:rPr lang="en-US" sz="2600" spc="-20" dirty="0">
                <a:solidFill>
                  <a:srgbClr val="FF1493"/>
                </a:solidFill>
              </a:rPr>
              <a:t>join</a:t>
            </a:r>
            <a:r>
              <a:rPr lang="en-US" sz="2600" spc="-20" dirty="0">
                <a:solidFill>
                  <a:srgbClr val="480027"/>
                </a:solidFill>
              </a:rPr>
              <a:t>', '</a:t>
            </a:r>
            <a:r>
              <a:rPr lang="en-US" sz="2600" spc="-20" dirty="0">
                <a:solidFill>
                  <a:srgbClr val="FF1493"/>
                </a:solidFill>
              </a:rPr>
              <a:t>lower</a:t>
            </a:r>
            <a:r>
              <a:rPr lang="en-US" sz="2600" spc="-20" dirty="0">
                <a:solidFill>
                  <a:srgbClr val="480027"/>
                </a:solidFill>
              </a:rPr>
              <a:t>', '</a:t>
            </a:r>
            <a:r>
              <a:rPr lang="en-US" sz="2600" spc="-20" dirty="0">
                <a:solidFill>
                  <a:srgbClr val="FF1493"/>
                </a:solidFill>
              </a:rPr>
              <a:t>replace</a:t>
            </a:r>
            <a:r>
              <a:rPr lang="en-US" sz="2600" spc="-20" dirty="0">
                <a:solidFill>
                  <a:srgbClr val="480027"/>
                </a:solidFill>
              </a:rPr>
              <a:t>', '</a:t>
            </a:r>
            <a:r>
              <a:rPr lang="en-US" sz="2600" spc="-20" dirty="0">
                <a:solidFill>
                  <a:srgbClr val="FF1493"/>
                </a:solidFill>
              </a:rPr>
              <a:t>split</a:t>
            </a:r>
            <a:r>
              <a:rPr lang="en-US" sz="2600" spc="-20" dirty="0">
                <a:solidFill>
                  <a:srgbClr val="480027"/>
                </a:solidFill>
              </a:rPr>
              <a:t>', '</a:t>
            </a:r>
            <a:r>
              <a:rPr lang="en-US" sz="2600" spc="-20" dirty="0">
                <a:solidFill>
                  <a:srgbClr val="FF1493"/>
                </a:solidFill>
              </a:rPr>
              <a:t>startswith</a:t>
            </a:r>
            <a:r>
              <a:rPr lang="en-US" sz="2600" spc="-20" dirty="0">
                <a:solidFill>
                  <a:srgbClr val="480027"/>
                </a:solidFill>
              </a:rPr>
              <a:t>', '</a:t>
            </a:r>
            <a:r>
              <a:rPr lang="en-US" sz="2600" spc="-20" dirty="0">
                <a:solidFill>
                  <a:srgbClr val="FF1493"/>
                </a:solidFill>
              </a:rPr>
              <a:t>upper</a:t>
            </a:r>
            <a:r>
              <a:rPr lang="en-US" sz="2600" spc="-20" dirty="0">
                <a:solidFill>
                  <a:srgbClr val="480027"/>
                </a:solidFill>
              </a:rPr>
              <a:t>'</a:t>
            </a:r>
            <a:r>
              <a:rPr lang="en-US" sz="2600" spc="-20" dirty="0">
                <a:solidFill>
                  <a:srgbClr val="7F7F7F"/>
                </a:solidFill>
              </a:rPr>
              <a:t>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dirty="0">
                <a:solidFill>
                  <a:srgbClr val="00B0F0"/>
                </a:solidFill>
              </a:rPr>
              <a:t>int</a:t>
            </a:r>
            <a:r>
              <a:rPr lang="en-US" sz="260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[</a:t>
            </a:r>
            <a:r>
              <a:rPr lang="en-US" sz="2600" dirty="0">
                <a:solidFill>
                  <a:srgbClr val="00506C"/>
                </a:solidFill>
              </a:rPr>
              <a:t>'</a:t>
            </a:r>
            <a:r>
              <a:rPr lang="en-US" sz="2600" dirty="0">
                <a:solidFill>
                  <a:srgbClr val="00B0F0"/>
                </a:solidFill>
              </a:rPr>
              <a:t>bit_length</a:t>
            </a:r>
            <a:r>
              <a:rPr lang="en-US" sz="2600" dirty="0">
                <a:solidFill>
                  <a:srgbClr val="00506C"/>
                </a:solidFill>
              </a:rPr>
              <a:t>',</a:t>
            </a:r>
            <a:r>
              <a:rPr lang="en-US" sz="2600" dirty="0">
                <a:solidFill>
                  <a:srgbClr val="7F7F7F"/>
                </a:solidFill>
              </a:rPr>
              <a:t> </a:t>
            </a:r>
            <a:r>
              <a:rPr lang="en-US" sz="2600" dirty="0">
                <a:solidFill>
                  <a:srgbClr val="00506C"/>
                </a:solidFill>
              </a:rPr>
              <a:t>'</a:t>
            </a:r>
            <a:r>
              <a:rPr lang="en-US" sz="2600" dirty="0">
                <a:solidFill>
                  <a:srgbClr val="00B0F0"/>
                </a:solidFill>
              </a:rPr>
              <a:t>from_bytes</a:t>
            </a:r>
            <a:r>
              <a:rPr lang="en-US" sz="2600" dirty="0">
                <a:solidFill>
                  <a:srgbClr val="00506C"/>
                </a:solidFill>
              </a:rPr>
              <a:t>',</a:t>
            </a:r>
            <a:r>
              <a:rPr lang="en-US" sz="2600" dirty="0">
                <a:solidFill>
                  <a:srgbClr val="7F7F7F"/>
                </a:solidFill>
              </a:rPr>
              <a:t> </a:t>
            </a:r>
            <a:r>
              <a:rPr lang="en-US" sz="2600" dirty="0">
                <a:solidFill>
                  <a:srgbClr val="00506C"/>
                </a:solidFill>
              </a:rPr>
              <a:t>'</a:t>
            </a:r>
            <a:r>
              <a:rPr lang="en-US" sz="2600" dirty="0">
                <a:solidFill>
                  <a:srgbClr val="00B0F0"/>
                </a:solidFill>
              </a:rPr>
              <a:t>to_bytes</a:t>
            </a:r>
            <a:r>
              <a:rPr lang="en-US" sz="2600" dirty="0">
                <a:solidFill>
                  <a:srgbClr val="00506C"/>
                </a:solidFill>
              </a:rPr>
              <a:t>'</a:t>
            </a:r>
            <a:r>
              <a:rPr lang="en-US" sz="2600" dirty="0">
                <a:solidFill>
                  <a:srgbClr val="7F7F7F"/>
                </a:solidFill>
              </a:rPr>
              <a:t>]</a:t>
            </a:r>
            <a:br>
              <a:rPr lang="en-US" sz="2600" dirty="0">
                <a:solidFill>
                  <a:srgbClr val="7F7F7F"/>
                </a:solidFill>
              </a:rPr>
            </a:br>
            <a:r>
              <a:rPr lang="en-US" sz="260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dirty="0">
                <a:solidFill>
                  <a:srgbClr val="92D050"/>
                </a:solidFill>
              </a:rPr>
              <a:t>bool</a:t>
            </a:r>
            <a:r>
              <a:rPr lang="en-US" sz="260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[]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dirty="0">
                <a:solidFill>
                  <a:srgbClr val="FF0000"/>
                </a:solidFill>
              </a:rPr>
              <a:t>float</a:t>
            </a:r>
            <a:r>
              <a:rPr lang="en-US" sz="260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[</a:t>
            </a:r>
            <a:r>
              <a:rPr lang="en-US" sz="2600" dirty="0">
                <a:solidFill>
                  <a:srgbClr val="7A0000"/>
                </a:solidFill>
              </a:rPr>
              <a:t>'</a:t>
            </a:r>
            <a:r>
              <a:rPr lang="en-US" sz="2600" dirty="0">
                <a:solidFill>
                  <a:srgbClr val="FF0000"/>
                </a:solidFill>
              </a:rPr>
              <a:t>is_integer</a:t>
            </a:r>
            <a:r>
              <a:rPr lang="en-US" sz="2600" dirty="0">
                <a:solidFill>
                  <a:srgbClr val="7A0000"/>
                </a:solidFill>
              </a:rPr>
              <a:t>'</a:t>
            </a:r>
            <a:r>
              <a:rPr lang="en-US" sz="2600" dirty="0">
                <a:solidFill>
                  <a:srgbClr val="7F7F7F"/>
                </a:solidFill>
              </a:rPr>
              <a:t>]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&gt;&gt;&gt; ImportantMethodsOf(</a:t>
            </a:r>
            <a:r>
              <a:rPr lang="en-US" sz="2600" b="1" dirty="0">
                <a:solidFill>
                  <a:srgbClr val="FF1493"/>
                </a:solidFill>
              </a:rPr>
              <a:t>complex</a:t>
            </a:r>
            <a:r>
              <a:rPr lang="en-US" sz="2600" dirty="0">
                <a:solidFill>
                  <a:srgbClr val="7F7F7F"/>
                </a:solidFill>
              </a:rPr>
              <a:t>)</a:t>
            </a:r>
          </a:p>
          <a:p>
            <a:pPr eaLnBrk="1" fontAlgn="auto" hangingPunct="1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rgbClr val="7F7F7F"/>
                </a:solidFill>
              </a:rPr>
              <a:t>[</a:t>
            </a:r>
            <a:r>
              <a:rPr lang="en-US" sz="2600" dirty="0">
                <a:solidFill>
                  <a:srgbClr val="480027"/>
                </a:solidFill>
              </a:rPr>
              <a:t>'</a:t>
            </a:r>
            <a:r>
              <a:rPr lang="en-US" sz="2600" dirty="0">
                <a:solidFill>
                  <a:srgbClr val="FF1493"/>
                </a:solidFill>
              </a:rPr>
              <a:t>conjugate</a:t>
            </a:r>
            <a:r>
              <a:rPr lang="en-US" sz="2600" dirty="0">
                <a:solidFill>
                  <a:srgbClr val="480027"/>
                </a:solidFill>
              </a:rPr>
              <a:t>', '</a:t>
            </a:r>
            <a:r>
              <a:rPr lang="en-US" sz="2600" dirty="0">
                <a:solidFill>
                  <a:srgbClr val="FF1493"/>
                </a:solidFill>
              </a:rPr>
              <a:t>imag</a:t>
            </a:r>
            <a:r>
              <a:rPr lang="en-US" sz="2600" dirty="0">
                <a:solidFill>
                  <a:srgbClr val="480027"/>
                </a:solidFill>
              </a:rPr>
              <a:t>', '</a:t>
            </a:r>
            <a:r>
              <a:rPr lang="en-US" sz="2600" dirty="0">
                <a:solidFill>
                  <a:srgbClr val="FF1493"/>
                </a:solidFill>
              </a:rPr>
              <a:t>real</a:t>
            </a:r>
            <a:r>
              <a:rPr lang="en-US" sz="2600" dirty="0">
                <a:solidFill>
                  <a:srgbClr val="480027"/>
                </a:solidFill>
              </a:rPr>
              <a:t>'</a:t>
            </a:r>
            <a:r>
              <a:rPr lang="en-US" sz="2600" dirty="0">
                <a:solidFill>
                  <a:srgbClr val="7F7F7F"/>
                </a:solidFill>
              </a:rPr>
              <a:t>]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6CE8A3C-E14C-482A-B145-00874F57132D}"/>
              </a:ext>
            </a:extLst>
          </p:cNvPr>
          <p:cNvSpPr/>
          <p:nvPr/>
        </p:nvSpPr>
        <p:spPr>
          <a:xfrm>
            <a:off x="5765800" y="3421063"/>
            <a:ext cx="3505200" cy="106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And that is why these </a:t>
            </a:r>
            <a:r>
              <a:rPr lang="en-US" sz="2600" spc="-150" dirty="0">
                <a:solidFill>
                  <a:srgbClr val="800000"/>
                </a:solidFill>
              </a:rPr>
              <a:t>objects</a:t>
            </a:r>
            <a:r>
              <a:rPr lang="en-US" sz="2600" spc="-150" dirty="0"/>
              <a:t> h</a:t>
            </a:r>
            <a:r>
              <a:rPr lang="en-US" sz="2600" spc="-110" dirty="0"/>
              <a:t>av</a:t>
            </a:r>
            <a:r>
              <a:rPr lang="en-US" sz="2600" dirty="0"/>
              <a:t>e </a:t>
            </a:r>
            <a:r>
              <a:rPr lang="en-US" sz="2600" spc="-150" dirty="0"/>
              <a:t>the </a:t>
            </a:r>
            <a:r>
              <a:rPr lang="en-US" sz="2600" spc="-90" dirty="0"/>
              <a:t>associate</a:t>
            </a:r>
            <a:r>
              <a:rPr lang="en-US" sz="2600" spc="-150" dirty="0"/>
              <a:t>d </a:t>
            </a:r>
            <a:r>
              <a:rPr lang="en-US" sz="2600" dirty="0">
                <a:solidFill>
                  <a:srgbClr val="006600"/>
                </a:solidFill>
              </a:rPr>
              <a:t>methods</a:t>
            </a:r>
            <a:r>
              <a:rPr lang="en-US" sz="2600" dirty="0"/>
              <a:t> we see here.</a:t>
            </a:r>
          </a:p>
        </p:txBody>
      </p:sp>
      <p:sp>
        <p:nvSpPr>
          <p:cNvPr id="166916" name="Title 1">
            <a:extLst>
              <a:ext uri="{FF2B5EF4-FFF2-40B4-BE49-F238E27FC236}">
                <a16:creationId xmlns:a16="http://schemas.microsoft.com/office/drawing/2014/main" id="{D17B8483-508D-4B0D-B902-353FC9E2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0"/>
            <a:ext cx="9601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91440" anchor="ctr"/>
          <a:lstStyle>
            <a:lvl1pPr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953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400">
                <a:solidFill>
                  <a:srgbClr val="0070C0"/>
                </a:solidFill>
                <a:latin typeface="Elephant" panose="02020904090505020303" pitchFamily="18" charset="0"/>
              </a:rPr>
              <a:t>The Methods for Each Data Type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92E73D-FCA8-4CA4-A41A-286B36362EA9}"/>
              </a:ext>
            </a:extLst>
          </p:cNvPr>
          <p:cNvCxnSpPr/>
          <p:nvPr/>
        </p:nvCxnSpPr>
        <p:spPr>
          <a:xfrm>
            <a:off x="65088" y="685800"/>
            <a:ext cx="0" cy="6162675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>
            <a:extLst>
              <a:ext uri="{FF2B5EF4-FFF2-40B4-BE49-F238E27FC236}">
                <a16:creationId xmlns:a16="http://schemas.microsoft.com/office/drawing/2014/main" id="{0DD53DEB-F152-4C6D-BBC1-E9964CFF2F12}"/>
              </a:ext>
            </a:extLst>
          </p:cNvPr>
          <p:cNvSpPr/>
          <p:nvPr/>
        </p:nvSpPr>
        <p:spPr bwMode="auto">
          <a:xfrm rot="2700000" flipH="1">
            <a:off x="7351713" y="436563"/>
            <a:ext cx="3124200" cy="78263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FEFDE4-2B61-4218-9576-D78AF54D21E6}"/>
              </a:ext>
            </a:extLst>
          </p:cNvPr>
          <p:cNvGrpSpPr>
            <a:grpSpLocks/>
          </p:cNvGrpSpPr>
          <p:nvPr/>
        </p:nvGrpSpPr>
        <p:grpSpPr bwMode="auto">
          <a:xfrm>
            <a:off x="4073525" y="693738"/>
            <a:ext cx="3448050" cy="2176462"/>
            <a:chOff x="4074199" y="693926"/>
            <a:chExt cx="3447000" cy="217637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059DE3-89C3-49F8-9190-8FAA12BDDA11}"/>
                </a:ext>
              </a:extLst>
            </p:cNvPr>
            <p:cNvCxnSpPr/>
            <p:nvPr/>
          </p:nvCxnSpPr>
          <p:spPr>
            <a:xfrm flipH="1" flipV="1">
              <a:off x="4394776" y="882830"/>
              <a:ext cx="1371182" cy="317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D5D9E5-B859-4F35-BE23-32819F2A9607}"/>
                </a:ext>
              </a:extLst>
            </p:cNvPr>
            <p:cNvCxnSpPr/>
            <p:nvPr/>
          </p:nvCxnSpPr>
          <p:spPr>
            <a:xfrm flipH="1">
              <a:off x="4077373" y="1038399"/>
              <a:ext cx="1699695" cy="412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8CC12C-4755-482E-BC02-864A86F6CE6F}"/>
                </a:ext>
              </a:extLst>
            </p:cNvPr>
            <p:cNvCxnSpPr/>
            <p:nvPr/>
          </p:nvCxnSpPr>
          <p:spPr>
            <a:xfrm flipH="1">
              <a:off x="4074199" y="1190792"/>
              <a:ext cx="1699695" cy="118581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7C0724-13E7-4665-943E-243CDEBB6F6C}"/>
                </a:ext>
              </a:extLst>
            </p:cNvPr>
            <p:cNvCxnSpPr/>
            <p:nvPr/>
          </p:nvCxnSpPr>
          <p:spPr>
            <a:xfrm flipH="1">
              <a:off x="4144028" y="1370173"/>
              <a:ext cx="1663193" cy="15001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1679C49-7AF7-48E7-A761-2F1C8DA59F3A}"/>
                </a:ext>
              </a:extLst>
            </p:cNvPr>
            <p:cNvSpPr/>
            <p:nvPr/>
          </p:nvSpPr>
          <p:spPr>
            <a:xfrm>
              <a:off x="5765959" y="693926"/>
              <a:ext cx="1755240" cy="822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/>
                <a:t>These are </a:t>
              </a:r>
              <a:r>
                <a:rPr lang="en-US" sz="2600" dirty="0">
                  <a:solidFill>
                    <a:srgbClr val="000099"/>
                  </a:solidFill>
                </a:rPr>
                <a:t>things</a:t>
              </a:r>
              <a:r>
                <a:rPr lang="en-US" sz="2600" dirty="0"/>
                <a:t>.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3849DEB-A496-4CB2-ACE7-0AB5C70DDCA1}"/>
              </a:ext>
            </a:extLst>
          </p:cNvPr>
          <p:cNvSpPr/>
          <p:nvPr/>
        </p:nvSpPr>
        <p:spPr>
          <a:xfrm>
            <a:off x="7527925" y="690563"/>
            <a:ext cx="1743075" cy="82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So they are </a:t>
            </a:r>
            <a:r>
              <a:rPr lang="en-US" sz="2600" dirty="0">
                <a:solidFill>
                  <a:srgbClr val="800000"/>
                </a:solidFill>
              </a:rPr>
              <a:t>objects</a:t>
            </a:r>
            <a:r>
              <a:rPr lang="en-US" sz="2600" dirty="0"/>
              <a:t>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D72735F-D6FC-4224-A1EC-39A10723DE78}"/>
              </a:ext>
            </a:extLst>
          </p:cNvPr>
          <p:cNvSpPr/>
          <p:nvPr/>
        </p:nvSpPr>
        <p:spPr>
          <a:xfrm>
            <a:off x="5765800" y="1516063"/>
            <a:ext cx="3505200" cy="823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T</a:t>
            </a:r>
            <a:r>
              <a:rPr lang="en-US" sz="2600" spc="-100" dirty="0"/>
              <a:t>h</a:t>
            </a:r>
            <a:r>
              <a:rPr lang="en-US" sz="2600" dirty="0"/>
              <a:t>a</a:t>
            </a:r>
            <a:r>
              <a:rPr lang="en-US" sz="2600" spc="-100" dirty="0"/>
              <a:t>t'</a:t>
            </a:r>
            <a:r>
              <a:rPr lang="en-US" sz="2600" dirty="0"/>
              <a:t>s bec</a:t>
            </a:r>
            <a:r>
              <a:rPr lang="en-US" sz="2600" spc="-100" dirty="0"/>
              <a:t>ause, </a:t>
            </a:r>
            <a:r>
              <a:rPr lang="en-US" sz="2600" dirty="0"/>
              <a:t>i</a:t>
            </a:r>
            <a:r>
              <a:rPr lang="en-US" sz="2600" spc="-100" dirty="0"/>
              <a:t>n </a:t>
            </a:r>
            <a:r>
              <a:rPr lang="en-US" sz="2600" dirty="0"/>
              <a:t>Python, every </a:t>
            </a:r>
            <a:r>
              <a:rPr lang="en-US" sz="2600" dirty="0">
                <a:solidFill>
                  <a:srgbClr val="000099"/>
                </a:solidFill>
              </a:rPr>
              <a:t>thing</a:t>
            </a:r>
            <a:r>
              <a:rPr lang="en-US" sz="2600" dirty="0"/>
              <a:t> is an </a:t>
            </a:r>
            <a:r>
              <a:rPr lang="en-US" sz="2600" dirty="0">
                <a:solidFill>
                  <a:srgbClr val="800000"/>
                </a:solidFill>
              </a:rPr>
              <a:t>object</a:t>
            </a:r>
            <a:r>
              <a:rPr lang="en-US" sz="2600" dirty="0"/>
              <a:t>.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9951D21-6C8E-481A-AB41-38D16A50CFE1}"/>
              </a:ext>
            </a:extLst>
          </p:cNvPr>
          <p:cNvSpPr/>
          <p:nvPr/>
        </p:nvSpPr>
        <p:spPr>
          <a:xfrm>
            <a:off x="5765800" y="2338388"/>
            <a:ext cx="3505200" cy="109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An </a:t>
            </a:r>
            <a:r>
              <a:rPr lang="en-US" sz="2600" dirty="0">
                <a:solidFill>
                  <a:srgbClr val="800000"/>
                </a:solidFill>
              </a:rPr>
              <a:t>object</a:t>
            </a:r>
            <a:r>
              <a:rPr lang="en-US" sz="2600" dirty="0"/>
              <a:t> </a:t>
            </a:r>
            <a:r>
              <a:rPr lang="en-US" sz="2600"/>
              <a:t>is a computer </a:t>
            </a:r>
            <a:r>
              <a:rPr lang="en-US" sz="2600" dirty="0"/>
              <a:t>science concept for some </a:t>
            </a:r>
            <a:r>
              <a:rPr lang="en-US" sz="2600" dirty="0">
                <a:solidFill>
                  <a:srgbClr val="000099"/>
                </a:solidFill>
              </a:rPr>
              <a:t>thing</a:t>
            </a:r>
            <a:r>
              <a:rPr lang="en-US" sz="2600" dirty="0"/>
              <a:t> that has </a:t>
            </a:r>
            <a:r>
              <a:rPr lang="en-US" sz="2600" dirty="0">
                <a:solidFill>
                  <a:srgbClr val="006600"/>
                </a:solidFill>
              </a:rPr>
              <a:t>methods</a:t>
            </a:r>
            <a:r>
              <a:rPr lang="en-US" sz="2600" dirty="0"/>
              <a:t>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770076C-7DD0-4B3E-A126-28976238D826}"/>
              </a:ext>
            </a:extLst>
          </p:cNvPr>
          <p:cNvSpPr/>
          <p:nvPr/>
        </p:nvSpPr>
        <p:spPr>
          <a:xfrm>
            <a:off x="5765800" y="5588000"/>
            <a:ext cx="35052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Thus, "</a:t>
            </a:r>
            <a:r>
              <a:rPr lang="en-US" sz="2600" b="1" dirty="0">
                <a:solidFill>
                  <a:srgbClr val="FFC000"/>
                </a:solidFill>
              </a:rPr>
              <a:t>import math</a:t>
            </a:r>
            <a:r>
              <a:rPr lang="en-US" sz="2600" dirty="0"/>
              <a:t>" lets you run math functions, by using the syntax of </a:t>
            </a:r>
            <a:r>
              <a:rPr lang="en-US" sz="2600" dirty="0">
                <a:solidFill>
                  <a:srgbClr val="006600"/>
                </a:solidFill>
              </a:rPr>
              <a:t>methods</a:t>
            </a:r>
            <a:r>
              <a:rPr lang="en-US" sz="2600" dirty="0"/>
              <a:t>: "</a:t>
            </a:r>
            <a:r>
              <a:rPr lang="en-US" sz="2600" b="1" dirty="0" err="1">
                <a:solidFill>
                  <a:srgbClr val="006600"/>
                </a:solidFill>
              </a:rPr>
              <a:t>math.cos</a:t>
            </a:r>
            <a:r>
              <a:rPr lang="en-US" sz="2600" b="1" dirty="0">
                <a:solidFill>
                  <a:srgbClr val="006600"/>
                </a:solidFill>
              </a:rPr>
              <a:t>()</a:t>
            </a:r>
            <a:r>
              <a:rPr lang="en-US" sz="2600" dirty="0"/>
              <a:t>"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1B953D-3C9A-499E-824A-F414C8090B33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2970213"/>
            <a:ext cx="1860550" cy="2109787"/>
            <a:chOff x="4048404" y="2970851"/>
            <a:chExt cx="1859786" cy="2109571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B1467F-3271-443E-8ABC-20FE96CB89CC}"/>
                </a:ext>
              </a:extLst>
            </p:cNvPr>
            <p:cNvCxnSpPr/>
            <p:nvPr/>
          </p:nvCxnSpPr>
          <p:spPr>
            <a:xfrm flipH="1">
              <a:off x="4089662" y="4007382"/>
              <a:ext cx="1791552" cy="496837"/>
            </a:xfrm>
            <a:prstGeom prst="straightConnector1">
              <a:avLst/>
            </a:prstGeom>
            <a:ln w="3810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6CC5FD0-8816-41ED-96FD-05BCC0F9BB3A}"/>
                </a:ext>
              </a:extLst>
            </p:cNvPr>
            <p:cNvCxnSpPr/>
            <p:nvPr/>
          </p:nvCxnSpPr>
          <p:spPr>
            <a:xfrm flipH="1" flipV="1">
              <a:off x="4135681" y="2970851"/>
              <a:ext cx="1772509" cy="914306"/>
            </a:xfrm>
            <a:prstGeom prst="straightConnector1">
              <a:avLst/>
            </a:prstGeom>
            <a:ln w="3810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05DDC5-B9B3-4F42-964E-FF5E000028D1}"/>
                </a:ext>
              </a:extLst>
            </p:cNvPr>
            <p:cNvCxnSpPr/>
            <p:nvPr/>
          </p:nvCxnSpPr>
          <p:spPr>
            <a:xfrm flipH="1" flipV="1">
              <a:off x="4048404" y="3601023"/>
              <a:ext cx="1835984" cy="344453"/>
            </a:xfrm>
            <a:prstGeom prst="straightConnector1">
              <a:avLst/>
            </a:prstGeom>
            <a:ln w="3810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D95AFA-D06A-4E4B-BC00-EF768B67FDCC}"/>
                </a:ext>
              </a:extLst>
            </p:cNvPr>
            <p:cNvCxnSpPr/>
            <p:nvPr/>
          </p:nvCxnSpPr>
          <p:spPr>
            <a:xfrm flipH="1">
              <a:off x="4272150" y="4059765"/>
              <a:ext cx="1636040" cy="1020657"/>
            </a:xfrm>
            <a:prstGeom prst="straightConnector1">
              <a:avLst/>
            </a:prstGeom>
            <a:ln w="3810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0BF3098-35EB-477F-85B0-0FD455AC9161}"/>
              </a:ext>
            </a:extLst>
          </p:cNvPr>
          <p:cNvSpPr/>
          <p:nvPr/>
        </p:nvSpPr>
        <p:spPr>
          <a:xfrm>
            <a:off x="7197725" y="4502150"/>
            <a:ext cx="2073275" cy="107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bg1"/>
                </a:solidFill>
              </a:rPr>
              <a:t>So</a:t>
            </a:r>
            <a:r>
              <a:rPr lang="en-US" sz="2600" b="1" dirty="0">
                <a:solidFill>
                  <a:srgbClr val="FFC000"/>
                </a:solidFill>
              </a:rPr>
              <a:t> modules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70" dirty="0"/>
              <a:t>are also </a:t>
            </a:r>
            <a:r>
              <a:rPr lang="en-US" sz="2600" spc="-70" dirty="0">
                <a:solidFill>
                  <a:srgbClr val="800000"/>
                </a:solidFill>
              </a:rPr>
              <a:t>obj</a:t>
            </a:r>
            <a:r>
              <a:rPr lang="en-US" sz="2600" spc="-20" dirty="0">
                <a:solidFill>
                  <a:srgbClr val="800000"/>
                </a:solidFill>
              </a:rPr>
              <a:t>e</a:t>
            </a:r>
            <a:r>
              <a:rPr lang="en-US" sz="2600" dirty="0">
                <a:solidFill>
                  <a:srgbClr val="800000"/>
                </a:solidFill>
              </a:rPr>
              <a:t>cts</a:t>
            </a:r>
            <a:endParaRPr lang="en-US" sz="2600" dirty="0"/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with </a:t>
            </a:r>
            <a:r>
              <a:rPr lang="en-US" sz="2600" dirty="0">
                <a:solidFill>
                  <a:srgbClr val="006600"/>
                </a:solidFill>
              </a:rPr>
              <a:t>methods</a:t>
            </a:r>
            <a:r>
              <a:rPr lang="en-US" sz="2600" dirty="0"/>
              <a:t>.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387A0DE-1E9A-4E8E-A661-C8A4AA9541FE}"/>
              </a:ext>
            </a:extLst>
          </p:cNvPr>
          <p:cNvSpPr/>
          <p:nvPr/>
        </p:nvSpPr>
        <p:spPr>
          <a:xfrm>
            <a:off x="5765800" y="4503738"/>
            <a:ext cx="1425575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FFC000"/>
                </a:solidFill>
              </a:rPr>
              <a:t>Modules</a:t>
            </a:r>
            <a:r>
              <a:rPr lang="en-US" sz="2600" dirty="0"/>
              <a:t> are also </a:t>
            </a:r>
            <a:r>
              <a:rPr lang="en-US" sz="2600" dirty="0">
                <a:solidFill>
                  <a:srgbClr val="000099"/>
                </a:solidFill>
              </a:rPr>
              <a:t>things</a:t>
            </a:r>
            <a:r>
              <a:rPr lang="en-US" sz="2600" dirty="0"/>
              <a:t>.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8A08F9A6-96AA-4BA3-B5C5-DAE25C86570B}"/>
              </a:ext>
            </a:extLst>
          </p:cNvPr>
          <p:cNvSpPr/>
          <p:nvPr/>
        </p:nvSpPr>
        <p:spPr>
          <a:xfrm>
            <a:off x="763588" y="5476875"/>
            <a:ext cx="3779837" cy="1381125"/>
          </a:xfrm>
          <a:prstGeom prst="wedgeRoundRectCallout">
            <a:avLst>
              <a:gd name="adj1" fmla="val 106214"/>
              <a:gd name="adj2" fmla="val -300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/>
              <a:t>Any functions you've defined </a:t>
            </a:r>
            <a:r>
              <a:rPr lang="en-US" sz="2600" b="1"/>
              <a:t>in a </a:t>
            </a:r>
            <a:r>
              <a:rPr lang="en-US" sz="2600" b="1">
                <a:solidFill>
                  <a:srgbClr val="FFC000"/>
                </a:solidFill>
              </a:rPr>
              <a:t>module</a:t>
            </a:r>
            <a:r>
              <a:rPr lang="en-US" sz="2600" b="1"/>
              <a:t> become its </a:t>
            </a:r>
            <a:r>
              <a:rPr lang="en-US" sz="2600" b="1" dirty="0">
                <a:solidFill>
                  <a:srgbClr val="006600"/>
                </a:solidFill>
              </a:rPr>
              <a:t>methods</a:t>
            </a:r>
            <a:br>
              <a:rPr lang="en-US" sz="2600" b="1" dirty="0"/>
            </a:br>
            <a:r>
              <a:rPr lang="en-US" sz="2600" b="1" dirty="0"/>
              <a:t>when you import it.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9732C34D-701A-4DDC-AEA5-285E748F798A}"/>
              </a:ext>
            </a:extLst>
          </p:cNvPr>
          <p:cNvSpPr/>
          <p:nvPr/>
        </p:nvSpPr>
        <p:spPr>
          <a:xfrm>
            <a:off x="790575" y="4752975"/>
            <a:ext cx="3759200" cy="704850"/>
          </a:xfrm>
          <a:prstGeom prst="wedgeRoundRectCallout">
            <a:avLst>
              <a:gd name="adj1" fmla="val 83557"/>
              <a:gd name="adj2" fmla="val -22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/>
              <a:t>This also true when you make </a:t>
            </a:r>
            <a:r>
              <a:rPr lang="en-US" sz="2600" dirty="0">
                <a:solidFill>
                  <a:srgbClr val="FFC000"/>
                </a:solidFill>
              </a:rPr>
              <a:t>your own modules</a:t>
            </a:r>
            <a:r>
              <a:rPr lang="en-US" sz="2600" dirty="0"/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74B4A-2562-4E70-8793-22B8787C34CD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2847975"/>
            <a:ext cx="1989138" cy="1962150"/>
            <a:chOff x="4083803" y="2847814"/>
            <a:chExt cx="1988951" cy="196277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3B831F-11F7-4E48-92F2-25ED1DA9373A}"/>
                </a:ext>
              </a:extLst>
            </p:cNvPr>
            <p:cNvCxnSpPr/>
            <p:nvPr/>
          </p:nvCxnSpPr>
          <p:spPr>
            <a:xfrm flipH="1">
              <a:off x="4983831" y="4362774"/>
              <a:ext cx="1060350" cy="447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1E1FAC-EB7F-4721-AD9E-458B45E379A2}"/>
                </a:ext>
              </a:extLst>
            </p:cNvPr>
            <p:cNvCxnSpPr/>
            <p:nvPr/>
          </p:nvCxnSpPr>
          <p:spPr>
            <a:xfrm flipH="1" flipV="1">
              <a:off x="4083803" y="3335333"/>
              <a:ext cx="1949267" cy="90357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C86F15-43FD-4578-B485-E1AA4BE2E604}"/>
                </a:ext>
              </a:extLst>
            </p:cNvPr>
            <p:cNvCxnSpPr/>
            <p:nvPr/>
          </p:nvCxnSpPr>
          <p:spPr>
            <a:xfrm flipH="1" flipV="1">
              <a:off x="4556834" y="4238909"/>
              <a:ext cx="1476236" cy="65109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E4B4D5-F094-4FE3-B5CE-05004FAF9355}"/>
                </a:ext>
              </a:extLst>
            </p:cNvPr>
            <p:cNvCxnSpPr/>
            <p:nvPr/>
          </p:nvCxnSpPr>
          <p:spPr>
            <a:xfrm flipH="1" flipV="1">
              <a:off x="4626677" y="2847814"/>
              <a:ext cx="1446077" cy="1333927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26" grpId="0" animBg="1"/>
      <p:bldP spid="26" grpId="1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1A1D4-75D2-4BFF-90E2-DCC9925D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L=[*"hello world"];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sorted(L)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the sorted output: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But KNOW that sorted </a:t>
            </a:r>
            <a:r>
              <a:rPr lang="en-US" altLang="zh-TW" sz="2220" b="1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doesn’t change the object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['h', 'e', 'l', 'l', 'o', ' ', 'w', 'o', 'r', 'l', 'd']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"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>
                <a:latin typeface="Lucida Console" panose="020B0609040504020204" pitchFamily="49" charset="0"/>
              </a:rPr>
              <a:t> dir(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zh-TW" altLang="en-US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C8E758-8E79-4F63-A74C-16DE64FBD856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AB03EC-A2C0-42A6-8161-2A91E16DBF47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0FABFDB5-1D43-402B-A225-F7E83840EB2C}"/>
              </a:ext>
            </a:extLst>
          </p:cNvPr>
          <p:cNvSpPr/>
          <p:nvPr/>
        </p:nvSpPr>
        <p:spPr bwMode="auto">
          <a:xfrm rot="2700000" flipH="1">
            <a:off x="7351713" y="436563"/>
            <a:ext cx="3124200" cy="78263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F258DA-A6C9-4F88-8A5E-EB1163C4738B}"/>
              </a:ext>
            </a:extLst>
          </p:cNvPr>
          <p:cNvCxnSpPr/>
          <p:nvPr/>
        </p:nvCxnSpPr>
        <p:spPr>
          <a:xfrm>
            <a:off x="9640888" y="6551613"/>
            <a:ext cx="0" cy="2921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FC9A2-42B1-478A-AC95-824636CB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sorted(L)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the sorted output: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But KNOW that sorted </a:t>
            </a:r>
            <a:r>
              <a:rPr lang="en-US" altLang="zh-TW" sz="2220" b="1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doesn’t change the object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['h', 'e', 'l', 'l', 'o', ' ', 'w', 'o', 'r', 'l', 'd']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"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>
                <a:latin typeface="Lucida Console" panose="020B0609040504020204" pitchFamily="49" charset="0"/>
              </a:rPr>
              <a:t> dir(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  <a:endParaRPr lang="zh-TW" altLang="en-US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B27065-E2BA-4299-8B06-DA1420586C2F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A80CD6B-1CA4-4671-92A0-626C0EA82B42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C256F3-CBB9-4DD3-A131-AF5DAD9DD20B}"/>
              </a:ext>
            </a:extLst>
          </p:cNvPr>
          <p:cNvCxnSpPr/>
          <p:nvPr/>
        </p:nvCxnSpPr>
        <p:spPr>
          <a:xfrm>
            <a:off x="2046288" y="6565900"/>
            <a:ext cx="0" cy="2921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286E12-6955-4E65-84D8-D57EBAB48539}"/>
              </a:ext>
            </a:extLst>
          </p:cNvPr>
          <p:cNvCxnSpPr/>
          <p:nvPr/>
        </p:nvCxnSpPr>
        <p:spPr>
          <a:xfrm>
            <a:off x="919163" y="6562725"/>
            <a:ext cx="0" cy="2936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4A20DEFE-9242-44FE-9D87-953F891B25A5}"/>
              </a:ext>
            </a:extLst>
          </p:cNvPr>
          <p:cNvSpPr/>
          <p:nvPr/>
        </p:nvSpPr>
        <p:spPr bwMode="auto">
          <a:xfrm rot="2700000" flipH="1">
            <a:off x="7351713" y="134938"/>
            <a:ext cx="3124200" cy="784225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EC804-61C7-4605-9E11-9ED2F6FA7311}"/>
              </a:ext>
            </a:extLst>
          </p:cNvPr>
          <p:cNvSpPr/>
          <p:nvPr/>
        </p:nvSpPr>
        <p:spPr>
          <a:xfrm>
            <a:off x="293688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rgbClr val="FFC000"/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'hash'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'help'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'hex'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'input'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'isinstance'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'issubclass'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'iter'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'license'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'list'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'locals'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'max'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'memoryview'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'min'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'next'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'object'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'oct'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'open'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'ord'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'pow'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'print'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'property'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'quit'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'range'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'repr'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'reversed'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'round'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'setattr'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'slice'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'sorted'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'staticmethod'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'str'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</a:t>
            </a:r>
            <a:r>
              <a:rPr lang="en-US" sz="2600" spc="-1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'super'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'tuple'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'type'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'vars'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rgbClr val="FFC000"/>
                </a:solidFill>
                <a:latin typeface="Consolas" panose="020B0609020204030204" pitchFamily="49" charset="0"/>
              </a:rPr>
              <a:t>'zip'</a:t>
            </a:r>
            <a:r>
              <a:rPr lang="en-US" sz="2600" spc="-100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]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import 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C18E8E"/>
                </a:solidFill>
                <a:latin typeface="Consolas" panose="020B0609020204030204" pitchFamily="49" charset="0"/>
              </a:rPr>
              <a:t># "math" is now an </a:t>
            </a:r>
            <a:r>
              <a:rPr lang="en-US" sz="2600" dirty="0">
                <a:solidFill>
                  <a:srgbClr val="66FFFF"/>
                </a:solidFill>
                <a:latin typeface="Consolas" panose="020B0609020204030204" pitchFamily="49" charset="0"/>
              </a:rPr>
              <a:t>object</a:t>
            </a:r>
            <a:endParaRPr lang="en-US" sz="2600" spc="-100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600" spc="-100" dirty="0">
                <a:solidFill>
                  <a:srgbClr val="66FFFF"/>
                </a:solidFill>
                <a:latin typeface="Consolas" panose="020B0609020204030204" pitchFamily="49" charset="0"/>
              </a:rPr>
              <a:t>math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600" spc="-100" dirty="0">
                <a:solidFill>
                  <a:srgbClr val="0070C0"/>
                </a:solidFill>
                <a:latin typeface="Consolas" panose="020B0609020204030204" pitchFamily="49" charset="0"/>
              </a:rPr>
              <a:t>[-55:]</a:t>
            </a:r>
            <a:endParaRPr lang="en-US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2'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atan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cei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copysig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co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cos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2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degree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s'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erf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ex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expm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1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fab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factoria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l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floo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r'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fmo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d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frex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fsu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gamm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a'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600" spc="-2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hypo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isfinit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e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isin</a:t>
            </a:r>
            <a:r>
              <a:rPr lang="en-US" sz="2600" spc="-10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isna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ldex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lgamm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a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g</a:t>
            </a:r>
            <a:r>
              <a:rPr lang="en-US" sz="2600" spc="-3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0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log1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log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2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2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mod</a:t>
            </a:r>
            <a:r>
              <a:rPr lang="en-US" sz="2600" spc="-260" dirty="0" err="1">
                <a:solidFill>
                  <a:srgbClr val="0086EA"/>
                </a:solidFill>
                <a:latin typeface="Consolas" panose="020B0609020204030204" pitchFamily="49" charset="0"/>
              </a:rPr>
              <a:t>f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i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po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w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radian</a:t>
            </a:r>
            <a:r>
              <a:rPr lang="en-US" sz="2600" spc="-260" dirty="0">
                <a:solidFill>
                  <a:srgbClr val="0086EA"/>
                </a:solidFill>
                <a:latin typeface="Consolas" panose="020B0609020204030204" pitchFamily="49" charset="0"/>
              </a:rPr>
              <a:t>s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spc="-25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si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sin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sqr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t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0086EA"/>
                </a:solidFill>
                <a:latin typeface="Consolas" panose="020B0609020204030204" pitchFamily="49" charset="0"/>
              </a:rPr>
              <a:t>ta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n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tan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h</a:t>
            </a:r>
            <a:r>
              <a:rPr lang="en-US" sz="2600" spc="-4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spc="-25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sz="2400" spc="-25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600" spc="-3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 err="1">
                <a:solidFill>
                  <a:srgbClr val="0086EA"/>
                </a:solidFill>
                <a:latin typeface="Consolas" panose="020B0609020204030204" pitchFamily="49" charset="0"/>
              </a:rPr>
              <a:t>trun</a:t>
            </a:r>
            <a:r>
              <a:rPr lang="en-US" sz="2600" spc="-200" dirty="0" err="1">
                <a:solidFill>
                  <a:srgbClr val="0086EA"/>
                </a:solidFill>
                <a:latin typeface="Consolas" panose="020B0609020204030204" pitchFamily="49" charset="0"/>
              </a:rPr>
              <a:t>c</a:t>
            </a:r>
            <a:r>
              <a:rPr lang="en-US" sz="2600" spc="-200" dirty="0">
                <a:solidFill>
                  <a:srgbClr val="0086EA"/>
                </a:solidFill>
                <a:latin typeface="Consolas" panose="020B0609020204030204" pitchFamily="49" charset="0"/>
              </a:rPr>
              <a:t>'</a:t>
            </a:r>
            <a:r>
              <a:rPr lang="en-US" sz="2600" dirty="0">
                <a:solidFill>
                  <a:srgbClr val="FFFFFF">
                    <a:lumMod val="75000"/>
                  </a:srgb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50BEA6-C473-462F-A92A-1302849D33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200" spc="-200" dirty="0">
                <a:solidFill>
                  <a:srgbClr val="0086EA"/>
                </a:solidFill>
              </a:rPr>
              <a:t>Imported (</a:t>
            </a:r>
            <a:r>
              <a:rPr lang="en-US" altLang="en-US" sz="4200" spc="-200" dirty="0" err="1">
                <a:solidFill>
                  <a:srgbClr val="0086EA"/>
                </a:solidFill>
              </a:rPr>
              <a:t>ie</a:t>
            </a:r>
            <a:r>
              <a:rPr lang="en-US" altLang="en-US" sz="4200" spc="-200" dirty="0">
                <a:solidFill>
                  <a:srgbClr val="0086EA"/>
                </a:solidFill>
              </a:rPr>
              <a:t>, not built in) </a:t>
            </a:r>
            <a:r>
              <a:rPr lang="en-US" altLang="en-US" sz="4200" spc="-100" dirty="0">
                <a:solidFill>
                  <a:srgbClr val="0086EA"/>
                </a:solidFill>
              </a:rPr>
              <a:t>Fu</a:t>
            </a:r>
            <a:r>
              <a:rPr lang="en-US" altLang="en-US" sz="4200" spc="-200" dirty="0">
                <a:solidFill>
                  <a:srgbClr val="0086EA"/>
                </a:solidFill>
              </a:rPr>
              <a:t>n</a:t>
            </a:r>
            <a:r>
              <a:rPr lang="en-US" altLang="en-US" sz="4200" spc="-100" dirty="0">
                <a:solidFill>
                  <a:srgbClr val="0086EA"/>
                </a:solidFill>
              </a:rPr>
              <a:t>ct</a:t>
            </a:r>
            <a:r>
              <a:rPr lang="en-US" altLang="en-US" sz="4200" spc="-200" dirty="0">
                <a:solidFill>
                  <a:srgbClr val="0086EA"/>
                </a:solidFill>
              </a:rPr>
              <a:t>ions</a:t>
            </a:r>
          </a:p>
        </p:txBody>
      </p:sp>
    </p:spTree>
  </p:cSld>
  <p:clrMapOvr>
    <a:masterClrMapping/>
  </p:clrMapOvr>
  <p:transition spd="slow" advTm="3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8B864-67A4-4414-A7C7-B55A27F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But KNOW that sorted </a:t>
            </a:r>
            <a:r>
              <a:rPr lang="en-US" altLang="zh-TW" sz="2220" b="1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doesn’t change the object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['h', 'e', 'l', 'l', 'o', ' ', 'w', 'o', 'r', 'l', 'd']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"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>
                <a:latin typeface="Lucida Console" panose="020B0609040504020204" pitchFamily="49" charset="0"/>
              </a:rPr>
              <a:t> dir(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22ADDA-225D-4474-B924-ACAAE9561998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89E5A7-38C6-4007-BDCD-5655DF9B023E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7C700D-2DD6-4F12-9A41-3D552FD30C53}"/>
              </a:ext>
            </a:extLst>
          </p:cNvPr>
          <p:cNvCxnSpPr/>
          <p:nvPr/>
        </p:nvCxnSpPr>
        <p:spPr>
          <a:xfrm>
            <a:off x="919163" y="6562725"/>
            <a:ext cx="0" cy="2936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263248-4089-43CF-BB55-9E2ECB54E830}"/>
              </a:ext>
            </a:extLst>
          </p:cNvPr>
          <p:cNvCxnSpPr/>
          <p:nvPr/>
        </p:nvCxnSpPr>
        <p:spPr>
          <a:xfrm>
            <a:off x="2532063" y="6565900"/>
            <a:ext cx="0" cy="2921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D2DD8F6D-9D05-49BF-B9DB-896FCA397D12}"/>
              </a:ext>
            </a:extLst>
          </p:cNvPr>
          <p:cNvSpPr/>
          <p:nvPr/>
        </p:nvSpPr>
        <p:spPr bwMode="auto">
          <a:xfrm rot="2700000" flipH="1">
            <a:off x="7351713" y="-139700"/>
            <a:ext cx="3124200" cy="78263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BDACB-7DB6-414E-8EE2-5157EEDC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latin typeface="Lucida Console" panose="020B0609040504020204" pitchFamily="49" charset="0"/>
              </a:rPr>
              <a:t>   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But KNOW that sorted </a:t>
            </a:r>
            <a:r>
              <a:rPr lang="en-US" altLang="zh-TW" sz="2220" b="1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doesn’t change the object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['h', 'e', 'l', 'l', 'o', ' ', 'w', 'o', 'r', 'l', 'd']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"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>
                <a:latin typeface="Lucida Console" panose="020B0609040504020204" pitchFamily="49" charset="0"/>
              </a:rPr>
              <a:t> dir(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A47D0B-3BB1-4F9A-A5E8-2B89838687BF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CB80B75-159C-42F0-A7D1-307725243D91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A038EA2-18BE-4CB3-AB91-5FD1FE91C830}"/>
              </a:ext>
            </a:extLst>
          </p:cNvPr>
          <p:cNvSpPr/>
          <p:nvPr/>
        </p:nvSpPr>
        <p:spPr bwMode="auto">
          <a:xfrm rot="2700000" flipH="1">
            <a:off x="7351713" y="-454025"/>
            <a:ext cx="3124200" cy="784225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048CB-2C4F-456F-A876-3BABD7D8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['h', 'e', 'l', 'l', 'o', ' ', 'w', 'o', 'r', 'l', 'd']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"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>
                <a:latin typeface="Lucida Console" panose="020B0609040504020204" pitchFamily="49" charset="0"/>
              </a:rPr>
              <a:t> dir(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84C89E-6E0E-4FA0-95A6-01867D07B086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E742C8-F2A4-4569-AFC8-34C82979C1FB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F413C5AE-B8B9-43C0-9F3A-2B212FC222BD}"/>
              </a:ext>
            </a:extLst>
          </p:cNvPr>
          <p:cNvSpPr/>
          <p:nvPr/>
        </p:nvSpPr>
        <p:spPr bwMode="auto">
          <a:xfrm rot="2700000" flipH="1">
            <a:off x="7351713" y="-741363"/>
            <a:ext cx="3124200" cy="78422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9F674-087B-4474-87B5-D11A4EF3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latin typeface="Lucida Console" panose="020B0609040504020204" pitchFamily="49" charset="0"/>
              </a:rPr>
              <a:t>    "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" 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in</a:t>
            </a:r>
            <a:r>
              <a:rPr lang="en-US" altLang="zh-TW" sz="2220" spc="-9" dirty="0">
                <a:latin typeface="Lucida Console" panose="020B0609040504020204" pitchFamily="49" charset="0"/>
              </a:rPr>
              <a:t> dir(</a:t>
            </a: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spc="-9" dirty="0">
                <a:latin typeface="Lucida Console" panose="020B0609040504020204" pitchFamily="49" charset="0"/>
              </a:rPr>
              <a:t>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list also has a sort method: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TypeError: 'int' object is not iterable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B21882-31A5-4469-A16F-402A14768C79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20587F4-B9CA-44B2-8DD5-06E3F3ED234C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407FEF00-9FE1-48BC-9D4B-D29EF8DB7D87}"/>
              </a:ext>
            </a:extLst>
          </p:cNvPr>
          <p:cNvSpPr/>
          <p:nvPr/>
        </p:nvSpPr>
        <p:spPr bwMode="auto">
          <a:xfrm rot="2700000" flipH="1">
            <a:off x="7351713" y="-1054100"/>
            <a:ext cx="3124200" cy="78263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904C6-B76D-4965-923F-EB8FB04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TypeError: 'int' object is not iterable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</a:t>
            </a:r>
            <a:r>
              <a:rPr lang="en-US" altLang="zh-TW" sz="2220" b="1" spc="-9" dirty="0" err="1">
                <a:latin typeface="Lucida Console" panose="020B0609040504020204" pitchFamily="49" charset="0"/>
              </a:rPr>
              <a:t>n.sort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()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45FED1-DF71-4131-98DC-49674D06FA2F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C3EC02A-8F2A-4F5C-8F1F-5BAB477D812F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2EA89B-2C5F-421D-BC85-BA89F3110685}"/>
              </a:ext>
            </a:extLst>
          </p:cNvPr>
          <p:cNvCxnSpPr/>
          <p:nvPr/>
        </p:nvCxnSpPr>
        <p:spPr>
          <a:xfrm>
            <a:off x="919163" y="6562725"/>
            <a:ext cx="0" cy="2936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C73438-8DAB-4932-B7BF-89834AE94B02}"/>
              </a:ext>
            </a:extLst>
          </p:cNvPr>
          <p:cNvCxnSpPr/>
          <p:nvPr/>
        </p:nvCxnSpPr>
        <p:spPr>
          <a:xfrm>
            <a:off x="2343150" y="6565900"/>
            <a:ext cx="0" cy="2921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07B95099-18EC-489B-A862-C0B759339042}"/>
              </a:ext>
            </a:extLst>
          </p:cNvPr>
          <p:cNvSpPr/>
          <p:nvPr/>
        </p:nvSpPr>
        <p:spPr bwMode="auto">
          <a:xfrm rot="2700000" flipH="1">
            <a:off x="7351713" y="-1355725"/>
            <a:ext cx="3124200" cy="784225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7FF58-EDBA-4487-8587-EC1AFDA9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L.sort()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See that list.sort() gives no output: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TypeError: 'int' object is not iterable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</a:t>
            </a:r>
            <a:r>
              <a:rPr lang="en-US" altLang="zh-TW" sz="2220" b="1" spc="-9" dirty="0" err="1">
                <a:latin typeface="Lucida Console" panose="020B0609040504020204" pitchFamily="49" charset="0"/>
              </a:rPr>
              <a:t>n.sort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()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9C07C8-90B1-470D-B1A7-A19E5E275864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34D464C-78B6-46EA-A92D-BD7D635E67AA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47E6D01-3C0C-4C14-85E3-C0D7E50B0311}"/>
              </a:ext>
            </a:extLst>
          </p:cNvPr>
          <p:cNvSpPr/>
          <p:nvPr/>
        </p:nvSpPr>
        <p:spPr bwMode="auto">
          <a:xfrm rot="2700000" flipH="1">
            <a:off x="7351713" y="-1643063"/>
            <a:ext cx="3124200" cy="784225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algn="ctr" eaLnBrk="1" hangingPunct="1">
              <a:lnSpc>
                <a:spcPct val="70000"/>
              </a:lnSpc>
              <a:spcBef>
                <a:spcPts val="600"/>
              </a:spcBef>
              <a:defRPr/>
            </a:pP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Recall</a:t>
            </a:r>
            <a:b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</a:br>
            <a:r>
              <a:rPr kumimoji="1" lang="en-US" sz="2800" dirty="0">
                <a:solidFill>
                  <a:prstClr val="black"/>
                </a:solidFill>
                <a:latin typeface="+mn-lt"/>
                <a:ea typeface="新細明體" charset="-120"/>
              </a:rPr>
              <a:t>this slide?</a:t>
            </a:r>
            <a:endParaRPr kumimoji="1" lang="en-US" sz="300" spc="-200" dirty="0">
              <a:solidFill>
                <a:prstClr val="black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7CAE5-856E-44BA-B659-1974F206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L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Instead, it changes the object, in-place: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TypeError: 'int' object is not iterable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</a:t>
            </a:r>
            <a:r>
              <a:rPr lang="en-US" altLang="zh-TW" sz="2220" b="1" spc="-9" dirty="0" err="1">
                <a:latin typeface="Lucida Console" panose="020B0609040504020204" pitchFamily="49" charset="0"/>
              </a:rPr>
              <a:t>n.sort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()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503711-3823-4028-959C-D1BF6AE81B95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00EB386-3A08-4377-958D-17EC46F9336F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239B6-EC23-42D2-A145-0C97739A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[' ', 'd', 'e', 'h', 'l', 'l', 'l', 'o', 'o', 'r', 'w']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TypeError: 'int' object is not iterable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</a:t>
            </a:r>
            <a:r>
              <a:rPr lang="en-US" altLang="zh-TW" sz="2220" b="1" spc="-9" dirty="0" err="1">
                <a:latin typeface="Lucida Console" panose="020B0609040504020204" pitchFamily="49" charset="0"/>
              </a:rPr>
              <a:t>n.sort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()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AttributeError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: 'int' object has no attribute 'sort'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92D6B-9943-43AD-B6E5-32A0368D83EC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28A0C7A-61CE-4B12-A3F5-E2DE30B2D7FF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3B737-90AA-4783-83D5-588A42A6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873125"/>
            <a:ext cx="9648825" cy="5984875"/>
          </a:xfrm>
        </p:spPr>
        <p:txBody>
          <a:bodyPr rtlCol="0">
            <a:noAutofit/>
          </a:bodyPr>
          <a:lstStyle/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spc="-9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S="hello world"; T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Let’s try with a string: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('hello world'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</a:t>
            </a:r>
            <a:r>
              <a:rPr lang="en-US" altLang="zh-TW" sz="2220" spc="-9" dirty="0" err="1">
                <a:latin typeface="Lucida Console" panose="020B0609040504020204" pitchFamily="49" charset="0"/>
              </a:rPr>
              <a:t>S.sort</a:t>
            </a:r>
            <a:r>
              <a:rPr lang="en-US" altLang="zh-TW" sz="2220" spc="-9" dirty="0">
                <a:latin typeface="Lucida Console" panose="020B0609040504020204" pitchFamily="49" charset="0"/>
              </a:rPr>
              <a:t>()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# Strings are immutable, so: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AttributeError: 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0" spc="-9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0" spc="-9" dirty="0">
                <a:latin typeface="Lucida Console" panose="020B0609040504020204" pitchFamily="49" charset="0"/>
              </a:rPr>
              <a:t> sorted(S)</a:t>
            </a:r>
            <a:r>
              <a:rPr lang="en-US" altLang="zh-TW" sz="2220" spc="-9" dirty="0">
                <a:solidFill>
                  <a:srgbClr val="FF6969"/>
                </a:solidFill>
                <a:latin typeface="Lucida Console" panose="020B0609040504020204" pitchFamily="49" charset="0"/>
              </a:rPr>
              <a:t> # Why does this work?</a:t>
            </a:r>
            <a:endParaRPr lang="en-US" altLang="zh-TW" sz="2220" spc="-9" dirty="0"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it-IT" altLang="zh-TW" sz="2220" spc="-9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 ', 'd', 'e', 'h', 'l', 'l', 'l', 'o', 'o', 'r', 'w'</a:t>
            </a:r>
            <a:r>
              <a:rPr lang="it-IT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800" spc="-9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#sorted creates a 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.</a:t>
            </a:r>
            <a:r>
              <a:rPr lang="en-US" altLang="zh-TW" sz="1851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It does</a:t>
            </a:r>
            <a:r>
              <a:rPr lang="en-US" altLang="zh-TW" sz="2220" b="1" spc="-278" dirty="0">
                <a:solidFill>
                  <a:schemeClr val="accent2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0" b="1" spc="-9" dirty="0">
                <a:solidFill>
                  <a:schemeClr val="accent2"/>
                </a:solidFill>
                <a:latin typeface="Lucida Console" panose="020B0609040504020204" pitchFamily="49" charset="0"/>
              </a:rPr>
              <a:t>t change the objec</a:t>
            </a:r>
            <a:r>
              <a:rPr lang="en-US" altLang="zh-TW" sz="2220" b="1" spc="-185" dirty="0">
                <a:solidFill>
                  <a:schemeClr val="accent2"/>
                </a:solidFill>
                <a:latin typeface="Lucida Console" panose="020B0609040504020204" pitchFamily="49" charset="0"/>
              </a:rPr>
              <a:t>t</a:t>
            </a:r>
            <a:endParaRPr lang="en-US" altLang="zh-TW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n=1000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sorted(n)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TypeError: 'int' object is not iterable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latin typeface="Lucida Console" panose="020B0609040504020204" pitchFamily="49" charset="0"/>
              </a:rPr>
              <a:t>    </a:t>
            </a:r>
            <a:r>
              <a:rPr lang="en-US" altLang="zh-TW" sz="2220" b="1" spc="-9" dirty="0" err="1">
                <a:latin typeface="Lucida Console" panose="020B0609040504020204" pitchFamily="49" charset="0"/>
              </a:rPr>
              <a:t>n.sort</a:t>
            </a:r>
            <a:r>
              <a:rPr lang="en-US" altLang="zh-TW" sz="2220" b="1" spc="-9" dirty="0">
                <a:latin typeface="Lucida Console" panose="020B0609040504020204" pitchFamily="49" charset="0"/>
              </a:rPr>
              <a:t>()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Traceback (most recent call last):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"&lt;stdin&gt;", line 1, in &lt;module&gt;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AttributeError</a:t>
            </a:r>
            <a:r>
              <a:rPr lang="en-US" altLang="zh-TW" sz="2220" b="1" spc="-9" dirty="0">
                <a:solidFill>
                  <a:srgbClr val="FF0000"/>
                </a:solidFill>
                <a:latin typeface="Lucida Console" panose="020B0609040504020204" pitchFamily="49" charset="0"/>
              </a:rPr>
              <a:t>: 'int' object has no attribute 'sort'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2220" b="1" spc="-9" dirty="0">
                <a:solidFill>
                  <a:srgbClr val="D9D9D9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fontAlgn="auto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TW" altLang="en-US" sz="2220" b="1" spc="-9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6708F5-BE05-43E9-AD28-2CC0558D227B}"/>
              </a:ext>
            </a:extLst>
          </p:cNvPr>
          <p:cNvSpPr txBox="1">
            <a:spLocks/>
          </p:cNvSpPr>
          <p:nvPr/>
        </p:nvSpPr>
        <p:spPr>
          <a:xfrm>
            <a:off x="1588" y="1588"/>
            <a:ext cx="9726612" cy="811212"/>
          </a:xfrm>
          <a:prstGeom prst="rect">
            <a:avLst/>
          </a:prstGeom>
        </p:spPr>
        <p:txBody>
          <a:bodyPr lIns="91365" tIns="45683" rIns="91365" bIns="45683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4071" dirty="0">
                <a:solidFill>
                  <a:srgbClr val="0070C0"/>
                </a:solidFill>
              </a:rPr>
              <a:t>Know the difference: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altLang="en-US" sz="4071" dirty="0">
                <a:solidFill>
                  <a:srgbClr val="0070C0"/>
                </a:solidFill>
              </a:rPr>
              <a:t>  vs </a:t>
            </a:r>
            <a:r>
              <a:rPr lang="en-US" altLang="en-US" sz="3700" dirty="0">
                <a:solidFill>
                  <a:srgbClr val="000000"/>
                </a:solidFill>
                <a:latin typeface="Lucida Console" panose="020B0609040504020204" pitchFamily="49" charset="0"/>
              </a:rPr>
              <a:t>.sort</a:t>
            </a:r>
            <a:endParaRPr lang="en-US" altLang="en-US" sz="4071" dirty="0">
              <a:solidFill>
                <a:srgbClr val="0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D2C18AB-C246-4256-976F-F6F0B50EEBE3}"/>
              </a:ext>
            </a:extLst>
          </p:cNvPr>
          <p:cNvSpPr txBox="1">
            <a:spLocks/>
          </p:cNvSpPr>
          <p:nvPr/>
        </p:nvSpPr>
        <p:spPr bwMode="auto">
          <a:xfrm>
            <a:off x="192088" y="869950"/>
            <a:ext cx="795337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0" tIns="42295" rIns="84590" bIns="42295"/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it-IT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TW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5864">
              <a:lnSpc>
                <a:spcPct val="88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TW" sz="2220" kern="0" spc="-9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0" kern="0" spc="-9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99374-646F-4837-9DBF-72CA4631156A}"/>
              </a:ext>
            </a:extLst>
          </p:cNvPr>
          <p:cNvCxnSpPr/>
          <p:nvPr/>
        </p:nvCxnSpPr>
        <p:spPr>
          <a:xfrm>
            <a:off x="919163" y="6562725"/>
            <a:ext cx="0" cy="2936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1D4741A-9D3A-40C4-963A-48F903224CFD}"/>
              </a:ext>
            </a:extLst>
          </p:cNvPr>
          <p:cNvSpPr/>
          <p:nvPr/>
        </p:nvSpPr>
        <p:spPr>
          <a:xfrm>
            <a:off x="3730625" y="1511300"/>
            <a:ext cx="1641475" cy="1587500"/>
          </a:xfrm>
          <a:prstGeom prst="wedgeRoundRectCallout">
            <a:avLst>
              <a:gd name="adj1" fmla="val -186565"/>
              <a:gd name="adj2" fmla="val 196824"/>
              <a:gd name="adj3" fmla="val 16667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99"/>
                </a:solidFill>
              </a:rPr>
              <a:t>This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99"/>
                </a:solidFill>
              </a:rPr>
              <a:t>calls a method.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11E7F13-2258-4239-BE81-DD1816A124E7}"/>
              </a:ext>
            </a:extLst>
          </p:cNvPr>
          <p:cNvSpPr/>
          <p:nvPr/>
        </p:nvSpPr>
        <p:spPr>
          <a:xfrm>
            <a:off x="2079625" y="1511300"/>
            <a:ext cx="1641475" cy="1587500"/>
          </a:xfrm>
          <a:prstGeom prst="wedgeRoundRectCallout">
            <a:avLst>
              <a:gd name="adj1" fmla="val -98349"/>
              <a:gd name="adj2" fmla="val 116824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This 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3200" dirty="0">
                <a:solidFill>
                  <a:srgbClr val="800000"/>
                </a:solidFill>
              </a:rPr>
              <a:t>calls a function.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42CD4E-7A40-45BF-AC17-A80BF4B7EB1E}"/>
              </a:ext>
            </a:extLst>
          </p:cNvPr>
          <p:cNvSpPr/>
          <p:nvPr/>
        </p:nvSpPr>
        <p:spPr>
          <a:xfrm>
            <a:off x="930275" y="4171950"/>
            <a:ext cx="1077913" cy="307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0" dirty="0">
                <a:solidFill>
                  <a:srgbClr val="800000"/>
                </a:solidFill>
                <a:latin typeface="Lucida Console" panose="020B0609040504020204" pitchFamily="49" charset="0"/>
              </a:rPr>
              <a:t>sorted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4D4-AB46-4DDD-86CD-6D12E80F5F0D}"/>
              </a:ext>
            </a:extLst>
          </p:cNvPr>
          <p:cNvSpPr/>
          <p:nvPr/>
        </p:nvSpPr>
        <p:spPr>
          <a:xfrm>
            <a:off x="1165225" y="5360988"/>
            <a:ext cx="825500" cy="30003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0" dirty="0">
                <a:solidFill>
                  <a:srgbClr val="000099"/>
                </a:solidFill>
                <a:latin typeface="Lucida Console" panose="020B0609040504020204" pitchFamily="49" charset="0"/>
              </a:rPr>
              <a:t>.sort</a:t>
            </a:r>
            <a:r>
              <a:rPr lang="en-US" sz="700" dirty="0">
                <a:solidFill>
                  <a:srgbClr val="000099"/>
                </a:solidFill>
                <a:latin typeface="Lucida Console" panose="020B0609040504020204" pitchFamily="49" charset="0"/>
              </a:rPr>
              <a:t> </a:t>
            </a:r>
            <a:endParaRPr lang="en-US" sz="2220" dirty="0">
              <a:solidFill>
                <a:srgbClr val="00009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F1B6A27-E7E6-418C-AFE0-359881FE667E}"/>
              </a:ext>
            </a:extLst>
          </p:cNvPr>
          <p:cNvSpPr/>
          <p:nvPr/>
        </p:nvSpPr>
        <p:spPr>
          <a:xfrm>
            <a:off x="6880225" y="4584700"/>
            <a:ext cx="2862263" cy="1641475"/>
          </a:xfrm>
          <a:prstGeom prst="wedgeRoundRectCallout">
            <a:avLst>
              <a:gd name="adj1" fmla="val -209142"/>
              <a:gd name="adj2" fmla="val 810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99"/>
                </a:solidFill>
              </a:rPr>
              <a:t>Who's job was it to discover that this was an error?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6A88A3A-7AD2-457B-80A7-D0000924CCD1}"/>
              </a:ext>
            </a:extLst>
          </p:cNvPr>
          <p:cNvSpPr/>
          <p:nvPr/>
        </p:nvSpPr>
        <p:spPr>
          <a:xfrm>
            <a:off x="6867525" y="2946400"/>
            <a:ext cx="2862263" cy="1641475"/>
          </a:xfrm>
          <a:prstGeom prst="wedgeRoundRectCallout">
            <a:avLst>
              <a:gd name="adj1" fmla="val -202042"/>
              <a:gd name="adj2" fmla="val 34424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Who's job was it to discover that this was an error?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9A80BC-6FFD-40DB-A834-5302B72F61BE}"/>
              </a:ext>
            </a:extLst>
          </p:cNvPr>
          <p:cNvGrpSpPr>
            <a:grpSpLocks/>
          </p:cNvGrpSpPr>
          <p:nvPr/>
        </p:nvGrpSpPr>
        <p:grpSpPr bwMode="auto">
          <a:xfrm>
            <a:off x="6689725" y="0"/>
            <a:ext cx="3040063" cy="2171700"/>
            <a:chOff x="6690326" y="0"/>
            <a:chExt cx="3039462" cy="2171700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0F4C1CC9-7C5F-44DC-B014-EA3E8940508A}"/>
                </a:ext>
              </a:extLst>
            </p:cNvPr>
            <p:cNvSpPr/>
            <p:nvPr/>
          </p:nvSpPr>
          <p:spPr>
            <a:xfrm>
              <a:off x="6690326" y="0"/>
              <a:ext cx="3039462" cy="2171700"/>
            </a:xfrm>
            <a:prstGeom prst="wedgeRoundRectCallout">
              <a:avLst>
                <a:gd name="adj1" fmla="val -10805"/>
                <a:gd name="adj2" fmla="val 89401"/>
                <a:gd name="adj3" fmla="val 16667"/>
              </a:avLst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C00000"/>
                  </a:solidFill>
                </a:rPr>
                <a:t>This question is 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C00000"/>
                  </a:solidFill>
                </a:rPr>
                <a:t>the philosophical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C00000"/>
                  </a:solidFill>
                </a:rPr>
                <a:t>difference of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C00000"/>
                  </a:solidFill>
                </a:rPr>
                <a:t>a </a:t>
              </a:r>
              <a:r>
                <a:rPr lang="en-US" sz="3200" dirty="0">
                  <a:solidFill>
                    <a:srgbClr val="800000"/>
                  </a:solidFill>
                </a:rPr>
                <a:t>function</a:t>
              </a:r>
              <a:r>
                <a:rPr lang="en-US" sz="3200" dirty="0">
                  <a:solidFill>
                    <a:srgbClr val="C00000"/>
                  </a:solidFill>
                </a:rPr>
                <a:t> and </a:t>
              </a:r>
            </a:p>
            <a:p>
              <a:pPr algn="ctr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C00000"/>
                  </a:solidFill>
                </a:rPr>
                <a:t>a </a:t>
              </a:r>
              <a:r>
                <a:rPr lang="en-US" sz="3200" dirty="0">
                  <a:solidFill>
                    <a:srgbClr val="000099"/>
                  </a:solidFill>
                </a:rPr>
                <a:t>method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3200" dirty="0">
                  <a:solidFill>
                    <a:srgbClr val="C00000"/>
                  </a:solidFill>
                </a:rPr>
                <a:t>.</a:t>
              </a:r>
              <a:endParaRPr lang="en-US" sz="3200" dirty="0">
                <a:solidFill>
                  <a:srgbClr val="000099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6F0994-D5FA-4227-ACBE-B9F2453698EE}"/>
                </a:ext>
              </a:extLst>
            </p:cNvPr>
            <p:cNvSpPr/>
            <p:nvPr/>
          </p:nvSpPr>
          <p:spPr>
            <a:xfrm>
              <a:off x="7209336" y="1260475"/>
              <a:ext cx="1485606" cy="355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800000"/>
                  </a:solidFill>
                </a:rPr>
                <a:t>function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D95953-9026-4BA6-A5A0-99439519AAFF}"/>
                </a:ext>
              </a:extLst>
            </p:cNvPr>
            <p:cNvSpPr/>
            <p:nvPr/>
          </p:nvSpPr>
          <p:spPr>
            <a:xfrm>
              <a:off x="7595022" y="1649413"/>
              <a:ext cx="1376091" cy="355600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srgbClr val="000099"/>
                  </a:solidFill>
                </a:rPr>
                <a:t>method</a:t>
              </a:r>
            </a:p>
          </p:txBody>
        </p:sp>
      </p:grp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92A2B1A-57E1-429D-9486-1B13BB1972D1}"/>
              </a:ext>
            </a:extLst>
          </p:cNvPr>
          <p:cNvSpPr/>
          <p:nvPr/>
        </p:nvSpPr>
        <p:spPr>
          <a:xfrm>
            <a:off x="0" y="0"/>
            <a:ext cx="6045200" cy="1244600"/>
          </a:xfrm>
          <a:prstGeom prst="wedgeRoundRectCallout">
            <a:avLst>
              <a:gd name="adj1" fmla="val 68822"/>
              <a:gd name="adj2" fmla="val 59926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800000"/>
                </a:solidFill>
              </a:rPr>
              <a:t>In writing a function, you need to add code to do this "gatekeeping", </a:t>
            </a:r>
            <a:r>
              <a:rPr lang="en-US" sz="3200" spc="-10" dirty="0">
                <a:solidFill>
                  <a:prstClr val="white"/>
                </a:solidFill>
              </a:rPr>
              <a:t>keeping-out unwanted object types.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6CC3583-F6FD-4CCE-97B4-0E7D69DE739D}"/>
              </a:ext>
            </a:extLst>
          </p:cNvPr>
          <p:cNvSpPr/>
          <p:nvPr/>
        </p:nvSpPr>
        <p:spPr>
          <a:xfrm>
            <a:off x="0" y="1257300"/>
            <a:ext cx="6045200" cy="1244600"/>
          </a:xfrm>
          <a:prstGeom prst="wedgeRoundRectCallout">
            <a:avLst>
              <a:gd name="adj1" fmla="val 75477"/>
              <a:gd name="adj2" fmla="val -5042"/>
              <a:gd name="adj3" fmla="val 16667"/>
            </a:avLst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000099"/>
                </a:solidFill>
              </a:rPr>
              <a:t>In writing a method for object(s), </a:t>
            </a:r>
            <a:r>
              <a:rPr lang="en-US" sz="3200" spc="-150" dirty="0">
                <a:solidFill>
                  <a:srgbClr val="000099"/>
                </a:solidFill>
              </a:rPr>
              <a:t>yo</a:t>
            </a:r>
            <a:r>
              <a:rPr lang="en-US" sz="3200" dirty="0">
                <a:solidFill>
                  <a:srgbClr val="000099"/>
                </a:solidFill>
              </a:rPr>
              <a:t>u </a:t>
            </a:r>
            <a:r>
              <a:rPr lang="en-US" sz="3200" spc="-150" dirty="0">
                <a:solidFill>
                  <a:srgbClr val="000099"/>
                </a:solidFill>
              </a:rPr>
              <a:t>p</a:t>
            </a:r>
            <a:r>
              <a:rPr lang="en-US" sz="3200" dirty="0">
                <a:solidFill>
                  <a:srgbClr val="000099"/>
                </a:solidFill>
              </a:rPr>
              <a:t>ut t</a:t>
            </a:r>
            <a:r>
              <a:rPr lang="en-US" sz="3200" spc="-150" dirty="0">
                <a:solidFill>
                  <a:srgbClr val="000099"/>
                </a:solidFill>
              </a:rPr>
              <a:t>h</a:t>
            </a:r>
            <a:r>
              <a:rPr lang="en-US" sz="3200" dirty="0">
                <a:solidFill>
                  <a:srgbClr val="000099"/>
                </a:solidFill>
              </a:rPr>
              <a:t>e </a:t>
            </a:r>
            <a:r>
              <a:rPr lang="en-US" sz="3200" spc="-150" dirty="0">
                <a:solidFill>
                  <a:srgbClr val="000099"/>
                </a:solidFill>
              </a:rPr>
              <a:t>m</a:t>
            </a:r>
            <a:r>
              <a:rPr lang="en-US" sz="3200" dirty="0">
                <a:solidFill>
                  <a:srgbClr val="000099"/>
                </a:solidFill>
              </a:rPr>
              <a:t>et</a:t>
            </a:r>
            <a:r>
              <a:rPr lang="en-US" sz="3200" spc="-150" dirty="0">
                <a:solidFill>
                  <a:srgbClr val="000099"/>
                </a:solidFill>
              </a:rPr>
              <a:t>h</a:t>
            </a:r>
            <a:r>
              <a:rPr lang="en-US" sz="3200" spc="-50" dirty="0">
                <a:solidFill>
                  <a:srgbClr val="000099"/>
                </a:solidFill>
              </a:rPr>
              <a:t>o</a:t>
            </a:r>
            <a:r>
              <a:rPr lang="en-US" sz="3200" dirty="0">
                <a:solidFill>
                  <a:srgbClr val="000099"/>
                </a:solidFill>
              </a:rPr>
              <a:t>d in e</a:t>
            </a:r>
            <a:r>
              <a:rPr lang="en-US" sz="3200" spc="-100" dirty="0">
                <a:solidFill>
                  <a:srgbClr val="000099"/>
                </a:solidFill>
              </a:rPr>
              <a:t>a</a:t>
            </a:r>
            <a:r>
              <a:rPr lang="en-US" sz="3200" dirty="0">
                <a:solidFill>
                  <a:srgbClr val="000099"/>
                </a:solidFill>
              </a:rPr>
              <a:t>ch </a:t>
            </a:r>
            <a:r>
              <a:rPr lang="en-US" sz="3200" spc="-100" dirty="0">
                <a:solidFill>
                  <a:srgbClr val="000099"/>
                </a:solidFill>
              </a:rPr>
              <a:t>o</a:t>
            </a:r>
            <a:r>
              <a:rPr lang="en-US" sz="3200" dirty="0">
                <a:solidFill>
                  <a:srgbClr val="000099"/>
                </a:solidFill>
              </a:rPr>
              <a:t>f t</a:t>
            </a:r>
            <a:r>
              <a:rPr lang="en-US" sz="3200" spc="-150" dirty="0">
                <a:solidFill>
                  <a:srgbClr val="000099"/>
                </a:solidFill>
              </a:rPr>
              <a:t>h</a:t>
            </a:r>
            <a:r>
              <a:rPr lang="en-US" sz="3200" spc="-50" dirty="0">
                <a:solidFill>
                  <a:srgbClr val="000099"/>
                </a:solidFill>
              </a:rPr>
              <a:t>e</a:t>
            </a:r>
            <a:r>
              <a:rPr lang="en-US" sz="3200" spc="-200" dirty="0">
                <a:solidFill>
                  <a:srgbClr val="000099"/>
                </a:solidFill>
              </a:rPr>
              <a:t>m</a:t>
            </a:r>
            <a:r>
              <a:rPr lang="en-US" sz="3200" dirty="0">
                <a:solidFill>
                  <a:srgbClr val="000099"/>
                </a:solidFill>
              </a:rPr>
              <a:t>, </a:t>
            </a:r>
            <a:r>
              <a:rPr lang="en-US" sz="3200" spc="-20" dirty="0">
                <a:solidFill>
                  <a:srgbClr val="000099"/>
                </a:solidFill>
              </a:rPr>
              <a:t>thus </a:t>
            </a:r>
            <a:r>
              <a:rPr lang="en-US" sz="3200" spc="-20" dirty="0">
                <a:solidFill>
                  <a:prstClr val="white"/>
                </a:solidFill>
              </a:rPr>
              <a:t>inviting-in wanted object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7" grpId="0" animBg="1"/>
      <p:bldP spid="19" grpId="0" animBg="1"/>
      <p:bldP spid="8" grpId="0" animBg="1"/>
      <p:bldP spid="8" grpId="1" animBg="1"/>
      <p:bldP spid="7" grpId="0" animBg="1"/>
      <p:bldP spid="7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3F9C60C-66B6-4937-8A39-2ADC290B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903288"/>
            <a:ext cx="9428163" cy="5954712"/>
          </a:xfrm>
        </p:spPr>
        <p:txBody>
          <a:bodyPr>
            <a:noAutofit/>
          </a:bodyPr>
          <a:lstStyle/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 </a:t>
            </a:r>
            <a:r>
              <a:rPr lang="en-US" sz="2700" spc="-30" dirty="0">
                <a:latin typeface="Lucida Fax" panose="02060602050505020204" pitchFamily="18" charset="0"/>
              </a:rPr>
              <a:t>from </a:t>
            </a:r>
            <a:r>
              <a:rPr lang="en-US" sz="2700" spc="-30" dirty="0" err="1">
                <a:latin typeface="Lucida Fax" panose="02060602050505020204" pitchFamily="18" charset="0"/>
              </a:rPr>
              <a:t>os</a:t>
            </a:r>
            <a:r>
              <a:rPr lang="en-US" sz="2700" spc="-30" dirty="0">
                <a:latin typeface="Lucida Fax" panose="02060602050505020204" pitchFamily="18" charset="0"/>
              </a:rPr>
              <a:t> import system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 </a:t>
            </a:r>
            <a:r>
              <a:rPr lang="en-US" sz="2700" spc="-30" dirty="0">
                <a:latin typeface="Lucida Fax" panose="02060602050505020204" pitchFamily="18" charset="0"/>
              </a:rPr>
              <a:t>system("cat </a:t>
            </a:r>
            <a:r>
              <a:rPr lang="en-US" sz="2700" spc="-30" dirty="0">
                <a:solidFill>
                  <a:srgbClr val="00B050"/>
                </a:solidFill>
                <a:latin typeface="Lucida Fax" panose="02060602050505020204" pitchFamily="18" charset="0"/>
              </a:rPr>
              <a:t>mymodule.py</a:t>
            </a:r>
            <a:r>
              <a:rPr lang="en-US" sz="2700" spc="-30" dirty="0">
                <a:latin typeface="Lucida Fax" panose="02060602050505020204" pitchFamily="18" charset="0"/>
              </a:rPr>
              <a:t>")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latin typeface="Lucida Fax" panose="02060602050505020204" pitchFamily="18" charset="0"/>
              </a:rPr>
              <a:t>def </a:t>
            </a:r>
            <a:r>
              <a:rPr lang="en-US" sz="2700" b="1" spc="-30" dirty="0">
                <a:solidFill>
                  <a:srgbClr val="0000FF"/>
                </a:solidFill>
                <a:latin typeface="Lucida Fax" panose="02060602050505020204" pitchFamily="18" charset="0"/>
              </a:rPr>
              <a:t>f1</a:t>
            </a:r>
            <a:r>
              <a:rPr lang="en-US" sz="2700" spc="-30" dirty="0">
                <a:latin typeface="Lucida Fax" panose="02060602050505020204" pitchFamily="18" charset="0"/>
              </a:rPr>
              <a:t>():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latin typeface="Lucida Fax" panose="02060602050505020204" pitchFamily="18" charset="0"/>
              </a:rPr>
              <a:t>    print(</a:t>
            </a:r>
            <a:r>
              <a:rPr lang="en-US" sz="2700" b="1" spc="-30" dirty="0">
                <a:solidFill>
                  <a:srgbClr val="00B0F0"/>
                </a:solidFill>
                <a:latin typeface="Lucida Fax" panose="02060602050505020204" pitchFamily="18" charset="0"/>
              </a:rPr>
              <a:t>"F1"</a:t>
            </a:r>
            <a:r>
              <a:rPr lang="en-US" sz="2700" spc="-30" dirty="0">
                <a:latin typeface="Lucida Fax" panose="02060602050505020204" pitchFamily="18" charset="0"/>
              </a:rPr>
              <a:t>)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latin typeface="Lucida Fax" panose="02060602050505020204" pitchFamily="18" charset="0"/>
              </a:rPr>
              <a:t>def </a:t>
            </a:r>
            <a:r>
              <a:rPr lang="en-US" sz="2700" b="1" spc="-30" dirty="0">
                <a:solidFill>
                  <a:srgbClr val="FF0000"/>
                </a:solidFill>
                <a:latin typeface="Lucida Fax" panose="02060602050505020204" pitchFamily="18" charset="0"/>
              </a:rPr>
              <a:t>f2</a:t>
            </a:r>
            <a:r>
              <a:rPr lang="en-US" sz="2700" spc="-30" dirty="0">
                <a:latin typeface="Lucida Fax" panose="02060602050505020204" pitchFamily="18" charset="0"/>
              </a:rPr>
              <a:t>():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latin typeface="Lucida Fax" panose="02060602050505020204" pitchFamily="18" charset="0"/>
              </a:rPr>
              <a:t>    print(</a:t>
            </a:r>
            <a:r>
              <a:rPr lang="en-US" sz="2700" b="1" spc="-30" dirty="0">
                <a:solidFill>
                  <a:srgbClr val="FF98B2"/>
                </a:solidFill>
                <a:latin typeface="Lucida Fax" panose="02060602050505020204" pitchFamily="18" charset="0"/>
              </a:rPr>
              <a:t>"F2"</a:t>
            </a:r>
            <a:r>
              <a:rPr lang="en-US" sz="2700" spc="-30" dirty="0">
                <a:latin typeface="Lucida Fax" panose="02060602050505020204" pitchFamily="18" charset="0"/>
              </a:rPr>
              <a:t>)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 </a:t>
            </a:r>
            <a:r>
              <a:rPr lang="en-US" sz="2700" spc="-30" dirty="0">
                <a:latin typeface="Lucida Fax" panose="02060602050505020204" pitchFamily="18" charset="0"/>
              </a:rPr>
              <a:t>import </a:t>
            </a:r>
            <a:r>
              <a:rPr lang="en-US" sz="2700" spc="-30" dirty="0" err="1">
                <a:solidFill>
                  <a:srgbClr val="00B050"/>
                </a:solidFill>
                <a:latin typeface="Lucida Fax" panose="02060602050505020204" pitchFamily="18" charset="0"/>
              </a:rPr>
              <a:t>mymodule</a:t>
            </a:r>
            <a:endParaRPr lang="en-US" sz="2700" spc="-30" dirty="0">
              <a:solidFill>
                <a:srgbClr val="00B050"/>
              </a:solidFill>
              <a:latin typeface="Lucida Fax" panose="02060602050505020204" pitchFamily="18" charset="0"/>
            </a:endParaRP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 </a:t>
            </a:r>
            <a:r>
              <a:rPr lang="en-US" sz="2700" spc="-30" dirty="0" err="1">
                <a:latin typeface="Lucida Fax" panose="02060602050505020204" pitchFamily="18" charset="0"/>
              </a:rPr>
              <a:t>dir</a:t>
            </a:r>
            <a:r>
              <a:rPr lang="en-US" sz="2700" spc="-30" dirty="0">
                <a:latin typeface="Lucida Fax" panose="02060602050505020204" pitchFamily="18" charset="0"/>
              </a:rPr>
              <a:t>(</a:t>
            </a:r>
            <a:r>
              <a:rPr lang="en-US" sz="2700" spc="-30" dirty="0" err="1">
                <a:solidFill>
                  <a:srgbClr val="00B050"/>
                </a:solidFill>
                <a:latin typeface="Lucida Fax" panose="02060602050505020204" pitchFamily="18" charset="0"/>
              </a:rPr>
              <a:t>mymodule</a:t>
            </a:r>
            <a:r>
              <a:rPr lang="en-US" sz="2700" spc="-30" dirty="0">
                <a:latin typeface="Lucida Fax" panose="02060602050505020204" pitchFamily="18" charset="0"/>
              </a:rPr>
              <a:t>)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latin typeface="Lucida Fax" panose="02060602050505020204" pitchFamily="18" charset="0"/>
              </a:rPr>
              <a:t>['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</a:t>
            </a:r>
            <a:r>
              <a:rPr lang="en-US" sz="2700" spc="-30" dirty="0" err="1">
                <a:latin typeface="Lucida Fax" panose="02060602050505020204" pitchFamily="18" charset="0"/>
              </a:rPr>
              <a:t>builtins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130" dirty="0">
                <a:latin typeface="Lucida Fax" panose="02060602050505020204" pitchFamily="18" charset="0"/>
              </a:rPr>
              <a:t>_</a:t>
            </a:r>
            <a:r>
              <a:rPr lang="en-US" sz="2700" spc="-200" dirty="0">
                <a:latin typeface="Lucida Fax" panose="02060602050505020204" pitchFamily="18" charset="0"/>
              </a:rPr>
              <a:t>'</a:t>
            </a:r>
            <a:r>
              <a:rPr lang="en-US" sz="2700" spc="-30" dirty="0">
                <a:latin typeface="Lucida Fax" panose="02060602050505020204" pitchFamily="18" charset="0"/>
              </a:rPr>
              <a:t>,</a:t>
            </a:r>
            <a:r>
              <a:rPr lang="en-US" sz="1400" spc="-30" dirty="0">
                <a:latin typeface="Lucida Fax" panose="02060602050505020204" pitchFamily="18" charset="0"/>
              </a:rPr>
              <a:t> </a:t>
            </a:r>
            <a:r>
              <a:rPr lang="en-US" sz="2700" spc="-130" dirty="0">
                <a:latin typeface="Lucida Fax" panose="02060602050505020204" pitchFamily="18" charset="0"/>
              </a:rPr>
              <a:t>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_cached</a:t>
            </a:r>
            <a:r>
              <a:rPr lang="en-US" sz="2700" spc="-400" dirty="0">
                <a:latin typeface="Lucida Fax" panose="02060602050505020204" pitchFamily="18" charset="0"/>
              </a:rPr>
              <a:t> _</a:t>
            </a:r>
            <a:r>
              <a:rPr lang="en-US" sz="2700" spc="-130" dirty="0">
                <a:latin typeface="Lucida Fax" panose="02060602050505020204" pitchFamily="18" charset="0"/>
              </a:rPr>
              <a:t>_</a:t>
            </a:r>
            <a:r>
              <a:rPr lang="en-US" sz="2700" spc="-200" dirty="0">
                <a:latin typeface="Lucida Fax" panose="02060602050505020204" pitchFamily="18" charset="0"/>
              </a:rPr>
              <a:t>'</a:t>
            </a:r>
            <a:r>
              <a:rPr lang="en-US" sz="2700" spc="-30" dirty="0">
                <a:latin typeface="Lucida Fax" panose="02060602050505020204" pitchFamily="18" charset="0"/>
              </a:rPr>
              <a:t>,</a:t>
            </a:r>
            <a:r>
              <a:rPr lang="en-US" sz="1400" spc="-30" dirty="0">
                <a:latin typeface="Lucida Fax" panose="02060602050505020204" pitchFamily="18" charset="0"/>
              </a:rPr>
              <a:t> </a:t>
            </a:r>
            <a:r>
              <a:rPr lang="en-US" sz="2700" spc="-130" dirty="0">
                <a:latin typeface="Lucida Fax" panose="02060602050505020204" pitchFamily="18" charset="0"/>
              </a:rPr>
              <a:t>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_doc</a:t>
            </a:r>
            <a:r>
              <a:rPr lang="en-US" sz="2700" spc="-400" dirty="0">
                <a:latin typeface="Lucida Fax" panose="02060602050505020204" pitchFamily="18" charset="0"/>
              </a:rPr>
              <a:t> _</a:t>
            </a:r>
            <a:r>
              <a:rPr lang="en-US" sz="2700" spc="-130" dirty="0">
                <a:latin typeface="Lucida Fax" panose="02060602050505020204" pitchFamily="18" charset="0"/>
              </a:rPr>
              <a:t>_</a:t>
            </a:r>
            <a:r>
              <a:rPr lang="en-US" sz="2700" spc="-200" dirty="0">
                <a:latin typeface="Lucida Fax" panose="02060602050505020204" pitchFamily="18" charset="0"/>
              </a:rPr>
              <a:t>'</a:t>
            </a:r>
            <a:r>
              <a:rPr lang="en-US" sz="2700" spc="-30" dirty="0">
                <a:latin typeface="Lucida Fax" panose="02060602050505020204" pitchFamily="18" charset="0"/>
              </a:rPr>
              <a:t>,</a:t>
            </a:r>
            <a:r>
              <a:rPr lang="en-US" sz="1400" spc="-30" dirty="0">
                <a:latin typeface="Lucida Fax" panose="02060602050505020204" pitchFamily="18" charset="0"/>
              </a:rPr>
              <a:t> </a:t>
            </a:r>
            <a:r>
              <a:rPr lang="en-US" sz="2700" spc="-130" dirty="0">
                <a:latin typeface="Lucida Fax" panose="02060602050505020204" pitchFamily="18" charset="0"/>
              </a:rPr>
              <a:t>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_file</a:t>
            </a:r>
            <a:r>
              <a:rPr lang="en-US" sz="2700" spc="-400" dirty="0">
                <a:latin typeface="Lucida Fax" panose="02060602050505020204" pitchFamily="18" charset="0"/>
              </a:rPr>
              <a:t> _</a:t>
            </a:r>
            <a:r>
              <a:rPr lang="en-US" sz="2700" spc="-130" dirty="0">
                <a:latin typeface="Lucida Fax" panose="02060602050505020204" pitchFamily="18" charset="0"/>
              </a:rPr>
              <a:t>_</a:t>
            </a:r>
            <a:r>
              <a:rPr lang="en-US" sz="2700" spc="-200" dirty="0">
                <a:latin typeface="Lucida Fax" panose="02060602050505020204" pitchFamily="18" charset="0"/>
              </a:rPr>
              <a:t>'</a:t>
            </a:r>
            <a:r>
              <a:rPr lang="en-US" sz="2700" spc="-30" dirty="0">
                <a:latin typeface="Lucida Fax" panose="02060602050505020204" pitchFamily="18" charset="0"/>
              </a:rPr>
              <a:t>,</a:t>
            </a:r>
            <a:r>
              <a:rPr lang="en-US" sz="1400" spc="-30" dirty="0">
                <a:latin typeface="Lucida Fax" panose="02060602050505020204" pitchFamily="18" charset="0"/>
              </a:rPr>
              <a:t> </a:t>
            </a:r>
            <a:r>
              <a:rPr lang="en-US" sz="2700" spc="-130" dirty="0">
                <a:latin typeface="Lucida Fax" panose="02060602050505020204" pitchFamily="18" charset="0"/>
              </a:rPr>
              <a:t>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_loader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100" dirty="0">
                <a:latin typeface="Lucida Fax" panose="02060602050505020204" pitchFamily="18" charset="0"/>
              </a:rPr>
              <a:t>_',</a:t>
            </a:r>
            <a:r>
              <a:rPr lang="en-US" sz="2700" spc="-30" dirty="0">
                <a:latin typeface="Lucida Fax" panose="02060602050505020204" pitchFamily="18" charset="0"/>
              </a:rPr>
              <a:t> 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latin typeface="Lucida Fax" panose="02060602050505020204" pitchFamily="18" charset="0"/>
              </a:rPr>
              <a:t>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_name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100" dirty="0">
                <a:latin typeface="Lucida Fax" panose="02060602050505020204" pitchFamily="18" charset="0"/>
              </a:rPr>
              <a:t>_',</a:t>
            </a:r>
            <a:r>
              <a:rPr lang="en-US" sz="2700" spc="-30" dirty="0">
                <a:latin typeface="Lucida Fax" panose="02060602050505020204" pitchFamily="18" charset="0"/>
              </a:rPr>
              <a:t> 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_package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100" dirty="0">
                <a:latin typeface="Lucida Fax" panose="02060602050505020204" pitchFamily="18" charset="0"/>
              </a:rPr>
              <a:t>_'</a:t>
            </a:r>
            <a:r>
              <a:rPr lang="en-US" sz="2700" spc="-30" dirty="0">
                <a:latin typeface="Lucida Fax" panose="02060602050505020204" pitchFamily="18" charset="0"/>
              </a:rPr>
              <a:t>, '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30" dirty="0">
                <a:latin typeface="Lucida Fax" panose="02060602050505020204" pitchFamily="18" charset="0"/>
              </a:rPr>
              <a:t>_spec</a:t>
            </a:r>
            <a:r>
              <a:rPr lang="en-US" sz="2700" spc="-400" dirty="0">
                <a:latin typeface="Lucida Fax" panose="02060602050505020204" pitchFamily="18" charset="0"/>
              </a:rPr>
              <a:t>_</a:t>
            </a:r>
            <a:r>
              <a:rPr lang="en-US" sz="2700" spc="-100" dirty="0">
                <a:latin typeface="Lucida Fax" panose="02060602050505020204" pitchFamily="18" charset="0"/>
              </a:rPr>
              <a:t>_',</a:t>
            </a:r>
            <a:r>
              <a:rPr lang="en-US" sz="2700" spc="-30" dirty="0">
                <a:latin typeface="Lucida Fax" panose="02060602050505020204" pitchFamily="18" charset="0"/>
              </a:rPr>
              <a:t> '</a:t>
            </a:r>
            <a:r>
              <a:rPr lang="en-US" sz="2700" b="1" spc="-30" dirty="0">
                <a:solidFill>
                  <a:srgbClr val="0000FF"/>
                </a:solidFill>
                <a:latin typeface="Lucida Fax" panose="02060602050505020204" pitchFamily="18" charset="0"/>
              </a:rPr>
              <a:t>f1</a:t>
            </a:r>
            <a:r>
              <a:rPr lang="en-US" sz="2700" spc="-30" dirty="0">
                <a:latin typeface="Lucida Fax" panose="02060602050505020204" pitchFamily="18" charset="0"/>
              </a:rPr>
              <a:t>', '</a:t>
            </a:r>
            <a:r>
              <a:rPr lang="en-US" sz="2700" b="1" spc="-30" dirty="0">
                <a:solidFill>
                  <a:srgbClr val="FF0000"/>
                </a:solidFill>
                <a:latin typeface="Lucida Fax" panose="02060602050505020204" pitchFamily="18" charset="0"/>
              </a:rPr>
              <a:t>f2</a:t>
            </a:r>
            <a:r>
              <a:rPr lang="en-US" sz="2700" spc="-30" dirty="0">
                <a:latin typeface="Lucida Fax" panose="02060602050505020204" pitchFamily="18" charset="0"/>
              </a:rPr>
              <a:t>']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 </a:t>
            </a:r>
            <a:r>
              <a:rPr lang="en-US" sz="2700" spc="-30" dirty="0">
                <a:solidFill>
                  <a:srgbClr val="00B050"/>
                </a:solidFill>
                <a:latin typeface="Lucida Fax" panose="02060602050505020204" pitchFamily="18" charset="0"/>
              </a:rPr>
              <a:t>mymodule.</a:t>
            </a:r>
            <a:r>
              <a:rPr lang="en-US" sz="2700" b="1" spc="-30" dirty="0">
                <a:solidFill>
                  <a:srgbClr val="FF0000"/>
                </a:solidFill>
                <a:latin typeface="Lucida Fax" panose="02060602050505020204" pitchFamily="18" charset="0"/>
              </a:rPr>
              <a:t>f2</a:t>
            </a:r>
            <a:r>
              <a:rPr lang="en-US" sz="2700" spc="-30" dirty="0">
                <a:latin typeface="Lucida Fax" panose="02060602050505020204" pitchFamily="18" charset="0"/>
              </a:rPr>
              <a:t>(</a:t>
            </a:r>
            <a:r>
              <a:rPr lang="en-US" sz="1200" spc="-30" dirty="0">
                <a:latin typeface="Lucida Fax" panose="02060602050505020204" pitchFamily="18" charset="0"/>
              </a:rPr>
              <a:t> </a:t>
            </a:r>
            <a:r>
              <a:rPr lang="en-US" sz="2700" spc="-30" dirty="0">
                <a:latin typeface="Lucida Fax" panose="02060602050505020204" pitchFamily="18" charset="0"/>
              </a:rPr>
              <a:t>) </a:t>
            </a:r>
            <a:r>
              <a:rPr lang="en-US" sz="2700" b="1" spc="-30" dirty="0">
                <a:latin typeface="Lucida Fax" panose="02060602050505020204" pitchFamily="18" charset="0"/>
              </a:rPr>
              <a:t>#The function became a method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b="1" spc="-30" dirty="0">
                <a:solidFill>
                  <a:srgbClr val="FF98B2"/>
                </a:solidFill>
                <a:latin typeface="Lucida Fax" panose="02060602050505020204" pitchFamily="18" charset="0"/>
              </a:rPr>
              <a:t>F2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700" spc="-30" dirty="0">
                <a:latin typeface="Lucida Fax" panose="02060602050505020204" pitchFamily="18" charset="0"/>
              </a:rPr>
              <a:t> from </a:t>
            </a:r>
            <a:r>
              <a:rPr lang="en-US" sz="2700" spc="-30" dirty="0" err="1">
                <a:solidFill>
                  <a:srgbClr val="00B050"/>
                </a:solidFill>
                <a:latin typeface="Lucida Fax" panose="02060602050505020204" pitchFamily="18" charset="0"/>
              </a:rPr>
              <a:t>mymodule</a:t>
            </a:r>
            <a:r>
              <a:rPr lang="en-US" sz="2700" spc="-30" dirty="0">
                <a:latin typeface="Lucida Fax" panose="02060602050505020204" pitchFamily="18" charset="0"/>
              </a:rPr>
              <a:t> import </a:t>
            </a:r>
            <a:r>
              <a:rPr lang="en-US" sz="2700" b="1" spc="-30" dirty="0">
                <a:solidFill>
                  <a:srgbClr val="FF0000"/>
                </a:solidFill>
                <a:latin typeface="Lucida Fax" panose="02060602050505020204" pitchFamily="18" charset="0"/>
              </a:rPr>
              <a:t>f2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schemeClr val="bg1"/>
                </a:solidFill>
                <a:latin typeface="Lucida Fax" panose="02060602050505020204" pitchFamily="18" charset="0"/>
              </a:rPr>
              <a:t>&gt;&gt;&gt; </a:t>
            </a:r>
            <a:r>
              <a:rPr lang="en-US" sz="2700" b="1" spc="-30" dirty="0">
                <a:solidFill>
                  <a:srgbClr val="FF0000"/>
                </a:solidFill>
                <a:latin typeface="Lucida Fax" panose="02060602050505020204" pitchFamily="18" charset="0"/>
              </a:rPr>
              <a:t>f2</a:t>
            </a:r>
            <a:r>
              <a:rPr lang="en-US" sz="2700" spc="-30" dirty="0">
                <a:latin typeface="Lucida Fax" panose="02060602050505020204" pitchFamily="18" charset="0"/>
              </a:rPr>
              <a:t>(</a:t>
            </a:r>
            <a:r>
              <a:rPr lang="en-US" sz="1200" spc="-30" dirty="0">
                <a:latin typeface="Lucida Fax" panose="02060602050505020204" pitchFamily="18" charset="0"/>
              </a:rPr>
              <a:t> </a:t>
            </a:r>
            <a:r>
              <a:rPr lang="en-US" sz="2700" spc="-30" dirty="0">
                <a:latin typeface="Lucida Fax" panose="02060602050505020204" pitchFamily="18" charset="0"/>
              </a:rPr>
              <a:t>)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b="1" spc="-30" dirty="0">
                <a:solidFill>
                  <a:srgbClr val="FF98B2"/>
                </a:solidFill>
                <a:latin typeface="Lucida Fax" panose="02060602050505020204" pitchFamily="18" charset="0"/>
              </a:rPr>
              <a:t>F2</a:t>
            </a:r>
          </a:p>
          <a:p>
            <a:pPr marL="0" indent="0" defTabSz="838688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500" spc="-30" dirty="0">
              <a:latin typeface="Lucida Fax" panose="02060602050505020204" pitchFamily="18" charset="0"/>
            </a:endParaRPr>
          </a:p>
        </p:txBody>
      </p:sp>
      <p:sp>
        <p:nvSpPr>
          <p:cNvPr id="179203" name="Title 1">
            <a:extLst>
              <a:ext uri="{FF2B5EF4-FFF2-40B4-BE49-F238E27FC236}">
                <a16:creationId xmlns:a16="http://schemas.microsoft.com/office/drawing/2014/main" id="{72B5CB05-2054-4FB3-944F-5B0D86378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400">
                <a:solidFill>
                  <a:srgbClr val="0070C0"/>
                </a:solidFill>
              </a:rPr>
              <a:t>Functions Imported from a 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D1B15D-03FC-4464-93D4-1CA292570BEE}"/>
              </a:ext>
            </a:extLst>
          </p:cNvPr>
          <p:cNvSpPr txBox="1">
            <a:spLocks/>
          </p:cNvSpPr>
          <p:nvPr/>
        </p:nvSpPr>
        <p:spPr>
          <a:xfrm>
            <a:off x="301625" y="903288"/>
            <a:ext cx="987425" cy="5954712"/>
          </a:xfrm>
          <a:prstGeom prst="rect">
            <a:avLst/>
          </a:prstGeom>
        </p:spPr>
        <p:txBody>
          <a:bodyPr/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spc="-30" dirty="0">
              <a:solidFill>
                <a:prstClr val="white">
                  <a:lumMod val="75000"/>
                </a:prstClr>
              </a:solidFill>
              <a:latin typeface="Lucida Fax" panose="020606020505050202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spc="-30" dirty="0">
                <a:solidFill>
                  <a:prstClr val="white">
                    <a:lumMod val="75000"/>
                  </a:prstClr>
                </a:solidFill>
                <a:latin typeface="Lucida Fax" panose="02060602050505020204" pitchFamily="18" charset="0"/>
              </a:rPr>
              <a:t>&gt;&gt;&gt;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5E72B3-954A-4231-B46C-C500B9B654D0}"/>
              </a:ext>
            </a:extLst>
          </p:cNvPr>
          <p:cNvCxnSpPr/>
          <p:nvPr/>
        </p:nvCxnSpPr>
        <p:spPr>
          <a:xfrm>
            <a:off x="1139825" y="6503988"/>
            <a:ext cx="0" cy="31908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7ACB1F-C5BA-450E-9B48-E07586602D45}"/>
              </a:ext>
            </a:extLst>
          </p:cNvPr>
          <p:cNvCxnSpPr/>
          <p:nvPr/>
        </p:nvCxnSpPr>
        <p:spPr>
          <a:xfrm>
            <a:off x="1139825" y="5757863"/>
            <a:ext cx="0" cy="31908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BF6C9-D735-461F-B7FB-787A626B165D}"/>
              </a:ext>
            </a:extLst>
          </p:cNvPr>
          <p:cNvCxnSpPr/>
          <p:nvPr/>
        </p:nvCxnSpPr>
        <p:spPr>
          <a:xfrm>
            <a:off x="1139825" y="5384800"/>
            <a:ext cx="0" cy="31908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DB5D9-A8AD-4089-90D2-3575C678521B}"/>
              </a:ext>
            </a:extLst>
          </p:cNvPr>
          <p:cNvCxnSpPr/>
          <p:nvPr/>
        </p:nvCxnSpPr>
        <p:spPr>
          <a:xfrm>
            <a:off x="1139825" y="949325"/>
            <a:ext cx="0" cy="320675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6EBF3-60FC-4E41-BF84-DB7D8CBE18FE}"/>
              </a:ext>
            </a:extLst>
          </p:cNvPr>
          <p:cNvCxnSpPr/>
          <p:nvPr/>
        </p:nvCxnSpPr>
        <p:spPr>
          <a:xfrm>
            <a:off x="1139825" y="1322388"/>
            <a:ext cx="0" cy="320675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0205A-ED6A-4339-BD3E-57985398ED76}"/>
              </a:ext>
            </a:extLst>
          </p:cNvPr>
          <p:cNvCxnSpPr/>
          <p:nvPr/>
        </p:nvCxnSpPr>
        <p:spPr>
          <a:xfrm>
            <a:off x="1139825" y="3171825"/>
            <a:ext cx="0" cy="31908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5D4642-AEE8-4C7D-A946-F5CC7EF20C87}"/>
              </a:ext>
            </a:extLst>
          </p:cNvPr>
          <p:cNvCxnSpPr/>
          <p:nvPr/>
        </p:nvCxnSpPr>
        <p:spPr>
          <a:xfrm>
            <a:off x="1139825" y="3540125"/>
            <a:ext cx="0" cy="320675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F175FE-FFDA-40EA-882D-80FE9A8789A1}"/>
              </a:ext>
            </a:extLst>
          </p:cNvPr>
          <p:cNvCxnSpPr/>
          <p:nvPr/>
        </p:nvCxnSpPr>
        <p:spPr>
          <a:xfrm>
            <a:off x="1139825" y="4651375"/>
            <a:ext cx="0" cy="31908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3652C6-E48B-49F1-AA3B-97337F8D7C18}"/>
              </a:ext>
            </a:extLst>
          </p:cNvPr>
          <p:cNvCxnSpPr/>
          <p:nvPr/>
        </p:nvCxnSpPr>
        <p:spPr>
          <a:xfrm>
            <a:off x="1881188" y="5765800"/>
            <a:ext cx="0" cy="347663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6B7DCA-2FE4-4B72-B60A-97ADFB1DC29B}"/>
              </a:ext>
            </a:extLst>
          </p:cNvPr>
          <p:cNvCxnSpPr/>
          <p:nvPr/>
        </p:nvCxnSpPr>
        <p:spPr>
          <a:xfrm>
            <a:off x="5694363" y="5387975"/>
            <a:ext cx="0" cy="320675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EB3545-C0E2-4392-B433-A4B0F24BBB92}"/>
              </a:ext>
            </a:extLst>
          </p:cNvPr>
          <p:cNvCxnSpPr/>
          <p:nvPr/>
        </p:nvCxnSpPr>
        <p:spPr>
          <a:xfrm>
            <a:off x="5116513" y="944563"/>
            <a:ext cx="0" cy="320675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A6B7DC-AF29-4829-8945-CB9F936F2CC3}"/>
              </a:ext>
            </a:extLst>
          </p:cNvPr>
          <p:cNvCxnSpPr/>
          <p:nvPr/>
        </p:nvCxnSpPr>
        <p:spPr>
          <a:xfrm>
            <a:off x="5900738" y="1327150"/>
            <a:ext cx="0" cy="33813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3FFA94-37C3-4D94-B1E8-9BBE8B0ACB38}"/>
              </a:ext>
            </a:extLst>
          </p:cNvPr>
          <p:cNvCxnSpPr/>
          <p:nvPr/>
        </p:nvCxnSpPr>
        <p:spPr>
          <a:xfrm>
            <a:off x="4311650" y="3179763"/>
            <a:ext cx="0" cy="319087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E6C49E-21F0-489E-9735-08CD7F03C51E}"/>
              </a:ext>
            </a:extLst>
          </p:cNvPr>
          <p:cNvCxnSpPr/>
          <p:nvPr/>
        </p:nvCxnSpPr>
        <p:spPr>
          <a:xfrm>
            <a:off x="3752850" y="3552825"/>
            <a:ext cx="0" cy="33813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D62A52-42DC-473B-AA8A-BB31DDC9985A}"/>
              </a:ext>
            </a:extLst>
          </p:cNvPr>
          <p:cNvCxnSpPr/>
          <p:nvPr/>
        </p:nvCxnSpPr>
        <p:spPr>
          <a:xfrm>
            <a:off x="9637713" y="4651375"/>
            <a:ext cx="0" cy="338138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601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601"/>
                            </p:stCondLst>
                            <p:childTnLst>
                              <p:par>
                                <p:cTn id="4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601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601"/>
                            </p:stCondLst>
                            <p:childTnLst>
                              <p:par>
                                <p:cTn id="8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11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1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201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201"/>
                            </p:stCondLst>
                            <p:childTnLst>
                              <p:par>
                                <p:cTn id="17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601"/>
                            </p:stCondLst>
                            <p:childTnLst>
                              <p:par>
                                <p:cTn id="19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50602</TotalTime>
  <Words>18381</Words>
  <Application>Microsoft Office PowerPoint</Application>
  <PresentationFormat>Custom</PresentationFormat>
  <Paragraphs>2753</Paragraphs>
  <Slides>146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146</vt:i4>
      </vt:variant>
    </vt:vector>
  </HeadingPairs>
  <TitlesOfParts>
    <vt:vector size="168" baseType="lpstr">
      <vt:lpstr>MS PGothic</vt:lpstr>
      <vt:lpstr>MS PGothic</vt:lpstr>
      <vt:lpstr>新細明體</vt:lpstr>
      <vt:lpstr>Agency FB</vt:lpstr>
      <vt:lpstr>Arial</vt:lpstr>
      <vt:lpstr>Bahnschrift</vt:lpstr>
      <vt:lpstr>Calibri</vt:lpstr>
      <vt:lpstr>Calibri Light</vt:lpstr>
      <vt:lpstr>Consolas</vt:lpstr>
      <vt:lpstr>Corbel</vt:lpstr>
      <vt:lpstr>Courier New</vt:lpstr>
      <vt:lpstr>Elephant</vt:lpstr>
      <vt:lpstr>Franklin Gothic Heavy</vt:lpstr>
      <vt:lpstr>Lucida Console</vt:lpstr>
      <vt:lpstr>Lucida Fax</vt:lpstr>
      <vt:lpstr>Lucida Sans Typewriter</vt:lpstr>
      <vt:lpstr>Tahoma</vt:lpstr>
      <vt:lpstr>Times</vt:lpstr>
      <vt:lpstr>Times New Roman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control with _...</vt:lpstr>
      <vt:lpstr>Import control with _...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Imported from a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Me</cp:lastModifiedBy>
  <cp:revision>1435</cp:revision>
  <dcterms:created xsi:type="dcterms:W3CDTF">2017-02-16T03:48:05Z</dcterms:created>
  <dcterms:modified xsi:type="dcterms:W3CDTF">2023-03-10T05:48:51Z</dcterms:modified>
</cp:coreProperties>
</file>