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04" r:id="rId2"/>
    <p:sldMasterId id="2147483816" r:id="rId3"/>
    <p:sldMasterId id="2147483828" r:id="rId4"/>
    <p:sldMasterId id="2147483876" r:id="rId5"/>
  </p:sldMasterIdLst>
  <p:notesMasterIdLst>
    <p:notesMasterId r:id="rId80"/>
  </p:notesMasterIdLst>
  <p:sldIdLst>
    <p:sldId id="1913" r:id="rId6"/>
    <p:sldId id="1914" r:id="rId7"/>
    <p:sldId id="1915" r:id="rId8"/>
    <p:sldId id="1916" r:id="rId9"/>
    <p:sldId id="1917" r:id="rId10"/>
    <p:sldId id="1918" r:id="rId11"/>
    <p:sldId id="2856" r:id="rId12"/>
    <p:sldId id="2857" r:id="rId13"/>
    <p:sldId id="2858" r:id="rId14"/>
    <p:sldId id="2859" r:id="rId15"/>
    <p:sldId id="2860" r:id="rId16"/>
    <p:sldId id="2861" r:id="rId17"/>
    <p:sldId id="2862" r:id="rId18"/>
    <p:sldId id="2863" r:id="rId19"/>
    <p:sldId id="2864" r:id="rId20"/>
    <p:sldId id="2865" r:id="rId21"/>
    <p:sldId id="2866" r:id="rId22"/>
    <p:sldId id="2868" r:id="rId23"/>
    <p:sldId id="2869" r:id="rId24"/>
    <p:sldId id="2870" r:id="rId25"/>
    <p:sldId id="2871" r:id="rId26"/>
    <p:sldId id="2872" r:id="rId27"/>
    <p:sldId id="2873" r:id="rId28"/>
    <p:sldId id="2874" r:id="rId29"/>
    <p:sldId id="2875" r:id="rId30"/>
    <p:sldId id="2876" r:id="rId31"/>
    <p:sldId id="2877" r:id="rId32"/>
    <p:sldId id="2878" r:id="rId33"/>
    <p:sldId id="2879" r:id="rId34"/>
    <p:sldId id="2880" r:id="rId35"/>
    <p:sldId id="2881" r:id="rId36"/>
    <p:sldId id="2882" r:id="rId37"/>
    <p:sldId id="2883" r:id="rId38"/>
    <p:sldId id="2884" r:id="rId39"/>
    <p:sldId id="2885" r:id="rId40"/>
    <p:sldId id="2886" r:id="rId41"/>
    <p:sldId id="2887" r:id="rId42"/>
    <p:sldId id="3093" r:id="rId43"/>
    <p:sldId id="2888" r:id="rId44"/>
    <p:sldId id="2889" r:id="rId45"/>
    <p:sldId id="2890" r:id="rId46"/>
    <p:sldId id="2891" r:id="rId47"/>
    <p:sldId id="2892" r:id="rId48"/>
    <p:sldId id="2893" r:id="rId49"/>
    <p:sldId id="2894" r:id="rId50"/>
    <p:sldId id="2895" r:id="rId51"/>
    <p:sldId id="2896" r:id="rId52"/>
    <p:sldId id="2897" r:id="rId53"/>
    <p:sldId id="2898" r:id="rId54"/>
    <p:sldId id="2899" r:id="rId55"/>
    <p:sldId id="2900" r:id="rId56"/>
    <p:sldId id="2901" r:id="rId57"/>
    <p:sldId id="2902" r:id="rId58"/>
    <p:sldId id="2903" r:id="rId59"/>
    <p:sldId id="2904" r:id="rId60"/>
    <p:sldId id="2905" r:id="rId61"/>
    <p:sldId id="2906" r:id="rId62"/>
    <p:sldId id="2907" r:id="rId63"/>
    <p:sldId id="2908" r:id="rId64"/>
    <p:sldId id="2909" r:id="rId65"/>
    <p:sldId id="2910" r:id="rId66"/>
    <p:sldId id="2911" r:id="rId67"/>
    <p:sldId id="2912" r:id="rId68"/>
    <p:sldId id="2913" r:id="rId69"/>
    <p:sldId id="2914" r:id="rId70"/>
    <p:sldId id="2915" r:id="rId71"/>
    <p:sldId id="2916" r:id="rId72"/>
    <p:sldId id="2917" r:id="rId73"/>
    <p:sldId id="2918" r:id="rId74"/>
    <p:sldId id="2919" r:id="rId75"/>
    <p:sldId id="2920" r:id="rId76"/>
    <p:sldId id="2921" r:id="rId77"/>
    <p:sldId id="2922" r:id="rId78"/>
    <p:sldId id="3094" r:id="rId79"/>
  </p:sldIdLst>
  <p:sldSz cx="97297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F0000"/>
    <a:srgbClr val="B07CB0"/>
    <a:srgbClr val="B2B2B2"/>
    <a:srgbClr val="A874A8"/>
    <a:srgbClr val="AC00AC"/>
    <a:srgbClr val="FFCCFF"/>
    <a:srgbClr val="FFCC00"/>
    <a:srgbClr val="FFCA3F"/>
    <a:srgbClr val="7E8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32" d="100"/>
          <a:sy n="132" d="100"/>
        </p:scale>
        <p:origin x="72" y="-3188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tableStyles" Target="tableStyle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B5662-4163-41AF-93F7-61E160D3116B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66F4B-4844-42DD-9AAE-A5C56F006A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2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3F3EF-120F-43A2-8C64-62F53CEC1D39}" type="slidenum">
              <a:rPr kumimoji="0" lang="he-IL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790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43</a:t>
            </a:fld>
            <a:endParaRPr lang="en-GB" altLang="en-US" sz="120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988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50</a:t>
            </a:fld>
            <a:endParaRPr lang="en-GB" altLang="en-US" sz="120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30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3F3EF-120F-43A2-8C64-62F53CEC1D39}" type="slidenum">
              <a:rPr kumimoji="0" lang="he-IL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79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3F3EF-120F-43A2-8C64-62F53CEC1D39}" type="slidenum">
              <a:rPr kumimoji="0" lang="he-IL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984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3F3EF-120F-43A2-8C64-62F53CEC1D39}" type="slidenum">
              <a:rPr kumimoji="0" lang="he-IL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15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46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3F3EF-120F-43A2-8C64-62F53CEC1D39}" type="slidenum">
              <a:rPr kumimoji="0" lang="he-IL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8465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384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39</a:t>
            </a:fld>
            <a:endParaRPr lang="en-GB" altLang="en-US" sz="120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32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40</a:t>
            </a:fld>
            <a:endParaRPr lang="en-GB" altLang="en-US" sz="120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601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41</a:t>
            </a:fld>
            <a:endParaRPr lang="en-GB" altLang="en-US" sz="120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010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42</a:t>
            </a:fld>
            <a:endParaRPr lang="en-GB" altLang="en-US" sz="120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5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224" y="1122363"/>
            <a:ext cx="7297341" cy="2387600"/>
          </a:xfrm>
        </p:spPr>
        <p:txBody>
          <a:bodyPr anchor="b"/>
          <a:lstStyle>
            <a:lvl1pPr algn="ctr">
              <a:defRPr sz="55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201"/>
            </a:lvl1pPr>
            <a:lvl2pPr marL="419344" indent="0" algn="ctr">
              <a:buNone/>
              <a:defRPr sz="1834"/>
            </a:lvl2pPr>
            <a:lvl3pPr marL="838688" indent="0" algn="ctr">
              <a:buNone/>
              <a:defRPr sz="1651"/>
            </a:lvl3pPr>
            <a:lvl4pPr marL="1258032" indent="0" algn="ctr">
              <a:buNone/>
              <a:defRPr sz="1468"/>
            </a:lvl4pPr>
            <a:lvl5pPr marL="1677375" indent="0" algn="ctr">
              <a:buNone/>
              <a:defRPr sz="1468"/>
            </a:lvl5pPr>
            <a:lvl6pPr marL="2096719" indent="0" algn="ctr">
              <a:buNone/>
              <a:defRPr sz="1468"/>
            </a:lvl6pPr>
            <a:lvl7pPr marL="2516063" indent="0" algn="ctr">
              <a:buNone/>
              <a:defRPr sz="1468"/>
            </a:lvl7pPr>
            <a:lvl8pPr marL="2935407" indent="0" algn="ctr">
              <a:buNone/>
              <a:defRPr sz="1468"/>
            </a:lvl8pPr>
            <a:lvl9pPr marL="3354751" indent="0" algn="ctr">
              <a:buNone/>
              <a:defRPr sz="146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3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84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79" y="365125"/>
            <a:ext cx="209798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3" y="365125"/>
            <a:ext cx="617233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02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224" y="1122363"/>
            <a:ext cx="7297341" cy="2387600"/>
          </a:xfrm>
        </p:spPr>
        <p:txBody>
          <a:bodyPr anchor="b"/>
          <a:lstStyle>
            <a:lvl1pPr algn="ctr">
              <a:defRPr sz="47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1915"/>
            </a:lvl1pPr>
            <a:lvl2pPr marL="364871" indent="0" algn="ctr">
              <a:buNone/>
              <a:defRPr sz="1596"/>
            </a:lvl2pPr>
            <a:lvl3pPr marL="729742" indent="0" algn="ctr">
              <a:buNone/>
              <a:defRPr sz="1436"/>
            </a:lvl3pPr>
            <a:lvl4pPr marL="1094613" indent="0" algn="ctr">
              <a:buNone/>
              <a:defRPr sz="1277"/>
            </a:lvl4pPr>
            <a:lvl5pPr marL="1459484" indent="0" algn="ctr">
              <a:buNone/>
              <a:defRPr sz="1277"/>
            </a:lvl5pPr>
            <a:lvl6pPr marL="1824356" indent="0" algn="ctr">
              <a:buNone/>
              <a:defRPr sz="1277"/>
            </a:lvl6pPr>
            <a:lvl7pPr marL="2189226" indent="0" algn="ctr">
              <a:buNone/>
              <a:defRPr sz="1277"/>
            </a:lvl7pPr>
            <a:lvl8pPr marL="2554097" indent="0" algn="ctr">
              <a:buNone/>
              <a:defRPr sz="1277"/>
            </a:lvl8pPr>
            <a:lvl9pPr marL="2918969" indent="0" algn="ctr">
              <a:buNone/>
              <a:defRPr sz="127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261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57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47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1pPr>
            <a:lvl2pPr marL="3648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2pPr>
            <a:lvl3pPr marL="729742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94613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4pPr>
            <a:lvl5pPr marL="1459484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5pPr>
            <a:lvl6pPr marL="182435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6pPr>
            <a:lvl7pPr marL="218922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7pPr>
            <a:lvl8pPr marL="2554097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8pPr>
            <a:lvl9pPr marL="2918969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27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594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5" y="1681163"/>
            <a:ext cx="4136428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5" y="2505075"/>
            <a:ext cx="413642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439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11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963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>
              <a:defRPr sz="2553"/>
            </a:lvl1pPr>
            <a:lvl2pPr>
              <a:defRPr sz="2234"/>
            </a:lvl2pPr>
            <a:lvl3pPr>
              <a:defRPr sz="191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7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19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 marL="0" indent="0">
              <a:buNone/>
              <a:defRPr sz="2553"/>
            </a:lvl1pPr>
            <a:lvl2pPr marL="364871" indent="0">
              <a:buNone/>
              <a:defRPr sz="2234"/>
            </a:lvl2pPr>
            <a:lvl3pPr marL="729742" indent="0">
              <a:buNone/>
              <a:defRPr sz="1915"/>
            </a:lvl3pPr>
            <a:lvl4pPr marL="1094613" indent="0">
              <a:buNone/>
              <a:defRPr sz="1596"/>
            </a:lvl4pPr>
            <a:lvl5pPr marL="1459484" indent="0">
              <a:buNone/>
              <a:defRPr sz="1596"/>
            </a:lvl5pPr>
            <a:lvl6pPr marL="1824356" indent="0">
              <a:buNone/>
              <a:defRPr sz="1596"/>
            </a:lvl6pPr>
            <a:lvl7pPr marL="2189226" indent="0">
              <a:buNone/>
              <a:defRPr sz="1596"/>
            </a:lvl7pPr>
            <a:lvl8pPr marL="2554097" indent="0">
              <a:buNone/>
              <a:defRPr sz="1596"/>
            </a:lvl8pPr>
            <a:lvl9pPr marL="2918969" indent="0">
              <a:buNone/>
              <a:defRPr sz="15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68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732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79" y="365125"/>
            <a:ext cx="209798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3" y="365125"/>
            <a:ext cx="617233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964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9734" y="3124200"/>
            <a:ext cx="8270320" cy="838200"/>
          </a:xfrm>
        </p:spPr>
        <p:txBody>
          <a:bodyPr/>
          <a:lstStyle>
            <a:lvl1pPr>
              <a:defRPr sz="43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9468" y="4191000"/>
            <a:ext cx="6648688" cy="990600"/>
          </a:xfrm>
        </p:spPr>
        <p:txBody>
          <a:bodyPr/>
          <a:lstStyle>
            <a:lvl1pPr marL="0" indent="0" algn="ctr">
              <a:buFontTx/>
              <a:buNone/>
              <a:defRPr sz="4297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9734" y="6248400"/>
            <a:ext cx="2027039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99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4344" y="6248400"/>
            <a:ext cx="3081100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3015" y="6248400"/>
            <a:ext cx="2027039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701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2058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86" y="4406901"/>
            <a:ext cx="8270320" cy="1362075"/>
          </a:xfrm>
        </p:spPr>
        <p:txBody>
          <a:bodyPr anchor="t"/>
          <a:lstStyle>
            <a:lvl1pPr algn="l">
              <a:defRPr sz="39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586" y="2906714"/>
            <a:ext cx="8270320" cy="1500187"/>
          </a:xfrm>
        </p:spPr>
        <p:txBody>
          <a:bodyPr anchor="b"/>
          <a:lstStyle>
            <a:lvl1pPr marL="0" indent="0">
              <a:buNone/>
              <a:defRPr sz="1999"/>
            </a:lvl1pPr>
            <a:lvl2pPr marL="456933" indent="0">
              <a:buNone/>
              <a:defRPr sz="1799"/>
            </a:lvl2pPr>
            <a:lvl3pPr marL="913866" indent="0">
              <a:buNone/>
              <a:defRPr sz="1599"/>
            </a:lvl3pPr>
            <a:lvl4pPr marL="1370800" indent="0">
              <a:buNone/>
              <a:defRPr sz="1399"/>
            </a:lvl4pPr>
            <a:lvl5pPr marL="1827733" indent="0">
              <a:buNone/>
              <a:defRPr sz="1399"/>
            </a:lvl5pPr>
            <a:lvl6pPr marL="2284667" indent="0">
              <a:buNone/>
              <a:defRPr sz="1399"/>
            </a:lvl6pPr>
            <a:lvl7pPr marL="2741599" indent="0">
              <a:buNone/>
              <a:defRPr sz="1399"/>
            </a:lvl7pPr>
            <a:lvl8pPr marL="3198533" indent="0">
              <a:buNone/>
              <a:defRPr sz="1399"/>
            </a:lvl8pPr>
            <a:lvl9pPr marL="3655466" indent="0">
              <a:buNone/>
              <a:defRPr sz="1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3963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571" y="1676400"/>
            <a:ext cx="4216241" cy="4572000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976" y="1676400"/>
            <a:ext cx="4216241" cy="4572000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801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0" y="274638"/>
            <a:ext cx="87568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489" y="1535113"/>
            <a:ext cx="4299013" cy="63976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33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89" y="2174875"/>
            <a:ext cx="4299013" cy="3951288"/>
          </a:xfrm>
        </p:spPr>
        <p:txBody>
          <a:bodyPr/>
          <a:lstStyle>
            <a:lvl1pPr>
              <a:defRPr sz="2398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2598" y="1535113"/>
            <a:ext cx="4300701" cy="63976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33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2598" y="2174875"/>
            <a:ext cx="4300701" cy="3951288"/>
          </a:xfrm>
        </p:spPr>
        <p:txBody>
          <a:bodyPr/>
          <a:lstStyle>
            <a:lvl1pPr>
              <a:defRPr sz="2398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43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8218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28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55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201">
                <a:solidFill>
                  <a:schemeClr val="tx1">
                    <a:tint val="75000"/>
                  </a:schemeClr>
                </a:solidFill>
              </a:defRPr>
            </a:lvl1pPr>
            <a:lvl2pPr marL="419344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2pPr>
            <a:lvl3pPr marL="838688" indent="0">
              <a:buNone/>
              <a:defRPr sz="1651">
                <a:solidFill>
                  <a:schemeClr val="tx1">
                    <a:tint val="75000"/>
                  </a:schemeClr>
                </a:solidFill>
              </a:defRPr>
            </a:lvl3pPr>
            <a:lvl4pPr marL="1258032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4pPr>
            <a:lvl5pPr marL="1677375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5pPr>
            <a:lvl6pPr marL="2096719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6pPr>
            <a:lvl7pPr marL="2516063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7pPr>
            <a:lvl8pPr marL="2935407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8pPr>
            <a:lvl9pPr marL="3354751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514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0" y="273050"/>
            <a:ext cx="3201033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077" y="273051"/>
            <a:ext cx="5439222" cy="5853113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490" y="1435101"/>
            <a:ext cx="3201033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6933" indent="0">
              <a:buNone/>
              <a:defRPr sz="1199"/>
            </a:lvl2pPr>
            <a:lvl3pPr marL="913866" indent="0">
              <a:buNone/>
              <a:defRPr sz="999"/>
            </a:lvl3pPr>
            <a:lvl4pPr marL="1370800" indent="0">
              <a:buNone/>
              <a:defRPr sz="899"/>
            </a:lvl4pPr>
            <a:lvl5pPr marL="1827733" indent="0">
              <a:buNone/>
              <a:defRPr sz="899"/>
            </a:lvl5pPr>
            <a:lvl6pPr marL="2284667" indent="0">
              <a:buNone/>
              <a:defRPr sz="899"/>
            </a:lvl6pPr>
            <a:lvl7pPr marL="2741599" indent="0">
              <a:buNone/>
              <a:defRPr sz="899"/>
            </a:lvl7pPr>
            <a:lvl8pPr marL="3198533" indent="0">
              <a:buNone/>
              <a:defRPr sz="899"/>
            </a:lvl8pPr>
            <a:lvl9pPr marL="3655466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356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06" y="4800600"/>
            <a:ext cx="5837873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7106" y="612776"/>
            <a:ext cx="5837873" cy="4114800"/>
          </a:xfrm>
        </p:spPr>
        <p:txBody>
          <a:bodyPr/>
          <a:lstStyle>
            <a:lvl1pPr marL="0" indent="0">
              <a:buNone/>
              <a:defRPr sz="3198"/>
            </a:lvl1pPr>
            <a:lvl2pPr marL="456933" indent="0">
              <a:buNone/>
              <a:defRPr sz="2798"/>
            </a:lvl2pPr>
            <a:lvl3pPr marL="913866" indent="0">
              <a:buNone/>
              <a:defRPr sz="2398"/>
            </a:lvl3pPr>
            <a:lvl4pPr marL="1370800" indent="0">
              <a:buNone/>
              <a:defRPr sz="1999"/>
            </a:lvl4pPr>
            <a:lvl5pPr marL="1827733" indent="0">
              <a:buNone/>
              <a:defRPr sz="1999"/>
            </a:lvl5pPr>
            <a:lvl6pPr marL="2284667" indent="0">
              <a:buNone/>
              <a:defRPr sz="1999"/>
            </a:lvl6pPr>
            <a:lvl7pPr marL="2741599" indent="0">
              <a:buNone/>
              <a:defRPr sz="1999"/>
            </a:lvl7pPr>
            <a:lvl8pPr marL="3198533" indent="0">
              <a:buNone/>
              <a:defRPr sz="1999"/>
            </a:lvl8pPr>
            <a:lvl9pPr marL="3655466" indent="0">
              <a:buNone/>
              <a:defRPr sz="1999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7106" y="5367338"/>
            <a:ext cx="5837873" cy="804862"/>
          </a:xfrm>
        </p:spPr>
        <p:txBody>
          <a:bodyPr/>
          <a:lstStyle>
            <a:lvl1pPr marL="0" indent="0">
              <a:buNone/>
              <a:defRPr sz="1399"/>
            </a:lvl1pPr>
            <a:lvl2pPr marL="456933" indent="0">
              <a:buNone/>
              <a:defRPr sz="1199"/>
            </a:lvl2pPr>
            <a:lvl3pPr marL="913866" indent="0">
              <a:buNone/>
              <a:defRPr sz="999"/>
            </a:lvl3pPr>
            <a:lvl4pPr marL="1370800" indent="0">
              <a:buNone/>
              <a:defRPr sz="899"/>
            </a:lvl4pPr>
            <a:lvl5pPr marL="1827733" indent="0">
              <a:buNone/>
              <a:defRPr sz="899"/>
            </a:lvl5pPr>
            <a:lvl6pPr marL="2284667" indent="0">
              <a:buNone/>
              <a:defRPr sz="899"/>
            </a:lvl6pPr>
            <a:lvl7pPr marL="2741599" indent="0">
              <a:buNone/>
              <a:defRPr sz="899"/>
            </a:lvl7pPr>
            <a:lvl8pPr marL="3198533" indent="0">
              <a:buNone/>
              <a:defRPr sz="899"/>
            </a:lvl8pPr>
            <a:lvl9pPr marL="3655466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3011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0729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3556" y="381000"/>
            <a:ext cx="2148662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7572" y="381000"/>
            <a:ext cx="6283821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7683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34" y="1122363"/>
            <a:ext cx="8270320" cy="2387600"/>
          </a:xfrm>
        </p:spPr>
        <p:txBody>
          <a:bodyPr anchor="b"/>
          <a:lstStyle>
            <a:lvl1pPr algn="ctr">
              <a:defRPr sz="5997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933" indent="0" algn="ctr">
              <a:buNone/>
              <a:defRPr sz="1999"/>
            </a:lvl2pPr>
            <a:lvl3pPr marL="913866" indent="0" algn="ctr">
              <a:buNone/>
              <a:defRPr sz="1799"/>
            </a:lvl3pPr>
            <a:lvl4pPr marL="1370800" indent="0" algn="ctr">
              <a:buNone/>
              <a:defRPr sz="1599"/>
            </a:lvl4pPr>
            <a:lvl5pPr marL="1827733" indent="0" algn="ctr">
              <a:buNone/>
              <a:defRPr sz="1599"/>
            </a:lvl5pPr>
            <a:lvl6pPr marL="2284667" indent="0" algn="ctr">
              <a:buNone/>
              <a:defRPr sz="1599"/>
            </a:lvl6pPr>
            <a:lvl7pPr marL="2741599" indent="0" algn="ctr">
              <a:buNone/>
              <a:defRPr sz="1599"/>
            </a:lvl7pPr>
            <a:lvl8pPr marL="3198533" indent="0" algn="ctr">
              <a:buNone/>
              <a:defRPr sz="1599"/>
            </a:lvl8pPr>
            <a:lvl9pPr marL="3655466" indent="0" algn="ctr">
              <a:buNone/>
              <a:defRPr sz="1599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1089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319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39"/>
            <a:ext cx="8391942" cy="2852737"/>
          </a:xfrm>
        </p:spPr>
        <p:txBody>
          <a:bodyPr anchor="b"/>
          <a:lstStyle>
            <a:lvl1pPr>
              <a:defRPr sz="5997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/>
                </a:solidFill>
              </a:defRPr>
            </a:lvl1pPr>
            <a:lvl2pPr marL="45693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386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080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73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466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59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53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46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369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6" y="1825625"/>
            <a:ext cx="413516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055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365127"/>
            <a:ext cx="8391942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4"/>
            <a:ext cx="4116156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33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6" indent="0">
              <a:buNone/>
              <a:defRPr sz="1599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5" y="1681164"/>
            <a:ext cx="4136428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33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6" indent="0">
              <a:buNone/>
              <a:defRPr sz="1599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5" y="2505075"/>
            <a:ext cx="413642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948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9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79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310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7" y="987426"/>
            <a:ext cx="4925706" cy="4873625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933" indent="0">
              <a:buNone/>
              <a:defRPr sz="1399"/>
            </a:lvl2pPr>
            <a:lvl3pPr marL="913866" indent="0">
              <a:buNone/>
              <a:defRPr sz="1199"/>
            </a:lvl3pPr>
            <a:lvl4pPr marL="1370800" indent="0">
              <a:buNone/>
              <a:defRPr sz="999"/>
            </a:lvl4pPr>
            <a:lvl5pPr marL="1827733" indent="0">
              <a:buNone/>
              <a:defRPr sz="999"/>
            </a:lvl5pPr>
            <a:lvl6pPr marL="2284667" indent="0">
              <a:buNone/>
              <a:defRPr sz="999"/>
            </a:lvl6pPr>
            <a:lvl7pPr marL="2741599" indent="0">
              <a:buNone/>
              <a:defRPr sz="999"/>
            </a:lvl7pPr>
            <a:lvl8pPr marL="3198533" indent="0">
              <a:buNone/>
              <a:defRPr sz="999"/>
            </a:lvl8pPr>
            <a:lvl9pPr marL="3655466" indent="0">
              <a:buNone/>
              <a:defRPr sz="999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025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427" y="987426"/>
            <a:ext cx="4925706" cy="4873625"/>
          </a:xfrm>
        </p:spPr>
        <p:txBody>
          <a:bodyPr anchor="t"/>
          <a:lstStyle>
            <a:lvl1pPr marL="0" indent="0">
              <a:buNone/>
              <a:defRPr sz="3198"/>
            </a:lvl1pPr>
            <a:lvl2pPr marL="456933" indent="0">
              <a:buNone/>
              <a:defRPr sz="2798"/>
            </a:lvl2pPr>
            <a:lvl3pPr marL="913866" indent="0">
              <a:buNone/>
              <a:defRPr sz="2398"/>
            </a:lvl3pPr>
            <a:lvl4pPr marL="1370800" indent="0">
              <a:buNone/>
              <a:defRPr sz="1999"/>
            </a:lvl4pPr>
            <a:lvl5pPr marL="1827733" indent="0">
              <a:buNone/>
              <a:defRPr sz="1999"/>
            </a:lvl5pPr>
            <a:lvl6pPr marL="2284667" indent="0">
              <a:buNone/>
              <a:defRPr sz="1999"/>
            </a:lvl6pPr>
            <a:lvl7pPr marL="2741599" indent="0">
              <a:buNone/>
              <a:defRPr sz="1999"/>
            </a:lvl7pPr>
            <a:lvl8pPr marL="3198533" indent="0">
              <a:buNone/>
              <a:defRPr sz="1999"/>
            </a:lvl8pPr>
            <a:lvl9pPr marL="3655466" indent="0">
              <a:buNone/>
              <a:defRPr sz="1999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933" indent="0">
              <a:buNone/>
              <a:defRPr sz="1399"/>
            </a:lvl2pPr>
            <a:lvl3pPr marL="913866" indent="0">
              <a:buNone/>
              <a:defRPr sz="1199"/>
            </a:lvl3pPr>
            <a:lvl4pPr marL="1370800" indent="0">
              <a:buNone/>
              <a:defRPr sz="999"/>
            </a:lvl4pPr>
            <a:lvl5pPr marL="1827733" indent="0">
              <a:buNone/>
              <a:defRPr sz="999"/>
            </a:lvl5pPr>
            <a:lvl6pPr marL="2284667" indent="0">
              <a:buNone/>
              <a:defRPr sz="999"/>
            </a:lvl6pPr>
            <a:lvl7pPr marL="2741599" indent="0">
              <a:buNone/>
              <a:defRPr sz="999"/>
            </a:lvl7pPr>
            <a:lvl8pPr marL="3198533" indent="0">
              <a:buNone/>
              <a:defRPr sz="999"/>
            </a:lvl8pPr>
            <a:lvl9pPr marL="3655466" indent="0">
              <a:buNone/>
              <a:defRPr sz="999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255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380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80" y="365126"/>
            <a:ext cx="2097985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4" y="365126"/>
            <a:ext cx="6172334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889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9734" y="3124200"/>
            <a:ext cx="8270320" cy="838200"/>
          </a:xfrm>
        </p:spPr>
        <p:txBody>
          <a:bodyPr/>
          <a:lstStyle>
            <a:lvl1pPr>
              <a:defRPr sz="43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9469" y="4191000"/>
            <a:ext cx="6648688" cy="990600"/>
          </a:xfrm>
        </p:spPr>
        <p:txBody>
          <a:bodyPr/>
          <a:lstStyle>
            <a:lvl1pPr marL="0" indent="0" algn="ctr">
              <a:buFontTx/>
              <a:buNone/>
              <a:defRPr sz="4297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9734" y="6248400"/>
            <a:ext cx="2027039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99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9136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4344" y="6248400"/>
            <a:ext cx="3081100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3016" y="6248400"/>
            <a:ext cx="2027039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4561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628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86" y="4406902"/>
            <a:ext cx="8270320" cy="1362075"/>
          </a:xfrm>
        </p:spPr>
        <p:txBody>
          <a:bodyPr anchor="t"/>
          <a:lstStyle>
            <a:lvl1pPr algn="l">
              <a:defRPr sz="39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586" y="2906713"/>
            <a:ext cx="8270320" cy="1500187"/>
          </a:xfrm>
        </p:spPr>
        <p:txBody>
          <a:bodyPr anchor="b"/>
          <a:lstStyle>
            <a:lvl1pPr marL="0" indent="0">
              <a:buNone/>
              <a:defRPr sz="1998"/>
            </a:lvl1pPr>
            <a:lvl2pPr marL="456834" indent="0">
              <a:buNone/>
              <a:defRPr sz="1799"/>
            </a:lvl2pPr>
            <a:lvl3pPr marL="913668" indent="0">
              <a:buNone/>
              <a:defRPr sz="1599"/>
            </a:lvl3pPr>
            <a:lvl4pPr marL="1370503" indent="0">
              <a:buNone/>
              <a:defRPr sz="1399"/>
            </a:lvl4pPr>
            <a:lvl5pPr marL="1827337" indent="0">
              <a:buNone/>
              <a:defRPr sz="1399"/>
            </a:lvl5pPr>
            <a:lvl6pPr marL="2284171" indent="0">
              <a:buNone/>
              <a:defRPr sz="1399"/>
            </a:lvl6pPr>
            <a:lvl7pPr marL="2741005" indent="0">
              <a:buNone/>
              <a:defRPr sz="1399"/>
            </a:lvl7pPr>
            <a:lvl8pPr marL="3197840" indent="0">
              <a:buNone/>
              <a:defRPr sz="1399"/>
            </a:lvl8pPr>
            <a:lvl9pPr marL="3654674" indent="0">
              <a:buNone/>
              <a:defRPr sz="1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313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571" y="1676400"/>
            <a:ext cx="4216242" cy="4572000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8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976" y="1676400"/>
            <a:ext cx="4216242" cy="4572000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8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7535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89" y="274638"/>
            <a:ext cx="875681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489" y="1535113"/>
            <a:ext cx="4299013" cy="63976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834" indent="0">
              <a:buNone/>
              <a:defRPr sz="1998" b="1"/>
            </a:lvl2pPr>
            <a:lvl3pPr marL="913668" indent="0">
              <a:buNone/>
              <a:defRPr sz="1799" b="1"/>
            </a:lvl3pPr>
            <a:lvl4pPr marL="1370503" indent="0">
              <a:buNone/>
              <a:defRPr sz="1599" b="1"/>
            </a:lvl4pPr>
            <a:lvl5pPr marL="1827337" indent="0">
              <a:buNone/>
              <a:defRPr sz="1599" b="1"/>
            </a:lvl5pPr>
            <a:lvl6pPr marL="2284171" indent="0">
              <a:buNone/>
              <a:defRPr sz="1599" b="1"/>
            </a:lvl6pPr>
            <a:lvl7pPr marL="2741005" indent="0">
              <a:buNone/>
              <a:defRPr sz="1599" b="1"/>
            </a:lvl7pPr>
            <a:lvl8pPr marL="3197840" indent="0">
              <a:buNone/>
              <a:defRPr sz="1599" b="1"/>
            </a:lvl8pPr>
            <a:lvl9pPr marL="3654674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89" y="2174875"/>
            <a:ext cx="4299013" cy="3951288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2597" y="1535113"/>
            <a:ext cx="4300702" cy="63976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834" indent="0">
              <a:buNone/>
              <a:defRPr sz="1998" b="1"/>
            </a:lvl2pPr>
            <a:lvl3pPr marL="913668" indent="0">
              <a:buNone/>
              <a:defRPr sz="1799" b="1"/>
            </a:lvl3pPr>
            <a:lvl4pPr marL="1370503" indent="0">
              <a:buNone/>
              <a:defRPr sz="1599" b="1"/>
            </a:lvl4pPr>
            <a:lvl5pPr marL="1827337" indent="0">
              <a:buNone/>
              <a:defRPr sz="1599" b="1"/>
            </a:lvl5pPr>
            <a:lvl6pPr marL="2284171" indent="0">
              <a:buNone/>
              <a:defRPr sz="1599" b="1"/>
            </a:lvl6pPr>
            <a:lvl7pPr marL="2741005" indent="0">
              <a:buNone/>
              <a:defRPr sz="1599" b="1"/>
            </a:lvl7pPr>
            <a:lvl8pPr marL="3197840" indent="0">
              <a:buNone/>
              <a:defRPr sz="1599" b="1"/>
            </a:lvl8pPr>
            <a:lvl9pPr marL="3654674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2597" y="2174875"/>
            <a:ext cx="4300702" cy="3951288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6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201" b="1"/>
            </a:lvl1pPr>
            <a:lvl2pPr marL="419344" indent="0">
              <a:buNone/>
              <a:defRPr sz="1834" b="1"/>
            </a:lvl2pPr>
            <a:lvl3pPr marL="838688" indent="0">
              <a:buNone/>
              <a:defRPr sz="1651" b="1"/>
            </a:lvl3pPr>
            <a:lvl4pPr marL="1258032" indent="0">
              <a:buNone/>
              <a:defRPr sz="1468" b="1"/>
            </a:lvl4pPr>
            <a:lvl5pPr marL="1677375" indent="0">
              <a:buNone/>
              <a:defRPr sz="1468" b="1"/>
            </a:lvl5pPr>
            <a:lvl6pPr marL="2096719" indent="0">
              <a:buNone/>
              <a:defRPr sz="1468" b="1"/>
            </a:lvl6pPr>
            <a:lvl7pPr marL="2516063" indent="0">
              <a:buNone/>
              <a:defRPr sz="1468" b="1"/>
            </a:lvl7pPr>
            <a:lvl8pPr marL="2935407" indent="0">
              <a:buNone/>
              <a:defRPr sz="1468" b="1"/>
            </a:lvl8pPr>
            <a:lvl9pPr marL="3354751" indent="0">
              <a:buNone/>
              <a:defRPr sz="14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5" y="1681163"/>
            <a:ext cx="4136428" cy="823912"/>
          </a:xfrm>
        </p:spPr>
        <p:txBody>
          <a:bodyPr anchor="b"/>
          <a:lstStyle>
            <a:lvl1pPr marL="0" indent="0">
              <a:buNone/>
              <a:defRPr sz="2201" b="1"/>
            </a:lvl1pPr>
            <a:lvl2pPr marL="419344" indent="0">
              <a:buNone/>
              <a:defRPr sz="1834" b="1"/>
            </a:lvl2pPr>
            <a:lvl3pPr marL="838688" indent="0">
              <a:buNone/>
              <a:defRPr sz="1651" b="1"/>
            </a:lvl3pPr>
            <a:lvl4pPr marL="1258032" indent="0">
              <a:buNone/>
              <a:defRPr sz="1468" b="1"/>
            </a:lvl4pPr>
            <a:lvl5pPr marL="1677375" indent="0">
              <a:buNone/>
              <a:defRPr sz="1468" b="1"/>
            </a:lvl5pPr>
            <a:lvl6pPr marL="2096719" indent="0">
              <a:buNone/>
              <a:defRPr sz="1468" b="1"/>
            </a:lvl6pPr>
            <a:lvl7pPr marL="2516063" indent="0">
              <a:buNone/>
              <a:defRPr sz="1468" b="1"/>
            </a:lvl7pPr>
            <a:lvl8pPr marL="2935407" indent="0">
              <a:buNone/>
              <a:defRPr sz="1468" b="1"/>
            </a:lvl8pPr>
            <a:lvl9pPr marL="3354751" indent="0">
              <a:buNone/>
              <a:defRPr sz="14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5" y="2505075"/>
            <a:ext cx="413642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52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7381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8563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0" y="273050"/>
            <a:ext cx="3201033" cy="1162050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077" y="273052"/>
            <a:ext cx="5439222" cy="5853113"/>
          </a:xfrm>
        </p:spPr>
        <p:txBody>
          <a:bodyPr/>
          <a:lstStyle>
            <a:lvl1pPr>
              <a:defRPr sz="3197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490" y="1435102"/>
            <a:ext cx="3201033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6834" indent="0">
              <a:buNone/>
              <a:defRPr sz="1199"/>
            </a:lvl2pPr>
            <a:lvl3pPr marL="913668" indent="0">
              <a:buNone/>
              <a:defRPr sz="999"/>
            </a:lvl3pPr>
            <a:lvl4pPr marL="1370503" indent="0">
              <a:buNone/>
              <a:defRPr sz="899"/>
            </a:lvl4pPr>
            <a:lvl5pPr marL="1827337" indent="0">
              <a:buNone/>
              <a:defRPr sz="899"/>
            </a:lvl5pPr>
            <a:lvl6pPr marL="2284171" indent="0">
              <a:buNone/>
              <a:defRPr sz="899"/>
            </a:lvl6pPr>
            <a:lvl7pPr marL="2741005" indent="0">
              <a:buNone/>
              <a:defRPr sz="899"/>
            </a:lvl7pPr>
            <a:lvl8pPr marL="3197840" indent="0">
              <a:buNone/>
              <a:defRPr sz="899"/>
            </a:lvl8pPr>
            <a:lvl9pPr marL="365467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8479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07" y="4800600"/>
            <a:ext cx="5837873" cy="566738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7107" y="612775"/>
            <a:ext cx="5837873" cy="4114800"/>
          </a:xfrm>
        </p:spPr>
        <p:txBody>
          <a:bodyPr/>
          <a:lstStyle>
            <a:lvl1pPr marL="0" indent="0">
              <a:buNone/>
              <a:defRPr sz="3197"/>
            </a:lvl1pPr>
            <a:lvl2pPr marL="456834" indent="0">
              <a:buNone/>
              <a:defRPr sz="2798"/>
            </a:lvl2pPr>
            <a:lvl3pPr marL="913668" indent="0">
              <a:buNone/>
              <a:defRPr sz="2398"/>
            </a:lvl3pPr>
            <a:lvl4pPr marL="1370503" indent="0">
              <a:buNone/>
              <a:defRPr sz="1998"/>
            </a:lvl4pPr>
            <a:lvl5pPr marL="1827337" indent="0">
              <a:buNone/>
              <a:defRPr sz="1998"/>
            </a:lvl5pPr>
            <a:lvl6pPr marL="2284171" indent="0">
              <a:buNone/>
              <a:defRPr sz="1998"/>
            </a:lvl6pPr>
            <a:lvl7pPr marL="2741005" indent="0">
              <a:buNone/>
              <a:defRPr sz="1998"/>
            </a:lvl7pPr>
            <a:lvl8pPr marL="3197840" indent="0">
              <a:buNone/>
              <a:defRPr sz="1998"/>
            </a:lvl8pPr>
            <a:lvl9pPr marL="3654674" indent="0">
              <a:buNone/>
              <a:defRPr sz="1998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7107" y="5367338"/>
            <a:ext cx="5837873" cy="804862"/>
          </a:xfrm>
        </p:spPr>
        <p:txBody>
          <a:bodyPr/>
          <a:lstStyle>
            <a:lvl1pPr marL="0" indent="0">
              <a:buNone/>
              <a:defRPr sz="1399"/>
            </a:lvl1pPr>
            <a:lvl2pPr marL="456834" indent="0">
              <a:buNone/>
              <a:defRPr sz="1199"/>
            </a:lvl2pPr>
            <a:lvl3pPr marL="913668" indent="0">
              <a:buNone/>
              <a:defRPr sz="999"/>
            </a:lvl3pPr>
            <a:lvl4pPr marL="1370503" indent="0">
              <a:buNone/>
              <a:defRPr sz="899"/>
            </a:lvl4pPr>
            <a:lvl5pPr marL="1827337" indent="0">
              <a:buNone/>
              <a:defRPr sz="899"/>
            </a:lvl5pPr>
            <a:lvl6pPr marL="2284171" indent="0">
              <a:buNone/>
              <a:defRPr sz="899"/>
            </a:lvl6pPr>
            <a:lvl7pPr marL="2741005" indent="0">
              <a:buNone/>
              <a:defRPr sz="899"/>
            </a:lvl7pPr>
            <a:lvl8pPr marL="3197840" indent="0">
              <a:buNone/>
              <a:defRPr sz="899"/>
            </a:lvl8pPr>
            <a:lvl9pPr marL="365467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6096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495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3556" y="381000"/>
            <a:ext cx="2148661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7572" y="381000"/>
            <a:ext cx="6283821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78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7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9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>
              <a:defRPr sz="2935"/>
            </a:lvl1pPr>
            <a:lvl2pPr>
              <a:defRPr sz="2568"/>
            </a:lvl2pPr>
            <a:lvl3pPr>
              <a:defRPr sz="2201"/>
            </a:lvl3pPr>
            <a:lvl4pPr>
              <a:defRPr sz="1834"/>
            </a:lvl4pPr>
            <a:lvl5pPr>
              <a:defRPr sz="1834"/>
            </a:lvl5pPr>
            <a:lvl6pPr>
              <a:defRPr sz="1834"/>
            </a:lvl6pPr>
            <a:lvl7pPr>
              <a:defRPr sz="1834"/>
            </a:lvl7pPr>
            <a:lvl8pPr>
              <a:defRPr sz="1834"/>
            </a:lvl8pPr>
            <a:lvl9pPr>
              <a:defRPr sz="18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468"/>
            </a:lvl1pPr>
            <a:lvl2pPr marL="419344" indent="0">
              <a:buNone/>
              <a:defRPr sz="1284"/>
            </a:lvl2pPr>
            <a:lvl3pPr marL="838688" indent="0">
              <a:buNone/>
              <a:defRPr sz="1101"/>
            </a:lvl3pPr>
            <a:lvl4pPr marL="1258032" indent="0">
              <a:buNone/>
              <a:defRPr sz="917"/>
            </a:lvl4pPr>
            <a:lvl5pPr marL="1677375" indent="0">
              <a:buNone/>
              <a:defRPr sz="917"/>
            </a:lvl5pPr>
            <a:lvl6pPr marL="2096719" indent="0">
              <a:buNone/>
              <a:defRPr sz="917"/>
            </a:lvl6pPr>
            <a:lvl7pPr marL="2516063" indent="0">
              <a:buNone/>
              <a:defRPr sz="917"/>
            </a:lvl7pPr>
            <a:lvl8pPr marL="2935407" indent="0">
              <a:buNone/>
              <a:defRPr sz="917"/>
            </a:lvl8pPr>
            <a:lvl9pPr marL="3354751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9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9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 marL="0" indent="0">
              <a:buNone/>
              <a:defRPr sz="2935"/>
            </a:lvl1pPr>
            <a:lvl2pPr marL="419344" indent="0">
              <a:buNone/>
              <a:defRPr sz="2568"/>
            </a:lvl2pPr>
            <a:lvl3pPr marL="838688" indent="0">
              <a:buNone/>
              <a:defRPr sz="2201"/>
            </a:lvl3pPr>
            <a:lvl4pPr marL="1258032" indent="0">
              <a:buNone/>
              <a:defRPr sz="1834"/>
            </a:lvl4pPr>
            <a:lvl5pPr marL="1677375" indent="0">
              <a:buNone/>
              <a:defRPr sz="1834"/>
            </a:lvl5pPr>
            <a:lvl6pPr marL="2096719" indent="0">
              <a:buNone/>
              <a:defRPr sz="1834"/>
            </a:lvl6pPr>
            <a:lvl7pPr marL="2516063" indent="0">
              <a:buNone/>
              <a:defRPr sz="1834"/>
            </a:lvl7pPr>
            <a:lvl8pPr marL="2935407" indent="0">
              <a:buNone/>
              <a:defRPr sz="1834"/>
            </a:lvl8pPr>
            <a:lvl9pPr marL="3354751" indent="0">
              <a:buNone/>
              <a:defRPr sz="183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468"/>
            </a:lvl1pPr>
            <a:lvl2pPr marL="419344" indent="0">
              <a:buNone/>
              <a:defRPr sz="1284"/>
            </a:lvl2pPr>
            <a:lvl3pPr marL="838688" indent="0">
              <a:buNone/>
              <a:defRPr sz="1101"/>
            </a:lvl3pPr>
            <a:lvl4pPr marL="1258032" indent="0">
              <a:buNone/>
              <a:defRPr sz="917"/>
            </a:lvl4pPr>
            <a:lvl5pPr marL="1677375" indent="0">
              <a:buNone/>
              <a:defRPr sz="917"/>
            </a:lvl5pPr>
            <a:lvl6pPr marL="2096719" indent="0">
              <a:buNone/>
              <a:defRPr sz="917"/>
            </a:lvl6pPr>
            <a:lvl7pPr marL="2516063" indent="0">
              <a:buNone/>
              <a:defRPr sz="917"/>
            </a:lvl7pPr>
            <a:lvl8pPr marL="2935407" indent="0">
              <a:buNone/>
              <a:defRPr sz="917"/>
            </a:lvl8pPr>
            <a:lvl9pPr marL="3354751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3/21/2023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76" y="1161143"/>
            <a:ext cx="903480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329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838688" rtl="0" eaLnBrk="1" latinLnBrk="0" hangingPunct="1">
        <a:lnSpc>
          <a:spcPct val="90000"/>
        </a:lnSpc>
        <a:spcBef>
          <a:spcPct val="0"/>
        </a:spcBef>
        <a:buNone/>
        <a:defRPr sz="4036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209672" indent="-209672" algn="l" defTabSz="838688" rtl="0" eaLnBrk="1" latinLnBrk="0" hangingPunct="1">
        <a:lnSpc>
          <a:spcPct val="90000"/>
        </a:lnSpc>
        <a:spcBef>
          <a:spcPts val="917"/>
        </a:spcBef>
        <a:buFont typeface="Arial" panose="020B0604020202020204" pitchFamily="34" charset="0"/>
        <a:buChar char="•"/>
        <a:defRPr sz="3669" kern="1200">
          <a:solidFill>
            <a:schemeClr val="tx1"/>
          </a:solidFill>
          <a:latin typeface="+mn-lt"/>
          <a:ea typeface="+mn-ea"/>
          <a:cs typeface="+mn-cs"/>
        </a:defRPr>
      </a:lvl1pPr>
      <a:lvl2pPr marL="629016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3302" kern="1200">
          <a:solidFill>
            <a:schemeClr val="tx1"/>
          </a:solidFill>
          <a:latin typeface="+mn-lt"/>
          <a:ea typeface="+mn-ea"/>
          <a:cs typeface="+mn-cs"/>
        </a:defRPr>
      </a:lvl2pPr>
      <a:lvl3pPr marL="1048360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935" kern="1200">
          <a:solidFill>
            <a:schemeClr val="tx1"/>
          </a:solidFill>
          <a:latin typeface="+mn-lt"/>
          <a:ea typeface="+mn-ea"/>
          <a:cs typeface="+mn-cs"/>
        </a:defRPr>
      </a:lvl3pPr>
      <a:lvl4pPr marL="1467703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4pPr>
      <a:lvl5pPr marL="1887047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5pPr>
      <a:lvl6pPr marL="2306391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6pPr>
      <a:lvl7pPr marL="2725735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7pPr>
      <a:lvl8pPr marL="3145079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8pPr>
      <a:lvl9pPr marL="3564423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1pPr>
      <a:lvl2pPr marL="419344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2pPr>
      <a:lvl3pPr marL="838688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3pPr>
      <a:lvl4pPr marL="1258032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4pPr>
      <a:lvl5pPr marL="1677375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5pPr>
      <a:lvl6pPr marL="2096719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6pPr>
      <a:lvl7pPr marL="2516063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7pPr>
      <a:lvl8pPr marL="2935407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8pPr>
      <a:lvl9pPr marL="3354751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76" y="1161143"/>
            <a:ext cx="903480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599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729742" rtl="0" eaLnBrk="1" latinLnBrk="0" hangingPunct="1">
        <a:lnSpc>
          <a:spcPct val="90000"/>
        </a:lnSpc>
        <a:spcBef>
          <a:spcPct val="0"/>
        </a:spcBef>
        <a:buNone/>
        <a:defRPr sz="3511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82436" indent="-182436" algn="l" defTabSz="729742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54730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2pPr>
      <a:lvl3pPr marL="91217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553" kern="1200">
          <a:solidFill>
            <a:schemeClr val="tx1"/>
          </a:solidFill>
          <a:latin typeface="+mn-lt"/>
          <a:ea typeface="+mn-ea"/>
          <a:cs typeface="+mn-cs"/>
        </a:defRPr>
      </a:lvl3pPr>
      <a:lvl4pPr marL="1277049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4pPr>
      <a:lvl5pPr marL="164192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5pPr>
      <a:lvl6pPr marL="200679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371662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736533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3101404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1pPr>
      <a:lvl2pPr marL="364871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729742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3pPr>
      <a:lvl4pPr marL="1094613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1459484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182435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18922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554097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2918969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7571" y="381000"/>
            <a:ext cx="859464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71" y="1295401"/>
            <a:ext cx="859464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7571" y="6324601"/>
            <a:ext cx="624328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99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3015" y="6324601"/>
            <a:ext cx="218920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99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9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6933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6pPr>
      <a:lvl7pPr marL="913866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7pPr>
      <a:lvl8pPr marL="1370800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8pPr>
      <a:lvl9pPr marL="1827733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9pPr>
    </p:titleStyle>
    <p:bodyStyle>
      <a:lvl1pPr marL="342700" indent="-3427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598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516" indent="-285584" algn="l" rtl="0" eaLnBrk="0" fontAlgn="base" hangingPunct="0">
        <a:spcBef>
          <a:spcPct val="20000"/>
        </a:spcBef>
        <a:spcAft>
          <a:spcPct val="0"/>
        </a:spcAft>
        <a:buChar char="–"/>
        <a:defRPr sz="2398">
          <a:solidFill>
            <a:srgbClr val="222222"/>
          </a:solidFill>
          <a:latin typeface="+mn-lt"/>
          <a:ea typeface="MS PGothic" pitchFamily="34" charset="-128"/>
        </a:defRPr>
      </a:lvl2pPr>
      <a:lvl3pPr marL="1142333" indent="-228467" algn="l" rtl="0" eaLnBrk="0" fontAlgn="base" hangingPunct="0">
        <a:spcBef>
          <a:spcPct val="20000"/>
        </a:spcBef>
        <a:spcAft>
          <a:spcPct val="0"/>
        </a:spcAft>
        <a:buChar char="•"/>
        <a:defRPr sz="2199">
          <a:solidFill>
            <a:srgbClr val="222222"/>
          </a:solidFill>
          <a:latin typeface="+mn-lt"/>
          <a:ea typeface="MS PGothic" pitchFamily="34" charset="-128"/>
        </a:defRPr>
      </a:lvl3pPr>
      <a:lvl4pPr marL="1599266" indent="-228467" algn="l" rtl="0" eaLnBrk="0" fontAlgn="base" hangingPunct="0">
        <a:spcBef>
          <a:spcPct val="20000"/>
        </a:spcBef>
        <a:spcAft>
          <a:spcPct val="0"/>
        </a:spcAft>
        <a:buChar char="–"/>
        <a:defRPr sz="2199">
          <a:solidFill>
            <a:srgbClr val="222222"/>
          </a:solidFill>
          <a:latin typeface="+mn-lt"/>
          <a:ea typeface="MS PGothic" pitchFamily="34" charset="-128"/>
        </a:defRPr>
      </a:lvl4pPr>
      <a:lvl5pPr marL="2056200" indent="-228467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3132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6pPr>
      <a:lvl7pPr marL="2970066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7pPr>
      <a:lvl8pPr marL="3426999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8pPr>
      <a:lvl9pPr marL="3883933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66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00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667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599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5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466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24" y="365127"/>
            <a:ext cx="83919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24" y="1825625"/>
            <a:ext cx="8391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3/21/2023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5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3866" rtl="0" eaLnBrk="1" latinLnBrk="0" hangingPunct="1">
        <a:lnSpc>
          <a:spcPct val="90000"/>
        </a:lnSpc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67" indent="-228467" algn="l" defTabSz="91386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400" indent="-228467" algn="l" defTabSz="9138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333" indent="-228467" algn="l" defTabSz="9138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266" indent="-228467" algn="l" defTabSz="9138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200" indent="-228467" algn="l" defTabSz="9138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132" indent="-228467" algn="l" defTabSz="9138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066" indent="-228467" algn="l" defTabSz="9138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6999" indent="-228467" algn="l" defTabSz="9138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3933" indent="-228467" algn="l" defTabSz="9138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66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00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667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599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5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466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7571" y="381000"/>
            <a:ext cx="859464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71" y="1295400"/>
            <a:ext cx="859464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7571" y="6324600"/>
            <a:ext cx="624328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99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9136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3015" y="6324600"/>
            <a:ext cx="218920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99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913668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91366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50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97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97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97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97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97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6834" algn="ctr" rtl="0" eaLnBrk="1" fontAlgn="base" hangingPunct="1">
        <a:spcBef>
          <a:spcPct val="0"/>
        </a:spcBef>
        <a:spcAft>
          <a:spcPct val="0"/>
        </a:spcAft>
        <a:defRPr sz="3597">
          <a:solidFill>
            <a:srgbClr val="222222"/>
          </a:solidFill>
          <a:latin typeface="Arial" charset="0"/>
        </a:defRPr>
      </a:lvl6pPr>
      <a:lvl7pPr marL="913668" algn="ctr" rtl="0" eaLnBrk="1" fontAlgn="base" hangingPunct="1">
        <a:spcBef>
          <a:spcPct val="0"/>
        </a:spcBef>
        <a:spcAft>
          <a:spcPct val="0"/>
        </a:spcAft>
        <a:defRPr sz="3597">
          <a:solidFill>
            <a:srgbClr val="222222"/>
          </a:solidFill>
          <a:latin typeface="Arial" charset="0"/>
        </a:defRPr>
      </a:lvl7pPr>
      <a:lvl8pPr marL="1370503" algn="ctr" rtl="0" eaLnBrk="1" fontAlgn="base" hangingPunct="1">
        <a:spcBef>
          <a:spcPct val="0"/>
        </a:spcBef>
        <a:spcAft>
          <a:spcPct val="0"/>
        </a:spcAft>
        <a:defRPr sz="3597">
          <a:solidFill>
            <a:srgbClr val="222222"/>
          </a:solidFill>
          <a:latin typeface="Arial" charset="0"/>
        </a:defRPr>
      </a:lvl8pPr>
      <a:lvl9pPr marL="1827337" algn="ctr" rtl="0" eaLnBrk="1" fontAlgn="base" hangingPunct="1">
        <a:spcBef>
          <a:spcPct val="0"/>
        </a:spcBef>
        <a:spcAft>
          <a:spcPct val="0"/>
        </a:spcAft>
        <a:defRPr sz="3597">
          <a:solidFill>
            <a:srgbClr val="222222"/>
          </a:solidFill>
          <a:latin typeface="Arial" charset="0"/>
        </a:defRPr>
      </a:lvl9pPr>
    </p:titleStyle>
    <p:bodyStyle>
      <a:lvl1pPr marL="342626" indent="-342626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598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356" indent="-285521" algn="l" rtl="0" eaLnBrk="0" fontAlgn="base" hangingPunct="0">
        <a:spcBef>
          <a:spcPct val="20000"/>
        </a:spcBef>
        <a:spcAft>
          <a:spcPct val="0"/>
        </a:spcAft>
        <a:buChar char="–"/>
        <a:defRPr sz="2398">
          <a:solidFill>
            <a:srgbClr val="222222"/>
          </a:solidFill>
          <a:latin typeface="+mn-lt"/>
          <a:ea typeface="MS PGothic" pitchFamily="34" charset="-128"/>
        </a:defRPr>
      </a:lvl2pPr>
      <a:lvl3pPr marL="1142086" indent="-228417" algn="l" rtl="0" eaLnBrk="0" fontAlgn="base" hangingPunct="0">
        <a:spcBef>
          <a:spcPct val="20000"/>
        </a:spcBef>
        <a:spcAft>
          <a:spcPct val="0"/>
        </a:spcAft>
        <a:buChar char="•"/>
        <a:defRPr sz="2198">
          <a:solidFill>
            <a:srgbClr val="222222"/>
          </a:solidFill>
          <a:latin typeface="+mn-lt"/>
          <a:ea typeface="MS PGothic" pitchFamily="34" charset="-128"/>
        </a:defRPr>
      </a:lvl3pPr>
      <a:lvl4pPr marL="1598920" indent="-228417" algn="l" rtl="0" eaLnBrk="0" fontAlgn="base" hangingPunct="0">
        <a:spcBef>
          <a:spcPct val="20000"/>
        </a:spcBef>
        <a:spcAft>
          <a:spcPct val="0"/>
        </a:spcAft>
        <a:buChar char="–"/>
        <a:defRPr sz="2198">
          <a:solidFill>
            <a:srgbClr val="222222"/>
          </a:solidFill>
          <a:latin typeface="+mn-lt"/>
          <a:ea typeface="MS PGothic" pitchFamily="34" charset="-128"/>
        </a:defRPr>
      </a:lvl4pPr>
      <a:lvl5pPr marL="2055754" indent="-228417" algn="l" rtl="0" eaLnBrk="0" fontAlgn="base" hangingPunct="0">
        <a:spcBef>
          <a:spcPct val="20000"/>
        </a:spcBef>
        <a:spcAft>
          <a:spcPct val="0"/>
        </a:spcAft>
        <a:buChar char="»"/>
        <a:defRPr sz="1998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2588" indent="-228417" algn="l" rtl="0" eaLnBrk="1" fontAlgn="base" hangingPunct="1">
        <a:spcBef>
          <a:spcPct val="20000"/>
        </a:spcBef>
        <a:spcAft>
          <a:spcPct val="0"/>
        </a:spcAft>
        <a:buChar char="»"/>
        <a:defRPr sz="1998">
          <a:solidFill>
            <a:schemeClr val="tx1"/>
          </a:solidFill>
          <a:latin typeface="Times New Roman" charset="0"/>
        </a:defRPr>
      </a:lvl6pPr>
      <a:lvl7pPr marL="2969423" indent="-228417" algn="l" rtl="0" eaLnBrk="1" fontAlgn="base" hangingPunct="1">
        <a:spcBef>
          <a:spcPct val="20000"/>
        </a:spcBef>
        <a:spcAft>
          <a:spcPct val="0"/>
        </a:spcAft>
        <a:buChar char="»"/>
        <a:defRPr sz="1998">
          <a:solidFill>
            <a:schemeClr val="tx1"/>
          </a:solidFill>
          <a:latin typeface="Times New Roman" charset="0"/>
        </a:defRPr>
      </a:lvl7pPr>
      <a:lvl8pPr marL="3426257" indent="-228417" algn="l" rtl="0" eaLnBrk="1" fontAlgn="base" hangingPunct="1">
        <a:spcBef>
          <a:spcPct val="20000"/>
        </a:spcBef>
        <a:spcAft>
          <a:spcPct val="0"/>
        </a:spcAft>
        <a:buChar char="»"/>
        <a:defRPr sz="1998">
          <a:solidFill>
            <a:schemeClr val="tx1"/>
          </a:solidFill>
          <a:latin typeface="Times New Roman" charset="0"/>
        </a:defRPr>
      </a:lvl8pPr>
      <a:lvl9pPr marL="3883091" indent="-228417" algn="l" rtl="0" eaLnBrk="1" fontAlgn="base" hangingPunct="1">
        <a:spcBef>
          <a:spcPct val="20000"/>
        </a:spcBef>
        <a:spcAft>
          <a:spcPct val="0"/>
        </a:spcAft>
        <a:buChar char="»"/>
        <a:defRPr sz="1998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366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834" algn="l" defTabSz="91366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668" algn="l" defTabSz="91366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3" algn="l" defTabSz="91366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7" algn="l" defTabSz="91366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1" algn="l" defTabSz="91366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5" algn="l" defTabSz="91366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0" algn="l" defTabSz="91366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4342" y="4190379"/>
            <a:ext cx="4574761" cy="2771659"/>
          </a:xfrm>
          <a:prstGeom prst="rect">
            <a:avLst/>
          </a:prstGeom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01173" y="764174"/>
            <a:ext cx="8489374" cy="396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366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798" dirty="0">
                <a:solidFill>
                  <a:srgbClr val="FFFFFF"/>
                </a:solidFill>
                <a:latin typeface="Times New Roman" pitchFamily="18" charset="0"/>
              </a:rPr>
              <a:t>Your typical mathematical function is written as: </a:t>
            </a:r>
            <a:r>
              <a:rPr lang="en-US" altLang="en-US" sz="2798" b="1" dirty="0">
                <a:solidFill>
                  <a:srgbClr val="FFFFFF"/>
                </a:solidFill>
                <a:latin typeface="Times New Roman" pitchFamily="18" charset="0"/>
              </a:rPr>
              <a:t>y = f(x)</a:t>
            </a:r>
          </a:p>
          <a:p>
            <a:pPr defTabSz="91366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798" dirty="0">
                <a:solidFill>
                  <a:srgbClr val="FFFFFF"/>
                </a:solidFill>
                <a:latin typeface="Times New Roman" pitchFamily="18" charset="0"/>
              </a:rPr>
              <a:t>But what is f(</a:t>
            </a:r>
            <a:r>
              <a:rPr lang="en-US" altLang="en-US" sz="799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altLang="en-US" sz="2798" dirty="0">
                <a:solidFill>
                  <a:srgbClr val="FFFFFF"/>
                </a:solidFill>
                <a:latin typeface="Times New Roman" pitchFamily="18" charset="0"/>
              </a:rPr>
              <a:t>)? Any function. Perhaps sin(). In that case, we write: </a:t>
            </a:r>
            <a:r>
              <a:rPr lang="en-US" altLang="en-US" sz="2798" b="1" dirty="0">
                <a:solidFill>
                  <a:srgbClr val="FFFFFF"/>
                </a:solidFill>
                <a:latin typeface="Times New Roman" pitchFamily="18" charset="0"/>
              </a:rPr>
              <a:t>y = sin(x)</a:t>
            </a:r>
          </a:p>
          <a:p>
            <a:pPr defTabSz="91366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798" dirty="0">
                <a:solidFill>
                  <a:srgbClr val="FFFFFF"/>
                </a:solidFill>
                <a:latin typeface="Times New Roman" pitchFamily="18" charset="0"/>
              </a:rPr>
              <a:t>Here the sine function maps a value, x, to a new value, y.  For example: y=sin(0</a:t>
            </a:r>
            <a:r>
              <a:rPr lang="en-US" altLang="en-US" sz="2798" dirty="0">
                <a:solidFill>
                  <a:srgbClr val="FFFFFF"/>
                </a:solidFill>
                <a:latin typeface="Times New Roman" pitchFamily="18" charset="0"/>
                <a:sym typeface="Symbol" panose="05050102010706020507" pitchFamily="18" charset="2"/>
              </a:rPr>
              <a:t></a:t>
            </a:r>
            <a:r>
              <a:rPr lang="en-US" altLang="en-US" sz="2798" dirty="0">
                <a:solidFill>
                  <a:srgbClr val="FFFFFF"/>
                </a:solidFill>
                <a:latin typeface="Times New Roman" pitchFamily="18" charset="0"/>
              </a:rPr>
              <a:t>) </a:t>
            </a:r>
            <a:r>
              <a:rPr lang="en-US" altLang="en-US" sz="2798" dirty="0">
                <a:solidFill>
                  <a:srgbClr val="FFFFFF"/>
                </a:solidFill>
                <a:latin typeface="Times New Roman" pitchFamily="18" charset="0"/>
                <a:sym typeface="Symbol" panose="05050102010706020507" pitchFamily="18" charset="2"/>
              </a:rPr>
              <a:t> y=0</a:t>
            </a:r>
            <a:r>
              <a:rPr lang="en-US" altLang="en-US" sz="2798" dirty="0">
                <a:solidFill>
                  <a:srgbClr val="FFFFFF"/>
                </a:solidFill>
                <a:latin typeface="Times New Roman" pitchFamily="18" charset="0"/>
              </a:rPr>
              <a:t>,  or  y=sin(90</a:t>
            </a:r>
            <a:r>
              <a:rPr lang="en-US" altLang="en-US" sz="2798" dirty="0">
                <a:solidFill>
                  <a:srgbClr val="FFFFFF"/>
                </a:solidFill>
                <a:latin typeface="Times New Roman" pitchFamily="18" charset="0"/>
                <a:sym typeface="Symbol" panose="05050102010706020507" pitchFamily="18" charset="2"/>
              </a:rPr>
              <a:t></a:t>
            </a:r>
            <a:r>
              <a:rPr lang="en-US" altLang="en-US" sz="2798" dirty="0">
                <a:solidFill>
                  <a:srgbClr val="FFFFFF"/>
                </a:solidFill>
                <a:latin typeface="Times New Roman" pitchFamily="18" charset="0"/>
              </a:rPr>
              <a:t>) </a:t>
            </a:r>
            <a:r>
              <a:rPr lang="en-US" altLang="en-US" sz="2798" dirty="0">
                <a:solidFill>
                  <a:srgbClr val="FFFFFF"/>
                </a:solidFill>
                <a:latin typeface="Times New Roman" pitchFamily="18" charset="0"/>
                <a:sym typeface="Symbol" panose="05050102010706020507" pitchFamily="18" charset="2"/>
              </a:rPr>
              <a:t> y=1</a:t>
            </a:r>
            <a:r>
              <a:rPr lang="en-US" altLang="en-US" sz="2798" dirty="0">
                <a:solidFill>
                  <a:srgbClr val="FFFFFF"/>
                </a:solidFill>
                <a:latin typeface="Times New Roman" pitchFamily="18" charset="0"/>
              </a:rPr>
              <a:t>. </a:t>
            </a:r>
          </a:p>
          <a:p>
            <a:pPr defTabSz="9136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98" dirty="0">
                <a:solidFill>
                  <a:srgbClr val="3333CC"/>
                </a:solidFill>
                <a:latin typeface="Times New Roman" pitchFamily="18" charset="0"/>
              </a:rPr>
              <a:t>You can look at an x value, move your finger vertically to </a:t>
            </a:r>
          </a:p>
          <a:p>
            <a:pPr defTabSz="9136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98" dirty="0">
                <a:solidFill>
                  <a:srgbClr val="3333CC"/>
                </a:solidFill>
                <a:latin typeface="Times New Roman" pitchFamily="18" charset="0"/>
              </a:rPr>
              <a:t>intersect the line, then horizontally to find the mapped-to value.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601173" y="764174"/>
            <a:ext cx="8489374" cy="353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366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798" dirty="0">
                <a:solidFill>
                  <a:srgbClr val="000000"/>
                </a:solidFill>
                <a:latin typeface="Times New Roman" pitchFamily="18" charset="0"/>
              </a:rPr>
              <a:t>Your typical mathematical function is written as: </a:t>
            </a:r>
            <a:r>
              <a:rPr lang="en-US" altLang="en-US" sz="2798" b="1" dirty="0">
                <a:solidFill>
                  <a:srgbClr val="3333CC"/>
                </a:solidFill>
                <a:latin typeface="Times New Roman" pitchFamily="18" charset="0"/>
              </a:rPr>
              <a:t>y = f(x)</a:t>
            </a:r>
          </a:p>
          <a:p>
            <a:pPr defTabSz="91366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798" dirty="0">
                <a:solidFill>
                  <a:srgbClr val="000000"/>
                </a:solidFill>
                <a:latin typeface="Times New Roman" pitchFamily="18" charset="0"/>
              </a:rPr>
              <a:t>But what is f(</a:t>
            </a:r>
            <a:r>
              <a:rPr lang="en-US" altLang="en-US" sz="799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2798" dirty="0">
                <a:solidFill>
                  <a:srgbClr val="000000"/>
                </a:solidFill>
                <a:latin typeface="Times New Roman" pitchFamily="18" charset="0"/>
              </a:rPr>
              <a:t>)? Any function. Perhaps sin(). In that case, we write: </a:t>
            </a:r>
            <a:r>
              <a:rPr lang="en-US" altLang="en-US" sz="2798" b="1" dirty="0">
                <a:solidFill>
                  <a:srgbClr val="3333CC"/>
                </a:solidFill>
                <a:latin typeface="Times New Roman" pitchFamily="18" charset="0"/>
              </a:rPr>
              <a:t>y = sin(x)</a:t>
            </a:r>
            <a:r>
              <a:rPr lang="en-US" altLang="en-US" sz="2798" dirty="0">
                <a:solidFill>
                  <a:srgbClr val="3333CC"/>
                </a:solidFill>
                <a:latin typeface="Times New Roman" pitchFamily="18" charset="0"/>
              </a:rPr>
              <a:t>.</a:t>
            </a:r>
          </a:p>
          <a:p>
            <a:pPr defTabSz="91366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798" dirty="0">
                <a:solidFill>
                  <a:srgbClr val="000000"/>
                </a:solidFill>
                <a:latin typeface="Times New Roman" pitchFamily="18" charset="0"/>
              </a:rPr>
              <a:t>Here the sine function </a:t>
            </a:r>
            <a:r>
              <a:rPr lang="en-US" altLang="en-US" sz="2798" b="1" dirty="0">
                <a:solidFill>
                  <a:srgbClr val="2D2DB9"/>
                </a:solidFill>
                <a:latin typeface="Times New Roman" pitchFamily="18" charset="0"/>
              </a:rPr>
              <a:t>maps</a:t>
            </a:r>
            <a:r>
              <a:rPr lang="en-US" altLang="en-US" sz="2798" dirty="0">
                <a:solidFill>
                  <a:srgbClr val="000000"/>
                </a:solidFill>
                <a:latin typeface="Times New Roman" pitchFamily="18" charset="0"/>
              </a:rPr>
              <a:t> a value, x, to a new value, y.  For example: </a:t>
            </a:r>
            <a:r>
              <a:rPr lang="en-US" altLang="en-US" sz="2798" dirty="0">
                <a:solidFill>
                  <a:srgbClr val="FF0000"/>
                </a:solidFill>
                <a:latin typeface="Times New Roman" pitchFamily="18" charset="0"/>
              </a:rPr>
              <a:t>if x=90</a:t>
            </a:r>
            <a:r>
              <a:rPr lang="en-US" altLang="en-US" sz="2798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</a:t>
            </a:r>
            <a:r>
              <a:rPr lang="en-US" altLang="en-US" sz="2798" dirty="0">
                <a:solidFill>
                  <a:srgbClr val="FF0000"/>
                </a:solidFill>
                <a:latin typeface="Times New Roman" pitchFamily="18" charset="0"/>
              </a:rPr>
              <a:t>, then y=sin(90</a:t>
            </a:r>
            <a:r>
              <a:rPr lang="en-US" altLang="en-US" sz="2798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</a:t>
            </a:r>
            <a:r>
              <a:rPr lang="en-US" altLang="en-US" sz="2798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en-US" sz="2798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 y=1</a:t>
            </a:r>
            <a:r>
              <a:rPr lang="en-US" altLang="en-US" sz="2798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  <a:p>
            <a:pPr defTabSz="9136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98" dirty="0">
                <a:solidFill>
                  <a:srgbClr val="3333CC"/>
                </a:solidFill>
                <a:latin typeface="Times New Roman" pitchFamily="18" charset="0"/>
              </a:rPr>
              <a:t>You can look at an x value,</a:t>
            </a:r>
            <a:r>
              <a:rPr lang="en-US" altLang="en-US" sz="2798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 defTabSz="9136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98" dirty="0">
                <a:solidFill>
                  <a:srgbClr val="3333CC"/>
                </a:solidFill>
                <a:latin typeface="Times New Roman" pitchFamily="18" charset="0"/>
              </a:rPr>
              <a:t>intersect the line,</a:t>
            </a:r>
            <a:r>
              <a:rPr lang="en-US" altLang="en-US" sz="2798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621" y="2795"/>
            <a:ext cx="9136546" cy="761379"/>
          </a:xfrm>
        </p:spPr>
        <p:txBody>
          <a:bodyPr/>
          <a:lstStyle/>
          <a:p>
            <a:r>
              <a:rPr lang="en-US" altLang="en-US" sz="3997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mapping is a concept from math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4412" y="5907403"/>
            <a:ext cx="498447" cy="53296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 bwMode="auto">
          <a:xfrm>
            <a:off x="3981880" y="4667634"/>
            <a:ext cx="0" cy="11877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3430964" y="4122806"/>
            <a:ext cx="0" cy="10963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4412" y="4667717"/>
            <a:ext cx="498447" cy="53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8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3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3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3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0.00017 -0.1819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9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89045E-7 4.07407E-6 L -0.12341 4.0740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9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Creating Singleton Tuples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56" y="1012724"/>
            <a:ext cx="9554531" cy="1818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rgbClr val="FF0000"/>
                </a:solidFill>
              </a:rPr>
              <a:t>You can create a tuple with any number of entries, including zero:</a:t>
            </a:r>
          </a:p>
          <a:p>
            <a:pPr lvl="1">
              <a:buFontTx/>
              <a:buNone/>
            </a:pP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tup1=</a:t>
            </a:r>
            <a:r>
              <a:rPr 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'phys','chem',2017,2019</a:t>
            </a:r>
            <a:r>
              <a:rPr 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; tup2=</a:t>
            </a:r>
            <a:r>
              <a:rPr 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US" sz="2600" dirty="0">
              <a:solidFill>
                <a:prstClr val="black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1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198369" y="2644877"/>
            <a:ext cx="9928155" cy="4218039"/>
          </a:xfrm>
        </p:spPr>
        <p:txBody>
          <a:bodyPr>
            <a:normAutofit/>
          </a:bodyPr>
          <a:lstStyle/>
          <a:p>
            <a:pPr marL="419344" lvl="1" indent="0">
              <a:buNone/>
            </a:pPr>
            <a:r>
              <a:rPr lang="en-US" sz="2201" dirty="0"/>
              <a:t>	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2+3*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4+1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Creating Singleton Tuples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56" y="1012724"/>
            <a:ext cx="9554531" cy="1818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prstClr val="black"/>
                </a:solidFill>
              </a:rPr>
              <a:t>You can create a tuple with any number of entries, including zero:</a:t>
            </a:r>
          </a:p>
          <a:p>
            <a:pPr lvl="1">
              <a:buFontTx/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tup1=</a:t>
            </a:r>
            <a:r>
              <a:rPr 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'phys','chem',2017,2019</a:t>
            </a:r>
            <a:r>
              <a:rPr 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; tup2=</a:t>
            </a:r>
            <a:r>
              <a:rPr 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US" sz="2600" dirty="0">
              <a:solidFill>
                <a:prstClr val="black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rgbClr val="FF0000"/>
                </a:solidFill>
              </a:rPr>
              <a:t>But a tuple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with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one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600" spc="-50" dirty="0">
                <a:solidFill>
                  <a:srgbClr val="FF0000"/>
                </a:solidFill>
              </a:rPr>
              <a:t>v</a:t>
            </a:r>
            <a:r>
              <a:rPr lang="en-US" sz="2600" dirty="0">
                <a:solidFill>
                  <a:srgbClr val="FF0000"/>
                </a:solidFill>
              </a:rPr>
              <a:t>alue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600" spc="-100" dirty="0">
                <a:solidFill>
                  <a:srgbClr val="FF0000"/>
                </a:solidFill>
              </a:rPr>
              <a:t>(</a:t>
            </a:r>
            <a:r>
              <a:rPr lang="en-US" sz="2600" dirty="0">
                <a:solidFill>
                  <a:srgbClr val="FF0000"/>
                </a:solidFill>
              </a:rPr>
              <a:t>mathematicall</a:t>
            </a:r>
            <a:r>
              <a:rPr lang="en-US" sz="2600" spc="-100" dirty="0">
                <a:solidFill>
                  <a:srgbClr val="FF0000"/>
                </a:solidFill>
              </a:rPr>
              <a:t>y</a:t>
            </a:r>
            <a:r>
              <a:rPr lang="en-US" sz="2600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this is called 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600" i="1" dirty="0">
                <a:solidFill>
                  <a:srgbClr val="008000"/>
                </a:solidFill>
              </a:rPr>
              <a:t>singleto</a:t>
            </a:r>
            <a:r>
              <a:rPr lang="en-US" sz="2600" i="1" spc="-100" dirty="0">
                <a:solidFill>
                  <a:srgbClr val="008000"/>
                </a:solidFill>
              </a:rPr>
              <a:t>n</a:t>
            </a:r>
            <a:r>
              <a:rPr lang="en-US" sz="2600" dirty="0">
                <a:solidFill>
                  <a:srgbClr val="FF0000"/>
                </a:solidFill>
              </a:rPr>
              <a:t>) has a problem, because numerical expressions use parentheses too: </a:t>
            </a:r>
          </a:p>
        </p:txBody>
      </p:sp>
    </p:spTree>
    <p:extLst>
      <p:ext uri="{BB962C8B-B14F-4D97-AF65-F5344CB8AC3E}">
        <p14:creationId xmlns:p14="http://schemas.microsoft.com/office/powerpoint/2010/main" val="143106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198369" y="2644877"/>
            <a:ext cx="9928155" cy="4218039"/>
          </a:xfrm>
        </p:spPr>
        <p:txBody>
          <a:bodyPr>
            <a:normAutofit/>
          </a:bodyPr>
          <a:lstStyle/>
          <a:p>
            <a:pPr marL="419344" lvl="1" indent="0">
              <a:buNone/>
            </a:pPr>
            <a:r>
              <a:rPr lang="en-US" sz="2201" dirty="0"/>
              <a:t>	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2+3*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4+1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But an expression can be as simple as just a number: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 (</a:t>
            </a:r>
            <a:r>
              <a:rPr lang="en-US" sz="2400" b="1" dirty="0">
                <a:solidFill>
                  <a:srgbClr val="0066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x*2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100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# </a:t>
            </a:r>
            <a:r>
              <a:rPr lang="en-US" sz="2400" b="1" dirty="0">
                <a:solidFill>
                  <a:srgbClr val="0066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(50)*2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== </a:t>
            </a:r>
            <a:r>
              <a:rPr lang="en-US" sz="24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tells us 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is a number</a:t>
            </a:r>
            <a:endParaRPr lang="en-US" altLang="zh-TW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Creating Singleton Tuples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56" y="1012724"/>
            <a:ext cx="9554531" cy="1818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prstClr val="black"/>
                </a:solidFill>
              </a:rPr>
              <a:t>You can create a tuple with any number of entries, including zero:</a:t>
            </a:r>
          </a:p>
          <a:p>
            <a:pPr lvl="1">
              <a:buFontTx/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tup1=</a:t>
            </a:r>
            <a:r>
              <a:rPr 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'phys','chem',2017,2019</a:t>
            </a:r>
            <a:r>
              <a:rPr 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; tup2=</a:t>
            </a:r>
            <a:r>
              <a:rPr 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US" sz="2600" dirty="0">
              <a:solidFill>
                <a:prstClr val="black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prstClr val="black"/>
                </a:solidFill>
              </a:rPr>
              <a:t>But a tuple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with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one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600" spc="-50" dirty="0">
                <a:solidFill>
                  <a:prstClr val="black"/>
                </a:solidFill>
              </a:rPr>
              <a:t>v</a:t>
            </a:r>
            <a:r>
              <a:rPr lang="en-US" sz="2600" dirty="0">
                <a:solidFill>
                  <a:prstClr val="black"/>
                </a:solidFill>
              </a:rPr>
              <a:t>alue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600" spc="-100" dirty="0">
                <a:solidFill>
                  <a:prstClr val="black"/>
                </a:solidFill>
              </a:rPr>
              <a:t>(</a:t>
            </a:r>
            <a:r>
              <a:rPr lang="en-US" sz="2600" dirty="0">
                <a:solidFill>
                  <a:prstClr val="black"/>
                </a:solidFill>
              </a:rPr>
              <a:t>mathematicall</a:t>
            </a:r>
            <a:r>
              <a:rPr lang="en-US" sz="2600" spc="-100" dirty="0">
                <a:solidFill>
                  <a:prstClr val="black"/>
                </a:solidFill>
              </a:rPr>
              <a:t>y</a:t>
            </a:r>
            <a:r>
              <a:rPr lang="en-US" sz="2600" dirty="0">
                <a:solidFill>
                  <a:prstClr val="black"/>
                </a:solidFill>
              </a:rPr>
              <a:t>,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this is called 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600" i="1" dirty="0">
                <a:solidFill>
                  <a:srgbClr val="008000"/>
                </a:solidFill>
              </a:rPr>
              <a:t>singleto</a:t>
            </a:r>
            <a:r>
              <a:rPr lang="en-US" sz="2600" i="1" spc="-100" dirty="0">
                <a:solidFill>
                  <a:srgbClr val="008000"/>
                </a:solidFill>
              </a:rPr>
              <a:t>n</a:t>
            </a:r>
            <a:r>
              <a:rPr lang="en-US" sz="2600" dirty="0">
                <a:solidFill>
                  <a:prstClr val="black"/>
                </a:solidFill>
              </a:rPr>
              <a:t>)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has a problem, because numerical expressions use parentheses too: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153C0E-A98C-4055-A684-C70F593467A5}"/>
              </a:ext>
            </a:extLst>
          </p:cNvPr>
          <p:cNvSpPr/>
          <p:nvPr/>
        </p:nvSpPr>
        <p:spPr>
          <a:xfrm>
            <a:off x="699695" y="3252800"/>
            <a:ext cx="1451113" cy="1222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4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4000"/>
              </a:lnSpc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4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7C35B6-5B2B-42E2-88A8-0ECCFA3781F2}"/>
              </a:ext>
            </a:extLst>
          </p:cNvPr>
          <p:cNvCxnSpPr/>
          <p:nvPr/>
        </p:nvCxnSpPr>
        <p:spPr>
          <a:xfrm>
            <a:off x="1849545" y="3355767"/>
            <a:ext cx="0" cy="320040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75946C-112D-456F-8F9F-3FE5EEC193E2}"/>
              </a:ext>
            </a:extLst>
          </p:cNvPr>
          <p:cNvCxnSpPr/>
          <p:nvPr/>
        </p:nvCxnSpPr>
        <p:spPr>
          <a:xfrm>
            <a:off x="5809916" y="3364428"/>
            <a:ext cx="0" cy="329184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3AFC53-0CFE-4168-9D41-C0A5A33E0A90}"/>
              </a:ext>
            </a:extLst>
          </p:cNvPr>
          <p:cNvCxnSpPr/>
          <p:nvPr/>
        </p:nvCxnSpPr>
        <p:spPr>
          <a:xfrm>
            <a:off x="1844500" y="3959317"/>
            <a:ext cx="0" cy="320040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AC162D-C5E7-4416-8C4A-E61DD02FEE19}"/>
              </a:ext>
            </a:extLst>
          </p:cNvPr>
          <p:cNvCxnSpPr/>
          <p:nvPr/>
        </p:nvCxnSpPr>
        <p:spPr>
          <a:xfrm>
            <a:off x="9501831" y="3957793"/>
            <a:ext cx="0" cy="329184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79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1"/>
                            </p:stCondLst>
                            <p:childTnLst>
                              <p:par>
                                <p:cTn id="2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01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198369" y="2644877"/>
            <a:ext cx="9928155" cy="4218039"/>
          </a:xfrm>
        </p:spPr>
        <p:txBody>
          <a:bodyPr>
            <a:normAutofit/>
          </a:bodyPr>
          <a:lstStyle/>
          <a:p>
            <a:pPr marL="419344" lvl="1" indent="0">
              <a:buNone/>
            </a:pPr>
            <a:r>
              <a:rPr lang="en-US" sz="2000" dirty="0"/>
              <a:t>	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2+3*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4+1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lvl="2"/>
            <a:r>
              <a:rPr lang="en-US" sz="2400" dirty="0"/>
              <a:t>But an expression can be as simple as just a number: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x = 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print (x*2)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100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# (50)*2 == 100 tells us (50)</a:t>
            </a: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is a number</a:t>
            </a:r>
            <a:endParaRPr lang="en-US" altLang="zh-TW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TW" sz="2400" dirty="0">
                <a:solidFill>
                  <a:srgbClr val="FF0000"/>
                </a:solidFill>
              </a:rPr>
              <a:t>The solution is for tuple singletons to use a comma at the end: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 = </a:t>
            </a: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,)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 print (x*2)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50, 50</a:t>
            </a: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# Clearly (50,) was treated like a tuple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Creating Singleton Tuples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56" y="1012724"/>
            <a:ext cx="9554531" cy="1818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prstClr val="black"/>
                </a:solidFill>
              </a:rPr>
              <a:t>You can create a tuple with any number of entries, including zero:</a:t>
            </a:r>
          </a:p>
          <a:p>
            <a:pPr lvl="1">
              <a:buFontTx/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tup1=</a:t>
            </a:r>
            <a:r>
              <a:rPr 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'phys','chem',2017,2019</a:t>
            </a:r>
            <a:r>
              <a:rPr 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; tup2=</a:t>
            </a:r>
            <a:r>
              <a:rPr 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US" sz="2600" dirty="0">
              <a:solidFill>
                <a:prstClr val="black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prstClr val="black"/>
                </a:solidFill>
              </a:rPr>
              <a:t>But a tuple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with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one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600" spc="-50" dirty="0">
                <a:solidFill>
                  <a:prstClr val="black"/>
                </a:solidFill>
              </a:rPr>
              <a:t>v</a:t>
            </a:r>
            <a:r>
              <a:rPr lang="en-US" sz="2600" dirty="0">
                <a:solidFill>
                  <a:prstClr val="black"/>
                </a:solidFill>
              </a:rPr>
              <a:t>alue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600" spc="-100" dirty="0">
                <a:solidFill>
                  <a:prstClr val="black"/>
                </a:solidFill>
              </a:rPr>
              <a:t>(</a:t>
            </a:r>
            <a:r>
              <a:rPr lang="en-US" sz="2600" dirty="0">
                <a:solidFill>
                  <a:prstClr val="black"/>
                </a:solidFill>
              </a:rPr>
              <a:t>mathematicall</a:t>
            </a:r>
            <a:r>
              <a:rPr lang="en-US" sz="2600" spc="-100" dirty="0">
                <a:solidFill>
                  <a:prstClr val="black"/>
                </a:solidFill>
              </a:rPr>
              <a:t>y</a:t>
            </a:r>
            <a:r>
              <a:rPr lang="en-US" sz="2600" dirty="0">
                <a:solidFill>
                  <a:prstClr val="black"/>
                </a:solidFill>
              </a:rPr>
              <a:t>,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this is called 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600" i="1" dirty="0">
                <a:solidFill>
                  <a:srgbClr val="008000"/>
                </a:solidFill>
              </a:rPr>
              <a:t>singleto</a:t>
            </a:r>
            <a:r>
              <a:rPr lang="en-US" sz="2600" i="1" spc="-100" dirty="0">
                <a:solidFill>
                  <a:srgbClr val="008000"/>
                </a:solidFill>
              </a:rPr>
              <a:t>n</a:t>
            </a:r>
            <a:r>
              <a:rPr lang="en-US" sz="2600" dirty="0">
                <a:solidFill>
                  <a:prstClr val="black"/>
                </a:solidFill>
              </a:rPr>
              <a:t>)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has a problem, because numerical expressions use parentheses too: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D441C-30DB-4EE1-82FE-1805F93EF577}"/>
              </a:ext>
            </a:extLst>
          </p:cNvPr>
          <p:cNvSpPr/>
          <p:nvPr/>
        </p:nvSpPr>
        <p:spPr>
          <a:xfrm>
            <a:off x="699695" y="4544272"/>
            <a:ext cx="1451113" cy="1222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4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4000"/>
              </a:lnSpc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4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BAAB6-BC57-493F-B0B4-E0D71B94F0EA}"/>
              </a:ext>
            </a:extLst>
          </p:cNvPr>
          <p:cNvSpPr/>
          <p:nvPr/>
        </p:nvSpPr>
        <p:spPr>
          <a:xfrm>
            <a:off x="699695" y="3252800"/>
            <a:ext cx="1451113" cy="1222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4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4000"/>
              </a:lnSpc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4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FAAF1-CB70-46AF-90E6-A079DC45FA05}"/>
              </a:ext>
            </a:extLst>
          </p:cNvPr>
          <p:cNvCxnSpPr/>
          <p:nvPr/>
        </p:nvCxnSpPr>
        <p:spPr>
          <a:xfrm>
            <a:off x="1849545" y="4647676"/>
            <a:ext cx="0" cy="320040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5CDFBA-7F1C-4D21-8349-0CFF0F0A79FE}"/>
              </a:ext>
            </a:extLst>
          </p:cNvPr>
          <p:cNvCxnSpPr/>
          <p:nvPr/>
        </p:nvCxnSpPr>
        <p:spPr>
          <a:xfrm>
            <a:off x="5992008" y="4659728"/>
            <a:ext cx="0" cy="329184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93C193-F79C-4862-A702-7ED08C5DE3F1}"/>
              </a:ext>
            </a:extLst>
          </p:cNvPr>
          <p:cNvCxnSpPr/>
          <p:nvPr/>
        </p:nvCxnSpPr>
        <p:spPr>
          <a:xfrm>
            <a:off x="1852315" y="5256436"/>
            <a:ext cx="0" cy="320040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18D9F3-6273-4666-9A1D-5681B425332F}"/>
              </a:ext>
            </a:extLst>
          </p:cNvPr>
          <p:cNvCxnSpPr/>
          <p:nvPr/>
        </p:nvCxnSpPr>
        <p:spPr>
          <a:xfrm>
            <a:off x="9333943" y="5249702"/>
            <a:ext cx="0" cy="338328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79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1"/>
                            </p:stCondLst>
                            <p:childTnLst>
                              <p:par>
                                <p:cTn id="2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1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1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198369" y="2644877"/>
            <a:ext cx="10187943" cy="4218039"/>
          </a:xfrm>
        </p:spPr>
        <p:txBody>
          <a:bodyPr>
            <a:normAutofit fontScale="92500"/>
          </a:bodyPr>
          <a:lstStyle/>
          <a:p>
            <a:pPr marL="419344" lvl="1" indent="0">
              <a:buNone/>
            </a:pPr>
            <a:r>
              <a:rPr lang="en-US" sz="2201" dirty="0"/>
              <a:t>	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x = 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2+3*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4+1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lvl="2"/>
            <a:r>
              <a:rPr lang="en-US" sz="2568" dirty="0"/>
              <a:t>But an expression can be as simple as just a number: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 x = 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; print (x*2)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100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 # (50)*2 == 100 tells us (50)</a:t>
            </a:r>
            <a:r>
              <a:rPr lang="en-US" sz="22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is a number</a:t>
            </a:r>
            <a:endParaRPr lang="en-US" altLang="zh-TW" sz="2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TW" sz="2568" dirty="0"/>
              <a:t>The solution is for tuple singletons to use a comma at the end: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 x = </a:t>
            </a: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,)</a:t>
            </a:r>
            <a:r>
              <a:rPr lang="en-US" altLang="zh-TW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; print (x*2)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50, 50</a:t>
            </a: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 # Clearly (50,) was treated like a tuple</a:t>
            </a:r>
            <a:endParaRPr lang="en-US" sz="26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2700" b="1" dirty="0">
                <a:solidFill>
                  <a:srgbClr val="FF0000"/>
                </a:solidFill>
              </a:rPr>
              <a:t>Non-singletons</a:t>
            </a:r>
            <a:r>
              <a:rPr lang="en-US" sz="2700" dirty="0">
                <a:solidFill>
                  <a:srgbClr val="FF0000"/>
                </a:solidFill>
              </a:rPr>
              <a:t> have no problem, because </a:t>
            </a:r>
            <a:r>
              <a:rPr lang="en-US" sz="2700" spc="-100" dirty="0">
                <a:solidFill>
                  <a:srgbClr val="FF0000"/>
                </a:solidFill>
              </a:rPr>
              <a:t>“</a:t>
            </a:r>
            <a:r>
              <a:rPr lang="en-US" sz="2700" b="1" dirty="0">
                <a:solidFill>
                  <a:srgbClr val="FF0000"/>
                </a:solidFill>
              </a:rPr>
              <a:t>,</a:t>
            </a:r>
            <a:r>
              <a:rPr lang="en-US" sz="2700" dirty="0">
                <a:solidFill>
                  <a:srgbClr val="FF0000"/>
                </a:solidFill>
              </a:rPr>
              <a:t>” is</a:t>
            </a:r>
            <a:r>
              <a:rPr lang="en-US" sz="2700" spc="-100" dirty="0">
                <a:solidFill>
                  <a:srgbClr val="FF0000"/>
                </a:solidFill>
              </a:rPr>
              <a:t>n’</a:t>
            </a:r>
            <a:r>
              <a:rPr lang="en-US" sz="2700" dirty="0">
                <a:solidFill>
                  <a:srgbClr val="FF0000"/>
                </a:solidFill>
              </a:rPr>
              <a:t>t used in expressions.</a:t>
            </a:r>
          </a:p>
          <a:p>
            <a:pPr lvl="1">
              <a:spcBef>
                <a:spcPts val="1200"/>
              </a:spcBef>
            </a:pPr>
            <a:r>
              <a:rPr lang="en-US" sz="2700" b="1" u="sng" dirty="0">
                <a:solidFill>
                  <a:srgbClr val="FF0000"/>
                </a:solidFill>
              </a:rPr>
              <a:t>List</a:t>
            </a:r>
            <a:r>
              <a:rPr lang="en-US" sz="2700" dirty="0">
                <a:solidFill>
                  <a:srgbClr val="FF0000"/>
                </a:solidFill>
              </a:rPr>
              <a:t> singletons have no problem, because “</a:t>
            </a:r>
            <a:r>
              <a:rPr lang="en-US" sz="2700" b="1" dirty="0">
                <a:solidFill>
                  <a:srgbClr val="FF0000"/>
                </a:solidFill>
              </a:rPr>
              <a:t>[</a:t>
            </a:r>
            <a:r>
              <a:rPr lang="en-US" sz="2700" dirty="0">
                <a:solidFill>
                  <a:srgbClr val="FF0000"/>
                </a:solidFill>
              </a:rPr>
              <a:t>” isn’t used in expressions.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Creating Singleton Tuples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56" y="1012724"/>
            <a:ext cx="9554531" cy="1818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prstClr val="black"/>
                </a:solidFill>
              </a:rPr>
              <a:t>You can create a tuple with any number of entries, including zero:</a:t>
            </a:r>
          </a:p>
          <a:p>
            <a:pPr lvl="1">
              <a:buFontTx/>
              <a:buNone/>
            </a:pP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tup1=</a:t>
            </a:r>
            <a:r>
              <a:rPr 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'phys','chem',2017,2019</a:t>
            </a:r>
            <a:r>
              <a:rPr 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sz="26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; tup2=</a:t>
            </a:r>
            <a:r>
              <a:rPr lang="en-US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US" sz="2600" dirty="0">
              <a:solidFill>
                <a:prstClr val="black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prstClr val="black"/>
                </a:solidFill>
              </a:rPr>
              <a:t>But a tuple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with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one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600" spc="-50" dirty="0">
                <a:solidFill>
                  <a:prstClr val="black"/>
                </a:solidFill>
              </a:rPr>
              <a:t>v</a:t>
            </a:r>
            <a:r>
              <a:rPr lang="en-US" sz="2600" dirty="0">
                <a:solidFill>
                  <a:prstClr val="black"/>
                </a:solidFill>
              </a:rPr>
              <a:t>alue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600" spc="-100" dirty="0">
                <a:solidFill>
                  <a:prstClr val="black"/>
                </a:solidFill>
              </a:rPr>
              <a:t>(</a:t>
            </a:r>
            <a:r>
              <a:rPr lang="en-US" sz="2600" dirty="0">
                <a:solidFill>
                  <a:prstClr val="black"/>
                </a:solidFill>
              </a:rPr>
              <a:t>mathematicall</a:t>
            </a:r>
            <a:r>
              <a:rPr lang="en-US" sz="2600" spc="-100" dirty="0">
                <a:solidFill>
                  <a:prstClr val="black"/>
                </a:solidFill>
              </a:rPr>
              <a:t>y</a:t>
            </a:r>
            <a:r>
              <a:rPr lang="en-US" sz="2600" dirty="0">
                <a:solidFill>
                  <a:prstClr val="black"/>
                </a:solidFill>
              </a:rPr>
              <a:t>,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this is called 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600" i="1" dirty="0">
                <a:solidFill>
                  <a:srgbClr val="008000"/>
                </a:solidFill>
              </a:rPr>
              <a:t>singleto</a:t>
            </a:r>
            <a:r>
              <a:rPr lang="en-US" sz="2600" i="1" spc="-100" dirty="0">
                <a:solidFill>
                  <a:srgbClr val="008000"/>
                </a:solidFill>
              </a:rPr>
              <a:t>n</a:t>
            </a:r>
            <a:r>
              <a:rPr lang="en-US" sz="2600" dirty="0">
                <a:solidFill>
                  <a:prstClr val="black"/>
                </a:solidFill>
              </a:rPr>
              <a:t>)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has a problem, because numerical expressions use parentheses too: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C07B4-22AE-40D2-B848-BB0F4EB9B67B}"/>
              </a:ext>
            </a:extLst>
          </p:cNvPr>
          <p:cNvSpPr/>
          <p:nvPr/>
        </p:nvSpPr>
        <p:spPr>
          <a:xfrm>
            <a:off x="699695" y="4544272"/>
            <a:ext cx="1451113" cy="1222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4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4000"/>
              </a:lnSpc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4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788033-4112-410F-8524-42EFD4F0F674}"/>
              </a:ext>
            </a:extLst>
          </p:cNvPr>
          <p:cNvSpPr/>
          <p:nvPr/>
        </p:nvSpPr>
        <p:spPr>
          <a:xfrm>
            <a:off x="699695" y="3252800"/>
            <a:ext cx="1451113" cy="1222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4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4000"/>
              </a:lnSpc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4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539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75031" y="1411106"/>
            <a:ext cx="9314263" cy="5370694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</a:pPr>
            <a:r>
              <a:rPr lang="en-US" sz="3600" dirty="0"/>
              <a:t>Any set of </a:t>
            </a:r>
            <a:r>
              <a:rPr lang="en-US" sz="3600" dirty="0">
                <a:solidFill>
                  <a:srgbClr val="00FF00"/>
                </a:solidFill>
              </a:rPr>
              <a:t>comma-separated</a:t>
            </a:r>
            <a:r>
              <a:rPr lang="en-US" sz="3600" dirty="0"/>
              <a:t> </a:t>
            </a:r>
            <a:r>
              <a:rPr lang="en-US" altLang="zh-TW" sz="3600" dirty="0"/>
              <a:t>objects</a:t>
            </a:r>
            <a:r>
              <a:rPr lang="en-US" sz="3600" dirty="0"/>
              <a:t>, written </a:t>
            </a:r>
            <a:r>
              <a:rPr lang="en-US" sz="3600" dirty="0">
                <a:solidFill>
                  <a:srgbClr val="FF0000"/>
                </a:solidFill>
              </a:rPr>
              <a:t>without</a:t>
            </a:r>
            <a:r>
              <a:rPr lang="en-US" sz="3600" dirty="0"/>
              <a:t> identifying symbols, </a:t>
            </a:r>
            <a:r>
              <a:rPr lang="en-US" sz="3600" dirty="0">
                <a:solidFill>
                  <a:srgbClr val="FFC000"/>
                </a:solidFill>
              </a:rPr>
              <a:t>defaults to a tuple</a:t>
            </a:r>
            <a:r>
              <a:rPr lang="en-US" sz="3600" dirty="0"/>
              <a:t>: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'ab'</a:t>
            </a:r>
            <a:r>
              <a:rPr lang="en-US" sz="2800" b="1" dirty="0">
                <a:solidFill>
                  <a:srgbClr val="00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-4.24e93</a:t>
            </a:r>
            <a:r>
              <a:rPr lang="en-US" sz="2800" b="1" dirty="0">
                <a:solidFill>
                  <a:srgbClr val="00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7+6.6j</a:t>
            </a:r>
            <a:r>
              <a:rPr lang="en-US" sz="2800" b="1" dirty="0">
                <a:solidFill>
                  <a:srgbClr val="00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xyz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 (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"X =&gt; ", </a:t>
            </a:r>
            <a:r>
              <a:rPr lang="en-US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TW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X =&gt; </a:t>
            </a:r>
            <a:r>
              <a:rPr lang="en-US" altLang="zh-TW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'ab', -4.24e93, 7+6.6j, 'xyz'</a:t>
            </a:r>
            <a:r>
              <a:rPr lang="en-US" altLang="zh-TW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spcBef>
                <a:spcPts val="1800"/>
              </a:spcBef>
              <a:buClr>
                <a:schemeClr val="bg1"/>
              </a:buClr>
            </a:pPr>
            <a:r>
              <a:rPr lang="en-US" sz="3600" dirty="0"/>
              <a:t>(Of course, if there is also </a:t>
            </a:r>
            <a:r>
              <a:rPr lang="en-US" sz="3600" dirty="0">
                <a:solidFill>
                  <a:srgbClr val="FF0000"/>
                </a:solidFill>
              </a:rPr>
              <a:t>no comma </a:t>
            </a:r>
            <a:r>
              <a:rPr lang="en-US" sz="3600" dirty="0"/>
              <a:t>or </a:t>
            </a:r>
            <a:r>
              <a:rPr lang="en-US" sz="3600" dirty="0">
                <a:solidFill>
                  <a:srgbClr val="FF0000"/>
                </a:solidFill>
              </a:rPr>
              <a:t>quote</a:t>
            </a:r>
            <a:r>
              <a:rPr lang="en-US" sz="3600" dirty="0"/>
              <a:t>, then it </a:t>
            </a:r>
            <a:r>
              <a:rPr lang="en-US" sz="3600" dirty="0">
                <a:solidFill>
                  <a:srgbClr val="FF0000"/>
                </a:solidFill>
              </a:rPr>
              <a:t>defaults to a number</a:t>
            </a:r>
            <a:r>
              <a:rPr lang="en-US" sz="3600" dirty="0"/>
              <a:t>):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; </a:t>
            </a:r>
            <a:r>
              <a:rPr lang="en-US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 (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"X =&gt; ", </a:t>
            </a:r>
            <a:r>
              <a:rPr lang="en-US" sz="28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, "; Y =&gt; ", </a:t>
            </a:r>
            <a:r>
              <a:rPr lang="en-US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X =&gt; 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; Y =&gt; </a:t>
            </a:r>
            <a:r>
              <a:rPr lang="en-US" altLang="zh-TW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,)</a:t>
            </a:r>
            <a:endParaRPr lang="en-US" sz="2800" b="1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729788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spc="-70" dirty="0">
                <a:solidFill>
                  <a:srgbClr val="0070C0"/>
                </a:solidFill>
              </a:rPr>
              <a:t>If </a:t>
            </a:r>
            <a:r>
              <a:rPr lang="en-US" sz="4000" spc="-70" dirty="0">
                <a:solidFill>
                  <a:srgbClr val="0070C0"/>
                </a:solidFill>
              </a:rPr>
              <a:t> </a:t>
            </a:r>
            <a:r>
              <a:rPr lang="en-US" sz="4400" spc="-70" dirty="0">
                <a:solidFill>
                  <a:srgbClr val="0070C0"/>
                </a:solidFill>
              </a:rPr>
              <a:t>There’s</a:t>
            </a:r>
            <a:r>
              <a:rPr lang="en-US" sz="4000" spc="-70" dirty="0">
                <a:solidFill>
                  <a:srgbClr val="0070C0"/>
                </a:solidFill>
              </a:rPr>
              <a:t> </a:t>
            </a:r>
            <a:r>
              <a:rPr lang="en-US" sz="4400" spc="-70" dirty="0">
                <a:solidFill>
                  <a:srgbClr val="0070C0"/>
                </a:solidFill>
              </a:rPr>
              <a:t>No</a:t>
            </a:r>
            <a:r>
              <a:rPr lang="en-US" sz="4000" spc="-70" dirty="0">
                <a:solidFill>
                  <a:srgbClr val="0070C0"/>
                </a:solidFill>
              </a:rPr>
              <a:t> </a:t>
            </a:r>
            <a:r>
              <a:rPr lang="en-US" sz="4400" spc="-70" dirty="0">
                <a:solidFill>
                  <a:srgbClr val="0070C0"/>
                </a:solidFill>
              </a:rPr>
              <a:t>Enclosing</a:t>
            </a:r>
            <a:r>
              <a:rPr lang="en-US" sz="3600" spc="-70" dirty="0">
                <a:solidFill>
                  <a:srgbClr val="0070C0"/>
                </a:solidFill>
              </a:rPr>
              <a:t> </a:t>
            </a:r>
            <a:r>
              <a:rPr lang="en-US" sz="4400" spc="-70" dirty="0">
                <a:solidFill>
                  <a:srgbClr val="0070C0"/>
                </a:solidFill>
                <a:latin typeface="Bahnschrift" panose="020B0502040204020203" pitchFamily="34" charset="0"/>
              </a:rPr>
              <a:t>[</a:t>
            </a:r>
            <a:r>
              <a:rPr lang="en-US" sz="2000" spc="-7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4400" spc="-70" dirty="0">
                <a:solidFill>
                  <a:srgbClr val="0070C0"/>
                </a:solidFill>
                <a:latin typeface="Bahnschrift" panose="020B0502040204020203" pitchFamily="34" charset="0"/>
              </a:rPr>
              <a:t>]</a:t>
            </a:r>
            <a:r>
              <a:rPr lang="en-US" sz="3600" spc="-70" dirty="0">
                <a:solidFill>
                  <a:srgbClr val="0070C0"/>
                </a:solidFill>
              </a:rPr>
              <a:t> </a:t>
            </a:r>
            <a:br>
              <a:rPr lang="en-US" sz="3600" spc="-70" dirty="0">
                <a:solidFill>
                  <a:srgbClr val="0070C0"/>
                </a:solidFill>
              </a:rPr>
            </a:br>
            <a:r>
              <a:rPr lang="en-US" sz="4400" spc="-70" dirty="0">
                <a:solidFill>
                  <a:srgbClr val="0070C0"/>
                </a:solidFill>
              </a:rPr>
              <a:t>or</a:t>
            </a:r>
            <a:r>
              <a:rPr lang="en-US" sz="4000" spc="-70" dirty="0">
                <a:solidFill>
                  <a:srgbClr val="0070C0"/>
                </a:solidFill>
              </a:rPr>
              <a:t> </a:t>
            </a:r>
            <a:r>
              <a:rPr lang="en-US" sz="4400" spc="-70" dirty="0">
                <a:solidFill>
                  <a:srgbClr val="0070C0"/>
                </a:solidFill>
                <a:latin typeface="Bahnschrift" panose="020B0502040204020203" pitchFamily="34" charset="0"/>
              </a:rPr>
              <a:t>(</a:t>
            </a:r>
            <a:r>
              <a:rPr lang="en-US" sz="900" spc="-7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4400" spc="-70" dirty="0">
                <a:solidFill>
                  <a:srgbClr val="0070C0"/>
                </a:solidFill>
                <a:latin typeface="Bahnschrift" panose="020B0502040204020203" pitchFamily="34" charset="0"/>
              </a:rPr>
              <a:t>)</a:t>
            </a:r>
            <a:r>
              <a:rPr lang="en-US" sz="4000" spc="-70" dirty="0">
                <a:solidFill>
                  <a:srgbClr val="0070C0"/>
                </a:solidFill>
              </a:rPr>
              <a:t> </a:t>
            </a:r>
            <a:r>
              <a:rPr lang="en-US" sz="4400" spc="-70" dirty="0">
                <a:solidFill>
                  <a:srgbClr val="0070C0"/>
                </a:solidFill>
              </a:rPr>
              <a:t>Symbol</a:t>
            </a:r>
            <a:endParaRPr lang="en-US" sz="4000" spc="-7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BA180-7EA5-4A5A-8191-64668076026D}"/>
              </a:ext>
            </a:extLst>
          </p:cNvPr>
          <p:cNvSpPr/>
          <p:nvPr/>
        </p:nvSpPr>
        <p:spPr>
          <a:xfrm>
            <a:off x="325883" y="5167906"/>
            <a:ext cx="1451113" cy="836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E042E-540F-42A4-82BE-B47811CB6BA5}"/>
              </a:ext>
            </a:extLst>
          </p:cNvPr>
          <p:cNvSpPr/>
          <p:nvPr/>
        </p:nvSpPr>
        <p:spPr>
          <a:xfrm>
            <a:off x="325883" y="2413618"/>
            <a:ext cx="1451113" cy="836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AD33F0-43A1-4E65-84C9-E4702C1C2896}"/>
              </a:ext>
            </a:extLst>
          </p:cNvPr>
          <p:cNvCxnSpPr/>
          <p:nvPr/>
        </p:nvCxnSpPr>
        <p:spPr>
          <a:xfrm>
            <a:off x="1544745" y="2453116"/>
            <a:ext cx="0" cy="32004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E0D24D-F50F-4F8B-BC18-554E954A7993}"/>
              </a:ext>
            </a:extLst>
          </p:cNvPr>
          <p:cNvCxnSpPr/>
          <p:nvPr/>
        </p:nvCxnSpPr>
        <p:spPr>
          <a:xfrm>
            <a:off x="8694100" y="2441183"/>
            <a:ext cx="0" cy="329184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40ECEB-0D57-4513-9C0A-72D4F4470009}"/>
              </a:ext>
            </a:extLst>
          </p:cNvPr>
          <p:cNvCxnSpPr/>
          <p:nvPr/>
        </p:nvCxnSpPr>
        <p:spPr>
          <a:xfrm>
            <a:off x="1539700" y="2843306"/>
            <a:ext cx="0" cy="32004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5F3AB6-50F4-4A75-A808-78ADFA633A72}"/>
              </a:ext>
            </a:extLst>
          </p:cNvPr>
          <p:cNvCxnSpPr/>
          <p:nvPr/>
        </p:nvCxnSpPr>
        <p:spPr>
          <a:xfrm>
            <a:off x="5520634" y="2815090"/>
            <a:ext cx="0" cy="36576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6B7348-9E9E-4559-99E5-6F0FE296BC42}"/>
              </a:ext>
            </a:extLst>
          </p:cNvPr>
          <p:cNvCxnSpPr/>
          <p:nvPr/>
        </p:nvCxnSpPr>
        <p:spPr>
          <a:xfrm>
            <a:off x="1543712" y="3556114"/>
            <a:ext cx="0" cy="356616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5EADEF-21FD-461F-A048-AB133A21461D}"/>
              </a:ext>
            </a:extLst>
          </p:cNvPr>
          <p:cNvCxnSpPr/>
          <p:nvPr/>
        </p:nvCxnSpPr>
        <p:spPr>
          <a:xfrm>
            <a:off x="1540733" y="5219881"/>
            <a:ext cx="0" cy="32004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ACB194-F7DE-41C6-A82D-0E0CF7B1196C}"/>
              </a:ext>
            </a:extLst>
          </p:cNvPr>
          <p:cNvCxnSpPr/>
          <p:nvPr/>
        </p:nvCxnSpPr>
        <p:spPr>
          <a:xfrm>
            <a:off x="4463268" y="5190933"/>
            <a:ext cx="0" cy="329184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307B05-E5CE-43EC-8671-5323806296A4}"/>
              </a:ext>
            </a:extLst>
          </p:cNvPr>
          <p:cNvCxnSpPr/>
          <p:nvPr/>
        </p:nvCxnSpPr>
        <p:spPr>
          <a:xfrm>
            <a:off x="1535688" y="5593293"/>
            <a:ext cx="0" cy="32004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9836CD-1222-47B7-BE7B-0A76ABB506FD}"/>
              </a:ext>
            </a:extLst>
          </p:cNvPr>
          <p:cNvCxnSpPr/>
          <p:nvPr/>
        </p:nvCxnSpPr>
        <p:spPr>
          <a:xfrm>
            <a:off x="8522777" y="5569155"/>
            <a:ext cx="0" cy="36576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69BDD2-1E4C-4BC5-BBB9-99F176F40914}"/>
              </a:ext>
            </a:extLst>
          </p:cNvPr>
          <p:cNvCxnSpPr/>
          <p:nvPr/>
        </p:nvCxnSpPr>
        <p:spPr>
          <a:xfrm>
            <a:off x="1539700" y="6322879"/>
            <a:ext cx="0" cy="356616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ECEFA47-C4D5-458E-8747-250F54D16750}"/>
              </a:ext>
            </a:extLst>
          </p:cNvPr>
          <p:cNvSpPr/>
          <p:nvPr/>
        </p:nvSpPr>
        <p:spPr>
          <a:xfrm>
            <a:off x="9281786" y="1979112"/>
            <a:ext cx="307508" cy="200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D8E65-21C7-4215-8E21-F8E5EE8A13D9}"/>
              </a:ext>
            </a:extLst>
          </p:cNvPr>
          <p:cNvSpPr/>
          <p:nvPr/>
        </p:nvSpPr>
        <p:spPr>
          <a:xfrm>
            <a:off x="5901854" y="4774498"/>
            <a:ext cx="307508" cy="200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1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1"/>
                            </p:stCondLst>
                            <p:childTnLst>
                              <p:par>
                                <p:cTn id="2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1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1"/>
                            </p:stCondLst>
                            <p:childTnLst>
                              <p:par>
                                <p:cTn id="5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1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1"/>
                            </p:stCondLst>
                            <p:childTnLst>
                              <p:par>
                                <p:cTn id="10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201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201"/>
                            </p:stCondLst>
                            <p:childTnLst>
                              <p:par>
                                <p:cTn id="12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Tuple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similar to lists, so we won’t talk </a:t>
            </a:r>
            <a:br>
              <a:rPr lang="en-US" sz="3600" dirty="0"/>
            </a:br>
            <a:r>
              <a:rPr lang="en-US" sz="3600" dirty="0"/>
              <a:t>about their operators (which are the same).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Well, yes, the operators are the same, but…</a:t>
            </a:r>
            <a:br>
              <a:rPr lang="en-US" sz="3600" dirty="0"/>
            </a:br>
            <a:r>
              <a:rPr lang="en-US" sz="3600" dirty="0"/>
              <a:t>you cannot update or delete tuple elements.</a:t>
            </a:r>
          </a:p>
        </p:txBody>
      </p:sp>
    </p:spTree>
    <p:extLst>
      <p:ext uri="{BB962C8B-B14F-4D97-AF65-F5344CB8AC3E}">
        <p14:creationId xmlns:p14="http://schemas.microsoft.com/office/powerpoint/2010/main" val="123493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you can </a:t>
            </a:r>
            <a:r>
              <a:rPr lang="en-US" sz="3600" i="1" dirty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/>
              <a:t>from a modified</a:t>
            </a:r>
            <a:r>
              <a:rPr lang="en-US" sz="3600" i="1" dirty="0"/>
              <a:t> existing tuple</a:t>
            </a:r>
            <a:r>
              <a:rPr lang="en-US" sz="3600" dirty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tup1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= ('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'xyz', 12, 34.56, 7j)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= 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tup1[:2]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;</a:t>
            </a:r>
            <a:r>
              <a:rPr lang="en-US" sz="28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tup3 =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tup1[-1:]*3 + tup2;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print(tup3)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(7j, 7j, 7j, '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abc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9767F7-70C4-4369-BBE4-DCB99402ACFA}"/>
              </a:ext>
            </a:extLst>
          </p:cNvPr>
          <p:cNvSpPr/>
          <p:nvPr/>
        </p:nvSpPr>
        <p:spPr>
          <a:xfrm>
            <a:off x="4586117" y="3471613"/>
            <a:ext cx="3026791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print(</a:t>
            </a:r>
            <a:r>
              <a:rPr 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Tuples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2BF47-82D3-49E2-8A2A-C08B18C978D9}"/>
              </a:ext>
            </a:extLst>
          </p:cNvPr>
          <p:cNvSpPr/>
          <p:nvPr/>
        </p:nvSpPr>
        <p:spPr>
          <a:xfrm>
            <a:off x="2984255" y="2415077"/>
            <a:ext cx="307508" cy="200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0E5B9A-DF81-48C4-BABA-B11BA1747223}"/>
              </a:ext>
            </a:extLst>
          </p:cNvPr>
          <p:cNvSpPr/>
          <p:nvPr/>
        </p:nvSpPr>
        <p:spPr>
          <a:xfrm>
            <a:off x="232945" y="3044539"/>
            <a:ext cx="1451113" cy="836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endParaRPr lang="en-US" sz="2800" dirty="0">
              <a:latin typeface="Lucida Sans Typewriter" panose="020B05090305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EB6FAD-B9ED-432C-A108-5A5659BE63F0}"/>
              </a:ext>
            </a:extLst>
          </p:cNvPr>
          <p:cNvCxnSpPr/>
          <p:nvPr/>
        </p:nvCxnSpPr>
        <p:spPr>
          <a:xfrm>
            <a:off x="1447795" y="3106670"/>
            <a:ext cx="0" cy="32004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57697F-1F1A-4BB2-AB64-D8EDC08D1C03}"/>
              </a:ext>
            </a:extLst>
          </p:cNvPr>
          <p:cNvCxnSpPr/>
          <p:nvPr/>
        </p:nvCxnSpPr>
        <p:spPr>
          <a:xfrm>
            <a:off x="9272060" y="3088276"/>
            <a:ext cx="0" cy="347472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FC1D98-31F8-494F-AF95-D59B6F582EAC}"/>
              </a:ext>
            </a:extLst>
          </p:cNvPr>
          <p:cNvCxnSpPr/>
          <p:nvPr/>
        </p:nvCxnSpPr>
        <p:spPr>
          <a:xfrm>
            <a:off x="1442750" y="3511972"/>
            <a:ext cx="0" cy="32004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2825F5-6083-4CAE-92DC-BE15D5F6D3E0}"/>
              </a:ext>
            </a:extLst>
          </p:cNvPr>
          <p:cNvCxnSpPr/>
          <p:nvPr/>
        </p:nvCxnSpPr>
        <p:spPr>
          <a:xfrm>
            <a:off x="7543101" y="3492500"/>
            <a:ext cx="0" cy="36576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6242F4-5BB8-481E-906D-7E677EBD7A65}"/>
              </a:ext>
            </a:extLst>
          </p:cNvPr>
          <p:cNvCxnSpPr/>
          <p:nvPr/>
        </p:nvCxnSpPr>
        <p:spPr>
          <a:xfrm>
            <a:off x="4978204" y="3485066"/>
            <a:ext cx="0" cy="36576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81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1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01"/>
                            </p:stCondLst>
                            <p:childTnLst>
                              <p:par>
                                <p:cTn id="3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1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1"/>
                            </p:stCondLst>
                            <p:childTnLst>
                              <p:par>
                                <p:cTn id="6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1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1"/>
                            </p:stCondLst>
                            <p:childTnLst>
                              <p:par>
                                <p:cTn id="7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you can </a:t>
            </a:r>
            <a:r>
              <a:rPr lang="en-US" sz="3600" i="1" dirty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/>
              <a:t>from a modified</a:t>
            </a:r>
            <a:r>
              <a:rPr lang="en-US" sz="3600" i="1" dirty="0"/>
              <a:t> existing tuple</a:t>
            </a:r>
            <a:r>
              <a:rPr lang="en-US" sz="3600" dirty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tup1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= (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', 'xyz'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12, 34.56, 7j)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= 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tup1[:2]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', '</a:t>
            </a:r>
            <a:r>
              <a:rPr 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xyz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’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tup3 =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tup1[-1:]*3 + tup2;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print(tup3)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(7j, 7j, 7j, '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abc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90754F-AF9E-4C5C-9C05-369BC59A9323}"/>
              </a:ext>
            </a:extLst>
          </p:cNvPr>
          <p:cNvSpPr/>
          <p:nvPr/>
        </p:nvSpPr>
        <p:spPr>
          <a:xfrm>
            <a:off x="4586117" y="3471613"/>
            <a:ext cx="3026791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print(</a:t>
            </a:r>
            <a:r>
              <a:rPr 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Tuples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C7BCF-CAC9-4A0C-8283-206C2CC70B0E}"/>
              </a:ext>
            </a:extLst>
          </p:cNvPr>
          <p:cNvSpPr/>
          <p:nvPr/>
        </p:nvSpPr>
        <p:spPr>
          <a:xfrm>
            <a:off x="232945" y="3044539"/>
            <a:ext cx="1451113" cy="1667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endParaRPr lang="en-US" sz="28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endParaRPr lang="en-US" sz="2800" dirty="0">
              <a:latin typeface="Lucida Sans Typewriter" panose="020B05090305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A5BEC9-40C1-4310-A66F-746F4FA52862}"/>
              </a:ext>
            </a:extLst>
          </p:cNvPr>
          <p:cNvCxnSpPr/>
          <p:nvPr/>
        </p:nvCxnSpPr>
        <p:spPr>
          <a:xfrm>
            <a:off x="1515926" y="4269248"/>
            <a:ext cx="0" cy="36576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5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you can </a:t>
            </a:r>
            <a:r>
              <a:rPr lang="en-US" sz="3600" i="1" dirty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/>
              <a:t>from a modified</a:t>
            </a:r>
            <a:r>
              <a:rPr lang="en-US" sz="3600" i="1" dirty="0"/>
              <a:t> existing tuple</a:t>
            </a:r>
            <a:r>
              <a:rPr lang="en-US" sz="3600" dirty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tup1 = ('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'xyz', 12, 34.56, 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7j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= tup1[:2];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'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xyz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’)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tup3</a:t>
            </a:r>
            <a:r>
              <a:rPr lang="en-US" sz="2800" dirty="0"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tup1[-1:]*3 </a:t>
            </a:r>
            <a:r>
              <a:rPr lang="en-US" sz="2800" dirty="0">
                <a:latin typeface="Lucida Console" panose="020B0609040504020204" pitchFamily="49" charset="0"/>
              </a:rPr>
              <a:t>+ 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>
                <a:latin typeface="Lucida Console" panose="020B0609040504020204" pitchFamily="49" charset="0"/>
              </a:rPr>
              <a:t>;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print(tup3)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964966-32B3-40B5-B1A6-AA6DA876DB99}"/>
              </a:ext>
            </a:extLst>
          </p:cNvPr>
          <p:cNvSpPr/>
          <p:nvPr/>
        </p:nvSpPr>
        <p:spPr>
          <a:xfrm>
            <a:off x="4586117" y="3471613"/>
            <a:ext cx="3026791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print(</a:t>
            </a:r>
            <a:r>
              <a:rPr 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EC18A-65E2-46F3-8A72-85C0E286B0E2}"/>
              </a:ext>
            </a:extLst>
          </p:cNvPr>
          <p:cNvSpPr/>
          <p:nvPr/>
        </p:nvSpPr>
        <p:spPr>
          <a:xfrm>
            <a:off x="232945" y="3044539"/>
            <a:ext cx="1451113" cy="1667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endParaRPr lang="en-US" sz="28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endParaRPr lang="en-US" sz="2800" dirty="0">
              <a:latin typeface="Lucida Sans Typewriter" panose="020B05090305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F8D1D5-A4B5-4F95-99DB-012B91F65805}"/>
              </a:ext>
            </a:extLst>
          </p:cNvPr>
          <p:cNvCxnSpPr/>
          <p:nvPr/>
        </p:nvCxnSpPr>
        <p:spPr>
          <a:xfrm>
            <a:off x="7090835" y="4279080"/>
            <a:ext cx="0" cy="36576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88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1"/>
                            </p:stCondLst>
                            <p:childTnLst>
                              <p:par>
                                <p:cTn id="1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4342" y="4190379"/>
            <a:ext cx="4574761" cy="2771659"/>
          </a:xfrm>
          <a:prstGeom prst="rect">
            <a:avLst/>
          </a:prstGeom>
        </p:spPr>
      </p:pic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601173" y="764175"/>
            <a:ext cx="8489374" cy="2460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defTabSz="91366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197" dirty="0">
                <a:solidFill>
                  <a:srgbClr val="FF0000"/>
                </a:solidFill>
                <a:latin typeface="Times New Roman" pitchFamily="18" charset="0"/>
              </a:rPr>
              <a:t>sin(90</a:t>
            </a:r>
            <a:r>
              <a:rPr lang="en-US" altLang="en-US" sz="3197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</a:t>
            </a:r>
            <a:r>
              <a:rPr lang="en-US" altLang="en-US" sz="3197" dirty="0">
                <a:solidFill>
                  <a:srgbClr val="FF0000"/>
                </a:solidFill>
                <a:latin typeface="Times New Roman" pitchFamily="18" charset="0"/>
              </a:rPr>
              <a:t>)=1 is a mapping for just one value.</a:t>
            </a:r>
          </a:p>
          <a:p>
            <a:pPr defTabSz="91366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197" dirty="0">
                <a:solidFill>
                  <a:srgbClr val="FF0000"/>
                </a:solidFill>
                <a:latin typeface="Times New Roman" pitchFamily="18" charset="0"/>
              </a:rPr>
              <a:t>But what is the mapping, for all values?</a:t>
            </a:r>
          </a:p>
          <a:p>
            <a:pPr defTabSz="913668" eaLnBrk="0" fontAlgn="base" hangingPunct="0">
              <a:spcAft>
                <a:spcPct val="0"/>
              </a:spcAft>
            </a:pPr>
            <a:r>
              <a:rPr lang="en-US" altLang="en-US" sz="3197" dirty="0">
                <a:solidFill>
                  <a:srgbClr val="FF0000"/>
                </a:solidFill>
                <a:latin typeface="Times New Roman" pitchFamily="18" charset="0"/>
              </a:rPr>
              <a:t>That would be the set of all mappings.</a:t>
            </a:r>
          </a:p>
          <a:p>
            <a:pPr defTabSz="913668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2798" dirty="0">
              <a:solidFill>
                <a:srgbClr val="FF0000"/>
              </a:solidFill>
              <a:latin typeface="Lucida Console" panose="020B0609040504020204" pitchFamily="49" charset="0"/>
              <a:cs typeface="Lucida Sans Unicode" panose="020B0602030504020204" pitchFamily="34" charset="0"/>
              <a:sym typeface="Symbol" panose="05050102010706020507" pitchFamily="18" charset="2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621" y="2795"/>
            <a:ext cx="9136546" cy="761379"/>
          </a:xfrm>
        </p:spPr>
        <p:txBody>
          <a:bodyPr/>
          <a:lstStyle/>
          <a:p>
            <a:r>
              <a:rPr lang="en-US" altLang="en-US" sz="3997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mapping is a concept from math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3981880" y="4667634"/>
            <a:ext cx="0" cy="11877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3430964" y="4122806"/>
            <a:ext cx="0" cy="10963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622" y="4187333"/>
            <a:ext cx="4574761" cy="27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9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you can </a:t>
            </a:r>
            <a:r>
              <a:rPr lang="en-US" sz="3600" i="1" dirty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/>
              <a:t>from a modified</a:t>
            </a:r>
            <a:r>
              <a:rPr lang="en-US" sz="3600" i="1" dirty="0"/>
              <a:t> existing tuple</a:t>
            </a:r>
            <a:r>
              <a:rPr lang="en-US" sz="3600" dirty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tup1 = ('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'xyz', 12, 34.56, 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7j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= tup1[:2];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'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xyz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’)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 </a:t>
            </a:r>
            <a: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tup3</a:t>
            </a:r>
            <a:r>
              <a:rPr lang="en-US" sz="2800" dirty="0"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tup1[-1:]*3 </a:t>
            </a:r>
            <a:r>
              <a:rPr lang="en-US" sz="2800" dirty="0">
                <a:latin typeface="Lucida Console" panose="020B0609040504020204" pitchFamily="49" charset="0"/>
              </a:rPr>
              <a:t>+ 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>
                <a:latin typeface="Lucida Console" panose="020B0609040504020204" pitchFamily="49" charset="0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7j</a:t>
            </a:r>
            <a:r>
              <a:rPr lang="en-US" sz="2800" dirty="0">
                <a:latin typeface="Lucida Console" panose="020B0609040504020204" pitchFamily="49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7j</a:t>
            </a:r>
            <a:r>
              <a:rPr lang="en-US" sz="2800" dirty="0">
                <a:latin typeface="Lucida Console" panose="020B0609040504020204" pitchFamily="49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7j</a:t>
            </a:r>
            <a:r>
              <a:rPr lang="en-US" sz="2800" dirty="0">
                <a:latin typeface="Lucida Console" panose="020B0609040504020204" pitchFamily="49" charset="0"/>
              </a:rPr>
              <a:t>, 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'</a:t>
            </a:r>
            <a:r>
              <a:rPr lang="en-US" sz="28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abc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', 'xyz'</a:t>
            </a:r>
            <a:r>
              <a:rPr lang="en-US" sz="2800" dirty="0">
                <a:latin typeface="Lucida Console" panose="020B0609040504020204" pitchFamily="49" charset="0"/>
              </a:rPr>
              <a:t>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tup1[-1]*3 + tup2;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1D935-D536-4A0F-969F-A4502FCDC641}"/>
              </a:ext>
            </a:extLst>
          </p:cNvPr>
          <p:cNvSpPr/>
          <p:nvPr/>
        </p:nvSpPr>
        <p:spPr>
          <a:xfrm>
            <a:off x="4586117" y="3471613"/>
            <a:ext cx="3026791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print(</a:t>
            </a:r>
            <a:r>
              <a:rPr 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B6577-9FB0-40D7-B5C6-E390DA7E01F3}"/>
              </a:ext>
            </a:extLst>
          </p:cNvPr>
          <p:cNvSpPr/>
          <p:nvPr/>
        </p:nvSpPr>
        <p:spPr>
          <a:xfrm>
            <a:off x="6725942" y="4282774"/>
            <a:ext cx="3026791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print(</a:t>
            </a:r>
            <a: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tup3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432F5A-F3F2-4570-B89D-1654B460B522}"/>
              </a:ext>
            </a:extLst>
          </p:cNvPr>
          <p:cNvCxnSpPr/>
          <p:nvPr/>
        </p:nvCxnSpPr>
        <p:spPr>
          <a:xfrm>
            <a:off x="9635855" y="4297645"/>
            <a:ext cx="0" cy="347472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ACCA12E-0630-449B-8DC1-74096B781825}"/>
              </a:ext>
            </a:extLst>
          </p:cNvPr>
          <p:cNvSpPr/>
          <p:nvPr/>
        </p:nvSpPr>
        <p:spPr>
          <a:xfrm>
            <a:off x="232945" y="3044539"/>
            <a:ext cx="1451113" cy="2540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endParaRPr lang="en-US" sz="28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endParaRPr lang="en-US" sz="28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endParaRPr lang="en-US" sz="2800" dirty="0">
              <a:latin typeface="Lucida Sans Typewriter" panose="020B05090305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F11181-BDAC-445C-B5D5-70A656B4143A}"/>
              </a:ext>
            </a:extLst>
          </p:cNvPr>
          <p:cNvCxnSpPr/>
          <p:nvPr/>
        </p:nvCxnSpPr>
        <p:spPr>
          <a:xfrm>
            <a:off x="1486430" y="5114823"/>
            <a:ext cx="0" cy="36576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8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1"/>
                            </p:stCondLst>
                            <p:childTnLst>
                              <p:par>
                                <p:cTn id="1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you can </a:t>
            </a:r>
            <a:r>
              <a:rPr lang="en-US" sz="3600" i="1" dirty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/>
              <a:t>from a modified</a:t>
            </a:r>
            <a:r>
              <a:rPr lang="en-US" sz="3600" i="1" dirty="0"/>
              <a:t> existing tuple</a:t>
            </a:r>
            <a:r>
              <a:rPr lang="en-US" sz="3600" dirty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tup1 = ('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'xyz', 12, 34.56, 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7j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= tup1[:2];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'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xyz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’)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tup3</a:t>
            </a:r>
            <a:r>
              <a:rPr lang="en-US" sz="2800" dirty="0"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tup1[-1:]*3 </a:t>
            </a:r>
            <a:r>
              <a:rPr lang="en-US" sz="2800" dirty="0">
                <a:latin typeface="Lucida Console" panose="020B0609040504020204" pitchFamily="49" charset="0"/>
              </a:rPr>
              <a:t>+ 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>
                <a:latin typeface="Lucida Console" panose="020B0609040504020204" pitchFamily="49" charset="0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Console" panose="020B0609040504020204" pitchFamily="49" charset="0"/>
              </a:rPr>
              <a:t>(7j, 7j, 7j, '</a:t>
            </a:r>
            <a:r>
              <a:rPr lang="en-US" sz="2800" dirty="0" err="1">
                <a:latin typeface="Lucida Console" panose="020B0609040504020204" pitchFamily="49" charset="0"/>
              </a:rPr>
              <a:t>abc</a:t>
            </a:r>
            <a:r>
              <a:rPr lang="en-US" sz="2800" dirty="0">
                <a:latin typeface="Lucida Console" panose="020B0609040504020204" pitchFamily="49" charset="0"/>
              </a:rPr>
              <a:t>', '</a:t>
            </a:r>
            <a:r>
              <a:rPr lang="en-US" sz="2800" dirty="0" err="1">
                <a:latin typeface="Lucida Console" panose="020B0609040504020204" pitchFamily="49" charset="0"/>
              </a:rPr>
              <a:t>xyz</a:t>
            </a:r>
            <a:r>
              <a:rPr lang="en-US" sz="2800" dirty="0">
                <a:latin typeface="Lucida Console" panose="020B0609040504020204" pitchFamily="49" charset="0"/>
              </a:rPr>
              <a:t>’)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cs typeface="Courier New" pitchFamily="49" charset="0"/>
              </a:rPr>
              <a:t>tupX</a:t>
            </a:r>
            <a:r>
              <a:rPr lang="en-US" sz="2800" dirty="0"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tup1[-1]*3 </a:t>
            </a:r>
            <a:r>
              <a:rPr lang="en-US" sz="2800" dirty="0">
                <a:latin typeface="Lucida Console" panose="020B0609040504020204" pitchFamily="49" charset="0"/>
              </a:rPr>
              <a:t>+ 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>
                <a:latin typeface="Lucida Console" panose="020B0609040504020204" pitchFamily="49" charset="0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Traceback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 (most recent call last):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  File "&lt;</a:t>
            </a: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stdin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&gt;", line 1, in &lt;module&gt;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TypeError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: unsupported operand type(s) for +: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'complex'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and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'tuple'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CF6D13-2509-4527-865E-4276BEBDEDE2}"/>
              </a:ext>
            </a:extLst>
          </p:cNvPr>
          <p:cNvCxnSpPr/>
          <p:nvPr/>
        </p:nvCxnSpPr>
        <p:spPr>
          <a:xfrm>
            <a:off x="6912320" y="5143219"/>
            <a:ext cx="0" cy="347472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4D987B2-7AAB-4D64-95EB-5EDE189D8046}"/>
              </a:ext>
            </a:extLst>
          </p:cNvPr>
          <p:cNvSpPr/>
          <p:nvPr/>
        </p:nvSpPr>
        <p:spPr>
          <a:xfrm>
            <a:off x="4586117" y="3471613"/>
            <a:ext cx="3026791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print(</a:t>
            </a:r>
            <a:r>
              <a:rPr 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7298F-9581-48EB-A501-65ADFF3BB7BC}"/>
              </a:ext>
            </a:extLst>
          </p:cNvPr>
          <p:cNvSpPr/>
          <p:nvPr/>
        </p:nvSpPr>
        <p:spPr>
          <a:xfrm>
            <a:off x="6725942" y="4282774"/>
            <a:ext cx="3026791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print(</a:t>
            </a:r>
            <a: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tup3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0D545-5959-4E18-A534-8640C4D8CA0D}"/>
              </a:ext>
            </a:extLst>
          </p:cNvPr>
          <p:cNvSpPr/>
          <p:nvPr/>
        </p:nvSpPr>
        <p:spPr>
          <a:xfrm>
            <a:off x="232945" y="3044539"/>
            <a:ext cx="1451113" cy="2540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endParaRPr lang="en-US" sz="28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endParaRPr lang="en-US" sz="28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endParaRPr lang="en-US" sz="28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1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1"/>
                            </p:stCondLst>
                            <p:childTnLst>
                              <p:par>
                                <p:cTn id="1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you can </a:t>
            </a:r>
            <a:r>
              <a:rPr lang="en-US" sz="3600" i="1" dirty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/>
              <a:t>from a modified</a:t>
            </a:r>
            <a:r>
              <a:rPr lang="en-US" sz="3600" i="1" dirty="0"/>
              <a:t> existing tuple</a:t>
            </a:r>
            <a:r>
              <a:rPr lang="en-US" sz="3600" dirty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tup1 = ('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'xyz', 12, 34.56, 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7j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= tup1[:2];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'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xyz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’)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Lucida Console" panose="020B0609040504020204" pitchFamily="49" charset="0"/>
                <a:cs typeface="Courier New" pitchFamily="49" charset="0"/>
              </a:rPr>
              <a:t>tup3 = </a:t>
            </a:r>
            <a:r>
              <a:rPr lang="en-US" sz="2800" dirty="0">
                <a:latin typeface="Lucida Console" panose="020B0609040504020204" pitchFamily="49" charset="0"/>
              </a:rPr>
              <a:t>tup1[-1:]*3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latin typeface="Lucida Console" panose="020B0609040504020204" pitchFamily="49" charset="0"/>
              </a:rPr>
              <a:t>+ 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>
                <a:latin typeface="Lucida Console" panose="020B0609040504020204" pitchFamily="49" charset="0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Console" panose="020B0609040504020204" pitchFamily="49" charset="0"/>
              </a:rPr>
              <a:t>(7j, 7j, 7j, '</a:t>
            </a:r>
            <a:r>
              <a:rPr lang="en-US" sz="2800" dirty="0" err="1">
                <a:latin typeface="Lucida Console" panose="020B0609040504020204" pitchFamily="49" charset="0"/>
              </a:rPr>
              <a:t>abc</a:t>
            </a:r>
            <a:r>
              <a:rPr lang="en-US" sz="2800" dirty="0">
                <a:latin typeface="Lucida Console" panose="020B0609040504020204" pitchFamily="49" charset="0"/>
              </a:rPr>
              <a:t>', '</a:t>
            </a:r>
            <a:r>
              <a:rPr lang="en-US" sz="2800" dirty="0" err="1">
                <a:latin typeface="Lucida Console" panose="020B0609040504020204" pitchFamily="49" charset="0"/>
              </a:rPr>
              <a:t>xyz</a:t>
            </a:r>
            <a:r>
              <a:rPr lang="en-US" sz="2800" dirty="0">
                <a:latin typeface="Lucida Console" panose="020B0609040504020204" pitchFamily="49" charset="0"/>
              </a:rPr>
              <a:t>’)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cs typeface="Courier New" pitchFamily="49" charset="0"/>
              </a:rPr>
              <a:t>tupX</a:t>
            </a:r>
            <a:r>
              <a:rPr lang="en-US" sz="2800" dirty="0"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tup1[-1]</a:t>
            </a:r>
            <a:r>
              <a:rPr lang="en-US" sz="2800" dirty="0">
                <a:latin typeface="Lucida Console" panose="020B0609040504020204" pitchFamily="49" charset="0"/>
              </a:rPr>
              <a:t>*3 + 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>
                <a:latin typeface="Lucida Console" panose="020B0609040504020204" pitchFamily="49" charset="0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Traceback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 (most recent call last):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  File "&lt;</a:t>
            </a: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stdin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&gt;", line 1, in &lt;module&gt;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TypeError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: unsupported operand type(s) for +: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'complex'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and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'tuple'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4636294" y="5486400"/>
            <a:ext cx="2438400" cy="914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712494" y="3429000"/>
            <a:ext cx="3962400" cy="1676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C1C106B-BF19-4034-98B0-F389E404A79F}"/>
              </a:ext>
            </a:extLst>
          </p:cNvPr>
          <p:cNvSpPr/>
          <p:nvPr/>
        </p:nvSpPr>
        <p:spPr>
          <a:xfrm>
            <a:off x="4586117" y="3471613"/>
            <a:ext cx="3026791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print(tup2)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08EC1-BB86-4097-BD49-2BAD2B135BC8}"/>
              </a:ext>
            </a:extLst>
          </p:cNvPr>
          <p:cNvSpPr/>
          <p:nvPr/>
        </p:nvSpPr>
        <p:spPr>
          <a:xfrm>
            <a:off x="6725942" y="4282774"/>
            <a:ext cx="3026791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print(</a:t>
            </a:r>
            <a:r>
              <a:rPr lang="en-US" sz="2800" dirty="0">
                <a:latin typeface="Lucida Console" panose="020B0609040504020204" pitchFamily="49" charset="0"/>
              </a:rPr>
              <a:t>tup3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C43F93-7477-437E-8520-32BEE2E63C8C}"/>
              </a:ext>
            </a:extLst>
          </p:cNvPr>
          <p:cNvSpPr/>
          <p:nvPr/>
        </p:nvSpPr>
        <p:spPr>
          <a:xfrm>
            <a:off x="232945" y="3044539"/>
            <a:ext cx="1451113" cy="2540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endParaRPr lang="en-US" sz="28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endParaRPr lang="en-US" sz="28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endParaRPr lang="en-US" sz="28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0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you can </a:t>
            </a:r>
            <a:r>
              <a:rPr lang="en-US" sz="3600" i="1" dirty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/>
              <a:t>from a modified</a:t>
            </a:r>
            <a:r>
              <a:rPr lang="en-US" sz="3600" i="1" dirty="0"/>
              <a:t> existing tuple</a:t>
            </a:r>
            <a:r>
              <a:rPr lang="en-US" sz="3600" dirty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tup1 = ('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'xyz', 12, 34.56, 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7j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= tup1[:2];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'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xyz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’)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  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Lucida Console" panose="020B0609040504020204" pitchFamily="49" charset="0"/>
                <a:cs typeface="Courier New" pitchFamily="49" charset="0"/>
              </a:rPr>
              <a:t>tup3 = </a:t>
            </a:r>
            <a: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tup1[-1:]</a:t>
            </a:r>
            <a:r>
              <a:rPr lang="en-US" sz="2800" dirty="0">
                <a:latin typeface="Lucida Console" panose="020B0609040504020204" pitchFamily="49" charset="0"/>
              </a:rPr>
              <a:t>*3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latin typeface="Lucida Console" panose="020B0609040504020204" pitchFamily="49" charset="0"/>
              </a:rPr>
              <a:t>+ 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>
                <a:latin typeface="Lucida Console" panose="020B0609040504020204" pitchFamily="49" charset="0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Console" panose="020B0609040504020204" pitchFamily="49" charset="0"/>
              </a:rPr>
              <a:t>(7j, 7j, 7j, '</a:t>
            </a:r>
            <a:r>
              <a:rPr lang="en-US" sz="2800" dirty="0" err="1">
                <a:latin typeface="Lucida Console" panose="020B0609040504020204" pitchFamily="49" charset="0"/>
              </a:rPr>
              <a:t>abc</a:t>
            </a:r>
            <a:r>
              <a:rPr lang="en-US" sz="2800" dirty="0">
                <a:latin typeface="Lucida Console" panose="020B0609040504020204" pitchFamily="49" charset="0"/>
              </a:rPr>
              <a:t>', '</a:t>
            </a:r>
            <a:r>
              <a:rPr lang="en-US" sz="2800" dirty="0" err="1">
                <a:latin typeface="Lucida Console" panose="020B0609040504020204" pitchFamily="49" charset="0"/>
              </a:rPr>
              <a:t>xyz</a:t>
            </a:r>
            <a:r>
              <a:rPr lang="en-US" sz="2800" dirty="0">
                <a:latin typeface="Lucida Console" panose="020B0609040504020204" pitchFamily="49" charset="0"/>
              </a:rPr>
              <a:t>’)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  <a:cs typeface="Courier New" pitchFamily="49" charset="0"/>
              </a:rPr>
              <a:t>tupX</a:t>
            </a:r>
            <a:r>
              <a:rPr lang="en-US" sz="2800" dirty="0"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tup1[-1]</a:t>
            </a:r>
            <a:r>
              <a:rPr lang="en-US" sz="2800" dirty="0">
                <a:latin typeface="Lucida Console" panose="020B0609040504020204" pitchFamily="49" charset="0"/>
              </a:rPr>
              <a:t>*3 + 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>
                <a:latin typeface="Lucida Console" panose="020B0609040504020204" pitchFamily="49" charset="0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Traceback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 (most recent call last):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  File "&lt;</a:t>
            </a: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stdin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&gt;", line 1, in &lt;module&gt;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TypeError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: unsupported operand type(s) for +: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'complex'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and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'tuple'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Tuples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4636294" y="5486400"/>
            <a:ext cx="2438400" cy="914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712494" y="3429000"/>
            <a:ext cx="3962400" cy="1676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ular Callout 3"/>
          <p:cNvSpPr/>
          <p:nvPr/>
        </p:nvSpPr>
        <p:spPr>
          <a:xfrm>
            <a:off x="140494" y="838200"/>
            <a:ext cx="4419600" cy="2209800"/>
          </a:xfrm>
          <a:prstGeom prst="wedgeRoundRectCallout">
            <a:avLst>
              <a:gd name="adj1" fmla="val 34500"/>
              <a:gd name="adj2" fmla="val 108056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But this one wasn’t complex. It was a one-element tuple (and that element was complex).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255AE1-B11C-4BC3-B934-8E191C59196D}"/>
              </a:ext>
            </a:extLst>
          </p:cNvPr>
          <p:cNvSpPr/>
          <p:nvPr/>
        </p:nvSpPr>
        <p:spPr>
          <a:xfrm>
            <a:off x="4586117" y="3471613"/>
            <a:ext cx="3026791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print(tup2)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1599DC-9F3A-4AA4-BF27-78C7446E8F58}"/>
              </a:ext>
            </a:extLst>
          </p:cNvPr>
          <p:cNvSpPr/>
          <p:nvPr/>
        </p:nvSpPr>
        <p:spPr>
          <a:xfrm>
            <a:off x="6725942" y="4282774"/>
            <a:ext cx="3026791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print(</a:t>
            </a:r>
            <a:r>
              <a:rPr lang="en-US" sz="2800" dirty="0">
                <a:latin typeface="Lucida Console" panose="020B0609040504020204" pitchFamily="49" charset="0"/>
              </a:rPr>
              <a:t>tup3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98B3C-9D46-49D5-8FCF-66C31A2106C8}"/>
              </a:ext>
            </a:extLst>
          </p:cNvPr>
          <p:cNvSpPr/>
          <p:nvPr/>
        </p:nvSpPr>
        <p:spPr>
          <a:xfrm>
            <a:off x="232945" y="3044539"/>
            <a:ext cx="1451113" cy="2540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endParaRPr lang="en-US" sz="28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endParaRPr lang="en-US" sz="2800" dirty="0">
              <a:solidFill>
                <a:schemeClr val="bg1">
                  <a:lumMod val="7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85000"/>
              </a:lnSpc>
              <a:spcBef>
                <a:spcPts val="399"/>
              </a:spcBef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endParaRPr lang="en-US" sz="2800" dirty="0">
              <a:latin typeface="Lucida Sans Typewriter" panose="020B05090305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779294" y="4267200"/>
            <a:ext cx="3928428" cy="1600200"/>
          </a:xfrm>
          <a:prstGeom prst="wedgeRoundRectCallout">
            <a:avLst>
              <a:gd name="adj1" fmla="val -83114"/>
              <a:gd name="adj2" fmla="val 14766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If we had said</a:t>
            </a:r>
          </a:p>
          <a:p>
            <a:pPr algn="ctr"/>
            <a:r>
              <a:rPr lang="en-US" sz="3200" dirty="0">
                <a:solidFill>
                  <a:prstClr val="black"/>
                </a:solidFill>
              </a:rPr>
              <a:t>“(tup1[-1],)*3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+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tup2”</a:t>
            </a:r>
          </a:p>
          <a:p>
            <a:pPr algn="ctr"/>
            <a:r>
              <a:rPr lang="en-US" sz="3200" dirty="0">
                <a:solidFill>
                  <a:prstClr val="black"/>
                </a:solidFill>
              </a:rPr>
              <a:t>it would’ve worked.</a:t>
            </a:r>
          </a:p>
        </p:txBody>
      </p:sp>
    </p:spTree>
    <p:extLst>
      <p:ext uri="{BB962C8B-B14F-4D97-AF65-F5344CB8AC3E}">
        <p14:creationId xmlns:p14="http://schemas.microsoft.com/office/powerpoint/2010/main" val="32246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you can </a:t>
            </a:r>
            <a:r>
              <a:rPr lang="en-US" sz="3600" i="1" dirty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/>
              <a:t>from a modified</a:t>
            </a:r>
            <a:r>
              <a:rPr lang="en-US" sz="3600" i="1" dirty="0"/>
              <a:t> existing tuple</a:t>
            </a:r>
            <a:r>
              <a:rPr lang="en-US" sz="3600" dirty="0"/>
              <a:t>.</a:t>
            </a:r>
          </a:p>
          <a:p>
            <a:pPr marL="591884" lvl="1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By the way, that new tuple could even have the same name (and it would still be new):</a:t>
            </a:r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tup1 = ('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'xyz', 12, 34.56, 7j)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tup1 = (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'ABC'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,)+tup1[1:]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print(tup1)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'ABC'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'xyz', 12, 34.56, 7j)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40494" y="838200"/>
            <a:ext cx="4419600" cy="2209800"/>
          </a:xfrm>
          <a:prstGeom prst="wedgeRoundRectCallout">
            <a:avLst>
              <a:gd name="adj1" fmla="val 34500"/>
              <a:gd name="adj2" fmla="val 108056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But this one wasn’t complex. It was a one-element tuple (and that element was complex).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779294" y="4267200"/>
            <a:ext cx="3928428" cy="1600200"/>
          </a:xfrm>
          <a:prstGeom prst="wedgeRoundRectCallout">
            <a:avLst>
              <a:gd name="adj1" fmla="val -83114"/>
              <a:gd name="adj2" fmla="val 14766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If we had said</a:t>
            </a:r>
          </a:p>
          <a:p>
            <a:pPr algn="ctr"/>
            <a:r>
              <a:rPr lang="en-US" sz="3200" dirty="0">
                <a:solidFill>
                  <a:prstClr val="black"/>
                </a:solidFill>
              </a:rPr>
              <a:t>“(tup1[-1],)*3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+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tup2”</a:t>
            </a:r>
          </a:p>
          <a:p>
            <a:pPr algn="ctr"/>
            <a:r>
              <a:rPr lang="en-US" sz="3200" dirty="0">
                <a:solidFill>
                  <a:prstClr val="black"/>
                </a:solidFill>
              </a:rPr>
              <a:t>it would’ve worked.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2F396-FA6F-4CCC-8320-A74A87F36CD7}"/>
              </a:ext>
            </a:extLst>
          </p:cNvPr>
          <p:cNvSpPr/>
          <p:nvPr/>
        </p:nvSpPr>
        <p:spPr>
          <a:xfrm>
            <a:off x="7900401" y="3545789"/>
            <a:ext cx="307508" cy="200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Updating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72302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you can </a:t>
            </a:r>
            <a:r>
              <a:rPr lang="en-US" sz="3600" i="1" dirty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/>
              <a:t>from a modified</a:t>
            </a:r>
            <a:r>
              <a:rPr lang="en-US" sz="3600" i="1" dirty="0"/>
              <a:t> existing tuple</a:t>
            </a:r>
            <a:r>
              <a:rPr lang="en-US" sz="3600" dirty="0"/>
              <a:t>.</a:t>
            </a:r>
          </a:p>
          <a:p>
            <a:pPr marL="591884" lvl="1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By the way, that new tuple could even have the same name (and it would still be new).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By the additional way, the same thing can be said for </a:t>
            </a:r>
            <a:r>
              <a:rPr lang="en-US" sz="3600" i="1" dirty="0">
                <a:solidFill>
                  <a:srgbClr val="00B050"/>
                </a:solidFill>
              </a:rPr>
              <a:t>strings</a:t>
            </a:r>
            <a:r>
              <a:rPr lang="en-US" sz="3600" dirty="0"/>
              <a:t> (which are also immutable):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S = "Hello"; print(S)</a:t>
            </a:r>
          </a:p>
          <a:p>
            <a:pPr lvl="1">
              <a:lnSpc>
                <a:spcPct val="75000"/>
              </a:lnSpc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Hello</a:t>
            </a:r>
          </a:p>
          <a:p>
            <a:pPr lvl="1">
              <a:lnSpc>
                <a:spcPct val="75000"/>
              </a:lnSpc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S = "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J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" + S[1:]; print(S)</a:t>
            </a:r>
          </a:p>
          <a:p>
            <a:pPr lvl="1">
              <a:lnSpc>
                <a:spcPct val="75000"/>
              </a:lnSpc>
              <a:buNone/>
            </a:pPr>
            <a:r>
              <a:rPr 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J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ello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55000"/>
              </a:lnSpc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0AB75-74AA-48E9-A0B2-FEA995E65175}"/>
              </a:ext>
            </a:extLst>
          </p:cNvPr>
          <p:cNvSpPr/>
          <p:nvPr/>
        </p:nvSpPr>
        <p:spPr>
          <a:xfrm>
            <a:off x="7526777" y="4705997"/>
            <a:ext cx="307508" cy="200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1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33069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Deleting Tuple Elements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6644" y="1160205"/>
            <a:ext cx="9533144" cy="5316796"/>
          </a:xfrm>
        </p:spPr>
        <p:txBody>
          <a:bodyPr>
            <a:normAutofit fontScale="92500" lnSpcReduction="20000"/>
          </a:bodyPr>
          <a:lstStyle/>
          <a:p>
            <a:r>
              <a:rPr lang="en-US" sz="4300" dirty="0"/>
              <a:t>You can’t remove individual tuple elements.</a:t>
            </a:r>
          </a:p>
          <a:p>
            <a:pPr marL="546100" lvl="1" indent="-180975"/>
            <a:r>
              <a:rPr lang="en-US" sz="3600" dirty="0"/>
              <a:t> </a:t>
            </a:r>
            <a:r>
              <a:rPr lang="en-US" sz="3900" dirty="0"/>
              <a:t>But you can </a:t>
            </a:r>
            <a:r>
              <a:rPr lang="en-US" sz="3900" u="sng" dirty="0">
                <a:solidFill>
                  <a:srgbClr val="00B050"/>
                </a:solidFill>
              </a:rPr>
              <a:t>put together a new tuple</a:t>
            </a:r>
            <a:r>
              <a:rPr lang="en-US" sz="3900" dirty="0"/>
              <a:t>, while  </a:t>
            </a:r>
          </a:p>
          <a:p>
            <a:pPr marL="365125" lvl="1" indent="0">
              <a:buNone/>
            </a:pPr>
            <a:r>
              <a:rPr lang="en-US" sz="3900" dirty="0"/>
              <a:t>   choosing to </a:t>
            </a:r>
            <a:r>
              <a:rPr lang="en-US" sz="3900" i="1" dirty="0">
                <a:solidFill>
                  <a:srgbClr val="FF0000"/>
                </a:solidFill>
              </a:rPr>
              <a:t>leave out </a:t>
            </a:r>
            <a:r>
              <a:rPr lang="en-US" sz="3900" i="1" dirty="0"/>
              <a:t>the undesired elements</a:t>
            </a:r>
            <a:r>
              <a:rPr lang="en-US" sz="3900" dirty="0"/>
              <a:t>:</a:t>
            </a:r>
          </a:p>
          <a:p>
            <a:pPr marL="364871" lvl="1" indent="0">
              <a:spcBef>
                <a:spcPts val="1200"/>
              </a:spcBef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	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= (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phys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chem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', 2017, 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2019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 </a:t>
            </a:r>
          </a:p>
          <a:p>
            <a:pPr marL="364871" lvl="1" indent="0"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	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[:1]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+</a:t>
            </a:r>
            <a:r>
              <a:rPr lang="en-US" sz="28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[-1:]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#can even reuse name</a:t>
            </a:r>
          </a:p>
          <a:p>
            <a:pPr marL="364871" lvl="1" indent="0"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	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endParaRPr lang="en-US" sz="2800" dirty="0">
              <a:solidFill>
                <a:srgbClr val="00B050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364871" lvl="1" indent="0"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	(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phys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2019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 </a:t>
            </a:r>
          </a:p>
          <a:p>
            <a:pPr marL="364871" lvl="1" indent="0"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	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</a:p>
          <a:p>
            <a:pPr>
              <a:spcBef>
                <a:spcPts val="1800"/>
              </a:spcBef>
            </a:pPr>
            <a:endParaRPr lang="en-US" sz="4300" dirty="0">
              <a:solidFill>
                <a:schemeClr val="bg1"/>
              </a:solidFill>
            </a:endParaRPr>
          </a:p>
          <a:p>
            <a:pPr marL="855663" lvl="1" indent="-166688">
              <a:spcBef>
                <a:spcPts val="1200"/>
              </a:spcBef>
              <a:buFontTx/>
              <a:buNone/>
              <a:tabLst>
                <a:tab pos="973138" algn="l"/>
              </a:tabLst>
            </a:pPr>
            <a:endParaRPr lang="en-US" sz="2800" dirty="0">
              <a:solidFill>
                <a:schemeClr val="bg1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855663" lvl="1" indent="-166688">
              <a:buFontTx/>
              <a:buNone/>
              <a:tabLst>
                <a:tab pos="973138" algn="l"/>
              </a:tabLst>
            </a:pPr>
            <a:endParaRPr lang="en-US" sz="2800" dirty="0">
              <a:solidFill>
                <a:schemeClr val="bg1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855663" lvl="1" indent="-166688">
              <a:buFontTx/>
              <a:buNone/>
              <a:tabLst>
                <a:tab pos="973138" algn="l"/>
              </a:tabLst>
            </a:pPr>
            <a:endParaRPr lang="en-US" sz="2800" dirty="0">
              <a:solidFill>
                <a:schemeClr val="bg1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855663" lvl="1" indent="-166688">
              <a:buFontTx/>
              <a:buNone/>
              <a:tabLst>
                <a:tab pos="973138" algn="l"/>
              </a:tabLst>
            </a:pPr>
            <a:r>
              <a:rPr lang="en-US" sz="28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45565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33069" cy="685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Deleting Tuple Elements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6644" y="1160204"/>
            <a:ext cx="9533143" cy="5845277"/>
          </a:xfrm>
        </p:spPr>
        <p:txBody>
          <a:bodyPr>
            <a:normAutofit fontScale="92500" lnSpcReduction="20000"/>
          </a:bodyPr>
          <a:lstStyle/>
          <a:p>
            <a:r>
              <a:rPr lang="en-US" sz="4300" dirty="0"/>
              <a:t>You can’t remove individual tuple elements.</a:t>
            </a:r>
          </a:p>
          <a:p>
            <a:pPr marL="546100" lvl="1" indent="-180975"/>
            <a:r>
              <a:rPr lang="en-US" sz="3600" dirty="0"/>
              <a:t> </a:t>
            </a:r>
            <a:r>
              <a:rPr lang="en-US" sz="3900" dirty="0"/>
              <a:t>But you can </a:t>
            </a:r>
            <a:r>
              <a:rPr lang="en-US" sz="3900" u="sng" dirty="0">
                <a:solidFill>
                  <a:srgbClr val="00B050"/>
                </a:solidFill>
              </a:rPr>
              <a:t>put together a new tuple</a:t>
            </a:r>
            <a:r>
              <a:rPr lang="en-US" sz="3900" dirty="0"/>
              <a:t>, while  </a:t>
            </a:r>
          </a:p>
          <a:p>
            <a:pPr marL="365125" lvl="1" indent="0">
              <a:buNone/>
            </a:pPr>
            <a:r>
              <a:rPr lang="en-US" sz="3900" dirty="0"/>
              <a:t>   choosing to </a:t>
            </a:r>
            <a:r>
              <a:rPr lang="en-US" sz="3900" i="1" dirty="0">
                <a:solidFill>
                  <a:srgbClr val="FF0000"/>
                </a:solidFill>
              </a:rPr>
              <a:t>leave out </a:t>
            </a:r>
            <a:r>
              <a:rPr lang="en-US" sz="3900" i="1" dirty="0"/>
              <a:t>the undesired elements</a:t>
            </a:r>
            <a:r>
              <a:rPr lang="en-US" sz="3900" dirty="0"/>
              <a:t>:</a:t>
            </a:r>
          </a:p>
          <a:p>
            <a:pPr marL="364871" lvl="1" indent="0">
              <a:spcBef>
                <a:spcPts val="1200"/>
              </a:spcBef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	&gt;&gt;&gt; 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= (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phys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chem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', 2017, 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2019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 </a:t>
            </a:r>
          </a:p>
          <a:p>
            <a:pPr marL="364871" lvl="1" indent="0"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	&gt;&gt;&gt; </a:t>
            </a:r>
            <a:r>
              <a:rPr lang="en-US" sz="2800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[:1]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+</a:t>
            </a:r>
            <a:r>
              <a:rPr lang="en-US" sz="28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[-1:]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#can even reuse name</a:t>
            </a:r>
          </a:p>
          <a:p>
            <a:pPr marL="364871" lvl="1" indent="0"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	&gt;&gt;&gt; </a:t>
            </a:r>
            <a:r>
              <a:rPr lang="en-US" sz="2800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endParaRPr lang="en-US" sz="2800" dirty="0">
              <a:solidFill>
                <a:srgbClr val="00B050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364871" lvl="1" indent="0"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	(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phys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2019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 </a:t>
            </a:r>
          </a:p>
          <a:p>
            <a:pPr marL="364871" lvl="1" indent="0"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	&gt;&gt;&gt;</a:t>
            </a:r>
            <a:endParaRPr lang="en-US" sz="3600" dirty="0"/>
          </a:p>
          <a:p>
            <a:pPr>
              <a:spcBef>
                <a:spcPts val="1800"/>
              </a:spcBef>
            </a:pPr>
            <a:r>
              <a:rPr lang="en-US" sz="4300" dirty="0"/>
              <a:t>You </a:t>
            </a:r>
            <a:r>
              <a:rPr lang="en-US" sz="4300" i="1" dirty="0"/>
              <a:t>can</a:t>
            </a:r>
            <a:r>
              <a:rPr lang="en-US" sz="4300" dirty="0"/>
              <a:t> delete the </a:t>
            </a:r>
            <a:r>
              <a:rPr lang="en-US" sz="4300" i="1" dirty="0">
                <a:solidFill>
                  <a:srgbClr val="FF0000"/>
                </a:solidFill>
              </a:rPr>
              <a:t>entire tuple</a:t>
            </a:r>
            <a:r>
              <a:rPr lang="en-US" sz="4300" dirty="0"/>
              <a:t>, however:</a:t>
            </a:r>
          </a:p>
          <a:p>
            <a:pPr marL="855663" lvl="1" indent="-166688">
              <a:spcBef>
                <a:spcPts val="600"/>
              </a:spcBef>
              <a:buFontTx/>
              <a:buNone/>
              <a:tabLst>
                <a:tab pos="973138" algn="l"/>
              </a:tabLs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del </a:t>
            </a:r>
            <a:r>
              <a:rPr 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marL="855663" lvl="1" indent="-166688">
              <a:buFontTx/>
              <a:buNone/>
              <a:tabLst>
                <a:tab pos="973138" algn="l"/>
              </a:tabLst>
            </a:pPr>
            <a:r>
              <a:rPr lang="en-US" sz="28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print (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 </a:t>
            </a:r>
          </a:p>
          <a:p>
            <a:pPr marL="855663" lvl="1" indent="-166688">
              <a:buFontTx/>
              <a:buNone/>
              <a:tabLst>
                <a:tab pos="973138" algn="l"/>
              </a:tabLst>
            </a:pPr>
            <a:r>
              <a:rPr lang="en-US" sz="2800" dirty="0" err="1">
                <a:solidFill>
                  <a:srgbClr val="FFBDBD"/>
                </a:solidFill>
                <a:latin typeface="Lucida Sans Typewriter" panose="020B0509030504030204" pitchFamily="49" charset="0"/>
                <a:cs typeface="Courier New" pitchFamily="49" charset="0"/>
              </a:rPr>
              <a:t>Traceback</a:t>
            </a:r>
            <a:r>
              <a:rPr lang="en-US" sz="2800" dirty="0">
                <a:solidFill>
                  <a:srgbClr val="FFBDBD"/>
                </a:solidFill>
                <a:latin typeface="Lucida Sans Typewriter" panose="020B0509030504030204" pitchFamily="49" charset="0"/>
                <a:cs typeface="Courier New" pitchFamily="49" charset="0"/>
              </a:rPr>
              <a:t> (most recent call last):</a:t>
            </a:r>
          </a:p>
          <a:p>
            <a:pPr marL="855663" lvl="1" indent="-166688">
              <a:buFontTx/>
              <a:buNone/>
              <a:tabLst>
                <a:tab pos="973138" algn="l"/>
              </a:tabLst>
            </a:pPr>
            <a:r>
              <a:rPr lang="en-US" sz="2800" dirty="0">
                <a:solidFill>
                  <a:srgbClr val="FFBDBD"/>
                </a:solidFill>
                <a:latin typeface="Lucida Sans Typewriter" panose="020B0509030504030204" pitchFamily="49" charset="0"/>
                <a:cs typeface="Courier New" pitchFamily="49" charset="0"/>
              </a:rPr>
              <a:t>  File "&lt;</a:t>
            </a:r>
            <a:r>
              <a:rPr lang="en-US" sz="2800" dirty="0" err="1">
                <a:solidFill>
                  <a:srgbClr val="FFBDBD"/>
                </a:solidFill>
                <a:latin typeface="Lucida Sans Typewriter" panose="020B0509030504030204" pitchFamily="49" charset="0"/>
                <a:cs typeface="Courier New" pitchFamily="49" charset="0"/>
              </a:rPr>
              <a:t>stdin</a:t>
            </a:r>
            <a:r>
              <a:rPr lang="en-US" sz="2800" dirty="0">
                <a:solidFill>
                  <a:srgbClr val="FFBDBD"/>
                </a:solidFill>
                <a:latin typeface="Lucida Sans Typewriter" panose="020B0509030504030204" pitchFamily="49" charset="0"/>
                <a:cs typeface="Courier New" pitchFamily="49" charset="0"/>
              </a:rPr>
              <a:t>&gt;", line 1, in &lt;module&gt;</a:t>
            </a:r>
          </a:p>
          <a:p>
            <a:pPr marL="855663" lvl="1" indent="-166688">
              <a:buFontTx/>
              <a:buNone/>
              <a:tabLst>
                <a:tab pos="973138" algn="l"/>
              </a:tabLst>
            </a:pPr>
            <a:r>
              <a:rPr lang="en-US" sz="2800" dirty="0" err="1">
                <a:solidFill>
                  <a:srgbClr val="FFBDBD"/>
                </a:solidFill>
                <a:latin typeface="Lucida Sans Typewriter" panose="020B0509030504030204" pitchFamily="49" charset="0"/>
                <a:cs typeface="Courier New" pitchFamily="49" charset="0"/>
              </a:rPr>
              <a:t>NameError</a:t>
            </a:r>
            <a:r>
              <a:rPr lang="en-US" sz="2800" dirty="0">
                <a:solidFill>
                  <a:srgbClr val="FFBDBD"/>
                </a:solidFill>
                <a:latin typeface="Lucida Sans Typewriter" panose="020B0509030504030204" pitchFamily="49" charset="0"/>
                <a:cs typeface="Courier New" pitchFamily="49" charset="0"/>
              </a:rPr>
              <a:t>: name '</a:t>
            </a:r>
            <a:r>
              <a:rPr lang="en-US" sz="2800" dirty="0" err="1">
                <a:solidFill>
                  <a:srgbClr val="FFBDBD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solidFill>
                  <a:srgbClr val="FFBDBD"/>
                </a:solidFill>
                <a:latin typeface="Lucida Sans Typewriter" panose="020B0509030504030204" pitchFamily="49" charset="0"/>
                <a:cs typeface="Courier New" pitchFamily="49" charset="0"/>
              </a:rPr>
              <a:t>' is not defined </a:t>
            </a:r>
          </a:p>
          <a:p>
            <a:pPr marL="855663" lvl="1" indent="-166688">
              <a:lnSpc>
                <a:spcPct val="80000"/>
              </a:lnSpc>
              <a:buFontTx/>
              <a:buNone/>
              <a:tabLst>
                <a:tab pos="973138" algn="l"/>
              </a:tabLs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176213" y="1645920"/>
            <a:ext cx="9589294" cy="25908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0011" y="5153998"/>
            <a:ext cx="785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endParaRPr lang="en-US" sz="2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7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065046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Lists Can Combine Together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12707" y="875329"/>
            <a:ext cx="9317082" cy="5415104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dirty="0"/>
              <a:t> L=[1,2,3,4]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print (L+L)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70C0"/>
                </a:solidFill>
              </a:rPr>
              <a:t>[1, 2, 3, 4, 1, 2, 3, 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dirty="0"/>
              <a:t> 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58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065046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Tuples Can Combine Together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2707" y="875329"/>
            <a:ext cx="9317082" cy="5415104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L=[1,2,3,4]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print (L+L)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[1, 2, 3, 4, 1, 2, 3, 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dirty="0"/>
              <a:t> T=(5,6,7,8)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print (T+T)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70C0"/>
                </a:solidFill>
              </a:rPr>
              <a:t>(5, 6, 7, 8, 5, 6, 7, 8)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0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622" y="4187333"/>
            <a:ext cx="4574761" cy="2771659"/>
          </a:xfrm>
          <a:prstGeom prst="rect">
            <a:avLst/>
          </a:prstGeom>
        </p:spPr>
      </p:pic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601173" y="764174"/>
            <a:ext cx="8489374" cy="31982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defTabSz="91366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197" dirty="0">
                <a:solidFill>
                  <a:srgbClr val="000000"/>
                </a:solidFill>
                <a:latin typeface="Times New Roman" pitchFamily="18" charset="0"/>
              </a:rPr>
              <a:t>sin(90</a:t>
            </a:r>
            <a:r>
              <a:rPr lang="en-US" altLang="en-US" sz="3197" dirty="0">
                <a:solidFill>
                  <a:srgbClr val="000000"/>
                </a:solidFill>
                <a:latin typeface="Times New Roman" pitchFamily="18" charset="0"/>
                <a:sym typeface="Symbol" panose="05050102010706020507" pitchFamily="18" charset="2"/>
              </a:rPr>
              <a:t></a:t>
            </a:r>
            <a:r>
              <a:rPr lang="en-US" altLang="en-US" sz="3197" dirty="0">
                <a:solidFill>
                  <a:srgbClr val="000000"/>
                </a:solidFill>
                <a:latin typeface="Times New Roman" pitchFamily="18" charset="0"/>
              </a:rPr>
              <a:t>)=1 is a mapping for just one value.</a:t>
            </a:r>
          </a:p>
          <a:p>
            <a:pPr defTabSz="91366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197" dirty="0">
                <a:solidFill>
                  <a:srgbClr val="000000"/>
                </a:solidFill>
                <a:latin typeface="Times New Roman" pitchFamily="18" charset="0"/>
              </a:rPr>
              <a:t>But what is the mapping, for all values?</a:t>
            </a:r>
          </a:p>
          <a:p>
            <a:pPr defTabSz="913668" eaLnBrk="0" fontAlgn="base" hangingPunct="0">
              <a:spcAft>
                <a:spcPct val="0"/>
              </a:spcAft>
            </a:pPr>
            <a:r>
              <a:rPr lang="en-US" altLang="en-US" sz="3197" dirty="0">
                <a:solidFill>
                  <a:srgbClr val="000000"/>
                </a:solidFill>
                <a:latin typeface="Times New Roman" pitchFamily="18" charset="0"/>
              </a:rPr>
              <a:t>That would be the set of all mappings.</a:t>
            </a:r>
          </a:p>
          <a:p>
            <a:pPr defTabSz="913668" eaLnBrk="0" fontAlgn="base" hangingPunct="0">
              <a:lnSpc>
                <a:spcPct val="99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3197" dirty="0">
                <a:solidFill>
                  <a:srgbClr val="FF0000"/>
                </a:solidFill>
                <a:latin typeface="Times New Roman" pitchFamily="18" charset="0"/>
              </a:rPr>
              <a:t>Think of it as a look-up table:</a:t>
            </a:r>
          </a:p>
          <a:p>
            <a:pPr defTabSz="913668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2798" dirty="0">
              <a:solidFill>
                <a:srgbClr val="FF0000"/>
              </a:solidFill>
              <a:latin typeface="Lucida Console" panose="020B0609040504020204" pitchFamily="49" charset="0"/>
              <a:cs typeface="Lucida Sans Unicode" panose="020B0602030504020204" pitchFamily="34" charset="0"/>
              <a:sym typeface="Symbol" panose="05050102010706020507" pitchFamily="18" charset="2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621" y="2795"/>
            <a:ext cx="9136546" cy="761379"/>
          </a:xfrm>
        </p:spPr>
        <p:txBody>
          <a:bodyPr/>
          <a:lstStyle/>
          <a:p>
            <a:r>
              <a:rPr lang="en-US" altLang="en-US" sz="3997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mapping is a concept from math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111199" y="2732339"/>
            <a:ext cx="3159722" cy="2460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91366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798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 0</a:t>
            </a:r>
            <a:r>
              <a:rPr lang="en-US" altLang="en-US" sz="2798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</a:t>
            </a:r>
            <a:r>
              <a:rPr lang="en-US" altLang="en-US" sz="2798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→ </a:t>
            </a:r>
            <a:r>
              <a:rPr lang="en-US" altLang="en-US" sz="2798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0.00000</a:t>
            </a:r>
            <a:endParaRPr lang="en-US" altLang="en-US" sz="2798" dirty="0">
              <a:solidFill>
                <a:srgbClr val="339933"/>
              </a:solidFill>
              <a:latin typeface="Lucida Console" panose="020B0609040504020204" pitchFamily="49" charset="0"/>
              <a:cs typeface="Lucida Sans Unicode" panose="020B0602030504020204" pitchFamily="34" charset="0"/>
            </a:endParaRPr>
          </a:p>
          <a:p>
            <a:pPr defTabSz="913668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en-US" sz="2798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10</a:t>
            </a:r>
            <a:r>
              <a:rPr lang="en-US" altLang="en-US" sz="2798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</a:t>
            </a:r>
            <a:r>
              <a:rPr lang="en-US" altLang="en-US" sz="2798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→ </a:t>
            </a:r>
            <a:r>
              <a:rPr lang="en-US" altLang="en-US" sz="2798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0.17365</a:t>
            </a:r>
          </a:p>
          <a:p>
            <a:pPr defTabSz="913668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en-US" sz="2798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20</a:t>
            </a:r>
            <a:r>
              <a:rPr lang="en-US" altLang="en-US" sz="2798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</a:t>
            </a:r>
            <a:r>
              <a:rPr lang="en-US" altLang="en-US" sz="2798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→ </a:t>
            </a:r>
            <a:r>
              <a:rPr lang="en-US" altLang="en-US" sz="2798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0.34202</a:t>
            </a:r>
          </a:p>
          <a:p>
            <a:pPr defTabSz="913668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en-US" sz="2798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30</a:t>
            </a:r>
            <a:r>
              <a:rPr lang="en-US" altLang="en-US" sz="2798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</a:t>
            </a:r>
            <a:r>
              <a:rPr lang="en-US" altLang="en-US" sz="2798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→ </a:t>
            </a:r>
            <a:r>
              <a:rPr lang="en-US" altLang="en-US" sz="2798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0.50000</a:t>
            </a:r>
          </a:p>
          <a:p>
            <a:pPr defTabSz="913668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en-US" sz="2798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40</a:t>
            </a:r>
            <a:r>
              <a:rPr lang="en-US" altLang="en-US" sz="2798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</a:t>
            </a:r>
            <a:r>
              <a:rPr lang="en-US" altLang="en-US" sz="2798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→ </a:t>
            </a:r>
            <a:r>
              <a:rPr lang="en-US" altLang="en-US" sz="2798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0.64279</a:t>
            </a:r>
          </a:p>
          <a:p>
            <a:pPr defTabSz="913668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en-US" sz="2798" dirty="0">
                <a:solidFill>
                  <a:srgbClr val="0070C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...</a:t>
            </a:r>
            <a:r>
              <a:rPr lang="en-US" altLang="en-US" sz="1799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798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→  </a:t>
            </a:r>
            <a:r>
              <a:rPr lang="en-US" altLang="en-US" sz="2398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798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...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1172" y="2707213"/>
            <a:ext cx="5634204" cy="270622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defTabSz="91366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197" dirty="0">
                <a:solidFill>
                  <a:srgbClr val="000000"/>
                </a:solidFill>
                <a:latin typeface="Times New Roman" pitchFamily="18" charset="0"/>
              </a:rPr>
              <a:t>Think of it as a look-up table:</a:t>
            </a:r>
          </a:p>
          <a:p>
            <a:pPr defTabSz="91366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197" dirty="0">
                <a:solidFill>
                  <a:srgbClr val="FF0000"/>
                </a:solidFill>
                <a:latin typeface="Times New Roman" pitchFamily="18" charset="0"/>
              </a:rPr>
              <a:t>Q:How to make a table like this?</a:t>
            </a:r>
          </a:p>
          <a:p>
            <a:pPr defTabSz="91366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197" dirty="0">
                <a:solidFill>
                  <a:srgbClr val="339933"/>
                </a:solidFill>
                <a:latin typeface="Times New Roman" pitchFamily="18" charset="0"/>
              </a:rPr>
              <a:t>A:With map()</a:t>
            </a:r>
          </a:p>
          <a:p>
            <a:pPr defTabSz="913668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2798" dirty="0">
              <a:solidFill>
                <a:srgbClr val="FF0000"/>
              </a:solidFill>
              <a:latin typeface="Lucida Console" panose="020B0609040504020204" pitchFamily="49" charset="0"/>
              <a:cs typeface="Lucida Sans Unicode" panose="020B0602030504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16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allAtOnce" animBg="1"/>
      <p:bldP spid="13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065046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Lists and Tuples </a:t>
            </a:r>
            <a:r>
              <a:rPr lang="en-US" altLang="en-US" sz="4400" dirty="0">
                <a:solidFill>
                  <a:srgbClr val="FF0000"/>
                </a:solidFill>
              </a:rPr>
              <a:t>Can’t</a:t>
            </a:r>
            <a:r>
              <a:rPr lang="en-US" altLang="en-US" sz="4400" dirty="0">
                <a:solidFill>
                  <a:srgbClr val="0070C0"/>
                </a:solidFill>
              </a:rPr>
              <a:t> Combine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2707" y="875329"/>
            <a:ext cx="9317082" cy="5415104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L=[1,2,3,4]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print (L+L)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[1, 2, 3, 4, 1, 2, 3, 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T=(5,6,7,8)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print (T+T)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(5, 6, 7, 8, 5, 6, 7, 8)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dirty="0">
                <a:solidFill>
                  <a:srgbClr val="0070C0"/>
                </a:solidFill>
              </a:rPr>
              <a:t>print (L+T)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err="1">
                <a:solidFill>
                  <a:srgbClr val="FFC8C8"/>
                </a:solidFill>
              </a:rPr>
              <a:t>Traceback</a:t>
            </a:r>
            <a:r>
              <a:rPr lang="en-US" altLang="zh-TW" dirty="0">
                <a:solidFill>
                  <a:srgbClr val="FFC8C8"/>
                </a:solidFill>
              </a:rPr>
              <a:t> (most recent call last):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FC8C8"/>
                </a:solidFill>
              </a:rPr>
              <a:t>  File "&lt;</a:t>
            </a:r>
            <a:r>
              <a:rPr lang="en-US" altLang="zh-TW" dirty="0" err="1">
                <a:solidFill>
                  <a:srgbClr val="FFC8C8"/>
                </a:solidFill>
              </a:rPr>
              <a:t>stdin</a:t>
            </a:r>
            <a:r>
              <a:rPr lang="en-US" altLang="zh-TW" dirty="0">
                <a:solidFill>
                  <a:srgbClr val="FFC8C8"/>
                </a:solidFill>
              </a:rPr>
              <a:t>&gt;", line 1, in &lt;module&gt;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TypeError</a:t>
            </a:r>
            <a:r>
              <a:rPr lang="en-US" altLang="zh-TW" dirty="0">
                <a:solidFill>
                  <a:srgbClr val="FF0000"/>
                </a:solidFill>
              </a:rPr>
              <a:t>: can only concatenate list (not "tuple") to list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endParaRPr lang="zh-TW" altLang="en-US" dirty="0">
              <a:solidFill>
                <a:srgbClr val="FD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36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2707" y="875329"/>
            <a:ext cx="9317082" cy="5415104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L=[1,2,3,4]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print (L+L)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[1, 2, 3, 4, 1, 2, 3, 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T=(5,6,7,8)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print (T+T)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(5, 6, 7, 8, 5, 6, 7, 8)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print (L+T)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err="1"/>
              <a:t>Traceback</a:t>
            </a:r>
            <a:r>
              <a:rPr lang="en-US" altLang="zh-TW" dirty="0"/>
              <a:t> (most recent call last):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/>
              <a:t>  File "&lt;</a:t>
            </a:r>
            <a:r>
              <a:rPr lang="en-US" altLang="zh-TW" dirty="0" err="1"/>
              <a:t>stdin</a:t>
            </a:r>
            <a:r>
              <a:rPr lang="en-US" altLang="zh-TW" dirty="0"/>
              <a:t>&gt;", line 1, in &lt;module&gt;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err="1"/>
              <a:t>TypeError</a:t>
            </a:r>
            <a:r>
              <a:rPr lang="en-US" altLang="zh-TW" dirty="0"/>
              <a:t>: can only concatenate list (not "tuple") to list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print (</a:t>
            </a:r>
            <a:r>
              <a:rPr lang="en-US" altLang="zh-TW" dirty="0" err="1">
                <a:solidFill>
                  <a:srgbClr val="0070C0"/>
                </a:solidFill>
              </a:rPr>
              <a:t>L+</a:t>
            </a:r>
            <a:r>
              <a:rPr lang="en-US" altLang="zh-TW" dirty="0" err="1">
                <a:solidFill>
                  <a:srgbClr val="FF0000"/>
                </a:solidFill>
              </a:rPr>
              <a:t>list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>
                <a:solidFill>
                  <a:srgbClr val="0070C0"/>
                </a:solidFill>
              </a:rPr>
              <a:t>T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70C0"/>
                </a:solidFill>
              </a:rPr>
              <a:t>[1, 2, 3, 4, 5, 6, 7, 8]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14300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To Combine, First </a:t>
            </a:r>
            <a:r>
              <a:rPr lang="en-US" altLang="en-US" sz="4400" dirty="0">
                <a:solidFill>
                  <a:srgbClr val="FF0000"/>
                </a:solidFill>
              </a:rPr>
              <a:t>Type</a:t>
            </a:r>
            <a:r>
              <a:rPr lang="en-US" altLang="en-US" sz="4400" dirty="0">
                <a:solidFill>
                  <a:srgbClr val="0070C0"/>
                </a:solidFill>
              </a:rPr>
              <a:t> </a:t>
            </a:r>
            <a:r>
              <a:rPr lang="en-US" altLang="en-US" sz="4400" dirty="0">
                <a:solidFill>
                  <a:srgbClr val="FF0000"/>
                </a:solidFill>
              </a:rPr>
              <a:t>Cast</a:t>
            </a:r>
            <a:r>
              <a:rPr lang="en-US" altLang="en-US" sz="4400" dirty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22843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14300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Lists Can Be Written To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2707" y="1252728"/>
            <a:ext cx="9317082" cy="522538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0070C0"/>
                </a:solidFill>
              </a:rPr>
              <a:t>L=L+['5','6']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>
                <a:solidFill>
                  <a:srgbClr val="0070C0"/>
                </a:solidFill>
              </a:rPr>
              <a:t> print(L)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0070C0"/>
                </a:solidFill>
              </a:rPr>
              <a:t>[1, 2, 3, 4, '5', 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>
                <a:solidFill>
                  <a:schemeClr val="bg1"/>
                </a:solidFill>
              </a:rPr>
              <a:t>]='X'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&gt;&gt;&gt; print(L)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pt-BR" altLang="zh-TW" dirty="0">
                <a:solidFill>
                  <a:schemeClr val="bg1"/>
                </a:solidFill>
              </a:rPr>
              <a:t>[1, 'X', 3, 4, '5', 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&gt;&gt;&gt; T[1]='X'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'tuple' object does not support item assignment</a:t>
            </a:r>
          </a:p>
          <a:p>
            <a:pPr marL="0" indent="0">
              <a:lnSpc>
                <a:spcPct val="80000"/>
              </a:lnSpc>
              <a:buNone/>
            </a:pP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833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14300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Can Tuples Be Written to?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2707" y="1252728"/>
            <a:ext cx="9317082" cy="522538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 L=L+['5','6']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 print(L)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[1, 2, 3, 4, '5', 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200" dirty="0">
                <a:solidFill>
                  <a:srgbClr val="0070C0"/>
                </a:solidFill>
              </a:rPr>
              <a:t>T=T+('5','6')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>
                <a:solidFill>
                  <a:srgbClr val="0070C0"/>
                </a:solidFill>
              </a:rPr>
              <a:t> print(T)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0070C0"/>
                </a:solidFill>
              </a:rPr>
              <a:t>(5, 6, 7, 8, '5', '6')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>
                <a:solidFill>
                  <a:schemeClr val="bg1"/>
                </a:solidFill>
              </a:rPr>
              <a:t> L[1]='X'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&gt;&gt;&gt; print(L)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pt-BR" altLang="zh-TW" dirty="0">
                <a:solidFill>
                  <a:schemeClr val="bg1"/>
                </a:solidFill>
              </a:rPr>
              <a:t>[1, 'X', 3, 4, '5', 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&gt;&gt;&gt; T[1]='X'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'tuple' object does not support item assignment</a:t>
            </a:r>
          </a:p>
          <a:p>
            <a:pPr marL="0" indent="0">
              <a:lnSpc>
                <a:spcPct val="80000"/>
              </a:lnSpc>
              <a:buNone/>
            </a:pP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808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12707" y="1252728"/>
            <a:ext cx="9317082" cy="522538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 L=L+['5','6']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 print(L)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[1, 2, 3, 4, '5', 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200" dirty="0">
                <a:solidFill>
                  <a:srgbClr val="0070C0"/>
                </a:solidFill>
              </a:rPr>
              <a:t>T=T+('5','6')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>
                <a:solidFill>
                  <a:srgbClr val="0070C0"/>
                </a:solidFill>
              </a:rPr>
              <a:t> print(T)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0070C0"/>
                </a:solidFill>
              </a:rPr>
              <a:t>(5, 6, 7, 8, '5', '6')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>
                <a:solidFill>
                  <a:schemeClr val="bg1"/>
                </a:solidFill>
              </a:rPr>
              <a:t> L[1]='X'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&gt;&gt;&gt; print(L)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pt-BR" altLang="zh-TW" dirty="0">
                <a:solidFill>
                  <a:schemeClr val="bg1"/>
                </a:solidFill>
              </a:rPr>
              <a:t>[1, 'X', 3, 4, '5', 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&gt;&gt;&gt; T[1]='X'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'tuple' object does not support item assignment</a:t>
            </a:r>
          </a:p>
          <a:p>
            <a:pPr marL="0" indent="0">
              <a:lnSpc>
                <a:spcPct val="80000"/>
              </a:lnSpc>
              <a:buNone/>
            </a:pP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" y="110367"/>
            <a:ext cx="9729788" cy="1065046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Q: Didn’t we say, just a few slides back, that tuples are read-only?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426494" y="3429000"/>
            <a:ext cx="6305413" cy="2970486"/>
          </a:xfrm>
          <a:prstGeom prst="wedgeRoundRectCallout">
            <a:avLst>
              <a:gd name="adj1" fmla="val -63230"/>
              <a:gd name="adj2" fmla="val -75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prstClr val="black"/>
                </a:solidFill>
              </a:rPr>
              <a:t>Actually, T is not being updated – it is being overwritten. I mean: Python dynamically creates variables when they are first assigned, right? So the old T was read from and was used to create a brand-new, read-only variable (which just-so-happens to also be named T (and therefore kills the old T)).</a:t>
            </a:r>
            <a:endParaRPr lang="zh-TW" altLang="en-US" sz="2568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5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12707" y="1252728"/>
            <a:ext cx="9317082" cy="571675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 L=L+['5','6']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 print(L)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[1, 2, 3, 4, '5', '6']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 T=T+('5','6')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 print(T)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(5, 6, 7, 8, '5', '6')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200" dirty="0">
                <a:solidFill>
                  <a:srgbClr val="0070C0"/>
                </a:solidFill>
              </a:rPr>
              <a:t>T[1]='X'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 err="1">
                <a:solidFill>
                  <a:srgbClr val="FFC8C8"/>
                </a:solidFill>
              </a:rPr>
              <a:t>Traceback</a:t>
            </a:r>
            <a:r>
              <a:rPr lang="en-US" altLang="zh-TW" sz="3200" dirty="0">
                <a:solidFill>
                  <a:srgbClr val="FFC8C8"/>
                </a:solidFill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FFC8C8"/>
                </a:solidFill>
              </a:rPr>
              <a:t>  File "&lt;</a:t>
            </a:r>
            <a:r>
              <a:rPr lang="en-US" altLang="zh-TW" sz="3200" dirty="0" err="1">
                <a:solidFill>
                  <a:srgbClr val="FFC8C8"/>
                </a:solidFill>
              </a:rPr>
              <a:t>stdin</a:t>
            </a:r>
            <a:r>
              <a:rPr lang="en-US" altLang="zh-TW" sz="3200" dirty="0">
                <a:solidFill>
                  <a:srgbClr val="FFC8C8"/>
                </a:solidFill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 err="1">
                <a:solidFill>
                  <a:srgbClr val="FF0000"/>
                </a:solidFill>
              </a:rPr>
              <a:t>TypeError</a:t>
            </a:r>
            <a:r>
              <a:rPr lang="en-US" altLang="zh-TW" sz="3000" dirty="0">
                <a:solidFill>
                  <a:srgbClr val="FF0000"/>
                </a:solidFill>
              </a:rPr>
              <a:t>: 'tuple' object does not support item assignment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/>
              <a:t> </a:t>
            </a:r>
            <a:r>
              <a:rPr lang="en-US" altLang="zh-TW" sz="3000" dirty="0">
                <a:solidFill>
                  <a:schemeClr val="bg1"/>
                </a:solidFill>
              </a:rPr>
              <a:t>L[1]='X'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&gt;&gt;&gt; print(L)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TW" dirty="0">
                <a:solidFill>
                  <a:schemeClr val="bg1"/>
                </a:solidFill>
              </a:rPr>
              <a:t>[1, 'X', 3, 4, '5', '6']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5398294" y="2222235"/>
            <a:ext cx="4179095" cy="1469123"/>
          </a:xfrm>
          <a:prstGeom prst="wedgeRoundRectCallout">
            <a:avLst>
              <a:gd name="adj1" fmla="val -137661"/>
              <a:gd name="adj2" fmla="val 551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prstClr val="black"/>
                </a:solidFill>
              </a:rPr>
              <a:t>If we try changing what </a:t>
            </a:r>
            <a:br>
              <a:rPr lang="en-US" altLang="zh-TW" sz="2800" dirty="0">
                <a:solidFill>
                  <a:prstClr val="black"/>
                </a:solidFill>
              </a:rPr>
            </a:br>
            <a:r>
              <a:rPr lang="en-US" altLang="zh-TW" sz="2800" dirty="0">
                <a:solidFill>
                  <a:prstClr val="black"/>
                </a:solidFill>
              </a:rPr>
              <a:t>is truly the existing T, we will find that we cannot.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14300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Tuples Cannot Be Written to </a:t>
            </a:r>
          </a:p>
        </p:txBody>
      </p:sp>
    </p:spTree>
    <p:extLst>
      <p:ext uri="{BB962C8B-B14F-4D97-AF65-F5344CB8AC3E}">
        <p14:creationId xmlns:p14="http://schemas.microsoft.com/office/powerpoint/2010/main" val="191764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12707" y="1252728"/>
            <a:ext cx="9317082" cy="571675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&gt;&gt;&gt; L=L+['5','6']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&gt;&gt;&gt; print(L)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[1, 2, 3, 4, '5', '6']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&gt;&gt;&gt; T=T+('5','6')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&gt;&gt;&gt; print(T)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(5, 6, 7, 8, '5', '6')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&gt;&gt;&gt; T[1]='X'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 err="1">
                <a:solidFill>
                  <a:schemeClr val="bg1">
                    <a:lumMod val="50000"/>
                  </a:schemeClr>
                </a:solidFill>
              </a:rPr>
              <a:t>Traceback</a:t>
            </a: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  File "&lt;</a:t>
            </a:r>
            <a:r>
              <a:rPr lang="en-US" altLang="zh-TW" sz="3500" dirty="0" err="1">
                <a:solidFill>
                  <a:schemeClr val="bg1">
                    <a:lumMod val="50000"/>
                  </a:schemeClr>
                </a:solidFill>
              </a:rPr>
              <a:t>stdin</a:t>
            </a: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TypeError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: 'tuple' object does not support item assignment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500" dirty="0">
                <a:solidFill>
                  <a:srgbClr val="0070C0"/>
                </a:solidFill>
              </a:rPr>
              <a:t>L[1]='X'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500" dirty="0">
                <a:solidFill>
                  <a:srgbClr val="0070C0"/>
                </a:solidFill>
              </a:rPr>
              <a:t> print(L)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TW" sz="3500" dirty="0">
                <a:solidFill>
                  <a:srgbClr val="0070C0"/>
                </a:solidFill>
              </a:rPr>
              <a:t>[1, 'X', 3, 4, '5', '6']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14300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But </a:t>
            </a:r>
            <a:r>
              <a:rPr lang="en-US" altLang="en-US" sz="4400" b="1" dirty="0">
                <a:solidFill>
                  <a:srgbClr val="0070C0"/>
                </a:solidFill>
              </a:rPr>
              <a:t>Lists</a:t>
            </a:r>
            <a:r>
              <a:rPr lang="en-US" altLang="en-US" sz="4400" dirty="0">
                <a:solidFill>
                  <a:srgbClr val="0070C0"/>
                </a:solidFill>
              </a:rPr>
              <a:t> </a:t>
            </a:r>
            <a:r>
              <a:rPr lang="en-US" altLang="en-US" sz="4400" i="1" dirty="0">
                <a:solidFill>
                  <a:srgbClr val="0070C0"/>
                </a:solidFill>
              </a:rPr>
              <a:t>Can</a:t>
            </a:r>
            <a:r>
              <a:rPr lang="en-US" altLang="en-US" sz="4400" dirty="0">
                <a:solidFill>
                  <a:srgbClr val="0070C0"/>
                </a:solidFill>
              </a:rPr>
              <a:t> Be Written To</a:t>
            </a:r>
          </a:p>
        </p:txBody>
      </p:sp>
    </p:spTree>
    <p:extLst>
      <p:ext uri="{BB962C8B-B14F-4D97-AF65-F5344CB8AC3E}">
        <p14:creationId xmlns:p14="http://schemas.microsoft.com/office/powerpoint/2010/main" val="1792315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91474" y="1161143"/>
            <a:ext cx="9214642" cy="501582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132" dirty="0"/>
              <a:t>Python has six standard data types: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Number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String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List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FF0000"/>
                </a:solidFill>
                <a:latin typeface="Elephant" panose="02020904090505020303" pitchFamily="18" charset="0"/>
              </a:rPr>
              <a:t>Tuple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Set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" y="53699"/>
            <a:ext cx="9729789" cy="1010254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Data Types:</a:t>
            </a:r>
          </a:p>
        </p:txBody>
      </p:sp>
    </p:spTree>
    <p:extLst>
      <p:ext uri="{BB962C8B-B14F-4D97-AF65-F5344CB8AC3E}">
        <p14:creationId xmlns:p14="http://schemas.microsoft.com/office/powerpoint/2010/main" val="62274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91474" y="1161143"/>
            <a:ext cx="9214642" cy="501582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132" dirty="0"/>
              <a:t>Python has six standard data types: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Number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String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List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Tuple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FF0000"/>
                </a:solidFill>
                <a:latin typeface="Elephant" panose="02020904090505020303" pitchFamily="18" charset="0"/>
              </a:rPr>
              <a:t>Set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" y="53699"/>
            <a:ext cx="9729789" cy="1010254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Data Types:</a:t>
            </a:r>
          </a:p>
        </p:txBody>
      </p:sp>
    </p:spTree>
    <p:extLst>
      <p:ext uri="{BB962C8B-B14F-4D97-AF65-F5344CB8AC3E}">
        <p14:creationId xmlns:p14="http://schemas.microsoft.com/office/powerpoint/2010/main" val="918111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0494" y="792804"/>
            <a:ext cx="9434055" cy="593991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7030A0"/>
                </a:solidFill>
              </a:rPr>
              <a:t>Defining a set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998" dirty="0">
                <a:solidFill>
                  <a:srgbClr val="FF0000"/>
                </a:solidFill>
              </a:rPr>
              <a:t>In Math </a:t>
            </a:r>
            <a:r>
              <a:rPr lang="en-US" altLang="zh-TW" sz="2998" dirty="0">
                <a:solidFill>
                  <a:srgbClr val="FF0000"/>
                </a:solidFill>
              </a:rPr>
              <a:t>(</a:t>
            </a:r>
            <a:r>
              <a:rPr lang="zh-TW" altLang="en-US" sz="2800" dirty="0">
                <a:solidFill>
                  <a:srgbClr val="FF0000"/>
                </a:solidFill>
              </a:rPr>
              <a:t>數學</a:t>
            </a:r>
            <a:r>
              <a:rPr lang="en-US" altLang="zh-TW" sz="2998" dirty="0">
                <a:solidFill>
                  <a:srgbClr val="FF0000"/>
                </a:solidFill>
              </a:rPr>
              <a:t>), you use the </a:t>
            </a:r>
            <a:r>
              <a:rPr lang="en-US" altLang="zh-TW" sz="2998" dirty="0">
                <a:solidFill>
                  <a:schemeClr val="tx1"/>
                </a:solidFill>
              </a:rPr>
              <a:t>{</a:t>
            </a:r>
            <a:r>
              <a:rPr lang="en-US" altLang="zh-TW" sz="2998" dirty="0">
                <a:solidFill>
                  <a:srgbClr val="FF0000"/>
                </a:solidFill>
              </a:rPr>
              <a:t>…</a:t>
            </a:r>
            <a:r>
              <a:rPr lang="en-US" altLang="zh-TW" sz="2998" dirty="0">
                <a:solidFill>
                  <a:schemeClr val="tx1"/>
                </a:solidFill>
              </a:rPr>
              <a:t>}</a:t>
            </a:r>
            <a:r>
              <a:rPr lang="en-US" altLang="zh-TW" sz="2998" dirty="0">
                <a:solidFill>
                  <a:srgbClr val="FF0000"/>
                </a:solidFill>
              </a:rPr>
              <a:t> symbols for a set.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TW" sz="2798" dirty="0">
                <a:solidFill>
                  <a:srgbClr val="F4B400"/>
                </a:solidFill>
              </a:rPr>
              <a:t>Python uses the same notation:</a:t>
            </a:r>
            <a:br>
              <a:rPr lang="en-US" altLang="zh-TW" sz="2798" dirty="0">
                <a:solidFill>
                  <a:srgbClr val="FFC000"/>
                </a:solidFill>
              </a:rPr>
            </a:br>
            <a:r>
              <a:rPr lang="en-US" altLang="zh-TW" sz="2798" dirty="0">
                <a:solidFill>
                  <a:schemeClr val="tx1"/>
                </a:solidFill>
              </a:rPr>
              <a:t>&gt;&gt;&gt; S = {1, 2, 3}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7030A0"/>
                </a:solidFill>
              </a:rPr>
              <a:t>Operating on a set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998" spc="-80" dirty="0">
                <a:solidFill>
                  <a:srgbClr val="2D2DB9"/>
                </a:solidFill>
              </a:rPr>
              <a:t>Python uses keyboard equivalents to the math</a:t>
            </a:r>
            <a:r>
              <a:rPr lang="en-US" altLang="zh-TW" sz="2998" spc="-80" dirty="0">
                <a:solidFill>
                  <a:srgbClr val="2D2DB9"/>
                </a:solidFill>
              </a:rPr>
              <a:t> symbols: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D2DB9"/>
                </a:solidFill>
              </a:rPr>
              <a:t>    </a:t>
            </a:r>
            <a:r>
              <a:rPr lang="en-US" sz="2400" dirty="0">
                <a:solidFill>
                  <a:srgbClr val="FF0000"/>
                </a:solidFill>
              </a:rPr>
              <a:t>   Math:    Union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2400" spc="-100" dirty="0">
                <a:solidFill>
                  <a:srgbClr val="FF0000"/>
                </a:solidFill>
              </a:rPr>
              <a:t>(</a:t>
            </a:r>
            <a:r>
              <a:rPr lang="en-US" sz="2400" b="1" spc="-1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∪</a:t>
            </a:r>
            <a:r>
              <a:rPr lang="en-US" sz="2400" dirty="0">
                <a:solidFill>
                  <a:srgbClr val="FF0000"/>
                </a:solidFill>
              </a:rPr>
              <a:t>),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Intersection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2400" spc="-100" dirty="0">
                <a:solidFill>
                  <a:srgbClr val="FF0000"/>
                </a:solidFill>
              </a:rPr>
              <a:t>(</a:t>
            </a:r>
            <a:r>
              <a:rPr lang="en-US" sz="2400" b="1" spc="-1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∩</a:t>
            </a:r>
            <a:r>
              <a:rPr lang="en-US" sz="2400" dirty="0">
                <a:solidFill>
                  <a:srgbClr val="FF0000"/>
                </a:solidFill>
              </a:rPr>
              <a:t>), </a:t>
            </a:r>
            <a:r>
              <a:rPr lang="en-US" sz="2400" dirty="0" err="1">
                <a:solidFill>
                  <a:srgbClr val="FF0000"/>
                </a:solidFill>
              </a:rPr>
              <a:t>Xor</a:t>
            </a:r>
            <a:r>
              <a:rPr lang="en-US" sz="300" dirty="0">
                <a:solidFill>
                  <a:srgbClr val="FF0000"/>
                </a:solidFill>
              </a:rPr>
              <a:t>  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⊕</a:t>
            </a:r>
            <a:r>
              <a:rPr lang="en-US" altLang="zh-TW" sz="2400" dirty="0">
                <a:solidFill>
                  <a:srgbClr val="FF0000"/>
                </a:solidFill>
              </a:rPr>
              <a:t>), Remove subset (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</a:rPr>
              <a:t>       </a:t>
            </a:r>
            <a:r>
              <a:rPr lang="en-US" sz="2400" dirty="0">
                <a:solidFill>
                  <a:srgbClr val="F89900"/>
                </a:solidFill>
              </a:rPr>
              <a:t>Python:</a:t>
            </a:r>
            <a:r>
              <a:rPr lang="en-US" sz="2000" dirty="0">
                <a:solidFill>
                  <a:srgbClr val="F89900"/>
                </a:solidFill>
              </a:rPr>
              <a:t> </a:t>
            </a:r>
            <a:r>
              <a:rPr lang="en-US" sz="2400" dirty="0">
                <a:solidFill>
                  <a:srgbClr val="F89900"/>
                </a:solidFill>
              </a:rPr>
              <a:t>Union (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|</a:t>
            </a:r>
            <a:r>
              <a:rPr lang="en-US" sz="2400" dirty="0">
                <a:solidFill>
                  <a:srgbClr val="F89900"/>
                </a:solidFill>
              </a:rPr>
              <a:t>), </a:t>
            </a:r>
            <a:r>
              <a:rPr lang="en-US" sz="1000" dirty="0">
                <a:solidFill>
                  <a:srgbClr val="F89900"/>
                </a:solidFill>
              </a:rPr>
              <a:t> </a:t>
            </a:r>
            <a:r>
              <a:rPr lang="en-US" sz="2400" dirty="0">
                <a:solidFill>
                  <a:srgbClr val="F89900"/>
                </a:solidFill>
              </a:rPr>
              <a:t>Intersection (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&amp;</a:t>
            </a:r>
            <a:r>
              <a:rPr lang="en-US" sz="2400" dirty="0">
                <a:solidFill>
                  <a:srgbClr val="F89900"/>
                </a:solidFill>
              </a:rPr>
              <a:t>),</a:t>
            </a:r>
            <a:r>
              <a:rPr lang="en-US" sz="2000" dirty="0">
                <a:solidFill>
                  <a:srgbClr val="F89900"/>
                </a:solidFill>
              </a:rPr>
              <a:t> </a:t>
            </a:r>
            <a:r>
              <a:rPr lang="en-US" sz="1600" dirty="0">
                <a:solidFill>
                  <a:srgbClr val="F89900"/>
                </a:solidFill>
              </a:rPr>
              <a:t> </a:t>
            </a:r>
            <a:r>
              <a:rPr lang="en-US" sz="2400" dirty="0" err="1">
                <a:solidFill>
                  <a:srgbClr val="F89900"/>
                </a:solidFill>
              </a:rPr>
              <a:t>Xor</a:t>
            </a:r>
            <a:r>
              <a:rPr lang="en-US" sz="2400" dirty="0">
                <a:solidFill>
                  <a:srgbClr val="F89900"/>
                </a:solidFill>
              </a:rPr>
              <a:t> </a:t>
            </a:r>
            <a:r>
              <a:rPr lang="en-US" sz="2400" spc="60" dirty="0">
                <a:solidFill>
                  <a:srgbClr val="F89900"/>
                </a:solidFill>
              </a:rPr>
              <a:t>(</a:t>
            </a:r>
            <a:r>
              <a:rPr lang="en-US" sz="2400" spc="60" dirty="0">
                <a:solidFill>
                  <a:schemeClr val="tx1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>
                <a:solidFill>
                  <a:srgbClr val="F89900"/>
                </a:solidFill>
              </a:rPr>
              <a:t>), </a:t>
            </a:r>
            <a:r>
              <a:rPr lang="en-US" altLang="zh-TW" sz="1600" dirty="0">
                <a:solidFill>
                  <a:srgbClr val="F89900"/>
                </a:solidFill>
              </a:rPr>
              <a:t> </a:t>
            </a:r>
            <a:r>
              <a:rPr lang="en-US" altLang="zh-TW" sz="2400" dirty="0">
                <a:solidFill>
                  <a:srgbClr val="F89900"/>
                </a:solidFill>
              </a:rPr>
              <a:t>Remove subset (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-</a:t>
            </a:r>
            <a:r>
              <a:rPr lang="en-US" altLang="zh-TW" sz="2400" dirty="0">
                <a:solidFill>
                  <a:srgbClr val="F8990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7030A0"/>
                </a:solidFill>
              </a:rPr>
              <a:t>Comparing a set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spc="-80" dirty="0">
                <a:solidFill>
                  <a:srgbClr val="2D2DB9"/>
                </a:solidFill>
              </a:rPr>
              <a:t>Again, Python uses keyboard equivalents</a:t>
            </a:r>
            <a:r>
              <a:rPr lang="en-US" altLang="zh-TW" sz="3000" spc="-80" dirty="0">
                <a:solidFill>
                  <a:srgbClr val="2D2DB9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D2DB9"/>
                </a:solidFill>
              </a:rPr>
              <a:t>    </a:t>
            </a:r>
            <a:r>
              <a:rPr lang="en-US" sz="2400" dirty="0">
                <a:solidFill>
                  <a:srgbClr val="FF0000"/>
                </a:solidFill>
              </a:rPr>
              <a:t>   Math:    Equals (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FF0000"/>
                </a:solidFill>
              </a:rPr>
              <a:t>), Contains (</a:t>
            </a:r>
            <a:r>
              <a:rPr lang="zh-TW" altLang="en-US" sz="24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⊆</a:t>
            </a:r>
            <a:r>
              <a:rPr lang="en-US" altLang="zh-TW" sz="2400" dirty="0">
                <a:solidFill>
                  <a:srgbClr val="FF0000"/>
                </a:solidFill>
              </a:rPr>
              <a:t>), </a:t>
            </a:r>
            <a:r>
              <a:rPr lang="en-US" altLang="zh-TW" sz="11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Is contained (</a:t>
            </a:r>
            <a:r>
              <a:rPr lang="zh-TW" altLang="en-US" sz="24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⊇</a:t>
            </a:r>
            <a:r>
              <a:rPr lang="en-US" altLang="zh-TW" sz="2400" dirty="0">
                <a:solidFill>
                  <a:srgbClr val="FF0000"/>
                </a:solidFill>
              </a:rPr>
              <a:t>) </a:t>
            </a:r>
            <a:br>
              <a:rPr lang="en-US" altLang="zh-TW" sz="2400" dirty="0">
                <a:solidFill>
                  <a:srgbClr val="FF0000"/>
                </a:solidFill>
              </a:rPr>
            </a:br>
            <a:r>
              <a:rPr lang="en-US" altLang="zh-TW" sz="2400" dirty="0">
                <a:solidFill>
                  <a:srgbClr val="FF0000"/>
                </a:solidFill>
              </a:rPr>
              <a:t>       </a:t>
            </a:r>
            <a:r>
              <a:rPr lang="en-US" sz="2400" dirty="0">
                <a:solidFill>
                  <a:srgbClr val="F89900"/>
                </a:solidFill>
              </a:rPr>
              <a:t>Python:</a:t>
            </a:r>
            <a:r>
              <a:rPr lang="en-US" sz="1600" dirty="0">
                <a:solidFill>
                  <a:srgbClr val="F89900"/>
                </a:solidFill>
              </a:rPr>
              <a:t> </a:t>
            </a:r>
            <a:r>
              <a:rPr lang="en-US" sz="2400" dirty="0">
                <a:solidFill>
                  <a:srgbClr val="F89900"/>
                </a:solidFill>
              </a:rPr>
              <a:t>Equal</a:t>
            </a:r>
            <a:r>
              <a:rPr lang="en-US" sz="2400" spc="-100" dirty="0">
                <a:solidFill>
                  <a:srgbClr val="F89900"/>
                </a:solidFill>
              </a:rPr>
              <a:t>s</a:t>
            </a:r>
            <a:r>
              <a:rPr lang="en-US" sz="1200" spc="-100" dirty="0">
                <a:solidFill>
                  <a:srgbClr val="F89900"/>
                </a:solidFill>
              </a:rPr>
              <a:t> </a:t>
            </a:r>
            <a:r>
              <a:rPr lang="en-US" sz="2400" spc="-100" dirty="0">
                <a:solidFill>
                  <a:srgbClr val="F89900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spc="-100" dirty="0">
                <a:solidFill>
                  <a:schemeClr val="tx1"/>
                </a:solidFill>
              </a:rPr>
              <a:t>=</a:t>
            </a:r>
            <a:r>
              <a:rPr lang="en-US" sz="2400" spc="-100" dirty="0">
                <a:solidFill>
                  <a:srgbClr val="F89900"/>
                </a:solidFill>
              </a:rPr>
              <a:t>),</a:t>
            </a:r>
            <a:r>
              <a:rPr lang="en-US" sz="1400" spc="-100" dirty="0">
                <a:solidFill>
                  <a:srgbClr val="F89900"/>
                </a:solidFill>
              </a:rPr>
              <a:t> </a:t>
            </a:r>
            <a:r>
              <a:rPr lang="en-US" sz="2400" dirty="0">
                <a:solidFill>
                  <a:srgbClr val="F89900"/>
                </a:solidFill>
              </a:rPr>
              <a:t>Contains</a:t>
            </a:r>
            <a:r>
              <a:rPr lang="en-US" sz="1100" dirty="0">
                <a:solidFill>
                  <a:srgbClr val="F89900"/>
                </a:solidFill>
              </a:rPr>
              <a:t> </a:t>
            </a:r>
            <a:r>
              <a:rPr lang="en-US" sz="2400" dirty="0">
                <a:solidFill>
                  <a:srgbClr val="F89900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&gt;=</a:t>
            </a:r>
            <a:r>
              <a:rPr lang="en-US" altLang="zh-TW" sz="2400" dirty="0">
                <a:solidFill>
                  <a:srgbClr val="F89900"/>
                </a:solidFill>
              </a:rPr>
              <a:t>),</a:t>
            </a:r>
            <a:r>
              <a:rPr lang="en-US" altLang="zh-TW" sz="1800" dirty="0">
                <a:solidFill>
                  <a:srgbClr val="F89900"/>
                </a:solidFill>
              </a:rPr>
              <a:t> </a:t>
            </a:r>
            <a:r>
              <a:rPr lang="en-US" altLang="zh-TW" sz="2400" dirty="0">
                <a:solidFill>
                  <a:srgbClr val="F89900"/>
                </a:solidFill>
              </a:rPr>
              <a:t>Is contained</a:t>
            </a:r>
            <a:r>
              <a:rPr lang="en-US" altLang="zh-TW" sz="1400" dirty="0">
                <a:solidFill>
                  <a:srgbClr val="F89900"/>
                </a:solidFill>
              </a:rPr>
              <a:t> </a:t>
            </a:r>
            <a:r>
              <a:rPr lang="en-US" altLang="zh-TW" sz="2400" spc="-100" dirty="0">
                <a:solidFill>
                  <a:srgbClr val="F89900"/>
                </a:solidFill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&lt;=</a:t>
            </a:r>
            <a:r>
              <a:rPr lang="en-US" altLang="zh-TW" sz="2400" baseline="30000" dirty="0">
                <a:solidFill>
                  <a:srgbClr val="F899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F89900"/>
                </a:solidFill>
                <a:latin typeface="Arial Narrow" panose="020B0606020202030204" pitchFamily="34" charset="0"/>
                <a:ea typeface="新細明體" panose="02020500000000000000" pitchFamily="18" charset="-120"/>
              </a:rPr>
              <a:t>or:</a:t>
            </a:r>
            <a:r>
              <a:rPr lang="en-US" altLang="zh-TW" sz="2400" baseline="30000" dirty="0">
                <a:solidFill>
                  <a:srgbClr val="F899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in</a:t>
            </a:r>
            <a:r>
              <a:rPr lang="en-US" altLang="zh-TW" sz="1200" b="1" baseline="30000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F89900"/>
                </a:solidFill>
                <a:latin typeface="Arial Narrow" panose="020B0606020202030204" pitchFamily="34" charset="0"/>
                <a:ea typeface="新細明體" panose="02020500000000000000" pitchFamily="18" charset="-120"/>
              </a:rPr>
              <a:t>(if 1</a:t>
            </a:r>
            <a:r>
              <a:rPr lang="en-US" altLang="zh-TW" sz="2000" baseline="30000" dirty="0">
                <a:solidFill>
                  <a:srgbClr val="F89900"/>
                </a:solidFill>
                <a:latin typeface="Arial Narrow" panose="020B0606020202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F89900"/>
                </a:solidFill>
                <a:latin typeface="Arial Narrow" panose="020B0606020202030204" pitchFamily="34" charset="0"/>
                <a:ea typeface="新細明體" panose="02020500000000000000" pitchFamily="18" charset="-120"/>
              </a:rPr>
              <a:t>element)</a:t>
            </a:r>
            <a:r>
              <a:rPr lang="en-US" altLang="zh-TW" sz="500" baseline="30000" dirty="0">
                <a:solidFill>
                  <a:srgbClr val="F89900"/>
                </a:solidFill>
                <a:latin typeface="Arial Narrow" panose="020B0606020202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F89900"/>
                </a:solidFill>
              </a:rPr>
              <a:t>)</a:t>
            </a:r>
            <a:endParaRPr lang="en-US" altLang="zh-TW" sz="2600" dirty="0">
              <a:solidFill>
                <a:srgbClr val="F899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152873"/>
            <a:ext cx="9729788" cy="761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  <a:cs typeface="Arial" panose="020B0604020202020204" pitchFamily="34" charset="0"/>
              </a:rPr>
              <a:t>The Notation (</a:t>
            </a:r>
            <a:r>
              <a:rPr lang="zh-TW" altLang="en-US" sz="4000" b="1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符號</a:t>
            </a:r>
            <a:r>
              <a:rPr lang="en-US" altLang="zh-TW" sz="4400" dirty="0">
                <a:solidFill>
                  <a:srgbClr val="0070C0"/>
                </a:solidFill>
                <a:cs typeface="Arial" panose="020B0604020202020204" pitchFamily="34" charset="0"/>
              </a:rPr>
              <a:t>) </a:t>
            </a:r>
            <a:r>
              <a:rPr lang="en-US" altLang="en-US" sz="4400" dirty="0">
                <a:solidFill>
                  <a:srgbClr val="0070C0"/>
                </a:solidFill>
                <a:cs typeface="Arial" panose="020B0604020202020204" pitchFamily="34" charset="0"/>
              </a:rPr>
              <a:t>for Sets</a:t>
            </a:r>
            <a:endParaRPr lang="en-US" altLang="en-US" sz="4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9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621" y="2795"/>
            <a:ext cx="9136546" cy="761379"/>
          </a:xfrm>
        </p:spPr>
        <p:txBody>
          <a:bodyPr/>
          <a:lstStyle/>
          <a:p>
            <a:r>
              <a:rPr lang="en-US" altLang="en-US" sz="3997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mapping is a concept from math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1172" y="956042"/>
            <a:ext cx="8669749" cy="2706226"/>
            <a:chOff x="304800" y="2706624"/>
            <a:chExt cx="8676822" cy="2708434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5819322" y="2731769"/>
              <a:ext cx="3162300" cy="2212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defTabSz="913668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 0</a:t>
              </a: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798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798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0.00000</a:t>
              </a:r>
              <a:endParaRPr lang="en-US" altLang="en-US" sz="2798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</a:endParaRPr>
            </a:p>
            <a:p>
              <a:pPr defTabSz="913668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10</a:t>
              </a: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798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798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0.17365</a:t>
              </a:r>
            </a:p>
            <a:p>
              <a:pPr defTabSz="913668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20</a:t>
              </a: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798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798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0.34202</a:t>
              </a:r>
            </a:p>
            <a:p>
              <a:pPr defTabSz="913668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30</a:t>
              </a: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798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798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0.50000</a:t>
              </a:r>
            </a:p>
            <a:p>
              <a:pPr defTabSz="913668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40</a:t>
              </a: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798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798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0.64279</a:t>
              </a:r>
            </a:p>
            <a:p>
              <a:pPr defTabSz="913668" eaLnBrk="0" fontAlgn="base" hangingPunct="0">
                <a:lnSpc>
                  <a:spcPct val="67000"/>
                </a:lnSpc>
                <a:spcAft>
                  <a:spcPct val="0"/>
                </a:spcAft>
              </a:pP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...</a:t>
              </a:r>
              <a:r>
                <a:rPr lang="en-US" altLang="en-US" sz="1799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en-US" sz="2798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  </a:t>
              </a:r>
              <a:r>
                <a:rPr lang="en-US" altLang="en-US" sz="2798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...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04800" y="2706624"/>
              <a:ext cx="5638800" cy="27084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defTabSz="913668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197" dirty="0">
                  <a:solidFill>
                    <a:srgbClr val="000000"/>
                  </a:solidFill>
                  <a:latin typeface="Times New Roman" pitchFamily="18" charset="0"/>
                </a:rPr>
                <a:t>Think of it as a look-up table:</a:t>
              </a:r>
            </a:p>
            <a:p>
              <a:pPr defTabSz="913668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197" dirty="0">
                  <a:solidFill>
                    <a:srgbClr val="FF0000"/>
                  </a:solidFill>
                  <a:latin typeface="Times New Roman" pitchFamily="18" charset="0"/>
                </a:rPr>
                <a:t>Q:How to make a table like this?</a:t>
              </a:r>
            </a:p>
            <a:p>
              <a:pPr defTabSz="913668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197" dirty="0">
                  <a:solidFill>
                    <a:srgbClr val="339933"/>
                  </a:solidFill>
                  <a:latin typeface="Times New Roman" pitchFamily="18" charset="0"/>
                </a:rPr>
                <a:t>A:With map()</a:t>
              </a:r>
            </a:p>
            <a:p>
              <a:pPr defTabSz="913668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US" sz="2798" dirty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01172" y="3124449"/>
            <a:ext cx="8831995" cy="37578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defTabSz="9136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98" dirty="0">
                <a:solidFill>
                  <a:srgbClr val="FF0000"/>
                </a:solidFill>
                <a:latin typeface="Times New Roman" pitchFamily="18" charset="0"/>
              </a:rPr>
              <a:t>The sin(</a:t>
            </a:r>
            <a:r>
              <a:rPr lang="en-US" altLang="en-US" sz="799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2798" dirty="0">
                <a:solidFill>
                  <a:srgbClr val="FF0000"/>
                </a:solidFill>
                <a:latin typeface="Times New Roman" pitchFamily="18" charset="0"/>
              </a:rPr>
              <a:t>) function takes one number and returns another one number. </a:t>
            </a:r>
            <a:r>
              <a:rPr lang="en-US" altLang="en-US" sz="2798" u="sng" dirty="0">
                <a:solidFill>
                  <a:srgbClr val="FF0000"/>
                </a:solidFill>
                <a:latin typeface="Times New Roman" pitchFamily="18" charset="0"/>
              </a:rPr>
              <a:t>One</a:t>
            </a:r>
            <a:r>
              <a:rPr lang="en-US" altLang="en-US" sz="2798" dirty="0">
                <a:solidFill>
                  <a:srgbClr val="FF0000"/>
                </a:solidFill>
                <a:latin typeface="Times New Roman" pitchFamily="18" charset="0"/>
              </a:rPr>
              <a:t> number. So it cannot understand a list: </a:t>
            </a: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98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from math import </a:t>
            </a:r>
            <a:r>
              <a:rPr lang="en-US" altLang="en-US" sz="2398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sin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398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98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398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sin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([0,</a:t>
            </a:r>
            <a:r>
              <a:rPr lang="en-US" altLang="en-US" sz="2398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(10), </a:t>
            </a:r>
            <a:r>
              <a:rPr lang="en-US" altLang="en-US" sz="2398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(20)])</a:t>
            </a: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98" dirty="0" err="1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Traceback</a:t>
            </a:r>
            <a:r>
              <a:rPr lang="en-US" altLang="en-US" sz="2398" dirty="0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(most recent call last):</a:t>
            </a: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98" dirty="0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File "&lt;</a:t>
            </a:r>
            <a:r>
              <a:rPr lang="en-US" altLang="en-US" sz="2398" dirty="0" err="1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stdin</a:t>
            </a:r>
            <a:r>
              <a:rPr lang="en-US" altLang="en-US" sz="2398" dirty="0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&gt;", line 1, in &lt;module&gt;</a:t>
            </a: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98" dirty="0" err="1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TypeError</a:t>
            </a:r>
            <a:r>
              <a:rPr lang="en-US" altLang="en-US" sz="2398" dirty="0">
                <a:solidFill>
                  <a:srgbClr val="FFCC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sz="2398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must be real number, not list</a:t>
            </a: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98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398" dirty="0">
                <a:solidFill>
                  <a:srgbClr val="3333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# Use map() to apply a mapping to a list:</a:t>
            </a: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98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398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list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398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398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si</a:t>
            </a:r>
            <a:r>
              <a:rPr lang="en-US" altLang="en-US" sz="2398" b="1" spc="-2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</a:t>
            </a:r>
            <a:r>
              <a:rPr lang="en-US" altLang="en-US" sz="2398" spc="-2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,[0,</a:t>
            </a:r>
            <a:r>
              <a:rPr lang="en-US" altLang="en-US" sz="2398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(10), </a:t>
            </a:r>
            <a:r>
              <a:rPr lang="en-US" altLang="en-US" sz="2398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(20)]))</a:t>
            </a: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98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[0.0, 0.17364817766693033, 0.3420201433256687]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1172" y="2707213"/>
            <a:ext cx="8669749" cy="2706226"/>
            <a:chOff x="304800" y="2706624"/>
            <a:chExt cx="8676822" cy="2708434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819322" y="2731769"/>
              <a:ext cx="3162300" cy="2333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defTabSz="913668" eaLnBrk="0" fontAlgn="base" hangingPunct="0">
                <a:lnSpc>
                  <a:spcPct val="88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 0</a:t>
              </a: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798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798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0.00000</a:t>
              </a:r>
              <a:endParaRPr lang="en-US" altLang="en-US" sz="2798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</a:endParaRPr>
            </a:p>
            <a:p>
              <a:pPr defTabSz="913668" eaLnBrk="0" fontAlgn="base" hangingPunct="0">
                <a:lnSpc>
                  <a:spcPct val="88000"/>
                </a:lnSpc>
                <a:spcAft>
                  <a:spcPct val="0"/>
                </a:spcAft>
              </a:pP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10</a:t>
              </a: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798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798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0.17365</a:t>
              </a:r>
            </a:p>
            <a:p>
              <a:pPr defTabSz="913668" eaLnBrk="0" fontAlgn="base" hangingPunct="0">
                <a:lnSpc>
                  <a:spcPct val="88000"/>
                </a:lnSpc>
                <a:spcAft>
                  <a:spcPct val="0"/>
                </a:spcAft>
              </a:pP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20</a:t>
              </a: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798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798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0.34202</a:t>
              </a:r>
            </a:p>
            <a:p>
              <a:pPr defTabSz="913668" eaLnBrk="0" fontAlgn="base" hangingPunct="0">
                <a:lnSpc>
                  <a:spcPct val="88000"/>
                </a:lnSpc>
                <a:spcAft>
                  <a:spcPct val="0"/>
                </a:spcAft>
              </a:pP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30</a:t>
              </a: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798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798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0.50000</a:t>
              </a:r>
            </a:p>
            <a:p>
              <a:pPr defTabSz="913668" eaLnBrk="0" fontAlgn="base" hangingPunct="0">
                <a:lnSpc>
                  <a:spcPct val="88000"/>
                </a:lnSpc>
                <a:spcAft>
                  <a:spcPct val="0"/>
                </a:spcAft>
              </a:pP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40</a:t>
              </a: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798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798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0.64279</a:t>
              </a:r>
            </a:p>
            <a:p>
              <a:pPr defTabSz="913668" eaLnBrk="0" fontAlgn="base" hangingPunct="0">
                <a:lnSpc>
                  <a:spcPct val="80000"/>
                </a:lnSpc>
                <a:spcAft>
                  <a:spcPct val="0"/>
                </a:spcAft>
              </a:pP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...</a:t>
              </a:r>
              <a:r>
                <a:rPr lang="en-US" altLang="en-US" sz="1799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en-US" sz="2798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→  </a:t>
              </a:r>
              <a:r>
                <a:rPr lang="en-US" altLang="en-US" sz="2398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en-US" sz="2798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...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04800" y="2706624"/>
              <a:ext cx="5638800" cy="27084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defTabSz="913668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197" dirty="0">
                  <a:solidFill>
                    <a:srgbClr val="000000"/>
                  </a:solidFill>
                  <a:latin typeface="Times New Roman" pitchFamily="18" charset="0"/>
                </a:rPr>
                <a:t>Think of it as a look-up table:</a:t>
              </a:r>
            </a:p>
            <a:p>
              <a:pPr defTabSz="913668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197" dirty="0">
                  <a:solidFill>
                    <a:srgbClr val="FF0000"/>
                  </a:solidFill>
                  <a:latin typeface="Times New Roman" pitchFamily="18" charset="0"/>
                </a:rPr>
                <a:t>Q:How to make a table like this?</a:t>
              </a:r>
            </a:p>
            <a:p>
              <a:pPr defTabSz="913668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197" dirty="0">
                  <a:solidFill>
                    <a:srgbClr val="339933"/>
                  </a:solidFill>
                  <a:latin typeface="Times New Roman" pitchFamily="18" charset="0"/>
                </a:rPr>
                <a:t>A:With map()</a:t>
              </a:r>
            </a:p>
            <a:p>
              <a:pPr defTabSz="913668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US" sz="2798" dirty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893600" y="2743759"/>
            <a:ext cx="400745" cy="5227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6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98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→</a:t>
            </a:r>
            <a:endParaRPr lang="en-US" sz="2798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4089E-6 3.7037E-7 L -0.00066 -0.2606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5733" y="792805"/>
            <a:ext cx="9138323" cy="60160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FF0000"/>
                </a:solidFill>
              </a:rPr>
              <a:t>Python sets are </a:t>
            </a:r>
            <a:r>
              <a:rPr lang="en-US" sz="3600" u="sng" dirty="0">
                <a:solidFill>
                  <a:srgbClr val="FF0000"/>
                </a:solidFill>
              </a:rPr>
              <a:t>unordered</a:t>
            </a:r>
            <a:r>
              <a:rPr lang="en-US" sz="3600" dirty="0">
                <a:solidFill>
                  <a:srgbClr val="FF0000"/>
                </a:solidFill>
              </a:rPr>
              <a:t>.</a:t>
            </a:r>
          </a:p>
          <a:p>
            <a:pPr lvl="1">
              <a:spcBef>
                <a:spcPts val="555"/>
              </a:spcBef>
            </a:pPr>
            <a:r>
              <a:rPr lang="en-US" altLang="zh-TW" sz="2998" dirty="0">
                <a:solidFill>
                  <a:srgbClr val="FF0000"/>
                </a:solidFill>
              </a:rPr>
              <a:t>One implication (</a:t>
            </a:r>
            <a:r>
              <a:rPr lang="zh-TW" altLang="en-US" sz="2800" dirty="0">
                <a:solidFill>
                  <a:srgbClr val="FF0000"/>
                </a:solidFill>
              </a:rPr>
              <a:t>其中一個意義</a:t>
            </a:r>
            <a:r>
              <a:rPr lang="en-US" altLang="zh-TW" sz="2998" dirty="0">
                <a:solidFill>
                  <a:srgbClr val="FF0000"/>
                </a:solidFill>
              </a:rPr>
              <a:t>) of this is that you cannot use order-based syntax:</a:t>
            </a:r>
          </a:p>
          <a:p>
            <a:pPr marL="456933" lvl="1" indent="0"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&gt;&gt;&gt; a={1,5,3}; print(</a:t>
            </a:r>
            <a:r>
              <a:rPr lang="en-US" altLang="zh-TW" sz="2798" dirty="0">
                <a:solidFill>
                  <a:srgbClr val="0070C0"/>
                </a:solidFill>
                <a:latin typeface="Lucida Console" panose="020B0609040504020204" pitchFamily="49" charset="0"/>
              </a:rPr>
              <a:t>a[1]</a:t>
            </a: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) #an </a:t>
            </a:r>
            <a:r>
              <a:rPr lang="en-US" altLang="zh-TW" sz="2798" dirty="0">
                <a:solidFill>
                  <a:srgbClr val="0070C0"/>
                </a:solidFill>
                <a:latin typeface="Lucida Console" panose="020B0609040504020204" pitchFamily="49" charset="0"/>
              </a:rPr>
              <a:t>error</a:t>
            </a:r>
          </a:p>
          <a:p>
            <a:pPr lvl="1">
              <a:spcBef>
                <a:spcPts val="600"/>
              </a:spcBef>
            </a:pPr>
            <a:r>
              <a:rPr lang="en-US" altLang="zh-TW" sz="2998" dirty="0">
                <a:solidFill>
                  <a:srgbClr val="FF0000"/>
                </a:solidFill>
              </a:rPr>
              <a:t>Another implication is comparisons ignore order: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 &gt;&gt;&gt; {1, 2, 3} == {3, 2, 1}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799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98" dirty="0">
                <a:solidFill>
                  <a:srgbClr val="0070C0"/>
                </a:solidFill>
                <a:latin typeface="Lucida Console" panose="020B0609040504020204" pitchFamily="49" charset="0"/>
              </a:rPr>
              <a:t>True</a:t>
            </a:r>
          </a:p>
          <a:p>
            <a:pPr lvl="1">
              <a:spcBef>
                <a:spcPts val="600"/>
              </a:spcBef>
            </a:pPr>
            <a:r>
              <a:rPr lang="en-US" sz="2998" dirty="0">
                <a:solidFill>
                  <a:srgbClr val="FF0000"/>
                </a:solidFill>
              </a:rPr>
              <a:t>Another implication is elements don’t repeat: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 &gt;&gt;&gt; {1, 5, 3, 2, 1, 5, 3, 4, 1, 1, 1}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799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98" dirty="0">
                <a:solidFill>
                  <a:srgbClr val="0070C0"/>
                </a:solidFill>
                <a:latin typeface="Lucida Console" panose="020B0609040504020204" pitchFamily="49" charset="0"/>
              </a:rPr>
              <a:t>{1, 2, 3, 4, 5}</a:t>
            </a:r>
          </a:p>
          <a:p>
            <a:pPr>
              <a:spcBef>
                <a:spcPts val="0"/>
              </a:spcBef>
            </a:pPr>
            <a:r>
              <a:rPr lang="en-US" altLang="zh-TW" sz="3600" dirty="0">
                <a:solidFill>
                  <a:srgbClr val="FF0000"/>
                </a:solidFill>
              </a:rPr>
              <a:t>But </a:t>
            </a:r>
            <a:r>
              <a:rPr lang="en-US" altLang="zh-TW" sz="3600" i="1" dirty="0">
                <a:solidFill>
                  <a:srgbClr val="7030A0"/>
                </a:solidFill>
              </a:rPr>
              <a:t>lists</a:t>
            </a:r>
            <a:r>
              <a:rPr lang="en-US" altLang="zh-TW" sz="3600" dirty="0">
                <a:solidFill>
                  <a:srgbClr val="FF0000"/>
                </a:solidFill>
              </a:rPr>
              <a:t> are ordered, and can repeat: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	&gt;&gt;&gt; [1, 5, 3, 2, 1, 5, 3, 4, 1, 1, 1]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999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98" dirty="0">
                <a:solidFill>
                  <a:srgbClr val="0070C0"/>
                </a:solidFill>
                <a:latin typeface="Lucida Console" panose="020B0609040504020204" pitchFamily="49" charset="0"/>
              </a:rPr>
              <a:t>[1, 5, 3, 2, 1, 5, 3, 4, 1, 1, 1]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98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76200"/>
            <a:ext cx="972978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  <a:cs typeface="Arial" panose="020B0604020202020204" pitchFamily="34" charset="0"/>
              </a:rPr>
              <a:t>Python Sets</a:t>
            </a:r>
            <a:endParaRPr lang="en-US" altLang="en-US" sz="4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01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5733" y="792805"/>
            <a:ext cx="9369761" cy="60160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400" dirty="0">
                <a:solidFill>
                  <a:srgbClr val="FF0000"/>
                </a:solidFill>
              </a:rPr>
              <a:t>Python set elements must be immutable.</a:t>
            </a:r>
          </a:p>
          <a:p>
            <a:pPr lvl="1">
              <a:spcBef>
                <a:spcPts val="0"/>
              </a:spcBef>
            </a:pPr>
            <a:r>
              <a:rPr lang="en-US" sz="3200" dirty="0">
                <a:solidFill>
                  <a:srgbClr val="FF0000"/>
                </a:solidFill>
              </a:rPr>
              <a:t>Even though the set, itself, is mutable.</a:t>
            </a:r>
          </a:p>
          <a:p>
            <a:pPr lvl="0">
              <a:spcBef>
                <a:spcPts val="0"/>
              </a:spcBef>
            </a:pPr>
            <a:r>
              <a:rPr lang="en-US" sz="3400" dirty="0">
                <a:solidFill>
                  <a:srgbClr val="FF0000"/>
                </a:solidFill>
              </a:rPr>
              <a:t>This limitation exists as a consequence of the </a:t>
            </a:r>
            <a:r>
              <a:rPr lang="en-US" sz="3400" spc="-30" dirty="0">
                <a:solidFill>
                  <a:srgbClr val="FF0000"/>
                </a:solidFill>
              </a:rPr>
              <a:t>requirement that set elements must be unique:</a:t>
            </a:r>
          </a:p>
          <a:p>
            <a:pPr lvl="1">
              <a:spcBef>
                <a:spcPts val="0"/>
              </a:spcBef>
            </a:pPr>
            <a:r>
              <a:rPr lang="en-US" sz="3000" dirty="0">
                <a:solidFill>
                  <a:srgbClr val="FF0000"/>
                </a:solidFill>
              </a:rPr>
              <a:t>If you were to allow those elements to be changed after they’ve been added, like so:</a:t>
            </a:r>
          </a:p>
          <a:p>
            <a:pPr marL="456932" lvl="1" indent="0">
              <a:spcBef>
                <a:spcPts val="0"/>
              </a:spcBef>
              <a:buNone/>
            </a:pPr>
            <a:r>
              <a:rPr lang="en-US" altLang="zh-TW" sz="2400" spc="-5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  &gt;&gt;&gt; </a:t>
            </a:r>
            <a:r>
              <a:rPr lang="en-US" altLang="zh-TW" sz="2400" b="1" spc="-50" dirty="0">
                <a:solidFill>
                  <a:srgbClr val="7030A0"/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zh-TW" sz="2400" spc="-5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=[1,2];</a:t>
            </a:r>
            <a:r>
              <a:rPr lang="en-US" altLang="zh-TW" sz="2400" spc="-50" dirty="0">
                <a:solidFill>
                  <a:schemeClr val="tx1"/>
                </a:solidFill>
                <a:latin typeface="Lucida Sans Typewriter" panose="020B0509030504030204" pitchFamily="49" charset="0"/>
              </a:rPr>
              <a:t>S</a:t>
            </a:r>
            <a:r>
              <a:rPr lang="en-US" altLang="zh-TW" sz="2400" spc="-5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={</a:t>
            </a:r>
            <a:r>
              <a:rPr lang="en-US" altLang="zh-TW" sz="2400" b="1" spc="-50" dirty="0">
                <a:solidFill>
                  <a:srgbClr val="92D050"/>
                </a:solidFill>
                <a:latin typeface="Lucida Sans Typewriter" panose="020B0509030504030204" pitchFamily="49" charset="0"/>
              </a:rPr>
              <a:t>[</a:t>
            </a:r>
            <a:r>
              <a:rPr lang="en-US" altLang="zh-TW" sz="500" b="1" spc="-50" dirty="0">
                <a:solidFill>
                  <a:srgbClr val="92D05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zh-TW" sz="2400" b="1" spc="-200" dirty="0">
                <a:solidFill>
                  <a:srgbClr val="92D050"/>
                </a:solidFill>
                <a:latin typeface="Lucida Sans Typewriter" panose="020B0509030504030204" pitchFamily="49" charset="0"/>
              </a:rPr>
              <a:t>]</a:t>
            </a:r>
            <a:r>
              <a:rPr lang="en-US" altLang="zh-TW" sz="2400" spc="-5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,</a:t>
            </a:r>
            <a:r>
              <a:rPr lang="en-US" altLang="zh-TW" sz="2400" b="1" spc="-50" dirty="0">
                <a:solidFill>
                  <a:srgbClr val="7030A0"/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zh-TW" sz="2400" spc="-20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}</a:t>
            </a:r>
            <a:r>
              <a:rPr lang="en-US" altLang="zh-TW" sz="2400" spc="-5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;</a:t>
            </a:r>
            <a:r>
              <a:rPr lang="en-US" altLang="zh-TW" sz="2400" b="1" spc="-170" dirty="0" err="1">
                <a:solidFill>
                  <a:srgbClr val="7030A0"/>
                </a:solidFill>
                <a:latin typeface="Lucida Sans Typewriter" panose="020B0509030504030204" pitchFamily="49" charset="0"/>
              </a:rPr>
              <a:t>L.</a:t>
            </a:r>
            <a:r>
              <a:rPr lang="en-US" altLang="zh-TW" sz="2400" b="1" spc="-50" dirty="0" err="1">
                <a:solidFill>
                  <a:srgbClr val="7030A0"/>
                </a:solidFill>
                <a:latin typeface="Lucida Sans Typewriter" panose="020B0509030504030204" pitchFamily="49" charset="0"/>
              </a:rPr>
              <a:t>clear</a:t>
            </a:r>
            <a:r>
              <a:rPr lang="en-US" altLang="zh-TW" sz="2400" b="1" spc="-50" dirty="0">
                <a:solidFill>
                  <a:srgbClr val="7030A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400" b="1" spc="-200" dirty="0">
                <a:solidFill>
                  <a:srgbClr val="7030A0"/>
                </a:solidFill>
                <a:latin typeface="Lucida Sans Typewriter" panose="020B0509030504030204" pitchFamily="49" charset="0"/>
              </a:rPr>
              <a:t>)</a:t>
            </a:r>
            <a:r>
              <a:rPr lang="en-US" altLang="zh-TW" sz="2400" spc="-5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;</a:t>
            </a:r>
            <a:r>
              <a:rPr lang="en-US" altLang="zh-TW" sz="2400" dirty="0" err="1">
                <a:solidFill>
                  <a:srgbClr val="00B0F0"/>
                </a:solidFill>
                <a:latin typeface="Lucida Sans Typewriter" panose="020B0509030504030204" pitchFamily="49" charset="0"/>
              </a:rPr>
              <a:t>le</a:t>
            </a:r>
            <a:r>
              <a:rPr lang="en-US" altLang="zh-TW" sz="2400" spc="-200" dirty="0" err="1">
                <a:solidFill>
                  <a:srgbClr val="00B0F0"/>
                </a:solidFill>
                <a:latin typeface="Lucida Sans Typewriter" panose="020B0509030504030204" pitchFamily="49" charset="0"/>
              </a:rPr>
              <a:t>n</a:t>
            </a:r>
            <a:r>
              <a:rPr lang="en-US" altLang="zh-TW" sz="2400" spc="-20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400" spc="-200" dirty="0">
                <a:solidFill>
                  <a:schemeClr val="tx1"/>
                </a:solidFill>
                <a:latin typeface="Lucida Sans Typewriter" panose="020B0509030504030204" pitchFamily="49" charset="0"/>
              </a:rPr>
              <a:t>S</a:t>
            </a:r>
            <a:r>
              <a:rPr lang="en-US" altLang="zh-TW" sz="240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)</a:t>
            </a:r>
            <a:r>
              <a:rPr lang="en-US" altLang="zh-TW" sz="2400" dirty="0">
                <a:solidFill>
                  <a:schemeClr val="tx1"/>
                </a:solidFill>
                <a:latin typeface="Arial Narrow" panose="020B0606020202030204" pitchFamily="34" charset="0"/>
              </a:rPr>
              <a:t>#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Arial Narrow" panose="020B0606020202030204" pitchFamily="34" charset="0"/>
              </a:rPr>
              <a:t>s </a:t>
            </a:r>
            <a:r>
              <a:rPr lang="en-US" altLang="zh-TW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len</a:t>
            </a:r>
            <a:r>
              <a:rPr lang="en-US" altLang="zh-TW" sz="2400" dirty="0">
                <a:solidFill>
                  <a:schemeClr val="tx1"/>
                </a:solidFill>
                <a:latin typeface="Arial Narrow" panose="020B0606020202030204" pitchFamily="34" charset="0"/>
              </a:rPr>
              <a:t>=1 or 2?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76200"/>
            <a:ext cx="972978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  <a:cs typeface="Arial" panose="020B0604020202020204" pitchFamily="34" charset="0"/>
              </a:rPr>
              <a:t>Set Elements</a:t>
            </a:r>
            <a:endParaRPr lang="en-US" altLang="en-US" sz="4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37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5733" y="792805"/>
            <a:ext cx="9369761" cy="60160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400" dirty="0">
                <a:solidFill>
                  <a:schemeClr val="bg1">
                    <a:lumMod val="65000"/>
                  </a:schemeClr>
                </a:solidFill>
              </a:rPr>
              <a:t>Python set elements must be immutable.</a:t>
            </a:r>
          </a:p>
          <a:p>
            <a:pPr lvl="1">
              <a:spcBef>
                <a:spcPts val="0"/>
              </a:spcBef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Even though the set, itself, is mutable.</a:t>
            </a:r>
          </a:p>
          <a:p>
            <a:pPr lvl="0">
              <a:spcBef>
                <a:spcPts val="0"/>
              </a:spcBef>
            </a:pPr>
            <a:r>
              <a:rPr lang="en-US" sz="3400" dirty="0">
                <a:solidFill>
                  <a:schemeClr val="bg1">
                    <a:lumMod val="65000"/>
                  </a:schemeClr>
                </a:solidFill>
              </a:rPr>
              <a:t>This limitation exists as a consequence of the </a:t>
            </a:r>
            <a:r>
              <a:rPr lang="en-US" sz="3400" spc="-30" dirty="0">
                <a:solidFill>
                  <a:schemeClr val="bg1">
                    <a:lumMod val="65000"/>
                  </a:schemeClr>
                </a:solidFill>
              </a:rPr>
              <a:t>requirement that set elements must be unique:</a:t>
            </a:r>
          </a:p>
          <a:p>
            <a:pPr lvl="1">
              <a:spcBef>
                <a:spcPts val="0"/>
              </a:spcBef>
            </a:pPr>
            <a:r>
              <a:rPr lang="en-US" sz="3000" dirty="0">
                <a:solidFill>
                  <a:srgbClr val="FF0000"/>
                </a:solidFill>
              </a:rPr>
              <a:t>If you were to allow those elements to be changed after they’ve been added</a:t>
            </a:r>
            <a:r>
              <a:rPr lang="en-US" sz="3000" dirty="0">
                <a:solidFill>
                  <a:schemeClr val="bg1">
                    <a:lumMod val="65000"/>
                  </a:schemeClr>
                </a:solidFill>
              </a:rPr>
              <a:t>, like so:</a:t>
            </a:r>
          </a:p>
          <a:p>
            <a:pPr marL="456932" lvl="1" indent="0">
              <a:spcBef>
                <a:spcPts val="0"/>
              </a:spcBef>
              <a:buNone/>
            </a:pPr>
            <a:r>
              <a:rPr lang="en-US" altLang="zh-TW" sz="2400" spc="-5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zh-TW" sz="2400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&gt;&gt;&gt; </a:t>
            </a:r>
            <a:r>
              <a:rPr lang="en-US" altLang="zh-TW" sz="2400" b="1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zh-TW" sz="2400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=[1,2];S={</a:t>
            </a:r>
            <a:r>
              <a:rPr lang="en-US" altLang="zh-TW" sz="2400" b="1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[</a:t>
            </a:r>
            <a:r>
              <a:rPr lang="en-US" altLang="zh-TW" sz="500" b="1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zh-TW" sz="2400" b="1" spc="-20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]</a:t>
            </a:r>
            <a:r>
              <a:rPr lang="en-US" altLang="zh-TW" sz="2400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,</a:t>
            </a:r>
            <a:r>
              <a:rPr lang="en-US" altLang="zh-TW" sz="2400" b="1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zh-TW" sz="2400" spc="-20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}</a:t>
            </a:r>
            <a:r>
              <a:rPr lang="en-US" altLang="zh-TW" sz="2400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;</a:t>
            </a:r>
            <a:r>
              <a:rPr lang="en-US" altLang="zh-TW" sz="2400" b="1" spc="-170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L.</a:t>
            </a:r>
            <a:r>
              <a:rPr lang="en-US" altLang="zh-TW" sz="2400" b="1" spc="-50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clear</a:t>
            </a:r>
            <a:r>
              <a:rPr lang="en-US" altLang="zh-TW" sz="2400" b="1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400" b="1" spc="-20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)</a:t>
            </a:r>
            <a:r>
              <a:rPr lang="en-US" altLang="zh-TW" sz="2400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;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le</a:t>
            </a:r>
            <a:r>
              <a:rPr lang="en-US" altLang="zh-TW" sz="2400" spc="-200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n</a:t>
            </a:r>
            <a:r>
              <a:rPr lang="en-US" altLang="zh-TW" sz="2400" spc="-20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(S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#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s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len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=1 or 2?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rgbClr val="FF0000"/>
                </a:solidFill>
              </a:rPr>
              <a:t>then </a:t>
            </a:r>
            <a:r>
              <a:rPr lang="en-US" sz="2800" spc="-80" dirty="0">
                <a:solidFill>
                  <a:srgbClr val="FF0000"/>
                </a:solidFill>
              </a:rPr>
              <a:t>yo</a:t>
            </a:r>
            <a:r>
              <a:rPr lang="en-US" sz="2800" spc="-60" dirty="0">
                <a:solidFill>
                  <a:srgbClr val="FF0000"/>
                </a:solidFill>
              </a:rPr>
              <a:t>u</a:t>
            </a:r>
            <a:r>
              <a:rPr lang="en-US" sz="2800" spc="-210" dirty="0">
                <a:solidFill>
                  <a:srgbClr val="FF0000"/>
                </a:solidFill>
              </a:rPr>
              <a:t>’</a:t>
            </a:r>
            <a:r>
              <a:rPr lang="en-US" sz="2800" spc="-30" dirty="0">
                <a:solidFill>
                  <a:srgbClr val="FF0000"/>
                </a:solidFill>
              </a:rPr>
              <a:t>d</a:t>
            </a:r>
            <a:r>
              <a:rPr lang="en-US" sz="2800" dirty="0">
                <a:solidFill>
                  <a:srgbClr val="FF0000"/>
                </a:solidFill>
              </a:rPr>
              <a:t> need </a:t>
            </a:r>
            <a:r>
              <a:rPr lang="en-US" sz="2800" spc="-30" dirty="0">
                <a:solidFill>
                  <a:srgbClr val="FF0000"/>
                </a:solidFill>
              </a:rPr>
              <a:t>checks whenever </a:t>
            </a:r>
            <a:r>
              <a:rPr lang="en-US" sz="2800" spc="-30" dirty="0" err="1">
                <a:solidFill>
                  <a:srgbClr val="FF0000"/>
                </a:solidFill>
              </a:rPr>
              <a:t>mutables</a:t>
            </a:r>
            <a:r>
              <a:rPr lang="en-US" sz="2800" spc="-30" dirty="0">
                <a:solidFill>
                  <a:srgbClr val="FF0000"/>
                </a:solidFill>
              </a:rPr>
              <a:t> change,</a:t>
            </a:r>
          </a:p>
          <a:p>
            <a:pPr lvl="1">
              <a:spcBef>
                <a:spcPts val="0"/>
              </a:spcBef>
            </a:pPr>
            <a:r>
              <a:rPr lang="en-US" sz="2801" spc="-30" dirty="0">
                <a:solidFill>
                  <a:srgbClr val="FF0000"/>
                </a:solidFill>
              </a:rPr>
              <a:t>or </a:t>
            </a:r>
            <a:r>
              <a:rPr lang="en-US" sz="2801" spc="-80" dirty="0">
                <a:solidFill>
                  <a:srgbClr val="FF0000"/>
                </a:solidFill>
              </a:rPr>
              <a:t>yo</a:t>
            </a:r>
            <a:r>
              <a:rPr lang="en-US" sz="2801" spc="-60" dirty="0">
                <a:solidFill>
                  <a:srgbClr val="FF0000"/>
                </a:solidFill>
              </a:rPr>
              <a:t>u</a:t>
            </a:r>
            <a:r>
              <a:rPr lang="en-US" sz="2801" spc="-210" dirty="0">
                <a:solidFill>
                  <a:srgbClr val="FF0000"/>
                </a:solidFill>
              </a:rPr>
              <a:t>’</a:t>
            </a:r>
            <a:r>
              <a:rPr lang="en-US" sz="2801" spc="-30" dirty="0">
                <a:solidFill>
                  <a:srgbClr val="FF0000"/>
                </a:solidFill>
              </a:rPr>
              <a:t>d just t</a:t>
            </a:r>
            <a:r>
              <a:rPr lang="en-US" sz="2800" dirty="0">
                <a:solidFill>
                  <a:srgbClr val="FF0000"/>
                </a:solidFill>
              </a:rPr>
              <a:t>ell programmers to not change the</a:t>
            </a:r>
            <a:r>
              <a:rPr lang="en-US" sz="2800" spc="-200" dirty="0">
                <a:solidFill>
                  <a:srgbClr val="FF0000"/>
                </a:solidFill>
              </a:rPr>
              <a:t>m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pPr marL="1028700" lvl="3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But this is unsafe, so its not the way of Python.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32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98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76200"/>
            <a:ext cx="972978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  <a:cs typeface="Arial" panose="020B0604020202020204" pitchFamily="34" charset="0"/>
              </a:rPr>
              <a:t>Set Elements</a:t>
            </a:r>
            <a:endParaRPr lang="en-US" altLang="en-US" sz="4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241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5733" y="792805"/>
            <a:ext cx="9369761" cy="60160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400" dirty="0">
                <a:solidFill>
                  <a:schemeClr val="bg1">
                    <a:lumMod val="65000"/>
                  </a:schemeClr>
                </a:solidFill>
              </a:rPr>
              <a:t>Python set elements must be immutable.</a:t>
            </a:r>
          </a:p>
          <a:p>
            <a:pPr lvl="1">
              <a:spcBef>
                <a:spcPts val="0"/>
              </a:spcBef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Even though the set, itself, is mutable.</a:t>
            </a:r>
          </a:p>
          <a:p>
            <a:pPr lvl="0">
              <a:spcBef>
                <a:spcPts val="0"/>
              </a:spcBef>
            </a:pPr>
            <a:r>
              <a:rPr lang="en-US" sz="3400" dirty="0">
                <a:solidFill>
                  <a:schemeClr val="bg1">
                    <a:lumMod val="65000"/>
                  </a:schemeClr>
                </a:solidFill>
              </a:rPr>
              <a:t>This limitation exists as a consequence of the </a:t>
            </a:r>
            <a:r>
              <a:rPr lang="en-US" sz="3400" spc="-30" dirty="0">
                <a:solidFill>
                  <a:schemeClr val="bg1">
                    <a:lumMod val="65000"/>
                  </a:schemeClr>
                </a:solidFill>
              </a:rPr>
              <a:t>requirement that set elements must be unique:</a:t>
            </a:r>
          </a:p>
          <a:p>
            <a:pPr lvl="1">
              <a:spcBef>
                <a:spcPts val="0"/>
              </a:spcBef>
            </a:pPr>
            <a:r>
              <a:rPr lang="en-US" sz="3000" dirty="0">
                <a:solidFill>
                  <a:srgbClr val="A6A6A6"/>
                </a:solidFill>
              </a:rPr>
              <a:t>If you were to allow those elements to be changed after they’ve been added, like so:</a:t>
            </a:r>
          </a:p>
          <a:p>
            <a:pPr marL="456932" lvl="1" indent="0">
              <a:spcBef>
                <a:spcPts val="0"/>
              </a:spcBef>
              <a:buNone/>
            </a:pPr>
            <a:r>
              <a:rPr lang="en-US" altLang="zh-TW" sz="2400" spc="-50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zh-TW" sz="2400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&gt;&gt;&gt; </a:t>
            </a:r>
            <a:r>
              <a:rPr lang="en-US" altLang="zh-TW" sz="2400" b="1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zh-TW" sz="2400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=[1,2];S={</a:t>
            </a:r>
            <a:r>
              <a:rPr lang="en-US" altLang="zh-TW" sz="2400" b="1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[</a:t>
            </a:r>
            <a:r>
              <a:rPr lang="en-US" altLang="zh-TW" sz="500" b="1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zh-TW" sz="2400" b="1" spc="-20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]</a:t>
            </a:r>
            <a:r>
              <a:rPr lang="en-US" altLang="zh-TW" sz="2400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,</a:t>
            </a:r>
            <a:r>
              <a:rPr lang="en-US" altLang="zh-TW" sz="2400" b="1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zh-TW" sz="2400" spc="-20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}</a:t>
            </a:r>
            <a:r>
              <a:rPr lang="en-US" altLang="zh-TW" sz="2400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;</a:t>
            </a:r>
            <a:r>
              <a:rPr lang="en-US" altLang="zh-TW" sz="2400" b="1" spc="-170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L.</a:t>
            </a:r>
            <a:r>
              <a:rPr lang="en-US" altLang="zh-TW" sz="2400" b="1" spc="-50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clear</a:t>
            </a:r>
            <a:r>
              <a:rPr lang="en-US" altLang="zh-TW" sz="2400" b="1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400" b="1" spc="-20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)</a:t>
            </a:r>
            <a:r>
              <a:rPr lang="en-US" altLang="zh-TW" sz="2400" spc="-5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;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le</a:t>
            </a:r>
            <a:r>
              <a:rPr lang="en-US" altLang="zh-TW" sz="2400" spc="-200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n</a:t>
            </a:r>
            <a:r>
              <a:rPr lang="en-US" altLang="zh-TW" sz="2400" spc="-20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(S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#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s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len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=1 or 2?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rgbClr val="A6A6A6"/>
                </a:solidFill>
              </a:rPr>
              <a:t>then </a:t>
            </a:r>
            <a:r>
              <a:rPr lang="en-US" sz="2800" spc="-80" dirty="0">
                <a:solidFill>
                  <a:srgbClr val="A6A6A6"/>
                </a:solidFill>
              </a:rPr>
              <a:t>yo</a:t>
            </a:r>
            <a:r>
              <a:rPr lang="en-US" sz="2800" spc="-60" dirty="0">
                <a:solidFill>
                  <a:srgbClr val="A6A6A6"/>
                </a:solidFill>
              </a:rPr>
              <a:t>u</a:t>
            </a:r>
            <a:r>
              <a:rPr lang="en-US" sz="2800" spc="-210" dirty="0">
                <a:solidFill>
                  <a:srgbClr val="A6A6A6"/>
                </a:solidFill>
              </a:rPr>
              <a:t>’</a:t>
            </a:r>
            <a:r>
              <a:rPr lang="en-US" sz="2800" spc="-30" dirty="0">
                <a:solidFill>
                  <a:srgbClr val="A6A6A6"/>
                </a:solidFill>
              </a:rPr>
              <a:t>d</a:t>
            </a:r>
            <a:r>
              <a:rPr lang="en-US" sz="2800" dirty="0">
                <a:solidFill>
                  <a:srgbClr val="A6A6A6"/>
                </a:solidFill>
              </a:rPr>
              <a:t> need </a:t>
            </a:r>
            <a:r>
              <a:rPr lang="en-US" sz="2800" spc="-30" dirty="0">
                <a:solidFill>
                  <a:srgbClr val="A6A6A6"/>
                </a:solidFill>
              </a:rPr>
              <a:t>checks whenever </a:t>
            </a:r>
            <a:r>
              <a:rPr lang="en-US" sz="2800" spc="-30" dirty="0" err="1">
                <a:solidFill>
                  <a:srgbClr val="A6A6A6"/>
                </a:solidFill>
              </a:rPr>
              <a:t>mutables</a:t>
            </a:r>
            <a:r>
              <a:rPr lang="en-US" sz="2800" spc="-30" dirty="0">
                <a:solidFill>
                  <a:srgbClr val="A6A6A6"/>
                </a:solidFill>
              </a:rPr>
              <a:t> change,</a:t>
            </a:r>
          </a:p>
          <a:p>
            <a:pPr lvl="1">
              <a:spcBef>
                <a:spcPts val="0"/>
              </a:spcBef>
            </a:pPr>
            <a:r>
              <a:rPr lang="en-US" sz="2801" spc="-30" dirty="0">
                <a:solidFill>
                  <a:srgbClr val="A6A6A6"/>
                </a:solidFill>
              </a:rPr>
              <a:t>or </a:t>
            </a:r>
            <a:r>
              <a:rPr lang="en-US" sz="2801" spc="-80" dirty="0">
                <a:solidFill>
                  <a:srgbClr val="A6A6A6"/>
                </a:solidFill>
              </a:rPr>
              <a:t>yo</a:t>
            </a:r>
            <a:r>
              <a:rPr lang="en-US" sz="2801" spc="-60" dirty="0">
                <a:solidFill>
                  <a:srgbClr val="A6A6A6"/>
                </a:solidFill>
              </a:rPr>
              <a:t>u</a:t>
            </a:r>
            <a:r>
              <a:rPr lang="en-US" sz="2801" spc="-210" dirty="0">
                <a:solidFill>
                  <a:srgbClr val="A6A6A6"/>
                </a:solidFill>
              </a:rPr>
              <a:t>’</a:t>
            </a:r>
            <a:r>
              <a:rPr lang="en-US" sz="2801" spc="-30" dirty="0">
                <a:solidFill>
                  <a:srgbClr val="A6A6A6"/>
                </a:solidFill>
              </a:rPr>
              <a:t>d just t</a:t>
            </a:r>
            <a:r>
              <a:rPr lang="en-US" sz="2800" dirty="0">
                <a:solidFill>
                  <a:srgbClr val="A6A6A6"/>
                </a:solidFill>
              </a:rPr>
              <a:t>ell programmers to not change the</a:t>
            </a:r>
            <a:r>
              <a:rPr lang="en-US" sz="2800" spc="-200" dirty="0">
                <a:solidFill>
                  <a:srgbClr val="A6A6A6"/>
                </a:solidFill>
              </a:rPr>
              <a:t>m</a:t>
            </a:r>
            <a:r>
              <a:rPr lang="en-US" sz="2800" dirty="0">
                <a:solidFill>
                  <a:srgbClr val="A6A6A6"/>
                </a:solidFill>
              </a:rPr>
              <a:t>.</a:t>
            </a:r>
          </a:p>
          <a:p>
            <a:pPr marL="1028700" lvl="3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A6A6A6"/>
                </a:solidFill>
              </a:rPr>
              <a:t>But this is unsafe, so its not the way of Python.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3200" spc="-60" dirty="0">
                <a:solidFill>
                  <a:srgbClr val="FF0000"/>
                </a:solidFill>
              </a:rPr>
              <a:t>It follows that you can’t “cheat</a:t>
            </a:r>
            <a:r>
              <a:rPr lang="en-US" altLang="zh-TW" sz="3200" spc="-400" dirty="0">
                <a:solidFill>
                  <a:srgbClr val="FF0000"/>
                </a:solidFill>
              </a:rPr>
              <a:t>”</a:t>
            </a:r>
            <a:r>
              <a:rPr lang="en-US" altLang="zh-TW" sz="3200" spc="-60" dirty="0">
                <a:solidFill>
                  <a:srgbClr val="FF0000"/>
                </a:solidFill>
              </a:rPr>
              <a:t>,</a:t>
            </a:r>
            <a:r>
              <a:rPr lang="en-US" altLang="zh-TW" sz="2800" spc="-60" dirty="0">
                <a:solidFill>
                  <a:srgbClr val="FF0000"/>
                </a:solidFill>
              </a:rPr>
              <a:t> </a:t>
            </a:r>
            <a:r>
              <a:rPr lang="en-US" altLang="zh-TW" sz="3200" spc="-60" dirty="0">
                <a:solidFill>
                  <a:srgbClr val="FF0000"/>
                </a:solidFill>
              </a:rPr>
              <a:t>wrapping a mutable </a:t>
            </a:r>
            <a:r>
              <a:rPr lang="en-US" altLang="zh-TW" sz="3200" spc="-40" dirty="0">
                <a:solidFill>
                  <a:srgbClr val="FF0000"/>
                </a:solidFill>
              </a:rPr>
              <a:t>element in an immutable one (</a:t>
            </a:r>
            <a:r>
              <a:rPr lang="en-US" altLang="zh-TW" sz="3200" spc="-40" dirty="0" err="1">
                <a:solidFill>
                  <a:srgbClr val="FF0000"/>
                </a:solidFill>
              </a:rPr>
              <a:t>eg</a:t>
            </a:r>
            <a:r>
              <a:rPr lang="en-US" altLang="zh-TW" sz="3200" spc="-40" dirty="0">
                <a:solidFill>
                  <a:srgbClr val="FF0000"/>
                </a:solidFill>
              </a:rPr>
              <a:t>, a </a:t>
            </a:r>
            <a:r>
              <a:rPr lang="en-US" altLang="zh-TW" sz="3200" spc="-40" dirty="0">
                <a:solidFill>
                  <a:srgbClr val="7030A0"/>
                </a:solidFill>
              </a:rPr>
              <a:t>tuple</a:t>
            </a:r>
            <a:r>
              <a:rPr lang="en-US" altLang="zh-TW" sz="3200" spc="-40" dirty="0">
                <a:solidFill>
                  <a:srgbClr val="FF0000"/>
                </a:solidFill>
              </a:rPr>
              <a:t>), like so:</a:t>
            </a:r>
            <a:endParaRPr lang="en-US" sz="3000" spc="-40" dirty="0">
              <a:solidFill>
                <a:srgbClr val="FF0000"/>
              </a:solidFill>
            </a:endParaRPr>
          </a:p>
          <a:p>
            <a:pPr marL="456932" lvl="1" indent="0">
              <a:spcBef>
                <a:spcPts val="0"/>
              </a:spcBef>
              <a:buNone/>
            </a:pPr>
            <a:r>
              <a:rPr lang="en-US" altLang="zh-TW" sz="2400" spc="-5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  &gt;&gt;&gt; L=[1,2];S={</a:t>
            </a:r>
            <a:r>
              <a:rPr lang="en-US" altLang="zh-TW" sz="2400" b="1" spc="-50" dirty="0">
                <a:solidFill>
                  <a:srgbClr val="7030A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400" spc="-5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zh-TW" sz="2400" spc="-50" dirty="0">
                <a:solidFill>
                  <a:srgbClr val="7030A0"/>
                </a:solidFill>
                <a:latin typeface="Lucida Sans Typewriter" panose="020B0509030504030204" pitchFamily="49" charset="0"/>
              </a:rPr>
              <a:t>,</a:t>
            </a:r>
            <a:r>
              <a:rPr lang="en-US" altLang="zh-TW" sz="2400" b="1" spc="-50" dirty="0">
                <a:solidFill>
                  <a:srgbClr val="7030A0"/>
                </a:solidFill>
                <a:latin typeface="Lucida Sans Typewriter" panose="020B0509030504030204" pitchFamily="49" charset="0"/>
              </a:rPr>
              <a:t>)</a:t>
            </a:r>
            <a:r>
              <a:rPr lang="en-US" altLang="zh-TW" sz="2400" spc="-5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} </a:t>
            </a:r>
            <a:r>
              <a:rPr lang="en-US" altLang="zh-TW" sz="2400" dirty="0">
                <a:solidFill>
                  <a:schemeClr val="tx1"/>
                </a:solidFill>
                <a:latin typeface="Arial Narrow" panose="020B0606020202030204" pitchFamily="34" charset="0"/>
              </a:rPr>
              <a:t># This won’t work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32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98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76200"/>
            <a:ext cx="972978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  <a:cs typeface="Arial" panose="020B0604020202020204" pitchFamily="34" charset="0"/>
              </a:rPr>
              <a:t>Set Elements</a:t>
            </a:r>
            <a:endParaRPr lang="en-US" altLang="en-US" sz="4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48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8802" y="2129"/>
            <a:ext cx="8072185" cy="988471"/>
          </a:xfrm>
        </p:spPr>
        <p:txBody>
          <a:bodyPr/>
          <a:lstStyle/>
          <a:p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Union with</a:t>
            </a:r>
            <a:r>
              <a:rPr lang="en-US" altLang="en-US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039" y="918185"/>
            <a:ext cx="8605254" cy="593981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2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2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 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  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398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731294" y="2590800"/>
            <a:ext cx="6975359" cy="4246623"/>
          </a:xfrm>
          <a:prstGeom prst="wedgeRoundRectCallout">
            <a:avLst>
              <a:gd name="adj1" fmla="val -64379"/>
              <a:gd name="adj2" fmla="val -51179"/>
              <a:gd name="adj3" fmla="val 16667"/>
            </a:avLst>
          </a:prstGeom>
          <a:solidFill>
            <a:srgbClr val="92D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lIns="182880" rtlCol="0" anchor="ctr"/>
          <a:lstStyle/>
          <a:p>
            <a:pPr>
              <a:lnSpc>
                <a:spcPct val="85000"/>
              </a:lnSpc>
            </a:pPr>
            <a:endParaRPr lang="en-US" altLang="zh-TW" sz="2800" kern="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>
              <a:lnSpc>
                <a:spcPct val="85000"/>
              </a:lnSpc>
            </a:pPr>
            <a:r>
              <a:rPr lang="en-US" altLang="zh-TW" sz="2800" kern="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This converts the argument to a set. As we</a:t>
            </a:r>
          </a:p>
          <a:p>
            <a:pPr>
              <a:lnSpc>
                <a:spcPct val="85000"/>
              </a:lnSpc>
            </a:pPr>
            <a:r>
              <a:rPr lang="en-US" altLang="zh-TW" sz="2800" kern="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know, </a:t>
            </a:r>
            <a:r>
              <a:rPr lang="en-US" altLang="zh-TW" sz="2800" b="1" i="1" kern="0" dirty="0">
                <a:solidFill>
                  <a:srgbClr val="FFFF00"/>
                </a:solidFill>
                <a:latin typeface="Calibri"/>
                <a:ea typeface="新細明體" panose="02020500000000000000" pitchFamily="18" charset="-120"/>
              </a:rPr>
              <a:t>every</a:t>
            </a:r>
            <a:r>
              <a:rPr lang="en-US" altLang="zh-TW" sz="2800" kern="0" dirty="0">
                <a:solidFill>
                  <a:srgbClr val="FFFF00"/>
                </a:solidFill>
                <a:latin typeface="Calibri"/>
                <a:ea typeface="新細明體" panose="02020500000000000000" pitchFamily="18" charset="-120"/>
              </a:rPr>
              <a:t> type </a:t>
            </a:r>
            <a:r>
              <a:rPr lang="en-US" altLang="zh-TW" sz="2800" kern="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has a converter function:</a:t>
            </a:r>
            <a:endParaRPr lang="en-US" altLang="zh-TW" sz="2568" kern="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78B24C"/>
                </a:solidFill>
                <a:latin typeface="Lucida Console" panose="020B060904050402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Lucida Console" panose="020B060904050402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('5.0')</a:t>
            </a:r>
          </a:p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FFFFFF"/>
                </a:solidFill>
                <a:latin typeface="Lucida Console" panose="020B060904050402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'.', '0', '5'</a:t>
            </a:r>
            <a:r>
              <a:rPr lang="en-US" sz="2400" b="1" dirty="0">
                <a:solidFill>
                  <a:srgbClr val="FFFFFF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78B24C"/>
                </a:solidFill>
                <a:latin typeface="Lucida Console" panose="020B060904050402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dirty="0" err="1">
                <a:solidFill>
                  <a:srgbClr val="CC6600"/>
                </a:solidFill>
                <a:latin typeface="Lucida Console" panose="020B06090405040202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(5.0)</a:t>
            </a:r>
          </a:p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CC6600"/>
                </a:solidFill>
                <a:latin typeface="Lucida Console" panose="020B060904050402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5.0</a:t>
            </a:r>
            <a:r>
              <a:rPr lang="en-US" sz="2400" b="1" dirty="0">
                <a:solidFill>
                  <a:srgbClr val="CC6600"/>
                </a:solidFill>
                <a:latin typeface="Lucida Console" panose="020B0609040504020204" pitchFamily="49" charset="0"/>
              </a:rPr>
              <a:t>'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78B24C"/>
                </a:solidFill>
                <a:latin typeface="Lucida Console" panose="020B060904050402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dirty="0" err="1">
                <a:solidFill>
                  <a:srgbClr val="3333CC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('5.0')</a:t>
            </a:r>
          </a:p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3333CC"/>
                </a:solidFill>
                <a:latin typeface="Lucida Console" panose="020B0609040504020204" pitchFamily="49" charset="0"/>
              </a:rPr>
              <a:t>5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78B24C"/>
                </a:solidFill>
                <a:latin typeface="Lucida Console" panose="020B060904050402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('5.0')</a:t>
            </a:r>
          </a:p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'5', '.', '0'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78B24C"/>
                </a:solidFill>
                <a:latin typeface="Lucida Console" panose="020B0609040504020204" pitchFamily="49" charset="0"/>
              </a:rPr>
              <a:t>   </a:t>
            </a:r>
            <a:r>
              <a:rPr lang="en-US" sz="2400" dirty="0">
                <a:solidFill>
                  <a:srgbClr val="A6B0A6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sorted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('5.0')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#makes a </a:t>
            </a: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sorted list</a:t>
            </a:r>
          </a:p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'.', '0', '5'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>
              <a:lnSpc>
                <a:spcPct val="70000"/>
              </a:lnSpc>
            </a:pPr>
            <a:r>
              <a:rPr lang="en-US" sz="2400" dirty="0">
                <a:solidFill>
                  <a:srgbClr val="78B24C"/>
                </a:solidFill>
                <a:latin typeface="Lucida Console" panose="020B0609040504020204" pitchFamily="49" charset="0"/>
              </a:rPr>
              <a:t>   </a:t>
            </a:r>
            <a:r>
              <a:rPr lang="en-US" sz="2400" dirty="0">
                <a:solidFill>
                  <a:srgbClr val="B3D88B"/>
                </a:solidFill>
                <a:latin typeface="Lucida Console" panose="020B0609040504020204" pitchFamily="49" charset="0"/>
              </a:rPr>
              <a:t> </a:t>
            </a:r>
            <a:r>
              <a:rPr lang="en-US" sz="2400" spc="-50" dirty="0">
                <a:solidFill>
                  <a:srgbClr val="000000"/>
                </a:solidFill>
                <a:latin typeface="Bookman Old Style" panose="02050604050505020204" pitchFamily="18" charset="0"/>
              </a:rPr>
              <a:t>#This last </a:t>
            </a:r>
            <a:r>
              <a:rPr lang="en-US" sz="2400" spc="-100" dirty="0">
                <a:solidFill>
                  <a:srgbClr val="000000"/>
                </a:solidFill>
                <a:latin typeface="Bookman Old Style" panose="02050604050505020204" pitchFamily="18" charset="0"/>
              </a:rPr>
              <a:t>on</a:t>
            </a:r>
            <a:r>
              <a:rPr lang="en-US" sz="2400" spc="-50" dirty="0">
                <a:solidFill>
                  <a:srgbClr val="000000"/>
                </a:solidFill>
                <a:latin typeface="Bookman Old Style" panose="02050604050505020204" pitchFamily="18" charset="0"/>
              </a:rPr>
              <a:t>e is </a:t>
            </a:r>
            <a:r>
              <a:rPr lang="en-US" sz="2400" spc="-80" dirty="0">
                <a:solidFill>
                  <a:srgbClr val="000000"/>
                </a:solidFill>
                <a:latin typeface="Bookman Old Style" panose="02050604050505020204" pitchFamily="18" charset="0"/>
              </a:rPr>
              <a:t>s</a:t>
            </a:r>
            <a:r>
              <a:rPr lang="en-US" sz="2400" spc="-100" dirty="0">
                <a:solidFill>
                  <a:srgbClr val="000000"/>
                </a:solidFill>
                <a:latin typeface="Bookman Old Style" panose="02050604050505020204" pitchFamily="18" charset="0"/>
              </a:rPr>
              <a:t>o</a:t>
            </a:r>
            <a:r>
              <a:rPr lang="en-US" sz="2400" spc="-10" dirty="0">
                <a:solidFill>
                  <a:srgbClr val="000000"/>
                </a:solidFill>
                <a:latin typeface="Bookman Old Style" panose="02050604050505020204" pitchFamily="18" charset="0"/>
              </a:rPr>
              <a:t>r</a:t>
            </a:r>
            <a:r>
              <a:rPr lang="en-US" sz="2400" spc="-50" dirty="0">
                <a:solidFill>
                  <a:srgbClr val="000000"/>
                </a:solidFill>
                <a:latin typeface="Bookman Old Style" panose="02050604050505020204" pitchFamily="18" charset="0"/>
              </a:rPr>
              <a:t>ted </a:t>
            </a:r>
            <a:r>
              <a:rPr lang="en-US" sz="2400" spc="-100" dirty="0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r>
              <a:rPr lang="en-US" sz="2400" spc="-50" dirty="0">
                <a:solidFill>
                  <a:srgbClr val="000000"/>
                </a:solidFill>
                <a:latin typeface="Bookman Old Style" panose="02050604050505020204" pitchFamily="18" charset="0"/>
              </a:rPr>
              <a:t>y</a:t>
            </a:r>
            <a:r>
              <a:rPr lang="en-US" sz="2000" spc="-5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spc="-50" dirty="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sz="2400" spc="-90" dirty="0">
                <a:solidFill>
                  <a:srgbClr val="000000"/>
                </a:solidFill>
                <a:latin typeface="Bookman Old Style" panose="02050604050505020204" pitchFamily="18" charset="0"/>
              </a:rPr>
              <a:t>S</a:t>
            </a:r>
            <a:r>
              <a:rPr lang="en-US" sz="2400" spc="-50" dirty="0">
                <a:solidFill>
                  <a:srgbClr val="000000"/>
                </a:solidFill>
                <a:latin typeface="Bookman Old Style" panose="02050604050505020204" pitchFamily="18" charset="0"/>
              </a:rPr>
              <a:t>C</a:t>
            </a:r>
            <a:r>
              <a:rPr lang="en-US" sz="2400" spc="-20" dirty="0">
                <a:solidFill>
                  <a:srgbClr val="000000"/>
                </a:solidFill>
                <a:latin typeface="Bookman Old Style" panose="02050604050505020204" pitchFamily="18" charset="0"/>
              </a:rPr>
              <a:t>I</a:t>
            </a:r>
            <a:r>
              <a:rPr lang="en-US" sz="2400" spc="-50" dirty="0">
                <a:solidFill>
                  <a:srgbClr val="000000"/>
                </a:solidFill>
                <a:latin typeface="Bookman Old Style" panose="02050604050505020204" pitchFamily="18" charset="0"/>
              </a:rPr>
              <a:t>I</a:t>
            </a:r>
            <a:r>
              <a:rPr lang="en-US" sz="2000" spc="-5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spc="-90" dirty="0">
                <a:solidFill>
                  <a:srgbClr val="000000"/>
                </a:solidFill>
                <a:latin typeface="Bookman Old Style" panose="02050604050505020204" pitchFamily="18" charset="0"/>
              </a:rPr>
              <a:t>v</a:t>
            </a:r>
            <a:r>
              <a:rPr lang="en-US" sz="2400" spc="-50" dirty="0">
                <a:solidFill>
                  <a:srgbClr val="000000"/>
                </a:solidFill>
                <a:latin typeface="Bookman Old Style" panose="02050604050505020204" pitchFamily="18" charset="0"/>
              </a:rPr>
              <a:t>al</a:t>
            </a:r>
            <a:r>
              <a:rPr lang="en-US" sz="2400" spc="-90" dirty="0">
                <a:solidFill>
                  <a:srgbClr val="000000"/>
                </a:solidFill>
                <a:latin typeface="Bookman Old Style" panose="02050604050505020204" pitchFamily="18" charset="0"/>
              </a:rPr>
              <a:t>u</a:t>
            </a:r>
            <a:r>
              <a:rPr lang="en-US" sz="2400" spc="-50" dirty="0">
                <a:solidFill>
                  <a:srgbClr val="000000"/>
                </a:solidFill>
                <a:latin typeface="Bookman Old Style" panose="02050604050505020204" pitchFamily="18" charset="0"/>
              </a:rPr>
              <a:t>e</a:t>
            </a:r>
          </a:p>
          <a:p>
            <a:pPr algn="ctr">
              <a:lnSpc>
                <a:spcPct val="85000"/>
              </a:lnSpc>
              <a:defRPr/>
            </a:pPr>
            <a:endParaRPr lang="zh-TW" altLang="en-US" sz="2000" kern="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026664" y="3401568"/>
            <a:ext cx="1066800" cy="2971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78B24C"/>
                </a:solidFill>
                <a:latin typeface="Lucida Console" panose="020B0609040504020204" pitchFamily="49" charset="0"/>
              </a:rPr>
              <a:t>&gt;&gt;&gt;</a:t>
            </a:r>
          </a:p>
          <a:p>
            <a:pPr>
              <a:lnSpc>
                <a:spcPct val="85000"/>
              </a:lnSpc>
            </a:pPr>
            <a:endParaRPr lang="en-US" sz="2400" dirty="0">
              <a:solidFill>
                <a:srgbClr val="78B24C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78B24C"/>
                </a:solidFill>
                <a:latin typeface="Lucida Console" panose="020B0609040504020204" pitchFamily="49" charset="0"/>
              </a:rPr>
              <a:t>&gt;&gt;&gt;</a:t>
            </a:r>
          </a:p>
          <a:p>
            <a:pPr>
              <a:lnSpc>
                <a:spcPct val="85000"/>
              </a:lnSpc>
            </a:pPr>
            <a:endParaRPr lang="en-US" sz="2400" dirty="0">
              <a:solidFill>
                <a:srgbClr val="78B24C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78B24C"/>
                </a:solidFill>
                <a:latin typeface="Lucida Console" panose="020B0609040504020204" pitchFamily="49" charset="0"/>
              </a:rPr>
              <a:t>&gt;&gt;&gt;</a:t>
            </a:r>
          </a:p>
          <a:p>
            <a:pPr>
              <a:lnSpc>
                <a:spcPct val="85000"/>
              </a:lnSpc>
            </a:pPr>
            <a:endParaRPr lang="en-US" sz="2400" dirty="0">
              <a:solidFill>
                <a:srgbClr val="78B24C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78B24C"/>
                </a:solidFill>
                <a:latin typeface="Lucida Console" panose="020B0609040504020204" pitchFamily="49" charset="0"/>
              </a:rPr>
              <a:t>&gt;&gt;&gt;</a:t>
            </a:r>
          </a:p>
          <a:p>
            <a:pPr>
              <a:lnSpc>
                <a:spcPct val="85000"/>
              </a:lnSpc>
            </a:pPr>
            <a:endParaRPr lang="en-US" sz="2400" dirty="0">
              <a:solidFill>
                <a:srgbClr val="78B24C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78B24C"/>
                </a:solidFill>
                <a:latin typeface="Lucida Console" panose="020B0609040504020204" pitchFamily="49" charset="0"/>
              </a:rPr>
              <a:t>&gt;&gt;&gt;</a:t>
            </a:r>
          </a:p>
          <a:p>
            <a:pPr>
              <a:lnSpc>
                <a:spcPct val="85000"/>
              </a:lnSpc>
            </a:pPr>
            <a:endParaRPr lang="en-US" sz="2000" dirty="0">
              <a:solidFill>
                <a:srgbClr val="78B24C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78B24C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dirty="0">
                <a:solidFill>
                  <a:srgbClr val="A6B0A6"/>
                </a:solidFill>
                <a:latin typeface="Lucida Console" panose="020B0609040504020204" pitchFamily="49" charset="0"/>
              </a:rPr>
              <a:t> </a:t>
            </a:r>
            <a:endParaRPr lang="en-US" sz="2400" dirty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5294" y="914400"/>
            <a:ext cx="1066800" cy="593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00" indent="-342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59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516" indent="-28558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98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333" indent="-228467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99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599266" indent="-228467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99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6200" indent="-228467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3132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6pPr>
            <a:lvl7pPr marL="2970066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7pPr>
            <a:lvl8pPr marL="3426999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8pPr>
            <a:lvl9pPr marL="3883933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FFFFFF">
                  <a:lumMod val="85000"/>
                </a:srgbClr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FFFFFF">
                  <a:lumMod val="85000"/>
                </a:srgbClr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07294" y="2935224"/>
            <a:ext cx="0" cy="2926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77840" y="2267712"/>
            <a:ext cx="0" cy="31089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36294" y="960120"/>
            <a:ext cx="0" cy="31089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07294" y="1612392"/>
            <a:ext cx="0" cy="2926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17294" y="1612392"/>
            <a:ext cx="0" cy="31089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07294" y="2267712"/>
            <a:ext cx="0" cy="2926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98094" y="3429000"/>
            <a:ext cx="0" cy="292608"/>
          </a:xfrm>
          <a:prstGeom prst="line">
            <a:avLst/>
          </a:prstGeom>
          <a:ln w="38100">
            <a:solidFill>
              <a:srgbClr val="CC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30240" y="3429000"/>
            <a:ext cx="0" cy="292608"/>
          </a:xfrm>
          <a:prstGeom prst="line">
            <a:avLst/>
          </a:prstGeom>
          <a:ln w="38100">
            <a:solidFill>
              <a:srgbClr val="CC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98094" y="4038600"/>
            <a:ext cx="0" cy="292608"/>
          </a:xfrm>
          <a:prstGeom prst="line">
            <a:avLst/>
          </a:prstGeom>
          <a:ln w="38100">
            <a:solidFill>
              <a:srgbClr val="CC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58384" y="4050792"/>
            <a:ext cx="0" cy="292608"/>
          </a:xfrm>
          <a:prstGeom prst="line">
            <a:avLst/>
          </a:prstGeom>
          <a:ln w="38100">
            <a:solidFill>
              <a:srgbClr val="CC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360694" y="6489192"/>
            <a:ext cx="0" cy="292608"/>
          </a:xfrm>
          <a:prstGeom prst="line">
            <a:avLst/>
          </a:prstGeom>
          <a:ln w="38100">
            <a:solidFill>
              <a:srgbClr val="CC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98094" y="5907024"/>
            <a:ext cx="0" cy="292608"/>
          </a:xfrm>
          <a:prstGeom prst="line">
            <a:avLst/>
          </a:prstGeom>
          <a:ln w="38100">
            <a:solidFill>
              <a:srgbClr val="CC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454896" y="5907024"/>
            <a:ext cx="0" cy="292608"/>
          </a:xfrm>
          <a:prstGeom prst="line">
            <a:avLst/>
          </a:prstGeom>
          <a:ln w="38100">
            <a:solidFill>
              <a:srgbClr val="CC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98094" y="5276088"/>
            <a:ext cx="0" cy="292608"/>
          </a:xfrm>
          <a:prstGeom prst="line">
            <a:avLst/>
          </a:prstGeom>
          <a:ln w="38100">
            <a:solidFill>
              <a:srgbClr val="CC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07024" y="5294376"/>
            <a:ext cx="0" cy="292608"/>
          </a:xfrm>
          <a:prstGeom prst="line">
            <a:avLst/>
          </a:prstGeom>
          <a:ln w="38100">
            <a:solidFill>
              <a:srgbClr val="CC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98094" y="4663440"/>
            <a:ext cx="0" cy="292608"/>
          </a:xfrm>
          <a:prstGeom prst="line">
            <a:avLst/>
          </a:prstGeom>
          <a:ln w="38100">
            <a:solidFill>
              <a:srgbClr val="CC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30240" y="4672584"/>
            <a:ext cx="0" cy="292608"/>
          </a:xfrm>
          <a:prstGeom prst="line">
            <a:avLst/>
          </a:prstGeom>
          <a:ln w="38100">
            <a:solidFill>
              <a:srgbClr val="CC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98094" y="6489192"/>
            <a:ext cx="0" cy="292608"/>
          </a:xfrm>
          <a:prstGeom prst="line">
            <a:avLst/>
          </a:prstGeom>
          <a:ln w="38100">
            <a:solidFill>
              <a:srgbClr val="CC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77840" y="2267712"/>
            <a:ext cx="0" cy="31089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69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038" y="918185"/>
            <a:ext cx="8836455" cy="593981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2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2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 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  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 err="1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 err="1">
                <a:solidFill>
                  <a:schemeClr val="tx1"/>
                </a:solidFill>
                <a:latin typeface="Lucida Console" pitchFamily="49" charset="0"/>
              </a:rPr>
              <a:t>","</a:t>
            </a:r>
            <a:r>
              <a:rPr lang="en-US" altLang="en-US" sz="2398" b="1" dirty="0" err="1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 err="1">
                <a:solidFill>
                  <a:schemeClr val="tx1"/>
                </a:solidFill>
                <a:latin typeface="Lucida Console" pitchFamily="49" charset="0"/>
              </a:rPr>
              <a:t>","</a:t>
            </a:r>
            <a:r>
              <a:rPr lang="en-US" altLang="en-US" sz="2398" b="1" dirty="0" err="1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.union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(set("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.union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 #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The last 2 results have the same 4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items,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 # </a:t>
            </a:r>
            <a:r>
              <a:rPr lang="en-US" alt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but they've printed in a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different order.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 # </a:t>
            </a:r>
            <a:r>
              <a:rPr lang="en-US" alt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It doesn’t matter, as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sets are</a:t>
            </a:r>
            <a:r>
              <a:rPr lang="en-US" altLang="en-US" sz="2398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unordered.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398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8802" y="2129"/>
            <a:ext cx="8072185" cy="988471"/>
          </a:xfrm>
        </p:spPr>
        <p:txBody>
          <a:bodyPr/>
          <a:lstStyle/>
          <a:p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Union with</a:t>
            </a:r>
            <a:r>
              <a:rPr lang="en-US" altLang="en-US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036094" y="5486400"/>
            <a:ext cx="6670559" cy="1351023"/>
          </a:xfrm>
          <a:prstGeom prst="wedgeRoundRectCallout">
            <a:avLst>
              <a:gd name="adj1" fmla="val -40268"/>
              <a:gd name="adj2" fmla="val -127055"/>
              <a:gd name="adj3" fmla="val 16667"/>
            </a:avLst>
          </a:prstGeom>
          <a:solidFill>
            <a:srgbClr val="92D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lnSpc>
                <a:spcPct val="85000"/>
              </a:lnSpc>
            </a:pPr>
            <a:r>
              <a:rPr lang="en-US" altLang="zh-TW" sz="2800" b="1" kern="0" dirty="0">
                <a:solidFill>
                  <a:srgbClr val="00B0F0"/>
                </a:solidFill>
                <a:latin typeface="Calibri"/>
                <a:ea typeface="新細明體" panose="02020500000000000000" pitchFamily="18" charset="-120"/>
              </a:rPr>
              <a:t>This</a:t>
            </a:r>
            <a:r>
              <a:rPr lang="en-US" altLang="zh-TW" sz="2800" kern="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is a method of the set object class.      In comparison to the </a:t>
            </a:r>
            <a:r>
              <a:rPr lang="en-US" altLang="zh-TW" sz="2800" b="1" kern="0" dirty="0">
                <a:solidFill>
                  <a:srgbClr val="00B0F0"/>
                </a:solidFill>
                <a:latin typeface="Calibri"/>
                <a:ea typeface="新細明體" panose="02020500000000000000" pitchFamily="18" charset="-120"/>
              </a:rPr>
              <a:t>|</a:t>
            </a:r>
            <a:r>
              <a:rPr lang="en-US" altLang="zh-TW" sz="2800" kern="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operator, the method updates the object in-place.</a:t>
            </a:r>
            <a:endParaRPr lang="zh-TW" altLang="en-US" sz="2000" kern="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640214" y="6019800"/>
            <a:ext cx="7066439" cy="817623"/>
          </a:xfrm>
          <a:prstGeom prst="wedgeRoundRectCallout">
            <a:avLst>
              <a:gd name="adj1" fmla="val -53728"/>
              <a:gd name="adj2" fmla="val -123761"/>
              <a:gd name="adj3" fmla="val 16667"/>
            </a:avLst>
          </a:prstGeom>
          <a:solidFill>
            <a:srgbClr val="92D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lnSpc>
                <a:spcPct val="85000"/>
              </a:lnSpc>
            </a:pPr>
            <a:r>
              <a:rPr lang="en-US" altLang="zh-TW" sz="2800" kern="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Here we see an interesting detail. It did</a:t>
            </a:r>
            <a:r>
              <a:rPr lang="en-US" altLang="zh-TW" sz="2800" kern="0" spc="-2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n’</a:t>
            </a:r>
            <a:r>
              <a:rPr lang="en-US" altLang="zh-TW" sz="2800" kern="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t give the same output </a:t>
            </a:r>
            <a:r>
              <a:rPr lang="en-US" altLang="zh-TW" sz="2800" b="1" kern="0" dirty="0">
                <a:solidFill>
                  <a:srgbClr val="000000"/>
                </a:solidFill>
                <a:latin typeface="Calibri"/>
                <a:ea typeface="新細明體" panose="02020500000000000000" pitchFamily="18" charset="-120"/>
              </a:rPr>
              <a:t>as the | operator gave</a:t>
            </a:r>
            <a:r>
              <a:rPr lang="en-US" altLang="zh-TW" sz="2800" kern="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.</a:t>
            </a:r>
            <a:endParaRPr lang="zh-TW" altLang="en-US" sz="2000" kern="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2350294" y="4038600"/>
            <a:ext cx="3886200" cy="2514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8056" y="2889504"/>
            <a:ext cx="1066800" cy="380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00" indent="-342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59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516" indent="-28558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98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333" indent="-228467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99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599266" indent="-228467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99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6200" indent="-228467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3132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6pPr>
            <a:lvl7pPr marL="2970066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7pPr>
            <a:lvl8pPr marL="3426999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8pPr>
            <a:lvl9pPr marL="3883933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FFFFFF">
                  <a:lumMod val="85000"/>
                </a:srgbClr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FFFFFF">
                  <a:lumMod val="85000"/>
                </a:srgbClr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207294" y="3584448"/>
            <a:ext cx="0" cy="2926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17294" y="3593592"/>
            <a:ext cx="0" cy="31089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07294" y="4242816"/>
            <a:ext cx="0" cy="2926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3952" y="4251960"/>
            <a:ext cx="0" cy="31089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07294" y="4892040"/>
            <a:ext cx="0" cy="2926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50694" y="4901184"/>
            <a:ext cx="0" cy="31089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07294" y="5556504"/>
            <a:ext cx="0" cy="2926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26480" y="2926080"/>
            <a:ext cx="0" cy="31089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5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038" y="918185"/>
            <a:ext cx="8836455" cy="593981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2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2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 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  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 err="1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 err="1">
                <a:solidFill>
                  <a:schemeClr val="tx1"/>
                </a:solidFill>
                <a:latin typeface="Lucida Console" pitchFamily="49" charset="0"/>
              </a:rPr>
              <a:t>","</a:t>
            </a:r>
            <a:r>
              <a:rPr lang="en-US" altLang="en-US" sz="2398" b="1" dirty="0" err="1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 err="1">
                <a:solidFill>
                  <a:schemeClr val="tx1"/>
                </a:solidFill>
                <a:latin typeface="Lucida Console" pitchFamily="49" charset="0"/>
              </a:rPr>
              <a:t>","</a:t>
            </a:r>
            <a:r>
              <a:rPr lang="en-US" altLang="en-US" sz="2398" b="1" dirty="0" err="1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.union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      (set("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.union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      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 #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The last 2 results have the same 4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items,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 # </a:t>
            </a:r>
            <a:r>
              <a:rPr lang="en-US" alt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but they've printed in a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different order.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 # </a:t>
            </a:r>
            <a:r>
              <a:rPr lang="en-US" alt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It doesn’t matter, as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sets are</a:t>
            </a:r>
            <a:r>
              <a:rPr lang="en-US" altLang="en-US" sz="2398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unordered.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398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8802" y="2129"/>
            <a:ext cx="8072185" cy="988471"/>
          </a:xfrm>
        </p:spPr>
        <p:txBody>
          <a:bodyPr/>
          <a:lstStyle/>
          <a:p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Union with</a:t>
            </a:r>
            <a:r>
              <a:rPr lang="en-US" altLang="en-US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8056" y="2889504"/>
            <a:ext cx="1066800" cy="380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00" indent="-342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59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516" indent="-28558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98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333" indent="-228467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99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599266" indent="-228467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99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6200" indent="-228467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3132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6pPr>
            <a:lvl7pPr marL="2970066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7pPr>
            <a:lvl8pPr marL="3426999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8pPr>
            <a:lvl9pPr marL="3883933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FFFFFF">
                  <a:lumMod val="85000"/>
                </a:srgbClr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FFFFFF">
                  <a:lumMod val="85000"/>
                </a:srgbClr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862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8802" y="2129"/>
            <a:ext cx="8072185" cy="988471"/>
          </a:xfrm>
        </p:spPr>
        <p:txBody>
          <a:bodyPr/>
          <a:lstStyle/>
          <a:p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Intersection with</a:t>
            </a:r>
            <a:r>
              <a:rPr lang="en-US" altLang="en-US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039" y="918185"/>
            <a:ext cx="8605254" cy="593981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rgbClr val="FF0000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rgbClr val="FF0000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rgbClr val="FF0000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&amp;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  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&amp;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set(</a:t>
            </a:r>
            <a:r>
              <a:rPr lang="en-US" altLang="en-US" sz="4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&amp;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&amp;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 err="1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398" dirty="0" err="1">
                <a:solidFill>
                  <a:schemeClr val="tx1"/>
                </a:solidFill>
                <a:latin typeface="Lucida Console" pitchFamily="49" charset="0"/>
              </a:rPr>
              <a:t>","</a:t>
            </a:r>
            <a:r>
              <a:rPr lang="en-US" altLang="en-US" sz="2398" b="1" dirty="0" err="1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 err="1">
                <a:solidFill>
                  <a:schemeClr val="tx1"/>
                </a:solidFill>
                <a:latin typeface="Lucida Console" pitchFamily="49" charset="0"/>
              </a:rPr>
              <a:t>","</a:t>
            </a:r>
            <a:r>
              <a:rPr lang="en-US" altLang="en-US" sz="2398" b="1" dirty="0" err="1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&amp;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set(</a:t>
            </a:r>
            <a:r>
              <a:rPr lang="en-US" altLang="en-US" sz="4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.intersection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(set("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.intersection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("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398" dirty="0">
              <a:solidFill>
                <a:schemeClr val="bg1">
                  <a:lumMod val="85000"/>
                </a:schemeClr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398" dirty="0">
              <a:solidFill>
                <a:schemeClr val="tx1"/>
              </a:solidFill>
              <a:latin typeface="Lucida Console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94950" y="2166632"/>
            <a:ext cx="5227860" cy="1792224"/>
            <a:chOff x="1310635" y="2057400"/>
            <a:chExt cx="5992658" cy="1752600"/>
          </a:xfrm>
        </p:grpSpPr>
        <p:sp>
          <p:nvSpPr>
            <p:cNvPr id="2" name="Isosceles Triangle 1"/>
            <p:cNvSpPr/>
            <p:nvPr/>
          </p:nvSpPr>
          <p:spPr bwMode="auto">
            <a:xfrm rot="4173493" flipV="1">
              <a:off x="1926441" y="2723348"/>
              <a:ext cx="457200" cy="1688811"/>
            </a:xfrm>
            <a:prstGeom prst="triangle">
              <a:avLst/>
            </a:prstGeom>
            <a:solidFill>
              <a:srgbClr val="92D050"/>
            </a:solidFill>
            <a:ln w="12700" cap="flat" cmpd="sng" algn="ctr">
              <a:solidFill>
                <a:srgbClr val="41719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" name="Rounded Rectangular Callout 3"/>
            <p:cNvSpPr/>
            <p:nvPr/>
          </p:nvSpPr>
          <p:spPr>
            <a:xfrm>
              <a:off x="2731294" y="2057400"/>
              <a:ext cx="4571999" cy="1752600"/>
            </a:xfrm>
            <a:prstGeom prst="wedgeRoundRectCallout">
              <a:avLst>
                <a:gd name="adj1" fmla="val -79120"/>
                <a:gd name="adj2" fmla="val -50109"/>
                <a:gd name="adj3" fmla="val 16667"/>
              </a:avLst>
            </a:prstGeom>
            <a:solidFill>
              <a:srgbClr val="92D05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TW" sz="2800" kern="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These indicate empty sets. (The reason they're not written as “</a:t>
              </a:r>
              <a:r>
                <a:rPr lang="en-US" altLang="zh-TW" sz="2800" b="1" kern="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{</a:t>
              </a:r>
              <a:r>
                <a:rPr lang="en-US" altLang="zh-TW" sz="2000" kern="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 </a:t>
              </a:r>
              <a:r>
                <a:rPr lang="en-US" altLang="zh-TW" sz="2800" b="1" kern="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}</a:t>
              </a:r>
              <a:r>
                <a:rPr lang="en-US" altLang="zh-TW" sz="2800" kern="0" dirty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” will be explained on slide 126.)</a:t>
              </a:r>
              <a:endParaRPr lang="zh-TW" altLang="en-US" sz="2000" kern="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4173493" flipV="1">
              <a:off x="1973657" y="2827260"/>
              <a:ext cx="425260" cy="1457566"/>
            </a:xfrm>
            <a:prstGeom prst="triangle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8056" y="2889504"/>
            <a:ext cx="1066800" cy="380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00" indent="-342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59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516" indent="-28558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98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333" indent="-228467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99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599266" indent="-228467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99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6200" indent="-228467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3132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6pPr>
            <a:lvl7pPr marL="2970066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7pPr>
            <a:lvl8pPr marL="3426999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8pPr>
            <a:lvl9pPr marL="3883933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FFFFFF">
                  <a:lumMod val="85000"/>
                </a:srgbClr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FFFFFF">
                  <a:lumMod val="85000"/>
                </a:srgbClr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4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-70505" y="2129"/>
            <a:ext cx="9823794" cy="988471"/>
          </a:xfrm>
        </p:spPr>
        <p:txBody>
          <a:bodyPr vert="horz" wrap="square" lIns="0" tIns="42303" rIns="0" bIns="4230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Remove shared items</a:t>
            </a:r>
            <a:r>
              <a:rPr lang="en-US" altLang="en-US" sz="4400" spc="-139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,</a:t>
            </a:r>
            <a:r>
              <a:rPr lang="en-US" altLang="en-US" sz="4000" spc="-139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spc="-139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with </a:t>
            </a:r>
            <a:r>
              <a:rPr lang="en-US" altLang="en-US" sz="4400" spc="-139" dirty="0">
                <a:solidFill>
                  <a:srgbClr val="00B0F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039" y="918185"/>
            <a:ext cx="8986018" cy="593981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-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{2,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  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-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{"bat"}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-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set("b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-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dirty="0" err="1">
                <a:solidFill>
                  <a:schemeClr val="tx1"/>
                </a:solidFill>
                <a:latin typeface="Lucida Console" pitchFamily="49" charset="0"/>
              </a:rPr>
              <a:t>b","</a:t>
            </a:r>
            <a:r>
              <a:rPr lang="en-US" altLang="en-US" sz="2398" b="1" dirty="0" err="1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altLang="en-US" sz="2398" dirty="0" err="1">
                <a:solidFill>
                  <a:schemeClr val="tx1"/>
                </a:solidFill>
                <a:latin typeface="Lucida Console" pitchFamily="49" charset="0"/>
              </a:rPr>
              <a:t>","</a:t>
            </a:r>
            <a:r>
              <a:rPr lang="en-US" altLang="en-US" sz="2398" b="1" dirty="0" err="1">
                <a:solidFill>
                  <a:srgbClr val="FF000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-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{"bat"}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.difference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(set("b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.difference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("b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398" spc="-14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8056" y="2889504"/>
            <a:ext cx="1066800" cy="380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00" indent="-342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59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516" indent="-28558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98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333" indent="-228467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99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599266" indent="-228467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99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6200" indent="-228467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3132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6pPr>
            <a:lvl7pPr marL="2970066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7pPr>
            <a:lvl8pPr marL="3426999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8pPr>
            <a:lvl9pPr marL="3883933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FFFFFF">
                  <a:lumMod val="85000"/>
                </a:srgbClr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FFFFFF">
                  <a:lumMod val="85000"/>
                </a:srgbClr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91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29"/>
            <a:ext cx="9729788" cy="988471"/>
          </a:xfrm>
        </p:spPr>
        <p:txBody>
          <a:bodyPr/>
          <a:lstStyle/>
          <a:p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Exclusively in just one set, with</a:t>
            </a:r>
            <a:r>
              <a:rPr lang="en-US" altLang="en-US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039" y="918185"/>
            <a:ext cx="8986018" cy="593981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^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2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2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  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anose="020B0609040504020204" pitchFamily="49" charset="0"/>
              </a:rPr>
              <a:t>^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^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^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 err="1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 err="1">
                <a:solidFill>
                  <a:schemeClr val="tx1"/>
                </a:solidFill>
                <a:latin typeface="Lucida Console" pitchFamily="49" charset="0"/>
              </a:rPr>
              <a:t>","</a:t>
            </a:r>
            <a:r>
              <a:rPr lang="en-US" altLang="en-US" sz="2398" b="1" dirty="0" err="1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altLang="en-US" sz="2398" dirty="0" err="1">
                <a:solidFill>
                  <a:schemeClr val="tx1"/>
                </a:solidFill>
                <a:latin typeface="Lucida Console" pitchFamily="49" charset="0"/>
              </a:rPr>
              <a:t>","</a:t>
            </a:r>
            <a:r>
              <a:rPr lang="en-US" altLang="en-US" sz="2398" b="1" dirty="0" err="1">
                <a:solidFill>
                  <a:srgbClr val="FF000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^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").</a:t>
            </a:r>
            <a:r>
              <a:rPr lang="en-US" altLang="en-US" sz="2398" b="1" dirty="0" err="1">
                <a:solidFill>
                  <a:srgbClr val="00B0F0"/>
                </a:solidFill>
                <a:latin typeface="Lucida Console" pitchFamily="49" charset="0"/>
              </a:rPr>
              <a:t>symmetric_difference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(set("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 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").</a:t>
            </a:r>
            <a:r>
              <a:rPr lang="en-US" altLang="en-US" sz="2398" b="1" dirty="0" err="1">
                <a:solidFill>
                  <a:srgbClr val="00B0F0"/>
                </a:solidFill>
                <a:latin typeface="Lucida Console" pitchFamily="49" charset="0"/>
              </a:rPr>
              <a:t>symmetric_difference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398" dirty="0">
              <a:solidFill>
                <a:schemeClr val="bg1">
                  <a:lumMod val="85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8056" y="2889504"/>
            <a:ext cx="1066800" cy="380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00" indent="-342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59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516" indent="-28558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98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333" indent="-228467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99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599266" indent="-228467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99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6200" indent="-228467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3132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6pPr>
            <a:lvl7pPr marL="2970066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7pPr>
            <a:lvl8pPr marL="3426999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8pPr>
            <a:lvl9pPr marL="3883933" indent="-22846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FFFFFF">
                  <a:lumMod val="85000"/>
                </a:srgbClr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FFFFFF">
                  <a:lumMod val="85000"/>
                </a:srgbClr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398" kern="0" dirty="0">
                <a:solidFill>
                  <a:srgbClr val="FFFFFF">
                    <a:lumMod val="85000"/>
                  </a:srgbClr>
                </a:solidFill>
                <a:latin typeface="Lucida Console" pitchFamily="49" charset="0"/>
              </a:rPr>
              <a:t>&gt;&gt;&gt;</a:t>
            </a: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398" kern="0" dirty="0">
              <a:solidFill>
                <a:srgbClr val="00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7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01172" y="3124449"/>
            <a:ext cx="8831995" cy="37578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defTabSz="913668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2798" dirty="0">
                <a:solidFill>
                  <a:srgbClr val="FFFFFF"/>
                </a:solidFill>
                <a:latin typeface="Times New Roman" pitchFamily="18" charset="0"/>
              </a:rPr>
            </a:br>
            <a:endParaRPr lang="en-US" altLang="en-US" sz="2798" dirty="0">
              <a:solidFill>
                <a:srgbClr val="FFFFFF"/>
              </a:solidFill>
              <a:latin typeface="Times New Roman" pitchFamily="18" charset="0"/>
            </a:endParaRP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398" dirty="0">
              <a:solidFill>
                <a:srgbClr val="FFFFFF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398" dirty="0">
              <a:solidFill>
                <a:srgbClr val="FFFFFF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398" dirty="0">
              <a:solidFill>
                <a:srgbClr val="FFFFFF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98" dirty="0">
                <a:solidFill>
                  <a:srgbClr val="FFFFFF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\</a:t>
            </a: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398" dirty="0">
              <a:solidFill>
                <a:srgbClr val="FFFFFF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98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398" dirty="0">
                <a:solidFill>
                  <a:srgbClr val="3333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# Use map() to apply a mapping to a list:</a:t>
            </a:r>
            <a:endParaRPr lang="en-US" altLang="en-US" sz="2398" dirty="0">
              <a:solidFill>
                <a:srgbClr val="FFFFFF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98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398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list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398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398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si</a:t>
            </a:r>
            <a:r>
              <a:rPr lang="en-US" altLang="en-US" sz="2398" b="1" spc="-2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</a:t>
            </a:r>
            <a:r>
              <a:rPr lang="en-US" altLang="en-US" sz="2398" spc="-2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,[0,</a:t>
            </a:r>
            <a:r>
              <a:rPr lang="en-US" altLang="en-US" sz="2398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(10), </a:t>
            </a:r>
            <a:r>
              <a:rPr lang="en-US" altLang="en-US" sz="2398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(20)]))</a:t>
            </a: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98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[0.0, 0.17364817766693033, 0.3420201433256687] 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01172" y="3124450"/>
            <a:ext cx="8984271" cy="388317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98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en-US" sz="2398" dirty="0">
                <a:solidFill>
                  <a:srgbClr val="3333CC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# Use map() to apply a mapping to a list:</a:t>
            </a:r>
            <a:endParaRPr lang="en-US" altLang="en-US" sz="2398" dirty="0">
              <a:solidFill>
                <a:srgbClr val="FFFFFF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98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398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list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398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398" b="1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si</a:t>
            </a:r>
            <a:r>
              <a:rPr lang="en-US" altLang="en-US" sz="2398" b="1" spc="-2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n</a:t>
            </a:r>
            <a:r>
              <a:rPr lang="en-US" altLang="en-US" sz="2398" spc="-2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,[0,</a:t>
            </a:r>
            <a:r>
              <a:rPr lang="en-US" altLang="en-US" sz="2398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(10), </a:t>
            </a:r>
            <a:r>
              <a:rPr lang="en-US" altLang="en-US" sz="2398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(20)]))</a:t>
            </a: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98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[0.0, 0.17364817766693033, 0.3420201433256687] </a:t>
            </a: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98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23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398" b="1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#Can you ever have too many maps(), really?</a:t>
            </a: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98" spc="-1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en-US" sz="1599" spc="-1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398" spc="-10" dirty="0" err="1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dic</a:t>
            </a:r>
            <a:r>
              <a:rPr lang="en-US" altLang="en-US" sz="2398" spc="-50" dirty="0" err="1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</a:t>
            </a:r>
            <a:r>
              <a:rPr lang="en-US" altLang="en-US" sz="2398" spc="-5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398" spc="-5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zip</a:t>
            </a:r>
            <a:r>
              <a:rPr lang="en-US" altLang="en-US" sz="2398" spc="-5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398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range</a:t>
            </a:r>
            <a:r>
              <a:rPr lang="en-US" altLang="en-US" sz="2398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398" spc="-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lang="en-US" altLang="en-US" sz="2398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,9</a:t>
            </a:r>
            <a:r>
              <a:rPr lang="en-US" altLang="en-US" sz="2398" spc="-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</a:t>
            </a:r>
            <a:r>
              <a:rPr lang="en-US" altLang="en-US" sz="2398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,10</a:t>
            </a:r>
            <a:r>
              <a:rPr lang="en-US" altLang="en-US" sz="2398" spc="-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</a:t>
            </a:r>
            <a:r>
              <a:rPr lang="en-US" altLang="en-US" sz="2398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</a:t>
            </a:r>
            <a:r>
              <a:rPr lang="en-US" altLang="en-US" sz="2398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398" spc="-1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398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lambda</a:t>
            </a:r>
            <a:r>
              <a:rPr lang="en-US" altLang="en-US" sz="1998" b="1" spc="-2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398" b="1" spc="-30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</a:t>
            </a:r>
            <a:r>
              <a:rPr lang="en-US" altLang="en-US" sz="2398" spc="-3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</a:t>
            </a:r>
            <a:r>
              <a:rPr lang="en-US" altLang="en-US" sz="2398" spc="-2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</a:t>
            </a:r>
            <a:r>
              <a:rPr lang="en-US" altLang="en-US" sz="2398" spc="-1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/10000</a:t>
            </a:r>
            <a:r>
              <a:rPr lang="en-US" altLang="en-US" sz="2398" spc="-3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lang="en-US" altLang="en-US" sz="2398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398" spc="-1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...</a:t>
            </a:r>
            <a:r>
              <a:rPr lang="en-US" altLang="en-US" sz="2398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398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398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398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round</a:t>
            </a:r>
            <a:r>
              <a:rPr lang="en-US" altLang="en-US" sz="2398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398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398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398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lambda x</a:t>
            </a:r>
            <a:r>
              <a:rPr lang="en-US" altLang="en-US" sz="2398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100000*x,(</a:t>
            </a:r>
            <a:r>
              <a:rPr lang="en-US" altLang="en-US" sz="2398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398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398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sin</a:t>
            </a:r>
            <a:r>
              <a:rPr lang="en-US" altLang="en-US" sz="2398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398" spc="-1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... </a:t>
            </a:r>
            <a:r>
              <a:rPr lang="en-US" altLang="en-US" sz="2398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map</a:t>
            </a:r>
            <a:r>
              <a:rPr lang="en-US" altLang="en-US" sz="2398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398" b="1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radians</a:t>
            </a:r>
            <a:r>
              <a:rPr lang="en-US" altLang="en-US" sz="2398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398" spc="-10" dirty="0">
                <a:solidFill>
                  <a:srgbClr val="339933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range</a:t>
            </a:r>
            <a:r>
              <a:rPr lang="en-US" altLang="en-US" sz="2398" spc="-1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(0,91,10)))))))))</a:t>
            </a:r>
          </a:p>
          <a:p>
            <a:pPr defTabSz="91366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98" spc="-4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{0: 0.0, 10: 0.17365, 20: 0.34202, 30: 0.5, 40: 0.64279, 50: 0.76604, 60: 0.86603, 70: 0.93969, 80: 0.98481, 90: 1.0}</a:t>
            </a:r>
          </a:p>
          <a:p>
            <a:pPr defTabSz="913668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98" spc="-4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621" y="2795"/>
            <a:ext cx="9136546" cy="761379"/>
          </a:xfrm>
        </p:spPr>
        <p:txBody>
          <a:bodyPr/>
          <a:lstStyle/>
          <a:p>
            <a:r>
              <a:rPr lang="en-US" altLang="en-US" sz="3997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mapping is a concept from math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1172" y="956042"/>
            <a:ext cx="8669749" cy="2706226"/>
            <a:chOff x="304800" y="2706624"/>
            <a:chExt cx="8676822" cy="2708434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5819322" y="2731769"/>
              <a:ext cx="3162300" cy="221227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defTabSz="913668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 0</a:t>
              </a: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798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798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0.00000</a:t>
              </a:r>
              <a:endParaRPr lang="en-US" altLang="en-US" sz="2798" dirty="0">
                <a:solidFill>
                  <a:srgbClr val="339933"/>
                </a:solidFill>
                <a:latin typeface="Lucida Console" panose="020B0609040504020204" pitchFamily="49" charset="0"/>
                <a:cs typeface="Lucida Sans Unicode" panose="020B0602030504020204" pitchFamily="34" charset="0"/>
              </a:endParaRPr>
            </a:p>
            <a:p>
              <a:pPr defTabSz="913668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10</a:t>
              </a: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798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798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0.17365</a:t>
              </a:r>
            </a:p>
            <a:p>
              <a:pPr defTabSz="913668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20</a:t>
              </a: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798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798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0.34202</a:t>
              </a:r>
            </a:p>
            <a:p>
              <a:pPr defTabSz="913668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30</a:t>
              </a: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798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798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0.50000</a:t>
              </a:r>
            </a:p>
            <a:p>
              <a:pPr defTabSz="913668" eaLnBrk="0" fontAlgn="base" hangingPunct="0">
                <a:lnSpc>
                  <a:spcPct val="85000"/>
                </a:lnSpc>
                <a:spcAft>
                  <a:spcPct val="0"/>
                </a:spcAft>
              </a:pP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40</a:t>
              </a: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</a:t>
              </a:r>
              <a:r>
                <a:rPr lang="en-US" altLang="en-US" sz="2798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→ </a:t>
              </a:r>
              <a:r>
                <a:rPr lang="en-US" altLang="en-US" sz="2798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0.64279</a:t>
              </a:r>
            </a:p>
            <a:p>
              <a:pPr defTabSz="913668" eaLnBrk="0" fontAlgn="base" hangingPunct="0">
                <a:lnSpc>
                  <a:spcPct val="67000"/>
                </a:lnSpc>
                <a:spcAft>
                  <a:spcPct val="0"/>
                </a:spcAft>
              </a:pPr>
              <a:r>
                <a:rPr lang="en-US" altLang="en-US" sz="2798" dirty="0">
                  <a:solidFill>
                    <a:srgbClr val="0070C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</a:rPr>
                <a:t>...</a:t>
              </a:r>
              <a:r>
                <a:rPr lang="en-US" altLang="en-US" sz="1799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en-US" sz="2798" dirty="0">
                  <a:solidFill>
                    <a:srgbClr val="000000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  </a:t>
              </a:r>
              <a:r>
                <a:rPr lang="en-US" altLang="en-US" sz="2798" dirty="0">
                  <a:solidFill>
                    <a:srgbClr val="339933"/>
                  </a:solidFill>
                  <a:latin typeface="Lucida Console" panose="020B0609040504020204" pitchFamily="49" charset="0"/>
                  <a:cs typeface="Lucida Sans Unicode" panose="020B0602030504020204" pitchFamily="34" charset="0"/>
                  <a:sym typeface="Symbol" panose="05050102010706020507" pitchFamily="18" charset="2"/>
                </a:rPr>
                <a:t> ...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04800" y="2706624"/>
              <a:ext cx="5638800" cy="27084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defTabSz="913668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197" dirty="0">
                  <a:solidFill>
                    <a:srgbClr val="000000"/>
                  </a:solidFill>
                  <a:latin typeface="Times New Roman" pitchFamily="18" charset="0"/>
                </a:rPr>
                <a:t>Think of it as a look-up table:</a:t>
              </a:r>
            </a:p>
            <a:p>
              <a:pPr defTabSz="913668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197" dirty="0">
                  <a:solidFill>
                    <a:srgbClr val="FF0000"/>
                  </a:solidFill>
                  <a:latin typeface="Times New Roman" pitchFamily="18" charset="0"/>
                </a:rPr>
                <a:t>Q:How to make a table like this?</a:t>
              </a:r>
            </a:p>
            <a:p>
              <a:pPr defTabSz="913668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3197" dirty="0">
                  <a:solidFill>
                    <a:srgbClr val="339933"/>
                  </a:solidFill>
                  <a:latin typeface="Times New Roman" pitchFamily="18" charset="0"/>
                </a:rPr>
                <a:t>A:With map()</a:t>
              </a:r>
            </a:p>
            <a:p>
              <a:pPr defTabSz="913668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US" sz="2798" dirty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893600" y="2743759"/>
            <a:ext cx="400745" cy="5227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36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98" dirty="0">
                <a:solidFill>
                  <a:srgbClr val="000000"/>
                </a:solidFill>
                <a:latin typeface="Lucida Console" panose="020B0609040504020204" pitchFamily="49" charset="0"/>
                <a:cs typeface="Lucida Sans Unicode" panose="020B0602030504020204" pitchFamily="34" charset="0"/>
                <a:sym typeface="Symbol" panose="05050102010706020507" pitchFamily="18" charset="2"/>
              </a:rPr>
              <a:t>→</a:t>
            </a:r>
            <a:endParaRPr lang="en-US" sz="2798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5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096E-6 1.85185E-6 L 0.00065 -0.377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-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29"/>
            <a:ext cx="9729788" cy="761527"/>
          </a:xfrm>
        </p:spPr>
        <p:txBody>
          <a:bodyPr/>
          <a:lstStyle/>
          <a:p>
            <a:r>
              <a:rPr lang="en-US" altLang="en-US" sz="4071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Sets</a:t>
            </a:r>
            <a:endParaRPr lang="en-US" altLang="en-US" sz="3997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84331"/>
              </p:ext>
            </p:extLst>
          </p:nvPr>
        </p:nvGraphicFramePr>
        <p:xfrm>
          <a:off x="295733" y="644306"/>
          <a:ext cx="9138324" cy="624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0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055">
                <a:tc gridSpan="3"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     Method     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Result</a:t>
                      </a:r>
                    </a:p>
                  </a:txBody>
                  <a:tcPr marL="91384" marR="91384" marT="27415" marB="274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885">
                <a:tc>
                  <a:txBody>
                    <a:bodyPr/>
                    <a:lstStyle/>
                    <a:p>
                      <a:pPr algn="r" fontAlgn="base"/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384" marR="91384" marT="54830" marB="548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effectLst/>
                        </a:rPr>
                        <a:t>len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91384" marR="91384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Returns the number of elements in set </a:t>
                      </a:r>
                      <a:r>
                        <a:rPr lang="en-US" sz="2000" b="0" i="1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cs typeface="times" panose="02020603050405020304" pitchFamily="18" charset="0"/>
                        </a:rPr>
                        <a:t>s</a:t>
                      </a:r>
                      <a:endParaRPr lang="en-US" sz="2000" i="1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cs typeface="times" panose="02020603050405020304" pitchFamily="18" charset="0"/>
                      </a:endParaRPr>
                    </a:p>
                  </a:txBody>
                  <a:tcPr marL="91384" marR="91384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85">
                <a:tc>
                  <a:txBody>
                    <a:bodyPr/>
                    <a:lstStyle/>
                    <a:p>
                      <a:pPr algn="r" fontAlgn="base"/>
                      <a:r>
                        <a:rPr lang="en-US" sz="2000" b="0" i="1" dirty="0"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endParaRPr lang="en-US" sz="2000" i="1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1384" marR="137075" marT="54830" marB="548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2000" b="0" i="1">
                          <a:effectLst/>
                          <a:latin typeface="Lucida Console" panose="020B0609040504020204" pitchFamily="49" charset="0"/>
                        </a:rPr>
                        <a:t>x</a:t>
                      </a:r>
                      <a:r>
                        <a:rPr lang="en-US" altLang="zh-TW" sz="2000">
                          <a:effectLst/>
                        </a:rPr>
                        <a:t> </a:t>
                      </a:r>
                      <a:r>
                        <a:rPr lang="en-US" altLang="zh-TW" sz="500">
                          <a:effectLst/>
                        </a:rPr>
                        <a:t> </a:t>
                      </a:r>
                      <a:r>
                        <a:rPr lang="en-US" altLang="zh-TW" sz="2000">
                          <a:effectLst/>
                        </a:rPr>
                        <a:t>in</a:t>
                      </a:r>
                      <a:r>
                        <a:rPr lang="en-US" altLang="zh-TW" sz="1000">
                          <a:effectLst/>
                        </a:rPr>
                        <a:t> </a:t>
                      </a:r>
                      <a:r>
                        <a:rPr lang="en-US" altLang="zh-TW" sz="2000" b="0" i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endParaRPr lang="en-US" sz="2000" i="1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1384" marR="137075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Test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2000" b="0" i="1" dirty="0">
                          <a:effectLst/>
                          <a:latin typeface="Lucida Console" panose="020B0609040504020204" pitchFamily="49" charset="0"/>
                        </a:rPr>
                        <a:t>x</a:t>
                      </a:r>
                      <a:r>
                        <a:rPr lang="en-US" sz="2000" dirty="0">
                          <a:effectLst/>
                        </a:rPr>
                        <a:t> for membership in </a:t>
                      </a:r>
                      <a:r>
                        <a:rPr lang="en-US" sz="20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endParaRPr lang="en-US" sz="2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1384" marR="91384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85">
                <a:tc gridSpan="2">
                  <a:txBody>
                    <a:bodyPr/>
                    <a:lstStyle/>
                    <a:p>
                      <a:pPr algn="r" fontAlgn="base"/>
                      <a:r>
                        <a:rPr lang="en-US" sz="2000" b="0" i="1" dirty="0">
                          <a:effectLst/>
                          <a:latin typeface="Lucida Console" panose="020B0609040504020204" pitchFamily="49" charset="0"/>
                        </a:rPr>
                        <a:t>x</a:t>
                      </a:r>
                      <a:r>
                        <a:rPr lang="en-US" sz="2000" dirty="0">
                          <a:effectLst/>
                        </a:rPr>
                        <a:t> not in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2000" b="0" i="1" dirty="0">
                          <a:effectLst/>
                          <a:latin typeface="Lucida Console" panose="020B0609040504020204" pitchFamily="49" charset="0"/>
                        </a:rPr>
                        <a:t>s </a:t>
                      </a:r>
                      <a:endParaRPr lang="en-US" sz="2000" i="1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1384" marR="45692" marT="54830" marB="548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54864" marB="548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Test if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2000" b="0" i="1" dirty="0">
                          <a:effectLst/>
                          <a:latin typeface="Lucida Console" panose="020B0609040504020204" pitchFamily="49" charset="0"/>
                        </a:rPr>
                        <a:t>x</a:t>
                      </a:r>
                      <a:r>
                        <a:rPr lang="en-US" sz="1000" b="0" i="1" dirty="0"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in</a:t>
                      </a:r>
                      <a:r>
                        <a:rPr lang="en-US" sz="800" b="0" i="1" dirty="0"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0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>
                          <a:effectLst/>
                        </a:rPr>
                        <a:t>  is not true</a:t>
                      </a:r>
                      <a:endParaRPr lang="en-US" sz="2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1384" marR="91384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885">
                <a:tc>
                  <a:txBody>
                    <a:bodyPr/>
                    <a:lstStyle/>
                    <a:p>
                      <a:pPr algn="ctr" fontAlgn="base"/>
                      <a:endParaRPr lang="en-US" sz="2000" dirty="0">
                        <a:effectLst/>
                      </a:endParaRPr>
                    </a:p>
                  </a:txBody>
                  <a:tcPr marL="91384" marR="91384" marT="54830" marB="548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altLang="zh-TW" sz="1800" dirty="0">
                          <a:effectLst/>
                          <a:latin typeface="Lucida Console" panose="020B0609040504020204" pitchFamily="49" charset="0"/>
                        </a:rPr>
                        <a:t>==</a:t>
                      </a:r>
                      <a:r>
                        <a:rPr lang="en-US" altLang="zh-TW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altLang="zh-TW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altLang="zh-TW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effectLst/>
                        </a:rPr>
                        <a:t>Test if</a:t>
                      </a:r>
                      <a:r>
                        <a:rPr lang="en-US" altLang="zh-TW" sz="1600" dirty="0">
                          <a:effectLst/>
                        </a:rPr>
                        <a:t> </a:t>
                      </a:r>
                      <a:r>
                        <a:rPr lang="en-US" altLang="zh-TW" sz="20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>
                          <a:effectLst/>
                        </a:rPr>
                        <a:t> and </a:t>
                      </a:r>
                      <a:r>
                        <a:rPr lang="en-US" altLang="zh-TW" sz="20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altLang="zh-TW" sz="2000" dirty="0">
                          <a:effectLst/>
                        </a:rPr>
                        <a:t> have</a:t>
                      </a:r>
                      <a:r>
                        <a:rPr lang="en-US" altLang="zh-TW" sz="2000" baseline="0" dirty="0">
                          <a:effectLst/>
                        </a:rPr>
                        <a:t> exactly the same</a:t>
                      </a:r>
                      <a:r>
                        <a:rPr lang="en-US" altLang="zh-TW" sz="2000" dirty="0">
                          <a:effectLst/>
                        </a:rPr>
                        <a:t> elements</a:t>
                      </a:r>
                    </a:p>
                  </a:txBody>
                  <a:tcPr marL="91384" marR="91384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885">
                <a:tc>
                  <a:txBody>
                    <a:bodyPr/>
                    <a:lstStyle/>
                    <a:p>
                      <a:pPr algn="ctr" fontAlgn="base"/>
                      <a:endParaRPr lang="en-US" sz="2000" dirty="0">
                        <a:effectLst/>
                      </a:endParaRPr>
                    </a:p>
                  </a:txBody>
                  <a:tcPr marL="91384" marR="91384" marT="54830" marB="548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altLang="zh-TW" sz="1800" dirty="0">
                          <a:effectLst/>
                          <a:latin typeface="Lucida Console" panose="020B0609040504020204" pitchFamily="49" charset="0"/>
                        </a:rPr>
                        <a:t>!=</a:t>
                      </a:r>
                      <a:r>
                        <a:rPr lang="en-US" altLang="zh-TW" sz="9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altLang="zh-TW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altLang="zh-TW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effectLst/>
                        </a:rPr>
                        <a:t>Test if</a:t>
                      </a:r>
                      <a:r>
                        <a:rPr lang="en-US" altLang="zh-TW" sz="1600" dirty="0">
                          <a:effectLst/>
                        </a:rPr>
                        <a:t> </a:t>
                      </a:r>
                      <a:r>
                        <a:rPr lang="en-US" altLang="zh-TW" sz="2000" b="0" i="1" dirty="0">
                          <a:effectLst/>
                          <a:latin typeface="Lucida Console" panose="020B0609040504020204" pitchFamily="49" charset="0"/>
                        </a:rPr>
                        <a:t>x</a:t>
                      </a:r>
                      <a:r>
                        <a:rPr lang="en-US" altLang="zh-TW" sz="1200" b="0" i="1" dirty="0"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altLang="zh-TW" sz="2000" b="0" i="0" dirty="0">
                          <a:effectLst/>
                          <a:latin typeface="Lucida Console" panose="020B0609040504020204" pitchFamily="49" charset="0"/>
                        </a:rPr>
                        <a:t>==</a:t>
                      </a:r>
                      <a:r>
                        <a:rPr lang="en-US" altLang="zh-TW" sz="600" b="0" i="1" dirty="0"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altLang="zh-TW" sz="20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>
                          <a:effectLst/>
                        </a:rPr>
                        <a:t>  is not true</a:t>
                      </a:r>
                    </a:p>
                  </a:txBody>
                  <a:tcPr marL="91384" marR="91384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88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 err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.issubset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91384" marR="91384" marT="54830" marB="548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&lt;=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Test if every element in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>
                          <a:effectLst/>
                        </a:rPr>
                        <a:t> is in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2000" i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1384" marR="91384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885">
                <a:tc>
                  <a:txBody>
                    <a:bodyPr/>
                    <a:lstStyle/>
                    <a:p>
                      <a:pPr algn="ctr" fontAlgn="base"/>
                      <a:endParaRPr lang="en-US" sz="2000" dirty="0">
                        <a:effectLst/>
                      </a:endParaRPr>
                    </a:p>
                  </a:txBody>
                  <a:tcPr marL="91384" marR="91384" marT="54830" marB="548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&lt;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Test if </a:t>
                      </a:r>
                      <a:r>
                        <a:rPr lang="en-US" altLang="zh-TW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>
                          <a:effectLst/>
                        </a:rPr>
                        <a:t> &lt;= </a:t>
                      </a:r>
                      <a:r>
                        <a:rPr lang="en-US" altLang="zh-TW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altLang="zh-TW" sz="2000" b="0" i="1" dirty="0">
                          <a:effectLst/>
                          <a:latin typeface="times" panose="02020603050405020304" pitchFamily="18" charset="0"/>
                        </a:rPr>
                        <a:t>  </a:t>
                      </a:r>
                      <a:r>
                        <a:rPr lang="en-US" altLang="zh-TW" sz="2000" dirty="0">
                          <a:effectLst/>
                        </a:rPr>
                        <a:t>and  </a:t>
                      </a:r>
                      <a:r>
                        <a:rPr lang="en-US" altLang="zh-TW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>
                          <a:effectLst/>
                        </a:rPr>
                        <a:t> != </a:t>
                      </a:r>
                      <a:r>
                        <a:rPr lang="en-US" altLang="zh-TW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altLang="zh-TW" sz="2000" b="0" i="1" dirty="0"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endParaRPr lang="en-US" sz="2000" dirty="0">
                        <a:effectLst/>
                      </a:endParaRPr>
                    </a:p>
                  </a:txBody>
                  <a:tcPr marL="91384" marR="91384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88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 err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.issuperset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91384" marR="91384" marT="54830" marB="548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&gt;=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Test if every element in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 is in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endParaRPr lang="en-US" sz="2000" i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1384" marR="91384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885">
                <a:tc>
                  <a:txBody>
                    <a:bodyPr/>
                    <a:lstStyle/>
                    <a:p>
                      <a:pPr algn="ctr" fontAlgn="base"/>
                      <a:endParaRPr lang="en-US" sz="2000" dirty="0">
                        <a:effectLst/>
                      </a:endParaRPr>
                    </a:p>
                  </a:txBody>
                  <a:tcPr marL="91384" marR="91384" marT="54830" marB="548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&gt;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effectLst/>
                        </a:rPr>
                        <a:t>Test if </a:t>
                      </a:r>
                      <a:r>
                        <a:rPr lang="en-US" altLang="zh-TW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>
                          <a:effectLst/>
                        </a:rPr>
                        <a:t> &gt;= </a:t>
                      </a:r>
                      <a:r>
                        <a:rPr lang="en-US" altLang="zh-TW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altLang="zh-TW" sz="2000" b="0" i="1" dirty="0">
                          <a:effectLst/>
                          <a:latin typeface="times" panose="02020603050405020304" pitchFamily="18" charset="0"/>
                        </a:rPr>
                        <a:t>  </a:t>
                      </a:r>
                      <a:r>
                        <a:rPr lang="en-US" altLang="zh-TW" sz="2000" dirty="0">
                          <a:effectLst/>
                        </a:rPr>
                        <a:t>and  </a:t>
                      </a:r>
                      <a:r>
                        <a:rPr lang="en-US" altLang="zh-TW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>
                          <a:effectLst/>
                        </a:rPr>
                        <a:t> != </a:t>
                      </a:r>
                      <a:r>
                        <a:rPr lang="en-US" altLang="zh-TW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2000" dirty="0">
                        <a:effectLst/>
                      </a:endParaRPr>
                    </a:p>
                  </a:txBody>
                  <a:tcPr marL="91384" marR="91384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88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 err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.union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91384" marR="91384" marT="54830" marB="548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|</a:t>
                      </a:r>
                      <a:r>
                        <a:rPr lang="en-US" sz="6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Returns a new set with elements from either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>
                          <a:effectLst/>
                        </a:rPr>
                        <a:t> or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2000" i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1384" marR="91384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988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 err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.intersection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91384" marR="0" marT="54830" marB="548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&amp;</a:t>
                      </a:r>
                      <a:r>
                        <a:rPr lang="en-US" sz="7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effectLst/>
                        </a:rPr>
                        <a:t>Returns a </a:t>
                      </a:r>
                      <a:r>
                        <a:rPr lang="en-US" sz="2000" dirty="0">
                          <a:effectLst/>
                        </a:rPr>
                        <a:t>new set with e</a:t>
                      </a:r>
                      <a:r>
                        <a:rPr lang="en-US" sz="2000" spc="-20" baseline="0" dirty="0">
                          <a:effectLst/>
                        </a:rPr>
                        <a:t>leme</a:t>
                      </a:r>
                      <a:r>
                        <a:rPr lang="en-US" sz="2000" dirty="0">
                          <a:effectLst/>
                        </a:rPr>
                        <a:t>nts c</a:t>
                      </a:r>
                      <a:r>
                        <a:rPr lang="en-US" sz="2000" spc="-20" baseline="0" dirty="0">
                          <a:effectLst/>
                        </a:rPr>
                        <a:t>ommo</a:t>
                      </a:r>
                      <a:r>
                        <a:rPr lang="en-US" sz="2000" dirty="0">
                          <a:effectLst/>
                        </a:rPr>
                        <a:t>n </a:t>
                      </a:r>
                      <a:r>
                        <a:rPr lang="en-US" sz="2000" spc="0" baseline="0" dirty="0">
                          <a:effectLst/>
                        </a:rPr>
                        <a:t>t</a:t>
                      </a:r>
                      <a:r>
                        <a:rPr lang="en-US" sz="2000" spc="-50" baseline="0" dirty="0">
                          <a:effectLst/>
                        </a:rPr>
                        <a:t>o </a:t>
                      </a:r>
                      <a:r>
                        <a:rPr lang="en-US" sz="2000" b="0" i="0" spc="-50" baseline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spc="-50" baseline="0" dirty="0">
                          <a:effectLst/>
                        </a:rPr>
                        <a:t> and </a:t>
                      </a:r>
                      <a:r>
                        <a:rPr lang="en-US" sz="2000" b="0" i="0" spc="-50" baseline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2000" i="0" spc="-50" baseline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1384" marR="91384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988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 err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.difference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91384" marR="91384" marT="54830" marB="548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-</a:t>
                      </a:r>
                      <a:r>
                        <a:rPr lang="en-US" sz="6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effectLst/>
                        </a:rPr>
                        <a:t>Returns a </a:t>
                      </a:r>
                      <a:r>
                        <a:rPr lang="en-US" sz="2000" dirty="0">
                          <a:effectLst/>
                        </a:rPr>
                        <a:t>new set with elements in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>
                          <a:effectLst/>
                        </a:rPr>
                        <a:t> but not in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2000" i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1384" marR="91384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9885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 err="1">
                          <a:effectLst/>
                          <a:latin typeface="Arial Narrow" panose="020B0606020202030204" pitchFamily="34" charset="0"/>
                        </a:rPr>
                        <a:t>s</a:t>
                      </a:r>
                      <a:r>
                        <a:rPr lang="en-US" sz="1800" baseline="0" dirty="0" err="1">
                          <a:effectLst/>
                          <a:latin typeface="Arial Narrow" panose="020B0606020202030204" pitchFamily="34" charset="0"/>
                        </a:rPr>
                        <a:t>.symmetric</a:t>
                      </a:r>
                      <a:r>
                        <a:rPr lang="en-US" sz="1100" b="1" baseline="0" dirty="0" err="1">
                          <a:effectLst/>
                          <a:latin typeface="Arial Narrow" panose="020B0606020202030204" pitchFamily="34" charset="0"/>
                        </a:rPr>
                        <a:t>_</a:t>
                      </a:r>
                      <a:r>
                        <a:rPr lang="en-US" sz="1800" baseline="0" dirty="0" err="1">
                          <a:effectLst/>
                          <a:latin typeface="Arial Narrow" panose="020B0606020202030204" pitchFamily="34" charset="0"/>
                        </a:rPr>
                        <a:t>difference</a:t>
                      </a:r>
                      <a:r>
                        <a:rPr lang="en-US" sz="1800" baseline="0" dirty="0">
                          <a:effectLst/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800" b="0" i="0" baseline="0" dirty="0">
                          <a:effectLst/>
                          <a:latin typeface="Arial Narrow" panose="020B0606020202030204" pitchFamily="34" charset="0"/>
                        </a:rPr>
                        <a:t>t</a:t>
                      </a:r>
                      <a:r>
                        <a:rPr lang="en-US" sz="1800" baseline="0" dirty="0">
                          <a:effectLst/>
                          <a:latin typeface="Arial Narrow" panose="020B0606020202030204" pitchFamily="34" charset="0"/>
                        </a:rPr>
                        <a:t>)  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^</a:t>
                      </a:r>
                      <a:r>
                        <a:rPr lang="en-US" sz="5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 </a:t>
                      </a:r>
                      <a:r>
                        <a:rPr lang="en-US" sz="1000" b="0" i="1" dirty="0">
                          <a:solidFill>
                            <a:srgbClr val="E4E4F8"/>
                          </a:solidFill>
                          <a:effectLst/>
                          <a:latin typeface="Lucida Console" panose="020B0609040504020204" pitchFamily="49" charset="0"/>
                        </a:rPr>
                        <a:t>.</a:t>
                      </a:r>
                      <a:endParaRPr lang="en-US" sz="1800" dirty="0">
                        <a:solidFill>
                          <a:srgbClr val="E4E4F8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30" marB="548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spc="-80" baseline="0" dirty="0">
                          <a:effectLst/>
                        </a:rPr>
                        <a:t>R</a:t>
                      </a:r>
                      <a:r>
                        <a:rPr lang="en-US" altLang="zh-TW" sz="2000" spc="-10" baseline="0" dirty="0">
                          <a:effectLst/>
                        </a:rPr>
                        <a:t>e</a:t>
                      </a:r>
                      <a:r>
                        <a:rPr lang="en-US" altLang="zh-TW" sz="2000" dirty="0">
                          <a:effectLst/>
                        </a:rPr>
                        <a:t>t</a:t>
                      </a:r>
                      <a:r>
                        <a:rPr lang="en-US" altLang="zh-TW" sz="2000" spc="-30" baseline="0" dirty="0">
                          <a:effectLst/>
                        </a:rPr>
                        <a:t>u</a:t>
                      </a:r>
                      <a:r>
                        <a:rPr lang="en-US" altLang="zh-TW" sz="2000" dirty="0">
                          <a:effectLst/>
                        </a:rPr>
                        <a:t>rns a </a:t>
                      </a:r>
                      <a:r>
                        <a:rPr lang="en-US" sz="2000" spc="-40" baseline="0" dirty="0">
                          <a:effectLst/>
                        </a:rPr>
                        <a:t>n</a:t>
                      </a:r>
                      <a:r>
                        <a:rPr lang="en-US" sz="2000" spc="-20" baseline="0" dirty="0">
                          <a:effectLst/>
                        </a:rPr>
                        <a:t>e</a:t>
                      </a:r>
                      <a:r>
                        <a:rPr lang="en-US" sz="2000" dirty="0">
                          <a:effectLst/>
                        </a:rPr>
                        <a:t>w set with </a:t>
                      </a:r>
                      <a:r>
                        <a:rPr lang="en-US" sz="2000" spc="-20" baseline="0" dirty="0">
                          <a:effectLst/>
                        </a:rPr>
                        <a:t>elemen</a:t>
                      </a:r>
                      <a:r>
                        <a:rPr lang="en-US" sz="2000" dirty="0">
                          <a:effectLst/>
                        </a:rPr>
                        <a:t>ts i</a:t>
                      </a:r>
                      <a:r>
                        <a:rPr lang="en-US" sz="2000" spc="-30" dirty="0">
                          <a:effectLst/>
                        </a:rPr>
                        <a:t>n</a:t>
                      </a:r>
                      <a:r>
                        <a:rPr lang="en-US" sz="1800" spc="-30" dirty="0">
                          <a:effectLst/>
                        </a:rPr>
                        <a:t> </a:t>
                      </a:r>
                      <a:r>
                        <a:rPr lang="en-US" sz="2000" b="0" i="0" spc="-3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800" spc="-30" dirty="0">
                          <a:effectLst/>
                        </a:rPr>
                        <a:t> </a:t>
                      </a:r>
                      <a:r>
                        <a:rPr lang="en-US" sz="2000" spc="-30" dirty="0">
                          <a:effectLst/>
                        </a:rPr>
                        <a:t>or</a:t>
                      </a:r>
                      <a:r>
                        <a:rPr lang="en-US" sz="1800" spc="-30" dirty="0">
                          <a:effectLst/>
                        </a:rPr>
                        <a:t> </a:t>
                      </a:r>
                      <a:r>
                        <a:rPr lang="en-US" sz="2000" b="0" i="0" spc="-3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spc="-30" dirty="0">
                          <a:effectLst/>
                        </a:rPr>
                        <a:t> </a:t>
                      </a:r>
                      <a:r>
                        <a:rPr lang="en-US" sz="2000" spc="-30" baseline="0" dirty="0">
                          <a:effectLst/>
                        </a:rPr>
                        <a:t>b</a:t>
                      </a:r>
                      <a:r>
                        <a:rPr lang="en-US" sz="2000" spc="-10" baseline="0" dirty="0">
                          <a:effectLst/>
                        </a:rPr>
                        <a:t>u</a:t>
                      </a:r>
                      <a:r>
                        <a:rPr lang="en-US" sz="2000" dirty="0">
                          <a:effectLst/>
                        </a:rPr>
                        <a:t>t </a:t>
                      </a:r>
                      <a:r>
                        <a:rPr lang="en-US" sz="2000" spc="-40" baseline="0" dirty="0">
                          <a:effectLst/>
                        </a:rPr>
                        <a:t>no</a:t>
                      </a:r>
                      <a:r>
                        <a:rPr lang="en-US" sz="2000" spc="-20" baseline="0" dirty="0">
                          <a:effectLst/>
                        </a:rPr>
                        <a:t>t </a:t>
                      </a:r>
                      <a:r>
                        <a:rPr lang="en-US" sz="2000" spc="-40" baseline="0" dirty="0">
                          <a:effectLst/>
                        </a:rPr>
                        <a:t>bo</a:t>
                      </a: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spc="-100" baseline="0" dirty="0">
                          <a:effectLst/>
                        </a:rPr>
                        <a:t>h</a:t>
                      </a:r>
                    </a:p>
                  </a:txBody>
                  <a:tcPr marL="91384" marR="0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988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 err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.copy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</a:p>
                  </a:txBody>
                  <a:tcPr marL="91384" marR="91384" marT="54830" marB="548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900"/>
                    </a:p>
                  </a:txBody>
                  <a:tcPr marL="0" marR="0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Returns a new set with a shallow copy of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</a:p>
                  </a:txBody>
                  <a:tcPr marL="91384" marR="91384" marT="54830" marB="548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 bwMode="auto">
          <a:xfrm>
            <a:off x="3874909" y="3276695"/>
            <a:ext cx="5559146" cy="1599206"/>
          </a:xfrm>
          <a:prstGeom prst="wedgeRoundRectCallout">
            <a:avLst>
              <a:gd name="adj1" fmla="val -50039"/>
              <a:gd name="adj2" fmla="val -2034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4" tIns="45692" rIns="91384" bIns="45692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198" dirty="0">
                <a:solidFill>
                  <a:srgbClr val="000000"/>
                </a:solidFill>
                <a:latin typeface="Times New Roman" charset="0"/>
              </a:rPr>
              <a:t>Notice also that there is neither a repetition operator, *, nor a</a:t>
            </a:r>
            <a:br>
              <a:rPr lang="en-US" altLang="zh-TW" sz="3198" dirty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TW" sz="3198" dirty="0">
                <a:solidFill>
                  <a:srgbClr val="000000"/>
                </a:solidFill>
                <a:latin typeface="Times New Roman" charset="0"/>
              </a:rPr>
              <a:t>slice operator, [</a:t>
            </a:r>
            <a:r>
              <a:rPr lang="en-US" altLang="zh-TW" sz="160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TW" sz="3198" dirty="0">
                <a:solidFill>
                  <a:srgbClr val="000000"/>
                </a:solidFill>
                <a:latin typeface="Times New Roman" charset="0"/>
              </a:rPr>
              <a:t>].</a:t>
            </a:r>
            <a:endParaRPr lang="zh-TW" altLang="en-US" sz="3198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874909" y="5713581"/>
            <a:ext cx="5559146" cy="1142291"/>
          </a:xfrm>
          <a:prstGeom prst="wedgeRoundRectCallout">
            <a:avLst>
              <a:gd name="adj1" fmla="val -68170"/>
              <a:gd name="adj2" fmla="val -3870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4" tIns="45692" rIns="91384" bIns="45692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198" dirty="0">
                <a:solidFill>
                  <a:srgbClr val="000000"/>
                </a:solidFill>
                <a:latin typeface="Times New Roman" charset="0"/>
              </a:rPr>
              <a:t>Notice that there is a - operation, </a:t>
            </a:r>
            <a:r>
              <a:rPr lang="en-US" altLang="zh-TW" sz="3198" spc="-50" dirty="0">
                <a:solidFill>
                  <a:srgbClr val="000000"/>
                </a:solidFill>
                <a:latin typeface="Times New Roman" charset="0"/>
              </a:rPr>
              <a:t>but</a:t>
            </a:r>
            <a:r>
              <a:rPr lang="en-US" altLang="zh-TW" sz="2800" spc="-5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TW" sz="3198" spc="-50" dirty="0">
                <a:solidFill>
                  <a:srgbClr val="000000"/>
                </a:solidFill>
                <a:latin typeface="Times New Roman" charset="0"/>
              </a:rPr>
              <a:t>no</a:t>
            </a:r>
            <a:r>
              <a:rPr lang="en-US" altLang="zh-TW" sz="2400" spc="-5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TW" sz="3198" spc="-50" dirty="0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altLang="zh-TW" sz="2400" spc="-5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TW" sz="3198" spc="-50" dirty="0">
                <a:solidFill>
                  <a:srgbClr val="000000"/>
                </a:solidFill>
                <a:latin typeface="Times New Roman" charset="0"/>
              </a:rPr>
              <a:t>operation</a:t>
            </a:r>
            <a:r>
              <a:rPr lang="en-US" altLang="zh-TW" sz="2800" spc="-5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TW" sz="3198" spc="-50" dirty="0">
                <a:solidFill>
                  <a:srgbClr val="000000"/>
                </a:solidFill>
                <a:latin typeface="Times New Roman" charset="0"/>
              </a:rPr>
              <a:t>(use</a:t>
            </a:r>
            <a:r>
              <a:rPr lang="en-US" altLang="zh-TW" sz="2800" spc="-5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TW" sz="3198" spc="-50" dirty="0">
                <a:solidFill>
                  <a:srgbClr val="000000"/>
                </a:solidFill>
                <a:latin typeface="Times New Roman" charset="0"/>
              </a:rPr>
              <a:t>|</a:t>
            </a:r>
            <a:r>
              <a:rPr lang="en-US" altLang="zh-TW" sz="2800" spc="-5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TW" sz="3198" spc="-50" dirty="0">
                <a:solidFill>
                  <a:srgbClr val="000000"/>
                </a:solidFill>
                <a:latin typeface="Times New Roman" charset="0"/>
              </a:rPr>
              <a:t>instead).</a:t>
            </a:r>
            <a:endParaRPr lang="zh-TW" altLang="en-US" sz="3198" spc="-5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5733" y="549299"/>
            <a:ext cx="9138323" cy="236073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4" tIns="45692" rIns="91384" bIns="45692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798" dirty="0">
                <a:solidFill>
                  <a:srgbClr val="000000"/>
                </a:solidFill>
                <a:latin typeface="Times New Roman" charset="0"/>
              </a:rPr>
              <a:t>T</a:t>
            </a:r>
            <a:r>
              <a:rPr lang="en-US" altLang="zh-TW" sz="2798" dirty="0">
                <a:solidFill>
                  <a:srgbClr val="000000"/>
                </a:solidFill>
                <a:latin typeface="Times New Roman" pitchFamily="18" charset="0"/>
              </a:rPr>
              <a:t>he methods are not identical to their symbol-based versions. The methods allow the </a:t>
            </a:r>
            <a:r>
              <a:rPr lang="en-US" altLang="zh-TW" sz="2798" dirty="0">
                <a:solidFill>
                  <a:srgbClr val="00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798" dirty="0">
                <a:solidFill>
                  <a:srgbClr val="000000"/>
                </a:solidFill>
                <a:latin typeface="Times New Roman" pitchFamily="18" charset="0"/>
              </a:rPr>
              <a:t> object to be various types (such as a list), but the symbol-based versions require </a:t>
            </a:r>
            <a:r>
              <a:rPr lang="en-US" altLang="zh-TW" sz="2798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</a:t>
            </a:r>
            <a:r>
              <a:rPr lang="en-US" altLang="zh-TW" sz="2798" dirty="0">
                <a:solidFill>
                  <a:srgbClr val="000000"/>
                </a:solidFill>
                <a:latin typeface="Times New Roman" pitchFamily="18" charset="0"/>
              </a:rPr>
              <a:t> to be a set. </a:t>
            </a:r>
            <a:br>
              <a:rPr lang="en-US" altLang="zh-TW" sz="2798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TW" sz="2798" dirty="0">
                <a:solidFill>
                  <a:srgbClr val="000000"/>
                </a:solidFill>
                <a:latin typeface="Times New Roman" pitchFamily="18" charset="0"/>
              </a:rPr>
              <a:t>This restriction prevents error-prone constructions like </a:t>
            </a:r>
            <a:r>
              <a:rPr lang="en-US" altLang="zh-TW" sz="2798" dirty="0">
                <a:solidFill>
                  <a:srgbClr val="000000"/>
                </a:solidFill>
                <a:latin typeface="Lucida Console" panose="020B0609040504020204" pitchFamily="49" charset="0"/>
              </a:rPr>
              <a:t>set('</a:t>
            </a:r>
            <a:r>
              <a:rPr lang="en-US" altLang="zh-TW" sz="2798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abc</a:t>
            </a:r>
            <a:r>
              <a:rPr lang="en-US" altLang="zh-TW" sz="2798" dirty="0">
                <a:solidFill>
                  <a:srgbClr val="000000"/>
                </a:solidFill>
                <a:latin typeface="Lucida Console" panose="020B0609040504020204" pitchFamily="49" charset="0"/>
              </a:rPr>
              <a:t>') &amp; '</a:t>
            </a:r>
            <a:r>
              <a:rPr lang="en-US" altLang="zh-TW" sz="2798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cbs</a:t>
            </a:r>
            <a:r>
              <a:rPr lang="en-US" altLang="zh-TW" sz="2798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798" dirty="0">
                <a:solidFill>
                  <a:srgbClr val="000000"/>
                </a:solidFill>
                <a:latin typeface="Times New Roman" pitchFamily="18" charset="0"/>
              </a:rPr>
              <a:t>. Instead you have to use the more readable </a:t>
            </a:r>
            <a:r>
              <a:rPr lang="en-US" altLang="zh-TW" sz="2798" dirty="0">
                <a:solidFill>
                  <a:srgbClr val="000000"/>
                </a:solidFill>
                <a:latin typeface="Lucida Console" panose="020B0609040504020204" pitchFamily="49" charset="0"/>
              </a:rPr>
              <a:t>set('</a:t>
            </a:r>
            <a:r>
              <a:rPr lang="en-US" altLang="zh-TW" sz="2798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abc</a:t>
            </a:r>
            <a:r>
              <a:rPr lang="en-US" altLang="zh-TW" sz="2798" dirty="0">
                <a:solidFill>
                  <a:srgbClr val="000000"/>
                </a:solidFill>
                <a:latin typeface="Lucida Console" panose="020B0609040504020204" pitchFamily="49" charset="0"/>
              </a:rPr>
              <a:t>').intersection('</a:t>
            </a:r>
            <a:r>
              <a:rPr lang="en-US" altLang="zh-TW" sz="2798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cbs</a:t>
            </a:r>
            <a:r>
              <a:rPr lang="en-US" altLang="zh-TW" sz="2798" dirty="0">
                <a:solidFill>
                  <a:srgbClr val="000000"/>
                </a:solidFill>
                <a:latin typeface="Lucida Console" panose="020B0609040504020204" pitchFamily="49" charset="0"/>
              </a:rPr>
              <a:t>')</a:t>
            </a:r>
            <a:r>
              <a:rPr lang="en-US" altLang="zh-TW" sz="2798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zh-TW" altLang="en-US" sz="2798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689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7" grpId="0" animBg="1"/>
      <p:bldP spid="7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7369" y="967611"/>
            <a:ext cx="9425725" cy="559527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825"/>
              </a:spcBef>
              <a:buNone/>
            </a:pPr>
            <a:r>
              <a:rPr lang="en-US" altLang="en-US" sz="3669" dirty="0"/>
              <a:t>  Mathematics (</a:t>
            </a:r>
            <a:r>
              <a:rPr lang="zh-TW" altLang="en-US" sz="3200" dirty="0"/>
              <a:t>數學</a:t>
            </a:r>
            <a:r>
              <a:rPr lang="en-US" altLang="en-US" sz="3669" dirty="0"/>
              <a:t>) defines two types of sets:</a:t>
            </a:r>
          </a:p>
          <a:p>
            <a:pPr marL="364871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302" dirty="0"/>
              <a:t>1. </a:t>
            </a:r>
            <a:r>
              <a:rPr lang="en-US" altLang="en-US" sz="3302" dirty="0">
                <a:solidFill>
                  <a:srgbClr val="FF0000"/>
                </a:solidFill>
              </a:rPr>
              <a:t>Ordered Sets</a:t>
            </a:r>
          </a:p>
          <a:p>
            <a:pPr marL="995942" lvl="2" indent="-266459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/>
              <a:t>If you want to visit all elements of an ordered set, then they must be visited in a specific order.</a:t>
            </a:r>
          </a:p>
          <a:p>
            <a:pPr marL="1362867" lvl="3" indent="-267914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 err="1"/>
              <a:t>Eg</a:t>
            </a:r>
            <a:r>
              <a:rPr lang="en-US" altLang="en-US" sz="2935" dirty="0"/>
              <a:t>: </a:t>
            </a:r>
            <a:r>
              <a:rPr lang="en-US" altLang="en-US" sz="2935" b="1" dirty="0">
                <a:solidFill>
                  <a:srgbClr val="0070C0"/>
                </a:solidFill>
              </a:rPr>
              <a:t>Dealing</a:t>
            </a:r>
            <a:r>
              <a:rPr lang="en-US" altLang="en-US" sz="2935" dirty="0"/>
              <a:t> </a:t>
            </a:r>
            <a:r>
              <a:rPr lang="en-US" altLang="en-US" sz="2935" b="1" dirty="0">
                <a:solidFill>
                  <a:srgbClr val="0070C0"/>
                </a:solidFill>
              </a:rPr>
              <a:t>a stack of cards</a:t>
            </a:r>
            <a:r>
              <a:rPr lang="en-US" altLang="en-US" sz="2935" dirty="0"/>
              <a:t> off the top of the deck.</a:t>
            </a:r>
          </a:p>
          <a:p>
            <a:pPr marL="1729793" lvl="4" indent="-270826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/>
              <a:t>The cards always come out the same, regardless of who deals the deck.</a:t>
            </a:r>
          </a:p>
          <a:p>
            <a:pPr marL="364871" lvl="1" indent="0">
              <a:lnSpc>
                <a:spcPct val="80000"/>
              </a:lnSpc>
              <a:spcBef>
                <a:spcPts val="2100"/>
              </a:spcBef>
              <a:buNone/>
            </a:pPr>
            <a:r>
              <a:rPr lang="en-US" altLang="en-US" sz="3302" dirty="0"/>
              <a:t>2. </a:t>
            </a:r>
            <a:r>
              <a:rPr lang="en-US" altLang="en-US" sz="3302" dirty="0">
                <a:solidFill>
                  <a:srgbClr val="FF0000"/>
                </a:solidFill>
              </a:rPr>
              <a:t>Unordered Sets</a:t>
            </a:r>
          </a:p>
          <a:p>
            <a:pPr marL="995942" lvl="2" indent="-266459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/>
              <a:t>If you want to visit all elements of an unordered set, then the order is unimportant.</a:t>
            </a:r>
          </a:p>
          <a:p>
            <a:pPr marL="1362867" lvl="3" indent="-267914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 err="1"/>
              <a:t>Eg</a:t>
            </a:r>
            <a:r>
              <a:rPr lang="en-US" altLang="en-US" sz="2935" dirty="0"/>
              <a:t>: </a:t>
            </a:r>
            <a:r>
              <a:rPr lang="en-US" altLang="en-US" sz="2935" b="1" dirty="0">
                <a:solidFill>
                  <a:srgbClr val="0070C0"/>
                </a:solidFill>
              </a:rPr>
              <a:t>Pulling</a:t>
            </a:r>
            <a:r>
              <a:rPr lang="en-US" altLang="en-US" sz="2935" dirty="0">
                <a:solidFill>
                  <a:srgbClr val="0070C0"/>
                </a:solidFill>
              </a:rPr>
              <a:t> </a:t>
            </a:r>
            <a:r>
              <a:rPr lang="en-US" altLang="en-US" sz="2935" b="1" dirty="0">
                <a:solidFill>
                  <a:srgbClr val="0070C0"/>
                </a:solidFill>
              </a:rPr>
              <a:t>balls out of a bag</a:t>
            </a:r>
            <a:r>
              <a:rPr lang="en-US" altLang="en-US" sz="2935" dirty="0"/>
              <a:t>.</a:t>
            </a:r>
          </a:p>
          <a:p>
            <a:pPr marL="1729793" lvl="4" indent="-270826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/>
              <a:t>The balls could come out different each time.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" y="0"/>
            <a:ext cx="9729788" cy="1077171"/>
          </a:xfrm>
          <a:prstGeom prst="rect">
            <a:avLst/>
          </a:prstGeom>
        </p:spPr>
        <p:txBody>
          <a:bodyPr vert="horz" lIns="83872" tIns="41936" rIns="83872" bIns="41936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Mathematical </a:t>
            </a:r>
            <a:r>
              <a:rPr lang="en-US" altLang="zh-TW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4400" dirty="0">
                <a:solidFill>
                  <a:srgbClr val="0070C0"/>
                </a:solidFill>
              </a:rPr>
              <a:t>數學</a:t>
            </a:r>
            <a:r>
              <a:rPr lang="en-US" altLang="zh-TW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4400" dirty="0">
                <a:solidFill>
                  <a:srgbClr val="0070C0"/>
                </a:solidFill>
              </a:rPr>
              <a:t> </a:t>
            </a:r>
            <a:r>
              <a:rPr lang="en-US" altLang="en-US" sz="4400" dirty="0">
                <a:solidFill>
                  <a:srgbClr val="0070C0"/>
                </a:solidFill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42797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7369" y="967611"/>
            <a:ext cx="9425725" cy="559527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825"/>
              </a:spcBef>
              <a:buNone/>
            </a:pPr>
            <a:endParaRPr lang="en-US" altLang="en-US" sz="3669" dirty="0"/>
          </a:p>
          <a:p>
            <a:pPr marL="364871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302" dirty="0"/>
              <a:t>1. </a:t>
            </a:r>
            <a:r>
              <a:rPr lang="en-US" altLang="en-US" sz="3302" dirty="0">
                <a:solidFill>
                  <a:srgbClr val="FF0000"/>
                </a:solidFill>
              </a:rPr>
              <a:t>Ordered Sets</a:t>
            </a:r>
          </a:p>
          <a:p>
            <a:pPr marL="995942" lvl="2" indent="-266459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>
                <a:solidFill>
                  <a:schemeClr val="bg1"/>
                </a:solidFill>
              </a:rPr>
              <a:t>If you want to visit all elements of an ordered set, then they must be visited in a specific order.</a:t>
            </a:r>
          </a:p>
          <a:p>
            <a:pPr marL="1362867" lvl="3" indent="-267914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 err="1">
                <a:solidFill>
                  <a:schemeClr val="bg1"/>
                </a:solidFill>
              </a:rPr>
              <a:t>Eg</a:t>
            </a:r>
            <a:r>
              <a:rPr lang="en-US" altLang="en-US" sz="2935" dirty="0">
                <a:solidFill>
                  <a:schemeClr val="bg1"/>
                </a:solidFill>
              </a:rPr>
              <a:t>: </a:t>
            </a:r>
            <a:r>
              <a:rPr lang="en-US" altLang="en-US" sz="2935" b="1" dirty="0">
                <a:solidFill>
                  <a:schemeClr val="bg1"/>
                </a:solidFill>
              </a:rPr>
              <a:t>Dealing</a:t>
            </a:r>
            <a:r>
              <a:rPr lang="en-US" altLang="en-US" sz="2935" dirty="0">
                <a:solidFill>
                  <a:schemeClr val="bg1"/>
                </a:solidFill>
              </a:rPr>
              <a:t> </a:t>
            </a:r>
            <a:r>
              <a:rPr lang="en-US" altLang="en-US" sz="2935" b="1" dirty="0">
                <a:solidFill>
                  <a:schemeClr val="bg1"/>
                </a:solidFill>
              </a:rPr>
              <a:t>a stack of cards</a:t>
            </a:r>
            <a:r>
              <a:rPr lang="en-US" altLang="en-US" sz="2935" dirty="0">
                <a:solidFill>
                  <a:schemeClr val="bg1"/>
                </a:solidFill>
              </a:rPr>
              <a:t> off the top of the deck.</a:t>
            </a:r>
          </a:p>
          <a:p>
            <a:pPr marL="1729793" lvl="4" indent="-270826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>
                <a:solidFill>
                  <a:schemeClr val="bg1"/>
                </a:solidFill>
              </a:rPr>
              <a:t>The cards always come out the same, regardless of who deals the deck.</a:t>
            </a:r>
          </a:p>
          <a:p>
            <a:pPr marL="364871" lvl="1" indent="0">
              <a:lnSpc>
                <a:spcPct val="80000"/>
              </a:lnSpc>
              <a:spcBef>
                <a:spcPts val="2100"/>
              </a:spcBef>
              <a:buNone/>
            </a:pPr>
            <a:r>
              <a:rPr lang="en-US" altLang="en-US" sz="3302" dirty="0"/>
              <a:t>2. </a:t>
            </a:r>
            <a:r>
              <a:rPr lang="en-US" altLang="en-US" sz="3302" dirty="0">
                <a:solidFill>
                  <a:srgbClr val="FF0000"/>
                </a:solidFill>
              </a:rPr>
              <a:t>Unordered Sets</a:t>
            </a:r>
          </a:p>
          <a:p>
            <a:pPr marL="995942" lvl="2" indent="-266459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>
                <a:solidFill>
                  <a:schemeClr val="bg1"/>
                </a:solidFill>
              </a:rPr>
              <a:t>If you want to visit all elements of an unordered set, then the order is unimportant.</a:t>
            </a:r>
          </a:p>
          <a:p>
            <a:pPr marL="1362867" lvl="3" indent="-267914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 err="1">
                <a:solidFill>
                  <a:schemeClr val="bg1"/>
                </a:solidFill>
              </a:rPr>
              <a:t>Eg</a:t>
            </a:r>
            <a:r>
              <a:rPr lang="en-US" altLang="en-US" sz="2935" dirty="0">
                <a:solidFill>
                  <a:schemeClr val="bg1"/>
                </a:solidFill>
              </a:rPr>
              <a:t>: </a:t>
            </a:r>
            <a:r>
              <a:rPr lang="en-US" altLang="en-US" sz="2935" b="1" dirty="0">
                <a:solidFill>
                  <a:schemeClr val="bg1"/>
                </a:solidFill>
              </a:rPr>
              <a:t>Pulling</a:t>
            </a:r>
            <a:r>
              <a:rPr lang="en-US" altLang="en-US" sz="2935" dirty="0">
                <a:solidFill>
                  <a:schemeClr val="bg1"/>
                </a:solidFill>
              </a:rPr>
              <a:t> </a:t>
            </a:r>
            <a:r>
              <a:rPr lang="en-US" altLang="en-US" sz="2935" b="1" dirty="0">
                <a:solidFill>
                  <a:schemeClr val="bg1"/>
                </a:solidFill>
              </a:rPr>
              <a:t>balls out of a bag</a:t>
            </a:r>
            <a:r>
              <a:rPr lang="en-US" altLang="en-US" sz="2935" dirty="0">
                <a:solidFill>
                  <a:schemeClr val="bg1"/>
                </a:solidFill>
              </a:rPr>
              <a:t>.</a:t>
            </a:r>
          </a:p>
          <a:p>
            <a:pPr marL="1729793" lvl="4" indent="-270826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>
                <a:solidFill>
                  <a:schemeClr val="bg1"/>
                </a:solidFill>
              </a:rPr>
              <a:t>The balls could come out different each time.</a:t>
            </a:r>
          </a:p>
        </p:txBody>
      </p:sp>
      <p:sp>
        <p:nvSpPr>
          <p:cNvPr id="2" name="Rectangle 1"/>
          <p:cNvSpPr/>
          <p:nvPr/>
        </p:nvSpPr>
        <p:spPr>
          <a:xfrm>
            <a:off x="96104" y="4332500"/>
            <a:ext cx="9598737" cy="2525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8360" lvl="4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935" dirty="0">
                <a:solidFill>
                  <a:prstClr val="black"/>
                </a:solidFill>
              </a:rPr>
              <a:t>Python-style:</a:t>
            </a:r>
          </a:p>
          <a:p>
            <a:pPr marL="1467703" lvl="5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568" i="1" dirty="0">
                <a:solidFill>
                  <a:prstClr val="black"/>
                </a:solidFill>
              </a:rPr>
              <a:t>Sets, Dictionaries</a:t>
            </a:r>
          </a:p>
          <a:p>
            <a:pPr marL="1048360" lvl="2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935" dirty="0">
                <a:solidFill>
                  <a:prstClr val="black"/>
                </a:solidFill>
              </a:rPr>
              <a:t>C-style: </a:t>
            </a:r>
            <a:r>
              <a:rPr lang="en-US" altLang="en-US" sz="2568" i="1" dirty="0">
                <a:solidFill>
                  <a:prstClr val="black"/>
                </a:solidFill>
              </a:rPr>
              <a:t>Nothing (speaking strictly of built-in types)</a:t>
            </a:r>
          </a:p>
          <a:p>
            <a:pPr marL="1467703" lvl="6" indent="-366926">
              <a:lnSpc>
                <a:spcPct val="80000"/>
              </a:lnSpc>
            </a:pPr>
            <a:r>
              <a:rPr lang="en-US" altLang="en-US" sz="2568" dirty="0">
                <a:solidFill>
                  <a:srgbClr val="FF0000"/>
                </a:solidFill>
              </a:rPr>
              <a:t>Q: But wait! We know that, mathematically, unordered sets </a:t>
            </a:r>
            <a:br>
              <a:rPr lang="en-US" altLang="en-US" sz="2568" dirty="0">
                <a:solidFill>
                  <a:srgbClr val="FF0000"/>
                </a:solidFill>
              </a:rPr>
            </a:br>
            <a:r>
              <a:rPr lang="en-US" altLang="en-US" sz="2568" dirty="0">
                <a:solidFill>
                  <a:srgbClr val="FF0000"/>
                </a:solidFill>
              </a:rPr>
              <a:t>do exist, so how can they be modeled in C?</a:t>
            </a:r>
          </a:p>
          <a:p>
            <a:pPr marL="1467703" lvl="6" indent="-366926">
              <a:lnSpc>
                <a:spcPct val="80000"/>
              </a:lnSpc>
            </a:pPr>
            <a:r>
              <a:rPr lang="en-US" altLang="en-US" sz="2568" dirty="0">
                <a:solidFill>
                  <a:srgbClr val="00B050"/>
                </a:solidFill>
              </a:rPr>
              <a:t>A: Well, a full-order can be imposed upon a partial order. </a:t>
            </a:r>
            <a:br>
              <a:rPr lang="en-US" altLang="en-US" sz="2568" dirty="0">
                <a:solidFill>
                  <a:srgbClr val="00B050"/>
                </a:solidFill>
              </a:rPr>
            </a:br>
            <a:r>
              <a:rPr lang="en-US" altLang="en-US" sz="2568" dirty="0">
                <a:solidFill>
                  <a:srgbClr val="00B050"/>
                </a:solidFill>
              </a:rPr>
              <a:t>So a set can be stored into an array or linked list or table.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96104" y="1785415"/>
            <a:ext cx="9633685" cy="2142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8360" lvl="4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</a:rPr>
              <a:t>Python-style:</a:t>
            </a:r>
          </a:p>
          <a:p>
            <a:pPr marL="1467703" lvl="5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prstClr val="black"/>
                </a:solidFill>
              </a:rPr>
              <a:t>Lists</a:t>
            </a:r>
            <a:r>
              <a:rPr lang="en-US" altLang="en-US" sz="2800" dirty="0">
                <a:solidFill>
                  <a:prstClr val="black"/>
                </a:solidFill>
              </a:rPr>
              <a:t>, </a:t>
            </a:r>
            <a:r>
              <a:rPr lang="en-US" altLang="en-US" sz="2800" i="1" dirty="0">
                <a:solidFill>
                  <a:prstClr val="black"/>
                </a:solidFill>
              </a:rPr>
              <a:t>Tuples</a:t>
            </a:r>
            <a:r>
              <a:rPr lang="en-US" altLang="en-US" sz="2800" dirty="0">
                <a:solidFill>
                  <a:prstClr val="black"/>
                </a:solidFill>
              </a:rPr>
              <a:t> (immutable lists), </a:t>
            </a:r>
            <a:r>
              <a:rPr lang="en-US" altLang="en-US" sz="2800" i="1" dirty="0">
                <a:solidFill>
                  <a:prstClr val="black"/>
                </a:solidFill>
              </a:rPr>
              <a:t>Strings</a:t>
            </a:r>
            <a:r>
              <a:rPr lang="en-US" altLang="en-US" sz="2800" dirty="0">
                <a:solidFill>
                  <a:prstClr val="black"/>
                </a:solidFill>
              </a:rPr>
              <a:t> (tuples of </a:t>
            </a:r>
            <a:br>
              <a:rPr lang="en-US" altLang="en-US" sz="2800" dirty="0">
                <a:solidFill>
                  <a:prstClr val="black"/>
                </a:solidFill>
              </a:rPr>
            </a:br>
            <a:r>
              <a:rPr lang="en-US" altLang="en-US" sz="2800" dirty="0">
                <a:solidFill>
                  <a:prstClr val="black"/>
                </a:solidFill>
              </a:rPr>
              <a:t>characters)  </a:t>
            </a:r>
          </a:p>
          <a:p>
            <a:pPr marL="1048360" lvl="2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</a:rPr>
              <a:t>C-style: </a:t>
            </a:r>
          </a:p>
          <a:p>
            <a:pPr marL="1467703" lvl="3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prstClr val="black"/>
                </a:solidFill>
              </a:rPr>
              <a:t>Arrays</a:t>
            </a:r>
            <a:r>
              <a:rPr lang="en-US" altLang="en-US" sz="2800" dirty="0">
                <a:solidFill>
                  <a:prstClr val="black"/>
                </a:solidFill>
              </a:rPr>
              <a:t>, </a:t>
            </a:r>
            <a:r>
              <a:rPr lang="en-US" altLang="en-US" sz="2800" i="1" dirty="0">
                <a:solidFill>
                  <a:prstClr val="black"/>
                </a:solidFill>
              </a:rPr>
              <a:t>Strings</a:t>
            </a:r>
            <a:r>
              <a:rPr lang="en-US" altLang="en-US" sz="2800" dirty="0">
                <a:solidFill>
                  <a:prstClr val="black"/>
                </a:solidFill>
              </a:rPr>
              <a:t> (arrays of characters), </a:t>
            </a:r>
            <a:r>
              <a:rPr lang="en-US" altLang="en-US" sz="2800" i="1" dirty="0">
                <a:solidFill>
                  <a:prstClr val="black"/>
                </a:solidFill>
              </a:rPr>
              <a:t>Linked </a:t>
            </a:r>
            <a:r>
              <a:rPr lang="en-US" altLang="en-US" sz="2800" i="1" dirty="0" err="1">
                <a:solidFill>
                  <a:prstClr val="black"/>
                </a:solidFill>
              </a:rPr>
              <a:t>lists,etc</a:t>
            </a:r>
            <a:r>
              <a:rPr lang="en-US" altLang="en-US" sz="2800" i="1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" y="0"/>
            <a:ext cx="9729788" cy="1077171"/>
          </a:xfrm>
          <a:prstGeom prst="rect">
            <a:avLst/>
          </a:prstGeom>
        </p:spPr>
        <p:txBody>
          <a:bodyPr vert="horz" lIns="83872" tIns="41936" rIns="83872" bIns="41936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Sets in Computer Languages</a:t>
            </a:r>
          </a:p>
        </p:txBody>
      </p:sp>
    </p:spTree>
    <p:extLst>
      <p:ext uri="{BB962C8B-B14F-4D97-AF65-F5344CB8AC3E}">
        <p14:creationId xmlns:p14="http://schemas.microsoft.com/office/powerpoint/2010/main" val="96708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1" b="14866"/>
          <a:stretch/>
        </p:blipFill>
        <p:spPr>
          <a:xfrm>
            <a:off x="3161007" y="2130"/>
            <a:ext cx="6568781" cy="688846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1517" y="2129"/>
            <a:ext cx="3687345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“Let’s pull some items out of our purse!”</a:t>
            </a:r>
          </a:p>
          <a:p>
            <a:pPr marL="169764" indent="-169764"/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“Okay.”</a:t>
            </a:r>
          </a:p>
          <a:p>
            <a:pPr marL="169764" indent="-169764"/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“Which item shall we take out first?”</a:t>
            </a:r>
          </a:p>
          <a:p>
            <a:pPr marL="169764" indent="-169764"/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“Why don’t we take the glasses out first?”</a:t>
            </a:r>
          </a:p>
          <a:p>
            <a:pPr marL="169764" indent="-169764"/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“Done!”</a:t>
            </a:r>
          </a:p>
          <a:p>
            <a:pPr marL="169764" indent="-169764"/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“Let’s get the keys next.”</a:t>
            </a:r>
          </a:p>
          <a:p>
            <a:pPr marL="169764" indent="-169764"/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“Got ‘um!”</a:t>
            </a:r>
          </a:p>
          <a:p>
            <a:pPr marL="169764" indent="-169764"/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sz="2591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pencil</a:t>
            </a:r>
            <a:r>
              <a:rPr lang="en-US" altLang="zh-TW" sz="2591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TW" sz="2591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TW" sz="2591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69764" indent="-169764"/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“Okay!”</a:t>
            </a:r>
          </a:p>
          <a:p>
            <a:pPr marL="169764" indent="-169764"/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card case is fourth.”</a:t>
            </a:r>
          </a:p>
          <a:p>
            <a:pPr marL="169764" indent="-169764"/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“Okay.”</a:t>
            </a:r>
          </a:p>
          <a:p>
            <a:pPr marL="169764" indent="-169764"/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1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1851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1851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851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851" spc="-1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798" spc="-1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ift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27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spc="-1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69764" indent="-169764"/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“Now the bag is empty.”</a:t>
            </a:r>
          </a:p>
        </p:txBody>
      </p:sp>
      <p:grpSp>
        <p:nvGrpSpPr>
          <p:cNvPr id="36" name="Group 35"/>
          <p:cNvGrpSpPr/>
          <p:nvPr/>
        </p:nvGrpSpPr>
        <p:grpSpPr>
          <a:xfrm rot="2520452">
            <a:off x="4328034" y="3826559"/>
            <a:ext cx="1614571" cy="736367"/>
            <a:chOff x="9572846" y="3267741"/>
            <a:chExt cx="1041990" cy="93566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9572846" y="3267741"/>
              <a:ext cx="1041990" cy="9356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9572846" y="3267741"/>
              <a:ext cx="1041990" cy="9356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773121">
            <a:off x="5731283" y="3773226"/>
            <a:ext cx="2384111" cy="1124898"/>
            <a:chOff x="9572846" y="3267741"/>
            <a:chExt cx="1041990" cy="935665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9572846" y="3267741"/>
              <a:ext cx="1041990" cy="9356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9572846" y="3267741"/>
              <a:ext cx="1041990" cy="9356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859337">
            <a:off x="5756756" y="1419685"/>
            <a:ext cx="2854826" cy="1200982"/>
            <a:chOff x="9572846" y="3267741"/>
            <a:chExt cx="1041990" cy="93566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572846" y="3267741"/>
              <a:ext cx="1041990" cy="9356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9572846" y="3267741"/>
              <a:ext cx="1041990" cy="9356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 rot="743153">
            <a:off x="4558284" y="2503280"/>
            <a:ext cx="3237013" cy="1105673"/>
            <a:chOff x="9572846" y="3267741"/>
            <a:chExt cx="1041990" cy="935665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9572846" y="3267741"/>
              <a:ext cx="1041990" cy="9356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9572846" y="3267741"/>
              <a:ext cx="1041990" cy="9356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6330292" y="4074872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3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076016" y="3662128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2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561205" y="301682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52" name="Oval 51"/>
          <p:cNvSpPr/>
          <p:nvPr/>
        </p:nvSpPr>
        <p:spPr>
          <a:xfrm>
            <a:off x="6397246" y="1661131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4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90216" y="3323167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1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260623">
            <a:off x="7531754" y="3071008"/>
            <a:ext cx="1841394" cy="1072528"/>
            <a:chOff x="9572846" y="3267741"/>
            <a:chExt cx="1041990" cy="93566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572846" y="3267741"/>
              <a:ext cx="1041990" cy="9356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9572846" y="3267741"/>
              <a:ext cx="1041990" cy="9356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98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1" b="14866"/>
          <a:stretch/>
        </p:blipFill>
        <p:spPr>
          <a:xfrm>
            <a:off x="3161007" y="2130"/>
            <a:ext cx="6568781" cy="68884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1517" y="2129"/>
            <a:ext cx="3687345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“I’m confused!”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“About what?”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“Aren’t items in a purse just jumbled together?”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“Yes, a purse is a bag. 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mathematics, a bag 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unordered set.”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altLang="zh-TW" sz="185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185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66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altLang="zh-TW" sz="185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dere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798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1)glasses,</a:t>
            </a:r>
            <a:r>
              <a:rPr lang="en-US" altLang="zh-TW" sz="2221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2)keys,</a:t>
            </a:r>
            <a:r>
              <a:rPr lang="en-US" altLang="zh-TW" sz="2221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3)pencil </a:t>
            </a:r>
            <a:r>
              <a:rPr lang="en-US" altLang="zh-TW" sz="2798" spc="-9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</a:t>
            </a:r>
            <a:r>
              <a:rPr lang="en-US" altLang="zh-TW" sz="2798" spc="-185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e, 4</a:t>
            </a:r>
            <a:r>
              <a:rPr lang="en-US" altLang="zh-TW" sz="2798" spc="-28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2798" spc="-9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9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TW" sz="2798" spc="-46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 </a:t>
            </a:r>
            <a:r>
              <a:rPr lang="en-US" altLang="zh-TW" sz="2798" spc="-9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</a:t>
            </a:r>
            <a:r>
              <a:rPr lang="en-US" altLang="zh-TW" sz="2798" spc="-185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e, 5</a:t>
            </a:r>
            <a:r>
              <a:rPr lang="en-US" altLang="zh-TW" sz="2798" spc="-28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2798" spc="-46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walle</a:t>
            </a:r>
            <a:r>
              <a:rPr lang="en-US" altLang="zh-TW" sz="2798" spc="-93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798" spc="-222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“Well, they get an order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pull them out, but it doesn’t mean they had an order when in the </a:t>
            </a:r>
            <a:r>
              <a:rPr lang="en-US" altLang="zh-TW" sz="2798" spc="-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bag. In math terms</a:t>
            </a:r>
            <a:r>
              <a:rPr lang="en-US" altLang="zh-TW" sz="2798" spc="-1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TW" altLang="en-US" sz="2000" spc="-1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術語</a:t>
            </a:r>
            <a:r>
              <a:rPr lang="en-US" altLang="zh-TW" sz="2798" spc="-1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TW" sz="1851" spc="-1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altLang="zh-TW" sz="2221" spc="-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imposed </a:t>
            </a:r>
            <a:r>
              <a:rPr lang="en-US" altLang="zh-TW" sz="3200" spc="-1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spc="-1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強加</a:t>
            </a:r>
            <a:r>
              <a:rPr lang="en-US" altLang="zh-TW" sz="3200" spc="-1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221" spc="-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onto an unordered set.”</a:t>
            </a:r>
          </a:p>
        </p:txBody>
      </p:sp>
      <p:sp>
        <p:nvSpPr>
          <p:cNvPr id="20" name="Oval 19"/>
          <p:cNvSpPr/>
          <p:nvPr/>
        </p:nvSpPr>
        <p:spPr>
          <a:xfrm>
            <a:off x="8490216" y="3323167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1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30292" y="4074872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3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61205" y="301682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6397246" y="1661131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4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76016" y="3662128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2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3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1" b="14866"/>
          <a:stretch/>
        </p:blipFill>
        <p:spPr>
          <a:xfrm>
            <a:off x="3161007" y="2130"/>
            <a:ext cx="6568781" cy="68884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1517" y="2129"/>
            <a:ext cx="3687345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“When did I impose an order?”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“When you pulled them out.”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“What do you mean?”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“You had a choice </a:t>
            </a:r>
            <a:r>
              <a:rPr lang="en-US" altLang="zh-TW" sz="2798" spc="-2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en-US" altLang="zh-TW" sz="2798" spc="-1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TW" sz="2798" spc="-10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US" altLang="zh-TW" sz="2798" spc="-11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spc="-1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zh-TW" sz="2798" spc="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TW" sz="2798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TW" sz="2798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e, I </a:t>
            </a:r>
            <a:r>
              <a:rPr lang="en-US" altLang="zh-TW" sz="2798" spc="-6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spc="-6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798" spc="-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’v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taken the wallet first. 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my imposed order 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</a:t>
            </a:r>
            <a:r>
              <a:rPr lang="en-US" altLang="zh-TW" sz="2798" spc="-2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2798" spc="-14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eren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27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which one 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us got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correct order?”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1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altLang="zh-TW" sz="2221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is illogica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bag is an unordered 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set.”</a:t>
            </a:r>
          </a:p>
        </p:txBody>
      </p:sp>
      <p:sp>
        <p:nvSpPr>
          <p:cNvPr id="17" name="Oval 16"/>
          <p:cNvSpPr/>
          <p:nvPr/>
        </p:nvSpPr>
        <p:spPr>
          <a:xfrm>
            <a:off x="8490216" y="3323167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1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30292" y="4074872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3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61205" y="301682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6397246" y="1661131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4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76016" y="3662128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2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7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1" b="14866"/>
          <a:stretch/>
        </p:blipFill>
        <p:spPr>
          <a:xfrm>
            <a:off x="3161007" y="2130"/>
            <a:ext cx="6568781" cy="688846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6561205" y="301682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5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19" y="2131"/>
            <a:ext cx="3121979" cy="336672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015185" y="554679"/>
            <a:ext cx="3049649" cy="216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List of Purse Items</a:t>
            </a:r>
          </a:p>
          <a:p>
            <a:pPr marL="168275" indent="-109538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Glasses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endParaRPr lang="en-US" altLang="zh-TW" sz="2798" dirty="0">
              <a:solidFill>
                <a:prstClr val="black"/>
              </a:solidFill>
              <a:latin typeface="Brush Script MT" panose="03060802040406070304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 </a:t>
            </a:r>
          </a:p>
        </p:txBody>
      </p:sp>
      <p:sp>
        <p:nvSpPr>
          <p:cNvPr id="24" name="Oval 23"/>
          <p:cNvSpPr/>
          <p:nvPr/>
        </p:nvSpPr>
        <p:spPr>
          <a:xfrm>
            <a:off x="8490216" y="3323167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1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330292" y="4074872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3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397246" y="1661131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4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92491" y="3319341"/>
            <a:ext cx="303754" cy="27829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prstClr val="black"/>
                </a:solidFill>
              </a:rPr>
              <a:t>1</a:t>
            </a:r>
            <a:endParaRPr lang="zh-TW" altLang="en-US" sz="1799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6016" y="3662128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2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012" y="18288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“If its illogical to put the it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in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4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US" altLang="zh-TW" sz="2221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ma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it?”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“There is no way to take it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t-a-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85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t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order.”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them in the bag.”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“But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1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spc="-10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to writ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paper, a list of contents: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1)</a:t>
            </a:r>
            <a:r>
              <a:rPr lang="en-US" altLang="zh-TW" sz="2798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glasses</a:t>
            </a: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b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</a:t>
            </a:r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2266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1" b="14866"/>
          <a:stretch/>
        </p:blipFill>
        <p:spPr>
          <a:xfrm>
            <a:off x="3161007" y="2130"/>
            <a:ext cx="6568781" cy="688846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6561205" y="301682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5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19" y="2131"/>
            <a:ext cx="3121979" cy="336672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015185" y="554679"/>
            <a:ext cx="3049649" cy="216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List of Purse Items</a:t>
            </a:r>
          </a:p>
          <a:p>
            <a:pPr marL="168275" indent="-109538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Glasses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endParaRPr lang="en-US" altLang="zh-TW" sz="2798" dirty="0">
              <a:solidFill>
                <a:prstClr val="black"/>
              </a:solidFill>
              <a:latin typeface="Brush Script MT" panose="03060802040406070304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 </a:t>
            </a:r>
          </a:p>
        </p:txBody>
      </p:sp>
      <p:sp>
        <p:nvSpPr>
          <p:cNvPr id="24" name="Oval 23"/>
          <p:cNvSpPr/>
          <p:nvPr/>
        </p:nvSpPr>
        <p:spPr>
          <a:xfrm>
            <a:off x="8490216" y="3323167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1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330292" y="4074872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3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397246" y="1661131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4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92491" y="3319341"/>
            <a:ext cx="303754" cy="27829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prstClr val="black"/>
                </a:solidFill>
              </a:rPr>
              <a:t>1</a:t>
            </a:r>
            <a:endParaRPr lang="zh-TW" altLang="en-US" sz="1799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6016" y="3662128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2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012" y="18288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“If its illogical to put the it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in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4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US" altLang="zh-TW" sz="2221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ma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it?”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“There is no way to take it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t-a-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85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t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order.”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them in the bag.”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“But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1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spc="-10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to writ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paper, a list of contents: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1)glasses, 2)</a:t>
            </a:r>
            <a:r>
              <a:rPr lang="en-US" altLang="zh-TW" sz="2798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keys</a:t>
            </a: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</a:t>
            </a:r>
            <a:b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</a:t>
            </a:r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2083" y="554679"/>
            <a:ext cx="3049649" cy="216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List of Purse Items</a:t>
            </a:r>
          </a:p>
          <a:p>
            <a:pPr marL="168275" indent="-109538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Glasses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Keys</a:t>
            </a:r>
          </a:p>
          <a:p>
            <a:pPr>
              <a:lnSpc>
                <a:spcPct val="85000"/>
              </a:lnSpc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 </a:t>
            </a:r>
          </a:p>
        </p:txBody>
      </p:sp>
      <p:sp>
        <p:nvSpPr>
          <p:cNvPr id="18" name="Oval 17"/>
          <p:cNvSpPr/>
          <p:nvPr/>
        </p:nvSpPr>
        <p:spPr>
          <a:xfrm>
            <a:off x="5076411" y="3665606"/>
            <a:ext cx="303754" cy="27829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3843" rtlCol="0" anchor="ctr"/>
          <a:lstStyle/>
          <a:p>
            <a:pPr algn="ctr"/>
            <a:r>
              <a:rPr lang="en-US" altLang="zh-TW" sz="1799" dirty="0">
                <a:solidFill>
                  <a:prstClr val="black"/>
                </a:solidFill>
              </a:rPr>
              <a:t>2</a:t>
            </a:r>
            <a:endParaRPr lang="zh-TW" altLang="en-US" sz="179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1" b="14866"/>
          <a:stretch/>
        </p:blipFill>
        <p:spPr>
          <a:xfrm>
            <a:off x="3161007" y="2130"/>
            <a:ext cx="6568781" cy="68884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561205" y="301682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5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19" y="2131"/>
            <a:ext cx="3121979" cy="336672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1517" y="18288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“If its illogical to put the it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in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4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US" altLang="zh-TW" sz="2221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ma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it?”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“There is no way to take it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t-a-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85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t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order.”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them in the bag.”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“But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1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spc="-10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to writ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paper, a list of contents: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1)glasses, 2)keys, 3)</a:t>
            </a:r>
            <a:r>
              <a:rPr lang="en-US" altLang="zh-TW" sz="2798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pencil </a:t>
            </a:r>
            <a:r>
              <a:rPr lang="en-US" altLang="zh-TW" sz="2798" spc="-9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</a:t>
            </a:r>
            <a:r>
              <a:rPr lang="en-US" altLang="zh-TW" sz="2798" spc="-185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</a:t>
            </a:r>
            <a:r>
              <a:rPr lang="en-US" altLang="zh-TW" sz="2798" spc="-185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2083" y="554679"/>
            <a:ext cx="3049649" cy="216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List of Purse Items</a:t>
            </a:r>
          </a:p>
          <a:p>
            <a:pPr marL="168275" indent="-109538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Glasses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Keys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Pencil Case</a:t>
            </a:r>
          </a:p>
          <a:p>
            <a:pPr>
              <a:lnSpc>
                <a:spcPct val="85000"/>
              </a:lnSpc>
            </a:pPr>
            <a:endParaRPr lang="en-US" altLang="zh-TW" sz="2798" dirty="0">
              <a:solidFill>
                <a:prstClr val="black"/>
              </a:solidFill>
              <a:latin typeface="Brush Script MT" panose="03060802040406070304" pitchFamily="66" charset="0"/>
            </a:endParaRPr>
          </a:p>
          <a:p>
            <a:pPr>
              <a:lnSpc>
                <a:spcPct val="85000"/>
              </a:lnSpc>
            </a:pPr>
            <a:endParaRPr lang="en-US" altLang="zh-TW" sz="2798" dirty="0">
              <a:solidFill>
                <a:prstClr val="black"/>
              </a:solidFill>
              <a:latin typeface="Brush Script MT" panose="03060802040406070304" pitchFamily="66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490216" y="3323167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1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0292" y="4074872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3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97246" y="1661131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4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26708" y="4077821"/>
            <a:ext cx="303754" cy="27829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prstClr val="black"/>
                </a:solidFill>
              </a:rPr>
              <a:t>3</a:t>
            </a:r>
            <a:endParaRPr lang="zh-TW" altLang="en-US" sz="1799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76016" y="3662128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2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6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1" b="14866"/>
          <a:stretch/>
        </p:blipFill>
        <p:spPr>
          <a:xfrm>
            <a:off x="3161007" y="2130"/>
            <a:ext cx="6568781" cy="68884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561205" y="301682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5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19" y="2131"/>
            <a:ext cx="3121979" cy="336672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1517" y="18288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“If its illogical to put the it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in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4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US" altLang="zh-TW" sz="2221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ma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it?”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“There is no way to take it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t-a-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85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t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order.”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them in the bag.”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“But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1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spc="-10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to writ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paper, a list of contents: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1)glasses, 2)keys, 3)pencil </a:t>
            </a:r>
            <a:r>
              <a:rPr lang="en-US" altLang="zh-TW" sz="2798" spc="-9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</a:t>
            </a:r>
            <a:r>
              <a:rPr lang="en-US" altLang="zh-TW" sz="2798" spc="-185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e, 4</a:t>
            </a:r>
            <a:r>
              <a:rPr lang="en-US" altLang="zh-TW" sz="2798" spc="-2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2798" spc="-9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9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TW" sz="2798" spc="-46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 </a:t>
            </a:r>
            <a:r>
              <a:rPr lang="en-US" altLang="zh-TW" sz="2798" spc="-9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</a:t>
            </a:r>
            <a:r>
              <a:rPr lang="en-US" altLang="zh-TW" sz="2798" spc="-185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</a:t>
            </a:r>
            <a:r>
              <a:rPr lang="en-US" altLang="zh-TW" sz="2798" spc="-185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</a:t>
            </a:r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2083" y="554679"/>
            <a:ext cx="3049649" cy="216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List of Purse Items</a:t>
            </a:r>
          </a:p>
          <a:p>
            <a:pPr marL="168275" indent="-109538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Glasses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Keys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Pencil Case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Card Case</a:t>
            </a:r>
          </a:p>
          <a:p>
            <a:pPr>
              <a:lnSpc>
                <a:spcPct val="85000"/>
              </a:lnSpc>
            </a:pPr>
            <a:endParaRPr lang="en-US" altLang="zh-TW" sz="2798" dirty="0">
              <a:solidFill>
                <a:prstClr val="black"/>
              </a:solidFill>
              <a:latin typeface="Brush Script MT" panose="03060802040406070304" pitchFamily="66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490216" y="3323167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1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0292" y="4074872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3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97246" y="1661131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4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94592" y="1660082"/>
            <a:ext cx="303754" cy="27829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prstClr val="black"/>
                </a:solidFill>
              </a:rPr>
              <a:t>4</a:t>
            </a:r>
            <a:endParaRPr lang="zh-TW" altLang="en-US" sz="1799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76016" y="3662128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2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20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0483" y="2795"/>
            <a:ext cx="9288822" cy="60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5" tIns="45683" rIns="91365" bIns="45683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913668"/>
            <a:r>
              <a:rPr lang="en-US" altLang="zh-TW" sz="3597" b="1" kern="0" spc="-140" dirty="0">
                <a:latin typeface="Arial"/>
              </a:rPr>
              <a:t>map</a:t>
            </a:r>
            <a:r>
              <a:rPr lang="en-US" altLang="zh-TW" sz="3197" b="1" kern="0" spc="-140" dirty="0">
                <a:latin typeface="Arial"/>
              </a:rPr>
              <a:t> </a:t>
            </a:r>
            <a:r>
              <a:rPr lang="en-US" altLang="zh-TW" sz="3597" b="1" kern="0" spc="-140" dirty="0">
                <a:latin typeface="Arial"/>
              </a:rPr>
              <a:t>applies</a:t>
            </a:r>
            <a:r>
              <a:rPr lang="en-US" altLang="zh-TW" sz="3197" b="1" kern="0" spc="-140" dirty="0">
                <a:latin typeface="Arial"/>
              </a:rPr>
              <a:t> </a:t>
            </a:r>
            <a:r>
              <a:rPr lang="en-US" altLang="zh-TW" sz="3597" b="1" kern="0" spc="-140" dirty="0">
                <a:latin typeface="Arial"/>
              </a:rPr>
              <a:t>a given</a:t>
            </a:r>
            <a:r>
              <a:rPr lang="en-US" altLang="zh-TW" sz="3197" b="1" kern="0" spc="-140" dirty="0">
                <a:latin typeface="Arial"/>
              </a:rPr>
              <a:t> </a:t>
            </a:r>
            <a:r>
              <a:rPr lang="en-US" altLang="zh-TW" sz="3597" b="1" kern="0" spc="-140" dirty="0">
                <a:latin typeface="Arial"/>
              </a:rPr>
              <a:t>function</a:t>
            </a:r>
            <a:r>
              <a:rPr lang="en-US" altLang="zh-TW" sz="3197" b="1" kern="0" spc="-140" dirty="0">
                <a:latin typeface="Arial"/>
              </a:rPr>
              <a:t> </a:t>
            </a:r>
            <a:r>
              <a:rPr lang="en-US" altLang="zh-TW" sz="3597" b="1" kern="0" spc="-140" dirty="0">
                <a:latin typeface="Arial"/>
              </a:rPr>
              <a:t>to</a:t>
            </a:r>
            <a:r>
              <a:rPr lang="en-US" altLang="zh-TW" sz="3197" b="1" kern="0" spc="-140" dirty="0">
                <a:latin typeface="Arial"/>
              </a:rPr>
              <a:t> </a:t>
            </a:r>
            <a:r>
              <a:rPr lang="en-US" altLang="zh-TW" sz="3597" b="1" kern="0" spc="-140" dirty="0">
                <a:latin typeface="Arial"/>
              </a:rPr>
              <a:t>each</a:t>
            </a:r>
            <a:r>
              <a:rPr lang="en-US" altLang="zh-TW" sz="3197" b="1" kern="0" spc="-140" dirty="0">
                <a:latin typeface="Arial"/>
              </a:rPr>
              <a:t> </a:t>
            </a:r>
            <a:r>
              <a:rPr lang="en-US" altLang="zh-TW" sz="3597" b="1" kern="0" spc="-140" dirty="0">
                <a:latin typeface="Arial"/>
              </a:rPr>
              <a:t>element</a:t>
            </a:r>
            <a:endParaRPr lang="en-US" altLang="zh-TW" sz="3597" b="1" kern="0" spc="-140" dirty="0">
              <a:latin typeface="Arial Narrow" panose="020B0606020202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96621" y="611898"/>
            <a:ext cx="9212684" cy="624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5" tIns="45683" rIns="91365" bIns="4568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3668">
              <a:spcBef>
                <a:spcPts val="0"/>
              </a:spcBef>
              <a:buNone/>
            </a:pPr>
            <a:r>
              <a:rPr lang="en-US" altLang="zh-TW" sz="2598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1998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from math import </a:t>
            </a:r>
            <a:r>
              <a:rPr lang="en-US" altLang="zh-TW" sz="2398" kern="0" dirty="0">
                <a:solidFill>
                  <a:srgbClr val="66CCFF"/>
                </a:solidFill>
                <a:latin typeface="Lucida Console" panose="020B0609040504020204" pitchFamily="49" charset="0"/>
              </a:rPr>
              <a:t>factorial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398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gamma</a:t>
            </a:r>
          </a:p>
          <a:p>
            <a:pPr marL="0" indent="0" defTabSz="913668">
              <a:spcBef>
                <a:spcPts val="0"/>
              </a:spcBef>
              <a:buNone/>
            </a:pPr>
            <a:r>
              <a:rPr lang="en-US" altLang="zh-TW" sz="2398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98" kern="0" dirty="0">
                <a:solidFill>
                  <a:srgbClr val="66CCFF"/>
                </a:solidFill>
                <a:latin typeface="Lucida Console" panose="020B0609040504020204" pitchFamily="49" charset="0"/>
              </a:rPr>
              <a:t>factorial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(range(0,10)) </a:t>
            </a:r>
            <a:r>
              <a:rPr lang="en-US" altLang="zh-TW" sz="2398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#This won’t work</a:t>
            </a:r>
          </a:p>
          <a:p>
            <a:pPr marL="0" indent="0" defTabSz="913668">
              <a:spcBef>
                <a:spcPts val="0"/>
              </a:spcBef>
              <a:buNone/>
            </a:pPr>
            <a:r>
              <a:rPr lang="en-US" altLang="zh-TW" sz="2398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398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 defTabSz="913668">
              <a:spcBef>
                <a:spcPts val="0"/>
              </a:spcBef>
              <a:buNone/>
            </a:pPr>
            <a:r>
              <a:rPr lang="en-US" altLang="zh-TW" sz="2398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398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398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 defTabSz="913668">
              <a:spcBef>
                <a:spcPts val="0"/>
              </a:spcBef>
              <a:buNone/>
            </a:pPr>
            <a:r>
              <a:rPr lang="en-US" altLang="zh-TW" sz="2398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TypeError:</a:t>
            </a:r>
            <a:r>
              <a:rPr lang="en-US" altLang="zh-TW" sz="2398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an</a:t>
            </a:r>
            <a:r>
              <a:rPr lang="en-US" altLang="zh-TW" sz="2398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integer is required (got type range)</a:t>
            </a:r>
          </a:p>
          <a:p>
            <a:pPr marL="0" indent="0" defTabSz="913668">
              <a:spcBef>
                <a:spcPts val="0"/>
              </a:spcBef>
              <a:buNone/>
            </a:pPr>
            <a:r>
              <a:rPr lang="en-US" altLang="zh-TW" sz="2398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list(</a:t>
            </a:r>
            <a:r>
              <a:rPr lang="en-US" altLang="zh-TW" sz="2398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map(</a:t>
            </a:r>
            <a:r>
              <a:rPr lang="en-US" altLang="zh-TW" sz="2398" kern="0" dirty="0" err="1">
                <a:solidFill>
                  <a:srgbClr val="66CCFF"/>
                </a:solidFill>
                <a:latin typeface="Lucida Console" panose="020B0609040504020204" pitchFamily="49" charset="0"/>
              </a:rPr>
              <a:t>factorial</a:t>
            </a:r>
            <a:r>
              <a:rPr lang="en-US" altLang="zh-TW" sz="2398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,range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(0,10)</a:t>
            </a:r>
            <a:r>
              <a:rPr lang="en-US" altLang="zh-TW" sz="2398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#map fixes it</a:t>
            </a:r>
          </a:p>
          <a:p>
            <a:pPr marL="0" indent="0" defTabSz="913668">
              <a:spcBef>
                <a:spcPts val="0"/>
              </a:spcBef>
              <a:buNone/>
            </a:pP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6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24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120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720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5040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40320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362880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 defTabSz="913668">
              <a:spcBef>
                <a:spcPts val="0"/>
              </a:spcBef>
              <a:buNone/>
            </a:pPr>
            <a:r>
              <a:rPr lang="en-US" altLang="zh-TW" sz="2398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98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gamma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(range(1,11))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#This generalizes factorial</a:t>
            </a:r>
          </a:p>
          <a:p>
            <a:pPr marL="0" indent="0" defTabSz="913668">
              <a:spcBef>
                <a:spcPts val="0"/>
              </a:spcBef>
              <a:buNone/>
            </a:pPr>
            <a:r>
              <a:rPr lang="en-US" altLang="zh-TW" sz="2398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398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 defTabSz="913668">
              <a:spcBef>
                <a:spcPts val="0"/>
              </a:spcBef>
              <a:buNone/>
            </a:pPr>
            <a:r>
              <a:rPr lang="en-US" altLang="zh-TW" sz="2398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398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398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 defTabSz="913668">
              <a:spcBef>
                <a:spcPts val="0"/>
              </a:spcBef>
              <a:buNone/>
            </a:pPr>
            <a:r>
              <a:rPr lang="en-US" altLang="zh-TW" sz="2398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398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398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must be real number, not range</a:t>
            </a:r>
          </a:p>
          <a:p>
            <a:pPr marL="0" indent="0" defTabSz="913668">
              <a:spcBef>
                <a:spcPts val="0"/>
              </a:spcBef>
              <a:buNone/>
            </a:pPr>
            <a:r>
              <a:rPr lang="en-US" altLang="zh-TW" sz="2398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list(</a:t>
            </a:r>
            <a:r>
              <a:rPr lang="en-US" altLang="zh-TW" sz="2398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map(</a:t>
            </a:r>
            <a:r>
              <a:rPr lang="en-US" altLang="zh-TW" sz="2398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gamma</a:t>
            </a:r>
            <a:r>
              <a:rPr lang="en-US" altLang="zh-TW" sz="2398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,range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(1,11)</a:t>
            </a:r>
            <a:r>
              <a:rPr lang="en-US" altLang="zh-TW" sz="2398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#But it needs map</a:t>
            </a:r>
          </a:p>
          <a:p>
            <a:pPr marL="0" indent="0" defTabSz="913668">
              <a:spcBef>
                <a:spcPts val="0"/>
              </a:spcBef>
              <a:buNone/>
            </a:pP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1.0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1.0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2.0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6.0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24.0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120.0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720.0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5040.0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40320.0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362880.0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 defTabSz="913668">
              <a:spcBef>
                <a:spcPts val="0"/>
              </a:spcBef>
              <a:buNone/>
            </a:pPr>
            <a:r>
              <a:rPr lang="en-US" altLang="zh-TW" sz="2398" kern="0" dirty="0">
                <a:solidFill>
                  <a:srgbClr val="FFFFFF">
                    <a:lumMod val="6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list(</a:t>
            </a:r>
            <a:r>
              <a:rPr lang="en-US" altLang="zh-TW" sz="2398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map(</a:t>
            </a:r>
            <a:r>
              <a:rPr lang="en-US" altLang="zh-TW" sz="2398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int,</a:t>
            </a:r>
            <a:r>
              <a:rPr lang="en-US" altLang="zh-TW" sz="2398" b="1" kern="0" dirty="0" err="1">
                <a:solidFill>
                  <a:srgbClr val="3333CC"/>
                </a:solidFill>
                <a:latin typeface="Lucida Console" panose="020B0609040504020204" pitchFamily="49" charset="0"/>
              </a:rPr>
              <a:t>map</a:t>
            </a:r>
            <a:r>
              <a:rPr lang="en-US" altLang="zh-TW" sz="2398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398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gamma</a:t>
            </a:r>
            <a:r>
              <a:rPr lang="en-US" altLang="zh-TW" sz="2398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,range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(1,11)</a:t>
            </a:r>
            <a:r>
              <a:rPr lang="en-US" altLang="zh-TW" sz="2398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))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#cleaner</a:t>
            </a:r>
          </a:p>
          <a:p>
            <a:pPr marL="0" indent="0" defTabSz="913668">
              <a:spcBef>
                <a:spcPts val="0"/>
              </a:spcBef>
              <a:buNone/>
            </a:pP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1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2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6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24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120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720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5040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40320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 362880</a:t>
            </a:r>
            <a:r>
              <a:rPr lang="en-US" altLang="zh-TW" sz="2398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 defTabSz="913668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598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96621" y="1016017"/>
            <a:ext cx="850758" cy="3572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ctr" anchorCtr="0" compatLnSpc="1">
            <a:prstTxWarp prst="textNoShape">
              <a:avLst/>
            </a:prstTxWarp>
          </a:bodyPr>
          <a:lstStyle/>
          <a:p>
            <a:pPr defTabSz="913668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598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MS PGothic" pitchFamily="34" charset="-128"/>
                <a:cs typeface="Times New Roman" panose="02020603050405020304" pitchFamily="18" charset="0"/>
              </a:rPr>
              <a:t>&gt;&gt;&gt;</a:t>
            </a:r>
            <a:endParaRPr lang="zh-TW" altLang="en-US" sz="2598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6621" y="3225504"/>
            <a:ext cx="850758" cy="3419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ctr" anchorCtr="0" compatLnSpc="1">
            <a:prstTxWarp prst="textNoShape">
              <a:avLst/>
            </a:prstTxWarp>
          </a:bodyPr>
          <a:lstStyle/>
          <a:p>
            <a:pPr defTabSz="913668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598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MS PGothic" pitchFamily="34" charset="-128"/>
                <a:cs typeface="Times New Roman" panose="02020603050405020304" pitchFamily="18" charset="0"/>
              </a:rPr>
              <a:t>&gt;&gt;&gt;</a:t>
            </a:r>
            <a:endParaRPr lang="zh-TW" altLang="en-US" sz="2598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6621" y="4687352"/>
            <a:ext cx="850758" cy="3405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ctr" anchorCtr="0" compatLnSpc="1">
            <a:prstTxWarp prst="textNoShape">
              <a:avLst/>
            </a:prstTxWarp>
          </a:bodyPr>
          <a:lstStyle/>
          <a:p>
            <a:pPr defTabSz="913668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598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MS PGothic" pitchFamily="34" charset="-128"/>
                <a:cs typeface="Times New Roman" panose="02020603050405020304" pitchFamily="18" charset="0"/>
              </a:rPr>
              <a:t>&gt;&gt;&gt;</a:t>
            </a:r>
            <a:endParaRPr lang="zh-TW" altLang="en-US" sz="2598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6621" y="5775432"/>
            <a:ext cx="850758" cy="3565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ctr" anchorCtr="0" compatLnSpc="1">
            <a:prstTxWarp prst="textNoShape">
              <a:avLst/>
            </a:prstTxWarp>
          </a:bodyPr>
          <a:lstStyle/>
          <a:p>
            <a:pPr defTabSz="913668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598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MS PGothic" pitchFamily="34" charset="-128"/>
                <a:cs typeface="Times New Roman" panose="02020603050405020304" pitchFamily="18" charset="0"/>
              </a:rPr>
              <a:t>&gt;&gt;&gt;</a:t>
            </a:r>
            <a:endParaRPr lang="zh-TW" altLang="en-US" sz="2598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96621" y="2479188"/>
            <a:ext cx="850758" cy="3572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ctr" anchorCtr="0" compatLnSpc="1">
            <a:prstTxWarp prst="textNoShape">
              <a:avLst/>
            </a:prstTxWarp>
          </a:bodyPr>
          <a:lstStyle/>
          <a:p>
            <a:pPr defTabSz="913668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598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ea typeface="MS PGothic" pitchFamily="34" charset="-128"/>
                <a:cs typeface="Times New Roman" panose="02020603050405020304" pitchFamily="18" charset="0"/>
              </a:rPr>
              <a:t>&gt;&gt;&gt;</a:t>
            </a:r>
            <a:endParaRPr lang="zh-TW" altLang="en-US" sz="2598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217151" y="1958016"/>
            <a:ext cx="2641462" cy="2941968"/>
          </a:xfrm>
          <a:prstGeom prst="wedgeRoundRectCallout">
            <a:avLst>
              <a:gd name="adj1" fmla="val 18335"/>
              <a:gd name="adj2" fmla="val -8419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t" anchorCtr="0" compatLnSpc="1">
            <a:prstTxWarp prst="textNoShape">
              <a:avLst/>
            </a:prstTxWarp>
          </a:bodyPr>
          <a:lstStyle/>
          <a:p>
            <a:pPr algn="ctr" defTabSz="913668" fontAlgn="base">
              <a:spcBef>
                <a:spcPct val="0"/>
              </a:spcBef>
              <a:spcAft>
                <a:spcPts val="1199"/>
              </a:spcAft>
            </a:pPr>
            <a:r>
              <a:rPr lang="en-US" sz="2798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The math module has the "</a:t>
            </a:r>
            <a:r>
              <a:rPr lang="en-US" sz="2798" b="1" dirty="0">
                <a:solidFill>
                  <a:srgbClr val="3333CC"/>
                </a:solidFill>
                <a:latin typeface="Arial"/>
                <a:cs typeface="Times New Roman" panose="02020603050405020304" pitchFamily="18" charset="0"/>
              </a:rPr>
              <a:t>n!</a:t>
            </a:r>
            <a:r>
              <a:rPr lang="en-US" sz="2798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" (</a:t>
            </a:r>
            <a:r>
              <a:rPr lang="en-US" sz="2798" dirty="0">
                <a:solidFill>
                  <a:srgbClr val="3333CC"/>
                </a:solidFill>
                <a:latin typeface="Arial"/>
                <a:cs typeface="Times New Roman" panose="02020603050405020304" pitchFamily="18" charset="0"/>
              </a:rPr>
              <a:t>factorial</a:t>
            </a:r>
            <a:br>
              <a:rPr lang="en-US" sz="2798" dirty="0">
                <a:solidFill>
                  <a:srgbClr val="3333CC"/>
                </a:solidFill>
                <a:latin typeface="Arial"/>
                <a:cs typeface="Times New Roman" panose="02020603050405020304" pitchFamily="18" charset="0"/>
              </a:rPr>
            </a:br>
            <a:r>
              <a:rPr lang="zh-TW" altLang="en-US" sz="2798" dirty="0">
                <a:solidFill>
                  <a:srgbClr val="3333CC"/>
                </a:solidFill>
                <a:latin typeface="Arial"/>
                <a:cs typeface="Times New Roman" panose="02020603050405020304" pitchFamily="18" charset="0"/>
              </a:rPr>
              <a:t> 階乘</a:t>
            </a:r>
            <a:r>
              <a:rPr lang="en-US" sz="2798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) function.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867691" y="1960275"/>
            <a:ext cx="3404210" cy="2937450"/>
          </a:xfrm>
          <a:prstGeom prst="wedgeRoundRectCallout">
            <a:avLst>
              <a:gd name="adj1" fmla="val -23358"/>
              <a:gd name="adj2" fmla="val -8189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5" tIns="45683" rIns="91365" bIns="45683" numCol="1" rtlCol="0" anchor="t" anchorCtr="0" compatLnSpc="1">
            <a:prstTxWarp prst="textNoShape">
              <a:avLst/>
            </a:prstTxWarp>
          </a:bodyPr>
          <a:lstStyle/>
          <a:p>
            <a:pPr algn="ctr" defTabSz="913668" fontAlgn="base">
              <a:spcBef>
                <a:spcPct val="0"/>
              </a:spcBef>
              <a:spcAft>
                <a:spcPts val="600"/>
              </a:spcAft>
            </a:pPr>
            <a:r>
              <a:rPr lang="en-US" sz="2798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It also has the "</a:t>
            </a:r>
            <a:r>
              <a:rPr lang="en-US" sz="2798" b="1" dirty="0">
                <a:solidFill>
                  <a:srgbClr val="006600"/>
                </a:solidFill>
                <a:latin typeface="Arial"/>
                <a:sym typeface="Symbol" panose="05050102010706020507" pitchFamily="18" charset="2"/>
              </a:rPr>
              <a:t></a:t>
            </a:r>
            <a:r>
              <a:rPr lang="en-US" sz="2798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" </a:t>
            </a:r>
            <a:r>
              <a:rPr lang="el-GR" sz="2798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2798" dirty="0">
                <a:solidFill>
                  <a:srgbClr val="006600"/>
                </a:solidFill>
                <a:latin typeface="Arial"/>
              </a:rPr>
              <a:t>gamma</a:t>
            </a:r>
            <a:r>
              <a:rPr lang="en-US" sz="2798" dirty="0">
                <a:solidFill>
                  <a:srgbClr val="000000"/>
                </a:solidFill>
                <a:latin typeface="Arial"/>
              </a:rPr>
              <a:t>) function. </a:t>
            </a:r>
          </a:p>
          <a:p>
            <a:pPr algn="ctr" defTabSz="913668" fontAlgn="base">
              <a:spcBef>
                <a:spcPct val="0"/>
              </a:spcBef>
              <a:spcAft>
                <a:spcPts val="1199"/>
              </a:spcAft>
            </a:pPr>
            <a:r>
              <a:rPr lang="en-US" sz="2798" dirty="0">
                <a:solidFill>
                  <a:srgbClr val="000000"/>
                </a:solidFill>
                <a:latin typeface="Arial"/>
              </a:rPr>
              <a:t>This relates to factorial by the formula: </a:t>
            </a:r>
            <a:br>
              <a:rPr lang="en-US" sz="2798" dirty="0">
                <a:solidFill>
                  <a:srgbClr val="000000"/>
                </a:solidFill>
                <a:latin typeface="Arial"/>
              </a:rPr>
            </a:br>
            <a:r>
              <a:rPr lang="en-US" sz="2798" b="1" dirty="0">
                <a:solidFill>
                  <a:srgbClr val="2D2DB9"/>
                </a:solidFill>
                <a:latin typeface="Arial"/>
              </a:rPr>
              <a:t>n! = </a:t>
            </a:r>
            <a:r>
              <a:rPr lang="en-US" sz="2798" b="1" dirty="0">
                <a:solidFill>
                  <a:srgbClr val="006600"/>
                </a:solidFill>
                <a:latin typeface="Arial"/>
                <a:sym typeface="Symbol" panose="05050102010706020507" pitchFamily="18" charset="2"/>
              </a:rPr>
              <a:t></a:t>
            </a:r>
            <a:r>
              <a:rPr lang="el-GR" sz="2798" b="1" dirty="0">
                <a:solidFill>
                  <a:srgbClr val="2D2DB9"/>
                </a:solidFill>
                <a:latin typeface="Arial"/>
              </a:rPr>
              <a:t>(</a:t>
            </a:r>
            <a:r>
              <a:rPr lang="en-US" sz="2798" b="1" dirty="0">
                <a:solidFill>
                  <a:srgbClr val="2D2DB9"/>
                </a:solidFill>
                <a:latin typeface="Arial"/>
              </a:rPr>
              <a:t>n + 1)</a:t>
            </a:r>
          </a:p>
        </p:txBody>
      </p:sp>
    </p:spTree>
    <p:extLst>
      <p:ext uri="{BB962C8B-B14F-4D97-AF65-F5344CB8AC3E}">
        <p14:creationId xmlns:p14="http://schemas.microsoft.com/office/powerpoint/2010/main" val="347926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3" grpId="0" animBg="1"/>
      <p:bldP spid="3" grpId="1" animBg="1"/>
      <p:bldP spid="13" grpId="0" animBg="1"/>
      <p:bldP spid="13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1" b="14866"/>
          <a:stretch/>
        </p:blipFill>
        <p:spPr>
          <a:xfrm>
            <a:off x="3161007" y="2130"/>
            <a:ext cx="6568781" cy="688846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6561205" y="301682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64305" y="3017776"/>
            <a:ext cx="303754" cy="27829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prstClr val="black"/>
                </a:solidFill>
              </a:rPr>
              <a:t>5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19" y="2131"/>
            <a:ext cx="3121979" cy="336672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1517" y="18288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“If its illogical to put the it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in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4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US" altLang="zh-TW" sz="2221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ma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it?”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“There is no way to take it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t-a-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85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t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order.”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them in the bag.”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“But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1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spc="-10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to writ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paper, a list of contents: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1)glasses, 2)keys, 3)pencil </a:t>
            </a:r>
            <a:r>
              <a:rPr lang="en-US" altLang="zh-TW" sz="2798" spc="-9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</a:t>
            </a:r>
            <a:r>
              <a:rPr lang="en-US" altLang="zh-TW" sz="2798" spc="-185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e, 4</a:t>
            </a:r>
            <a:r>
              <a:rPr lang="en-US" altLang="zh-TW" sz="2798" spc="-2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2798" spc="-9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9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TW" sz="2798" spc="-46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 </a:t>
            </a:r>
            <a:r>
              <a:rPr lang="en-US" altLang="zh-TW" sz="2798" spc="-9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</a:t>
            </a:r>
            <a:r>
              <a:rPr lang="en-US" altLang="zh-TW" sz="2798" spc="-185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e, 5</a:t>
            </a:r>
            <a:r>
              <a:rPr lang="en-US" altLang="zh-TW" sz="2798" spc="-2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2798" spc="-46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walle</a:t>
            </a:r>
            <a:r>
              <a:rPr lang="en-US" altLang="zh-TW" sz="2798" spc="-93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798" spc="-222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2083" y="554679"/>
            <a:ext cx="3049649" cy="216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List of Purse Items</a:t>
            </a:r>
          </a:p>
          <a:p>
            <a:pPr marL="168275" indent="-109538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Glasses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Keys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Pencil Case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Card Case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Coach Wallet</a:t>
            </a:r>
          </a:p>
        </p:txBody>
      </p:sp>
      <p:sp>
        <p:nvSpPr>
          <p:cNvPr id="23" name="Oval 22"/>
          <p:cNvSpPr/>
          <p:nvPr/>
        </p:nvSpPr>
        <p:spPr>
          <a:xfrm>
            <a:off x="8490216" y="3323167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1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0292" y="4074872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3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97246" y="1661131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4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76016" y="3662128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2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14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1" b="14866"/>
          <a:stretch/>
        </p:blipFill>
        <p:spPr>
          <a:xfrm>
            <a:off x="3161007" y="2130"/>
            <a:ext cx="6568781" cy="68884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61205" y="301682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5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19" y="2131"/>
            <a:ext cx="3121979" cy="33667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11517" y="18288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“If its illogical to put the it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in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4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US" altLang="zh-TW" sz="2221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ma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it?”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“There is no way to take it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t-a-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85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t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order.”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them in the bag.”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“But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1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spc="-10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to writ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paper, a list of contents: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1)glasses, 2)keys, 3)pencil </a:t>
            </a:r>
            <a:r>
              <a:rPr lang="en-US" altLang="zh-TW" sz="2798" spc="-9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</a:t>
            </a:r>
            <a:r>
              <a:rPr lang="en-US" altLang="zh-TW" sz="2798" spc="-185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e, 4</a:t>
            </a:r>
            <a:r>
              <a:rPr lang="en-US" altLang="zh-TW" sz="2798" spc="-2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2798" spc="-9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9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TW" sz="2798" spc="-46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 </a:t>
            </a:r>
            <a:r>
              <a:rPr lang="en-US" altLang="zh-TW" sz="2798" spc="-9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</a:t>
            </a:r>
            <a:r>
              <a:rPr lang="en-US" altLang="zh-TW" sz="2798" spc="-185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e, 5</a:t>
            </a:r>
            <a:r>
              <a:rPr lang="en-US" altLang="zh-TW" sz="2798" spc="-2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2798" spc="-46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walle</a:t>
            </a:r>
            <a:r>
              <a:rPr lang="en-US" altLang="zh-TW" sz="2798" spc="-93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798" spc="-222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“But your own list was different?”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“It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19" y="3577999"/>
            <a:ext cx="3121979" cy="324168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012083" y="4130549"/>
            <a:ext cx="3049649" cy="216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  Alternative List</a:t>
            </a:r>
          </a:p>
          <a:p>
            <a:pPr marL="168275" indent="-109538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Coach Wallet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Keys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Pencil Case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Glasses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Card Case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12083" y="554679"/>
            <a:ext cx="3049649" cy="216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List of Purse Items</a:t>
            </a:r>
          </a:p>
          <a:p>
            <a:pPr marL="168275" indent="-109538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Glasses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Keys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Pencil Case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Card Case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Coach Wallet</a:t>
            </a:r>
          </a:p>
        </p:txBody>
      </p:sp>
      <p:sp>
        <p:nvSpPr>
          <p:cNvPr id="25" name="Oval 24"/>
          <p:cNvSpPr/>
          <p:nvPr/>
        </p:nvSpPr>
        <p:spPr>
          <a:xfrm>
            <a:off x="8490216" y="3323167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1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30292" y="4074872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3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97246" y="1661131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4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76016" y="3662128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2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6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1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2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3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4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05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1" b="14866"/>
          <a:stretch/>
        </p:blipFill>
        <p:spPr>
          <a:xfrm>
            <a:off x="3161007" y="2130"/>
            <a:ext cx="6568781" cy="6888460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6561205" y="301682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19" y="2131"/>
            <a:ext cx="3121979" cy="33667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19" y="3577999"/>
            <a:ext cx="3121979" cy="324168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11517" y="2129"/>
            <a:ext cx="3687345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“Which of our lists was in the correct order?”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“Both were. The order doesn’t matter.”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“Oh, I understand. Lists 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altLang="zh-TW" sz="2591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unordered</a:t>
            </a:r>
            <a:r>
              <a:rPr lang="en-US" altLang="zh-TW" sz="2591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sets,</a:t>
            </a:r>
            <a:r>
              <a:rPr lang="en-US" altLang="zh-TW" sz="2591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“No, lists are ordered. That’s why I said you </a:t>
            </a:r>
            <a:r>
              <a:rPr lang="en-US" altLang="zh-TW" sz="2798" spc="-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imposed an order when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m</a:t>
            </a:r>
            <a:r>
              <a:rPr lang="en-US" altLang="zh-TW" sz="2798" spc="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yo</a:t>
            </a:r>
            <a:r>
              <a:rPr lang="en-US" altLang="zh-TW" sz="2798" spc="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TW" sz="2798" spc="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TW" sz="2798" spc="-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was in the bag.”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“Why does a list have to be ordered?”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“Because, to write d</a:t>
            </a:r>
            <a:r>
              <a:rPr lang="en-US" altLang="zh-TW" sz="2798" spc="-6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wn </a:t>
            </a:r>
            <a:r>
              <a:rPr lang="en-US" altLang="zh-TW" sz="2798" spc="-6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ords on a piece </a:t>
            </a:r>
            <a:r>
              <a:rPr lang="en-US" altLang="zh-TW" sz="2798" spc="-6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paper, you must write them one-by-one.”</a:t>
            </a:r>
          </a:p>
        </p:txBody>
      </p:sp>
      <p:sp>
        <p:nvSpPr>
          <p:cNvPr id="26" name="Oval 25"/>
          <p:cNvSpPr/>
          <p:nvPr/>
        </p:nvSpPr>
        <p:spPr>
          <a:xfrm>
            <a:off x="8490216" y="3323167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1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30292" y="4074872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3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97246" y="1661131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4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12083" y="554679"/>
            <a:ext cx="3049649" cy="216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List of Purse Items</a:t>
            </a:r>
          </a:p>
          <a:p>
            <a:pPr marL="168275" indent="-109538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Glasses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Keys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Pencil Case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Card Case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Coach Wallet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012083" y="4130549"/>
            <a:ext cx="3049649" cy="216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  Alternative List</a:t>
            </a:r>
          </a:p>
          <a:p>
            <a:pPr marL="168275" indent="-109538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Coach Wallet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Keys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Pencil Case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Glasses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Card Case</a:t>
            </a:r>
          </a:p>
        </p:txBody>
      </p:sp>
      <p:sp>
        <p:nvSpPr>
          <p:cNvPr id="14" name="Oval 13"/>
          <p:cNvSpPr/>
          <p:nvPr/>
        </p:nvSpPr>
        <p:spPr>
          <a:xfrm>
            <a:off x="5076016" y="3662128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2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ultima underworld ba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1078"/>
          <a:stretch/>
        </p:blipFill>
        <p:spPr bwMode="auto">
          <a:xfrm>
            <a:off x="723612" y="-3017"/>
            <a:ext cx="9012306" cy="68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517" y="2129"/>
            <a:ext cx="3687345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“Imagine I have a bag in a computer game.”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“Okay.”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“Are the items in order?”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“No. It is a bag.”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zh-TW" sz="2221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3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3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rea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only exist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inside the computer.” 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“But is</a:t>
            </a:r>
            <a:r>
              <a:rPr lang="en-US" altLang="zh-TW" sz="2798" spc="-32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the compute</a:t>
            </a:r>
            <a:r>
              <a:rPr lang="en-US" altLang="zh-TW" sz="2798" spc="-1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memory ordered into sequential addresses?”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“Yes.”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“So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bag in memory?”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contents must be stored. Maybe in a C++ array or a Python List.”</a:t>
            </a:r>
          </a:p>
        </p:txBody>
      </p:sp>
    </p:spTree>
    <p:extLst>
      <p:ext uri="{BB962C8B-B14F-4D97-AF65-F5344CB8AC3E}">
        <p14:creationId xmlns:p14="http://schemas.microsoft.com/office/powerpoint/2010/main" val="30631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Image result for ultima underworld ba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1078"/>
          <a:stretch/>
        </p:blipFill>
        <p:spPr bwMode="auto">
          <a:xfrm>
            <a:off x="723612" y="-3017"/>
            <a:ext cx="9012306" cy="68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517" y="2129"/>
            <a:ext cx="3687345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“So an order necessarily gets imposed upon any data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“Must be.”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“Pyt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st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 a set’s items in memory too. 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 storage must be in some order.”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“So Python sets </a:t>
            </a:r>
            <a:r>
              <a:rPr lang="en-US" altLang="zh-TW" sz="2798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ordered after all!”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“No. Pytho</a:t>
            </a:r>
            <a:r>
              <a:rPr lang="en-US" altLang="zh-TW" sz="2798" spc="-32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interpreter stores them in memory (thus: in some order), but the data-type being modeled is unordered. 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is the bag in this computer game.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8" name="Oval 7"/>
          <p:cNvSpPr/>
          <p:nvPr/>
        </p:nvSpPr>
        <p:spPr>
          <a:xfrm>
            <a:off x="6156722" y="1159563"/>
            <a:ext cx="3698845" cy="44386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7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72193" y="489"/>
            <a:ext cx="5757599" cy="3612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a='1',b='2';</a:t>
            </a:r>
          </a:p>
          <a:p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c=3,d=4,e=5;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f='6';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 </a:t>
            </a:r>
            <a:r>
              <a:rPr lang="en-US" altLang="zh-TW" sz="2398" spc="-2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,  a, b, c</a:t>
            </a:r>
            <a:r>
              <a:rPr lang="en-US" altLang="zh-TW" sz="2398" spc="-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%d\n</a:t>
            </a:r>
            <a:r>
              <a:rPr lang="en-US" altLang="zh-TW" sz="2398" spc="-2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, d, e, f</a:t>
            </a:r>
            <a:r>
              <a:rPr lang="en-US" altLang="zh-TW" sz="2398" spc="-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70040" y="3613320"/>
            <a:ext cx="5759752" cy="3235483"/>
          </a:xfrm>
          <a:prstGeom prst="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c=3,d=4,e=5;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a='1',b='2',f='6';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 </a:t>
            </a:r>
            <a:r>
              <a:rPr lang="en-US" altLang="zh-TW" sz="2398" spc="-2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,  a, b, c</a:t>
            </a:r>
            <a:r>
              <a:rPr lang="en-US" altLang="zh-TW" sz="2398" spc="-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%d\n</a:t>
            </a:r>
            <a:r>
              <a:rPr lang="en-US" altLang="zh-TW" sz="2398" spc="-2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, d, e, f</a:t>
            </a:r>
            <a:r>
              <a:rPr lang="en-US" altLang="zh-TW" sz="2398" spc="-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129"/>
            <a:ext cx="3970039" cy="68537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517" y="2129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“Le</a:t>
            </a:r>
            <a:r>
              <a:rPr lang="en-US" altLang="zh-TW" sz="2798" spc="-2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this C program print?”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 know the ASCII codes of '1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'2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3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&amp;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'6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it print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 50 3 4 5 54.”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rrect. </a:t>
            </a:r>
            <a:r>
              <a:rPr lang="en-US" altLang="zh-TW" sz="2798" spc="-14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this new code?”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“That’s not new code! </a:t>
            </a:r>
            <a:r>
              <a:rPr lang="en-US" altLang="zh-TW" sz="2798" spc="-23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declarations changes nothing. It’s the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pr</a:t>
            </a:r>
            <a:r>
              <a:rPr lang="en-US" altLang="zh-TW" sz="2798" spc="-1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g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same output.”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13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But w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ere d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t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13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zh-TW" sz="2798" spc="-1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399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sz="2798" spc="-15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zh-TW" sz="1399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TW" sz="1399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3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spc="-10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13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spc="-15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2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?’’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4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3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23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3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en-US" altLang="zh-TW" sz="23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02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02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3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4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program to store the data; the place doesn’t matter.”</a:t>
            </a:r>
          </a:p>
        </p:txBody>
      </p:sp>
      <p:sp>
        <p:nvSpPr>
          <p:cNvPr id="2" name="Right Arrow 1"/>
          <p:cNvSpPr/>
          <p:nvPr/>
        </p:nvSpPr>
        <p:spPr>
          <a:xfrm rot="1133673">
            <a:off x="1993035" y="1000519"/>
            <a:ext cx="2186684" cy="28509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66">
              <a:solidFill>
                <a:prstClr val="white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2065027">
            <a:off x="2296490" y="3178863"/>
            <a:ext cx="2186684" cy="285095"/>
          </a:xfrm>
          <a:prstGeom prst="rightArrow">
            <a:avLst/>
          </a:prstGeom>
          <a:solidFill>
            <a:srgbClr val="BDD7E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66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7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" grpId="0" animBg="1"/>
      <p:bldP spid="2" grpId="1" animBg="1"/>
      <p:bldP spid="7" grpId="0" animBg="1"/>
      <p:bldP spid="7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2129"/>
            <a:ext cx="3970039" cy="68537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518" y="2129"/>
            <a:ext cx="3758522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“Right. The order does</a:t>
            </a:r>
            <a:r>
              <a:rPr lang="en-US" altLang="zh-TW" sz="2798" spc="-32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matter, because the set 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declared variables is unordered, as far as the compiler is concerned.”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 agree.”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ut,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4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TW" sz="259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ugh</a:t>
            </a:r>
            <a:r>
              <a:rPr lang="en-US" altLang="zh-TW" sz="259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10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59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u</a:t>
            </a:r>
            <a:r>
              <a:rPr lang="en-US" altLang="zh-TW" sz="2798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rdered set,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memory locations, right?”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“Oh, I see. The compiler has to impose an order onto this unordered set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“Yes. And we can see what that order was, if we print their address values. Le</a:t>
            </a:r>
            <a:r>
              <a:rPr lang="en-US" altLang="zh-TW" sz="2798" spc="-2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try that…”</a:t>
            </a: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72193" y="489"/>
            <a:ext cx="5757599" cy="3612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a='1',b='2';</a:t>
            </a:r>
          </a:p>
          <a:p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c=3,d=4,e=5;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f='6';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 </a:t>
            </a:r>
            <a:r>
              <a:rPr lang="en-US" altLang="zh-TW" sz="2398" spc="-2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,  a, b, c</a:t>
            </a:r>
            <a:r>
              <a:rPr lang="en-US" altLang="zh-TW" sz="2398" spc="-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%d\n</a:t>
            </a:r>
            <a:r>
              <a:rPr lang="en-US" altLang="zh-TW" sz="2398" spc="-2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, d, e, f</a:t>
            </a:r>
            <a:r>
              <a:rPr lang="en-US" altLang="zh-TW" sz="2398" spc="-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70040" y="3613320"/>
            <a:ext cx="5759752" cy="3235483"/>
          </a:xfrm>
          <a:prstGeom prst="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c=3,d=4,e=5;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a='1',b='2',f='6';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 </a:t>
            </a:r>
            <a:r>
              <a:rPr lang="en-US" altLang="zh-TW" sz="2398" spc="-2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,  a, b, c</a:t>
            </a:r>
            <a:r>
              <a:rPr lang="en-US" altLang="zh-TW" sz="2398" spc="-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%d\n</a:t>
            </a:r>
            <a:r>
              <a:rPr lang="en-US" altLang="zh-TW" sz="2398" spc="-2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, d, e, f</a:t>
            </a:r>
            <a:r>
              <a:rPr lang="en-US" altLang="zh-TW" sz="2398" spc="-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89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129"/>
            <a:ext cx="3970039" cy="68537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72193" y="489"/>
            <a:ext cx="5757599" cy="3612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a='1',b='2';</a:t>
            </a:r>
          </a:p>
          <a:p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c=3,d=4,e=5;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f='6';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 </a:t>
            </a:r>
            <a:r>
              <a:rPr lang="en-US" altLang="zh-TW" sz="2398" spc="-2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,  a, b, c</a:t>
            </a:r>
            <a:r>
              <a:rPr lang="en-US" altLang="zh-TW" sz="2398" spc="-40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%d\n</a:t>
            </a:r>
            <a:r>
              <a:rPr lang="en-US" altLang="zh-TW" sz="2398" spc="-2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, d, e, f</a:t>
            </a:r>
            <a:r>
              <a:rPr lang="en-US" altLang="zh-TW" sz="2398" spc="-40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70040" y="3613320"/>
            <a:ext cx="5759752" cy="3235483"/>
          </a:xfrm>
          <a:prstGeom prst="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c=3,d=4,e=5;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a='1',b='2',f='6';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 </a:t>
            </a:r>
            <a:r>
              <a:rPr lang="en-US" altLang="zh-TW" sz="2398" spc="-2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,  a, b, c</a:t>
            </a:r>
            <a:r>
              <a:rPr lang="en-US" altLang="zh-TW" sz="2398" spc="-40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%d\n</a:t>
            </a:r>
            <a:r>
              <a:rPr lang="en-US" altLang="zh-TW" sz="2398" spc="-2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, d, e, f</a:t>
            </a:r>
            <a:r>
              <a:rPr lang="en-US" altLang="zh-TW" sz="2398" spc="-40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440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129"/>
            <a:ext cx="3970039" cy="68537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517" y="2129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“What output will these two programs produc</a:t>
            </a:r>
            <a:r>
              <a:rPr lang="en-US" altLang="zh-TW" sz="2798" spc="-2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 do</a:t>
            </a:r>
            <a:r>
              <a:rPr lang="en-US" altLang="zh-TW" sz="2798" spc="-32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know, because I d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32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k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1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t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addr</a:t>
            </a:r>
            <a:r>
              <a:rPr lang="en-US" altLang="zh-TW" sz="2798" spc="-1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where the compiler puts global variables.”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“Tru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le</a:t>
            </a:r>
            <a:r>
              <a:rPr lang="en-US" altLang="zh-TW" sz="2798" spc="-2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that t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global space starts at address 100 (</a:t>
            </a:r>
            <a:r>
              <a:rPr lang="en-US" altLang="zh-TW" sz="129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=</a:t>
            </a:r>
            <a:r>
              <a:rPr lang="en-US" altLang="zh-TW" sz="2591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0x64</a:t>
            </a:r>
            <a:r>
              <a:rPr lang="en-US" altLang="zh-TW" sz="7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“Then the first program outputs: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398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And the second outputs: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398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“Yes – but only if you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stores them in the order that you declared the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2193" y="489"/>
            <a:ext cx="5757599" cy="3612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a='1',b='2';</a:t>
            </a:r>
          </a:p>
          <a:p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c=3,d=4,e=5;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f='6';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("%x %x %x </a:t>
            </a:r>
            <a:r>
              <a:rPr lang="en-US" altLang="zh-TW" sz="2398" spc="-2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398" b="1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&amp;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&amp;b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&amp;c</a:t>
            </a:r>
            <a:r>
              <a:rPr lang="en-US" altLang="zh-TW" sz="2398" spc="-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("%x %x %x\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398" spc="-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&amp;d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&amp;e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&amp;f</a:t>
            </a:r>
            <a:r>
              <a:rPr lang="en-US" altLang="zh-TW" sz="2398" spc="-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70040" y="3613320"/>
            <a:ext cx="5759752" cy="3235483"/>
          </a:xfrm>
          <a:prstGeom prst="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c=3,d=4,e=5;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a='1',b='2',f='6';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("%x %x %x </a:t>
            </a:r>
            <a:r>
              <a:rPr lang="en-US" altLang="zh-TW" sz="2398" spc="-2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398" b="1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&amp;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&amp;b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&amp;c</a:t>
            </a:r>
            <a:r>
              <a:rPr lang="en-US" altLang="zh-TW" sz="2398" spc="-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("%x %x %x\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398" spc="-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&amp;d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&amp;e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&amp;f</a:t>
            </a:r>
            <a:r>
              <a:rPr lang="en-US" altLang="zh-TW" sz="2398" spc="-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819801" y="565893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65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742892" y="595463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64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320088" y="4206654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68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63891" y="997030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66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02785" y="997031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6a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29415" y="990494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6e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71647" y="4206654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6c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80575" y="4206654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64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97131" y="4535875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71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75733" y="4535875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72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04456" y="4608221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70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09599" y="1398597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72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43070" y="4224246"/>
            <a:ext cx="372270" cy="372270"/>
          </a:xfrm>
          <a:prstGeom prst="ellipse">
            <a:avLst/>
          </a:prstGeom>
          <a:solidFill>
            <a:schemeClr val="bg1"/>
          </a:solidFill>
          <a:ln>
            <a:solidFill>
              <a:srgbClr val="C5E0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B5D8A0"/>
                </a:solidFill>
                <a:latin typeface="Arial Narrow" panose="020B0606020202030204" pitchFamily="34" charset="0"/>
              </a:rPr>
              <a:t>65</a:t>
            </a:r>
            <a:endParaRPr lang="zh-TW" altLang="en-US" sz="2221" b="1" spc="-93" dirty="0">
              <a:solidFill>
                <a:srgbClr val="B5D8A0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44865" y="4224246"/>
            <a:ext cx="372270" cy="372270"/>
          </a:xfrm>
          <a:prstGeom prst="ellipse">
            <a:avLst/>
          </a:prstGeom>
          <a:solidFill>
            <a:schemeClr val="bg1"/>
          </a:solidFill>
          <a:ln>
            <a:solidFill>
              <a:srgbClr val="C5E0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B5D8A0"/>
                </a:solidFill>
                <a:latin typeface="Arial Narrow" panose="020B0606020202030204" pitchFamily="34" charset="0"/>
              </a:rPr>
              <a:t>64</a:t>
            </a:r>
            <a:endParaRPr lang="zh-TW" altLang="en-US" sz="2221" b="1" spc="-93" dirty="0">
              <a:solidFill>
                <a:srgbClr val="B5D8A0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41193" y="4224246"/>
            <a:ext cx="372270" cy="372270"/>
          </a:xfrm>
          <a:prstGeom prst="ellipse">
            <a:avLst/>
          </a:prstGeom>
          <a:solidFill>
            <a:schemeClr val="bg1"/>
          </a:solidFill>
          <a:ln>
            <a:solidFill>
              <a:srgbClr val="C5E0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B5D8A0"/>
                </a:solidFill>
                <a:latin typeface="Arial Narrow" panose="020B0606020202030204" pitchFamily="34" charset="0"/>
              </a:rPr>
              <a:t>66</a:t>
            </a:r>
            <a:endParaRPr lang="zh-TW" altLang="en-US" sz="2221" b="1" spc="-93" dirty="0">
              <a:solidFill>
                <a:srgbClr val="B5D8A0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739309" y="4224246"/>
            <a:ext cx="372270" cy="372270"/>
          </a:xfrm>
          <a:prstGeom prst="ellipse">
            <a:avLst/>
          </a:prstGeom>
          <a:solidFill>
            <a:schemeClr val="bg1"/>
          </a:solidFill>
          <a:ln>
            <a:solidFill>
              <a:srgbClr val="C5E0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B5D8A0"/>
                </a:solidFill>
                <a:latin typeface="Arial Narrow" panose="020B0606020202030204" pitchFamily="34" charset="0"/>
              </a:rPr>
              <a:t>6a</a:t>
            </a:r>
            <a:endParaRPr lang="zh-TW" altLang="en-US" sz="2221" b="1" spc="-93" dirty="0">
              <a:solidFill>
                <a:srgbClr val="B5D8A0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42788" y="4224246"/>
            <a:ext cx="372270" cy="372270"/>
          </a:xfrm>
          <a:prstGeom prst="ellipse">
            <a:avLst/>
          </a:prstGeom>
          <a:solidFill>
            <a:schemeClr val="bg1"/>
          </a:solidFill>
          <a:ln>
            <a:solidFill>
              <a:srgbClr val="C5E0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B5D8A0"/>
                </a:solidFill>
                <a:latin typeface="Arial Narrow" panose="020B0606020202030204" pitchFamily="34" charset="0"/>
              </a:rPr>
              <a:t>6e</a:t>
            </a:r>
            <a:endParaRPr lang="zh-TW" altLang="en-US" sz="2221" b="1" spc="-93" dirty="0">
              <a:solidFill>
                <a:srgbClr val="B5D8A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544486" y="4224246"/>
            <a:ext cx="372270" cy="372270"/>
          </a:xfrm>
          <a:prstGeom prst="ellipse">
            <a:avLst/>
          </a:prstGeom>
          <a:solidFill>
            <a:schemeClr val="bg1"/>
          </a:solidFill>
          <a:ln>
            <a:solidFill>
              <a:srgbClr val="C5E0B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B5D8A0"/>
                </a:solidFill>
                <a:latin typeface="Arial Narrow" panose="020B0606020202030204" pitchFamily="34" charset="0"/>
              </a:rPr>
              <a:t>72</a:t>
            </a:r>
            <a:endParaRPr lang="zh-TW" altLang="en-US" sz="2221" b="1" spc="-93" dirty="0">
              <a:solidFill>
                <a:srgbClr val="B5D8A0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943070" y="4942132"/>
            <a:ext cx="372270" cy="372270"/>
          </a:xfrm>
          <a:prstGeom prst="ellipse">
            <a:avLst/>
          </a:prstGeom>
          <a:solidFill>
            <a:schemeClr val="bg1"/>
          </a:solidFill>
          <a:ln>
            <a:solidFill>
              <a:srgbClr val="BDD7E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A6C9E8"/>
                </a:solidFill>
                <a:latin typeface="Arial Narrow" panose="020B0606020202030204" pitchFamily="34" charset="0"/>
              </a:rPr>
              <a:t>71</a:t>
            </a:r>
            <a:endParaRPr lang="zh-TW" altLang="en-US" sz="2221" b="1" spc="-93" dirty="0">
              <a:solidFill>
                <a:srgbClr val="A6C9E8"/>
              </a:solidFill>
              <a:latin typeface="Arial Narrow" panose="020B060602020203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44865" y="4942132"/>
            <a:ext cx="372270" cy="372270"/>
          </a:xfrm>
          <a:prstGeom prst="ellipse">
            <a:avLst/>
          </a:prstGeom>
          <a:solidFill>
            <a:schemeClr val="bg1"/>
          </a:solidFill>
          <a:ln>
            <a:solidFill>
              <a:srgbClr val="BDD7E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A6C9E8"/>
                </a:solidFill>
                <a:latin typeface="Arial Narrow" panose="020B0606020202030204" pitchFamily="34" charset="0"/>
              </a:rPr>
              <a:t>70</a:t>
            </a:r>
            <a:endParaRPr lang="zh-TW" altLang="en-US" sz="2221" b="1" spc="-93" dirty="0">
              <a:solidFill>
                <a:srgbClr val="A6C9E8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341193" y="4942132"/>
            <a:ext cx="372270" cy="372270"/>
          </a:xfrm>
          <a:prstGeom prst="ellipse">
            <a:avLst/>
          </a:prstGeom>
          <a:solidFill>
            <a:schemeClr val="bg1"/>
          </a:solidFill>
          <a:ln>
            <a:solidFill>
              <a:srgbClr val="BDD7E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A6C9E8"/>
                </a:solidFill>
                <a:latin typeface="Arial Narrow" panose="020B0606020202030204" pitchFamily="34" charset="0"/>
              </a:rPr>
              <a:t>64</a:t>
            </a:r>
            <a:endParaRPr lang="zh-TW" altLang="en-US" sz="2221" b="1" spc="-93" dirty="0">
              <a:solidFill>
                <a:srgbClr val="A6C9E8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739309" y="4942132"/>
            <a:ext cx="372270" cy="372270"/>
          </a:xfrm>
          <a:prstGeom prst="ellipse">
            <a:avLst/>
          </a:prstGeom>
          <a:solidFill>
            <a:schemeClr val="bg1"/>
          </a:solidFill>
          <a:ln>
            <a:solidFill>
              <a:srgbClr val="BDD7E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A6C9E8"/>
                </a:solidFill>
                <a:latin typeface="Arial Narrow" panose="020B0606020202030204" pitchFamily="34" charset="0"/>
              </a:rPr>
              <a:t>68</a:t>
            </a:r>
            <a:endParaRPr lang="zh-TW" altLang="en-US" sz="2221" b="1" spc="-93" dirty="0">
              <a:solidFill>
                <a:srgbClr val="A6C9E8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142788" y="4942132"/>
            <a:ext cx="372270" cy="372270"/>
          </a:xfrm>
          <a:prstGeom prst="ellipse">
            <a:avLst/>
          </a:prstGeom>
          <a:solidFill>
            <a:schemeClr val="bg1"/>
          </a:solidFill>
          <a:ln>
            <a:solidFill>
              <a:srgbClr val="BDD7E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A6C9E8"/>
                </a:solidFill>
                <a:latin typeface="Arial Narrow" panose="020B0606020202030204" pitchFamily="34" charset="0"/>
              </a:rPr>
              <a:t>6c</a:t>
            </a:r>
            <a:endParaRPr lang="zh-TW" altLang="en-US" sz="2221" b="1" spc="-93" dirty="0">
              <a:solidFill>
                <a:srgbClr val="A6C9E8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544486" y="4942132"/>
            <a:ext cx="372270" cy="372270"/>
          </a:xfrm>
          <a:prstGeom prst="ellipse">
            <a:avLst/>
          </a:prstGeom>
          <a:solidFill>
            <a:schemeClr val="bg1"/>
          </a:solidFill>
          <a:ln>
            <a:solidFill>
              <a:srgbClr val="BDD7E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A6C9E8"/>
                </a:solidFill>
                <a:latin typeface="Arial Narrow" panose="020B0606020202030204" pitchFamily="34" charset="0"/>
              </a:rPr>
              <a:t>72</a:t>
            </a:r>
            <a:endParaRPr lang="zh-TW" altLang="en-US" sz="2221" b="1" spc="-93" dirty="0">
              <a:solidFill>
                <a:srgbClr val="A6C9E8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129"/>
            <a:ext cx="3970039" cy="68537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517" y="2129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“Actually, the compiler might choose to turn the first program into the second, so that variables align better in the cache (</a:t>
            </a:r>
            <a:r>
              <a:rPr lang="en-US" altLang="zh-TW" sz="2798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variable ‘e’ is at addresses 6e-71, then tha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in 2 cache lines).”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“But the second program puts 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at 6c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6f. That </a:t>
            </a:r>
            <a:r>
              <a:rPr lang="en-US" altLang="zh-TW" sz="2798" spc="-1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aligns </a:t>
            </a:r>
            <a:r>
              <a:rPr lang="en-US" altLang="zh-TW" sz="2798" spc="-13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 in t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13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spc="-1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“Right. So you see: you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variables get stored. And </a:t>
            </a:r>
            <a:r>
              <a:rPr lang="en-US" altLang="zh-TW" sz="2798" spc="-15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1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rrect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spc="-2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But you also might guess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wrong. Why is that?”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the </a:t>
            </a:r>
            <a:r>
              <a:rPr lang="en-US" altLang="zh-TW" sz="2798" spc="-15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are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unordered set.”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72193" y="489"/>
            <a:ext cx="5757599" cy="3612830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a='1',b='2';</a:t>
            </a:r>
          </a:p>
          <a:p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c=3,d=4,e=5;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f='6';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("%x %x %x </a:t>
            </a:r>
            <a:r>
              <a:rPr lang="en-US" altLang="zh-TW" sz="2398" spc="-2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398" b="1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&amp;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&amp;b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&amp;c</a:t>
            </a:r>
            <a:r>
              <a:rPr lang="en-US" altLang="zh-TW" sz="2398" spc="-40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("%x %x %x\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398" spc="-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&amp;d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&amp;e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&amp;f</a:t>
            </a:r>
            <a:r>
              <a:rPr lang="en-US" altLang="zh-TW" sz="2398" spc="-40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70040" y="3613320"/>
            <a:ext cx="5759752" cy="3235483"/>
          </a:xfrm>
          <a:prstGeom prst="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c=3,d=4,e=5;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a='1',b='2',f='6';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("%x %x %x </a:t>
            </a:r>
            <a:r>
              <a:rPr lang="en-US" altLang="zh-TW" sz="2398" spc="-2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398" b="1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&amp;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&amp;b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&amp;c</a:t>
            </a:r>
            <a:r>
              <a:rPr lang="en-US" altLang="zh-TW" sz="2398" spc="-40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spc="-20" dirty="0">
                <a:solidFill>
                  <a:prstClr val="black"/>
                </a:solidFill>
                <a:latin typeface="Lucida Console" panose="020B0609040504020204" pitchFamily="49" charset="0"/>
              </a:rPr>
              <a:t>("%x %x %x\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398" spc="-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&amp;d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&amp;e</a:t>
            </a:r>
            <a:r>
              <a:rPr lang="en-US" altLang="zh-TW" sz="2398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spc="-2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&amp;f</a:t>
            </a:r>
            <a:r>
              <a:rPr lang="en-US" altLang="zh-TW" sz="2398" spc="-40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819801" y="565893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65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742892" y="595463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64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20088" y="4206654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68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563891" y="997030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66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02785" y="997031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6a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29415" y="990494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6e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71647" y="4206654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6c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80575" y="4206654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64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97131" y="4535875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71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75733" y="4535875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72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04456" y="4608221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70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09599" y="1398597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72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Data Types: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02" dirty="0"/>
              <a:t>Python has six standard data types:</a:t>
            </a:r>
          </a:p>
          <a:p>
            <a:pPr marL="685802" indent="-583879">
              <a:buFont typeface="+mj-lt"/>
              <a:buAutoNum type="arabicPeriod"/>
              <a:tabLst>
                <a:tab pos="685802" algn="l"/>
              </a:tabLst>
            </a:pP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Number</a:t>
            </a:r>
          </a:p>
          <a:p>
            <a:pPr marL="685802" indent="-583879">
              <a:buFont typeface="+mj-lt"/>
              <a:buAutoNum type="arabicPeriod"/>
              <a:tabLst>
                <a:tab pos="685802" algn="l"/>
              </a:tabLst>
            </a:pP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String</a:t>
            </a:r>
          </a:p>
          <a:p>
            <a:pPr marL="685802" indent="-583879">
              <a:buFont typeface="+mj-lt"/>
              <a:buAutoNum type="arabicPeriod"/>
              <a:tabLst>
                <a:tab pos="685802" algn="l"/>
              </a:tabLst>
            </a:pPr>
            <a:r>
              <a:rPr lang="en-US" altLang="en-US" sz="2800" dirty="0">
                <a:solidFill>
                  <a:srgbClr val="858585"/>
                </a:solidFill>
                <a:latin typeface="Elephant" panose="02020904090505020303" pitchFamily="18" charset="0"/>
              </a:rPr>
              <a:t>List</a:t>
            </a:r>
          </a:p>
          <a:p>
            <a:pPr marL="685802" indent="-583879">
              <a:buFont typeface="+mj-lt"/>
              <a:buAutoNum type="arabicPeriod"/>
              <a:tabLst>
                <a:tab pos="685802" algn="l"/>
              </a:tabLst>
            </a:pPr>
            <a:r>
              <a:rPr lang="en-US" altLang="en-US" sz="2800" dirty="0">
                <a:solidFill>
                  <a:srgbClr val="FF0000"/>
                </a:solidFill>
                <a:latin typeface="Elephant" panose="02020904090505020303" pitchFamily="18" charset="0"/>
              </a:rPr>
              <a:t>Tuple</a:t>
            </a:r>
          </a:p>
          <a:p>
            <a:pPr marL="685802" indent="-583879">
              <a:buFont typeface="+mj-lt"/>
              <a:buAutoNum type="arabicPeriod"/>
              <a:tabLst>
                <a:tab pos="685802" algn="l"/>
              </a:tabLst>
            </a:pP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Set</a:t>
            </a:r>
          </a:p>
          <a:p>
            <a:pPr marL="685802" indent="-583879">
              <a:buFont typeface="+mj-lt"/>
              <a:buAutoNum type="arabicPeriod"/>
              <a:tabLst>
                <a:tab pos="685802" algn="l"/>
              </a:tabLst>
            </a:pP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Dictionary</a:t>
            </a:r>
          </a:p>
          <a:p>
            <a:endParaRPr lang="en-US" altLang="en-US" sz="2568" dirty="0"/>
          </a:p>
        </p:txBody>
      </p:sp>
    </p:spTree>
    <p:extLst>
      <p:ext uri="{BB962C8B-B14F-4D97-AF65-F5344CB8AC3E}">
        <p14:creationId xmlns:p14="http://schemas.microsoft.com/office/powerpoint/2010/main" val="31187989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129"/>
            <a:ext cx="3970039" cy="68537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3007" y="3355009"/>
            <a:ext cx="5746781" cy="1613806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gcc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–o x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BuggyYetWorks.c</a:t>
            </a:r>
            <a:endParaRPr lang="en-US" altLang="zh-TW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%</a:t>
            </a:r>
            <a:r>
              <a:rPr lang="zh-TW" altLang="en-US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./x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This prints a 1:1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517" y="2129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27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14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rder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set. So what about this new program?”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“Does it print a ‘1’?”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27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printed a </a:t>
            </a:r>
            <a:r>
              <a:rPr lang="en-US" altLang="zh-TW" sz="2798" spc="-27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‘1’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“Can you do that?”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</a:t>
            </a:r>
            <a:r>
              <a:rPr lang="en-US" altLang="zh-TW" sz="2798" spc="-2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a bug – 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if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zh-TW" sz="2798" i="1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i="1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rk</a:t>
            </a:r>
            <a:r>
              <a:rPr lang="en-US" altLang="zh-TW" sz="2798" i="1" spc="-22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185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7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ca</a:t>
            </a:r>
            <a:r>
              <a:rPr lang="en-US" altLang="zh-TW" sz="2798" spc="-32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to know what order the compiler will impos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“But what is you point?”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b="1" spc="-46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They 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unordered – 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if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guess the order 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which items d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spc="-1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</a:t>
            </a:r>
            <a:r>
              <a:rPr lang="en-US" altLang="zh-TW" sz="2798" spc="-22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1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“How would I guess?”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“Well, consider this…”</a:t>
            </a: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3007" y="489"/>
            <a:ext cx="5746781" cy="3352311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BuggyYetWorks.c</a:t>
            </a:r>
            <a:endParaRPr lang="en-US" altLang="zh-TW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int 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("This prints a 1:");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("%u\n",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    ((long unsigned int)&amp;b)</a:t>
            </a:r>
            <a:r>
              <a:rPr lang="en-US" altLang="zh-TW" sz="2398" b="1" dirty="0">
                <a:solidFill>
                  <a:prstClr val="black"/>
                </a:solidFill>
                <a:latin typeface="Lucida Bright" panose="02040602050505020304" pitchFamily="18" charset="0"/>
              </a:rPr>
              <a:t>–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    ((long unsigned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)&amp;</a:t>
            </a:r>
            <a:r>
              <a:rPr lang="en-US" altLang="zh-TW" sz="2398" spc="-100" dirty="0">
                <a:solidFill>
                  <a:prstClr val="black"/>
                </a:solidFill>
                <a:latin typeface="Lucida Console" panose="020B0609040504020204" pitchFamily="49" charset="0"/>
              </a:rPr>
              <a:t>a));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4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129"/>
            <a:ext cx="3970039" cy="68537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517" y="2129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“See? The items may 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798" spc="-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in t</a:t>
            </a:r>
            <a:r>
              <a:rPr lang="en-US" altLang="zh-TW" sz="2798" spc="-1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created them.”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“Yes.”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“So a student asked me: 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‘How can I add a new </a:t>
            </a:r>
            <a:b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at the beginning </a:t>
            </a:r>
            <a:b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i="1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the</a:t>
            </a:r>
            <a:r>
              <a:rPr lang="en-US" altLang="zh-TW" sz="222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set? </a:t>
            </a:r>
            <a:r>
              <a:rPr lang="en-US" altLang="zh-TW" sz="2798" i="1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i="1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I add </a:t>
            </a:r>
            <a:b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element, it al</a:t>
            </a:r>
            <a:r>
              <a:rPr lang="en-US" altLang="zh-TW" sz="2798" i="1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i="1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altLang="zh-TW" sz="2798" i="1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798" i="1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put at t</a:t>
            </a:r>
            <a:r>
              <a:rPr lang="en-US" altLang="zh-TW" sz="2798" i="1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i="1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i="1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798" i="1" spc="-46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see.</a:t>
            </a:r>
            <a:r>
              <a:rPr lang="en-US" altLang="zh-TW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6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4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</a:t>
            </a:r>
            <a:r>
              <a:rPr lang="en-US" altLang="zh-TW" sz="2798" spc="-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altLang="zh-TW" sz="2798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ma</a:t>
            </a:r>
            <a:r>
              <a:rPr lang="en-US" altLang="zh-TW" sz="2798" spc="-1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798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sense because 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spc="-11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regar</a:t>
            </a:r>
            <a:r>
              <a:rPr lang="en-US" altLang="zh-TW" sz="2798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whether the order in which they print </a:t>
            </a:r>
            <a:r>
              <a:rPr lang="en-US" altLang="zh-TW" sz="2798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seems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altLang="zh-TW" sz="2798" spc="-16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798" spc="-8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6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altLang="zh-TW" sz="2798" spc="-1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000" spc="-1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spc="-1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看起</a:t>
            </a:r>
            <a:r>
              <a:rPr lang="zh-TW" altLang="en-US" sz="2400" spc="-1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來</a:t>
            </a:r>
            <a:r>
              <a:rPr lang="zh-TW" altLang="en-US" sz="2400" spc="-1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可預測</a:t>
            </a:r>
            <a:r>
              <a:rPr lang="en-US" altLang="zh-TW" sz="2798" spc="-2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798" spc="-4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spc="-2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  <a:endParaRPr lang="en-US" altLang="zh-TW" sz="2798" spc="-12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91180" y="489"/>
            <a:ext cx="5738609" cy="3035808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srgbClr val="7E8B60"/>
                </a:solidFill>
                <a:latin typeface="Lucida Console" panose="020B0609040504020204" pitchFamily="49" charset="0"/>
              </a:rPr>
              <a:t>&gt;&gt;&gt;</a:t>
            </a:r>
          </a:p>
          <a:p>
            <a:r>
              <a:rPr lang="en-US" altLang="zh-TW" sz="2798" dirty="0">
                <a:solidFill>
                  <a:srgbClr val="7E8B60"/>
                </a:solidFill>
                <a:latin typeface="Lucida Console" panose="020B0609040504020204" pitchFamily="49" charset="0"/>
              </a:rPr>
              <a:t>&gt;&gt;&gt;</a:t>
            </a:r>
          </a:p>
          <a:p>
            <a:endParaRPr lang="en-US" altLang="zh-TW" sz="2798" dirty="0">
              <a:solidFill>
                <a:srgbClr val="7E8B60"/>
              </a:solidFill>
              <a:latin typeface="Lucida Console" panose="020B0609040504020204" pitchFamily="49" charset="0"/>
            </a:endParaRPr>
          </a:p>
          <a:p>
            <a:r>
              <a:rPr lang="en-US" altLang="zh-TW" sz="2798" dirty="0">
                <a:solidFill>
                  <a:srgbClr val="7E8B60"/>
                </a:solidFill>
                <a:latin typeface="Lucida Console" panose="020B0609040504020204" pitchFamily="49" charset="0"/>
              </a:rPr>
              <a:t>&gt;&gt;&gt;</a:t>
            </a:r>
          </a:p>
          <a:p>
            <a:r>
              <a:rPr lang="en-US" altLang="zh-TW" sz="2798" dirty="0">
                <a:solidFill>
                  <a:srgbClr val="7E8B60"/>
                </a:solidFill>
                <a:latin typeface="Lucida Console" panose="020B0609040504020204" pitchFamily="49" charset="0"/>
              </a:rPr>
              <a:t>&gt;&gt;&gt;</a:t>
            </a:r>
          </a:p>
          <a:p>
            <a:endParaRPr lang="en-US" altLang="zh-TW" sz="2798" dirty="0">
              <a:solidFill>
                <a:srgbClr val="7E8B60"/>
              </a:solidFill>
              <a:latin typeface="Lucida Console" panose="020B0609040504020204" pitchFamily="49" charset="0"/>
            </a:endParaRPr>
          </a:p>
          <a:p>
            <a:r>
              <a:rPr lang="en-US" altLang="zh-TW" sz="2798" dirty="0">
                <a:solidFill>
                  <a:srgbClr val="7E8B60"/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812B0-7175-47D4-897F-AA1F11EB58FC}"/>
              </a:ext>
            </a:extLst>
          </p:cNvPr>
          <p:cNvSpPr/>
          <p:nvPr/>
        </p:nvSpPr>
        <p:spPr>
          <a:xfrm>
            <a:off x="3991180" y="489"/>
            <a:ext cx="5738609" cy="3035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    S={1,2,3,4}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    print (S)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{1, 2, 3, 4}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    S|={5}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    print (S)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{1, 2, 3, 4, 5}</a:t>
            </a:r>
          </a:p>
          <a:p>
            <a:endParaRPr lang="en-US" altLang="zh-TW" sz="27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8D2AF1-F9C4-4640-971C-AF7C3877DEC0}"/>
              </a:ext>
            </a:extLst>
          </p:cNvPr>
          <p:cNvCxnSpPr/>
          <p:nvPr/>
        </p:nvCxnSpPr>
        <p:spPr>
          <a:xfrm>
            <a:off x="6924153" y="1777292"/>
            <a:ext cx="0" cy="347472"/>
          </a:xfrm>
          <a:prstGeom prst="line">
            <a:avLst/>
          </a:prstGeom>
          <a:ln w="444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F5248B-0922-4328-841C-BDB03CA59F64}"/>
              </a:ext>
            </a:extLst>
          </p:cNvPr>
          <p:cNvCxnSpPr/>
          <p:nvPr/>
        </p:nvCxnSpPr>
        <p:spPr>
          <a:xfrm>
            <a:off x="4908578" y="1795718"/>
            <a:ext cx="0" cy="338328"/>
          </a:xfrm>
          <a:prstGeom prst="line">
            <a:avLst/>
          </a:prstGeom>
          <a:ln w="444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579BE8-82A1-491B-ABE3-FC82285C0D4A}"/>
              </a:ext>
            </a:extLst>
          </p:cNvPr>
          <p:cNvCxnSpPr/>
          <p:nvPr/>
        </p:nvCxnSpPr>
        <p:spPr>
          <a:xfrm>
            <a:off x="4908578" y="2614210"/>
            <a:ext cx="0" cy="338328"/>
          </a:xfrm>
          <a:prstGeom prst="line">
            <a:avLst/>
          </a:prstGeom>
          <a:ln w="444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97371F-5A91-47D2-A6B0-EDA382C9376C}"/>
              </a:ext>
            </a:extLst>
          </p:cNvPr>
          <p:cNvCxnSpPr/>
          <p:nvPr/>
        </p:nvCxnSpPr>
        <p:spPr>
          <a:xfrm>
            <a:off x="6264666" y="1350980"/>
            <a:ext cx="0" cy="347472"/>
          </a:xfrm>
          <a:prstGeom prst="line">
            <a:avLst/>
          </a:prstGeom>
          <a:ln w="444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F3A752-D97D-4CCA-976B-A4C64F1A15A2}"/>
              </a:ext>
            </a:extLst>
          </p:cNvPr>
          <p:cNvCxnSpPr/>
          <p:nvPr/>
        </p:nvCxnSpPr>
        <p:spPr>
          <a:xfrm>
            <a:off x="4908578" y="1350980"/>
            <a:ext cx="0" cy="338328"/>
          </a:xfrm>
          <a:prstGeom prst="line">
            <a:avLst/>
          </a:prstGeom>
          <a:ln w="444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FFE71F-87C8-4FC0-9CFB-2DBF598FFAE0}"/>
              </a:ext>
            </a:extLst>
          </p:cNvPr>
          <p:cNvCxnSpPr/>
          <p:nvPr/>
        </p:nvCxnSpPr>
        <p:spPr>
          <a:xfrm>
            <a:off x="6941751" y="497314"/>
            <a:ext cx="0" cy="347472"/>
          </a:xfrm>
          <a:prstGeom prst="line">
            <a:avLst/>
          </a:prstGeom>
          <a:ln w="444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AFF0A2-8A0A-4E42-AB64-FDA58700B250}"/>
              </a:ext>
            </a:extLst>
          </p:cNvPr>
          <p:cNvCxnSpPr/>
          <p:nvPr/>
        </p:nvCxnSpPr>
        <p:spPr>
          <a:xfrm>
            <a:off x="4908578" y="497809"/>
            <a:ext cx="0" cy="338328"/>
          </a:xfrm>
          <a:prstGeom prst="line">
            <a:avLst/>
          </a:prstGeom>
          <a:ln w="444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59747C-3E0F-4601-BF2D-4CEB20714079}"/>
              </a:ext>
            </a:extLst>
          </p:cNvPr>
          <p:cNvCxnSpPr/>
          <p:nvPr/>
        </p:nvCxnSpPr>
        <p:spPr>
          <a:xfrm>
            <a:off x="7334135" y="73125"/>
            <a:ext cx="0" cy="347472"/>
          </a:xfrm>
          <a:prstGeom prst="line">
            <a:avLst/>
          </a:prstGeom>
          <a:ln w="444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F61B60-33A6-4068-B13A-FA1D87DCC0F2}"/>
              </a:ext>
            </a:extLst>
          </p:cNvPr>
          <p:cNvCxnSpPr/>
          <p:nvPr/>
        </p:nvCxnSpPr>
        <p:spPr>
          <a:xfrm>
            <a:off x="4908578" y="75428"/>
            <a:ext cx="0" cy="338328"/>
          </a:xfrm>
          <a:prstGeom prst="line">
            <a:avLst/>
          </a:prstGeom>
          <a:ln w="444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88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1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1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01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129"/>
            <a:ext cx="3970039" cy="68537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517" y="2129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“Correct. And that’s w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ere is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i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ndexing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for sets.”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“Can you explain?”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Lists,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</a:t>
            </a:r>
            <a:r>
              <a:rPr lang="en-US" altLang="zh-TW" sz="2798" spc="-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798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sz="2798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spc="-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altLang="zh-TW" sz="2798" spc="-6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ere</a:t>
            </a:r>
            <a:r>
              <a:rPr lang="en-US" altLang="zh-TW" sz="2798" spc="-1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798" spc="-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2400" spc="-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zh-TW" sz="2400" spc="-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en-US" altLang="zh-TW" sz="2798" spc="-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400" spc="-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zh-TW" sz="2798" spc="-1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altLang="zh-TW" sz="2798" spc="-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here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es. 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put an </a:t>
            </a:r>
            <a:r>
              <a:rPr lang="en-US" altLang="zh-TW" sz="2798" spc="-13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‘X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at a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1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798" spc="-102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TW" sz="2798" spc="-11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798" spc="-13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1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TW" sz="2798" spc="-14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46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spc="-27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“Correct. But le</a:t>
            </a:r>
            <a:r>
              <a:rPr lang="en-US" altLang="zh-TW" sz="2798" spc="-2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try this agai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85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 see. No index method </a:t>
            </a:r>
            <a:b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provided because the concept is illogical. </a:t>
            </a:r>
            <a:b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</a:t>
            </a:r>
            <a:r>
              <a:rPr lang="en-US" altLang="zh-TW" sz="2798" spc="-2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18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no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altLang="zh-TW" sz="2798" baseline="30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en-US" altLang="zh-TW" sz="2798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because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spc="-2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18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6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TW" sz="2400" spc="-6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6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rder</a:t>
            </a:r>
            <a:r>
              <a:rPr lang="en-US" altLang="zh-TW" sz="2798"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0039" y="4663"/>
            <a:ext cx="5759749" cy="3036751"/>
          </a:xfrm>
          <a:prstGeom prst="rect">
            <a:avLst/>
          </a:prstGeom>
          <a:solidFill>
            <a:srgbClr val="EDFC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&gt;&gt;&gt; L = [1,2,3,4]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&gt;&gt;&gt; print(L)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[1, 2, 3, 4]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&gt;&gt;&gt; L[2] = 'X'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&gt;&gt;&gt; print (L)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[1, 2, 'X', 4]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3970039" y="3041415"/>
            <a:ext cx="5759749" cy="3803581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&gt;&gt;&gt; S={1,2,3,4}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&gt;&gt;&gt; print(S)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{1, 2, 3, 4}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&gt;&gt;&gt; S[2]='X'</a:t>
            </a:r>
          </a:p>
          <a:p>
            <a:r>
              <a:rPr lang="en-US" altLang="zh-TW" sz="2798" dirty="0" err="1">
                <a:solidFill>
                  <a:srgbClr val="B07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altLang="zh-TW" sz="2798" dirty="0">
                <a:solidFill>
                  <a:srgbClr val="B07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r>
              <a:rPr lang="en-US" altLang="zh-TW" sz="2798" dirty="0">
                <a:solidFill>
                  <a:srgbClr val="B07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altLang="zh-TW" sz="2798" dirty="0" err="1">
                <a:solidFill>
                  <a:srgbClr val="B07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altLang="zh-TW" sz="2798" dirty="0">
                <a:solidFill>
                  <a:srgbClr val="B07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&gt;",line 1, in &lt;module&gt;</a:t>
            </a:r>
          </a:p>
          <a:p>
            <a:r>
              <a:rPr lang="en-US" altLang="zh-TW" sz="2798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altLang="zh-TW" sz="2798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'set' object does not support item assignment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9" name="Right Arrow 8"/>
          <p:cNvSpPr/>
          <p:nvPr/>
        </p:nvSpPr>
        <p:spPr>
          <a:xfrm rot="20510829">
            <a:off x="1498139" y="1970521"/>
            <a:ext cx="3492433" cy="285095"/>
          </a:xfrm>
          <a:prstGeom prst="rightArrow">
            <a:avLst/>
          </a:prstGeom>
          <a:solidFill>
            <a:srgbClr val="EDFC7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66">
              <a:solidFill>
                <a:prstClr val="white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836225" y="4388891"/>
            <a:ext cx="2035888" cy="285095"/>
          </a:xfrm>
          <a:prstGeom prst="rightArrow">
            <a:avLst/>
          </a:prstGeom>
          <a:solidFill>
            <a:srgbClr val="FFCC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66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C605BD-498E-4D4A-A354-42456BC47F1B}"/>
              </a:ext>
            </a:extLst>
          </p:cNvPr>
          <p:cNvSpPr/>
          <p:nvPr/>
        </p:nvSpPr>
        <p:spPr>
          <a:xfrm>
            <a:off x="4021923" y="4750592"/>
            <a:ext cx="5600707" cy="206582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36B1F0-2087-499D-8232-CAD12E59EF84}"/>
              </a:ext>
            </a:extLst>
          </p:cNvPr>
          <p:cNvSpPr/>
          <p:nvPr/>
        </p:nvSpPr>
        <p:spPr>
          <a:xfrm>
            <a:off x="4021923" y="4750592"/>
            <a:ext cx="5600707" cy="2065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9" grpId="1" animBg="1"/>
      <p:bldP spid="10" grpId="0" animBg="1"/>
      <p:bldP spid="10" grpId="1" animBg="1"/>
      <p:bldP spid="2" grpId="0" animBg="1"/>
      <p:bldP spid="2" grpId="1" animBg="1"/>
      <p:bldP spid="1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91474" y="1161143"/>
            <a:ext cx="9214642" cy="501582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132" dirty="0"/>
              <a:t>Python has six standard data types: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Number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String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List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Tuple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FF0000"/>
                </a:solidFill>
                <a:latin typeface="Elephant" panose="02020904090505020303" pitchFamily="18" charset="0"/>
              </a:rPr>
              <a:t>Set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" y="53699"/>
            <a:ext cx="9729789" cy="1010254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Data Types:</a:t>
            </a:r>
          </a:p>
        </p:txBody>
      </p:sp>
    </p:spTree>
    <p:extLst>
      <p:ext uri="{BB962C8B-B14F-4D97-AF65-F5344CB8AC3E}">
        <p14:creationId xmlns:p14="http://schemas.microsoft.com/office/powerpoint/2010/main" val="22327130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91474" y="1161143"/>
            <a:ext cx="9214642" cy="501582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132" dirty="0"/>
              <a:t>Python has six standard data types: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Number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String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List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Tuple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Set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FF0000"/>
                </a:solidFill>
                <a:latin typeface="Elephant" panose="02020904090505020303" pitchFamily="18" charset="0"/>
              </a:rPr>
              <a:t>Dictionary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" y="53699"/>
            <a:ext cx="9729789" cy="1010254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Data Types:</a:t>
            </a:r>
          </a:p>
        </p:txBody>
      </p:sp>
    </p:spTree>
    <p:extLst>
      <p:ext uri="{BB962C8B-B14F-4D97-AF65-F5344CB8AC3E}">
        <p14:creationId xmlns:p14="http://schemas.microsoft.com/office/powerpoint/2010/main" val="336125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782" y="1138124"/>
            <a:ext cx="9578829" cy="5719876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A tuple is similar to a list. </a:t>
            </a:r>
          </a:p>
          <a:p>
            <a:pPr marL="0" indent="0">
              <a:buNone/>
            </a:pPr>
            <a:endParaRPr lang="en-US" altLang="en-US" sz="1200" dirty="0"/>
          </a:p>
          <a:p>
            <a:r>
              <a:rPr lang="en-US" altLang="en-US" sz="4000" spc="-20" dirty="0"/>
              <a:t>But whereas lists are enclosed in brackets [ ], </a:t>
            </a:r>
            <a:r>
              <a:rPr lang="en-US" altLang="en-US" sz="4000" dirty="0"/>
              <a:t>tuples are enclosed in parentheses </a:t>
            </a:r>
            <a:r>
              <a:rPr lang="en-US" altLang="en-US" sz="4000" dirty="0">
                <a:solidFill>
                  <a:srgbClr val="FF0000"/>
                </a:solidFill>
              </a:rPr>
              <a:t>( )</a:t>
            </a:r>
            <a:r>
              <a:rPr lang="en-US" altLang="en-US" sz="4000" dirty="0"/>
              <a:t> .</a:t>
            </a:r>
          </a:p>
          <a:p>
            <a:pPr marL="0" indent="0">
              <a:buNone/>
            </a:pPr>
            <a:endParaRPr lang="en-US" altLang="en-US" sz="1200" dirty="0"/>
          </a:p>
          <a:p>
            <a:r>
              <a:rPr lang="en-US" altLang="en-US" sz="4000" dirty="0"/>
              <a:t>Also tuples are immutable (cannot update). </a:t>
            </a:r>
          </a:p>
          <a:p>
            <a:pPr marL="569913" lvl="1" indent="-284163"/>
            <a:r>
              <a:rPr lang="en-US" altLang="en-US" sz="3652" dirty="0"/>
              <a:t>So tuples can be thought of as </a:t>
            </a:r>
            <a:r>
              <a:rPr lang="en-US" altLang="en-US" sz="3652" b="1" dirty="0">
                <a:solidFill>
                  <a:srgbClr val="0070C0"/>
                </a:solidFill>
              </a:rPr>
              <a:t>read-only</a:t>
            </a:r>
            <a:r>
              <a:rPr lang="en-US" altLang="en-US" sz="3652" dirty="0">
                <a:solidFill>
                  <a:srgbClr val="0070C0"/>
                </a:solidFill>
              </a:rPr>
              <a:t> lists</a:t>
            </a:r>
            <a:r>
              <a:rPr lang="en-US" altLang="en-US" sz="3652" dirty="0"/>
              <a:t>.</a:t>
            </a:r>
          </a:p>
          <a:p>
            <a:pPr marL="855663" lvl="2" indent="-227013"/>
            <a:r>
              <a:rPr lang="en-US" altLang="en-US" sz="3304" dirty="0"/>
              <a:t>And, for that matter, strings can be thought of as tuples of </a:t>
            </a:r>
            <a:r>
              <a:rPr lang="en-US" altLang="en-US" sz="3304" b="1" dirty="0">
                <a:solidFill>
                  <a:srgbClr val="0070C0"/>
                </a:solidFill>
              </a:rPr>
              <a:t>characters</a:t>
            </a:r>
            <a:r>
              <a:rPr lang="en-US" altLang="en-US" sz="3304" dirty="0"/>
              <a:t>.</a:t>
            </a:r>
            <a:endParaRPr lang="en-US" altLang="en-US" sz="3652" dirty="0"/>
          </a:p>
          <a:p>
            <a:endParaRPr lang="en-US" altLang="en-US" sz="40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Tuples:</a:t>
            </a:r>
          </a:p>
        </p:txBody>
      </p:sp>
    </p:spTree>
    <p:extLst>
      <p:ext uri="{BB962C8B-B14F-4D97-AF65-F5344CB8AC3E}">
        <p14:creationId xmlns:p14="http://schemas.microsoft.com/office/powerpoint/2010/main" val="247279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1941" y="903239"/>
            <a:ext cx="9592153" cy="5670978"/>
          </a:xfrm>
        </p:spPr>
        <p:txBody>
          <a:bodyPr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C000"/>
                </a:solidFill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  <a:r>
              <a:rPr lang="en-US" altLang="en-US" sz="2568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cat tupleOperations.py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tupl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=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786, 2.23,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ttup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=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123,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tupl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    # Prints complete tuple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tupl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[-2]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# Prints the second-from-back element 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tupl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[1:4]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# Prints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elements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from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2</a:t>
            </a:r>
            <a:r>
              <a:rPr lang="en-US" altLang="en-US" sz="2568" baseline="30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nd</a:t>
            </a:r>
            <a:r>
              <a:rPr lang="en-US" altLang="en-US" sz="2568" spc="-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spc="-400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i</a:t>
            </a:r>
            <a:r>
              <a:rPr lang="en-US" altLang="en-US" sz="2568" spc="-200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e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3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1</a:t>
            </a:r>
            <a:r>
              <a:rPr lang="en-US" altLang="en-US" sz="2568" baseline="30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th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18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4</a:t>
            </a:r>
            <a:r>
              <a:rPr lang="en-US" altLang="en-US" sz="2568" baseline="30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th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tupl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[2:]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# Prints elements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1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starting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1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3</a:t>
            </a:r>
            <a:r>
              <a:rPr lang="en-US" altLang="en-US" sz="2568" baseline="30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rd</a:t>
            </a:r>
            <a:r>
              <a:rPr lang="en-US" altLang="en-US" sz="2568" spc="-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spc="-400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i</a:t>
            </a:r>
            <a:r>
              <a:rPr lang="en-US" altLang="en-US" sz="2568" spc="-200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e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2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2</a:t>
            </a:r>
            <a:r>
              <a:rPr lang="en-US" altLang="en-US" sz="2568" spc="-200" baseline="30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th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18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endParaRPr lang="en-US" altLang="en-US" sz="2568" dirty="0">
              <a:solidFill>
                <a:srgbClr val="0070C0"/>
              </a:solidFill>
              <a:latin typeface="MS Gothic" pitchFamily="49" charset="-128"/>
              <a:ea typeface="MS Gothic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ttup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* 2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# Prints the tuple two times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tupl+ttup</a:t>
            </a:r>
            <a:r>
              <a:rPr lang="en-US" altLang="en-US" sz="2568" b="1" spc="-2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 </a:t>
            </a:r>
            <a:r>
              <a:rPr lang="en-US" altLang="en-US" sz="1400" b="1" spc="-2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#</a:t>
            </a:r>
            <a:r>
              <a:rPr lang="en-US" altLang="en-US" sz="6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 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Prints concatenated tuples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C000"/>
                </a:solidFill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  <a:r>
              <a:rPr lang="en-US" altLang="en-US" sz="2568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python3 tupleOperations.py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 err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', 786, 2.23,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</a:t>
            </a: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786, 2.23,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2.23,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</a:t>
            </a: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123,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123,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 err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786, 2.23,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70.2, 123,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b="1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C000"/>
                </a:solidFill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Tuples:</a:t>
            </a:r>
          </a:p>
        </p:txBody>
      </p:sp>
    </p:spTree>
    <p:extLst>
      <p:ext uri="{BB962C8B-B14F-4D97-AF65-F5344CB8AC3E}">
        <p14:creationId xmlns:p14="http://schemas.microsoft.com/office/powerpoint/2010/main" val="4047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53352</TotalTime>
  <Words>9255</Words>
  <Application>Microsoft Office PowerPoint</Application>
  <PresentationFormat>Custom</PresentationFormat>
  <Paragraphs>1235</Paragraphs>
  <Slides>74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74</vt:i4>
      </vt:variant>
    </vt:vector>
  </HeadingPairs>
  <TitlesOfParts>
    <vt:vector size="102" baseType="lpstr">
      <vt:lpstr>MS Gothic</vt:lpstr>
      <vt:lpstr>ＭＳ Ｐゴシック</vt:lpstr>
      <vt:lpstr>ＭＳ Ｐゴシック</vt:lpstr>
      <vt:lpstr>PMingLiU</vt:lpstr>
      <vt:lpstr>PMingLiU</vt:lpstr>
      <vt:lpstr>Arial</vt:lpstr>
      <vt:lpstr>Arial Narrow</vt:lpstr>
      <vt:lpstr>Bahnschrift</vt:lpstr>
      <vt:lpstr>Bookman Old Style</vt:lpstr>
      <vt:lpstr>Brush Script MT</vt:lpstr>
      <vt:lpstr>Calibri</vt:lpstr>
      <vt:lpstr>Calibri Light</vt:lpstr>
      <vt:lpstr>Courier New</vt:lpstr>
      <vt:lpstr>Elephant</vt:lpstr>
      <vt:lpstr>Lucida Bright</vt:lpstr>
      <vt:lpstr>Lucida Console</vt:lpstr>
      <vt:lpstr>Lucida Sans</vt:lpstr>
      <vt:lpstr>Lucida Sans Typewriter</vt:lpstr>
      <vt:lpstr>Lucida Sans Unicode</vt:lpstr>
      <vt:lpstr>Symbol</vt:lpstr>
      <vt:lpstr>times</vt:lpstr>
      <vt:lpstr>Times New Roman</vt:lpstr>
      <vt:lpstr>Wingdings</vt:lpstr>
      <vt:lpstr>2_Office Theme</vt:lpstr>
      <vt:lpstr>4_Office Theme</vt:lpstr>
      <vt:lpstr>2_Default Design</vt:lpstr>
      <vt:lpstr>8_Office Theme</vt:lpstr>
      <vt:lpstr>Default Design</vt:lpstr>
      <vt:lpstr>A mapping is a concept from math</vt:lpstr>
      <vt:lpstr>A mapping is a concept from math</vt:lpstr>
      <vt:lpstr>A mapping is a concept from math</vt:lpstr>
      <vt:lpstr>A mapping is a concept from math</vt:lpstr>
      <vt:lpstr>A mapping is a concept from math</vt:lpstr>
      <vt:lpstr>PowerPoint Presentation</vt:lpstr>
      <vt:lpstr>Data Types:</vt:lpstr>
      <vt:lpstr>Python Tuples:</vt:lpstr>
      <vt:lpstr>Python Tuples:</vt:lpstr>
      <vt:lpstr>Creating Singleton Tuples</vt:lpstr>
      <vt:lpstr>Creating Singleton Tuples</vt:lpstr>
      <vt:lpstr>Creating Singleton Tuples</vt:lpstr>
      <vt:lpstr>Creating Singleton Tuples</vt:lpstr>
      <vt:lpstr>Creating Singleton Tuples</vt:lpstr>
      <vt:lpstr>PowerPoint Presentation</vt:lpstr>
      <vt:lpstr>Tuple Operators</vt:lpstr>
      <vt:lpstr>Updating Tuples</vt:lpstr>
      <vt:lpstr>Updating Tuples</vt:lpstr>
      <vt:lpstr>Updating Tuples</vt:lpstr>
      <vt:lpstr>Updating Tuples</vt:lpstr>
      <vt:lpstr>Updating Tuples</vt:lpstr>
      <vt:lpstr>Updating Tuples</vt:lpstr>
      <vt:lpstr>Updating Tuples</vt:lpstr>
      <vt:lpstr>Updating Tuples</vt:lpstr>
      <vt:lpstr>Updating Tuples</vt:lpstr>
      <vt:lpstr>Deleting Tuple Elements</vt:lpstr>
      <vt:lpstr>Deleting Tuple Elements</vt:lpstr>
      <vt:lpstr>Lists Can Combine Together</vt:lpstr>
      <vt:lpstr>Tuples Can Combine Together</vt:lpstr>
      <vt:lpstr>Lists and Tuples Can’t Combine</vt:lpstr>
      <vt:lpstr>To Combine, First Type Cast:</vt:lpstr>
      <vt:lpstr>Lists Can Be Written To</vt:lpstr>
      <vt:lpstr>Can Tuples Be Written to? </vt:lpstr>
      <vt:lpstr>Q: Didn’t we say, just a few slides back, that tuples are read-only?</vt:lpstr>
      <vt:lpstr>Tuples Cannot Be Written to </vt:lpstr>
      <vt:lpstr>But Lists Can Be Written To</vt:lpstr>
      <vt:lpstr>Data Types:</vt:lpstr>
      <vt:lpstr>Data Types: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with |</vt:lpstr>
      <vt:lpstr>Union with |</vt:lpstr>
      <vt:lpstr>Union with |</vt:lpstr>
      <vt:lpstr>Intersection with &amp;</vt:lpstr>
      <vt:lpstr>Remove shared items, with -</vt:lpstr>
      <vt:lpstr>Exclusively in just one set, with ^</vt:lpstr>
      <vt:lpstr>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Types:</vt:lpstr>
      <vt:lpstr>Data Types: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Me</cp:lastModifiedBy>
  <cp:revision>1518</cp:revision>
  <dcterms:created xsi:type="dcterms:W3CDTF">2017-02-16T03:48:05Z</dcterms:created>
  <dcterms:modified xsi:type="dcterms:W3CDTF">2023-03-21T14:40:20Z</dcterms:modified>
</cp:coreProperties>
</file>