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202"/>
  </p:notesMasterIdLst>
  <p:sldIdLst>
    <p:sldId id="3370" r:id="rId7"/>
    <p:sldId id="3365" r:id="rId8"/>
    <p:sldId id="3366" r:id="rId9"/>
    <p:sldId id="3367" r:id="rId10"/>
    <p:sldId id="3368" r:id="rId11"/>
    <p:sldId id="3369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24" r:id="rId20"/>
    <p:sldId id="3325" r:id="rId21"/>
    <p:sldId id="3326" r:id="rId22"/>
    <p:sldId id="3327" r:id="rId23"/>
    <p:sldId id="3328" r:id="rId24"/>
    <p:sldId id="3329" r:id="rId25"/>
    <p:sldId id="3330" r:id="rId26"/>
    <p:sldId id="3331" r:id="rId27"/>
    <p:sldId id="3332" r:id="rId28"/>
    <p:sldId id="3333" r:id="rId29"/>
    <p:sldId id="3334" r:id="rId30"/>
    <p:sldId id="3335" r:id="rId31"/>
    <p:sldId id="3336" r:id="rId32"/>
    <p:sldId id="1637" r:id="rId33"/>
    <p:sldId id="1638" r:id="rId34"/>
    <p:sldId id="1639" r:id="rId35"/>
    <p:sldId id="1640" r:id="rId36"/>
    <p:sldId id="1641" r:id="rId37"/>
    <p:sldId id="1642" r:id="rId38"/>
    <p:sldId id="1643" r:id="rId39"/>
    <p:sldId id="1644" r:id="rId40"/>
    <p:sldId id="1645" r:id="rId41"/>
    <p:sldId id="1646" r:id="rId42"/>
    <p:sldId id="1647" r:id="rId43"/>
    <p:sldId id="1648" r:id="rId44"/>
    <p:sldId id="1649" r:id="rId45"/>
    <p:sldId id="1650" r:id="rId46"/>
    <p:sldId id="1651" r:id="rId47"/>
    <p:sldId id="1652" r:id="rId48"/>
    <p:sldId id="1653" r:id="rId49"/>
    <p:sldId id="1654" r:id="rId50"/>
    <p:sldId id="3381" r:id="rId51"/>
    <p:sldId id="3383" r:id="rId52"/>
    <p:sldId id="3384" r:id="rId53"/>
    <p:sldId id="3382" r:id="rId54"/>
    <p:sldId id="3378" r:id="rId55"/>
    <p:sldId id="3379" r:id="rId56"/>
    <p:sldId id="3385" r:id="rId57"/>
    <p:sldId id="3386" r:id="rId58"/>
    <p:sldId id="3388" r:id="rId59"/>
    <p:sldId id="3389" r:id="rId60"/>
    <p:sldId id="3390" r:id="rId61"/>
    <p:sldId id="3391" r:id="rId62"/>
    <p:sldId id="1663" r:id="rId63"/>
    <p:sldId id="1658" r:id="rId64"/>
    <p:sldId id="1659" r:id="rId65"/>
    <p:sldId id="1660" r:id="rId66"/>
    <p:sldId id="3393" r:id="rId67"/>
    <p:sldId id="1662" r:id="rId68"/>
    <p:sldId id="1316" r:id="rId69"/>
    <p:sldId id="760" r:id="rId70"/>
    <p:sldId id="697" r:id="rId71"/>
    <p:sldId id="1579" r:id="rId72"/>
    <p:sldId id="943" r:id="rId73"/>
    <p:sldId id="1321" r:id="rId74"/>
    <p:sldId id="1320" r:id="rId75"/>
    <p:sldId id="1319" r:id="rId76"/>
    <p:sldId id="1318" r:id="rId77"/>
    <p:sldId id="1317" r:id="rId78"/>
    <p:sldId id="922" r:id="rId79"/>
    <p:sldId id="1326" r:id="rId80"/>
    <p:sldId id="1327" r:id="rId81"/>
    <p:sldId id="1324" r:id="rId82"/>
    <p:sldId id="1328" r:id="rId83"/>
    <p:sldId id="1325" r:id="rId84"/>
    <p:sldId id="1329" r:id="rId85"/>
    <p:sldId id="1330" r:id="rId86"/>
    <p:sldId id="1331" r:id="rId87"/>
    <p:sldId id="1332" r:id="rId88"/>
    <p:sldId id="1333" r:id="rId89"/>
    <p:sldId id="1335" r:id="rId90"/>
    <p:sldId id="1336" r:id="rId91"/>
    <p:sldId id="1337" r:id="rId92"/>
    <p:sldId id="1339" r:id="rId93"/>
    <p:sldId id="1340" r:id="rId94"/>
    <p:sldId id="1341" r:id="rId95"/>
    <p:sldId id="1001" r:id="rId96"/>
    <p:sldId id="1003" r:id="rId97"/>
    <p:sldId id="1004" r:id="rId98"/>
    <p:sldId id="1005" r:id="rId99"/>
    <p:sldId id="1011" r:id="rId100"/>
    <p:sldId id="1022" r:id="rId101"/>
    <p:sldId id="1015" r:id="rId102"/>
    <p:sldId id="1019" r:id="rId103"/>
    <p:sldId id="1020" r:id="rId104"/>
    <p:sldId id="1342" r:id="rId105"/>
    <p:sldId id="956" r:id="rId106"/>
    <p:sldId id="1344" r:id="rId107"/>
    <p:sldId id="1345" r:id="rId108"/>
    <p:sldId id="1346" r:id="rId109"/>
    <p:sldId id="1347" r:id="rId110"/>
    <p:sldId id="959" r:id="rId111"/>
    <p:sldId id="1348" r:id="rId112"/>
    <p:sldId id="1350" r:id="rId113"/>
    <p:sldId id="1349" r:id="rId114"/>
    <p:sldId id="1352" r:id="rId115"/>
    <p:sldId id="1353" r:id="rId116"/>
    <p:sldId id="1354" r:id="rId117"/>
    <p:sldId id="1355" r:id="rId118"/>
    <p:sldId id="1357" r:id="rId119"/>
    <p:sldId id="1359" r:id="rId120"/>
    <p:sldId id="1364" r:id="rId121"/>
    <p:sldId id="1363" r:id="rId122"/>
    <p:sldId id="1365" r:id="rId123"/>
    <p:sldId id="1380" r:id="rId124"/>
    <p:sldId id="1381" r:id="rId125"/>
    <p:sldId id="1228" r:id="rId126"/>
    <p:sldId id="1241" r:id="rId127"/>
    <p:sldId id="1230" r:id="rId128"/>
    <p:sldId id="1231" r:id="rId129"/>
    <p:sldId id="1377" r:id="rId130"/>
    <p:sldId id="1378" r:id="rId131"/>
    <p:sldId id="1376" r:id="rId132"/>
    <p:sldId id="1372" r:id="rId133"/>
    <p:sldId id="1366" r:id="rId134"/>
    <p:sldId id="1373" r:id="rId135"/>
    <p:sldId id="1369" r:id="rId136"/>
    <p:sldId id="1370" r:id="rId137"/>
    <p:sldId id="1374" r:id="rId138"/>
    <p:sldId id="1375" r:id="rId139"/>
    <p:sldId id="1379" r:id="rId140"/>
    <p:sldId id="1238" r:id="rId141"/>
    <p:sldId id="1383" r:id="rId142"/>
    <p:sldId id="1384" r:id="rId143"/>
    <p:sldId id="1387" r:id="rId144"/>
    <p:sldId id="1386" r:id="rId145"/>
    <p:sldId id="1388" r:id="rId146"/>
    <p:sldId id="1247" r:id="rId147"/>
    <p:sldId id="1390" r:id="rId148"/>
    <p:sldId id="1391" r:id="rId149"/>
    <p:sldId id="1392" r:id="rId150"/>
    <p:sldId id="1393" r:id="rId151"/>
    <p:sldId id="1395" r:id="rId152"/>
    <p:sldId id="1396" r:id="rId153"/>
    <p:sldId id="1397" r:id="rId154"/>
    <p:sldId id="1398" r:id="rId155"/>
    <p:sldId id="1261" r:id="rId156"/>
    <p:sldId id="1401" r:id="rId157"/>
    <p:sldId id="1402" r:id="rId158"/>
    <p:sldId id="1262" r:id="rId159"/>
    <p:sldId id="1404" r:id="rId160"/>
    <p:sldId id="1403" r:id="rId161"/>
    <p:sldId id="1405" r:id="rId162"/>
    <p:sldId id="1406" r:id="rId163"/>
    <p:sldId id="1407" r:id="rId164"/>
    <p:sldId id="1408" r:id="rId165"/>
    <p:sldId id="1410" r:id="rId166"/>
    <p:sldId id="1411" r:id="rId167"/>
    <p:sldId id="1412" r:id="rId168"/>
    <p:sldId id="1413" r:id="rId169"/>
    <p:sldId id="1414" r:id="rId170"/>
    <p:sldId id="1415" r:id="rId171"/>
    <p:sldId id="1416" r:id="rId172"/>
    <p:sldId id="1417" r:id="rId173"/>
    <p:sldId id="1426" r:id="rId174"/>
    <p:sldId id="1419" r:id="rId175"/>
    <p:sldId id="1418" r:id="rId176"/>
    <p:sldId id="1420" r:id="rId177"/>
    <p:sldId id="1421" r:id="rId178"/>
    <p:sldId id="1422" r:id="rId179"/>
    <p:sldId id="1423" r:id="rId180"/>
    <p:sldId id="1424" r:id="rId181"/>
    <p:sldId id="1425" r:id="rId182"/>
    <p:sldId id="1427" r:id="rId183"/>
    <p:sldId id="1428" r:id="rId184"/>
    <p:sldId id="1284" r:id="rId185"/>
    <p:sldId id="1285" r:id="rId186"/>
    <p:sldId id="1286" r:id="rId187"/>
    <p:sldId id="1287" r:id="rId188"/>
    <p:sldId id="1288" r:id="rId189"/>
    <p:sldId id="1429" r:id="rId190"/>
    <p:sldId id="1430" r:id="rId191"/>
    <p:sldId id="1432" r:id="rId192"/>
    <p:sldId id="1293" r:id="rId193"/>
    <p:sldId id="1294" r:id="rId194"/>
    <p:sldId id="1295" r:id="rId195"/>
    <p:sldId id="1296" r:id="rId196"/>
    <p:sldId id="1297" r:id="rId197"/>
    <p:sldId id="1668" r:id="rId198"/>
    <p:sldId id="1664" r:id="rId199"/>
    <p:sldId id="1435" r:id="rId200"/>
    <p:sldId id="1439" r:id="rId201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00"/>
    <a:srgbClr val="A6A6A6"/>
    <a:srgbClr val="0070C0"/>
    <a:srgbClr val="0000FF"/>
    <a:srgbClr val="0563C1"/>
    <a:srgbClr val="FFCCCC"/>
    <a:srgbClr val="8080A8"/>
    <a:srgbClr val="860000"/>
    <a:srgbClr val="7B4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6" d="100"/>
          <a:sy n="46" d="100"/>
        </p:scale>
        <p:origin x="368" y="356"/>
      </p:cViewPr>
      <p:guideLst>
        <p:guide orient="horz" pos="2160"/>
        <p:guide pos="3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slide" Target="slides/slide164.xml"/><Relationship Id="rId191" Type="http://schemas.openxmlformats.org/officeDocument/2006/relationships/slide" Target="slides/slide185.xml"/><Relationship Id="rId205" Type="http://schemas.openxmlformats.org/officeDocument/2006/relationships/theme" Target="theme/theme1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181" Type="http://schemas.openxmlformats.org/officeDocument/2006/relationships/slide" Target="slides/slide175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slide" Target="slides/slide165.xml"/><Relationship Id="rId192" Type="http://schemas.openxmlformats.org/officeDocument/2006/relationships/slide" Target="slides/slide186.xml"/><Relationship Id="rId206" Type="http://schemas.openxmlformats.org/officeDocument/2006/relationships/tableStyles" Target="tableStyle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82" Type="http://schemas.openxmlformats.org/officeDocument/2006/relationships/slide" Target="slides/slide176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5" Type="http://schemas.openxmlformats.org/officeDocument/2006/relationships/slide" Target="slides/slide59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51" Type="http://schemas.openxmlformats.org/officeDocument/2006/relationships/slide" Target="slides/slide145.xml"/><Relationship Id="rId172" Type="http://schemas.openxmlformats.org/officeDocument/2006/relationships/slide" Target="slides/slide166.xml"/><Relationship Id="rId193" Type="http://schemas.openxmlformats.org/officeDocument/2006/relationships/slide" Target="slides/slide187.xml"/><Relationship Id="rId13" Type="http://schemas.openxmlformats.org/officeDocument/2006/relationships/slide" Target="slides/slide7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20" Type="http://schemas.openxmlformats.org/officeDocument/2006/relationships/slide" Target="slides/slide114.xml"/><Relationship Id="rId141" Type="http://schemas.openxmlformats.org/officeDocument/2006/relationships/slide" Target="slides/slide135.xml"/><Relationship Id="rId7" Type="http://schemas.openxmlformats.org/officeDocument/2006/relationships/slide" Target="slides/slide1.xml"/><Relationship Id="rId162" Type="http://schemas.openxmlformats.org/officeDocument/2006/relationships/slide" Target="slides/slide156.xml"/><Relationship Id="rId183" Type="http://schemas.openxmlformats.org/officeDocument/2006/relationships/slide" Target="slides/slide177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178" Type="http://schemas.openxmlformats.org/officeDocument/2006/relationships/slide" Target="slides/slide172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slide" Target="slides/slide167.xml"/><Relationship Id="rId194" Type="http://schemas.openxmlformats.org/officeDocument/2006/relationships/slide" Target="slides/slide188.xml"/><Relationship Id="rId199" Type="http://schemas.openxmlformats.org/officeDocument/2006/relationships/slide" Target="slides/slide193.xml"/><Relationship Id="rId203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74" Type="http://schemas.openxmlformats.org/officeDocument/2006/relationships/slide" Target="slides/slide168.xml"/><Relationship Id="rId179" Type="http://schemas.openxmlformats.org/officeDocument/2006/relationships/slide" Target="slides/slide173.xml"/><Relationship Id="rId195" Type="http://schemas.openxmlformats.org/officeDocument/2006/relationships/slide" Target="slides/slide189.xml"/><Relationship Id="rId190" Type="http://schemas.openxmlformats.org/officeDocument/2006/relationships/slide" Target="slides/slide184.xml"/><Relationship Id="rId204" Type="http://schemas.openxmlformats.org/officeDocument/2006/relationships/viewProps" Target="viewProps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slide" Target="slides/slide163.xml"/><Relationship Id="rId185" Type="http://schemas.openxmlformats.org/officeDocument/2006/relationships/slide" Target="slides/slide1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80" Type="http://schemas.openxmlformats.org/officeDocument/2006/relationships/slide" Target="slides/slide174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75" Type="http://schemas.openxmlformats.org/officeDocument/2006/relationships/slide" Target="slides/slide169.xml"/><Relationship Id="rId196" Type="http://schemas.openxmlformats.org/officeDocument/2006/relationships/slide" Target="slides/slide190.xml"/><Relationship Id="rId200" Type="http://schemas.openxmlformats.org/officeDocument/2006/relationships/slide" Target="slides/slide194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186" Type="http://schemas.openxmlformats.org/officeDocument/2006/relationships/slide" Target="slides/slide180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6" Type="http://schemas.openxmlformats.org/officeDocument/2006/relationships/slide" Target="slides/slide170.xml"/><Relationship Id="rId197" Type="http://schemas.openxmlformats.org/officeDocument/2006/relationships/slide" Target="slides/slide191.xml"/><Relationship Id="rId201" Type="http://schemas.openxmlformats.org/officeDocument/2006/relationships/slide" Target="slides/slide195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Relationship Id="rId187" Type="http://schemas.openxmlformats.org/officeDocument/2006/relationships/slide" Target="slides/slide18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60" Type="http://schemas.openxmlformats.org/officeDocument/2006/relationships/slide" Target="slides/slide54.xml"/><Relationship Id="rId81" Type="http://schemas.openxmlformats.org/officeDocument/2006/relationships/slide" Target="slides/slide75.xml"/><Relationship Id="rId135" Type="http://schemas.openxmlformats.org/officeDocument/2006/relationships/slide" Target="slides/slide129.xml"/><Relationship Id="rId156" Type="http://schemas.openxmlformats.org/officeDocument/2006/relationships/slide" Target="slides/slide150.xml"/><Relationship Id="rId177" Type="http://schemas.openxmlformats.org/officeDocument/2006/relationships/slide" Target="slides/slide171.xml"/><Relationship Id="rId198" Type="http://schemas.openxmlformats.org/officeDocument/2006/relationships/slide" Target="slides/slide192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50" Type="http://schemas.openxmlformats.org/officeDocument/2006/relationships/slide" Target="slides/slide44.xml"/><Relationship Id="rId104" Type="http://schemas.openxmlformats.org/officeDocument/2006/relationships/slide" Target="slides/slide98.xml"/><Relationship Id="rId125" Type="http://schemas.openxmlformats.org/officeDocument/2006/relationships/slide" Target="slides/slide119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188" Type="http://schemas.openxmlformats.org/officeDocument/2006/relationships/slide" Target="slides/slide182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57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21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52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1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69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7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406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507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3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6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3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763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150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5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151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186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152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179</a:t>
            </a:fld>
            <a:endParaRPr lang="en-GB" alt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12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37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827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423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43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08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49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186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806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195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74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05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9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82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17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128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4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70" y="4191000"/>
            <a:ext cx="6648689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7" y="6248400"/>
            <a:ext cx="3081099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6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2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7" y="381000"/>
            <a:ext cx="214866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3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39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1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9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2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78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67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5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06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77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92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32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18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9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6"/>
            <a:ext cx="82703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3"/>
            <a:ext cx="82703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95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6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8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92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38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634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169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95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732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35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3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8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890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88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80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83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0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73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347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111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604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89" y="274638"/>
            <a:ext cx="875681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2" y="1535113"/>
            <a:ext cx="4299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92" y="2174875"/>
            <a:ext cx="4299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7" y="1535113"/>
            <a:ext cx="43007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7" y="2174875"/>
            <a:ext cx="43007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26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444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17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902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333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153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695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68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5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524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256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918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996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021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65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740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062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1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2" y="273050"/>
            <a:ext cx="32010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6"/>
            <a:ext cx="543922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2" y="1435103"/>
            <a:ext cx="32010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9" y="4800600"/>
            <a:ext cx="58378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9" y="612775"/>
            <a:ext cx="58378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9" y="5367338"/>
            <a:ext cx="58378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2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2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2" y="1295400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2" y="6324600"/>
            <a:ext cx="6243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6" y="6324600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3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158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6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8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838688" rtl="0" eaLnBrk="1" latinLnBrk="0" hangingPunct="1">
        <a:lnSpc>
          <a:spcPct val="90000"/>
        </a:lnSpc>
        <a:spcBef>
          <a:spcPct val="0"/>
        </a:spcBef>
        <a:buNone/>
        <a:defRPr sz="4036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209672" indent="-209672" algn="l" defTabSz="838688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3669" kern="1200">
          <a:solidFill>
            <a:schemeClr val="tx1"/>
          </a:solidFill>
          <a:latin typeface="+mn-lt"/>
          <a:ea typeface="+mn-ea"/>
          <a:cs typeface="+mn-cs"/>
        </a:defRPr>
      </a:lvl1pPr>
      <a:lvl2pPr marL="629016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46770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1887047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0"/>
            <a:ext cx="972978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dirty="0">
                <a:solidFill>
                  <a:srgbClr val="0070C0"/>
                </a:solidFill>
              </a:rPr>
              <a:t>De</a:t>
            </a:r>
            <a:r>
              <a:rPr lang="en-US" sz="4800" spc="400" dirty="0">
                <a:solidFill>
                  <a:srgbClr val="0070C0"/>
                </a:solidFill>
              </a:rPr>
              <a:t>f</a:t>
            </a:r>
            <a:r>
              <a:rPr lang="en-US" sz="4800" dirty="0">
                <a:solidFill>
                  <a:srgbClr val="0070C0"/>
                </a:solidFill>
              </a:rPr>
              <a:t>ining Functions </a:t>
            </a:r>
            <a:br>
              <a:rPr lang="en-US" sz="4800" dirty="0">
                <a:solidFill>
                  <a:srgbClr val="0070C0"/>
                </a:solidFill>
              </a:rPr>
            </a:b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  <a:endParaRPr kumimoji="0" lang="en-US" sz="3200" b="1" i="0" u="none" strike="noStrike" kern="1200" cap="none" spc="-8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#In C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to define a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before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we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But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2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each</a:t>
            </a:r>
            <a:r>
              <a:rPr kumimoji="0" lang="es-E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other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one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of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them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will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a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prototype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import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#This'll allow me to cat in Python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x=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os.system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('cat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proto.c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')#Her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zh-TW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’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some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//This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protoype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is neede</a:t>
            </a:r>
            <a:r>
              <a:rPr kumimoji="0" lang="en-US" altLang="en-US" sz="2400" b="0" i="0" u="none" strike="noStrike" kern="0" cap="none" spc="-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d.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Otherwis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{return g(i+1</a:t>
            </a:r>
            <a:r>
              <a:rPr kumimoji="0" lang="en-U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);}</a:t>
            </a:r>
            <a:r>
              <a:rPr kumimoji="0" lang="en-US" altLang="en-US" sz="20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//&lt;-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 crashes her</a:t>
            </a:r>
            <a:r>
              <a:rPr kumimoji="0" lang="en-US" altLang="en-US" sz="2400" b="0" i="0" u="none" strike="noStrike" kern="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{if(</a:t>
            </a:r>
            <a:r>
              <a:rPr kumimoji="0" lang="en-US" altLang="en-US" sz="24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&lt;99)return</a:t>
            </a:r>
            <a:r>
              <a:rPr kumimoji="0" lang="en-US" alt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-3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-3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-3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;else</a:t>
            </a:r>
            <a:r>
              <a:rPr kumimoji="0" lang="en-US" alt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</a:t>
            </a:r>
            <a:r>
              <a:rPr kumimoji="0" lang="en-US" alt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669" y="3847606"/>
            <a:ext cx="9130119" cy="21024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1103438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8234" y="1351724"/>
            <a:ext cx="9650465" cy="5598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So, the </a:t>
            </a:r>
            <a:r>
              <a:rPr lang="en-US" altLang="zh-TW" sz="4300" i="1" dirty="0">
                <a:solidFill>
                  <a:srgbClr val="0000FF"/>
                </a:solidFill>
              </a:rPr>
              <a:t>asterisked-variable</a:t>
            </a:r>
            <a:r>
              <a:rPr lang="en-US" altLang="zh-TW" sz="4300" dirty="0"/>
              <a:t> goes at end.</a:t>
            </a:r>
          </a:p>
          <a:p>
            <a:pPr marL="517525" indent="-5175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Q:But, wait a minute. Didn’t we say that </a:t>
            </a:r>
            <a:r>
              <a:rPr lang="en-US" altLang="zh-TW" sz="4300" i="1" dirty="0">
                <a:solidFill>
                  <a:srgbClr val="0000FF"/>
                </a:solidFill>
              </a:rPr>
              <a:t>default arguments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008000"/>
                </a:solidFill>
              </a:rPr>
              <a:t>also go at the end?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A:Well, Let’s recall what we had said…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Let’s recall what we had said…</a:t>
            </a:r>
          </a:p>
        </p:txBody>
      </p:sp>
    </p:spTree>
    <p:extLst>
      <p:ext uri="{BB962C8B-B14F-4D97-AF65-F5344CB8AC3E}">
        <p14:creationId xmlns:p14="http://schemas.microsoft.com/office/powerpoint/2010/main" val="3240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77FD7-D4E6-458E-A15B-34F82E079C4D}"/>
              </a:ext>
            </a:extLst>
          </p:cNvPr>
          <p:cNvSpPr txBox="1">
            <a:spLocks/>
          </p:cNvSpPr>
          <p:nvPr/>
        </p:nvSpPr>
        <p:spPr>
          <a:xfrm>
            <a:off x="347472" y="659197"/>
            <a:ext cx="9079992" cy="62727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sally7.py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broken.py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 name="Sally", age):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print ("Name: ", name, ", Age: ", age)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python3 broken.py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"broken.py", line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non-default argument follows default argument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7344071" y="434793"/>
            <a:ext cx="3125129" cy="784901"/>
            <a:chOff x="-734800" y="434792"/>
            <a:chExt cx="3125129" cy="784901"/>
          </a:xfrm>
        </p:grpSpPr>
        <p:sp>
          <p:nvSpPr>
            <p:cNvPr id="11" name="Trapezoid 10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#61,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Reproduced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Let’s recall what we had said…</a:t>
            </a:r>
          </a:p>
        </p:txBody>
      </p:sp>
    </p:spTree>
    <p:extLst>
      <p:ext uri="{BB962C8B-B14F-4D97-AF65-F5344CB8AC3E}">
        <p14:creationId xmlns:p14="http://schemas.microsoft.com/office/powerpoint/2010/main" val="23332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655978"/>
            <a:ext cx="9079992" cy="6202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sally7.py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cat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name="Sally"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 ("Name: ", name, ", Age: ", age)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“broken.py", line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non-default argument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follows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default argument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7344071" y="434793"/>
            <a:ext cx="3125129" cy="784901"/>
            <a:chOff x="-734800" y="434792"/>
            <a:chExt cx="3125129" cy="784901"/>
          </a:xfrm>
        </p:grpSpPr>
        <p:sp>
          <p:nvSpPr>
            <p:cNvPr id="11" name="Trapezoid 10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#61,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Reproduced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Let’s recall what we had said…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27942" y="1151404"/>
            <a:ext cx="5170528" cy="2031248"/>
          </a:xfrm>
          <a:prstGeom prst="wedgeRoundRectCallout">
            <a:avLst>
              <a:gd name="adj1" fmla="val -22194"/>
              <a:gd name="adj2" fmla="val 197540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4000" dirty="0"/>
              <a:t>So yes: we had said that default arguments must go last.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99855" y="4867229"/>
            <a:ext cx="1543050" cy="1206408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40481" y="4887108"/>
            <a:ext cx="2038350" cy="1625508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8234" y="1351724"/>
            <a:ext cx="9650465" cy="5598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/>
              <a:t>So, the </a:t>
            </a:r>
            <a:r>
              <a:rPr lang="en-US" altLang="zh-TW" sz="4300" i="1" dirty="0">
                <a:solidFill>
                  <a:srgbClr val="0000FF"/>
                </a:solidFill>
              </a:rPr>
              <a:t>asterisked-variable</a:t>
            </a:r>
            <a:r>
              <a:rPr lang="en-US" altLang="zh-TW" sz="4300" dirty="0"/>
              <a:t> goes at end.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Q:But, wait a minute. Didn’t we say that </a:t>
            </a:r>
            <a:r>
              <a:rPr lang="en-US" altLang="zh-TW" sz="4300" i="1" dirty="0">
                <a:solidFill>
                  <a:srgbClr val="0000FF"/>
                </a:solidFill>
              </a:rPr>
              <a:t>default arguments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008000"/>
                </a:solidFill>
              </a:rPr>
              <a:t>also go at the end?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A:Well, Let’s recall what we had said…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chemeClr val="bg1"/>
                </a:solidFill>
              </a:rPr>
              <a:t>Q:Well, they can’t </a:t>
            </a:r>
            <a:r>
              <a:rPr lang="en-US" altLang="zh-TW" sz="4300" i="1" dirty="0">
                <a:solidFill>
                  <a:schemeClr val="bg1"/>
                </a:solidFill>
              </a:rPr>
              <a:t>both</a:t>
            </a:r>
            <a:r>
              <a:rPr lang="en-US" altLang="zh-TW" sz="4300" dirty="0">
                <a:solidFill>
                  <a:schemeClr val="bg1"/>
                </a:solidFill>
              </a:rPr>
              <a:t> go at the end. What if I want both types of arguments?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chemeClr val="bg1"/>
                </a:solidFill>
              </a:rPr>
              <a:t>A:Then the defaults go at the end, and can </a:t>
            </a:r>
            <a:r>
              <a:rPr lang="en-US" altLang="zh-TW" sz="4300" i="1" dirty="0">
                <a:solidFill>
                  <a:schemeClr val="bg1"/>
                </a:solidFill>
              </a:rPr>
              <a:t>only</a:t>
            </a:r>
            <a:r>
              <a:rPr lang="en-US" altLang="zh-TW" sz="4300" dirty="0">
                <a:solidFill>
                  <a:schemeClr val="bg1"/>
                </a:solidFill>
              </a:rPr>
              <a:t> be changed from their defaults by name.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Let’s recall what we had said…</a:t>
            </a:r>
          </a:p>
        </p:txBody>
      </p:sp>
    </p:spTree>
    <p:extLst>
      <p:ext uri="{BB962C8B-B14F-4D97-AF65-F5344CB8AC3E}">
        <p14:creationId xmlns:p14="http://schemas.microsoft.com/office/powerpoint/2010/main" val="16141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8235" y="1351724"/>
            <a:ext cx="9441554" cy="5598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/>
              <a:t>So, the </a:t>
            </a:r>
            <a:r>
              <a:rPr lang="en-US" altLang="zh-TW" sz="4300" i="1" dirty="0">
                <a:solidFill>
                  <a:srgbClr val="0000FF"/>
                </a:solidFill>
              </a:rPr>
              <a:t>asterisked-variable</a:t>
            </a:r>
            <a:r>
              <a:rPr lang="en-US" altLang="zh-TW" sz="4300" dirty="0"/>
              <a:t> goes at end.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Q:But, wait a minute. Didn’t we say that </a:t>
            </a:r>
            <a:r>
              <a:rPr lang="en-US" altLang="zh-TW" sz="4300" i="1" dirty="0">
                <a:solidFill>
                  <a:srgbClr val="0000FF"/>
                </a:solidFill>
              </a:rPr>
              <a:t>default arguments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008000"/>
                </a:solidFill>
              </a:rPr>
              <a:t>also go at the end?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A:Now I remember. Yes, we did say that.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Q:Well, they can’t </a:t>
            </a:r>
            <a:r>
              <a:rPr lang="en-US" altLang="zh-TW" sz="4300" i="1" dirty="0">
                <a:solidFill>
                  <a:srgbClr val="008000"/>
                </a:solidFill>
              </a:rPr>
              <a:t>both</a:t>
            </a:r>
            <a:r>
              <a:rPr lang="en-US" altLang="zh-TW" sz="4300" dirty="0">
                <a:solidFill>
                  <a:srgbClr val="008000"/>
                </a:solidFill>
              </a:rPr>
              <a:t> go at the end. </a:t>
            </a:r>
            <a:r>
              <a:rPr lang="en-US" altLang="zh-TW" sz="4300" spc="-90" dirty="0">
                <a:solidFill>
                  <a:srgbClr val="008000"/>
                </a:solidFill>
              </a:rPr>
              <a:t>What if I want both types of arguments</a:t>
            </a:r>
            <a:r>
              <a:rPr lang="en-US" altLang="zh-TW" sz="4300" dirty="0">
                <a:solidFill>
                  <a:srgbClr val="008000"/>
                </a:solidFill>
              </a:rPr>
              <a:t>?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A:Then the defaults go at end, so their</a:t>
            </a:r>
            <a:br>
              <a:rPr lang="en-US" altLang="zh-TW" sz="4300" dirty="0">
                <a:solidFill>
                  <a:srgbClr val="FF0000"/>
                </a:solidFill>
              </a:rPr>
            </a:br>
            <a:r>
              <a:rPr lang="en-US" altLang="zh-TW" sz="4300" dirty="0">
                <a:solidFill>
                  <a:srgbClr val="FF0000"/>
                </a:solidFill>
              </a:rPr>
              <a:t>values can </a:t>
            </a:r>
            <a:r>
              <a:rPr lang="en-US" altLang="zh-TW" sz="4300" i="1" dirty="0">
                <a:solidFill>
                  <a:srgbClr val="FF0000"/>
                </a:solidFill>
              </a:rPr>
              <a:t>only</a:t>
            </a:r>
            <a:r>
              <a:rPr lang="en-US" altLang="zh-TW" sz="4300" dirty="0">
                <a:solidFill>
                  <a:srgbClr val="FF0000"/>
                </a:solidFill>
              </a:rPr>
              <a:t> be changed by name.</a:t>
            </a:r>
            <a:endParaRPr lang="en-US" altLang="zh-TW" sz="43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has</a:t>
            </a:r>
            <a:r>
              <a:rPr lang="en-US" altLang="zh-TW" sz="4800" dirty="0"/>
              <a:t> </a:t>
            </a:r>
            <a:r>
              <a:rPr lang="en-US" altLang="zh-TW" sz="5400" dirty="0"/>
              <a:t>2</a:t>
            </a:r>
            <a:r>
              <a:rPr lang="en-US" altLang="zh-TW" sz="4800" dirty="0"/>
              <a:t> </a:t>
            </a:r>
            <a:r>
              <a:rPr lang="en-US" altLang="zh-TW" sz="5400" dirty="0"/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/>
              <a:t>:	By default, this is a space.</a:t>
            </a:r>
          </a:p>
        </p:txBody>
      </p:sp>
    </p:spTree>
    <p:extLst>
      <p:ext uri="{BB962C8B-B14F-4D97-AF65-F5344CB8AC3E}">
        <p14:creationId xmlns:p14="http://schemas.microsoft.com/office/powerpoint/2010/main" val="27524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has</a:t>
            </a:r>
            <a:r>
              <a:rPr lang="en-US" altLang="zh-TW" sz="4800" dirty="0"/>
              <a:t> </a:t>
            </a:r>
            <a:r>
              <a:rPr lang="en-US" altLang="zh-TW" sz="5400" dirty="0"/>
              <a:t>2</a:t>
            </a:r>
            <a:r>
              <a:rPr lang="en-US" altLang="zh-TW" sz="4800" dirty="0"/>
              <a:t> </a:t>
            </a:r>
            <a:r>
              <a:rPr lang="en-US" altLang="zh-TW" sz="5400" dirty="0"/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BFB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rgbClr val="BFBFBF"/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</a:t>
            </a:r>
            <a:r>
              <a:rPr lang="en-US" altLang="zh-TW" sz="3600" dirty="0">
                <a:solidFill>
                  <a:srgbClr val="008000"/>
                </a:solidFill>
                <a:latin typeface="Lucida Console" panose="020B0609040504020204" pitchFamily="49" charset="0"/>
              </a:rPr>
              <a:t>'a='</a:t>
            </a:r>
            <a:r>
              <a:rPr lang="en-US" altLang="zh-TW" sz="3600" dirty="0">
                <a:latin typeface="Lucida Console" panose="020B0609040504020204" pitchFamily="49" charset="0"/>
              </a:rPr>
              <a:t>,</a:t>
            </a:r>
            <a:r>
              <a:rPr lang="zh-TW" altLang="zh-TW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'.'</a:t>
            </a:r>
            <a:r>
              <a:rPr lang="en-US" altLang="zh-TW" sz="3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00800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261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BFB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rgbClr val="BFBFBF"/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print('a=',</a:t>
            </a:r>
            <a:r>
              <a:rPr lang="zh-TW" altLang="zh-TW" sz="3600" dirty="0"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latin typeface="Lucida Console" panose="020B0609040504020204" pitchFamily="49" charset="0"/>
              </a:rPr>
              <a:t>,'.')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482" y="522258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09047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print('a=',</a:t>
            </a:r>
            <a:r>
              <a:rPr lang="zh-TW" altLang="zh-TW" sz="3600" dirty="0"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latin typeface="Lucida Console" panose="020B0609040504020204" pitchFamily="49" charset="0"/>
              </a:rPr>
              <a:t>,'.')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...	</a:t>
            </a:r>
            <a:r>
              <a:rPr lang="en-US" altLang="zh-TW" sz="36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latin typeface="Lucida Console" panose="020B0609040504020204" pitchFamily="49" charset="0"/>
              </a:rPr>
              <a:t>, </a:t>
            </a:r>
            <a:r>
              <a:rPr lang="en-US" altLang="zh-TW" sz="36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= ", "</a:t>
            </a:r>
            <a:r>
              <a:rPr lang="en-US" altLang="zh-TW" sz="3600" dirty="0">
                <a:latin typeface="Lucida Console" panose="020B0609040504020204" pitchFamily="49" charset="0"/>
              </a:rPr>
              <a:t>)</a:t>
            </a:r>
            <a:endParaRPr lang="zh-TW" altLang="zh-TW" sz="3600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482" y="522258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116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chemeClr val="bg1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bg1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600" dirty="0">
                <a:latin typeface="Lucida Console" panose="020B0609040504020204" pitchFamily="49" charset="0"/>
              </a:rPr>
              <a:t>'a='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600" dirty="0"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'.'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   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latin typeface="Lucida Console" panose="020B0609040504020204" pitchFamily="49" charset="0"/>
              </a:rPr>
              <a:t> = ", "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zh-TW" altLang="zh-TW" sz="36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79979" y="2504660"/>
            <a:ext cx="2105403" cy="828259"/>
          </a:xfrm>
          <a:prstGeom prst="wedgeRoundRectCallout">
            <a:avLst>
              <a:gd name="adj1" fmla="val -68350"/>
              <a:gd name="adj2" fmla="val 126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3 here.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58408" y="0"/>
            <a:ext cx="4274828" cy="2514600"/>
          </a:xfrm>
          <a:prstGeom prst="wedgeRoundRectCallout">
            <a:avLst>
              <a:gd name="adj1" fmla="val -24270"/>
              <a:gd name="adj2" fmla="val 497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4400" dirty="0">
                <a:solidFill>
                  <a:schemeClr val="tx1"/>
                </a:solidFill>
              </a:rPr>
              <a:t>See? </a:t>
            </a:r>
            <a:r>
              <a:rPr lang="en-US" altLang="zh-TW" sz="4400" b="1" dirty="0">
                <a:solidFill>
                  <a:srgbClr val="FFC000"/>
                </a:solidFill>
              </a:rPr>
              <a:t>print() </a:t>
            </a:r>
            <a:r>
              <a:rPr lang="en-US" altLang="zh-TW" sz="4400" dirty="0">
                <a:solidFill>
                  <a:schemeClr val="tx1"/>
                </a:solidFill>
              </a:rPr>
              <a:t>can </a:t>
            </a:r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4400" dirty="0">
                <a:solidFill>
                  <a:schemeClr val="tx1"/>
                </a:solidFill>
              </a:rPr>
              <a:t>take a variable number of arguments.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340085" y="2527851"/>
            <a:ext cx="2105403" cy="828259"/>
          </a:xfrm>
          <a:prstGeom prst="wedgeRoundRectCallout">
            <a:avLst>
              <a:gd name="adj1" fmla="val -108962"/>
              <a:gd name="adj2" fmla="val 2946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2 here.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6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3785420"/>
            <a:ext cx="9731379" cy="2054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See the reason for the difference?</a:t>
            </a: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C++ requires a function to be declared (or at least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protyped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), before it can be called. “Before” means: earlier in the code. </a:t>
            </a: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earlier in the program execution.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//This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protoype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is neede</a:t>
            </a:r>
            <a:r>
              <a:rPr kumimoji="0" lang="en-US" altLang="en-US" sz="2400" b="0" i="0" u="none" strike="noStrike" kern="0" cap="none" spc="-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d.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Otherwis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{return g(i+1</a:t>
            </a:r>
            <a:r>
              <a:rPr kumimoji="0" lang="en-U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);}</a:t>
            </a:r>
            <a:r>
              <a:rPr kumimoji="0" lang="en-US" altLang="en-US" sz="20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//&lt;-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 crashes her</a:t>
            </a:r>
            <a:r>
              <a:rPr kumimoji="0" lang="en-US" altLang="en-US" sz="2400" b="0" i="0" u="none" strike="noStrike" kern="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{if(</a:t>
            </a:r>
            <a:r>
              <a:rPr kumimoji="0" lang="en-US" altLang="en-US" sz="24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&lt;99)return</a:t>
            </a:r>
            <a:r>
              <a:rPr kumimoji="0" lang="en-US" alt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-3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-3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-3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;else</a:t>
            </a:r>
            <a:r>
              <a:rPr kumimoji="0" lang="en-US" alt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</a:t>
            </a:r>
            <a:r>
              <a:rPr kumimoji="0" lang="en-US" alt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40362797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'a=',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,'.'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   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=</a:t>
            </a:r>
            <a:r>
              <a:rPr lang="en-US" altLang="zh-TW" sz="3600" dirty="0">
                <a:latin typeface="Lucida Console" panose="020B0609040504020204" pitchFamily="49" charset="0"/>
              </a:rPr>
              <a:t> ", "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zh-TW" altLang="zh-TW" sz="36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65688" y="2472385"/>
            <a:ext cx="4564683" cy="2925487"/>
            <a:chOff x="4865688" y="2472385"/>
            <a:chExt cx="4564683" cy="2925487"/>
          </a:xfrm>
        </p:grpSpPr>
        <p:sp>
          <p:nvSpPr>
            <p:cNvPr id="14" name="Isosceles Triangle 13"/>
            <p:cNvSpPr/>
            <p:nvPr/>
          </p:nvSpPr>
          <p:spPr>
            <a:xfrm rot="12523596">
              <a:off x="6037192" y="3117671"/>
              <a:ext cx="573136" cy="228020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865688" y="2472385"/>
              <a:ext cx="4564683" cy="1332700"/>
            </a:xfrm>
            <a:prstGeom prst="wedgeRoundRectCallout">
              <a:avLst>
                <a:gd name="adj1" fmla="val -122737"/>
                <a:gd name="adj2" fmla="val -610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See? One of its default arguments is “end”.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6451742" y="3698174"/>
              <a:ext cx="551399" cy="503516"/>
            </a:xfrm>
            <a:prstGeom prst="triangle">
              <a:avLst>
                <a:gd name="adj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85155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'a=',</a:t>
            </a:r>
            <a:r>
              <a:rPr lang="zh-TW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,'.'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   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=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", "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zh-TW" altLang="zh-TW" sz="3600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65688" y="2472385"/>
            <a:ext cx="4564683" cy="2925487"/>
            <a:chOff x="4865688" y="2472385"/>
            <a:chExt cx="4564683" cy="2925487"/>
          </a:xfrm>
        </p:grpSpPr>
        <p:sp>
          <p:nvSpPr>
            <p:cNvPr id="9" name="Isosceles Triangle 8"/>
            <p:cNvSpPr/>
            <p:nvPr/>
          </p:nvSpPr>
          <p:spPr>
            <a:xfrm rot="12523596">
              <a:off x="6037192" y="3117671"/>
              <a:ext cx="573136" cy="228020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865688" y="2472385"/>
              <a:ext cx="4564683" cy="1332700"/>
            </a:xfrm>
            <a:prstGeom prst="wedgeRoundRectCallout">
              <a:avLst>
                <a:gd name="adj1" fmla="val -122737"/>
                <a:gd name="adj2" fmla="val -610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See? One of its default arguments is “end”.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6451742" y="3698174"/>
              <a:ext cx="551399" cy="503516"/>
            </a:xfrm>
            <a:prstGeom prst="triangle">
              <a:avLst>
                <a:gd name="adj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252371" y="4838700"/>
            <a:ext cx="4370429" cy="1993788"/>
          </a:xfrm>
          <a:prstGeom prst="wedgeRoundRectCallout">
            <a:avLst>
              <a:gd name="adj1" fmla="val 74327"/>
              <a:gd name="adj2" fmla="val -85376"/>
              <a:gd name="adj3" fmla="val 16667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88000"/>
              </a:lnSpc>
            </a:pPr>
            <a:r>
              <a:rPr lang="en-US" altLang="zh-TW" sz="3600" spc="-100" dirty="0">
                <a:solidFill>
                  <a:schemeClr val="tx1"/>
                </a:solidFill>
              </a:rPr>
              <a:t>and</a:t>
            </a:r>
            <a:r>
              <a:rPr lang="en-US" altLang="zh-TW" sz="3200" spc="-100" dirty="0">
                <a:solidFill>
                  <a:schemeClr val="tx1"/>
                </a:solidFill>
              </a:rPr>
              <a:t> </a:t>
            </a:r>
            <a:r>
              <a:rPr lang="en-US" altLang="zh-TW" sz="3600" spc="-100" dirty="0">
                <a:solidFill>
                  <a:schemeClr val="tx1"/>
                </a:solidFill>
              </a:rPr>
              <a:t>the</a:t>
            </a:r>
            <a:r>
              <a:rPr lang="en-US" altLang="zh-TW" sz="3200" spc="-100" dirty="0">
                <a:solidFill>
                  <a:schemeClr val="tx1"/>
                </a:solidFill>
              </a:rPr>
              <a:t> </a:t>
            </a:r>
            <a:r>
              <a:rPr lang="en-US" altLang="zh-TW" sz="3600" spc="-100" dirty="0">
                <a:solidFill>
                  <a:schemeClr val="tx1"/>
                </a:solidFill>
              </a:rPr>
              <a:t>value</a:t>
            </a:r>
            <a:r>
              <a:rPr lang="en-US" altLang="zh-TW" sz="3200" spc="-100" dirty="0">
                <a:solidFill>
                  <a:schemeClr val="tx1"/>
                </a:solidFill>
              </a:rPr>
              <a:t> </a:t>
            </a:r>
            <a:r>
              <a:rPr lang="en-US" altLang="zh-TW" sz="3600" spc="-100" dirty="0">
                <a:solidFill>
                  <a:schemeClr val="tx1"/>
                </a:solidFill>
              </a:rPr>
              <a:t>must</a:t>
            </a:r>
            <a:r>
              <a:rPr lang="en-US" altLang="zh-TW" sz="3200" spc="-100" dirty="0">
                <a:solidFill>
                  <a:schemeClr val="tx1"/>
                </a:solidFill>
              </a:rPr>
              <a:t> </a:t>
            </a:r>
            <a:r>
              <a:rPr lang="en-US" altLang="zh-TW" sz="3600" spc="-100" dirty="0">
                <a:solidFill>
                  <a:schemeClr val="tx1"/>
                </a:solidFill>
              </a:rPr>
              <a:t>have</a:t>
            </a:r>
          </a:p>
          <a:p>
            <a:pPr algn="ctr">
              <a:lnSpc>
                <a:spcPct val="88000"/>
              </a:lnSpc>
            </a:pPr>
            <a:r>
              <a:rPr lang="en-US" altLang="zh-TW" sz="3600" dirty="0">
                <a:solidFill>
                  <a:schemeClr val="tx1"/>
                </a:solidFill>
              </a:rPr>
              <a:t> a default, because it</a:t>
            </a:r>
          </a:p>
          <a:p>
            <a:pPr algn="ctr">
              <a:lnSpc>
                <a:spcPct val="88000"/>
              </a:lnSpc>
            </a:pPr>
            <a:r>
              <a:rPr lang="en-US" altLang="zh-TW" sz="3600" dirty="0">
                <a:solidFill>
                  <a:schemeClr val="tx1"/>
                </a:solidFill>
              </a:rPr>
              <a:t> didn’t complain when</a:t>
            </a:r>
          </a:p>
          <a:p>
            <a:pPr algn="ctr">
              <a:lnSpc>
                <a:spcPct val="88000"/>
              </a:lnSpc>
            </a:pPr>
            <a:r>
              <a:rPr lang="en-US" altLang="zh-TW" sz="3600" dirty="0">
                <a:solidFill>
                  <a:schemeClr val="tx1"/>
                </a:solidFill>
              </a:rPr>
              <a:t>I didn’t give it one.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chemeClr val="bg1">
                    <a:lumMod val="65000"/>
                  </a:schemeClr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rgbClr val="FF1493"/>
                </a:solidFill>
              </a:rPr>
              <a:t>:</a:t>
            </a:r>
            <a:r>
              <a:rPr lang="en-US" altLang="zh-TW" sz="4300" dirty="0"/>
              <a:t>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(1,2,3,4)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latin typeface="Lucida Console" panose="020B0609040504020204" pitchFamily="49" charset="0"/>
              </a:rPr>
              <a:t>1 2 3 4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(1,2,3,4,</a:t>
            </a:r>
            <a:r>
              <a:rPr lang="en-US" altLang="zh-TW" sz="36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sep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=', '</a:t>
            </a:r>
            <a:r>
              <a:rPr lang="en-US" altLang="zh-TW" sz="36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latin typeface="Lucida Console" panose="020B0609040504020204" pitchFamily="49" charset="0"/>
              </a:rPr>
              <a:t>1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2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3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4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988" y="1151585"/>
            <a:ext cx="4564683" cy="3402333"/>
            <a:chOff x="4865688" y="2472385"/>
            <a:chExt cx="4564683" cy="3402333"/>
          </a:xfrm>
        </p:grpSpPr>
        <p:sp>
          <p:nvSpPr>
            <p:cNvPr id="9" name="Isosceles Triangle 8"/>
            <p:cNvSpPr/>
            <p:nvPr/>
          </p:nvSpPr>
          <p:spPr>
            <a:xfrm rot="12493908">
              <a:off x="5994730" y="2956685"/>
              <a:ext cx="523220" cy="29180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865688" y="2472385"/>
              <a:ext cx="4564683" cy="1332700"/>
            </a:xfrm>
            <a:prstGeom prst="wedgeRoundRectCallout">
              <a:avLst>
                <a:gd name="adj1" fmla="val -127521"/>
                <a:gd name="adj2" fmla="val 804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See? One of its default arguments is “</a:t>
              </a:r>
              <a:r>
                <a:rPr lang="en-US" altLang="zh-TW" sz="3600" dirty="0" err="1">
                  <a:solidFill>
                    <a:schemeClr val="tx1"/>
                  </a:solidFill>
                </a:rPr>
                <a:t>sep</a:t>
              </a:r>
              <a:r>
                <a:rPr lang="en-US" altLang="zh-TW" sz="3600" dirty="0">
                  <a:solidFill>
                    <a:schemeClr val="tx1"/>
                  </a:solidFill>
                </a:rPr>
                <a:t>”.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6462569" y="3654481"/>
              <a:ext cx="570271" cy="503516"/>
            </a:xfrm>
            <a:prstGeom prst="triangle">
              <a:avLst>
                <a:gd name="adj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6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chemeClr val="bg1">
                    <a:lumMod val="65000"/>
                  </a:schemeClr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rgbClr val="FF1493"/>
                </a:solidFill>
              </a:rPr>
              <a:t>:</a:t>
            </a:r>
            <a:r>
              <a:rPr lang="en-US" altLang="zh-TW" sz="4300" dirty="0"/>
              <a:t>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(1,2,3,4)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1 2 3 4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(1,2,3,4,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sep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=', ')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3600" b="1" dirty="0" err="1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ourier New" pitchFamily="49" charset="0"/>
              </a:rPr>
              <a:t>sep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  <a:cs typeface="Courier New" pitchFamily="49" charset="0"/>
              </a:rPr>
              <a:t>=', '</a:t>
            </a:r>
            <a:r>
              <a:rPr lang="en-US" altLang="zh-TW" sz="3600" dirty="0">
                <a:latin typeface="Lucida Console" panose="020B0609040504020204" pitchFamily="49" charset="0"/>
                <a:cs typeface="Courier New" pitchFamily="49" charset="0"/>
              </a:rPr>
              <a:t>,1,2,3,4)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6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&gt;", line 1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600" spc="-17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ntaxE</a:t>
            </a:r>
            <a:r>
              <a:rPr lang="en-US" altLang="zh-TW" sz="36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rr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</a:t>
            </a:r>
            <a:r>
              <a:rPr lang="en-US" altLang="zh-TW" sz="36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posit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ional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l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l</a:t>
            </a:r>
            <a:r>
              <a:rPr lang="en-US" altLang="zh-TW" sz="3600" spc="-1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</a:t>
            </a:r>
            <a:r>
              <a:rPr lang="en-US" altLang="zh-TW" sz="36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ws</a:t>
            </a:r>
            <a:r>
              <a:rPr lang="en-US" altLang="zh-TW" sz="32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ywo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6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28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434442" y="1940921"/>
            <a:ext cx="4180114" cy="2251068"/>
          </a:xfrm>
          <a:prstGeom prst="wedgeRoundRectCallout">
            <a:avLst>
              <a:gd name="adj1" fmla="val -23916"/>
              <a:gd name="adj2" fmla="val 107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dirty="0">
                <a:solidFill>
                  <a:schemeClr val="tx1"/>
                </a:solidFill>
              </a:rPr>
              <a:t>Lets see if a default argument can go anywhere other than the end.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152270" y="4565958"/>
            <a:ext cx="3320891" cy="798276"/>
          </a:xfrm>
          <a:prstGeom prst="wedgeRoundRectCallout">
            <a:avLst>
              <a:gd name="adj1" fmla="val -60641"/>
              <a:gd name="adj2" fmla="val 179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Nope. It can’t.</a:t>
            </a:r>
          </a:p>
        </p:txBody>
      </p:sp>
    </p:spTree>
    <p:extLst>
      <p:ext uri="{BB962C8B-B14F-4D97-AF65-F5344CB8AC3E}">
        <p14:creationId xmlns:p14="http://schemas.microsoft.com/office/powerpoint/2010/main" val="288228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200" y="1102102"/>
            <a:ext cx="9227672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It takes a variable-number of arguments.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It also has default parameters. </a:t>
            </a:r>
            <a:br>
              <a:rPr lang="en-US" altLang="zh-TW" dirty="0"/>
            </a:br>
            <a:r>
              <a:rPr lang="en-US" altLang="zh-TW" dirty="0"/>
              <a:t>And these can only be set by name. </a:t>
            </a:r>
          </a:p>
          <a:p>
            <a:pPr lvl="1"/>
            <a:r>
              <a:rPr lang="en-US" altLang="zh-TW" dirty="0"/>
              <a:t>(Slide 60 showed it is different when there is no asterisked-variable. ‘</a:t>
            </a:r>
            <a:r>
              <a:rPr lang="en-US" altLang="zh-TW" dirty="0" err="1"/>
              <a:t>printinfo</a:t>
            </a:r>
            <a:r>
              <a:rPr lang="en-US" altLang="zh-TW" dirty="0"/>
              <a:t>("Sally",19)’ worked, even though age had a default.)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prin</a:t>
            </a:r>
            <a:r>
              <a:rPr lang="en-US" altLang="zh-TW" spc="-900" dirty="0">
                <a:solidFill>
                  <a:srgbClr val="0070C0"/>
                </a:solidFill>
              </a:rPr>
              <a:t>t</a:t>
            </a:r>
            <a:r>
              <a:rPr lang="en-US" altLang="zh-TW" sz="5400" dirty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199" y="1102102"/>
            <a:ext cx="9599315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777777"/>
                </a:solidFill>
              </a:rPr>
              <a:t>It takes a variable-number of arguments.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It also has default parameters. </a:t>
            </a:r>
            <a:br>
              <a:rPr lang="en-US" altLang="zh-TW" dirty="0">
                <a:solidFill>
                  <a:srgbClr val="777777"/>
                </a:solidFill>
              </a:rPr>
            </a:br>
            <a:r>
              <a:rPr lang="en-US" altLang="zh-TW" dirty="0">
                <a:solidFill>
                  <a:srgbClr val="777777"/>
                </a:solidFill>
              </a:rPr>
              <a:t>And these can only be set by name. </a:t>
            </a:r>
          </a:p>
          <a:p>
            <a:pPr lvl="1"/>
            <a:r>
              <a:rPr lang="en-US" altLang="zh-TW" dirty="0">
                <a:solidFill>
                  <a:srgbClr val="777777"/>
                </a:solidFill>
              </a:rPr>
              <a:t>(Slide 60 showed it is different when there is no asterisked-variable. ‘</a:t>
            </a:r>
            <a:r>
              <a:rPr lang="en-US" altLang="zh-TW" dirty="0" err="1">
                <a:solidFill>
                  <a:srgbClr val="777777"/>
                </a:solidFill>
              </a:rPr>
              <a:t>printinfo</a:t>
            </a:r>
            <a:r>
              <a:rPr lang="en-US" altLang="zh-TW" dirty="0">
                <a:solidFill>
                  <a:srgbClr val="777777"/>
                </a:solidFill>
              </a:rPr>
              <a:t>("Sally",19)’ worked, even though age had a default.)</a:t>
            </a:r>
            <a:endParaRPr lang="en-US" altLang="zh-TW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prin</a:t>
            </a:r>
            <a:r>
              <a:rPr lang="en-US" altLang="zh-TW" spc="-900" dirty="0">
                <a:solidFill>
                  <a:srgbClr val="0070C0"/>
                </a:solidFill>
              </a:rPr>
              <a:t>t</a:t>
            </a:r>
            <a:r>
              <a:rPr lang="en-US" altLang="zh-TW" sz="5400" dirty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199" y="459649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/>
              <a:t>The default parameters must go at t</a:t>
            </a:r>
            <a:r>
              <a:rPr lang="en-US" altLang="zh-TW" spc="-50" dirty="0"/>
              <a:t>he en</a:t>
            </a:r>
            <a:r>
              <a:rPr lang="en-US" altLang="zh-TW" spc="-100" dirty="0"/>
              <a:t>d</a:t>
            </a:r>
            <a:r>
              <a:rPr lang="en-US" altLang="zh-TW" dirty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3199" y="305366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The default parameters must go at t</a:t>
            </a:r>
            <a:r>
              <a:rPr lang="en-US" altLang="zh-TW" spc="-50" dirty="0">
                <a:solidFill>
                  <a:srgbClr val="777777"/>
                </a:solidFill>
              </a:rPr>
              <a:t>he en</a:t>
            </a:r>
            <a:r>
              <a:rPr lang="en-US" altLang="zh-TW" spc="-100" dirty="0">
                <a:solidFill>
                  <a:srgbClr val="777777"/>
                </a:solidFill>
              </a:rPr>
              <a:t>d</a:t>
            </a:r>
            <a:r>
              <a:rPr lang="en-US" altLang="zh-TW" dirty="0">
                <a:solidFill>
                  <a:srgbClr val="77777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4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3477E-7 3.33333E-6 L -0.00049 -0.2245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199" y="1102102"/>
            <a:ext cx="9599315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takes a variable-number of arguments.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also has default parameters. </a:t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these can only be set by name.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default parameters must go at t</a:t>
            </a:r>
            <a:r>
              <a:rPr lang="en-US" altLang="zh-TW" spc="-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en</a:t>
            </a:r>
            <a:r>
              <a:rPr lang="en-US" altLang="zh-TW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Combining the above 3 observations, we can infer that the declaration of the print function looks something like this: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sz="3200" b="1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 print(*</a:t>
            </a:r>
            <a:r>
              <a:rPr lang="en-US" altLang="zh-TW" sz="3200" b="1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args,end</a:t>
            </a:r>
            <a:r>
              <a:rPr lang="en-US" altLang="zh-TW" sz="3200" b="1" dirty="0">
                <a:solidFill>
                  <a:srgbClr val="F987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"\n",</a:t>
            </a:r>
            <a:r>
              <a:rPr lang="en-US" altLang="zh-TW" sz="3200" b="1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3200" b="1" dirty="0">
                <a:solidFill>
                  <a:srgbClr val="F987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" "):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	...</a:t>
            </a:r>
            <a:endParaRPr lang="zh-TW" altLang="en-US" sz="32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prin</a:t>
            </a:r>
            <a:r>
              <a:rPr lang="en-US" altLang="zh-TW" spc="-900" dirty="0">
                <a:solidFill>
                  <a:srgbClr val="0070C0"/>
                </a:solidFill>
              </a:rPr>
              <a:t>t</a:t>
            </a:r>
            <a:r>
              <a:rPr lang="en-US" altLang="zh-TW" sz="5400" dirty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199" y="305366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The default parameters must go at t</a:t>
            </a:r>
            <a:r>
              <a:rPr lang="en-US" altLang="zh-TW" spc="-50" dirty="0">
                <a:solidFill>
                  <a:srgbClr val="777777"/>
                </a:solidFill>
              </a:rPr>
              <a:t>he en</a:t>
            </a:r>
            <a:r>
              <a:rPr lang="en-US" altLang="zh-TW" spc="-100" dirty="0">
                <a:solidFill>
                  <a:srgbClr val="777777"/>
                </a:solidFill>
              </a:rPr>
              <a:t>d</a:t>
            </a:r>
            <a:r>
              <a:rPr lang="en-US" altLang="zh-TW" dirty="0">
                <a:solidFill>
                  <a:srgbClr val="77777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8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199" y="1102102"/>
            <a:ext cx="9599315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takes a </a:t>
            </a:r>
            <a:r>
              <a:rPr lang="en-US" altLang="zh-TW" b="1" dirty="0">
                <a:solidFill>
                  <a:srgbClr val="7030A0"/>
                </a:solidFill>
              </a:rPr>
              <a:t>variable-number of arguments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also has </a:t>
            </a:r>
            <a:r>
              <a:rPr lang="en-US" altLang="zh-TW" b="1" dirty="0">
                <a:solidFill>
                  <a:srgbClr val="FF0000"/>
                </a:solidFill>
              </a:rPr>
              <a:t>default parameters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b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these can only be set by name.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default parameters must go at t</a:t>
            </a:r>
            <a:r>
              <a:rPr lang="en-US" altLang="zh-TW" spc="-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en</a:t>
            </a:r>
            <a:r>
              <a:rPr lang="en-US" altLang="zh-TW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Combining the above 3 observations, we can infer that the declaration of the print function looks something like this: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sz="3200" b="1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3200" b="1" dirty="0">
                <a:solidFill>
                  <a:srgbClr val="777777"/>
                </a:solidFill>
                <a:latin typeface="Lucida Console" panose="020B0609040504020204" pitchFamily="49" charset="0"/>
              </a:rPr>
              <a:t> print(</a:t>
            </a:r>
            <a:r>
              <a:rPr lang="en-US" altLang="zh-TW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32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3200" b="1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end</a:t>
            </a:r>
            <a:r>
              <a:rPr lang="en-US" altLang="zh-TW" sz="32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sz="3200" b="1" dirty="0">
                <a:solidFill>
                  <a:srgbClr val="777777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32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zh-TW" sz="3200" b="1" dirty="0">
                <a:solidFill>
                  <a:srgbClr val="777777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3200" b="1" dirty="0">
                <a:solidFill>
                  <a:srgbClr val="777777"/>
                </a:solidFill>
                <a:latin typeface="Lucida Console" panose="020B0609040504020204" pitchFamily="49" charset="0"/>
              </a:rPr>
              <a:t>	...</a:t>
            </a:r>
            <a:endParaRPr lang="zh-TW" altLang="en-US" sz="3200" b="1" dirty="0">
              <a:solidFill>
                <a:srgbClr val="77777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prin</a:t>
            </a:r>
            <a:r>
              <a:rPr lang="en-US" altLang="zh-TW" spc="-900" dirty="0">
                <a:solidFill>
                  <a:srgbClr val="0070C0"/>
                </a:solidFill>
              </a:rPr>
              <a:t>t</a:t>
            </a:r>
            <a:r>
              <a:rPr lang="en-US" altLang="zh-TW" sz="5400" dirty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199" y="305366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The default parameters must go at t</a:t>
            </a:r>
            <a:r>
              <a:rPr lang="en-US" altLang="zh-TW" spc="-50" dirty="0">
                <a:solidFill>
                  <a:srgbClr val="777777"/>
                </a:solidFill>
              </a:rPr>
              <a:t>he en</a:t>
            </a:r>
            <a:r>
              <a:rPr lang="en-US" altLang="zh-TW" spc="-100" dirty="0">
                <a:solidFill>
                  <a:srgbClr val="777777"/>
                </a:solidFill>
              </a:rPr>
              <a:t>d</a:t>
            </a:r>
            <a:r>
              <a:rPr lang="en-US" altLang="zh-TW" dirty="0">
                <a:solidFill>
                  <a:srgbClr val="77777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24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591553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7764" y="3809329"/>
            <a:ext cx="5008909" cy="1234562"/>
          </a:xfrm>
          <a:prstGeom prst="wedgeRoundRectCallout">
            <a:avLst>
              <a:gd name="adj1" fmla="val -103541"/>
              <a:gd name="adj2" fmla="val -10170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What if a default value 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is </a:t>
            </a:r>
            <a:r>
              <a:rPr lang="en-US" sz="3200" b="1" spc="100" dirty="0">
                <a:solidFill>
                  <a:srgbClr val="FF0000"/>
                </a:solidFill>
                <a:latin typeface="Times New Roman" charset="0"/>
              </a:rPr>
              <a:t>mutable</a:t>
            </a: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?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417764" y="2233914"/>
            <a:ext cx="5008909" cy="1234562"/>
          </a:xfrm>
          <a:prstGeom prst="wedgeRoundRectCallout">
            <a:avLst>
              <a:gd name="adj1" fmla="val -21501"/>
              <a:gd name="adj2" fmla="val 9729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charset="0"/>
              </a:rPr>
              <a:t>Then there is a concern that you may not have realized…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17764" y="669520"/>
            <a:ext cx="5008909" cy="1234562"/>
          </a:xfrm>
          <a:prstGeom prst="wedgeRoundRectCallout">
            <a:avLst>
              <a:gd name="adj1" fmla="val -21501"/>
              <a:gd name="adj2" fmla="val 92836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It is a concern that 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C programs also have...</a:t>
            </a:r>
          </a:p>
        </p:txBody>
      </p:sp>
    </p:spTree>
    <p:extLst>
      <p:ext uri="{BB962C8B-B14F-4D97-AF65-F5344CB8AC3E}">
        <p14:creationId xmlns:p14="http://schemas.microsoft.com/office/powerpoint/2010/main" val="28152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4965290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earlier in the program execution.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36405923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3148"/>
            <a:ext cx="9067800" cy="601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% cat </a:t>
            </a:r>
            <a:r>
              <a:rPr lang="en-US" sz="2400" kern="0" dirty="0" err="1">
                <a:latin typeface="Lucida Console" panose="020B0609040504020204" pitchFamily="49" charset="0"/>
              </a:rPr>
              <a:t>exampleOfStatic.c</a:t>
            </a: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#include &lt;</a:t>
            </a:r>
            <a:r>
              <a:rPr lang="en-US" sz="2400" kern="0" dirty="0" err="1">
                <a:latin typeface="Lucida Console" panose="020B0609040504020204" pitchFamily="49" charset="0"/>
              </a:rPr>
              <a:t>stdio.h</a:t>
            </a:r>
            <a:r>
              <a:rPr lang="en-US" sz="2400" kern="0" dirty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void f()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</a:t>
            </a:r>
            <a:r>
              <a:rPr lang="en-US" sz="2400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,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Y=0</a:t>
            </a:r>
            <a:r>
              <a:rPr lang="en-US" sz="2400" kern="0" dirty="0">
                <a:latin typeface="Lucida Console" panose="020B0609040504020204" pitchFamily="49" charset="0"/>
              </a:rPr>
              <a:t>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Y initializes once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X=0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kern="0" dirty="0" err="1">
                <a:latin typeface="Lucida Console" panose="020B0609040504020204" pitchFamily="49" charset="0"/>
              </a:rPr>
              <a:t>printf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%</a:t>
            </a:r>
            <a:r>
              <a:rPr lang="en-US" sz="2400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d</a:t>
            </a:r>
            <a:r>
              <a:rPr lang="en-US" sz="2400" kern="0" dirty="0" err="1">
                <a:latin typeface="Lucida Console" panose="020B0609040504020204" pitchFamily="49" charset="0"/>
              </a:rPr>
              <a:t>,</a:t>
            </a:r>
            <a:r>
              <a:rPr 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%d</a:t>
            </a:r>
            <a:r>
              <a:rPr lang="en-US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 reset</a:t>
            </a:r>
            <a:r>
              <a:rPr lang="en-US" sz="2400" kern="0" spc="-200" dirty="0">
                <a:latin typeface="Lucida Console" panose="020B0609040504020204" pitchFamily="49" charset="0"/>
              </a:rPr>
              <a:t>s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0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dirty="0">
                <a:latin typeface="Lucida Console" panose="020B0609040504020204" pitchFamily="49" charset="0"/>
              </a:rPr>
              <a:t> does</a:t>
            </a:r>
            <a:r>
              <a:rPr lang="en-US" sz="2400" kern="0" spc="-300" dirty="0">
                <a:latin typeface="Lucida Console" panose="020B0609040504020204" pitchFamily="49" charset="0"/>
              </a:rPr>
              <a:t>n'</a:t>
            </a:r>
            <a:r>
              <a:rPr lang="en-US" sz="2400" kern="0" dirty="0">
                <a:latin typeface="Lucida Console" panose="020B0609040504020204" pitchFamily="49" charset="0"/>
              </a:rPr>
              <a:t>t\</a:t>
            </a:r>
            <a:r>
              <a:rPr lang="en-US" sz="2400" kern="0" dirty="0" err="1">
                <a:latin typeface="Lucida Console" panose="020B0609040504020204" pitchFamily="49" charset="0"/>
              </a:rPr>
              <a:t>n",</a:t>
            </a:r>
            <a:r>
              <a:rPr lang="en-US" sz="2400" b="1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++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Y++</a:t>
            </a:r>
            <a:r>
              <a:rPr lang="en-US" sz="2400" kern="0" spc="-300" dirty="0">
                <a:latin typeface="Lucida Console" panose="020B0609040504020204" pitchFamily="49" charset="0"/>
              </a:rPr>
              <a:t>)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main()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f();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Y=0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Y=1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Y=2</a:t>
            </a:r>
            <a:endParaRPr 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gcc</a:t>
            </a:r>
            <a:r>
              <a:rPr lang="en-US" altLang="zh-TW" sz="2400" kern="0" dirty="0">
                <a:latin typeface="Lucida Console" panose="020B0609040504020204" pitchFamily="49" charset="0"/>
              </a:rPr>
              <a:t> -o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exampleOfStatic.c</a:t>
            </a:r>
            <a:r>
              <a:rPr lang="en-US" altLang="zh-TW" sz="2400" kern="0" dirty="0">
                <a:latin typeface="Lucida Console" panose="020B0609040504020204" pitchFamily="49" charset="0"/>
              </a:rPr>
              <a:t>; ./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1" y="5942"/>
            <a:ext cx="10607675" cy="8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FF0000"/>
                </a:solidFill>
                <a:latin typeface="Elephant" panose="02020904090505020303" pitchFamily="18" charset="0"/>
              </a:rPr>
              <a:t>C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b="1" dirty="0">
                <a:solidFill>
                  <a:srgbClr val="FF0000"/>
                </a:solidFill>
                <a:latin typeface="Elephant" panose="02020904090505020303" pitchFamily="18" charset="0"/>
              </a:rPr>
              <a:t>Static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spc="-200" dirty="0">
                <a:solidFill>
                  <a:srgbClr val="FF0000"/>
                </a:solidFill>
                <a:latin typeface="Elephant" panose="02020904090505020303" pitchFamily="18" charset="0"/>
              </a:rPr>
              <a:t>V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aria</a:t>
            </a:r>
            <a:r>
              <a:rPr lang="en-GB" altLang="en-US" sz="4400" spc="-100" dirty="0">
                <a:solidFill>
                  <a:srgbClr val="FF0000"/>
                </a:solidFill>
                <a:latin typeface="Elephant" panose="02020904090505020303" pitchFamily="18" charset="0"/>
              </a:rPr>
              <a:t>bl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es 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Initialize </a:t>
            </a:r>
            <a:r>
              <a:rPr lang="en-GB" altLang="en-US" sz="4400" spc="-100" dirty="0">
                <a:solidFill>
                  <a:srgbClr val="0070C0"/>
                </a:solidFill>
                <a:latin typeface="Elephant" panose="02020904090505020303" pitchFamily="18" charset="0"/>
              </a:rPr>
              <a:t>On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ce</a:t>
            </a:r>
            <a:endParaRPr lang="en-US" altLang="zh-TW" sz="4400" b="1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417764" y="669520"/>
            <a:ext cx="5008909" cy="1234562"/>
          </a:xfrm>
          <a:prstGeom prst="wedgeRoundRectCallout">
            <a:avLst>
              <a:gd name="adj1" fmla="val -87265"/>
              <a:gd name="adj2" fmla="val -57974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It is a concern that 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C programs also have...</a:t>
            </a:r>
          </a:p>
        </p:txBody>
      </p:sp>
    </p:spTree>
    <p:extLst>
      <p:ext uri="{BB962C8B-B14F-4D97-AF65-F5344CB8AC3E}">
        <p14:creationId xmlns:p14="http://schemas.microsoft.com/office/powerpoint/2010/main" val="589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825" y="1246912"/>
            <a:ext cx="9666513" cy="52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96875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285750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chemeClr val="tx1"/>
                </a:solidFill>
              </a:rPr>
              <a:t>Mutable default arguments persist between calls to a function </a:t>
            </a:r>
            <a:r>
              <a:rPr lang="en-GB" altLang="en-US" sz="3600" kern="0" dirty="0">
                <a:solidFill>
                  <a:srgbClr val="FF0000"/>
                </a:solidFill>
              </a:rPr>
              <a:t>(like static variables in C)</a:t>
            </a:r>
            <a:r>
              <a:rPr lang="en-GB" altLang="en-US" sz="3600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ar-SA" altLang="en-US" sz="3600" kern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‏</a:t>
            </a:r>
            <a:endParaRPr lang="en-GB" altLang="en-US" sz="36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469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825" y="1246912"/>
            <a:ext cx="9666513" cy="52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96875" indent="-301625" eaLnBrk="1">
              <a:lnSpc>
                <a:spcPct val="93000"/>
              </a:lnSpc>
              <a:buClrTx/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chemeClr val="bg1">
                    <a:lumMod val="50000"/>
                  </a:schemeClr>
                </a:solidFill>
              </a:rPr>
              <a:t>Mutable default arguments persist between calls to a function (like static variables in C).</a:t>
            </a:r>
            <a:r>
              <a:rPr lang="ar-SA" altLang="en-US" sz="3600" kern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‏</a:t>
            </a:r>
            <a:endParaRPr lang="en-GB" altLang="en-US" sz="36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396875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rgbClr val="FF0000"/>
                </a:solidFill>
              </a:rPr>
              <a:t>If your code needs persistence, then this feature is a good thing.</a:t>
            </a:r>
          </a:p>
          <a:p>
            <a:pPr marL="396875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rgbClr val="FF0000"/>
                </a:solidFill>
              </a:rPr>
              <a:t>But often you don’t want persistence.</a:t>
            </a:r>
          </a:p>
          <a:p>
            <a:pPr marL="796925" lvl="1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400" kern="0" dirty="0"/>
              <a:t>Then you ought to copy the default at the top of the function body to another variable.</a:t>
            </a:r>
          </a:p>
          <a:p>
            <a:pPr marL="796925" lvl="1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400" kern="0" dirty="0"/>
              <a:t>Or move the default value expression into the body of the function.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1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sz="2400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82" y="439032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51314" y="4386943"/>
            <a:ext cx="1110343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7218" y="5375558"/>
            <a:ext cx="3755798" cy="1482442"/>
          </a:xfrm>
          <a:prstGeom prst="wedgeRoundRectCallout">
            <a:avLst>
              <a:gd name="adj1" fmla="val -119240"/>
              <a:gd name="adj2" fmla="val -4947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See? Like a C-language static variable, it only initialized to </a:t>
            </a:r>
            <a:r>
              <a:rPr lang="en-US" sz="2800" dirty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]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 once.</a:t>
            </a:r>
          </a:p>
        </p:txBody>
      </p:sp>
    </p:spTree>
    <p:extLst>
      <p:ext uri="{BB962C8B-B14F-4D97-AF65-F5344CB8AC3E}">
        <p14:creationId xmlns:p14="http://schemas.microsoft.com/office/powerpoint/2010/main" val="499719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3148"/>
            <a:ext cx="9067800" cy="601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% cat </a:t>
            </a:r>
            <a:r>
              <a:rPr lang="en-US" sz="2400" kern="0" dirty="0" err="1">
                <a:latin typeface="Lucida Console" panose="020B0609040504020204" pitchFamily="49" charset="0"/>
              </a:rPr>
              <a:t>exampleOfStatic.c</a:t>
            </a: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#include &lt;</a:t>
            </a:r>
            <a:r>
              <a:rPr lang="en-US" sz="2400" kern="0" dirty="0" err="1">
                <a:latin typeface="Lucida Console" panose="020B0609040504020204" pitchFamily="49" charset="0"/>
              </a:rPr>
              <a:t>stdio.h</a:t>
            </a:r>
            <a:r>
              <a:rPr lang="en-US" sz="2400" kern="0" dirty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void f()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</a:t>
            </a:r>
            <a:r>
              <a:rPr lang="en-US" sz="2400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,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Y=0</a:t>
            </a:r>
            <a:r>
              <a:rPr lang="en-US" sz="2400" kern="0" dirty="0">
                <a:latin typeface="Lucida Console" panose="020B0609040504020204" pitchFamily="49" charset="0"/>
              </a:rPr>
              <a:t>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Y initializes once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X=0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kern="0" dirty="0" err="1">
                <a:latin typeface="Lucida Console" panose="020B0609040504020204" pitchFamily="49" charset="0"/>
              </a:rPr>
              <a:t>printf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%</a:t>
            </a:r>
            <a:r>
              <a:rPr lang="en-US" sz="2400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d</a:t>
            </a:r>
            <a:r>
              <a:rPr lang="en-US" sz="2400" kern="0" dirty="0" err="1">
                <a:latin typeface="Lucida Console" panose="020B0609040504020204" pitchFamily="49" charset="0"/>
              </a:rPr>
              <a:t>,</a:t>
            </a:r>
            <a:r>
              <a:rPr 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%d</a:t>
            </a:r>
            <a:r>
              <a:rPr lang="en-US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 reset</a:t>
            </a:r>
            <a:r>
              <a:rPr lang="en-US" sz="2400" kern="0" spc="-200" dirty="0">
                <a:latin typeface="Lucida Console" panose="020B0609040504020204" pitchFamily="49" charset="0"/>
              </a:rPr>
              <a:t>s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0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dirty="0">
                <a:latin typeface="Lucida Console" panose="020B0609040504020204" pitchFamily="49" charset="0"/>
              </a:rPr>
              <a:t> does</a:t>
            </a:r>
            <a:r>
              <a:rPr lang="en-US" sz="2400" kern="0" spc="-300" dirty="0">
                <a:latin typeface="Lucida Console" panose="020B0609040504020204" pitchFamily="49" charset="0"/>
              </a:rPr>
              <a:t>n'</a:t>
            </a:r>
            <a:r>
              <a:rPr lang="en-US" sz="2400" kern="0" dirty="0">
                <a:latin typeface="Lucida Console" panose="020B0609040504020204" pitchFamily="49" charset="0"/>
              </a:rPr>
              <a:t>t\</a:t>
            </a:r>
            <a:r>
              <a:rPr lang="en-US" sz="2400" kern="0" dirty="0" err="1">
                <a:latin typeface="Lucida Console" panose="020B0609040504020204" pitchFamily="49" charset="0"/>
              </a:rPr>
              <a:t>n",</a:t>
            </a:r>
            <a:r>
              <a:rPr lang="en-US" sz="2400" b="1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++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Y++</a:t>
            </a:r>
            <a:r>
              <a:rPr lang="en-US" sz="2400" kern="0" spc="-300" dirty="0">
                <a:latin typeface="Lucida Console" panose="020B0609040504020204" pitchFamily="49" charset="0"/>
              </a:rPr>
              <a:t>)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main()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f();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Y=0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Y=1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Y=2</a:t>
            </a:r>
            <a:endParaRPr 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gcc</a:t>
            </a:r>
            <a:r>
              <a:rPr lang="en-US" altLang="zh-TW" sz="2400" kern="0" dirty="0">
                <a:latin typeface="Lucida Console" panose="020B0609040504020204" pitchFamily="49" charset="0"/>
              </a:rPr>
              <a:t> -o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exampleOfStatic.c</a:t>
            </a:r>
            <a:r>
              <a:rPr lang="en-US" altLang="zh-TW" sz="2400" kern="0" dirty="0">
                <a:latin typeface="Lucida Console" panose="020B0609040504020204" pitchFamily="49" charset="0"/>
              </a:rPr>
              <a:t>; ./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1" y="5942"/>
            <a:ext cx="10607675" cy="8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b="1" dirty="0">
                <a:solidFill>
                  <a:srgbClr val="0070C0"/>
                </a:solidFill>
                <a:latin typeface="Elephant" panose="02020904090505020303" pitchFamily="18" charset="0"/>
              </a:rPr>
              <a:t>Static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spc="-200" dirty="0">
                <a:solidFill>
                  <a:srgbClr val="0070C0"/>
                </a:solidFill>
                <a:latin typeface="Elephant" panose="02020904090505020303" pitchFamily="18" charset="0"/>
              </a:rPr>
              <a:t>V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aria</a:t>
            </a:r>
            <a:r>
              <a:rPr lang="en-GB" altLang="en-US" sz="4400" spc="-100" dirty="0">
                <a:solidFill>
                  <a:srgbClr val="0070C0"/>
                </a:solidFill>
                <a:latin typeface="Elephant" panose="02020904090505020303" pitchFamily="18" charset="0"/>
              </a:rPr>
              <a:t>bl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es Initialize </a:t>
            </a:r>
            <a:r>
              <a:rPr lang="en-GB" altLang="en-US" sz="4400" spc="-100" dirty="0">
                <a:solidFill>
                  <a:srgbClr val="0070C0"/>
                </a:solidFill>
                <a:latin typeface="Elephant" panose="02020904090505020303" pitchFamily="18" charset="0"/>
              </a:rPr>
              <a:t>On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ce</a:t>
            </a:r>
            <a:endParaRPr lang="en-US" altLang="zh-TW" sz="4400" b="1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65788" y="5375558"/>
            <a:ext cx="3755798" cy="1482442"/>
          </a:xfrm>
          <a:prstGeom prst="wedgeRoundRectCallout">
            <a:avLst>
              <a:gd name="adj1" fmla="val -107676"/>
              <a:gd name="adj2" fmla="val -124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See? Like a C-language static variable, it only initialized to 0 once.</a:t>
            </a:r>
          </a:p>
        </p:txBody>
      </p:sp>
    </p:spTree>
    <p:extLst>
      <p:ext uri="{BB962C8B-B14F-4D97-AF65-F5344CB8AC3E}">
        <p14:creationId xmlns:p14="http://schemas.microsoft.com/office/powerpoint/2010/main" val="35547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sz="2400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82" y="439032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7218" y="5375558"/>
            <a:ext cx="3755798" cy="1482442"/>
          </a:xfrm>
          <a:prstGeom prst="wedgeRoundRectCallout">
            <a:avLst>
              <a:gd name="adj1" fmla="val -119240"/>
              <a:gd name="adj2" fmla="val -4947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See? Like a C-language static variable, it only initialized to </a:t>
            </a:r>
            <a:r>
              <a:rPr lang="en-US" sz="2800" dirty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]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 once.</a:t>
            </a:r>
          </a:p>
        </p:txBody>
      </p:sp>
    </p:spTree>
    <p:extLst>
      <p:ext uri="{BB962C8B-B14F-4D97-AF65-F5344CB8AC3E}">
        <p14:creationId xmlns:p14="http://schemas.microsoft.com/office/powerpoint/2010/main" val="36527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282" y="439032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494314" y="4430486"/>
            <a:ext cx="3820886" cy="4354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00912" y="4441371"/>
            <a:ext cx="1560059" cy="4354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40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foo();foo();foo([1,2,3,4,5,6,7]);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2094" y="2904500"/>
            <a:ext cx="4114800" cy="979488"/>
            <a:chOff x="5322094" y="2904500"/>
            <a:chExt cx="4114800" cy="979488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322094" y="2904500"/>
              <a:ext cx="4114800" cy="979488"/>
            </a:xfrm>
            <a:prstGeom prst="wedgeRoundRectCallout">
              <a:avLst>
                <a:gd name="adj1" fmla="val 10829"/>
                <a:gd name="adj2" fmla="val 112268"/>
                <a:gd name="adj3" fmla="val 16667"/>
              </a:avLst>
            </a:prstGeom>
            <a:solidFill>
              <a:srgbClr val="FFC000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FFC000"/>
                  </a:solidFill>
                  <a:latin typeface="Times New Roman" charset="0"/>
                </a:rPr>
                <a:t>…and so, when 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this call </a:t>
              </a:r>
              <a:r>
                <a:rPr lang="en-US" sz="2800" b="1" dirty="0">
                  <a:solidFill>
                    <a:srgbClr val="FFC000"/>
                  </a:solidFill>
                  <a:latin typeface="Times New Roman" charset="0"/>
                </a:rPr>
                <a:t>does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 use the default…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8720667" y="3589867"/>
              <a:ext cx="287866" cy="203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96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22094" y="2904500"/>
            <a:ext cx="4114800" cy="979488"/>
            <a:chOff x="5322094" y="2904500"/>
            <a:chExt cx="4114800" cy="979488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322094" y="2904500"/>
              <a:ext cx="4114800" cy="979488"/>
            </a:xfrm>
            <a:prstGeom prst="wedgeRoundRectCallout">
              <a:avLst>
                <a:gd name="adj1" fmla="val 10829"/>
                <a:gd name="adj2" fmla="val 112268"/>
                <a:gd name="adj3" fmla="val 16667"/>
              </a:avLst>
            </a:prstGeom>
            <a:solidFill>
              <a:srgbClr val="FFC000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FFC000"/>
                  </a:solidFill>
                  <a:latin typeface="Times New Roman" charset="0"/>
                </a:rPr>
                <a:t>…and so, when 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this call </a:t>
              </a:r>
              <a:r>
                <a:rPr lang="en-US" sz="2800" b="1" dirty="0">
                  <a:solidFill>
                    <a:srgbClr val="FFC000"/>
                  </a:solidFill>
                  <a:latin typeface="Times New Roman" charset="0"/>
                </a:rPr>
                <a:t>does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 use the default…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720667" y="3589867"/>
              <a:ext cx="287866" cy="203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944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4" name="Arc 13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22094" y="2904500"/>
            <a:ext cx="4114800" cy="979488"/>
            <a:chOff x="5322094" y="2904500"/>
            <a:chExt cx="4114800" cy="979488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5322094" y="2904500"/>
              <a:ext cx="4114800" cy="979488"/>
            </a:xfrm>
            <a:prstGeom prst="wedgeRoundRectCallout">
              <a:avLst>
                <a:gd name="adj1" fmla="val 10829"/>
                <a:gd name="adj2" fmla="val 112268"/>
                <a:gd name="adj3" fmla="val 16667"/>
              </a:avLst>
            </a:prstGeom>
            <a:solidFill>
              <a:srgbClr val="FFC000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FFC000"/>
                  </a:solidFill>
                  <a:latin typeface="Times New Roman" charset="0"/>
                </a:rPr>
                <a:t>…and so, when 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this call </a:t>
              </a:r>
              <a:r>
                <a:rPr lang="en-US" sz="2800" b="1" dirty="0">
                  <a:solidFill>
                    <a:srgbClr val="FFC000"/>
                  </a:solidFill>
                  <a:latin typeface="Times New Roman" charset="0"/>
                </a:rPr>
                <a:t>does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 use the default…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20667" y="3589867"/>
              <a:ext cx="287866" cy="203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24004"/>
              <a:gd name="adj2" fmla="val 491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</p:spTree>
    <p:extLst>
      <p:ext uri="{BB962C8B-B14F-4D97-AF65-F5344CB8AC3E}">
        <p14:creationId xmlns:p14="http://schemas.microsoft.com/office/powerpoint/2010/main" val="2708709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5220928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earlier in the program execution.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706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</p:spTree>
    <p:extLst>
      <p:ext uri="{BB962C8B-B14F-4D97-AF65-F5344CB8AC3E}">
        <p14:creationId xmlns:p14="http://schemas.microsoft.com/office/powerpoint/2010/main" val="3525688858"/>
      </p:ext>
    </p:extLst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12457531"/>
              <a:gd name="adj2" fmla="val 1478051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5294" y="618500"/>
            <a:ext cx="2895600" cy="1404144"/>
          </a:xfrm>
          <a:prstGeom prst="wedgeRoundRectCallout">
            <a:avLst>
              <a:gd name="adj1" fmla="val -17478"/>
              <a:gd name="adj2" fmla="val 50364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see that,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 last time, it was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['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']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</p:spTree>
    <p:extLst>
      <p:ext uri="{BB962C8B-B14F-4D97-AF65-F5344CB8AC3E}">
        <p14:creationId xmlns:p14="http://schemas.microsoft.com/office/powerpoint/2010/main" val="982218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12457531"/>
              <a:gd name="adj2" fmla="val 1478051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058" y="5120816"/>
            <a:ext cx="27879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7588" y="3361635"/>
            <a:ext cx="2410801" cy="32921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append("</a:t>
            </a:r>
            <a:r>
              <a:rPr lang="en-US" sz="2400" b="1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")</a:t>
            </a:r>
            <a:endParaRPr lang="en-US" sz="2400" dirty="0"/>
          </a:p>
        </p:txBody>
      </p:sp>
      <p:sp>
        <p:nvSpPr>
          <p:cNvPr id="15" name="Arc 14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8109183"/>
              <a:gd name="adj2" fmla="val 10967632"/>
            </a:avLst>
          </a:prstGeom>
          <a:noFill/>
          <a:ln w="76200" cap="flat" cmpd="sng" algn="ctr">
            <a:solidFill>
              <a:srgbClr val="F987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246503" y="3883988"/>
            <a:ext cx="1923197" cy="1880394"/>
          </a:xfrm>
          <a:prstGeom prst="wedgeRoundRectCallout">
            <a:avLst>
              <a:gd name="adj1" fmla="val -636"/>
              <a:gd name="adj2" fmla="val -62237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98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…so, after appending another '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'…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5294" y="618500"/>
            <a:ext cx="2895600" cy="1404144"/>
          </a:xfrm>
          <a:prstGeom prst="wedgeRoundRectCallout">
            <a:avLst>
              <a:gd name="adj1" fmla="val -4846"/>
              <a:gd name="adj2" fmla="val 277105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see that,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 last time, it was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['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']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00503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7588" y="3361635"/>
            <a:ext cx="2410801" cy="32921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append("</a:t>
            </a:r>
            <a:r>
              <a:rPr lang="en-US" sz="2400" b="1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")</a:t>
            </a:r>
            <a:endParaRPr lang="en-US" sz="2400" dirty="0"/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12457531"/>
              <a:gd name="adj2" fmla="val 1478051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058" y="5120816"/>
            <a:ext cx="27879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5" name="Arc 14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8109183"/>
              <a:gd name="adj2" fmla="val 10967632"/>
            </a:avLst>
          </a:prstGeom>
          <a:noFill/>
          <a:ln w="76200" cap="flat" cmpd="sng" algn="ctr">
            <a:solidFill>
              <a:srgbClr val="F987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8" name="Arc 17"/>
          <p:cNvSpPr/>
          <p:nvPr/>
        </p:nvSpPr>
        <p:spPr bwMode="auto">
          <a:xfrm>
            <a:off x="-3107406" y="4390900"/>
            <a:ext cx="9296400" cy="6781800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537" y="5856913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5294" y="618500"/>
            <a:ext cx="2895600" cy="1404144"/>
          </a:xfrm>
          <a:prstGeom prst="wedgeRoundRectCallout">
            <a:avLst>
              <a:gd name="adj1" fmla="val -4846"/>
              <a:gd name="adj2" fmla="val 277105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see that,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 last time, it was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['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']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... 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246503" y="3883988"/>
            <a:ext cx="1923197" cy="1880394"/>
          </a:xfrm>
          <a:prstGeom prst="wedgeRoundRectCallout">
            <a:avLst>
              <a:gd name="adj1" fmla="val -636"/>
              <a:gd name="adj2" fmla="val -62237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98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…so, after appending another '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'…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664994" y="6286738"/>
            <a:ext cx="2286000" cy="565944"/>
          </a:xfrm>
          <a:prstGeom prst="wedgeRoundRectCallout">
            <a:avLst>
              <a:gd name="adj1" fmla="val -78480"/>
              <a:gd name="adj2" fmla="val -7654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get this.</a:t>
            </a:r>
          </a:p>
        </p:txBody>
      </p:sp>
    </p:spTree>
    <p:extLst>
      <p:ext uri="{BB962C8B-B14F-4D97-AF65-F5344CB8AC3E}">
        <p14:creationId xmlns:p14="http://schemas.microsoft.com/office/powerpoint/2010/main" val="65783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7" grpI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>
                <a:solidFill>
                  <a:srgbClr val="0000FF"/>
                </a:solidFill>
              </a:rPr>
              <a:t>A</a:t>
            </a:r>
            <a:r>
              <a:rPr lang="en-US" sz="2800" kern="0" dirty="0">
                <a:solidFill>
                  <a:srgbClr val="0000FF"/>
                </a:solidFill>
              </a:rPr>
              <a:t> </a:t>
            </a:r>
            <a:r>
              <a:rPr lang="en-US" sz="3200" kern="0" dirty="0">
                <a:solidFill>
                  <a:srgbClr val="0000FF"/>
                </a:solidFill>
              </a:rPr>
              <a:t>common</a:t>
            </a:r>
            <a:r>
              <a:rPr lang="en-US" sz="2800" kern="0" dirty="0">
                <a:solidFill>
                  <a:srgbClr val="0000FF"/>
                </a:solidFill>
              </a:rPr>
              <a:t> </a:t>
            </a:r>
            <a:r>
              <a:rPr lang="en-US" sz="3200" kern="0" dirty="0">
                <a:solidFill>
                  <a:srgbClr val="0000FF"/>
                </a:solidFill>
              </a:rPr>
              <a:t>error</a:t>
            </a:r>
            <a:r>
              <a:rPr lang="en-US" sz="2800" kern="0" dirty="0">
                <a:solidFill>
                  <a:srgbClr val="0000FF"/>
                </a:solidFill>
              </a:rPr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foo(bar=[]): </a:t>
            </a:r>
            <a:r>
              <a:rPr lang="en-US" sz="2400" kern="0" dirty="0">
                <a:latin typeface="Lucida Console" panose="020B0609040504020204" pitchFamily="49" charset="0"/>
              </a:rPr>
              <a:t>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058" y="5120816"/>
            <a:ext cx="27879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537" y="5856913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928586731"/>
      </p:ext>
    </p:extLst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65760" y="847100"/>
            <a:ext cx="906399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chemeClr val="bg1"/>
                </a:solidFill>
                <a:latin typeface="Arial Narrow" panose="020B0606020202030204" pitchFamily="34" charset="0"/>
              </a:rPr>
              <a:t>From: https://www.toptal.com/python/top-10-mistakes-that-python-programmers-make</a:t>
            </a:r>
          </a:p>
          <a:p>
            <a:pPr marL="0" indent="0">
              <a:buNone/>
            </a:pPr>
            <a:r>
              <a:rPr lang="en-US" sz="3200" kern="0" dirty="0">
                <a:solidFill>
                  <a:srgbClr val="0000FF"/>
                </a:solidFill>
              </a:rPr>
              <a:t>A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0000FF"/>
                </a:solidFill>
              </a:rPr>
              <a:t>common workaround </a:t>
            </a:r>
            <a:r>
              <a:rPr lang="en-US" sz="3200" kern="0" dirty="0"/>
              <a:t>for this is as follows: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kern="0" dirty="0">
                <a:latin typeface="Lucida Console" panose="020B0609040504020204" pitchFamily="49" charset="0"/>
              </a:rPr>
              <a:t> </a:t>
            </a:r>
            <a:r>
              <a:rPr lang="en-US" sz="2800" kern="0" dirty="0" err="1">
                <a:latin typeface="Lucida Console" panose="020B0609040504020204" pitchFamily="49" charset="0"/>
              </a:rPr>
              <a:t>def</a:t>
            </a:r>
            <a:r>
              <a:rPr lang="en-US" sz="2800" kern="0" dirty="0">
                <a:latin typeface="Lucida Console" panose="020B0609040504020204" pitchFamily="49" charset="0"/>
              </a:rPr>
              <a:t> foo(</a:t>
            </a:r>
            <a:r>
              <a:rPr lang="en-US" sz="28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bar=None</a:t>
            </a:r>
            <a:r>
              <a:rPr lang="en-US" sz="2800" kern="0" dirty="0">
                <a:latin typeface="Lucida Console" panose="020B0609040504020204" pitchFamily="49" charset="0"/>
              </a:rPr>
              <a:t>):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</a:t>
            </a:r>
            <a:r>
              <a:rPr lang="en-US" sz="28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if bar is None: </a:t>
            </a:r>
            <a:r>
              <a:rPr lang="en-US" sz="2800" kern="0" dirty="0">
                <a:solidFill>
                  <a:srgbClr val="FF9999"/>
                </a:solidFill>
                <a:latin typeface="Lucida Console" panose="020B0609040504020204" pitchFamily="49" charset="0"/>
              </a:rPr>
              <a:t># </a:t>
            </a:r>
            <a:r>
              <a:rPr lang="en-US" sz="2800" kern="0" dirty="0" err="1">
                <a:solidFill>
                  <a:srgbClr val="FF9999"/>
                </a:solidFill>
                <a:latin typeface="Lucida Console" panose="020B0609040504020204" pitchFamily="49" charset="0"/>
              </a:rPr>
              <a:t>ie</a:t>
            </a:r>
            <a:r>
              <a:rPr lang="en-US" sz="2800" kern="0" dirty="0">
                <a:solidFill>
                  <a:srgbClr val="FF9999"/>
                </a:solidFill>
                <a:latin typeface="Lucida Console" panose="020B0609040504020204" pitchFamily="49" charset="0"/>
              </a:rPr>
              <a:t>, if no bar: </a:t>
            </a: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   </a:t>
            </a:r>
            <a:r>
              <a:rPr lang="en-US" sz="28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bar = []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</a:t>
            </a:r>
            <a:r>
              <a:rPr lang="en-US" sz="2800" kern="0" dirty="0" err="1">
                <a:latin typeface="Lucida Console" panose="020B0609040504020204" pitchFamily="49" charset="0"/>
              </a:rPr>
              <a:t>bar.append</a:t>
            </a:r>
            <a:r>
              <a:rPr lang="en-US" sz="2800" kern="0" dirty="0">
                <a:latin typeface="Lucida Console" panose="020B0609040504020204" pitchFamily="49" charset="0"/>
              </a:rPr>
              <a:t>("</a:t>
            </a:r>
            <a:r>
              <a:rPr lang="en-US" sz="2800" kern="0" dirty="0" err="1"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latin typeface="Lucida Console" panose="020B0609040504020204" pitchFamily="49" charset="0"/>
              </a:rPr>
              <a:t>")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return bar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</a:t>
            </a:r>
            <a:endParaRPr lang="en-US" sz="28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sz="28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foo() </a:t>
            </a:r>
          </a:p>
          <a:p>
            <a:pPr marL="17145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8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["</a:t>
            </a:r>
            <a:r>
              <a:rPr lang="en-US" sz="28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"] </a:t>
            </a:r>
          </a:p>
          <a:p>
            <a:pPr marL="17145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["</a:t>
            </a:r>
            <a:r>
              <a:rPr lang="en-US" sz="28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"]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["</a:t>
            </a:r>
            <a:r>
              <a:rPr lang="en-US" sz="2800" kern="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"]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8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7320" y="4286422"/>
            <a:ext cx="83388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33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</p:txBody>
      </p:sp>
    </p:spTree>
    <p:extLst>
      <p:ext uri="{BB962C8B-B14F-4D97-AF65-F5344CB8AC3E}">
        <p14:creationId xmlns:p14="http://schemas.microsoft.com/office/powerpoint/2010/main" val="3781252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7764" y="3809329"/>
            <a:ext cx="5008909" cy="1234562"/>
          </a:xfrm>
          <a:prstGeom prst="wedgeRoundRectCallout">
            <a:avLst>
              <a:gd name="adj1" fmla="val -103541"/>
              <a:gd name="adj2" fmla="val -10170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What if a default value 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is </a:t>
            </a:r>
            <a:r>
              <a:rPr lang="en-US" sz="3200" b="1" spc="100" dirty="0">
                <a:solidFill>
                  <a:srgbClr val="FF0000"/>
                </a:solidFill>
                <a:latin typeface="Times New Roman" charset="0"/>
              </a:rPr>
              <a:t>mutable</a:t>
            </a: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?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417764" y="2233914"/>
            <a:ext cx="5008909" cy="1234562"/>
          </a:xfrm>
          <a:prstGeom prst="wedgeRoundRectCallout">
            <a:avLst>
              <a:gd name="adj1" fmla="val -21501"/>
              <a:gd name="adj2" fmla="val 9729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charset="0"/>
              </a:rPr>
              <a:t>Then there is a concern that you may not have realized…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17764" y="669520"/>
            <a:ext cx="5008909" cy="1234562"/>
          </a:xfrm>
          <a:prstGeom prst="wedgeRoundRectCallout">
            <a:avLst>
              <a:gd name="adj1" fmla="val -21501"/>
              <a:gd name="adj2" fmla="val 92836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It is a concern that 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C programs also have...</a:t>
            </a:r>
          </a:p>
        </p:txBody>
      </p:sp>
    </p:spTree>
    <p:extLst>
      <p:ext uri="{BB962C8B-B14F-4D97-AF65-F5344CB8AC3E}">
        <p14:creationId xmlns:p14="http://schemas.microsoft.com/office/powerpoint/2010/main" val="40877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go into a tuple.</a:t>
            </a:r>
          </a:p>
        </p:txBody>
      </p:sp>
    </p:spTree>
    <p:extLst>
      <p:ext uri="{BB962C8B-B14F-4D97-AF65-F5344CB8AC3E}">
        <p14:creationId xmlns:p14="http://schemas.microsoft.com/office/powerpoint/2010/main" val="21786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go into a tuple.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28763" y="4620707"/>
            <a:ext cx="5008909" cy="1791092"/>
          </a:xfrm>
          <a:prstGeom prst="wedgeRoundRectCallout">
            <a:avLst>
              <a:gd name="adj1" fmla="val -77757"/>
              <a:gd name="adj2" fmla="val -64171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We have learned about keyword arguments.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go into a named variables.</a:t>
            </a:r>
          </a:p>
        </p:txBody>
      </p:sp>
    </p:spTree>
    <p:extLst>
      <p:ext uri="{BB962C8B-B14F-4D97-AF65-F5344CB8AC3E}">
        <p14:creationId xmlns:p14="http://schemas.microsoft.com/office/powerpoint/2010/main" val="5328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go into a tuple.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28763" y="4620707"/>
            <a:ext cx="5008909" cy="1791092"/>
          </a:xfrm>
          <a:prstGeom prst="wedgeRoundRectCallout">
            <a:avLst>
              <a:gd name="adj1" fmla="val -77757"/>
              <a:gd name="adj2" fmla="val -64171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learned about keyword arguments.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go into a named variables.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30334" y="3509915"/>
            <a:ext cx="5008909" cy="854695"/>
          </a:xfrm>
          <a:prstGeom prst="wedgeRoundRectCallout">
            <a:avLst>
              <a:gd name="adj1" fmla="val -50091"/>
              <a:gd name="adj2" fmla="val 196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But there are also variable-length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19768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5601928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earlier in the program execution.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9807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</a:t>
            </a:r>
            <a:r>
              <a:rPr lang="en-US" sz="3302" dirty="0">
                <a:cs typeface="Courier New" pitchFamily="49" charset="0"/>
              </a:rPr>
              <a:t>6</a:t>
            </a: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Variable-length keyword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go into a tuple.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28763" y="4620707"/>
            <a:ext cx="5008909" cy="1791092"/>
          </a:xfrm>
          <a:prstGeom prst="wedgeRoundRectCallout">
            <a:avLst>
              <a:gd name="adj1" fmla="val -77757"/>
              <a:gd name="adj2" fmla="val -64171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learned about keyword arguments.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>
                <a:solidFill>
                  <a:srgbClr val="FF6400"/>
                </a:solidFill>
                <a:latin typeface="Times New Roman" charset="0"/>
              </a:rPr>
              <a:t>go into a named variables.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30334" y="3509915"/>
            <a:ext cx="5008909" cy="854695"/>
          </a:xfrm>
          <a:prstGeom prst="wedgeRoundRectCallout">
            <a:avLst>
              <a:gd name="adj1" fmla="val -76251"/>
              <a:gd name="adj2" fmla="val 73697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>
                <a:solidFill>
                  <a:srgbClr val="FF0000"/>
                </a:solidFill>
                <a:latin typeface="Times New Roman" charset="0"/>
              </a:rPr>
              <a:t>But there are also variable-length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8021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</a:t>
            </a:r>
            <a:r>
              <a:rPr lang="en-US" altLang="en-US" sz="3200" dirty="0">
                <a:solidFill>
                  <a:srgbClr val="0000FF"/>
                </a:solidFill>
              </a:rPr>
              <a:t> arguments</a:t>
            </a:r>
            <a:r>
              <a:rPr lang="en-US" altLang="en-US" sz="3200" dirty="0">
                <a:solidFill>
                  <a:srgbClr val="00B0F0"/>
                </a:solidFill>
              </a:rPr>
              <a:t> 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00FF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slide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38)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chemeClr val="bg1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prstClr val="black"/>
                </a:solidFill>
              </a:rPr>
              <a:t>Some functions (</a:t>
            </a:r>
            <a:r>
              <a:rPr lang="en-US" sz="3600" dirty="0" err="1">
                <a:solidFill>
                  <a:prstClr val="black"/>
                </a:solidFill>
              </a:rPr>
              <a:t>eg</a:t>
            </a:r>
            <a:r>
              <a:rPr lang="en-US" sz="3600" dirty="0">
                <a:solidFill>
                  <a:prstClr val="black"/>
                </a:solidFill>
              </a:rPr>
              <a:t>., </a:t>
            </a:r>
            <a:r>
              <a:rPr lang="en-US" sz="3600" b="1" dirty="0">
                <a:solidFill>
                  <a:prstClr val="black"/>
                </a:solidFill>
                <a:latin typeface="Consolas" panose="020B0609020204030204" pitchFamily="49" charset="0"/>
              </a:rPr>
              <a:t>print</a:t>
            </a:r>
            <a:r>
              <a:rPr lang="en-US" sz="3600" dirty="0">
                <a:solidFill>
                  <a:prstClr val="black"/>
                </a:solidFill>
              </a:rPr>
              <a:t>) can receive a variable number of arguments</a:t>
            </a:r>
          </a:p>
          <a:p>
            <a:r>
              <a:rPr lang="en-US" sz="3600" dirty="0">
                <a:solidFill>
                  <a:prstClr val="black"/>
                </a:solidFill>
              </a:rPr>
              <a:t>To do this, put an asterisk, *, before the name of a variable that will hold all of these indeterminate arguments.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This will be </a:t>
            </a:r>
            <a:r>
              <a:rPr lang="en-US" dirty="0">
                <a:solidFill>
                  <a:srgbClr val="0000FF"/>
                </a:solidFill>
              </a:rPr>
              <a:t>a tuple </a:t>
            </a:r>
            <a:r>
              <a:rPr lang="en-US" dirty="0">
                <a:solidFill>
                  <a:prstClr val="black"/>
                </a:solidFill>
              </a:rPr>
              <a:t>and will be empty if no additional arguments are sent in.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7876459" y="217135"/>
            <a:ext cx="2506546" cy="783857"/>
            <a:chOff x="-206806" y="217134"/>
            <a:chExt cx="2506546" cy="783857"/>
          </a:xfrm>
        </p:grpSpPr>
        <p:sp>
          <p:nvSpPr>
            <p:cNvPr id="5" name="Trapezoid 4"/>
            <p:cNvSpPr/>
            <p:nvPr/>
          </p:nvSpPr>
          <p:spPr bwMode="auto">
            <a:xfrm rot="18900000">
              <a:off x="-206806" y="217134"/>
              <a:ext cx="2506546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900000">
              <a:off x="-11666" y="226687"/>
              <a:ext cx="212903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#64</a:t>
              </a:r>
            </a:p>
          </p:txBody>
        </p:sp>
      </p:grpSp>
      <p:sp>
        <p:nvSpPr>
          <p:cNvPr id="2" name="Oval 1"/>
          <p:cNvSpPr/>
          <p:nvPr/>
        </p:nvSpPr>
        <p:spPr>
          <a:xfrm>
            <a:off x="3072384" y="3520440"/>
            <a:ext cx="1517904" cy="7498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438943" y="1066800"/>
            <a:ext cx="10342483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235" y="668740"/>
            <a:ext cx="9458510" cy="618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*vartuple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("Output is:")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in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60, 50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marL="685800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% python3 test.py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50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7876459" y="217135"/>
            <a:ext cx="2506546" cy="783857"/>
            <a:chOff x="-206806" y="217134"/>
            <a:chExt cx="2506546" cy="783857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206806" y="217134"/>
              <a:ext cx="2506546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-11666" y="226687"/>
              <a:ext cx="212903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#20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4306824" y="886968"/>
            <a:ext cx="2167128" cy="7498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 arguments</a:t>
            </a:r>
            <a:r>
              <a:rPr lang="en-US" altLang="en-US" sz="3200" u="sng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B0F0"/>
                </a:solidFill>
              </a:rPr>
              <a:t>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slide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38)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 #It will fail. Why?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CCCC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0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f()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got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unexpected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keyword</a:t>
            </a:r>
            <a:r>
              <a:rPr lang="en-US" altLang="en-US" sz="1800" u="sng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'x'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rgbClr val="FFFFFF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78906" y="4547714"/>
            <a:ext cx="4817809" cy="1182838"/>
          </a:xfrm>
          <a:prstGeom prst="wedgeRoundRectCallout">
            <a:avLst>
              <a:gd name="adj1" fmla="val 20751"/>
              <a:gd name="adj2" fmla="val -124572"/>
              <a:gd name="adj3" fmla="val 16667"/>
            </a:avLst>
          </a:prstGeom>
          <a:solidFill>
            <a:srgbClr val="99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Apparently, keyword arguments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aren't positional arguments.</a:t>
            </a:r>
            <a:endParaRPr lang="en-US" altLang="zh-TW" sz="2800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82712" y="612648"/>
            <a:ext cx="1627632" cy="7498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627602" y="1980986"/>
            <a:ext cx="5157246" cy="1182838"/>
          </a:xfrm>
          <a:prstGeom prst="wedgeRoundRectCallout">
            <a:avLst>
              <a:gd name="adj1" fmla="val 21307"/>
              <a:gd name="adj2" fmla="val -124572"/>
              <a:gd name="adj3" fmla="val 16667"/>
            </a:avLst>
          </a:prstGeom>
          <a:solidFill>
            <a:srgbClr val="99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Because the *x would have</a:t>
            </a:r>
            <a:b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accepted any positional arguments.</a:t>
            </a:r>
            <a:endParaRPr lang="en-US" altLang="zh-TW" sz="2800" i="1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 arguments</a:t>
            </a:r>
            <a:r>
              <a:rPr lang="en-US" altLang="en-US" sz="3200" u="sng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B0F0"/>
                </a:solidFill>
              </a:rPr>
              <a:t>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slide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38)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 #It will fail. Why?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CCCC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0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f()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got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unexpected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keyword</a:t>
            </a:r>
            <a:r>
              <a:rPr lang="en-US" altLang="en-US" sz="1800" u="sng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'x'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rgbClr val="FFFFFF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0" y="4480560"/>
            <a:ext cx="5095586" cy="1968367"/>
          </a:xfrm>
          <a:prstGeom prst="wedgeRoundRectCallout">
            <a:avLst>
              <a:gd name="adj1" fmla="val 46719"/>
              <a:gd name="adj2" fmla="val -218490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0000"/>
                </a:solidFill>
                <a:latin typeface="Times New Roman" charset="0"/>
              </a:rPr>
              <a:t>positional argument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is an</a:t>
            </a:r>
            <a:b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600" i="1" dirty="0" err="1">
                <a:solidFill>
                  <a:srgbClr val="FF0000"/>
                </a:solidFill>
                <a:latin typeface="Times New Roman" charset="0"/>
              </a:rPr>
              <a:t>unamed</a:t>
            </a: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 argument (</a:t>
            </a:r>
            <a:r>
              <a:rPr lang="en-US" altLang="zh-TW" sz="3600" i="1" dirty="0" err="1">
                <a:solidFill>
                  <a:srgbClr val="FF0000"/>
                </a:solidFill>
                <a:latin typeface="Times New Roman" charset="0"/>
              </a:rPr>
              <a:t>ie</a:t>
            </a: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, it</a:t>
            </a:r>
            <a:b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is identified </a:t>
            </a:r>
            <a:r>
              <a:rPr lang="en-US" altLang="zh-TW" sz="3600" i="1" u="sng" dirty="0">
                <a:solidFill>
                  <a:schemeClr val="accent6"/>
                </a:solidFill>
                <a:latin typeface="Times New Roman" charset="0"/>
              </a:rPr>
              <a:t>by position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in the argument list).</a:t>
            </a:r>
            <a:endParaRPr lang="en-US" altLang="zh-TW" sz="2400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449824" y="4477512"/>
            <a:ext cx="4279964" cy="1968367"/>
          </a:xfrm>
          <a:prstGeom prst="wedgeRoundRectCallout">
            <a:avLst>
              <a:gd name="adj1" fmla="val -13264"/>
              <a:gd name="adj2" fmla="val -90740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0000"/>
                </a:solidFill>
                <a:latin typeface="Times New Roman" charset="0"/>
              </a:rPr>
              <a:t>keyword argument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400" dirty="0">
                <a:solidFill>
                  <a:srgbClr val="000000"/>
                </a:solidFill>
                <a:latin typeface="Times New Roman" charset="0"/>
              </a:rPr>
              <a:t>is a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named argument </a:t>
            </a:r>
            <a:b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zh-TW" sz="3600" i="1" dirty="0" err="1">
                <a:solidFill>
                  <a:srgbClr val="FF0000"/>
                </a:solidFill>
                <a:latin typeface="Times New Roman" charset="0"/>
              </a:rPr>
              <a:t>ie</a:t>
            </a: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, it is identified</a:t>
            </a:r>
            <a:b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zh-TW" sz="3600" i="1" u="sng" dirty="0">
                <a:solidFill>
                  <a:schemeClr val="accent6"/>
                </a:solidFill>
                <a:latin typeface="Times New Roman" charset="0"/>
              </a:rPr>
              <a:t>by its name</a:t>
            </a: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).</a:t>
            </a:r>
            <a:endParaRPr lang="en-US" altLang="zh-TW" sz="2400" i="1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6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 arguments</a:t>
            </a:r>
            <a:r>
              <a:rPr lang="en-US" altLang="en-US" sz="3200" u="sng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B0F0"/>
                </a:solidFill>
              </a:rPr>
              <a:t>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slide</a:t>
            </a:r>
            <a:r>
              <a:rPr lang="en-US" altLang="en-US" sz="2000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>
                <a:solidFill>
                  <a:schemeClr val="tx1"/>
                </a:solidFill>
                <a:latin typeface="Lucida Console" panose="020B0609040504020204" pitchFamily="49" charset="0"/>
              </a:rPr>
              <a:t>38)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 #It will fail. Why?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F5F5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0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f()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got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unexpected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F5F5"/>
                </a:solidFill>
                <a:latin typeface="Lucida Fax" panose="02060602050505020204" pitchFamily="18" charset="0"/>
              </a:rPr>
              <a:t>keyword</a:t>
            </a:r>
            <a:r>
              <a:rPr lang="en-US" altLang="en-US" sz="1800" u="sng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F5F5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'x'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(1,)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78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000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f()</a:t>
            </a:r>
            <a:r>
              <a:rPr lang="en-US" altLang="en-US" sz="1800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got</a:t>
            </a:r>
            <a:r>
              <a:rPr lang="en-US" altLang="en-US" sz="1800" spc="-4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multiple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values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argument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90" dirty="0">
                <a:solidFill>
                  <a:srgbClr val="FF0000"/>
                </a:solidFill>
                <a:latin typeface="Lucida Console" panose="020B0609040504020204" pitchFamily="49" charset="0"/>
              </a:rPr>
              <a:t>'x'</a:t>
            </a:r>
          </a:p>
          <a:p>
            <a:pPr marL="95250" indent="0" eaLnBrk="1">
              <a:lnSpc>
                <a:spcPct val="7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rgbClr val="FFFFFF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3566485"/>
            <a:ext cx="819312" cy="26873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5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3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3453" y="1221581"/>
            <a:ext cx="9616335" cy="21124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1558678">
            <a:off x="882404" y="805131"/>
            <a:ext cx="5128592" cy="7513025"/>
          </a:xfrm>
          <a:prstGeom prst="arc">
            <a:avLst>
              <a:gd name="adj1" fmla="val 9287531"/>
              <a:gd name="adj2" fmla="val 14696538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27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7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7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rgbClr val="00B0F0"/>
                </a:solidFill>
              </a:rPr>
              <a:t>: Collects all </a:t>
            </a:r>
            <a:r>
              <a:rPr lang="en-US" altLang="en-US" sz="3200" u="sng" dirty="0">
                <a:solidFill>
                  <a:srgbClr val="00B0F0"/>
                </a:solidFill>
              </a:rPr>
              <a:t>keyword</a:t>
            </a:r>
            <a:r>
              <a:rPr lang="en-US" altLang="en-US" sz="3200" dirty="0">
                <a:solidFill>
                  <a:srgbClr val="00B0F0"/>
                </a:solidFill>
              </a:rPr>
              <a:t> arguments into a </a:t>
            </a:r>
            <a:r>
              <a:rPr lang="en-US" altLang="en-US" sz="3200" dirty="0" err="1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6, a=2, b=3, c=5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a=2, b=3, c=5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'b': 3, 'c': 5}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File "&lt;</a:t>
            </a:r>
            <a:r>
              <a:rPr lang="en-US" altLang="en-US" sz="2400" spc="-10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stdin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&gt;", line 1</a:t>
            </a: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6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SyntaxError</a:t>
            </a:r>
            <a:r>
              <a:rPr lang="en-US" altLang="en-US" sz="2400" spc="-16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altLang="en-US" sz="1000" spc="-16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siti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on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l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gum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ent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oll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ow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key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w</a:t>
            </a:r>
            <a:r>
              <a:rPr lang="en-US" altLang="en-US" sz="2400" spc="-25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rd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argument</a:t>
            </a: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3454" y="688770"/>
            <a:ext cx="1012820" cy="61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>
              <a:solidFill>
                <a:srgbClr val="00B0F0"/>
              </a:solidFill>
            </a:endParaRP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00" dirty="0">
              <a:solidFill>
                <a:srgbClr val="FFCCCC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60" dirty="0">
              <a:solidFill>
                <a:srgbClr val="FF0000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30124" y="3429000"/>
            <a:ext cx="2837261" cy="1417982"/>
          </a:xfrm>
          <a:prstGeom prst="wedgeRoundRectCallout">
            <a:avLst>
              <a:gd name="adj1" fmla="val -71925"/>
              <a:gd name="adj2" fmla="val 1540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atin typeface="Times New Roman" charset="0"/>
              </a:rPr>
              <a:t>Why did this error happen?</a:t>
            </a:r>
            <a:endParaRPr lang="zh-TW" altLang="en-US" sz="36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19" y="1026160"/>
            <a:ext cx="9227489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f(1,2,</a:t>
            </a:r>
            <a:r>
              <a:rPr lang="en-US" altLang="zh-TW" sz="3000" dirty="0">
                <a:solidFill>
                  <a:srgbClr val="8989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800" dirty="0" err="1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&gt;", line 1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600" spc="-1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4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n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taxError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positional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23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600" spc="-8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6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wo</a:t>
            </a:r>
            <a:r>
              <a:rPr lang="en-US" altLang="zh-TW" sz="36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rd</a:t>
            </a:r>
            <a:r>
              <a:rPr lang="en-US" altLang="zh-TW" sz="32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argu</a:t>
            </a:r>
            <a:r>
              <a:rPr lang="en-US" altLang="zh-TW" sz="3600" spc="-13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men</a:t>
            </a:r>
            <a:r>
              <a:rPr lang="en-US" altLang="zh-TW" sz="36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endParaRPr lang="en-US" altLang="zh-TW" sz="3000" dirty="0">
              <a:solidFill>
                <a:srgbClr val="0000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63440" y="2168983"/>
            <a:ext cx="4782312" cy="1441584"/>
          </a:xfrm>
          <a:prstGeom prst="wedgeRoundRectCallout">
            <a:avLst>
              <a:gd name="adj1" fmla="val -75106"/>
              <a:gd name="adj2" fmla="val 6774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/>
              <a:t>Any parameter that comes</a:t>
            </a:r>
            <a:r>
              <a:rPr lang="en-US" sz="2800" dirty="0"/>
              <a:t> </a:t>
            </a:r>
            <a:r>
              <a:rPr lang="en-US" sz="4000" dirty="0"/>
              <a:t>after</a:t>
            </a:r>
            <a:r>
              <a:rPr lang="en-US" sz="2800" dirty="0"/>
              <a:t> </a:t>
            </a:r>
            <a:r>
              <a:rPr lang="en-US" sz="4000" dirty="0"/>
              <a:t>the</a:t>
            </a:r>
            <a:r>
              <a:rPr lang="en-US" sz="2800" dirty="0"/>
              <a:t> </a:t>
            </a:r>
            <a:r>
              <a:rPr lang="en-US" sz="4000" dirty="0"/>
              <a:t>* must be named.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10339" y="4552122"/>
            <a:ext cx="576470" cy="795131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4663440" y="3614948"/>
            <a:ext cx="4782312" cy="1412065"/>
          </a:xfrm>
          <a:prstGeom prst="wedgeRoundRectCallout">
            <a:avLst>
              <a:gd name="adj1" fmla="val -79975"/>
              <a:gd name="adj2" fmla="val 1114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>
                <a:solidFill>
                  <a:schemeClr val="bg1"/>
                </a:solidFill>
              </a:rPr>
              <a:t>And</a:t>
            </a:r>
            <a:r>
              <a:rPr lang="en-US" sz="4000" dirty="0"/>
              <a:t>, it </a:t>
            </a:r>
            <a:r>
              <a:rPr lang="en-US" sz="4000" b="1" i="1" dirty="0">
                <a:solidFill>
                  <a:srgbClr val="FFFF00"/>
                </a:solidFill>
              </a:rPr>
              <a:t>must be at</a:t>
            </a:r>
            <a:br>
              <a:rPr lang="en-US" sz="4000" b="1" i="1" dirty="0">
                <a:solidFill>
                  <a:srgbClr val="FFFF00"/>
                </a:solidFill>
              </a:rPr>
            </a:br>
            <a:r>
              <a:rPr lang="en-US" sz="4000" b="1" i="1" dirty="0">
                <a:solidFill>
                  <a:srgbClr val="FFFF00"/>
                </a:solidFill>
              </a:rPr>
              <a:t>the end</a:t>
            </a:r>
            <a:r>
              <a:rPr lang="en-US" sz="4000" dirty="0"/>
              <a:t> of the call arguments.</a:t>
            </a:r>
          </a:p>
        </p:txBody>
      </p:sp>
      <p:sp>
        <p:nvSpPr>
          <p:cNvPr id="14" name="Arc 13"/>
          <p:cNvSpPr/>
          <p:nvPr/>
        </p:nvSpPr>
        <p:spPr>
          <a:xfrm rot="795317" flipH="1">
            <a:off x="2408286" y="4315559"/>
            <a:ext cx="5061959" cy="1266363"/>
          </a:xfrm>
          <a:prstGeom prst="arc">
            <a:avLst>
              <a:gd name="adj1" fmla="val 11082044"/>
              <a:gd name="adj2" fmla="val 61930"/>
            </a:avLst>
          </a:prstGeom>
          <a:ln w="762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7920828" y="185411"/>
            <a:ext cx="2438274" cy="784901"/>
            <a:chOff x="-734800" y="434792"/>
            <a:chExt cx="3125129" cy="784901"/>
          </a:xfrm>
        </p:grpSpPr>
        <p:sp>
          <p:nvSpPr>
            <p:cNvPr id="17" name="Trapezoid 16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rgbClr val="00B0F0"/>
                </a:solidFill>
              </a:rPr>
              <a:t>: Collects all </a:t>
            </a:r>
            <a:r>
              <a:rPr lang="en-US" altLang="en-US" sz="3200" u="sng" dirty="0">
                <a:solidFill>
                  <a:srgbClr val="00B0F0"/>
                </a:solidFill>
              </a:rPr>
              <a:t>keyword</a:t>
            </a:r>
            <a:r>
              <a:rPr lang="en-US" altLang="en-US" sz="3200" dirty="0">
                <a:solidFill>
                  <a:srgbClr val="00B0F0"/>
                </a:solidFill>
              </a:rPr>
              <a:t> arguments into a </a:t>
            </a:r>
            <a:r>
              <a:rPr lang="en-US" altLang="en-US" sz="3200" dirty="0" err="1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6, a=2, b=3, c=5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a=2, b=3, c=5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'b': 3, 'c': 5}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File "&lt;</a:t>
            </a:r>
            <a:r>
              <a:rPr lang="en-US" altLang="en-US" sz="2400" spc="-10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stdin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&gt;", line 1</a:t>
            </a: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6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SyntaxError</a:t>
            </a:r>
            <a:r>
              <a:rPr lang="en-US" altLang="en-US" sz="2400" spc="-16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altLang="en-US" sz="1000" spc="-16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siti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on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l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gum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ent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oll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ow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key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w</a:t>
            </a:r>
            <a:r>
              <a:rPr lang="en-US" altLang="en-US" sz="2400" spc="-25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rd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argument</a:t>
            </a: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3454" y="688770"/>
            <a:ext cx="1012820" cy="61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>
              <a:solidFill>
                <a:srgbClr val="00B0F0"/>
              </a:solidFill>
            </a:endParaRP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00" dirty="0">
              <a:solidFill>
                <a:srgbClr val="FFCCCC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60" dirty="0">
              <a:solidFill>
                <a:srgbClr val="FF0000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30124" y="3429000"/>
            <a:ext cx="2837261" cy="1417982"/>
          </a:xfrm>
          <a:prstGeom prst="wedgeRoundRectCallout">
            <a:avLst>
              <a:gd name="adj1" fmla="val -71925"/>
              <a:gd name="adj2" fmla="val 1540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atin typeface="Times New Roman" charset="0"/>
              </a:rPr>
              <a:t>Why did this error happen?</a:t>
            </a:r>
            <a:endParaRPr lang="zh-TW" altLang="en-US" sz="36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earlier in the program execution.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325309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F0000"/>
                </a:solidFill>
              </a:rPr>
              <a:t>But the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and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run into trouble when you forward your arguments onward to your own </a:t>
            </a:r>
            <a:r>
              <a:rPr lang="en-US" altLang="en-US" sz="3200" dirty="0" err="1">
                <a:solidFill>
                  <a:srgbClr val="FF0000"/>
                </a:solidFill>
              </a:rPr>
              <a:t>callee</a:t>
            </a:r>
            <a:r>
              <a:rPr lang="en-US" altLang="en-US" sz="3200" dirty="0">
                <a:solidFill>
                  <a:srgbClr val="FF0000"/>
                </a:solidFill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6011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But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>
                <a:solidFill>
                  <a:schemeClr val="tx1"/>
                </a:solidFill>
              </a:rPr>
              <a:t> run into trouble when you forward your arguments onward to your own </a:t>
            </a:r>
            <a:r>
              <a:rPr lang="en-US" altLang="en-US" sz="3200" dirty="0" err="1">
                <a:solidFill>
                  <a:schemeClr val="tx1"/>
                </a:solidFill>
              </a:rPr>
              <a:t>callee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g() forwards its arguments to f()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print(x)</a:t>
            </a: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OK so far. My arguments became a tuple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(1, 2, 3)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What could possibly go wrong?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(1, 2, 3)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,)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f() received a singleton tuple of a tuple!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454" y="3195583"/>
            <a:ext cx="1242312" cy="366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chemeClr val="bg1"/>
                </a:solidFill>
              </a:rPr>
              <a:t>)</a:t>
            </a: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</a:t>
            </a:r>
            <a:r>
              <a:rPr lang="en-US" altLang="en-US" sz="3200" dirty="0">
                <a:solidFill>
                  <a:schemeClr val="tx1"/>
                </a:solidFill>
              </a:rPr>
              <a:t>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**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run into trouble </a:t>
            </a:r>
            <a:r>
              <a:rPr lang="en-US" altLang="en-US" sz="3200" dirty="0">
                <a:solidFill>
                  <a:srgbClr val="92D050"/>
                </a:solidFill>
              </a:rPr>
              <a:t>when you forward </a:t>
            </a:r>
            <a:r>
              <a:rPr lang="en-US" altLang="en-US" sz="3200" dirty="0">
                <a:solidFill>
                  <a:schemeClr val="tx1"/>
                </a:solidFill>
              </a:rPr>
              <a:t>your arguments onward to your own </a:t>
            </a:r>
            <a:r>
              <a:rPr lang="en-US" altLang="en-US" sz="3200" dirty="0" err="1">
                <a:solidFill>
                  <a:schemeClr val="tx1"/>
                </a:solidFill>
              </a:rPr>
              <a:t>callee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g() forwards its arguments to f()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print(x)</a:t>
            </a: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f(1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3)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# 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OK so far. My arguments became a tuple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(1, 2, 3)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CCCC"/>
                </a:solidFill>
              </a:rPr>
              <a:t>What could possibly go wrong?</a:t>
            </a:r>
            <a:endParaRPr lang="en-US" altLang="en-US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(1, 2, 3)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,)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rgbClr val="FF99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9999"/>
                </a:solidFill>
              </a:rPr>
              <a:t>f() received a singleton tuple of a tuple!</a:t>
            </a:r>
            <a:endParaRPr lang="en-US" altLang="en-US" sz="3200" dirty="0">
              <a:solidFill>
                <a:srgbClr val="FF999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454" y="3195583"/>
            <a:ext cx="1242312" cy="366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chemeClr val="bg1"/>
                </a:solidFill>
              </a:rPr>
              <a:t>)</a:t>
            </a: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FF9999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 rot="20896573" flipH="1">
            <a:off x="1948718" y="3447875"/>
            <a:ext cx="1667597" cy="3899044"/>
          </a:xfrm>
          <a:prstGeom prst="arc">
            <a:avLst>
              <a:gd name="adj1" fmla="val 16336262"/>
              <a:gd name="adj2" fmla="val 0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rot="20896573" flipH="1">
            <a:off x="2257215" y="3082321"/>
            <a:ext cx="2265624" cy="3899044"/>
          </a:xfrm>
          <a:prstGeom prst="arc">
            <a:avLst>
              <a:gd name="adj1" fmla="val 14781256"/>
              <a:gd name="adj2" fmla="val 17076043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 rot="5400000">
            <a:off x="3223260" y="3288390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16200000">
            <a:off x="2582868" y="3833678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Connector 22"/>
          <p:cNvCxnSpPr>
            <a:stCxn id="19" idx="2"/>
            <a:endCxn id="21" idx="2"/>
          </p:cNvCxnSpPr>
          <p:nvPr/>
        </p:nvCxnSpPr>
        <p:spPr bwMode="auto">
          <a:xfrm flipH="1" flipV="1">
            <a:off x="2857188" y="3833678"/>
            <a:ext cx="640392" cy="335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ular Callout 25"/>
          <p:cNvSpPr/>
          <p:nvPr/>
        </p:nvSpPr>
        <p:spPr bwMode="auto">
          <a:xfrm>
            <a:off x="4168847" y="4880703"/>
            <a:ext cx="5256393" cy="1977297"/>
          </a:xfrm>
          <a:prstGeom prst="wedgeRoundRectCallout">
            <a:avLst>
              <a:gd name="adj1" fmla="val -55751"/>
              <a:gd name="adj2" fmla="val -1175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zh-TW" sz="3600" dirty="0">
                <a:latin typeface="Times New Roman" charset="0"/>
              </a:rPr>
              <a:t>How to change the code so that it forwards as-is?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solidFill>
                  <a:srgbClr val="00B050"/>
                </a:solidFill>
                <a:latin typeface="Times New Roman" charset="0"/>
              </a:rPr>
              <a:t>A:</a:t>
            </a:r>
            <a:r>
              <a:rPr lang="en-US" altLang="zh-TW" sz="3600" dirty="0">
                <a:latin typeface="Times New Roman" charset="0"/>
              </a:rPr>
              <a:t>The </a:t>
            </a:r>
            <a:r>
              <a:rPr lang="en-US" altLang="zh-TW" sz="3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splat</a:t>
            </a:r>
            <a:r>
              <a:rPr lang="en-US" altLang="zh-TW" sz="3600" dirty="0">
                <a:latin typeface="Times New Roman" charset="0"/>
              </a:rPr>
              <a:t> operator…</a:t>
            </a:r>
            <a:endParaRPr lang="zh-TW" altLang="en-US" sz="3600" dirty="0">
              <a:latin typeface="Times New Roman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6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9" grpId="0" animBg="1"/>
      <p:bldP spid="21" grpId="0" animBg="1"/>
      <p:bldP spid="26" grpId="0" build="p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338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163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8633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9795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02494" y="1403452"/>
            <a:ext cx="6477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07294" y="1403452"/>
            <a:ext cx="4572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588294" y="1403452"/>
            <a:ext cx="2286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3079852"/>
            <a:ext cx="4495800" cy="609600"/>
          </a:xfrm>
          <a:prstGeom prst="wedgeRectCallout">
            <a:avLst>
              <a:gd name="adj1" fmla="val -119391"/>
              <a:gd name="adj2" fmla="val 287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We pass 3 arguments.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02494" y="1403452"/>
            <a:ext cx="6477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07294" y="1403452"/>
            <a:ext cx="4572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588294" y="1403452"/>
            <a:ext cx="2286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3079852"/>
            <a:ext cx="4495800" cy="609600"/>
          </a:xfrm>
          <a:prstGeom prst="wedgeRectCallout">
            <a:avLst>
              <a:gd name="adj1" fmla="val -119391"/>
              <a:gd name="adj2" fmla="val 287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We pass 3 arguments.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626894" y="1708252"/>
            <a:ext cx="914400" cy="396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91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accent2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941094" y="3079852"/>
            <a:ext cx="4495800" cy="609600"/>
          </a:xfrm>
          <a:prstGeom prst="wedgeRectCallout">
            <a:avLst>
              <a:gd name="adj1" fmla="val -119391"/>
              <a:gd name="adj2" fmla="val 287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We pass 3 arguments.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017294" y="4832452"/>
            <a:ext cx="4495800" cy="609600"/>
          </a:xfrm>
          <a:prstGeom prst="wedgeRectCallout">
            <a:avLst>
              <a:gd name="adj1" fmla="val -34645"/>
              <a:gd name="adj2" fmla="val 9910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Yes. The 1</a:t>
            </a:r>
            <a:r>
              <a:rPr lang="en-US" altLang="zh-TW" sz="3200" baseline="30000" dirty="0">
                <a:solidFill>
                  <a:srgbClr val="2D2DB9"/>
                </a:solidFill>
                <a:latin typeface="Times New Roman" charset="0"/>
              </a:rPr>
              <a:t>st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argument is </a:t>
            </a:r>
            <a:r>
              <a:rPr lang="en-US" altLang="zh-TW" sz="3200" b="1" dirty="0">
                <a:solidFill>
                  <a:srgbClr val="2D2DB9"/>
                </a:solidFill>
                <a:latin typeface="Times New Roman" charset="0"/>
              </a:rPr>
              <a:t>1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902494" y="1403452"/>
            <a:ext cx="6477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207294" y="1403452"/>
            <a:ext cx="4572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588294" y="1403452"/>
            <a:ext cx="2286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5626894" y="1708252"/>
            <a:ext cx="914400" cy="396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Arc 16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9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earlier in the program execution.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96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28733569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0718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9146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55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21892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62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Arc 10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Arc 10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653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Arc 1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41294" y="1708252"/>
            <a:ext cx="1447800" cy="426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8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Arc 1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41294" y="1708252"/>
            <a:ext cx="1447800" cy="426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ular Callout 12"/>
          <p:cNvSpPr/>
          <p:nvPr/>
        </p:nvSpPr>
        <p:spPr bwMode="auto">
          <a:xfrm>
            <a:off x="3798094" y="3003652"/>
            <a:ext cx="5638800" cy="2133600"/>
          </a:xfrm>
          <a:prstGeom prst="wedgeRectCallout">
            <a:avLst>
              <a:gd name="adj1" fmla="val 28509"/>
              <a:gd name="adj2" fmla="val 8673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See? It didn’t work.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We wanted to forward the three variable length arguments.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But it got forwarded as </a:t>
            </a:r>
            <a:r>
              <a:rPr lang="en-US" altLang="zh-TW" sz="3200" b="1" u="sng" dirty="0">
                <a:latin typeface="Times New Roman" charset="0"/>
              </a:rPr>
              <a:t>one tuple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8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13" grpId="0" animBg="1"/>
      <p:bldP spid="13" grpId="1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4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461963" marR="0" lvl="2" indent="-2365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Python requires a function to be declared before it can be called.   “Before” means: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earlier in the program execution.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1"/>
            <a:ext cx="9611571" cy="399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Traceback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File "&lt;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File "&lt;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1, in f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NameError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name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'g' is not defined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f(1)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191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  <a:cs typeface="+mn-cs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8927723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9053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14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085284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09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rc 11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is:",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rc 19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541294" y="1708252"/>
            <a:ext cx="1060777" cy="4549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33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is:",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rc 19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6541294" y="1708252"/>
            <a:ext cx="1060777" cy="4549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ular Callout 21"/>
          <p:cNvSpPr/>
          <p:nvPr/>
        </p:nvSpPr>
        <p:spPr bwMode="auto">
          <a:xfrm>
            <a:off x="5931694" y="2013052"/>
            <a:ext cx="3505200" cy="3124200"/>
          </a:xfrm>
          <a:prstGeom prst="wedgeRectCallout">
            <a:avLst>
              <a:gd name="adj1" fmla="val 1759"/>
              <a:gd name="adj2" fmla="val 8822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It worked!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We forwarded the three variable length arguments correctly, because it printed just the first.</a:t>
            </a:r>
          </a:p>
        </p:txBody>
      </p:sp>
    </p:spTree>
    <p:extLst>
      <p:ext uri="{BB962C8B-B14F-4D97-AF65-F5344CB8AC3E}">
        <p14:creationId xmlns:p14="http://schemas.microsoft.com/office/powerpoint/2010/main" val="14528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6312694" y="2013052"/>
            <a:ext cx="3124200" cy="609600"/>
          </a:xfrm>
          <a:prstGeom prst="wedgeRectCallout">
            <a:avLst>
              <a:gd name="adj1" fmla="val -196199"/>
              <a:gd name="adj2" fmla="val -1382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No splat? 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64894" y="2775052"/>
            <a:ext cx="3124200" cy="609600"/>
          </a:xfrm>
          <a:prstGeom prst="wedgeRectCallout">
            <a:avLst>
              <a:gd name="adj1" fmla="val -144457"/>
              <a:gd name="adj2" fmla="val -29895"/>
            </a:avLst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Splat? 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61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6312694" y="2013052"/>
            <a:ext cx="3124200" cy="609600"/>
          </a:xfrm>
          <a:prstGeom prst="wedgeRectCallout">
            <a:avLst>
              <a:gd name="adj1" fmla="val -196199"/>
              <a:gd name="adj2" fmla="val -1382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No splat? Failed!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64894" y="2775052"/>
            <a:ext cx="3124200" cy="609600"/>
          </a:xfrm>
          <a:prstGeom prst="wedgeRectCallout">
            <a:avLst>
              <a:gd name="adj1" fmla="val -144457"/>
              <a:gd name="adj2" fmla="val -29895"/>
            </a:avLst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Splat?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4" name="Rectangular Callout 23"/>
          <p:cNvSpPr/>
          <p:nvPr/>
        </p:nvSpPr>
        <p:spPr bwMode="auto">
          <a:xfrm>
            <a:off x="7987552" y="2013052"/>
            <a:ext cx="1449341" cy="609600"/>
          </a:xfrm>
          <a:prstGeom prst="wedgeRectCallout">
            <a:avLst>
              <a:gd name="adj1" fmla="val -40150"/>
              <a:gd name="adj2" fmla="val 59941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Failed!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6033247" y="2775052"/>
            <a:ext cx="1955846" cy="609600"/>
          </a:xfrm>
          <a:prstGeom prst="wedgeRectCallout">
            <a:avLst>
              <a:gd name="adj1" fmla="val 31641"/>
              <a:gd name="adj2" fmla="val 521628"/>
            </a:avLst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spc="-100" dirty="0">
                <a:solidFill>
                  <a:schemeClr val="bg1"/>
                </a:solidFill>
                <a:latin typeface="Times New Roman" charset="0"/>
              </a:rPr>
              <a:t>Su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ccee</a:t>
            </a:r>
            <a:r>
              <a:rPr lang="en-US" altLang="zh-TW" sz="3200" spc="-100" dirty="0">
                <a:solidFill>
                  <a:schemeClr val="bg1"/>
                </a:solidFill>
                <a:latin typeface="Times New Roman" charset="0"/>
              </a:rPr>
              <a:t>d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e</a:t>
            </a:r>
            <a:r>
              <a:rPr lang="en-US" altLang="zh-TW" sz="3200" spc="-100" dirty="0">
                <a:solidFill>
                  <a:schemeClr val="bg1"/>
                </a:solidFill>
                <a:latin typeface="Times New Roman" charset="0"/>
              </a:rPr>
              <a:t>d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!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65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9094" y="914402"/>
            <a:ext cx="9067800" cy="4948237"/>
          </a:xfrm>
        </p:spPr>
        <p:txBody>
          <a:bodyPr/>
          <a:lstStyle/>
          <a:p>
            <a:pPr marL="363538" indent="-268288" eaLnBrk="1">
              <a:lnSpc>
                <a:spcPct val="93000"/>
              </a:lnSpc>
              <a:buClrTx/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So, if your function wants to pass its received variable-length argument onward to another function, it calls, then you need to splat it.</a:t>
            </a:r>
          </a:p>
          <a:p>
            <a:pPr marL="363538" indent="-268288" eaLnBrk="1">
              <a:lnSpc>
                <a:spcPct val="93000"/>
              </a:lnSpc>
              <a:buClrTx/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63538" indent="-268288" eaLnBrk="1">
              <a:lnSpc>
                <a:spcPct val="93000"/>
              </a:lnSpc>
              <a:buClrTx/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F0000"/>
                </a:solidFill>
              </a:rPr>
              <a:t>But the following slides show that dictionaries require a double-splat…</a:t>
            </a:r>
            <a:endParaRPr lang="en-GB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355003079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3344452"/>
            <a:ext cx="9616335" cy="2799567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b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spc="-7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3200" dirty="0">
                <a:solidFill>
                  <a:schemeClr val="tx1"/>
                </a:solidFill>
              </a:rPr>
              <a:t> a dictionary into keyword arguments.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438943" y="-1"/>
            <a:ext cx="10589340" cy="12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  <a:b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</a:br>
            <a:r>
              <a:rPr lang="en-US" altLang="zh-TW" kern="0" dirty="0">
                <a:solidFill>
                  <a:srgbClr val="FF9900"/>
                </a:solidFill>
              </a:rPr>
              <a:t>(In the function definition header)</a:t>
            </a:r>
            <a:endParaRPr lang="en-US" altLang="zh-TW" sz="4000" kern="0" dirty="0">
              <a:solidFill>
                <a:srgbClr val="FF99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3453" y="1327760"/>
            <a:ext cx="9616335" cy="14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positional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kern="0" dirty="0">
                <a:solidFill>
                  <a:schemeClr val="accent6"/>
                </a:solidFill>
              </a:rPr>
              <a:t>tuple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keyword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</a:t>
            </a:r>
            <a:r>
              <a:rPr lang="en-US" altLang="en-US" sz="3200" kern="0" dirty="0">
                <a:solidFill>
                  <a:srgbClr val="00B0F0"/>
                </a:solidFill>
              </a:rPr>
              <a:t> </a:t>
            </a:r>
            <a:r>
              <a:rPr lang="en-US" altLang="en-US" sz="3200" kern="0" dirty="0">
                <a:solidFill>
                  <a:srgbClr val="9B2D00"/>
                </a:solidFill>
              </a:rPr>
              <a:t>dict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1877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3453" y="1327760"/>
            <a:ext cx="9616335" cy="14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chemeClr val="accent6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positional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kern="0" dirty="0">
                <a:solidFill>
                  <a:schemeClr val="accent6"/>
                </a:solidFill>
              </a:rPr>
              <a:t>tuple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keyword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</a:t>
            </a:r>
            <a:r>
              <a:rPr lang="en-US" altLang="en-US" sz="3200" kern="0" dirty="0">
                <a:solidFill>
                  <a:srgbClr val="00B0F0"/>
                </a:solidFill>
              </a:rPr>
              <a:t> </a:t>
            </a:r>
            <a:r>
              <a:rPr lang="en-US" altLang="en-US" sz="3200" kern="0" dirty="0">
                <a:solidFill>
                  <a:srgbClr val="860000"/>
                </a:solidFill>
              </a:rPr>
              <a:t>dict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600" kern="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438943" y="-1"/>
            <a:ext cx="10589340" cy="12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</a:rPr>
            </a:br>
            <a:r>
              <a:rPr lang="en-US" altLang="zh-TW" kern="0" dirty="0">
                <a:solidFill>
                  <a:srgbClr val="FF9900"/>
                </a:solidFill>
              </a:rPr>
              <a:t>(In the function definition header)</a:t>
            </a:r>
            <a:endParaRPr lang="en-US" altLang="zh-TW" sz="4000" kern="0" dirty="0">
              <a:solidFill>
                <a:srgbClr val="FF99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9616335" cy="279956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3200" kern="0" dirty="0">
                <a:solidFill>
                  <a:schemeClr val="tx1"/>
                </a:solidFill>
              </a:rPr>
              <a:t> a dictionary into keyword arguments.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3344452"/>
            <a:ext cx="9616335" cy="3513549"/>
          </a:xfrm>
          <a:solidFill>
            <a:schemeClr val="bg1"/>
          </a:solidFill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b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3200" dirty="0">
                <a:solidFill>
                  <a:schemeClr val="tx1"/>
                </a:solidFill>
              </a:rPr>
              <a:t> a dictionary into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31904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3575E-6 1.11022E-16 L -0.00114 -0.485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2707" grpId="0" animBg="1"/>
      <p:bldP spid="72707" grpId="1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9616335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3200" kern="0" dirty="0">
                <a:solidFill>
                  <a:schemeClr val="tx1"/>
                </a:solidFill>
              </a:rPr>
              <a:t> a dictionary into keyword arguments.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6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277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10036944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00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3200" kern="0" dirty="0">
                <a:solidFill>
                  <a:schemeClr val="tx1"/>
                </a:solidFill>
              </a:rPr>
              <a:t> a dictionary into keyword arguments.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6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lis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=[1, 2, 3, 4, 5, 6]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dic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={'a': 2, 'b':3, 'c':5}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3840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10036944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00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3200" kern="0" dirty="0">
                <a:solidFill>
                  <a:schemeClr val="tx1"/>
                </a:solidFill>
              </a:rPr>
              <a:t> a dictionary into keyword arguments.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6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lis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=[1, 2, 3, 4, 5, 6]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dic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={'a': 2, 'b':3, 'c':5}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b="1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dic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3460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US" altLang="en-US" sz="3200" dirty="0">
                <a:solidFill>
                  <a:srgbClr val="92D050"/>
                </a:solidFill>
              </a:rPr>
            </a:b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g() forwards its arguments to f()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print(x)</a:t>
            </a: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f(1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3)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# 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OK so far. My arguments became a tuple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(1, 2, 3)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CCCC"/>
                </a:solidFill>
              </a:rPr>
              <a:t>What could possibly go wrong?</a:t>
            </a:r>
            <a:endParaRPr lang="en-US" altLang="en-US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(1, 2, 3)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,)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rgbClr val="FF99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9999"/>
                </a:solidFill>
              </a:rPr>
              <a:t>f() received a singleton tuple of a tuple!</a:t>
            </a:r>
            <a:endParaRPr lang="en-US" altLang="en-US" sz="3200" dirty="0">
              <a:solidFill>
                <a:srgbClr val="FF99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330" y="2126974"/>
            <a:ext cx="9283148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>
              <a:lnSpc>
                <a:spcPct val="93000"/>
              </a:lnSpc>
              <a:spcAft>
                <a:spcPts val="120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</a:t>
            </a:r>
            <a:r>
              <a:rPr lang="en-US" altLang="en-US" sz="3200" dirty="0"/>
              <a:t>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**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n-US" sz="3200" dirty="0"/>
              <a:t>run into trouble </a:t>
            </a:r>
            <a:r>
              <a:rPr lang="en-US" altLang="en-US" sz="3200" dirty="0">
                <a:solidFill>
                  <a:srgbClr val="92D050"/>
                </a:solidFill>
              </a:rPr>
              <a:t>when you forward</a:t>
            </a:r>
            <a:r>
              <a:rPr lang="en-US" altLang="en-US" sz="3200" dirty="0"/>
              <a:t> your arguments onward to your own </a:t>
            </a:r>
            <a:r>
              <a:rPr lang="en-US" altLang="en-US" sz="3200" dirty="0" err="1"/>
              <a:t>callee</a:t>
            </a:r>
            <a:r>
              <a:rPr lang="en-US" altLang="en-US" sz="32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454" y="3195583"/>
            <a:ext cx="1242312" cy="366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/>
                </a:solidFill>
              </a:rPr>
              <a:t>)</a:t>
            </a:r>
            <a:endParaRPr lang="en-US" alt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FF9999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 rot="20896573" flipH="1">
            <a:off x="1948718" y="3447875"/>
            <a:ext cx="1667597" cy="3899044"/>
          </a:xfrm>
          <a:prstGeom prst="arc">
            <a:avLst>
              <a:gd name="adj1" fmla="val 16336262"/>
              <a:gd name="adj2" fmla="val 0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 rot="5400000">
            <a:off x="3223260" y="3288390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16200000">
            <a:off x="2582868" y="3833678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3" name="Straight Connector 22"/>
          <p:cNvCxnSpPr>
            <a:stCxn id="19" idx="2"/>
            <a:endCxn id="21" idx="2"/>
          </p:cNvCxnSpPr>
          <p:nvPr/>
        </p:nvCxnSpPr>
        <p:spPr bwMode="auto">
          <a:xfrm flipH="1" flipV="1">
            <a:off x="2857188" y="3833678"/>
            <a:ext cx="640392" cy="335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ular Callout 25"/>
          <p:cNvSpPr/>
          <p:nvPr/>
        </p:nvSpPr>
        <p:spPr bwMode="auto">
          <a:xfrm>
            <a:off x="4168847" y="4880703"/>
            <a:ext cx="5256393" cy="1977297"/>
          </a:xfrm>
          <a:prstGeom prst="wedgeRoundRectCallout">
            <a:avLst>
              <a:gd name="adj1" fmla="val -55751"/>
              <a:gd name="adj2" fmla="val -1175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How to change the code so that it forwards as-is?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solidFill>
                  <a:srgbClr val="00B050"/>
                </a:solidFill>
                <a:latin typeface="Times New Roman" charset="0"/>
              </a:rPr>
              <a:t>A: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The </a:t>
            </a:r>
            <a:r>
              <a:rPr lang="en-US" altLang="zh-TW" sz="3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splat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 operator…</a:t>
            </a:r>
            <a:endParaRPr lang="zh-TW" altLang="en-US" sz="3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329" y="2126974"/>
            <a:ext cx="9501809" cy="10082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95250">
              <a:lnSpc>
                <a:spcPct val="93000"/>
              </a:lnSpc>
              <a:spcAft>
                <a:spcPts val="120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/>
              <a:t>But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/>
              <a:t> run into trouble when you forward your arguments onward to your own </a:t>
            </a:r>
            <a:r>
              <a:rPr lang="en-US" altLang="en-US" sz="3200" dirty="0" err="1"/>
              <a:t>callee</a:t>
            </a:r>
            <a:r>
              <a:rPr lang="en-US" altLang="en-US" sz="3200" dirty="0"/>
              <a:t>.</a:t>
            </a:r>
          </a:p>
        </p:txBody>
      </p:sp>
      <p:sp>
        <p:nvSpPr>
          <p:cNvPr id="7" name="Arc 6"/>
          <p:cNvSpPr/>
          <p:nvPr/>
        </p:nvSpPr>
        <p:spPr bwMode="auto">
          <a:xfrm rot="20896573" flipH="1">
            <a:off x="2257215" y="3082321"/>
            <a:ext cx="2265624" cy="3899044"/>
          </a:xfrm>
          <a:prstGeom prst="arc">
            <a:avLst>
              <a:gd name="adj1" fmla="val 14781256"/>
              <a:gd name="adj2" fmla="val 17076043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 flipH="1">
            <a:off x="7316170" y="346208"/>
            <a:ext cx="3219279" cy="949560"/>
            <a:chOff x="-797507" y="346208"/>
            <a:chExt cx="3219279" cy="949560"/>
          </a:xfrm>
        </p:grpSpPr>
        <p:sp>
          <p:nvSpPr>
            <p:cNvPr id="12" name="Trapezoid 11"/>
            <p:cNvSpPr/>
            <p:nvPr/>
          </p:nvSpPr>
          <p:spPr bwMode="auto">
            <a:xfrm rot="18900000">
              <a:off x="-797507" y="346208"/>
              <a:ext cx="3219279" cy="92222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8900000">
              <a:off x="-473394" y="417941"/>
              <a:ext cx="2717649" cy="877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 why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we’re doing this, from slide #152…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12536"/>
            <a:ext cx="9729788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 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   </a:t>
            </a:r>
            <a:r>
              <a:rPr lang="en-US" altLang="zh-TW" sz="105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                                    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(Splatting in the call statement)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1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g(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f(</a:t>
            </a:r>
            <a:r>
              <a:rPr lang="en-US" altLang="en-US" b="1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g(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((1, 2, 3, 4, 5, 6), {'a': 2, 'b': 3, 'c': 5})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gSplat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f(</a:t>
            </a: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gSplat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(1, 2, 3, 4, 5, 6, {'a': 2, 'b': 3, 'c': 5})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gDoubleSpat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f(</a:t>
            </a: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gDoubleSplat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last was the one that actually worked.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64" y="1406545"/>
            <a:ext cx="940904" cy="55990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1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" y="1930400"/>
            <a:ext cx="9263380" cy="1651000"/>
            <a:chOff x="114300" y="1930400"/>
            <a:chExt cx="9263380" cy="1651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939800" y="1930400"/>
              <a:ext cx="8437880" cy="14986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4300" y="2870200"/>
              <a:ext cx="812800" cy="7112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429000"/>
            <a:ext cx="9263380" cy="1651000"/>
            <a:chOff x="114300" y="1930400"/>
            <a:chExt cx="9263380" cy="1651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939800" y="1930400"/>
              <a:ext cx="8437880" cy="14986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4300" y="2870200"/>
              <a:ext cx="812800" cy="7112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9329" y="2126974"/>
            <a:ext cx="9501809" cy="10082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95250">
              <a:lnSpc>
                <a:spcPct val="93000"/>
              </a:lnSpc>
              <a:spcAft>
                <a:spcPts val="120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/>
              <a:t>But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/>
              <a:t> run into trouble when you forward your arguments onward to your own </a:t>
            </a:r>
            <a:r>
              <a:rPr lang="en-US" altLang="en-US" sz="3200" dirty="0" err="1"/>
              <a:t>callee</a:t>
            </a:r>
            <a:r>
              <a:rPr lang="en-US" alt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8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92894" y="783920"/>
            <a:ext cx="9144000" cy="60740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% cat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def splat(*v):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print("</a:t>
            </a:r>
            <a:r>
              <a:rPr lang="en-US" altLang="zh-TW" sz="2000" dirty="0" err="1">
                <a:latin typeface="Lucida Console" pitchFamily="49" charset="0"/>
              </a:rPr>
              <a:t>splat:",v</a:t>
            </a:r>
            <a:r>
              <a:rPr lang="en-US" altLang="zh-TW" sz="2000" dirty="0"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def </a:t>
            </a: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(**v):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    print("</a:t>
            </a: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d = {"A":65,"B":66,"C":67}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splat(d)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splat(*d)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#splat(**d)# TypeError: 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#</a:t>
            </a: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(d)# TypeError: </a:t>
            </a: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#            takes 0 positional arguments but 1 was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#</a:t>
            </a: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(*d)# TypeError: </a:t>
            </a: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(**d)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8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% python3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splat: ({'B': 66, 'C': 67, 'A': 65},)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latin typeface="Lucida Console" pitchFamily="49" charset="0"/>
              </a:rPr>
              <a:t>splat: ('B', 'C', 'A')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latin typeface="Lucida Console" pitchFamily="49" charset="0"/>
              </a:rPr>
              <a:t>doublesplat</a:t>
            </a:r>
            <a:r>
              <a:rPr lang="en-US" altLang="zh-TW" sz="2000" dirty="0">
                <a:latin typeface="Lucida Console" pitchFamily="49" charset="0"/>
              </a:rPr>
              <a:t>: {'B': 66, 'A': 65, 'C': 67}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299865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92894" y="783920"/>
            <a:ext cx="9144000" cy="60740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cat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splat(*v):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splat:",v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 = {"A":65,"B":66,"C":67}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splat(d)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splat(*d)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#splat(**d)#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1 was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8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python3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splat: ({'B': 66, 'C': 67, 'A': 65},)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splat: ('B', 'C', 'A')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 {'B': 66, 'A': 65, 'C': 67}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07894" y="860120"/>
            <a:ext cx="3429000" cy="1066800"/>
          </a:xfrm>
          <a:prstGeom prst="wedgeRectCallout">
            <a:avLst>
              <a:gd name="adj1" fmla="val -152180"/>
              <a:gd name="adj2" fmla="val 428700"/>
            </a:avLst>
          </a:prstGeom>
          <a:solidFill>
            <a:srgbClr val="2D2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Without splatting, it became a tuple.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588294" y="1469720"/>
            <a:ext cx="434340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2D2DB9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778794" y="2917522"/>
            <a:ext cx="4152900" cy="2231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ular Callout 15"/>
          <p:cNvSpPr/>
          <p:nvPr/>
        </p:nvSpPr>
        <p:spPr bwMode="auto">
          <a:xfrm>
            <a:off x="6007894" y="2307920"/>
            <a:ext cx="3429000" cy="1066800"/>
          </a:xfrm>
          <a:prstGeom prst="wedgeRectCallout">
            <a:avLst>
              <a:gd name="adj1" fmla="val -124561"/>
              <a:gd name="adj2" fmla="val 32308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With splatting, </a:t>
            </a:r>
            <a:br>
              <a:rPr lang="en-US" altLang="zh-TW" sz="3200" dirty="0">
                <a:solidFill>
                  <a:schemeClr val="bg1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it got the keys.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731294" y="4365323"/>
            <a:ext cx="3200400" cy="11429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Rectangular Callout 3"/>
          <p:cNvSpPr/>
          <p:nvPr/>
        </p:nvSpPr>
        <p:spPr bwMode="auto">
          <a:xfrm>
            <a:off x="6007894" y="3755720"/>
            <a:ext cx="3429000" cy="1066800"/>
          </a:xfrm>
          <a:prstGeom prst="wedgeRectCallout">
            <a:avLst>
              <a:gd name="adj1" fmla="val -83609"/>
              <a:gd name="adj2" fmla="val 20523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With</a:t>
            </a:r>
            <a:r>
              <a:rPr lang="en-US" altLang="zh-TW" sz="2000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double</a:t>
            </a:r>
            <a:r>
              <a:rPr lang="en-US" altLang="zh-TW" sz="2000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splatting, </a:t>
            </a:r>
            <a:br>
              <a:rPr lang="en-US" altLang="zh-TW" sz="3000" dirty="0">
                <a:solidFill>
                  <a:schemeClr val="bg1"/>
                </a:solidFill>
                <a:latin typeface="Times New Roman" charset="0"/>
              </a:rPr>
            </a:b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it worked correctly.</a:t>
            </a:r>
            <a:endParaRPr lang="zh-TW" altLang="en-US" sz="30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Calls:</a:t>
            </a:r>
            <a:r>
              <a:rPr lang="en-US" altLang="zh-TW" sz="40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</a:t>
            </a:r>
            <a:r>
              <a:rPr lang="en-US" altLang="zh-TW" sz="44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>
                <a:solidFill>
                  <a:srgbClr val="FF0000"/>
                </a:solidFill>
              </a:rPr>
              <a:t>**</a:t>
            </a:r>
            <a:endParaRPr lang="en-US" altLang="zh-TW" sz="4400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92894" y="783920"/>
            <a:ext cx="9144000" cy="60740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cat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splat(*v):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splat:",v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 = {"A":65,"B":66,"C":67}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splat(d)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splat(*d)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#splat(**d)#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1 was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8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python3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splat: ({'B': 66, 'C': 67, 'A': 65},)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splat: ('B', 'C', 'A')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 {'B': 66, 'A': 65, 'C': 67}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474494" y="2231720"/>
            <a:ext cx="3429000" cy="1066800"/>
          </a:xfrm>
          <a:prstGeom prst="wedgeRectCallout">
            <a:avLst>
              <a:gd name="adj1" fmla="val -167222"/>
              <a:gd name="adj2" fmla="val 3124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474494" y="3755720"/>
            <a:ext cx="3429000" cy="1066800"/>
          </a:xfrm>
          <a:prstGeom prst="wedgeRectCallout">
            <a:avLst>
              <a:gd name="adj1" fmla="val -136943"/>
              <a:gd name="adj2" fmla="val 10267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double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74494" y="707720"/>
            <a:ext cx="3429000" cy="1066800"/>
          </a:xfrm>
          <a:prstGeom prst="wedgeRectCallout">
            <a:avLst>
              <a:gd name="adj1" fmla="val -172777"/>
              <a:gd name="adj2" fmla="val 137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without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Calls:</a:t>
            </a:r>
            <a:r>
              <a:rPr lang="en-US" altLang="zh-TW" sz="40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</a:t>
            </a:r>
            <a:r>
              <a:rPr lang="en-US" altLang="zh-TW" sz="44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>
                <a:solidFill>
                  <a:srgbClr val="FF0000"/>
                </a:solidFill>
              </a:rPr>
              <a:t>**</a:t>
            </a:r>
            <a:endParaRPr lang="en-US" altLang="zh-TW" sz="4400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23485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Calling print with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splats of lists</a:t>
            </a:r>
            <a:endParaRPr lang="en-US" altLang="zh-TW" sz="4400" kern="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2894" y="739036"/>
            <a:ext cx="9144000" cy="611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Clr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1,2.0,'three'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1, 2.0, 'three'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#Splat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get elements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1 2.0 three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#Can’t double splat a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list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: print() argument after ** must be a mapping, not list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474494" y="2231136"/>
            <a:ext cx="3429000" cy="1066800"/>
          </a:xfrm>
          <a:prstGeom prst="wedgeRectCallout">
            <a:avLst>
              <a:gd name="adj1" fmla="val -129897"/>
              <a:gd name="adj2" fmla="val 5343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74494" y="3758184"/>
            <a:ext cx="3429000" cy="1066800"/>
          </a:xfrm>
          <a:prstGeom prst="wedgeRectCallout">
            <a:avLst>
              <a:gd name="adj1" fmla="val -124515"/>
              <a:gd name="adj2" fmla="val 4488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double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474494" y="704088"/>
            <a:ext cx="3429000" cy="1066800"/>
          </a:xfrm>
          <a:prstGeom prst="wedgeRectCallout">
            <a:avLst>
              <a:gd name="adj1" fmla="val -135555"/>
              <a:gd name="adj2" fmla="val 7232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without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2894" y="739036"/>
            <a:ext cx="9144000" cy="604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"apple":"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蘋果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 "banana":"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香蕉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","</a:t>
            </a:r>
            <a:b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cherry":"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{'apple':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蘋果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'banana':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香蕉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'cherry':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#Splat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dictionary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get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keys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apple banana cherry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#Can’t double splat a </a:t>
            </a:r>
            <a:r>
              <a:rPr lang="en-US" altLang="zh-TW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dict</a:t>
            </a:r>
            <a:endParaRPr lang="en-US" altLang="zh-TW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: 'apple' is an invalid keyword argument for this function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Calling print with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splats of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dicts</a:t>
            </a:r>
            <a:endParaRPr lang="en-US" altLang="zh-TW" sz="4400" kern="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532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2894" y="739036"/>
            <a:ext cx="9144000" cy="604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z=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蘋果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b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   "end":"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蘋果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'end':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#Splat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dictionary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get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keys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end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#A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correct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double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splat</a:t>
            </a:r>
            <a:endParaRPr lang="en-US" altLang="zh-TW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zh-TW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Calling print with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splats of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dicts</a:t>
            </a:r>
            <a:endParaRPr lang="en-US" altLang="zh-TW" sz="4400" kern="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100" y="1695174"/>
            <a:ext cx="9144000" cy="37394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tIns="274320" bIns="274320">
            <a:spAutoFit/>
          </a:bodyPr>
          <a:lstStyle/>
          <a:p>
            <a:pPr algn="ctr">
              <a:lnSpc>
                <a:spcPct val="75000"/>
              </a:lnSpc>
              <a:spcBef>
                <a:spcPts val="600"/>
              </a:spcBef>
            </a:pPr>
            <a:r>
              <a:rPr lang="en-US" altLang="zh-TW" sz="7200" kern="0" dirty="0">
                <a:solidFill>
                  <a:srgbClr val="FFFF00"/>
                </a:solidFill>
                <a:latin typeface="Elephant" panose="02020904090505020303" pitchFamily="18" charset="0"/>
              </a:rPr>
              <a:t>Splat is also useful outside of calls…</a:t>
            </a:r>
            <a:br>
              <a:rPr lang="en-US" altLang="zh-TW" sz="7200" kern="0" dirty="0">
                <a:solidFill>
                  <a:srgbClr val="0070C0"/>
                </a:solidFill>
                <a:latin typeface="Elephant" panose="02020904090505020303" pitchFamily="18" charset="0"/>
              </a:rPr>
            </a:b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double splat has </a:t>
            </a:r>
            <a:b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such usefulness)</a:t>
            </a:r>
            <a:endParaRPr lang="en-US" altLang="zh-TW" sz="7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894" y="1219200"/>
            <a:ext cx="9296399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spc="-20" dirty="0">
                <a:latin typeface="Lucida Console" panose="020B0609040504020204" pitchFamily="49" charset="0"/>
              </a:rPr>
              <a:t>"Hello"</a:t>
            </a:r>
            <a:r>
              <a:rPr lang="en-US" altLang="zh-TW" sz="2400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We know we can use list() to convert stu</a:t>
            </a:r>
            <a:r>
              <a:rPr lang="en-US" altLang="zh-TW" sz="2400" spc="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'H', 'e', 'l', 'l', 'o'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"Hello"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lang="en-US" altLang="zh-TW" sz="16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TW" sz="16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b="1" spc="-20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*</a:t>
            </a:r>
            <a:r>
              <a:rPr lang="en-US" altLang="zh-TW" sz="16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unpacks the stuff, then the </a:t>
            </a:r>
            <a:r>
              <a:rPr lang="en-US" altLang="zh-TW" sz="2400" spc="-2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altLang="zh-TW" sz="2400" spc="-2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remakes it</a:t>
            </a:r>
            <a:endParaRPr lang="en-US" altLang="zh-TW" sz="2400" spc="-2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'H', 'e', 'l', 'l', 'o'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400" spc="-20" dirty="0">
                <a:latin typeface="Lucida Console" panose="020B0609040504020204" pitchFamily="49" charset="0"/>
              </a:rPr>
              <a:t>"Hello","World"</a:t>
            </a:r>
            <a:r>
              <a:rPr lang="en-US" altLang="zh-TW" sz="2400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You can’t send two arguments</a:t>
            </a:r>
            <a:endParaRPr lang="en-US" altLang="zh-TW" sz="2400" spc="-2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FFB3B3"/>
                </a:solidFill>
                <a:latin typeface="Lucida Fax" panose="02060602050505020204" pitchFamily="18" charset="0"/>
              </a:rPr>
              <a:t>Traceback (most recent call last):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FFB3B3"/>
                </a:solidFill>
                <a:latin typeface="Lucida Fax" panose="02060602050505020204" pitchFamily="18" charset="0"/>
              </a:rPr>
              <a:t>  File "&lt;stdin&gt;", line 1, in &lt;module&gt;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rgbClr val="FFB3B3"/>
                </a:solidFill>
                <a:latin typeface="Lucida Fax" panose="02060602050505020204" pitchFamily="18" charset="0"/>
              </a:rPr>
              <a:t>TypeError: list() takes at most 1 argument (2 given)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"Hello",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"World"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But you can splat two things</a:t>
            </a:r>
            <a:endParaRPr lang="en-US" altLang="zh-TW" sz="2400" spc="-2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'H', 'e', 'l', 'l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20" dirty="0">
                <a:latin typeface="Lucida Console" panose="020B0609040504020204" pitchFamily="49" charset="0"/>
              </a:rPr>
              <a:t>, 'o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20" dirty="0">
                <a:latin typeface="Lucida Console" panose="020B0609040504020204" pitchFamily="49" charset="0"/>
              </a:rPr>
              <a:t>, 'W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20" dirty="0">
                <a:latin typeface="Lucida Console" panose="020B0609040504020204" pitchFamily="49" charset="0"/>
              </a:rPr>
              <a:t>, 'o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20" dirty="0">
                <a:latin typeface="Lucida Console" panose="020B0609040504020204" pitchFamily="49" charset="0"/>
              </a:rPr>
              <a:t>, 'r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20" dirty="0">
                <a:latin typeface="Lucida Console" panose="020B0609040504020204" pitchFamily="49" charset="0"/>
              </a:rPr>
              <a:t>, 'l</a:t>
            </a:r>
            <a:r>
              <a:rPr lang="en-US" altLang="zh-TW" sz="2400" spc="-1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20" dirty="0">
                <a:latin typeface="Lucida Console" panose="020B0609040504020204" pitchFamily="49" charset="0"/>
              </a:rPr>
              <a:t>, 'd'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[1,2],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[3,4],5,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"678",</a:t>
            </a:r>
            <a:r>
              <a:rPr lang="en-US" altLang="zh-TW" sz="2400" b="1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[9,10]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#Not just for strings</a:t>
            </a:r>
            <a:endParaRPr lang="en-US" altLang="zh-TW" sz="2400" spc="-2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1, 2, 3, 4, 5, '6', '7', '8', 9, 10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4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20" dirty="0">
                <a:latin typeface="Lucida Console" panose="020B0609040504020204" pitchFamily="49" charset="0"/>
              </a:rPr>
              <a:t>L1=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1,2,3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altLang="zh-TW" sz="2400" spc="-20" dirty="0">
                <a:latin typeface="Lucida Console" panose="020B0609040504020204" pitchFamily="49" charset="0"/>
              </a:rPr>
              <a:t>L2=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2,4,6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altLang="zh-TW" sz="2400" spc="-20" dirty="0">
                <a:latin typeface="Lucida Console" panose="020B0609040504020204" pitchFamily="49" charset="0"/>
              </a:rPr>
              <a:t>S="ABC"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spc="-20" dirty="0">
                <a:latin typeface="Lucida Console" panose="020B0609040504020204" pitchFamily="49" charset="0"/>
              </a:rPr>
              <a:t>    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L1,L2,S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spc="-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L1,</a:t>
            </a:r>
            <a:r>
              <a:rPr lang="en-US" altLang="zh-TW" sz="2400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L2,</a:t>
            </a:r>
            <a:r>
              <a:rPr lang="en-US" altLang="zh-TW" sz="2400" spc="-20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400" spc="-20" dirty="0">
                <a:latin typeface="Lucida Console" panose="020B0609040504020204" pitchFamily="49" charset="0"/>
              </a:rPr>
              <a:t>S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[1, 2, 3], [2, 4, 6], 'ABC'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400" spc="-20" dirty="0">
                <a:latin typeface="Lucida Console" panose="020B0609040504020204" pitchFamily="49" charset="0"/>
              </a:rPr>
              <a:t>1, 2, 3, 2, 4, 6, 'A', 'B', 'C'</a:t>
            </a:r>
            <a:r>
              <a:rPr lang="en-US" altLang="zh-TW" sz="2400" b="1" spc="-2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altLang="en-US" dirty="0">
                <a:solidFill>
                  <a:srgbClr val="0070C0"/>
                </a:solidFill>
              </a:rPr>
              <a:t>There is Another Way to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Convert Data Types: </a:t>
            </a:r>
            <a:r>
              <a:rPr lang="en-US" altLang="en-US" dirty="0">
                <a:solidFill>
                  <a:srgbClr val="7030A0"/>
                </a:solidFill>
              </a:rPr>
              <a:t>*</a:t>
            </a:r>
            <a:r>
              <a:rPr lang="en-US" altLang="en-US" dirty="0">
                <a:solidFill>
                  <a:srgbClr val="0070C0"/>
                </a:solidFill>
              </a:rPr>
              <a:t> (splat)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2895" y="1219200"/>
            <a:ext cx="9906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2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2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2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2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B3B3"/>
                </a:solidFill>
                <a:latin typeface="Lucida Fax" panose="02060602050505020204" pitchFamily="18" charset="0"/>
              </a:rPr>
              <a:t> 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B3B3"/>
                </a:solidFill>
                <a:latin typeface="Lucida Fax" panose="02060602050505020204" pitchFamily="18" charset="0"/>
              </a:rPr>
              <a:t>  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B3B3"/>
                </a:solidFill>
                <a:latin typeface="Lucida Fax" panose="02060602050505020204" pitchFamily="18" charset="0"/>
              </a:rPr>
              <a:t> 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2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400" spc="-2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spc="-2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000" spc="-2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spc="-2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400" spc="-2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>
                <a:solidFill>
                  <a:srgbClr val="FFB3B3"/>
                </a:solidFill>
                <a:latin typeface="Lucida Fax" panose="02060602050505020204" pitchFamily="18" charset="0"/>
              </a:rPr>
              <a:t>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B3B3"/>
                </a:solidFill>
                <a:latin typeface="Lucida Fax" panose="02060602050505020204" pitchFamily="18" charset="0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2100" y="1695174"/>
            <a:ext cx="9144000" cy="37394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tIns="274320" bIns="274320">
            <a:spAutoFit/>
          </a:bodyPr>
          <a:lstStyle/>
          <a:p>
            <a:pPr algn="ctr">
              <a:lnSpc>
                <a:spcPct val="75000"/>
              </a:lnSpc>
              <a:spcBef>
                <a:spcPts val="600"/>
              </a:spcBef>
            </a:pPr>
            <a:r>
              <a:rPr lang="en-US" altLang="zh-TW" sz="7200" kern="0" dirty="0">
                <a:solidFill>
                  <a:srgbClr val="FFFF00"/>
                </a:solidFill>
                <a:latin typeface="Elephant" panose="02020904090505020303" pitchFamily="18" charset="0"/>
              </a:rPr>
              <a:t>Splat is also useful outside of calls…</a:t>
            </a:r>
            <a:br>
              <a:rPr lang="en-US" altLang="zh-TW" sz="7200" kern="0" dirty="0">
                <a:solidFill>
                  <a:srgbClr val="0070C0"/>
                </a:solidFill>
                <a:latin typeface="Elephant" panose="02020904090505020303" pitchFamily="18" charset="0"/>
              </a:rPr>
            </a:b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double splat has </a:t>
            </a:r>
            <a:b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such usefulness)</a:t>
            </a:r>
            <a:endParaRPr lang="en-US" altLang="zh-TW" sz="7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629707" y="348924"/>
            <a:ext cx="2727978" cy="718419"/>
            <a:chOff x="-632443" y="348924"/>
            <a:chExt cx="2727978" cy="718419"/>
          </a:xfrm>
        </p:grpSpPr>
        <p:sp>
          <p:nvSpPr>
            <p:cNvPr id="25" name="Trapezoid 24"/>
            <p:cNvSpPr/>
            <p:nvPr/>
          </p:nvSpPr>
          <p:spPr bwMode="auto">
            <a:xfrm rot="18900000">
              <a:off x="-632443" y="363600"/>
              <a:ext cx="2694076" cy="682500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8900000">
              <a:off x="-622114" y="348924"/>
              <a:ext cx="2717649" cy="7184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2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3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6 possible types of parameter definitions: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Keyword-only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Variable-length keyword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5572597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1000960"/>
            <a:ext cx="9729788" cy="5854910"/>
          </a:xfrm>
        </p:spPr>
        <p:txBody>
          <a:bodyPr>
            <a:noAutofit/>
          </a:bodyPr>
          <a:lstStyle/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dirty="0" err="1">
                <a:latin typeface="Lucida Console" panose="020B0609040504020204" pitchFamily="49" charset="0"/>
              </a:rPr>
              <a:t>def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,</a:t>
            </a:r>
            <a:r>
              <a:rPr lang="en-US" altLang="zh-TW" sz="2221" b="1" dirty="0">
                <a:solidFill>
                  <a:srgbClr val="CC66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221" dirty="0" err="1">
                <a:latin typeface="Lucida Console" panose="020B0609040504020204" pitchFamily="49" charset="0"/>
              </a:rPr>
              <a:t>kwlist</a:t>
            </a:r>
            <a:r>
              <a:rPr lang="en-US" altLang="zh-TW" sz="2221" dirty="0">
                <a:latin typeface="Lucida Console" panose="020B0609040504020204" pitchFamily="49" charset="0"/>
              </a:rPr>
              <a:t>):print(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,</a:t>
            </a:r>
            <a:r>
              <a:rPr lang="en-US" altLang="zh-TW" sz="2221" b="1" dirty="0">
                <a:solidFill>
                  <a:srgbClr val="7030A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221" dirty="0" err="1">
                <a:latin typeface="Lucida Console" panose="020B0609040504020204" pitchFamily="49" charset="0"/>
              </a:rPr>
              <a:t>kwlist</a:t>
            </a:r>
            <a:r>
              <a:rPr lang="en-US" altLang="zh-TW" sz="2221" dirty="0">
                <a:latin typeface="Lucida Console" panose="020B0609040504020204" pitchFamily="49" charset="0"/>
              </a:rPr>
              <a:t>)</a:t>
            </a:r>
          </a:p>
          <a:p>
            <a:pPr marL="456933" lvl="1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def </a:t>
            </a:r>
            <a:r>
              <a:rPr lang="en-US" altLang="zh-TW" sz="2221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, end="\n", </a:t>
            </a:r>
            <a:r>
              <a:rPr lang="en-US" altLang="zh-TW" sz="2221" dirty="0" err="1">
                <a:latin typeface="Lucida Console" panose="020B0609040504020204" pitchFamily="49" charset="0"/>
              </a:rPr>
              <a:t>sep</a:t>
            </a:r>
            <a:r>
              <a:rPr lang="en-US" altLang="zh-TW" sz="2221" dirty="0">
                <a:latin typeface="Lucida Console" panose="020B0609040504020204" pitchFamily="49" charset="0"/>
              </a:rPr>
              <a:t>=" "):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1" dirty="0">
                <a:latin typeface="Lucida Console" panose="020B0609040504020204" pitchFamily="49" charset="0"/>
              </a:rPr>
              <a:t>    for </a:t>
            </a:r>
            <a:r>
              <a:rPr lang="en-US" altLang="zh-TW" sz="2221" dirty="0" err="1">
                <a:latin typeface="Lucida Console" panose="020B0609040504020204" pitchFamily="49" charset="0"/>
              </a:rPr>
              <a:t>i</a:t>
            </a:r>
            <a:r>
              <a:rPr lang="en-US" altLang="zh-TW" sz="2221" dirty="0">
                <a:latin typeface="Lucida Console" panose="020B0609040504020204" pitchFamily="49" charset="0"/>
              </a:rPr>
              <a:t> in 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[:-1]: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1" dirty="0">
                <a:latin typeface="Lucida Console" panose="020B0609040504020204" pitchFamily="49" charset="0"/>
              </a:rPr>
              <a:t>       print(</a:t>
            </a:r>
            <a:r>
              <a:rPr lang="en-US" altLang="zh-TW" sz="2221" dirty="0" err="1">
                <a:latin typeface="Lucida Console" panose="020B0609040504020204" pitchFamily="49" charset="0"/>
              </a:rPr>
              <a:t>i</a:t>
            </a:r>
            <a:r>
              <a:rPr lang="en-US" altLang="zh-TW" sz="2221" dirty="0">
                <a:latin typeface="Lucida Console" panose="020B0609040504020204" pitchFamily="49" charset="0"/>
              </a:rPr>
              <a:t>, end=</a:t>
            </a:r>
            <a:r>
              <a:rPr lang="en-US" altLang="zh-TW" sz="2221" dirty="0" err="1">
                <a:latin typeface="Lucida Console" panose="020B0609040504020204" pitchFamily="49" charset="0"/>
              </a:rPr>
              <a:t>sep</a:t>
            </a:r>
            <a:r>
              <a:rPr lang="en-US" altLang="zh-TW" sz="2221" dirty="0">
                <a:latin typeface="Lucida Console" panose="020B0609040504020204" pitchFamily="49" charset="0"/>
              </a:rPr>
              <a:t>, </a:t>
            </a:r>
            <a:r>
              <a:rPr lang="en-US" altLang="zh-TW" sz="2221" dirty="0" err="1">
                <a:latin typeface="Lucida Console" panose="020B0609040504020204" pitchFamily="49" charset="0"/>
              </a:rPr>
              <a:t>sep</a:t>
            </a:r>
            <a:r>
              <a:rPr lang="en-US" altLang="zh-TW" sz="2221" dirty="0">
                <a:latin typeface="Lucida Console" panose="020B0609040504020204" pitchFamily="49" charset="0"/>
              </a:rPr>
              <a:t>="")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spc="100" baseline="10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1" dirty="0">
                <a:latin typeface="Lucida Console" panose="020B0609040504020204" pitchFamily="49" charset="0"/>
              </a:rPr>
              <a:t>    print(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[-1],end=end)</a:t>
            </a:r>
          </a:p>
          <a:p>
            <a:pPr marL="456933" lvl="1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221" dirty="0">
                <a:latin typeface="Lucida Console" panose="020B0609040504020204" pitchFamily="49" charset="0"/>
              </a:rPr>
              <a:t>(1,2,3,5,6,sep="+")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1+2+3+5+6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(1,2,3,5,6,sep="+")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1+2+3+5+6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L=['a','b',5]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dirty="0" err="1">
                <a:latin typeface="Lucida Console" panose="020B0609040504020204" pitchFamily="49" charset="0"/>
              </a:rPr>
              <a:t>L,sep</a:t>
            </a:r>
            <a:r>
              <a:rPr lang="en-US" altLang="zh-TW" sz="2221" dirty="0">
                <a:latin typeface="Lucida Console" panose="020B0609040504020204" pitchFamily="49" charset="0"/>
              </a:rPr>
              <a:t>=":",end=' &lt;\n')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['a', 'b', 5] &lt;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L,sep</a:t>
            </a:r>
            <a:r>
              <a:rPr lang="en-US" altLang="zh-TW" sz="2221" dirty="0">
                <a:latin typeface="Lucida Console" panose="020B0609040504020204" pitchFamily="49" charset="0"/>
              </a:rPr>
              <a:t>="::")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a::b::5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>
                <a:latin typeface="Lucida Console" panose="020B0609040504020204" pitchFamily="49" charset="0"/>
              </a:rPr>
              <a:t>L)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a b 5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("hello")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hello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>
                <a:latin typeface="Lucida Console" panose="020B0609040504020204" pitchFamily="49" charset="0"/>
              </a:rPr>
              <a:t>"hello")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h e l </a:t>
            </a:r>
            <a:r>
              <a:rPr lang="en-US" altLang="zh-TW" sz="2221" dirty="0" err="1">
                <a:latin typeface="Lucida Console" panose="020B0609040504020204" pitchFamily="49" charset="0"/>
              </a:rPr>
              <a:t>l</a:t>
            </a:r>
            <a:r>
              <a:rPr lang="en-US" altLang="zh-TW" sz="2221" dirty="0">
                <a:latin typeface="Lucida Console" panose="020B0609040504020204" pitchFamily="49" charset="0"/>
              </a:rPr>
              <a:t> o</a:t>
            </a:r>
          </a:p>
          <a:p>
            <a:pPr marL="456933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-129260" y="2130"/>
            <a:ext cx="9929553" cy="1047099"/>
          </a:xfrm>
        </p:spPr>
        <p:txBody>
          <a:bodyPr/>
          <a:lstStyle/>
          <a:p>
            <a:pPr>
              <a:lnSpc>
                <a:spcPct val="70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GB" altLang="en-US" sz="4071" dirty="0">
                <a:solidFill>
                  <a:srgbClr val="0070C0"/>
                </a:solidFill>
              </a:rPr>
              <a:t>Review example: These wrapper functions both behave just like print</a:t>
            </a:r>
            <a:r>
              <a:rPr lang="en-GB" altLang="en-US" sz="4071" b="1" dirty="0">
                <a:solidFill>
                  <a:srgbClr val="0070C0"/>
                </a:solidFill>
                <a:latin typeface="Agency FB" panose="020B0503020202020204" pitchFamily="34" charset="0"/>
              </a:rPr>
              <a:t>()</a:t>
            </a:r>
            <a:endParaRPr lang="en-GB" altLang="en-US" sz="4071" b="1" i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002398" y="2317699"/>
            <a:ext cx="1269103" cy="1269103"/>
          </a:xfrm>
          <a:prstGeom prst="wedgeRoundRectCallout">
            <a:avLst>
              <a:gd name="adj1" fmla="val -32870"/>
              <a:gd name="adj2" fmla="val -134722"/>
              <a:gd name="adj3" fmla="val 16667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607" tIns="42303" rIns="84607" bIns="42303" numCol="1" rtlCol="0" anchor="ctr" anchorCtr="0" compatLnSpc="1">
            <a:prstTxWarp prst="textNoShape">
              <a:avLst/>
            </a:prstTxWarp>
          </a:bodyPr>
          <a:lstStyle/>
          <a:p>
            <a:pPr algn="ctr" defTabSz="846094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double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splat</a:t>
            </a:r>
            <a:endParaRPr lang="zh-TW" altLang="en-US" sz="3331" dirty="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2479" y="3809437"/>
            <a:ext cx="1269103" cy="1269103"/>
            <a:chOff x="6400800" y="4114800"/>
            <a:chExt cx="1371600" cy="13716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-302315"/>
                <a:gd name="adj2" fmla="val 128241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-327315"/>
                <a:gd name="adj2" fmla="val 56018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6400800" y="4114800"/>
              <a:ext cx="1371600" cy="1092200"/>
            </a:xfrm>
            <a:prstGeom prst="wedgeRoundRectCallout">
              <a:avLst>
                <a:gd name="adj1" fmla="val -300463"/>
                <a:gd name="adj2" fmla="val 38233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43981"/>
                <a:gd name="adj2" fmla="val -256943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632" y="2470462"/>
            <a:ext cx="1856650" cy="1844267"/>
            <a:chOff x="69851" y="2667683"/>
            <a:chExt cx="2006600" cy="1993217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9851" y="2667683"/>
              <a:ext cx="2006600" cy="1993217"/>
            </a:xfrm>
            <a:prstGeom prst="wedgeRoundRectCallout">
              <a:avLst>
                <a:gd name="adj1" fmla="val 122193"/>
                <a:gd name="adj2" fmla="val -120067"/>
                <a:gd name="adj3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variable-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length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arguments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 bwMode="auto">
            <a:xfrm>
              <a:off x="69851" y="2667683"/>
              <a:ext cx="2006600" cy="1993217"/>
            </a:xfrm>
            <a:prstGeom prst="wedgeRoundRectCallout">
              <a:avLst>
                <a:gd name="adj1" fmla="val 121560"/>
                <a:gd name="adj2" fmla="val -97766"/>
                <a:gd name="adj3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variable-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length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arguments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3484158" y="2108283"/>
            <a:ext cx="1856650" cy="1844267"/>
          </a:xfrm>
          <a:prstGeom prst="wedgeRoundRectCallout">
            <a:avLst>
              <a:gd name="adj1" fmla="val 2573"/>
              <a:gd name="adj2" fmla="val -101589"/>
              <a:gd name="adj3" fmla="val 16667"/>
            </a:avLst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607" tIns="42303" rIns="84607" bIns="42303" numCol="1" rtlCol="0" anchor="ctr" anchorCtr="0" compatLnSpc="1">
            <a:prstTxWarp prst="textNoShape">
              <a:avLst/>
            </a:prstTxWarp>
          </a:bodyPr>
          <a:lstStyle/>
          <a:p>
            <a:pPr algn="ctr" defTabSz="84609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variable-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length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keyword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arguments</a:t>
            </a:r>
            <a:endParaRPr lang="zh-TW" altLang="en-US" sz="3331" dirty="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94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How to De</a:t>
            </a:r>
            <a:r>
              <a:rPr kumimoji="0" lang="en-US" sz="4400" b="0" i="0" u="none" strike="noStrike" kern="1200" cap="none" spc="4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ine a Function: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789104" cy="36053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1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of every function is its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514350" marR="0" lvl="0" indent="-284163" algn="l" defTabSz="795619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has 4 parts:</a:t>
            </a:r>
          </a:p>
          <a:p>
            <a:pPr marL="971550" marR="0" lvl="1" indent="-457200" algn="l" defTabSz="79561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keyword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def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1" indent="-457200" algn="l" defTabSz="795619" rtl="0" eaLnBrk="1" fontAlgn="auto" latinLnBrk="0" hangingPunct="1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the function's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1" indent="-457200" algn="l" defTabSz="795619" rtl="0" eaLnBrk="1" fontAlgn="auto" latinLnBrk="0" hangingPunct="1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a pair of parentheses,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 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57300" marR="0" lvl="2" indent="-400050" algn="l" defTabSz="79561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number of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argumen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t(s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go inside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1" indent="-457200" algn="l" defTabSz="795619" rtl="0" eaLnBrk="1" fontAlgn="auto" latinLnBrk="0" hangingPunct="1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a colon,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B864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goes after the closing parenthesis.</a:t>
            </a: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59" y="4590474"/>
            <a:ext cx="3500577" cy="71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8805" y="4590474"/>
            <a:ext cx="2750983" cy="572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16768" y="4590473"/>
            <a:ext cx="3365924" cy="64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659" y="4590473"/>
            <a:ext cx="9665129" cy="711201"/>
            <a:chOff x="64659" y="4590473"/>
            <a:chExt cx="9665129" cy="711201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64659" y="4590474"/>
              <a:ext cx="3500577" cy="711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printit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  <a:p>
              <a:pPr marL="596715" marR="0" lvl="1" indent="-198905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6978805" y="4590474"/>
              <a:ext cx="2750983" cy="57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p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616768" y="4590473"/>
              <a:ext cx="3365924" cy="64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getval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659" y="4590473"/>
            <a:ext cx="9665129" cy="711201"/>
            <a:chOff x="64659" y="4590473"/>
            <a:chExt cx="9665129" cy="711201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64659" y="4590474"/>
              <a:ext cx="3500577" cy="711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(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)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  <a:p>
              <a:pPr marL="596715" marR="0" lvl="1" indent="-198905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6978805" y="4590474"/>
              <a:ext cx="2750983" cy="57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(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)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616768" y="4590473"/>
              <a:ext cx="3365924" cy="64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()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659" y="4590473"/>
            <a:ext cx="9665129" cy="711201"/>
            <a:chOff x="64659" y="4590473"/>
            <a:chExt cx="9665129" cy="711201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4659" y="4590474"/>
              <a:ext cx="3500577" cy="711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 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  <a:p>
              <a:pPr marL="596715" marR="0" lvl="1" indent="-198905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6978805" y="4590474"/>
              <a:ext cx="2750983" cy="57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a,b,c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616768" y="4590473"/>
              <a:ext cx="3365924" cy="64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659" y="4590473"/>
            <a:ext cx="9665129" cy="711201"/>
            <a:chOff x="64659" y="4590473"/>
            <a:chExt cx="9665129" cy="711201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64659" y="4590474"/>
              <a:ext cx="3500577" cy="711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   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B864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: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  <a:p>
              <a:pPr marL="596715" marR="0" lvl="1" indent="-198905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6978805" y="4590474"/>
              <a:ext cx="2750983" cy="57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 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B864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: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3616768" y="4590473"/>
              <a:ext cx="3365924" cy="64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        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B864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: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23" name="Trapezoid 22"/>
          <p:cNvSpPr>
            <a:spLocks noChangeAspect="1"/>
          </p:cNvSpPr>
          <p:nvPr/>
        </p:nvSpPr>
        <p:spPr bwMode="auto">
          <a:xfrm rot="2700000" flipH="1">
            <a:off x="7971818" y="273702"/>
            <a:ext cx="2324894" cy="64347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5" tIns="0" rIns="91365" bIns="45683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  <a:t>Lecture 3</a:t>
            </a:r>
            <a:b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</a:b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  <a:t>Slides 100-4</a:t>
            </a:r>
            <a:endParaRPr kumimoji="0" lang="en-US" sz="27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3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!"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inside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an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enclosing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258485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!"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inside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an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enclosing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This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approach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can be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useful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in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scoping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4F4F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#rules to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access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nonlocal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4F4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values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330902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!"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from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inside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an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enclosing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This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approach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can be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useful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in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scoping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#rules to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access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nonlocal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values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s-ES" altLang="en-US" sz="2400" b="0" i="0" u="none" strike="noStrike" kern="0" cap="none" spc="-2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t'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</a:t>
            </a:r>
            <a:r>
              <a:rPr kumimoji="0" lang="es-E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also</a:t>
            </a:r>
            <a:r>
              <a:rPr kumimoji="0" lang="es-E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used</a:t>
            </a:r>
            <a:r>
              <a:rPr kumimoji="0" lang="es-E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to</a:t>
            </a:r>
            <a:r>
              <a:rPr kumimoji="0" lang="es-E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limit</a:t>
            </a:r>
            <a:r>
              <a:rPr kumimoji="0" lang="es-E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who</a:t>
            </a:r>
            <a:r>
              <a:rPr kumimoji="0" lang="es-E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can</a:t>
            </a:r>
            <a:r>
              <a:rPr kumimoji="0" lang="es-E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gency FB" panose="020B0503020202020204" pitchFamily="34" charset="0"/>
                <a:ea typeface="MS PGothic" pitchFamily="34" charset="-128"/>
              </a:rPr>
              <a:t>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Traceback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File "&lt;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stdin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NameError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name 'g' is not defined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variable 'g' 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317112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99238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bizarre places: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3301338"/>
            <a:ext cx="9611571" cy="35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==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!"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You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don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’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have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to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s-E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“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”</a:t>
            </a:r>
            <a:r>
              <a:rPr kumimoji="0" lang="es-E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to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5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3164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bizarre places: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3301338"/>
            <a:ext cx="9611571" cy="35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f(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==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   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!"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  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You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don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’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have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to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be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</a:t>
            </a:r>
            <a:r>
              <a:rPr kumimoji="0" lang="es-E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“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”</a:t>
            </a:r>
            <a:r>
              <a:rPr kumimoji="0" lang="es-E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to</a:t>
            </a:r>
            <a:r>
              <a:rPr kumimoji="0" lang="es-E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CCCC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1E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1EFFF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But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why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didn’t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here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Traceback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most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recent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last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5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-40" normalizeH="0" baseline="0" noProof="0" dirty="0" err="1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UnboundLocalError</a:t>
            </a:r>
            <a:r>
              <a:rPr kumimoji="0" lang="es-E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kumimoji="0" lang="es-E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s-ES" alt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local variable 'g' </a:t>
            </a:r>
            <a:r>
              <a:rPr kumimoji="0" lang="es-ES" altLang="en-US" sz="2400" b="1" i="0" u="none" strike="noStrike" kern="0" cap="none" spc="-4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referenced</a:t>
            </a:r>
            <a:r>
              <a:rPr kumimoji="0" lang="es-ES" alt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s-ES" altLang="en-US" sz="2400" b="1" i="0" u="none" strike="noStrike" kern="0" cap="none" spc="-4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before</a:t>
            </a:r>
            <a:r>
              <a:rPr kumimoji="0" lang="es-ES" altLang="en-US" sz="2400" b="1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s-ES" altLang="en-US" sz="2400" b="1" i="0" u="none" strike="noStrike" kern="0" cap="none" spc="-4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assignment</a:t>
            </a:r>
            <a:endParaRPr kumimoji="0" lang="es-ES" altLang="en-US" sz="2400" b="1" i="0" u="none" strike="noStrike" kern="0" cap="none" spc="-4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244613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8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them.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 of another function.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bizarre places.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416238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0"/>
            <a:ext cx="972978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dirty="0">
                <a:solidFill>
                  <a:srgbClr val="0070C0"/>
                </a:solidFill>
              </a:rPr>
              <a:t>Passing Arguments </a:t>
            </a: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to Functions</a:t>
            </a:r>
          </a:p>
        </p:txBody>
      </p:sp>
    </p:spTree>
    <p:extLst>
      <p:ext uri="{BB962C8B-B14F-4D97-AF65-F5344CB8AC3E}">
        <p14:creationId xmlns:p14="http://schemas.microsoft.com/office/powerpoint/2010/main" val="3683674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9729788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Sidebar: Consider 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cat changer.cpp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string d, char *e)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a=1;b=1;c[0]=1;d="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one";e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o';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[2]='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[3]='\0';</a:t>
            </a:r>
            <a:endParaRPr lang="en-US" sz="2000" spc="-2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&lt;&lt;a&lt;&lt;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,b=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&lt;&lt;b&lt;&lt;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,c=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&lt;&lt;c[0]&lt;&lt;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,d=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&lt;&lt;d&lt;&lt;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,e=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&lt;&lt;e&lt;&lt;"\n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a,b,c,d,e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&lt;&lt;a&lt;&lt;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,b=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&lt;&lt;b&lt;&lt;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,c=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&lt;&lt;c[0]&lt;&lt;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,d=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&lt;&lt;d&lt;&lt;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,e=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&lt;&lt;e&lt;&lt;"\n</a:t>
            </a:r>
            <a:r>
              <a:rPr lang="pt-BR" sz="2000" spc="-300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g++ -o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changer.x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changer.cpp; ./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changer.x</a:t>
            </a:r>
            <a:endParaRPr lang="en-US" sz="20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b=0, c=0, d=zero, e=zero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b=1, c=1, d=zero, e=one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A8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977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A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A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Sidebar: Consider 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A8"/>
                </a:solidFill>
                <a:latin typeface="Lucida Console" pitchFamily="49" charset="0"/>
              </a:rPr>
              <a:t>% cat changer.cpp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</a:t>
            </a:r>
            <a:r>
              <a:rPr lang="en-US" sz="2000" dirty="0" err="1">
                <a:latin typeface="Lucida Console" pitchFamily="49" charset="0"/>
              </a:rPr>
              <a:t>iostream</a:t>
            </a:r>
            <a:r>
              <a:rPr lang="en-US" sz="2000" dirty="0"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00B05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string d,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char *e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>
                <a:solidFill>
                  <a:srgbClr val="00B050"/>
                </a:solidFill>
                <a:latin typeface="Lucida Console" pitchFamily="49" charset="0"/>
              </a:rPr>
              <a:t>a=1</a:t>
            </a:r>
            <a:r>
              <a:rPr lang="en-US" altLang="zh-TW" sz="2000" spc="-20" dirty="0">
                <a:solidFill>
                  <a:srgbClr val="00B050"/>
                </a:solidFill>
                <a:latin typeface="Lucida Console" pitchFamily="49" charset="0"/>
              </a:rPr>
              <a:t>;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b=1;c[0]=1;</a:t>
            </a:r>
            <a:r>
              <a:rPr lang="en-US" altLang="zh-TW" sz="2000" spc="-20" dirty="0">
                <a:solidFill>
                  <a:srgbClr val="00B050"/>
                </a:solidFill>
                <a:latin typeface="Lucida Console" pitchFamily="49" charset="0"/>
              </a:rPr>
              <a:t>d="</a:t>
            </a:r>
            <a:r>
              <a:rPr lang="en-US" altLang="zh-TW" sz="2000" spc="-20" dirty="0" err="1">
                <a:solidFill>
                  <a:srgbClr val="00B050"/>
                </a:solidFill>
                <a:latin typeface="Lucida Console" pitchFamily="49" charset="0"/>
              </a:rPr>
              <a:t>one";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o';e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[2]='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[3]='\0'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&lt;&lt;a&lt;&lt;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,b=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&lt;&lt;b&lt;&lt;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,c=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&lt;&lt;c[0]&lt;&lt;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,d=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&lt;&lt;d&lt;&lt;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,e=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&lt;&lt;e&lt;&lt;"\n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changer(</a:t>
            </a:r>
            <a:r>
              <a:rPr lang="en-US" sz="2000" dirty="0" err="1">
                <a:latin typeface="Lucida Console" pitchFamily="49" charset="0"/>
              </a:rPr>
              <a:t>a,b,c,d,e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&lt;&lt;a&lt;&lt;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,b=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&lt;&lt;b&lt;&lt;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,c=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&lt;&lt;c[0]&lt;&lt;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,d=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&lt;&lt;d&lt;&lt;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,e=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&lt;&lt;e&lt;&lt;"\n</a:t>
            </a:r>
            <a:r>
              <a:rPr lang="pt-BR" sz="2000" spc="-300" dirty="0">
                <a:latin typeface="Lucida Console" pitchFamily="49" charset="0"/>
              </a:rPr>
              <a:t>"</a:t>
            </a:r>
            <a:r>
              <a:rPr lang="pt-BR" sz="2000" spc="-20" dirty="0"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A8"/>
                </a:solidFill>
                <a:latin typeface="Lucida Console" pitchFamily="49" charset="0"/>
              </a:rPr>
              <a:t>% </a:t>
            </a:r>
            <a:r>
              <a:rPr lang="fr-FR" sz="2000" dirty="0">
                <a:solidFill>
                  <a:srgbClr val="8080A8"/>
                </a:solidFill>
                <a:latin typeface="Lucida Console" pitchFamily="49" charset="0"/>
              </a:rPr>
              <a:t>g++ -o </a:t>
            </a:r>
            <a:r>
              <a:rPr lang="fr-FR" sz="2000" dirty="0" err="1">
                <a:solidFill>
                  <a:srgbClr val="8080A8"/>
                </a:solidFill>
                <a:latin typeface="Lucida Console" pitchFamily="49" charset="0"/>
              </a:rPr>
              <a:t>changer.x</a:t>
            </a:r>
            <a:r>
              <a:rPr lang="fr-FR" sz="2000" dirty="0">
                <a:solidFill>
                  <a:srgbClr val="8080A8"/>
                </a:solidFill>
                <a:latin typeface="Lucida Console" pitchFamily="49" charset="0"/>
              </a:rPr>
              <a:t> changer.cpp; ./changer</a:t>
            </a:r>
            <a:r>
              <a:rPr lang="en-US" sz="2000" dirty="0">
                <a:solidFill>
                  <a:srgbClr val="8080A8"/>
                </a:solidFill>
                <a:latin typeface="Lucida Console" pitchFamily="49" charset="0"/>
              </a:rPr>
              <a:t>.x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b=0, c=0, d=zero, e=zero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b=1, c=1, d=zero, e=one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80A8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66380" y="930800"/>
            <a:ext cx="2959499" cy="850706"/>
          </a:xfrm>
          <a:prstGeom prst="wedgeRoundRectCallout">
            <a:avLst>
              <a:gd name="adj1" fmla="val -590"/>
              <a:gd name="adj2" fmla="val 96303"/>
              <a:gd name="adj3" fmla="val 16667"/>
            </a:avLst>
          </a:prstGeom>
          <a:solidFill>
            <a:srgbClr val="FFFF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00B050"/>
                </a:solidFill>
              </a:rPr>
              <a:t>Call by value only changes a copy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7736" y="938789"/>
            <a:ext cx="2959499" cy="850706"/>
          </a:xfrm>
          <a:prstGeom prst="wedgeRoundRectCallout">
            <a:avLst>
              <a:gd name="adj1" fmla="val -56056"/>
              <a:gd name="adj2" fmla="val 92077"/>
              <a:gd name="adj3" fmla="val 16667"/>
            </a:avLst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FF0000"/>
                </a:solidFill>
              </a:rPr>
              <a:t>Call by reference changes the original</a:t>
            </a:r>
          </a:p>
        </p:txBody>
      </p:sp>
    </p:spTree>
    <p:extLst>
      <p:ext uri="{BB962C8B-B14F-4D97-AF65-F5344CB8AC3E}">
        <p14:creationId xmlns:p14="http://schemas.microsoft.com/office/powerpoint/2010/main" val="11688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789104" cy="3448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1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of every function is its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400" b="0" i="0" u="none" strike="noStrike" kern="1200" cap="none" spc="-10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</a:t>
            </a:r>
            <a:r>
              <a:rPr kumimoji="0" lang="en-US" sz="3400" b="1" i="0" u="none" strike="noStrike" kern="1200" cap="none" spc="-1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cstri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must be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ally 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efi</a:t>
            </a:r>
            <a:r>
              <a:rPr kumimoji="0" lang="en-US" sz="3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with a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""</a:t>
            </a:r>
            <a:r>
              <a:rPr kumimoji="0" lang="en-US" sz="3400" b="1" i="0" u="none" strike="noStrike" kern="1200" cap="none" spc="-15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le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it 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lt</a:t>
            </a:r>
            <a:r>
              <a:rPr kumimoji="0" lang="en-US" sz="3400" b="0" i="0" u="none" strike="noStrike" kern="1200" cap="none" spc="-7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i-li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gets displayed when you run help on the function.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should describe what the function does.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How to De</a:t>
            </a:r>
            <a:r>
              <a:rPr kumimoji="0" lang="en-US" sz="4400" b="0" i="0" u="none" strike="noStrike" kern="1200" cap="none" spc="4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ine a Function: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659" y="4590473"/>
            <a:ext cx="3500577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printit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(s):   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"""This prints 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the string you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pass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into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it"""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8805" y="4590473"/>
            <a:ext cx="2750983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p(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a,b,c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):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16768" y="4590473"/>
            <a:ext cx="3365924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getval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():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"""Uses input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to get a value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to return"""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429000" y="2430780"/>
            <a:ext cx="472440" cy="2895600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9066" y="2430780"/>
            <a:ext cx="2376514" cy="2963256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96740" y="2804160"/>
            <a:ext cx="967740" cy="2194560"/>
          </a:xfrm>
          <a:prstGeom prst="straightConnector1">
            <a:avLst/>
          </a:prstGeom>
          <a:ln w="38100">
            <a:solidFill>
              <a:srgbClr val="00FFCC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006766" y="2804160"/>
            <a:ext cx="4045294" cy="2231736"/>
          </a:xfrm>
          <a:prstGeom prst="straightConnector1">
            <a:avLst/>
          </a:prstGeom>
          <a:ln w="38100">
            <a:solidFill>
              <a:srgbClr val="00FFCC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6644640" y="4983480"/>
            <a:ext cx="426720" cy="1089660"/>
          </a:xfrm>
          <a:prstGeom prst="rightBrace">
            <a:avLst>
              <a:gd name="adj1" fmla="val 54603"/>
              <a:gd name="adj2" fmla="val 52797"/>
            </a:avLst>
          </a:prstGeom>
          <a:ln w="38100">
            <a:solidFill>
              <a:srgbClr val="F3AB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86600" y="5349240"/>
            <a:ext cx="18288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101840" y="3002280"/>
            <a:ext cx="1112520" cy="2476500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>
            <a:spLocks noChangeAspect="1"/>
          </p:cNvSpPr>
          <p:nvPr/>
        </p:nvSpPr>
        <p:spPr bwMode="auto">
          <a:xfrm rot="2700000" flipH="1">
            <a:off x="7971818" y="273702"/>
            <a:ext cx="2324894" cy="64347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5" tIns="0" rIns="91365" bIns="45683" numCol="1" rtlCol="0" anchor="ctr" anchorCtr="1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  <a:t>Lecture 3</a:t>
            </a:r>
            <a:b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</a:br>
            <a:r>
              <a:rPr lang="en-US" sz="2398" dirty="0">
                <a:solidFill>
                  <a:srgbClr val="000000"/>
                </a:solidFill>
                <a:ea typeface="新細明體" charset="-120"/>
              </a:rPr>
              <a:t>Slides 100-4</a:t>
            </a:r>
            <a:endParaRPr kumimoji="0" lang="en-US" sz="27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5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Sidebar: Consider 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cat changer1.py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c=[0]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d=(0,)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w=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a;x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b;y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c;z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=d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>
                <a:solidFill>
                  <a:srgbClr val="FF0000"/>
                </a:solidFill>
                <a:latin typeface="Lucida Console" pitchFamily="49" charset="0"/>
              </a:rPr>
              <a:t>w=1;x="one</a:t>
            </a:r>
            <a:r>
              <a:rPr lang="en-US" sz="2800" spc="-160" dirty="0">
                <a:solidFill>
                  <a:srgbClr val="FF0000"/>
                </a:solidFill>
                <a:latin typeface="Lucida Console" pitchFamily="49" charset="0"/>
              </a:rPr>
              <a:t> "</a:t>
            </a:r>
            <a:r>
              <a:rPr lang="en-US" sz="2800" spc="-28" dirty="0">
                <a:solidFill>
                  <a:srgbClr val="FF0000"/>
                </a:solidFill>
                <a:latin typeface="Lucida Console" pitchFamily="49" charset="0"/>
              </a:rPr>
              <a:t>;y[0]=1;z</a:t>
            </a:r>
            <a:r>
              <a:rPr lang="en-US" sz="2800" spc="-150" dirty="0">
                <a:solidFill>
                  <a:srgbClr val="FF0000"/>
                </a:solidFill>
                <a:latin typeface="Lucida Console" pitchFamily="49" charset="0"/>
              </a:rPr>
              <a:t>=(1,)</a:t>
            </a:r>
            <a:r>
              <a:rPr lang="en-US" sz="2800" spc="-6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w,x,y,z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python3  changer1.py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0 zero [0]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1 one  [1]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0 zero [1]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68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A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A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Sidebar: Consider 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changer1.py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=d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y[0]=</a:t>
            </a:r>
            <a:r>
              <a:rPr lang="en-US" sz="2800" spc="-28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sz="2800" spc="-28" dirty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=(1,)</a:t>
            </a:r>
            <a:r>
              <a:rPr lang="en-US" sz="2800" spc="-6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changer1.py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877038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changer1.py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=d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spc="-28" dirty="0">
                <a:solidFill>
                  <a:schemeClr val="bg1"/>
                </a:solidFill>
                <a:latin typeface="Lucida Console" pitchFamily="49" charset="0"/>
              </a:rPr>
              <a:t>[</a:t>
            </a:r>
            <a:r>
              <a:rPr lang="en-US" sz="2800" spc="-2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spc="-28" dirty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spc="-28" dirty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=(1,)</a:t>
            </a:r>
            <a:r>
              <a:rPr lang="en-US" sz="2800" spc="-6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changer1.py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2894" y="5334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Century" panose="02040604050505020304" pitchFamily="18" charset="0"/>
              </a:rPr>
              <a:t>Can you see why the value of c remained as [0]?</a:t>
            </a:r>
            <a:endParaRPr lang="en-US" sz="3200" b="1" i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26494" y="6096000"/>
            <a:ext cx="1905000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9942"/>
            <a:ext cx="9729787" cy="1891258"/>
          </a:xfrm>
          <a:solidFill>
            <a:srgbClr val="FFFFFF">
              <a:alpha val="75000"/>
            </a:srgb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But, of course, the process of total overwriting is not the same process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as that of updating, so it doesn’t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affect the original </a:t>
            </a:r>
            <a:r>
              <a:rPr lang="en-US" sz="3600">
                <a:solidFill>
                  <a:srgbClr val="0070C0"/>
                </a:solidFill>
              </a:rPr>
              <a:t>variable.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85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Bef>
                  <a:spcPts val="100"/>
                </a:spcBef>
                <a:buFont typeface="Arial" panose="020B0604020202020204" pitchFamily="34" charset="0"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spcBef>
                  <a:spcPts val="100"/>
                </a:spcBef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spcBef>
                  <a:spcPts val="100"/>
                </a:spcBef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spcBef>
                  <a:spcPts val="100"/>
                </a:spcBef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mytuple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=(1,2,3); x = 7</a:t>
              </a:r>
            </a:p>
            <a:p>
              <a:pPr lvl="1">
                <a:spcBef>
                  <a:spcPts val="100"/>
                </a:spcBef>
                <a:buFont typeface="Arial" panose="020B0604020202020204" pitchFamily="34" charset="0"/>
                <a:buNone/>
              </a:pP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	  print ("Values in the </a:t>
              </a:r>
              <a:r>
                <a:rPr lang="en-US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mytuple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, x)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152338" y="1295400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changer2.py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x):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=(1,2,3); x = 7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(10,20,30); x = 2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 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changer2.py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(10, 20, 30) 2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(1, 2, 3) 7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(10, 20, 30) 2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 Value</a:t>
            </a:r>
            <a:br>
              <a:rPr lang="en-US" sz="4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prstClr val="black"/>
                </a:solidFill>
                <a:latin typeface="Calibri"/>
              </a:rPr>
              <a:t>for </a:t>
            </a:r>
            <a:r>
              <a:rPr lang="en-US" sz="5300" b="1" dirty="0">
                <a:solidFill>
                  <a:prstClr val="black"/>
                </a:solidFill>
                <a:latin typeface="Calibri"/>
              </a:rPr>
              <a:t>immutable</a:t>
            </a:r>
            <a:r>
              <a:rPr lang="en-US" sz="5300" dirty="0">
                <a:solidFill>
                  <a:prstClr val="black"/>
                </a:solidFill>
                <a:latin typeface="Calibri"/>
              </a:rPr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Rectangle 4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= [1,2,3]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altLang="zh-TW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("Values in the </a:t>
              </a:r>
              <a:r>
                <a:rPr lang="en-US" altLang="zh-TW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altLang="zh-TW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altLang="zh-TW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altLang="zh-TW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-61541" y="1337016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changer3.py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= [1,2,3]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[10,20,30]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changer3.py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[1, 2, 3]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[10, 20, 30]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 Value</a:t>
            </a:r>
            <a:br>
              <a:rPr lang="en-US" sz="4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prstClr val="black"/>
                </a:solidFill>
                <a:latin typeface="Calibri"/>
              </a:rPr>
              <a:t>for </a:t>
            </a:r>
            <a:r>
              <a:rPr lang="en-US" sz="5300" b="1" dirty="0">
                <a:solidFill>
                  <a:prstClr val="black"/>
                </a:solidFill>
                <a:latin typeface="Calibri"/>
              </a:rPr>
              <a:t>mutable</a:t>
            </a:r>
            <a:r>
              <a:rPr lang="en-US" sz="5300" dirty="0">
                <a:solidFill>
                  <a:prstClr val="black"/>
                </a:solidFill>
                <a:latin typeface="Calibri"/>
              </a:rPr>
              <a:t> types that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Rectangle 4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mylist.append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([1,2,3])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altLang="zh-TW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("Values in the </a:t>
              </a:r>
              <a:r>
                <a:rPr lang="en-US" altLang="zh-TW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altLang="zh-TW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altLang="zh-TW" sz="280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altLang="zh-TW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-59291" y="1340004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changer4.py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mylist.append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([1,2,3])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[10,20,30]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changer4.py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[10, 20, 30, [1, 2, 3]]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[10, 20, 30, [1, 2, 3]]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rgbClr val="008000"/>
                </a:solidFill>
              </a:rPr>
              <a:t>Reference</a:t>
            </a:r>
            <a:br>
              <a:rPr lang="en-US" b="1" dirty="0"/>
            </a:br>
            <a:r>
              <a:rPr lang="en-US" sz="5300" dirty="0">
                <a:solidFill>
                  <a:prstClr val="black"/>
                </a:solidFill>
                <a:latin typeface="Calibri"/>
              </a:rPr>
              <a:t>for</a:t>
            </a:r>
            <a:r>
              <a:rPr lang="en-US" sz="4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5300" b="1" dirty="0">
                <a:solidFill>
                  <a:prstClr val="black"/>
                </a:solidFill>
                <a:latin typeface="Calibri"/>
              </a:rPr>
              <a:t>mutable</a:t>
            </a:r>
            <a:r>
              <a:rPr lang="en-US" sz="4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</a:rPr>
              <a:t>types</a:t>
            </a:r>
            <a:r>
              <a:rPr lang="en-US" sz="4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en-US" sz="4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</a:rPr>
              <a:t>just</a:t>
            </a:r>
            <a:r>
              <a:rPr lang="en-US" sz="4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5300" i="1" dirty="0">
                <a:solidFill>
                  <a:srgbClr val="008000"/>
                </a:solidFill>
                <a:latin typeface="Calibri"/>
              </a:rPr>
              <a:t>update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131996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928034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891" y="444749"/>
            <a:ext cx="9479422" cy="5779999"/>
            <a:chOff x="272955" y="175490"/>
            <a:chExt cx="10334720" cy="630151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272955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2955" y="175490"/>
              <a:ext cx="161154" cy="64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/>
              <a:t>Positional arguments are passed to a function based on their position 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sally1.py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("Sally", 20)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sally1.py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Positional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39339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/>
              <a:t>Positional arguments are passed to a function based on their position 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sally2.py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sally2.py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Traceback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(most recent call last):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 "sally2.py", line 4, in &lt;module&gt;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TypeError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 takes exactly 2 arguments (1 given)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366" y="1034880"/>
            <a:ext cx="9479422" cy="5189869"/>
          </a:xfrm>
          <a:prstGeom prst="rect">
            <a:avLst/>
          </a:prstGeom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01"/>
              </a:spcAft>
              <a:buFont typeface="Arial" panose="020B0604020202020204" pitchFamily="34" charset="0"/>
              <a:buNone/>
            </a:pPr>
            <a:br>
              <a:rPr lang="en-US" sz="3302" dirty="0">
                <a:solidFill>
                  <a:prstClr val="black"/>
                </a:solidFill>
              </a:rPr>
            </a:br>
            <a:r>
              <a:rPr lang="en-US" sz="3302" dirty="0">
                <a:solidFill>
                  <a:prstClr val="black"/>
                </a:solidFill>
              </a:rPr>
              <a:t>  </a:t>
            </a: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568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Positional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42729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How to De</a:t>
            </a:r>
            <a:r>
              <a:rPr kumimoji="0" lang="en-US" sz="4400" b="0" i="0" u="none" strike="noStrike" kern="1200" cap="none" spc="4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ine a Function: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789104" cy="37808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1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of every function is its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400" b="0" i="0" u="none" strike="noStrike" kern="1200" cap="none" spc="-10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</a:t>
            </a:r>
            <a:r>
              <a:rPr kumimoji="0" lang="en-US" sz="3400" b="1" i="0" u="none" strike="noStrike" kern="1200" cap="none" spc="-1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cstri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remaining lines are the function's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body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must be indented.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function exits when either: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reaches the end</a:t>
            </a:r>
            <a:b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body or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executes a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return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statement 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59" y="4590473"/>
            <a:ext cx="3500577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printit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(s):   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"""This prints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the string you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pass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into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it"""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print(s)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78805" y="4590473"/>
            <a:ext cx="2750983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p(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a,b,c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x=a*b*c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return x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pr</a:t>
            </a: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t</a:t>
            </a:r>
            <a:r>
              <a:rPr kumimoji="0" lang="en-US" sz="2800" b="1" i="0" u="none" strike="noStrike" kern="1200" cap="none" spc="-35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No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t</a:t>
            </a:r>
            <a:r>
              <a:rPr kumimoji="0" lang="en-US" sz="2800" b="1" i="0" u="none" strike="noStrike" kern="1200" cap="none" spc="-4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"printed")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16768" y="4590473"/>
            <a:ext cx="3365924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getval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():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"""Uses input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to get a value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to return"""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x=inpu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t(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Val?"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return int(x)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8480" y="3649980"/>
            <a:ext cx="5440680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0652" y="3619893"/>
            <a:ext cx="612742" cy="443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41159" y="3649980"/>
            <a:ext cx="693420" cy="44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8626" y="3489960"/>
            <a:ext cx="7878154" cy="3176616"/>
          </a:xfrm>
          <a:prstGeom prst="straightConnector1">
            <a:avLst/>
          </a:prstGeom>
          <a:ln w="38100">
            <a:solidFill>
              <a:srgbClr val="00A8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8220" y="4107180"/>
            <a:ext cx="914400" cy="2453640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9820" y="4130040"/>
            <a:ext cx="1485900" cy="1356360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61295" y="3007151"/>
            <a:ext cx="320511" cy="3289954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5062" y="3029447"/>
            <a:ext cx="2813504" cy="323128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60916" y="3016577"/>
            <a:ext cx="3101418" cy="2535811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/>
          <p:cNvSpPr>
            <a:spLocks noChangeAspect="1"/>
          </p:cNvSpPr>
          <p:nvPr/>
        </p:nvSpPr>
        <p:spPr bwMode="auto">
          <a:xfrm rot="2700000" flipH="1">
            <a:off x="7971818" y="273702"/>
            <a:ext cx="2324894" cy="64347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5" tIns="0" rIns="91365" bIns="45683" numCol="1" rtlCol="0" anchor="ctr" anchorCtr="1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  <a:t>Lecture 3</a:t>
            </a:r>
            <a:b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</a:br>
            <a:r>
              <a:rPr lang="en-US" sz="2398" dirty="0">
                <a:solidFill>
                  <a:srgbClr val="000000"/>
                </a:solidFill>
                <a:ea typeface="新細明體" charset="-120"/>
              </a:rPr>
              <a:t>Slides 100-4</a:t>
            </a:r>
            <a:endParaRPr kumimoji="0" lang="en-US" sz="27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1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6" grpId="0" animBg="1"/>
      <p:bldP spid="1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93" y="514667"/>
            <a:ext cx="9669421" cy="5710082"/>
            <a:chOff x="76199" y="251716"/>
            <a:chExt cx="10541861" cy="622528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3340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99" y="251716"/>
              <a:ext cx="371475" cy="567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/>
              <a:t>Positional arguments are passed to a function based on </a:t>
            </a:r>
            <a:r>
              <a:rPr lang="en-US" sz="3600" u="sng" dirty="0">
                <a:solidFill>
                  <a:srgbClr val="0000FF"/>
                </a:solidFill>
              </a:rPr>
              <a:t>their position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/>
              <a:t>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sally3.py</a:t>
            </a:r>
          </a:p>
          <a:p>
            <a:pPr lvl="1">
              <a:buFontTx/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sally3.py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Positional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24317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089764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</a:t>
            </a:r>
            <a:r>
              <a:rPr lang="en-US" sz="3302" dirty="0">
                <a:cs typeface="Courier New" pitchFamily="49" charset="0"/>
              </a:rPr>
              <a:t> </a:t>
            </a:r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14264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622" y="431257"/>
            <a:ext cx="9601272" cy="5822359"/>
            <a:chOff x="147782" y="129308"/>
            <a:chExt cx="10467564" cy="634769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0626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</a:t>
              </a:r>
              <a:r>
                <a:rPr lang="en-US" sz="2800" spc="4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7472" y="1033272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7296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7030A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11F54E8B-4263-4D2A-B563-32711BC8C72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62696" y="3876828"/>
            <a:ext cx="568092" cy="404918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2">
            <a:extLst>
              <a:ext uri="{FF2B5EF4-FFF2-40B4-BE49-F238E27FC236}">
                <a16:creationId xmlns:a16="http://schemas.microsoft.com/office/drawing/2014/main" id="{6A2E6F07-FE8E-4CB6-ADC8-46C4D20868D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599652" y="3876828"/>
            <a:ext cx="568092" cy="4049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" Age:",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Age: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CD665BD9-1B85-4FCB-97CE-9720ED1D560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62696" y="3876828"/>
            <a:ext cx="568092" cy="404918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">
            <a:extLst>
              <a:ext uri="{FF2B5EF4-FFF2-40B4-BE49-F238E27FC236}">
                <a16:creationId xmlns:a16="http://schemas.microsoft.com/office/drawing/2014/main" id="{656EABA0-0901-4BF0-88EA-9F1C37415CF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599652" y="3876828"/>
            <a:ext cx="568092" cy="4049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66665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9" name="直線單箭頭接點 2">
            <a:extLst>
              <a:ext uri="{FF2B5EF4-FFF2-40B4-BE49-F238E27FC236}">
                <a16:creationId xmlns:a16="http://schemas.microsoft.com/office/drawing/2014/main" id="{6C901F5F-8FBD-4B11-B4C9-2B3E600FA86F}"/>
              </a:ext>
            </a:extLst>
          </p:cNvPr>
          <p:cNvCxnSpPr>
            <a:cxnSpLocks/>
          </p:cNvCxnSpPr>
          <p:nvPr/>
        </p:nvCxnSpPr>
        <p:spPr>
          <a:xfrm flipV="1">
            <a:off x="4378036" y="3814480"/>
            <a:ext cx="807028" cy="8471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FE095E19-3A0D-411C-8A19-E8A0A13BD4F0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3804548"/>
            <a:ext cx="1572491" cy="831272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" Age:",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Sally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Age: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CFCF9314-924D-4FDC-8900-AFFEEBB5193F}"/>
              </a:ext>
            </a:extLst>
          </p:cNvPr>
          <p:cNvCxnSpPr>
            <a:cxnSpLocks/>
          </p:cNvCxnSpPr>
          <p:nvPr/>
        </p:nvCxnSpPr>
        <p:spPr>
          <a:xfrm flipV="1">
            <a:off x="4378036" y="3814480"/>
            <a:ext cx="807028" cy="8471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">
            <a:extLst>
              <a:ext uri="{FF2B5EF4-FFF2-40B4-BE49-F238E27FC236}">
                <a16:creationId xmlns:a16="http://schemas.microsoft.com/office/drawing/2014/main" id="{2D58884B-40BD-4924-A437-DC67E73E7E10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3804548"/>
            <a:ext cx="1572491" cy="831272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622" y="431257"/>
            <a:ext cx="9601272" cy="5822359"/>
            <a:chOff x="147782" y="129308"/>
            <a:chExt cx="10467564" cy="634769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0626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</a:t>
              </a:r>
              <a:r>
                <a:rPr lang="en-US" sz="2800" spc="6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7472" y="1033272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sally5.py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sally5.py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14530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How to De</a:t>
            </a:r>
            <a:r>
              <a:rPr kumimoji="0" lang="en-US" sz="4400" b="0" i="0" u="none" strike="noStrike" kern="1200" cap="none" spc="4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ine a Function: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789104" cy="37808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1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of every function is its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400" b="0" i="0" u="none" strike="noStrike" kern="1200" cap="none" spc="-10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</a:t>
            </a:r>
            <a:r>
              <a:rPr kumimoji="0" lang="en-US" sz="3400" b="1" i="0" u="none" strike="noStrike" kern="1200" cap="none" spc="-1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cstri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remaining lines are the function's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body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must be indented.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function exits when either: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reaches the end</a:t>
            </a:r>
            <a:b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body or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executes a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return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statement </a:t>
            </a:r>
          </a:p>
          <a:p>
            <a:pPr marL="912160" marR="0" lvl="1" indent="-28416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return </a:t>
            </a:r>
            <a:r>
              <a:rPr kumimoji="0" lang="en-US" sz="32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</a:t>
            </a:r>
            <a:r>
              <a:rPr kumimoji="0" lang="en-US" sz="3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ass a v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alu</a:t>
            </a:r>
            <a:r>
              <a:rPr kumimoji="0" lang="en-US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ba</a:t>
            </a:r>
            <a:r>
              <a:rPr kumimoji="0" lang="en-US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ck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t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f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aller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59" y="4590473"/>
            <a:ext cx="3500577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printit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(s):   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"""This prints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the string you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pass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into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it"""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print(s)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78805" y="4590473"/>
            <a:ext cx="2750983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p(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a,b,c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x=a*b*c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return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pr</a:t>
            </a: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t</a:t>
            </a:r>
            <a:r>
              <a:rPr kumimoji="0" lang="en-US" sz="2800" b="1" i="0" u="none" strike="noStrike" kern="1200" cap="none" spc="-35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No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t</a:t>
            </a:r>
            <a:r>
              <a:rPr kumimoji="0" lang="en-US" sz="2800" b="1" i="0" u="none" strike="noStrike" kern="1200" cap="none" spc="-4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"printed")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16768" y="4590473"/>
            <a:ext cx="3365924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getval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():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"""Uses input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to get a value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to return"""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x=inpu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t(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</a:t>
            </a:r>
            <a:r>
              <a:rPr kumimoji="0" lang="en-US" sz="2800" b="1" i="0" u="none" strike="noStrike" kern="1200" cap="none" spc="-20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Val?"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int(x)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8626" y="3489960"/>
            <a:ext cx="7878154" cy="3176616"/>
          </a:xfrm>
          <a:prstGeom prst="straightConnector1">
            <a:avLst/>
          </a:prstGeom>
          <a:ln w="38100">
            <a:solidFill>
              <a:srgbClr val="00A8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8220" y="4107180"/>
            <a:ext cx="914400" cy="2453640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9820" y="4130040"/>
            <a:ext cx="1485900" cy="1356360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90060" y="4495800"/>
            <a:ext cx="1613853" cy="204311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89320" y="4442460"/>
            <a:ext cx="2819400" cy="10896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70420" y="5760720"/>
            <a:ext cx="2559368" cy="10134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2700000" flipH="1">
            <a:off x="7971818" y="273702"/>
            <a:ext cx="2324894" cy="64347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5" tIns="0" rIns="91365" bIns="45683" numCol="1" rtlCol="0" anchor="ctr" anchorCtr="1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  <a:t>Lecture 3</a:t>
            </a:r>
            <a:b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</a:br>
            <a:r>
              <a:rPr lang="en-US" sz="2398" dirty="0">
                <a:solidFill>
                  <a:srgbClr val="000000"/>
                </a:solidFill>
                <a:ea typeface="新細明體" charset="-120"/>
              </a:rPr>
              <a:t>Slides 100-4</a:t>
            </a:r>
            <a:endParaRPr kumimoji="0" lang="en-US" sz="27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5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sally5.py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sally5.py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 hidden="1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DACEC470-F68B-4CCE-A1F0-9DE9B01F9AF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62696" y="3876828"/>
            <a:ext cx="568092" cy="404918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">
            <a:extLst>
              <a:ext uri="{FF2B5EF4-FFF2-40B4-BE49-F238E27FC236}">
                <a16:creationId xmlns:a16="http://schemas.microsoft.com/office/drawing/2014/main" id="{90AFE2EB-2A97-4C03-9592-DD9569D7E8E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599652" y="3876828"/>
            <a:ext cx="568092" cy="4049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sally5.py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" Age:",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sally5.py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Age: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 hidden="1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94DBE3DE-0C84-465D-A792-B9A50D9FE44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262696" y="3876828"/>
            <a:ext cx="568092" cy="404918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">
            <a:extLst>
              <a:ext uri="{FF2B5EF4-FFF2-40B4-BE49-F238E27FC236}">
                <a16:creationId xmlns:a16="http://schemas.microsoft.com/office/drawing/2014/main" id="{F511A227-D61F-452D-BB23-D9906A172A4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599652" y="3876828"/>
            <a:ext cx="568092" cy="4049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sally5.py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sally5.py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 hidden="1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4201761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134840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sally5.py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age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sally5.py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"&lt;sally5.py&gt;", line 4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spc="7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TypeError:</a:t>
            </a:r>
            <a:r>
              <a:rPr lang="en-US" sz="2800" spc="70" dirty="0" err="1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printinfo</a:t>
            </a:r>
            <a:r>
              <a:rPr lang="en-US" sz="2800" spc="7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() got </a:t>
            </a:r>
            <a:r>
              <a:rPr lang="en-US" sz="2800" b="1" spc="7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multiple values </a:t>
            </a:r>
            <a:r>
              <a:rPr lang="en-US" sz="2800" spc="7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for argument '</a:t>
            </a:r>
            <a:r>
              <a:rPr lang="en-US" sz="2800" b="1" spc="7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name</a:t>
            </a:r>
            <a:r>
              <a:rPr lang="en-US" sz="2800" spc="7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endParaRPr lang="en-US" sz="2800" spc="70" dirty="0">
              <a:solidFill>
                <a:srgbClr val="8080A8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 hidden="1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3D24E0F6-DFEA-41DA-B763-7730EB10143C}"/>
              </a:ext>
            </a:extLst>
          </p:cNvPr>
          <p:cNvCxnSpPr>
            <a:cxnSpLocks/>
          </p:cNvCxnSpPr>
          <p:nvPr/>
        </p:nvCxnSpPr>
        <p:spPr>
          <a:xfrm flipV="1">
            <a:off x="3233048" y="3848431"/>
            <a:ext cx="822117" cy="821165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">
            <a:extLst>
              <a:ext uri="{FF2B5EF4-FFF2-40B4-BE49-F238E27FC236}">
                <a16:creationId xmlns:a16="http://schemas.microsoft.com/office/drawing/2014/main" id="{4E6EA472-80CB-4B2C-BDAB-1883D24CD8D0}"/>
              </a:ext>
            </a:extLst>
          </p:cNvPr>
          <p:cNvCxnSpPr>
            <a:cxnSpLocks/>
          </p:cNvCxnSpPr>
          <p:nvPr/>
        </p:nvCxnSpPr>
        <p:spPr>
          <a:xfrm flipH="1" flipV="1">
            <a:off x="4389120" y="3848431"/>
            <a:ext cx="779229" cy="747423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622" y="431257"/>
            <a:ext cx="9601272" cy="5822359"/>
            <a:chOff x="147782" y="129308"/>
            <a:chExt cx="10467564" cy="634769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0626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</a:t>
              </a:r>
              <a:r>
                <a:rPr lang="en-US" sz="2800" spc="4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7472" y="1033272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sally6.py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sally6.py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232390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sally6.py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sally6.py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7030A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11F54E8B-4263-4D2A-B563-32711BC8C723}"/>
              </a:ext>
            </a:extLst>
          </p:cNvPr>
          <p:cNvCxnSpPr>
            <a:cxnSpLocks/>
          </p:cNvCxnSpPr>
          <p:nvPr/>
        </p:nvCxnSpPr>
        <p:spPr>
          <a:xfrm flipV="1">
            <a:off x="3771900" y="3860800"/>
            <a:ext cx="34925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2">
            <a:extLst>
              <a:ext uri="{FF2B5EF4-FFF2-40B4-BE49-F238E27FC236}">
                <a16:creationId xmlns:a16="http://schemas.microsoft.com/office/drawing/2014/main" id="{6A2E6F07-FE8E-4CB6-ADC8-46C4D20868DF}"/>
              </a:ext>
            </a:extLst>
          </p:cNvPr>
          <p:cNvCxnSpPr>
            <a:cxnSpLocks/>
          </p:cNvCxnSpPr>
          <p:nvPr/>
        </p:nvCxnSpPr>
        <p:spPr>
          <a:xfrm flipV="1">
            <a:off x="4806950" y="3876828"/>
            <a:ext cx="360794" cy="40942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sally6.py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" Age:",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sally6.py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Sally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Age: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10" name="直線單箭頭接點 2">
            <a:extLst>
              <a:ext uri="{FF2B5EF4-FFF2-40B4-BE49-F238E27FC236}">
                <a16:creationId xmlns:a16="http://schemas.microsoft.com/office/drawing/2014/main" id="{52FDC02E-3385-4ECC-8FEA-DA8D3C6D739B}"/>
              </a:ext>
            </a:extLst>
          </p:cNvPr>
          <p:cNvCxnSpPr>
            <a:cxnSpLocks/>
          </p:cNvCxnSpPr>
          <p:nvPr/>
        </p:nvCxnSpPr>
        <p:spPr>
          <a:xfrm flipV="1">
            <a:off x="3771900" y="3860800"/>
            <a:ext cx="34925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2">
            <a:extLst>
              <a:ext uri="{FF2B5EF4-FFF2-40B4-BE49-F238E27FC236}">
                <a16:creationId xmlns:a16="http://schemas.microsoft.com/office/drawing/2014/main" id="{3B1484CD-7800-4BD1-B616-7E80F302A941}"/>
              </a:ext>
            </a:extLst>
          </p:cNvPr>
          <p:cNvCxnSpPr>
            <a:cxnSpLocks/>
          </p:cNvCxnSpPr>
          <p:nvPr/>
        </p:nvCxnSpPr>
        <p:spPr>
          <a:xfrm flipV="1">
            <a:off x="4806950" y="3876828"/>
            <a:ext cx="360794" cy="40942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sally6.py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("Sally", 20)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sally6.py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spc="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"&lt;sally6.py&gt;", line 4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800" spc="7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spc="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spc="7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spc="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</a:t>
            </a:r>
            <a:r>
              <a:rPr lang="en-US" sz="2800" spc="7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cxnSp>
        <p:nvCxnSpPr>
          <p:cNvPr id="4" name="直線單箭頭接點 2">
            <a:extLst>
              <a:ext uri="{FF2B5EF4-FFF2-40B4-BE49-F238E27FC236}">
                <a16:creationId xmlns:a16="http://schemas.microsoft.com/office/drawing/2014/main" id="{7FD5ED84-BF18-4484-B80C-3A9D40D524F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445000" y="4914901"/>
            <a:ext cx="1521205" cy="10842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2">
            <a:extLst>
              <a:ext uri="{FF2B5EF4-FFF2-40B4-BE49-F238E27FC236}">
                <a16:creationId xmlns:a16="http://schemas.microsoft.com/office/drawing/2014/main" id="{C8BAB49B-C3B6-4C97-A0C5-1342E5266568}"/>
              </a:ext>
            </a:extLst>
          </p:cNvPr>
          <p:cNvCxnSpPr>
            <a:cxnSpLocks/>
          </p:cNvCxnSpPr>
          <p:nvPr/>
        </p:nvCxnSpPr>
        <p:spPr>
          <a:xfrm flipH="1" flipV="1">
            <a:off x="5365750" y="4914901"/>
            <a:ext cx="1657350" cy="1084263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Default arguments  	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arguments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arguments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783263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arguments  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arguments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arguments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0810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795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How to De</a:t>
            </a:r>
            <a:r>
              <a:rPr kumimoji="0" lang="en-US" sz="4400" b="0" i="0" u="none" strike="noStrike" kern="1200" cap="none" spc="4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ine a Function: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789104" cy="37808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1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of every function is its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400" b="0" i="0" u="none" strike="noStrike" kern="1200" cap="none" spc="-10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en-US" sz="3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iona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</a:t>
            </a:r>
            <a:r>
              <a:rPr kumimoji="0" lang="en-US" sz="3400" b="1" i="0" u="none" strike="noStrike" kern="1200" cap="none" spc="-1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cstri</a:t>
            </a:r>
            <a:r>
              <a:rPr kumimoji="0" lang="en-US" sz="3400" b="1" i="0" u="none" strike="noStrike" kern="1200" cap="none" spc="-100" normalizeH="0" baseline="0" noProof="0" dirty="0" err="1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79561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remaining lines are the function's 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body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must be indented.</a:t>
            </a:r>
          </a:p>
          <a:p>
            <a:pPr marL="514350" marR="0" lvl="0" indent="-2841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function exits when either: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reaches the end</a:t>
            </a:r>
            <a:b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body or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executes a</a:t>
            </a:r>
            <a:r>
              <a:rPr kumimoji="0" lang="en-US" sz="3400" b="1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return </a:t>
            </a:r>
            <a:r>
              <a:rPr kumimoji="0" lang="en-US" sz="3400" b="0" i="0" u="none" strike="noStrike" kern="1200" cap="none" spc="-10" normalizeH="0" baseline="0" noProof="0" dirty="0">
                <a:ln>
                  <a:noFill/>
                </a:ln>
                <a:solidFill>
                  <a:srgbClr val="F3AB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statement </a:t>
            </a:r>
          </a:p>
          <a:p>
            <a:pPr marL="912160" marR="0" lvl="1" indent="-28416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return </a:t>
            </a:r>
            <a:r>
              <a:rPr kumimoji="0" lang="en-US" sz="32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</a:t>
            </a:r>
            <a:r>
              <a:rPr kumimoji="0" lang="en-US" sz="3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ass a v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alu</a:t>
            </a:r>
            <a:r>
              <a:rPr kumimoji="0" lang="en-US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ba</a:t>
            </a:r>
            <a:r>
              <a:rPr kumimoji="0" lang="en-US" sz="32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ck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t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f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aller</a:t>
            </a:r>
            <a:r>
              <a:rPr kumimoji="0" lang="en-US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59" y="4590473"/>
            <a:ext cx="3500577" cy="2267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def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printit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(s):   </a:t>
            </a: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"""This prints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the string you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pass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into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it"""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marL="0" marR="0" lvl="1" indent="0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print(s)</a:t>
            </a:r>
          </a:p>
          <a:p>
            <a:pPr marL="596715" marR="0" lvl="1" indent="-198905" algn="l" defTabSz="795619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16768" y="4442460"/>
            <a:ext cx="6113020" cy="2415540"/>
            <a:chOff x="3616768" y="4442460"/>
            <a:chExt cx="6113020" cy="241554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8805" y="4590473"/>
              <a:ext cx="2750983" cy="2267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def p(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a,b,c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):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x=a*b*c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return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x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pr</a:t>
              </a:r>
              <a:r>
                <a:rPr kumimoji="0" lang="en-US" sz="2800" b="1" i="0" u="none" strike="noStrike" kern="1200" cap="none" spc="-1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i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n</a:t>
              </a:r>
              <a:r>
                <a:rPr kumimoji="0" lang="en-US" sz="2800" b="1" i="0" u="none" strike="noStrike" kern="1200" cap="none" spc="-2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t</a:t>
              </a:r>
              <a:r>
                <a:rPr kumimoji="0" lang="en-US" sz="2800" b="1" i="0" u="none" strike="noStrike" kern="1200" cap="none" spc="-35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(</a:t>
              </a:r>
              <a:r>
                <a:rPr kumimoji="0" lang="en-US" sz="2800" b="1" i="0" u="none" strike="noStrike" kern="1200" cap="none" spc="-1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"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No</a:t>
              </a:r>
              <a:r>
                <a:rPr kumimoji="0" lang="en-US" sz="2800" b="1" i="0" u="none" strike="noStrike" kern="1200" cap="none" spc="-2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t</a:t>
              </a:r>
              <a:r>
                <a:rPr kumimoji="0" lang="en-US" sz="2800" b="1" i="0" u="none" strike="noStrike" kern="1200" cap="none" spc="-4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"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,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"printed")</a:t>
              </a:r>
            </a:p>
            <a:p>
              <a:pPr marL="596715" marR="0" lvl="1" indent="-198905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3616768" y="4590473"/>
              <a:ext cx="3365924" cy="2267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def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getval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():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"""Uses input</a:t>
              </a:r>
              <a:b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to get a value</a:t>
              </a:r>
              <a:b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</a:b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to return"""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FFCC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x=inpu</a:t>
              </a:r>
              <a:r>
                <a:rPr kumimoji="0" lang="en-US" sz="2800" b="1" i="0" u="none" strike="noStrike" kern="1200" cap="none" spc="-2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t(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"</a:t>
              </a:r>
              <a:r>
                <a:rPr kumimoji="0" lang="en-US" sz="2800" b="1" i="0" u="none" strike="noStrike" kern="1200" cap="none" spc="-20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Val?"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)</a:t>
              </a:r>
            </a:p>
            <a:p>
              <a:pPr marL="0" marR="0" lvl="1" indent="0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return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int(x)</a:t>
              </a:r>
            </a:p>
            <a:p>
              <a:pPr marL="596715" marR="0" lvl="1" indent="-198905" algn="l" defTabSz="795619" rtl="0" eaLnBrk="1" fontAlgn="auto" latinLnBrk="0" hangingPunct="1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290060" y="4495800"/>
              <a:ext cx="1612474" cy="2041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989320" y="4442460"/>
              <a:ext cx="2819400" cy="1089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170420" y="5760720"/>
              <a:ext cx="2559368" cy="10134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rapezoid 13"/>
          <p:cNvSpPr>
            <a:spLocks noChangeAspect="1"/>
          </p:cNvSpPr>
          <p:nvPr/>
        </p:nvSpPr>
        <p:spPr bwMode="auto">
          <a:xfrm rot="2700000" flipH="1">
            <a:off x="7971818" y="273702"/>
            <a:ext cx="2324894" cy="643472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65" tIns="0" rIns="91365" bIns="45683" numCol="1" rtlCol="0" anchor="ctr" anchorCtr="1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  <a:t>Lecture 3</a:t>
            </a:r>
            <a:br>
              <a:rPr kumimoji="0" 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新細明體" charset="-120"/>
                <a:cs typeface="+mn-cs"/>
              </a:rPr>
            </a:br>
            <a:r>
              <a:rPr lang="en-US" sz="2398" dirty="0">
                <a:solidFill>
                  <a:srgbClr val="000000"/>
                </a:solidFill>
                <a:ea typeface="新細明體" charset="-120"/>
              </a:rPr>
              <a:t>Slides 100-4</a:t>
            </a:r>
            <a:endParaRPr kumimoji="0" lang="en-US" sz="27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35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1033272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prstClr val="black"/>
                </a:solidFill>
              </a:rPr>
              <a:t>A default argument can take a default value if no other value is provided in the function call.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sally7.py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sally7.py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broken.py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497838" y="5255538"/>
            <a:ext cx="3946788" cy="871165"/>
          </a:xfrm>
          <a:prstGeom prst="wedgeRoundRectCallout">
            <a:avLst>
              <a:gd name="adj1" fmla="val -64673"/>
              <a:gd name="adj2" fmla="val -381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2800" dirty="0">
                <a:solidFill>
                  <a:prstClr val="white"/>
                </a:solidFill>
              </a:rPr>
              <a:t>Yes, it worked. But </a:t>
            </a:r>
            <a:br>
              <a:rPr lang="en-US" sz="2800" dirty="0">
                <a:solidFill>
                  <a:prstClr val="white"/>
                </a:solidFill>
              </a:rPr>
            </a:br>
            <a:r>
              <a:rPr lang="en-US" sz="2800" dirty="0">
                <a:solidFill>
                  <a:prstClr val="white"/>
                </a:solidFill>
              </a:rPr>
              <a:t>how did Python know?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97838" y="3057090"/>
            <a:ext cx="3934261" cy="2142698"/>
          </a:xfrm>
          <a:prstGeom prst="wedgeRoundRectCallout">
            <a:avLst>
              <a:gd name="adj1" fmla="val -76822"/>
              <a:gd name="adj2" fmla="val -210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spc="-30" dirty="0">
                <a:solidFill>
                  <a:prstClr val="white"/>
                </a:solidFill>
              </a:rPr>
              <a:t>I wonder: Will this work</a:t>
            </a:r>
            <a:r>
              <a:rPr lang="en-US" sz="2800" dirty="0">
                <a:solidFill>
                  <a:prstClr val="white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prstClr val="white"/>
                </a:solidFill>
              </a:rPr>
              <a:t>After all, how is Python supposed to know that you didn’t mean for “Sally” to be the age?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</p:spTree>
    <p:extLst>
      <p:ext uri="{BB962C8B-B14F-4D97-AF65-F5344CB8AC3E}">
        <p14:creationId xmlns:p14="http://schemas.microsoft.com/office/powerpoint/2010/main" val="11978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E5EB88-5938-4A0E-96DF-F6BE139D5DD5}"/>
              </a:ext>
            </a:extLst>
          </p:cNvPr>
          <p:cNvSpPr txBox="1">
            <a:spLocks/>
          </p:cNvSpPr>
          <p:nvPr/>
        </p:nvSpPr>
        <p:spPr>
          <a:xfrm>
            <a:off x="347472" y="1033272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prstClr val="black"/>
                </a:solidFill>
              </a:rPr>
              <a:t>A default argument can take a default value if no other value is provided in the function call.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sally7.py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sally7.py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broken.py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 name="Sally", age):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print ("Name: ", name, ", Age: ", age)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python3 broken.py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"broken.py", line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non-default argument follows default argument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497838" y="5255538"/>
            <a:ext cx="3946788" cy="871165"/>
          </a:xfrm>
          <a:prstGeom prst="wedgeRoundRectCallout">
            <a:avLst>
              <a:gd name="adj1" fmla="val -64673"/>
              <a:gd name="adj2" fmla="val -381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2800" dirty="0">
                <a:solidFill>
                  <a:prstClr val="white"/>
                </a:solidFill>
              </a:rPr>
              <a:t>Yes, it worked. But </a:t>
            </a:r>
            <a:br>
              <a:rPr lang="en-US" sz="2800" dirty="0">
                <a:solidFill>
                  <a:prstClr val="white"/>
                </a:solidFill>
              </a:rPr>
            </a:br>
            <a:r>
              <a:rPr lang="en-US" sz="2800" dirty="0">
                <a:solidFill>
                  <a:prstClr val="white"/>
                </a:solidFill>
              </a:rPr>
              <a:t>how did Python know?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97838" y="3057090"/>
            <a:ext cx="3934261" cy="2142698"/>
          </a:xfrm>
          <a:prstGeom prst="wedgeRoundRectCallout">
            <a:avLst>
              <a:gd name="adj1" fmla="val -76822"/>
              <a:gd name="adj2" fmla="val -210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spc="-30" dirty="0">
                <a:solidFill>
                  <a:prstClr val="white"/>
                </a:solidFill>
              </a:rPr>
              <a:t>I wonder: Will this work</a:t>
            </a:r>
            <a:r>
              <a:rPr lang="en-US" sz="2800" dirty="0">
                <a:solidFill>
                  <a:prstClr val="white"/>
                </a:solidFill>
              </a:rPr>
              <a:t>?</a:t>
            </a:r>
          </a:p>
          <a:p>
            <a:pPr algn="ctr"/>
            <a:r>
              <a:rPr lang="en-US" sz="2800" dirty="0">
                <a:solidFill>
                  <a:prstClr val="white"/>
                </a:solidFill>
              </a:rPr>
              <a:t>After all, how is Python supposed to know that you didn’t mean for “Sally” to be the age?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659197"/>
            <a:ext cx="9079992" cy="62727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sally7.py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broken.py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 name="Sally", age):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print ("Name: ", name, ", Age: ", age)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python3 broken.py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"broken.py", line 1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non-default argument follows default argument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37747" y="2745055"/>
            <a:ext cx="3212756" cy="1754658"/>
          </a:xfrm>
          <a:prstGeom prst="wedgeRoundRectCallout">
            <a:avLst>
              <a:gd name="adj1" fmla="val -143325"/>
              <a:gd name="adj2" fmla="val 141409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/>
            <a:r>
              <a:rPr lang="en-US" sz="2800" dirty="0">
                <a:solidFill>
                  <a:prstClr val="white"/>
                </a:solidFill>
              </a:rPr>
              <a:t>That’s how it knew: It has a special rule.</a:t>
            </a:r>
          </a:p>
          <a:p>
            <a:pPr marL="0" lvl="1" algn="ctr"/>
            <a:r>
              <a:rPr lang="en-US" sz="2800" dirty="0">
                <a:solidFill>
                  <a:prstClr val="white"/>
                </a:solidFill>
              </a:rPr>
              <a:t>(Actually, C++ has this same rule.)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</p:spTree>
    <p:extLst>
      <p:ext uri="{BB962C8B-B14F-4D97-AF65-F5344CB8AC3E}">
        <p14:creationId xmlns:p14="http://schemas.microsoft.com/office/powerpoint/2010/main" val="5740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11" grpId="0" animBg="1"/>
      <p:bldP spid="10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arguments  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arguments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arguments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012543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Positional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  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	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Variable-length 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arguments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567520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Some functions (</a:t>
            </a:r>
            <a:r>
              <a:rPr lang="en-US" sz="3600" dirty="0" err="1"/>
              <a:t>eg</a:t>
            </a:r>
            <a:r>
              <a:rPr lang="en-US" sz="3600" dirty="0"/>
              <a:t>., </a:t>
            </a:r>
            <a:r>
              <a:rPr lang="en-US" sz="3600" b="1" dirty="0">
                <a:latin typeface="Consolas" panose="020B0609020204030204" pitchFamily="49" charset="0"/>
              </a:rPr>
              <a:t>print</a:t>
            </a:r>
            <a:r>
              <a:rPr lang="en-US" sz="3600" dirty="0"/>
              <a:t>) can receive a variable number of arguments</a:t>
            </a:r>
          </a:p>
          <a:p>
            <a:r>
              <a:rPr lang="en-US" sz="3600" dirty="0"/>
              <a:t>To do this, put an asterisk, *, before the name of a variable that will hold an indeterminate number arguments. </a:t>
            </a:r>
          </a:p>
          <a:p>
            <a:pPr lvl="1"/>
            <a:r>
              <a:rPr lang="en-US" dirty="0"/>
              <a:t>This will be </a:t>
            </a:r>
            <a:r>
              <a:rPr lang="en-US" dirty="0">
                <a:solidFill>
                  <a:srgbClr val="0000FF"/>
                </a:solidFill>
              </a:rPr>
              <a:t>a tuple </a:t>
            </a:r>
            <a:r>
              <a:rPr lang="en-US" dirty="0"/>
              <a:t>and will be empty if no additional arguments are sent in.</a:t>
            </a:r>
          </a:p>
        </p:txBody>
      </p:sp>
    </p:spTree>
    <p:extLst>
      <p:ext uri="{BB962C8B-B14F-4D97-AF65-F5344CB8AC3E}">
        <p14:creationId xmlns:p14="http://schemas.microsoft.com/office/powerpoint/2010/main" val="1057963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71163" y="1066800"/>
            <a:ext cx="10342483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015" y="668740"/>
            <a:ext cx="9458510" cy="618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callOnce.py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("Output is:")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lvl="1" indent="-68580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marL="685800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% python3 callOnce.py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</p:spTree>
    <p:extLst>
      <p:ext uri="{BB962C8B-B14F-4D97-AF65-F5344CB8AC3E}">
        <p14:creationId xmlns:p14="http://schemas.microsoft.com/office/powerpoint/2010/main" val="2494856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71163" y="1066800"/>
            <a:ext cx="10342483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015" y="668740"/>
            <a:ext cx="9458510" cy="618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callTwice.py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("Output is:")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60, 50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marL="685800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% python3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callTwice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.py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50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</p:spTree>
    <p:extLst>
      <p:ext uri="{BB962C8B-B14F-4D97-AF65-F5344CB8AC3E}">
        <p14:creationId xmlns:p14="http://schemas.microsoft.com/office/powerpoint/2010/main" val="16458015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/>
              <a:t>parameters </a:t>
            </a:r>
            <a:r>
              <a:rPr lang="en-US" altLang="zh-TW" sz="1300" dirty="0"/>
              <a:t> </a:t>
            </a:r>
            <a:r>
              <a:rPr lang="en-US" altLang="zh-TW" sz="4300" dirty="0"/>
              <a:t>creates a tuple that holds all 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/>
              <a:t>This takes 2 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</a:t>
            </a:r>
            <a:r>
              <a:rPr lang="en-US" altLang="zh-TW" sz="4300" dirty="0">
                <a:solidFill>
                  <a:srgbClr val="FF0000"/>
                </a:solidFill>
              </a:rPr>
              <a:t>an asterisked variable </a:t>
            </a:r>
            <a:r>
              <a:rPr lang="en-US" altLang="zh-TW" sz="4300" dirty="0"/>
              <a:t>at the end of the </a:t>
            </a:r>
            <a:r>
              <a:rPr lang="en-US" altLang="zh-TW" sz="900" dirty="0"/>
              <a:t> </a:t>
            </a:r>
            <a:r>
              <a:rPr lang="en-US" altLang="zh-TW" sz="4300" dirty="0"/>
              <a:t>parameters </a:t>
            </a:r>
            <a:r>
              <a:rPr lang="en-US" altLang="zh-TW" sz="1300" dirty="0"/>
              <a:t> </a:t>
            </a:r>
            <a:r>
              <a:rPr lang="en-US" altLang="zh-TW" sz="4300" dirty="0"/>
              <a:t>creates a tuple that holds all 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/>
              <a:t>This takes 2 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i="1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06190" y="1417320"/>
            <a:ext cx="811530" cy="1817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29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</a:t>
            </a:r>
            <a:r>
              <a:rPr lang="en-US" altLang="zh-TW" sz="4300" dirty="0">
                <a:solidFill>
                  <a:srgbClr val="FF0000"/>
                </a:solidFill>
              </a:rPr>
              <a:t>an asterisked variable </a:t>
            </a:r>
            <a:r>
              <a:rPr lang="en-US" altLang="zh-TW" sz="4300" dirty="0">
                <a:solidFill>
                  <a:srgbClr val="FFC000"/>
                </a:solidFill>
              </a:rPr>
              <a:t>at the end </a:t>
            </a:r>
            <a:r>
              <a:rPr lang="en-US" altLang="zh-TW" sz="4300" dirty="0"/>
              <a:t>of the </a:t>
            </a:r>
            <a:r>
              <a:rPr lang="en-US" altLang="zh-TW" sz="900" dirty="0"/>
              <a:t> </a:t>
            </a:r>
            <a:r>
              <a:rPr lang="en-US" altLang="zh-TW" sz="4300" dirty="0"/>
              <a:t>parameters </a:t>
            </a:r>
            <a:r>
              <a:rPr lang="en-US" altLang="zh-TW" sz="1300" dirty="0"/>
              <a:t> </a:t>
            </a:r>
            <a:r>
              <a:rPr lang="en-US" altLang="zh-TW" sz="4300" dirty="0"/>
              <a:t>creates a tuple that holds all 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/>
              <a:t>This takes 2 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i="1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06190" y="1417320"/>
            <a:ext cx="811530" cy="1817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48790" y="1943100"/>
            <a:ext cx="1840230" cy="14859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1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094411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This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can’t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happen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C,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because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code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must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top-level for C is main().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in Python, code does not need to be inside a function. This is part of why Python can run interactively.</a:t>
            </a:r>
            <a:endParaRPr kumimoji="0" lang="zh-TW" altLang="en-US" sz="32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1864428"/>
            <a:ext cx="9611571" cy="399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x=1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y=2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print(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"Defined!"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6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z=3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f()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See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worked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Defined</a:t>
            </a:r>
            <a:r>
              <a:rPr kumimoji="0" lang="es-E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21410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/>
              <a:t>parameters </a:t>
            </a:r>
            <a:r>
              <a:rPr lang="en-US" altLang="zh-TW" sz="1300" dirty="0"/>
              <a:t> </a:t>
            </a:r>
            <a:r>
              <a:rPr lang="en-US" altLang="zh-TW" sz="4300" dirty="0"/>
              <a:t>creates a tuple that holds all 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/>
              <a:t>This takes </a:t>
            </a:r>
            <a:r>
              <a:rPr lang="en-US" altLang="zh-TW" sz="4300" dirty="0">
                <a:solidFill>
                  <a:srgbClr val="008000"/>
                </a:solidFill>
              </a:rPr>
              <a:t>2</a:t>
            </a:r>
            <a:r>
              <a:rPr lang="en-US" altLang="zh-TW" sz="4300" dirty="0">
                <a:solidFill>
                  <a:srgbClr val="FF0000"/>
                </a:solidFill>
              </a:rPr>
              <a:t> </a:t>
            </a:r>
            <a:r>
              <a:rPr lang="en-US" altLang="zh-TW" sz="4300" dirty="0"/>
              <a:t>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1,2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23110" y="3086100"/>
            <a:ext cx="640080" cy="902970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8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/>
              <a:t>parameters </a:t>
            </a:r>
            <a:r>
              <a:rPr lang="en-US" altLang="zh-TW" sz="1300" dirty="0"/>
              <a:t> </a:t>
            </a:r>
            <a:r>
              <a:rPr lang="en-US" altLang="zh-TW" sz="4300" dirty="0"/>
              <a:t>creates a tuple that holds all 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/>
              <a:t>This takes 2</a:t>
            </a:r>
            <a:r>
              <a:rPr lang="en-US" altLang="zh-TW" sz="4300" dirty="0">
                <a:solidFill>
                  <a:srgbClr val="FF0000"/>
                </a:solidFill>
              </a:rPr>
              <a:t> </a:t>
            </a:r>
            <a:r>
              <a:rPr lang="en-US" altLang="zh-TW" sz="4300" dirty="0">
                <a:solidFill>
                  <a:srgbClr val="0000FF"/>
                </a:solidFill>
              </a:rPr>
              <a:t>or more </a:t>
            </a:r>
            <a:r>
              <a:rPr lang="en-US" altLang="zh-TW" sz="4300" dirty="0"/>
              <a:t>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1,2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1,2,3,4,5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23210" y="3097530"/>
            <a:ext cx="971550" cy="1200150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129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/>
              <a:t>parameters </a:t>
            </a:r>
            <a:r>
              <a:rPr lang="en-US" altLang="zh-TW" sz="1300" dirty="0"/>
              <a:t> </a:t>
            </a:r>
            <a:r>
              <a:rPr lang="en-US" altLang="zh-TW" sz="4300" dirty="0"/>
              <a:t>creates a tuple that holds all 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/>
              <a:t>This takes </a:t>
            </a:r>
            <a:r>
              <a:rPr lang="en-US" altLang="zh-TW" sz="4300" dirty="0">
                <a:solidFill>
                  <a:srgbClr val="FF0000"/>
                </a:solidFill>
              </a:rPr>
              <a:t>2 or more </a:t>
            </a:r>
            <a:r>
              <a:rPr lang="en-US" altLang="zh-TW" sz="4300" dirty="0"/>
              <a:t>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1,2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1,2,3,4,5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  # this is an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TypeError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f()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missing</a:t>
            </a:r>
            <a:r>
              <a:rPr lang="en-US" altLang="zh-TW" sz="26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required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positional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argument:</a:t>
            </a:r>
            <a:r>
              <a:rPr lang="en-US" altLang="zh-TW" sz="30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'b'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77392" y="3051810"/>
            <a:ext cx="1405888" cy="1714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87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0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end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f(a,*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b,c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60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</a:t>
            </a:r>
            <a:r>
              <a:rPr lang="en-US" altLang="zh-TW" sz="4300" dirty="0">
                <a:solidFill>
                  <a:srgbClr val="008000"/>
                </a:solidFill>
              </a:rPr>
              <a:t>asterisked-variable</a:t>
            </a:r>
            <a:r>
              <a:rPr lang="en-US" altLang="zh-TW" sz="4300" dirty="0"/>
              <a:t> wasn’t at the end</a:t>
            </a:r>
            <a:r>
              <a:rPr lang="en-US" altLang="zh-TW" sz="4300" dirty="0">
                <a:solidFill>
                  <a:srgbClr val="FFC000"/>
                </a:solidFill>
              </a:rPr>
              <a:t> </a:t>
            </a:r>
            <a:r>
              <a:rPr lang="en-US" altLang="zh-TW" sz="43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25253" y="1419726"/>
            <a:ext cx="782052" cy="757990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31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</a:t>
            </a:r>
            <a:r>
              <a:rPr lang="en-US" altLang="zh-TW" sz="4300" dirty="0">
                <a:solidFill>
                  <a:srgbClr val="008000"/>
                </a:solidFill>
              </a:rPr>
              <a:t>asterisked-variable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FFC000"/>
                </a:solidFill>
              </a:rPr>
              <a:t>wasn’t at the end </a:t>
            </a:r>
            <a:r>
              <a:rPr lang="en-US" altLang="zh-TW" sz="43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25253" y="1419726"/>
            <a:ext cx="782052" cy="757990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390882" flipV="1">
            <a:off x="1451076" y="1620520"/>
            <a:ext cx="2474304" cy="820318"/>
          </a:xfrm>
          <a:prstGeom prst="arc">
            <a:avLst>
              <a:gd name="adj1" fmla="val 11728559"/>
              <a:gd name="adj2" fmla="val 142863"/>
            </a:avLst>
          </a:prstGeom>
          <a:ln w="762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18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60158" y="1929468"/>
            <a:ext cx="1158169" cy="920058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043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24493" y="1912690"/>
            <a:ext cx="4568586" cy="23934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0158" y="1929468"/>
            <a:ext cx="1158169" cy="920058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95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55823" y="1904301"/>
            <a:ext cx="5070812" cy="41957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05528" y="1921079"/>
            <a:ext cx="1946355" cy="2867489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740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FD3E3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FD3E31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rgbClr val="FD3E3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59235" y="3284916"/>
            <a:ext cx="5170528" cy="1828800"/>
          </a:xfrm>
          <a:prstGeom prst="wedgeRoundRectCallout">
            <a:avLst>
              <a:gd name="adj1" fmla="val -111468"/>
              <a:gd name="adj2" fmla="val -6031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that there was not any error when the function was defined.</a:t>
            </a:r>
          </a:p>
        </p:txBody>
      </p:sp>
    </p:spTree>
    <p:extLst>
      <p:ext uri="{BB962C8B-B14F-4D97-AF65-F5344CB8AC3E}">
        <p14:creationId xmlns:p14="http://schemas.microsoft.com/office/powerpoint/2010/main" val="260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094411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8481186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97963" y="5029200"/>
            <a:ext cx="4111144" cy="1828800"/>
          </a:xfrm>
          <a:prstGeom prst="wedgeRoundRectCallout">
            <a:avLst>
              <a:gd name="adj1" fmla="val 45072"/>
              <a:gd name="adj2" fmla="val -77992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</a:t>
            </a:r>
            <a:r>
              <a:rPr lang="en-US" sz="4000" b="1" i="1" dirty="0">
                <a:solidFill>
                  <a:schemeClr val="tx1"/>
                </a:solidFill>
              </a:rPr>
              <a:t>what</a:t>
            </a:r>
            <a:r>
              <a:rPr lang="en-US" sz="4000" dirty="0"/>
              <a:t> the actual error message was.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35035"/>
              <a:gd name="adj2" fmla="val -75775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/>
              <a:t>What’s a keyword?</a:t>
            </a:r>
            <a:br>
              <a:rPr lang="en-US" sz="4000" dirty="0"/>
            </a:br>
            <a:r>
              <a:rPr lang="en-US" sz="4000" dirty="0"/>
              <a:t>Let’s recall </a:t>
            </a:r>
            <a:br>
              <a:rPr lang="en-US" sz="4000" dirty="0"/>
            </a:br>
            <a:r>
              <a:rPr lang="en-US" sz="4000" dirty="0"/>
              <a:t>slide #48…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59235" y="3284916"/>
            <a:ext cx="5170528" cy="1828800"/>
          </a:xfrm>
          <a:prstGeom prst="wedgeRoundRectCallout">
            <a:avLst>
              <a:gd name="adj1" fmla="val -111468"/>
              <a:gd name="adj2" fmla="val -6031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that there was not any error when the function was defined.</a:t>
            </a:r>
          </a:p>
        </p:txBody>
      </p:sp>
    </p:spTree>
    <p:extLst>
      <p:ext uri="{BB962C8B-B14F-4D97-AF65-F5344CB8AC3E}">
        <p14:creationId xmlns:p14="http://schemas.microsoft.com/office/powerpoint/2010/main" val="383269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cat sally4.py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" Age:",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 python3 sally4.py</a:t>
            </a:r>
            <a:endParaRPr lang="en-US" sz="2800" dirty="0">
              <a:solidFill>
                <a:srgbClr val="8080A8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Sally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Age: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8080A8"/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 flipH="1">
            <a:off x="7344071" y="434793"/>
            <a:ext cx="3125129" cy="784901"/>
            <a:chOff x="-734800" y="434792"/>
            <a:chExt cx="3125129" cy="784901"/>
          </a:xfrm>
        </p:grpSpPr>
        <p:sp>
          <p:nvSpPr>
            <p:cNvPr id="12" name="Trapezoid 11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#48,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Reproduced</a:t>
              </a: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Keyword Arguments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3568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14" name="直線單箭頭接點 2">
            <a:extLst>
              <a:ext uri="{FF2B5EF4-FFF2-40B4-BE49-F238E27FC236}">
                <a16:creationId xmlns:a16="http://schemas.microsoft.com/office/drawing/2014/main" id="{75B61BC6-CE53-4B64-943D-A86D10490EE8}"/>
              </a:ext>
            </a:extLst>
          </p:cNvPr>
          <p:cNvCxnSpPr>
            <a:cxnSpLocks/>
          </p:cNvCxnSpPr>
          <p:nvPr/>
        </p:nvCxnSpPr>
        <p:spPr>
          <a:xfrm flipV="1">
            <a:off x="4378036" y="3814480"/>
            <a:ext cx="807028" cy="8471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2">
            <a:extLst>
              <a:ext uri="{FF2B5EF4-FFF2-40B4-BE49-F238E27FC236}">
                <a16:creationId xmlns:a16="http://schemas.microsoft.com/office/drawing/2014/main" id="{D66B4340-5242-4A86-8030-4C0D2B93F0D3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3804548"/>
            <a:ext cx="1572491" cy="831272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67108"/>
              <a:gd name="adj2" fmla="val -20979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/>
              <a:t>What’s a keyword?</a:t>
            </a:r>
            <a:br>
              <a:rPr lang="en-US" sz="4000" dirty="0"/>
            </a:br>
            <a:r>
              <a:rPr lang="en-US" sz="4000" dirty="0"/>
              <a:t>Let’s recall </a:t>
            </a:r>
            <a:br>
              <a:rPr lang="en-US" sz="4000" dirty="0"/>
            </a:br>
            <a:r>
              <a:rPr lang="en-US" sz="4000" dirty="0"/>
              <a:t>slide #48…</a:t>
            </a:r>
          </a:p>
        </p:txBody>
      </p:sp>
    </p:spTree>
    <p:extLst>
      <p:ext uri="{BB962C8B-B14F-4D97-AF65-F5344CB8AC3E}">
        <p14:creationId xmlns:p14="http://schemas.microsoft.com/office/powerpoint/2010/main" val="35021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5" grpId="0"/>
      <p:bldP spid="9" grpId="0" animBg="1"/>
      <p:bldP spid="9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97963" y="5029200"/>
            <a:ext cx="4111144" cy="1828800"/>
          </a:xfrm>
          <a:prstGeom prst="wedgeRoundRectCallout">
            <a:avLst>
              <a:gd name="adj1" fmla="val 45072"/>
              <a:gd name="adj2" fmla="val -77992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</a:t>
            </a:r>
            <a:r>
              <a:rPr lang="en-US" sz="4000" b="1" i="1" dirty="0">
                <a:solidFill>
                  <a:schemeClr val="tx1"/>
                </a:solidFill>
              </a:rPr>
              <a:t>what</a:t>
            </a:r>
            <a:r>
              <a:rPr lang="en-US" sz="4000" dirty="0"/>
              <a:t> the actual error message was.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35035"/>
              <a:gd name="adj2" fmla="val -75775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/>
              <a:t>What’s a keyword?</a:t>
            </a:r>
            <a:br>
              <a:rPr lang="en-US" sz="4000" dirty="0"/>
            </a:br>
            <a:r>
              <a:rPr lang="en-US" sz="4000" spc="-100" dirty="0"/>
              <a:t>Now we've </a:t>
            </a:r>
            <a:r>
              <a:rPr lang="en-US" sz="4000" dirty="0"/>
              <a:t>recalled </a:t>
            </a:r>
            <a:br>
              <a:rPr lang="en-US" sz="4000" dirty="0"/>
            </a:br>
            <a:r>
              <a:rPr lang="en-US" sz="4000" dirty="0"/>
              <a:t>slide #48…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559260" y="2527279"/>
            <a:ext cx="5170528" cy="1303867"/>
          </a:xfrm>
          <a:prstGeom prst="wedgeRoundRectCallout">
            <a:avLst>
              <a:gd name="adj1" fmla="val -101006"/>
              <a:gd name="adj2" fmla="val 9193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4000" dirty="0"/>
              <a:t>So the error is that </a:t>
            </a:r>
            <a:r>
              <a:rPr lang="en-US" sz="4000" dirty="0">
                <a:solidFill>
                  <a:schemeClr val="bg1"/>
                </a:solidFill>
              </a:rPr>
              <a:t>“c</a:t>
            </a:r>
            <a:r>
              <a:rPr lang="en-US" sz="4000" dirty="0"/>
              <a:t>” must be named</a:t>
            </a:r>
          </a:p>
        </p:txBody>
      </p:sp>
    </p:spTree>
    <p:extLst>
      <p:ext uri="{BB962C8B-B14F-4D97-AF65-F5344CB8AC3E}">
        <p14:creationId xmlns:p14="http://schemas.microsoft.com/office/powerpoint/2010/main" val="18790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35035"/>
              <a:gd name="adj2" fmla="val -75775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/>
              <a:t>What’s a keyword?</a:t>
            </a:r>
            <a:br>
              <a:rPr lang="en-US" sz="4000" dirty="0"/>
            </a:br>
            <a:r>
              <a:rPr lang="en-US" sz="4000" spc="-100" dirty="0"/>
              <a:t>Now we've </a:t>
            </a:r>
            <a:r>
              <a:rPr lang="en-US" sz="4000" dirty="0"/>
              <a:t>recalled </a:t>
            </a:r>
            <a:br>
              <a:rPr lang="en-US" sz="4000" dirty="0"/>
            </a:br>
            <a:r>
              <a:rPr lang="en-US" sz="4000" dirty="0"/>
              <a:t>slide #48…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59260" y="2527279"/>
            <a:ext cx="5170528" cy="1303867"/>
          </a:xfrm>
          <a:prstGeom prst="wedgeRoundRectCallout">
            <a:avLst>
              <a:gd name="adj1" fmla="val -101006"/>
              <a:gd name="adj2" fmla="val 9193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4000" dirty="0"/>
              <a:t>So the error is that “</a:t>
            </a:r>
            <a:r>
              <a:rPr lang="en-US" sz="4000" dirty="0">
                <a:solidFill>
                  <a:srgbClr val="0000FF"/>
                </a:solidFill>
              </a:rPr>
              <a:t>c</a:t>
            </a:r>
            <a:r>
              <a:rPr lang="en-US" sz="4000" dirty="0"/>
              <a:t>” must be named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106293" y="3035431"/>
            <a:ext cx="28280" cy="1291472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53526" y="2366128"/>
            <a:ext cx="4967167" cy="20392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53765" y="4647414"/>
            <a:ext cx="1489435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97963" y="5029200"/>
            <a:ext cx="4111144" cy="1828800"/>
          </a:xfrm>
          <a:prstGeom prst="wedgeRoundRectCallout">
            <a:avLst>
              <a:gd name="adj1" fmla="val 45072"/>
              <a:gd name="adj2" fmla="val -77992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</a:t>
            </a:r>
            <a:r>
              <a:rPr lang="en-US" sz="4000" b="1" i="1" dirty="0">
                <a:solidFill>
                  <a:schemeClr val="tx1"/>
                </a:solidFill>
              </a:rPr>
              <a:t>what</a:t>
            </a:r>
            <a:r>
              <a:rPr lang="en-US" sz="4000" dirty="0"/>
              <a:t> the actual error message was.</a:t>
            </a:r>
          </a:p>
        </p:txBody>
      </p:sp>
    </p:spTree>
    <p:extLst>
      <p:ext uri="{BB962C8B-B14F-4D97-AF65-F5344CB8AC3E}">
        <p14:creationId xmlns:p14="http://schemas.microsoft.com/office/powerpoint/2010/main" val="1200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wants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f(1,c=3)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dirty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75280" y="2468880"/>
            <a:ext cx="1026160" cy="22860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602" y="4635355"/>
            <a:ext cx="8819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00960" y="2479040"/>
            <a:ext cx="1290320" cy="3149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77440" y="24892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wants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f(1,c=3)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dirty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y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602" y="4635355"/>
            <a:ext cx="8819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77440" y="24892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1026160"/>
            <a:ext cx="9144000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the end 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wants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f(1,c=3)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dirty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y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58864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77440" y="20828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1026160"/>
            <a:ext cx="9144000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wants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f(1,c=3)</a:t>
            </a:r>
            <a:r>
              <a:rPr lang="en-US" altLang="zh-TW" sz="30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dirty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>
                <a:latin typeface="Lucida Console" panose="020B0609040504020204" pitchFamily="49" charset="0"/>
                <a:cs typeface="Courier New" pitchFamily="49" charset="0"/>
              </a:rPr>
              <a:t>y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4160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77440" y="16764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19" y="1026160"/>
            <a:ext cx="9227489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f(1,2,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663440" y="2168983"/>
            <a:ext cx="4782312" cy="1441584"/>
          </a:xfrm>
          <a:prstGeom prst="wedgeRoundRectCallout">
            <a:avLst>
              <a:gd name="adj1" fmla="val -75106"/>
              <a:gd name="adj2" fmla="val 6774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/>
              <a:t>Any parameter that comes</a:t>
            </a:r>
            <a:r>
              <a:rPr lang="en-US" sz="2800" dirty="0"/>
              <a:t> </a:t>
            </a:r>
            <a:r>
              <a:rPr lang="en-US" sz="4000" dirty="0"/>
              <a:t>after</a:t>
            </a:r>
            <a:r>
              <a:rPr lang="en-US" sz="2800" dirty="0"/>
              <a:t> </a:t>
            </a:r>
            <a:r>
              <a:rPr lang="en-US" sz="4000" dirty="0"/>
              <a:t>the</a:t>
            </a:r>
            <a:r>
              <a:rPr lang="en-US" sz="2800" dirty="0"/>
              <a:t> </a:t>
            </a:r>
            <a:r>
              <a:rPr lang="en-US" sz="4000" dirty="0"/>
              <a:t>* must be named. </a:t>
            </a:r>
          </a:p>
        </p:txBody>
      </p:sp>
    </p:spTree>
    <p:extLst>
      <p:ext uri="{BB962C8B-B14F-4D97-AF65-F5344CB8AC3E}">
        <p14:creationId xmlns:p14="http://schemas.microsoft.com/office/powerpoint/2010/main" val="28359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19" y="1026160"/>
            <a:ext cx="9227489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f(1,2,</a:t>
            </a:r>
            <a:r>
              <a:rPr lang="en-US" altLang="zh-TW" sz="3000" dirty="0">
                <a:solidFill>
                  <a:srgbClr val="8989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800" dirty="0" err="1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&gt;", line 1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600" spc="-1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4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n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taxError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positional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23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600" spc="-8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6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wo</a:t>
            </a:r>
            <a:r>
              <a:rPr lang="en-US" altLang="zh-TW" sz="36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rd</a:t>
            </a:r>
            <a:r>
              <a:rPr lang="en-US" altLang="zh-TW" sz="32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argu</a:t>
            </a:r>
            <a:r>
              <a:rPr lang="en-US" altLang="zh-TW" sz="3600" spc="-13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men</a:t>
            </a:r>
            <a:r>
              <a:rPr lang="en-US" altLang="zh-TW" sz="3600" spc="-100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endParaRPr lang="en-US" altLang="zh-TW" sz="3000" dirty="0">
              <a:solidFill>
                <a:srgbClr val="0000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63440" y="2168983"/>
            <a:ext cx="4782312" cy="1441584"/>
          </a:xfrm>
          <a:prstGeom prst="wedgeRoundRectCallout">
            <a:avLst>
              <a:gd name="adj1" fmla="val -75106"/>
              <a:gd name="adj2" fmla="val 6774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/>
              <a:t>Any parameter that comes</a:t>
            </a:r>
            <a:r>
              <a:rPr lang="en-US" sz="2800" dirty="0"/>
              <a:t> </a:t>
            </a:r>
            <a:r>
              <a:rPr lang="en-US" sz="4000" dirty="0"/>
              <a:t>after</a:t>
            </a:r>
            <a:r>
              <a:rPr lang="en-US" sz="2800" dirty="0"/>
              <a:t> </a:t>
            </a:r>
            <a:r>
              <a:rPr lang="en-US" sz="4000" dirty="0"/>
              <a:t>the</a:t>
            </a:r>
            <a:r>
              <a:rPr lang="en-US" sz="2800" dirty="0"/>
              <a:t> </a:t>
            </a:r>
            <a:r>
              <a:rPr lang="en-US" sz="4000" dirty="0"/>
              <a:t>* must be named.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10339" y="4552122"/>
            <a:ext cx="576470" cy="795131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" y="5703631"/>
            <a:ext cx="9729788" cy="1154370"/>
          </a:xfrm>
          <a:prstGeom prst="roundRect">
            <a:avLst/>
          </a:prstGeom>
          <a:solidFill>
            <a:srgbClr val="FFFF00"/>
          </a:solidFill>
          <a:ln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This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 a design decision to allow</a:t>
            </a:r>
          </a:p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to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create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always-named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arguments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663440" y="3614948"/>
            <a:ext cx="4782312" cy="1412065"/>
          </a:xfrm>
          <a:prstGeom prst="wedgeRoundRectCallout">
            <a:avLst>
              <a:gd name="adj1" fmla="val -79975"/>
              <a:gd name="adj2" fmla="val 1114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>
                <a:solidFill>
                  <a:schemeClr val="bg1"/>
                </a:solidFill>
              </a:rPr>
              <a:t>And</a:t>
            </a:r>
            <a:r>
              <a:rPr lang="en-US" sz="4000" dirty="0"/>
              <a:t>, it </a:t>
            </a:r>
            <a:r>
              <a:rPr lang="en-US" sz="4000" b="1" i="1" dirty="0">
                <a:solidFill>
                  <a:srgbClr val="FFFF00"/>
                </a:solidFill>
              </a:rPr>
              <a:t>must be at</a:t>
            </a:r>
            <a:br>
              <a:rPr lang="en-US" sz="4000" b="1" i="1" dirty="0">
                <a:solidFill>
                  <a:srgbClr val="FFFF00"/>
                </a:solidFill>
              </a:rPr>
            </a:br>
            <a:r>
              <a:rPr lang="en-US" sz="4000" b="1" i="1" dirty="0">
                <a:solidFill>
                  <a:srgbClr val="FFFF00"/>
                </a:solidFill>
              </a:rPr>
              <a:t>the end</a:t>
            </a:r>
            <a:r>
              <a:rPr lang="en-US" sz="4000" dirty="0"/>
              <a:t> of the call arguments.</a:t>
            </a:r>
          </a:p>
        </p:txBody>
      </p:sp>
      <p:sp>
        <p:nvSpPr>
          <p:cNvPr id="14" name="Arc 13"/>
          <p:cNvSpPr/>
          <p:nvPr/>
        </p:nvSpPr>
        <p:spPr>
          <a:xfrm rot="795317" flipH="1">
            <a:off x="2408286" y="4315559"/>
            <a:ext cx="5061959" cy="1266363"/>
          </a:xfrm>
          <a:prstGeom prst="arc">
            <a:avLst>
              <a:gd name="adj1" fmla="val 11082044"/>
              <a:gd name="adj2" fmla="val 61930"/>
            </a:avLst>
          </a:prstGeom>
          <a:ln w="762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 can be defined almost </a:t>
            </a:r>
            <a:r>
              <a:rPr kumimoji="0" lang="en-US" alt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anywhere</a:t>
            </a: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between top level code sequences.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After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other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functions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have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been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defined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that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call</a:t>
            </a:r>
            <a:r>
              <a:rPr kumimoji="0" lang="en-US" altLang="zh-TW" sz="28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200" b="1" i="0" u="none" strike="noStrike" kern="1200" cap="none" spc="-8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them:</a:t>
            </a:r>
            <a:endParaRPr kumimoji="0" lang="en-US" sz="3200" b="1" i="0" u="none" strike="noStrike" kern="1200" cap="none" spc="-8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 return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g(i+1)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#in C this is error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def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8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&lt;99): return(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16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40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f(1)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191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#In C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need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to define a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before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we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define a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to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But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if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2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functions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call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lvl="0" indent="0">
              <a:lnSpc>
                <a:spcPct val="82000"/>
              </a:lnSpc>
              <a:spcBef>
                <a:spcPts val="0"/>
              </a:spcBef>
              <a:buNone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each</a:t>
            </a:r>
            <a:r>
              <a:rPr lang="es-ES" altLang="en-US" sz="2400" i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other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one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of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them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needs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a </a:t>
            </a:r>
            <a:r>
              <a:rPr kumimoji="0" lang="es-E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prototype</a:t>
            </a:r>
            <a:r>
              <a:rPr kumimoji="0" lang="es-E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import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#This'll allow me to cat in Python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x=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os.system</a:t>
            </a:r>
            <a:r>
              <a:rPr kumimoji="0" lang="en-US" alt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('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cat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</a:t>
            </a:r>
            <a:r>
              <a:rPr kumimoji="0" lang="en-US" altLang="en-US" sz="2400" b="0" i="0" u="none" strike="noStrike" kern="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o.c</a:t>
            </a:r>
            <a:r>
              <a:rPr kumimoji="0" lang="en-US" altLang="en-US" sz="24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')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#Her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zh-TW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’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some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//This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protoype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is neede</a:t>
            </a:r>
            <a:r>
              <a:rPr kumimoji="0" lang="en-US" altLang="en-US" sz="2400" b="0" i="0" u="none" strike="noStrike" kern="0" cap="none" spc="-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d.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Otherwis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{return g(i+1</a:t>
            </a:r>
            <a:r>
              <a:rPr kumimoji="0" lang="en-U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);}</a:t>
            </a:r>
            <a:r>
              <a:rPr kumimoji="0" lang="en-US" altLang="en-US" sz="20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//&lt;-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it crashes her</a:t>
            </a:r>
            <a:r>
              <a:rPr kumimoji="0" lang="en-US" altLang="en-US" sz="2400" b="0" i="0" u="none" strike="noStrike" kern="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g(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)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{if(</a:t>
            </a:r>
            <a:r>
              <a:rPr kumimoji="0" lang="en-US" altLang="en-US" sz="24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&lt;99)return</a:t>
            </a:r>
            <a:r>
              <a:rPr kumimoji="0" lang="en-US" alt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1" i="0" u="none" strike="noStrike" kern="0" cap="none" spc="-3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f(</a:t>
            </a:r>
            <a:r>
              <a:rPr kumimoji="0" lang="en-US" altLang="en-US" sz="2400" b="1" i="0" u="none" strike="noStrike" kern="0" cap="none" spc="-30" normalizeH="0" baseline="0" noProof="0" dirty="0" err="1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1" i="0" u="none" strike="noStrike" kern="0" cap="none" spc="-3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*2)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;else</a:t>
            </a:r>
            <a:r>
              <a:rPr kumimoji="0" lang="en-US" altLang="en-US" sz="18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return</a:t>
            </a:r>
            <a:r>
              <a:rPr kumimoji="0" lang="en-US" alt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kumimoji="0" lang="en-US" altLang="en-US" sz="24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i</a:t>
            </a:r>
            <a:r>
              <a:rPr kumimoji="0" lang="en-US" altLang="en-US" sz="2400" b="0" i="0" u="none" strike="noStrike" kern="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2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2D2DB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69" y="2315693"/>
            <a:ext cx="9142025" cy="21256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669" y="4417622"/>
            <a:ext cx="9130119" cy="1235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lvl="0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ining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6108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-59316" y="3230861"/>
            <a:ext cx="9900497" cy="346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Python 3 designers decided to add a feature: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programmer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of a function to insist that a specific parameter of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that function can only be passed in by name.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313" y="5424384"/>
            <a:ext cx="9733101" cy="1441928"/>
            <a:chOff x="82400" y="2875153"/>
            <a:chExt cx="10525275" cy="1441928"/>
          </a:xfrm>
        </p:grpSpPr>
        <p:sp>
          <p:nvSpPr>
            <p:cNvPr id="22" name="Rounded Rectangle 21"/>
            <p:cNvSpPr/>
            <p:nvPr/>
          </p:nvSpPr>
          <p:spPr>
            <a:xfrm>
              <a:off x="5437147" y="2899326"/>
              <a:ext cx="5170528" cy="1412065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en-US" altLang="zh-TW" sz="4000" dirty="0">
                  <a:solidFill>
                    <a:prstClr val="white"/>
                  </a:solidFill>
                </a:rPr>
                <a:t>And, it </a:t>
              </a:r>
              <a:r>
                <a:rPr lang="en-US" altLang="zh-TW" sz="4000" b="1" i="1" dirty="0">
                  <a:solidFill>
                    <a:srgbClr val="FFFF00"/>
                  </a:solidFill>
                </a:rPr>
                <a:t>must be at </a:t>
              </a:r>
            </a:p>
            <a:p>
              <a:pPr marL="0" lvl="1" algn="ctr">
                <a:lnSpc>
                  <a:spcPct val="75000"/>
                </a:lnSpc>
              </a:pPr>
              <a:r>
                <a:rPr lang="en-US" altLang="zh-TW" sz="4000" b="1" i="1" dirty="0">
                  <a:solidFill>
                    <a:srgbClr val="FFFF00"/>
                  </a:solidFill>
                </a:rPr>
                <a:t>the end</a:t>
              </a:r>
              <a:r>
                <a:rPr lang="en-US" altLang="zh-TW" sz="4000" dirty="0">
                  <a:solidFill>
                    <a:prstClr val="white"/>
                  </a:solidFill>
                </a:rPr>
                <a:t> of the call arguments.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2400" y="2875153"/>
              <a:ext cx="5170528" cy="1441928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75000"/>
                </a:lnSpc>
              </a:pPr>
              <a:r>
                <a:rPr lang="en-US" altLang="zh-TW" sz="4000" dirty="0"/>
                <a:t>Any parameter that comes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after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the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* must be named. 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663440" y="2167128"/>
            <a:ext cx="4782312" cy="1441928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altLang="zh-TW" sz="4000" dirty="0"/>
              <a:t>Any parameter that comes</a:t>
            </a:r>
            <a:r>
              <a:rPr lang="en-US" altLang="zh-TW" sz="2800" dirty="0"/>
              <a:t> </a:t>
            </a:r>
            <a:r>
              <a:rPr lang="en-US" altLang="zh-TW" sz="4000" dirty="0"/>
              <a:t>after</a:t>
            </a:r>
            <a:r>
              <a:rPr lang="en-US" altLang="zh-TW" sz="2800" dirty="0"/>
              <a:t> </a:t>
            </a:r>
            <a:r>
              <a:rPr lang="en-US" altLang="zh-TW" sz="4000" dirty="0"/>
              <a:t>the</a:t>
            </a:r>
            <a:r>
              <a:rPr lang="en-US" altLang="zh-TW" sz="2800" dirty="0"/>
              <a:t> </a:t>
            </a:r>
            <a:r>
              <a:rPr lang="en-US" altLang="zh-TW" sz="4000" dirty="0"/>
              <a:t>* must be named.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528881" y="2583195"/>
            <a:ext cx="534203" cy="779646"/>
          </a:xfrm>
          <a:prstGeom prst="downArrow">
            <a:avLst/>
          </a:prstGeom>
          <a:solidFill>
            <a:srgbClr val="FFFF00"/>
          </a:solidFill>
          <a:ln w="57150"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7" name="Rounded Rectangle 26"/>
          <p:cNvSpPr/>
          <p:nvPr/>
        </p:nvSpPr>
        <p:spPr>
          <a:xfrm>
            <a:off x="4663440" y="3611880"/>
            <a:ext cx="4782312" cy="1412065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altLang="zh-TW" sz="4000" dirty="0">
                <a:solidFill>
                  <a:prstClr val="white"/>
                </a:solidFill>
              </a:rPr>
              <a:t>And, it </a:t>
            </a:r>
            <a:r>
              <a:rPr lang="en-US" altLang="zh-TW" sz="4000" b="1" i="1" dirty="0">
                <a:solidFill>
                  <a:srgbClr val="FFFF00"/>
                </a:solidFill>
              </a:rPr>
              <a:t>must be at </a:t>
            </a:r>
            <a:br>
              <a:rPr lang="en-US" altLang="zh-TW" sz="4000" b="1" i="1" dirty="0">
                <a:solidFill>
                  <a:srgbClr val="FFFF00"/>
                </a:solidFill>
              </a:rPr>
            </a:br>
            <a:r>
              <a:rPr lang="en-US" altLang="zh-TW" sz="4000" b="1" i="1" dirty="0">
                <a:solidFill>
                  <a:srgbClr val="FFFF00"/>
                </a:solidFill>
              </a:rPr>
              <a:t>the end</a:t>
            </a:r>
            <a:r>
              <a:rPr lang="en-US" altLang="zh-TW" sz="4000" dirty="0">
                <a:solidFill>
                  <a:prstClr val="white"/>
                </a:solidFill>
              </a:rPr>
              <a:t> of the call arguments.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" y="1608719"/>
            <a:ext cx="9729788" cy="1154370"/>
          </a:xfrm>
          <a:prstGeom prst="roundRect">
            <a:avLst/>
          </a:prstGeom>
          <a:solidFill>
            <a:srgbClr val="FFFF00"/>
          </a:solidFill>
          <a:ln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This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 a design decision to allow</a:t>
            </a:r>
          </a:p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to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create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always-named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arguments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" y="5703631"/>
            <a:ext cx="9729788" cy="1154370"/>
          </a:xfrm>
          <a:prstGeom prst="roundRect">
            <a:avLst/>
          </a:prstGeom>
          <a:solidFill>
            <a:srgbClr val="FFFF00"/>
          </a:solidFill>
          <a:ln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This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 a design decision to allow</a:t>
            </a:r>
          </a:p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to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create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always-named</a:t>
            </a:r>
            <a:r>
              <a:rPr lang="en-US" altLang="zh-TW" sz="36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6373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959E-6 -4.81481E-6 L -0.48002 0.4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1" y="2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938E-6 -7.40741E-7 L 0.00016 -0.59699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959E-6 3.7037E-7 L 0.02937 0.267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8" grpId="0" animBg="1"/>
      <p:bldP spid="28" grpId="1" animBg="1"/>
      <p:bldP spid="29" grpId="0" animBg="1"/>
      <p:bldP spid="29" grpId="1" animBg="1"/>
      <p:bldP spid="27" grpId="1" animBg="1"/>
      <p:bldP spid="27" grpId="2" animBg="1"/>
      <p:bldP spid="17" grpId="0" animBg="1"/>
      <p:bldP spid="18" grpId="0" animBg="1"/>
      <p:bldP spid="18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-59316" y="3230861"/>
            <a:ext cx="9900497" cy="346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programmer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of a function to insist that a specific parameter of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that function can only be passed in by name.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-59315" y="1497081"/>
            <a:ext cx="9789104" cy="520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progr</a:t>
            </a:r>
            <a:r>
              <a:rPr lang="en-US" sz="3200" spc="-40" dirty="0">
                <a:solidFill>
                  <a:prstClr val="black"/>
                </a:solidFill>
                <a:cs typeface="Courier New" pitchFamily="49" charset="0"/>
              </a:rPr>
              <a:t>amme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r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spc="-50" dirty="0">
                <a:solidFill>
                  <a:prstClr val="black"/>
                </a:solidFill>
                <a:cs typeface="Courier New" pitchFamily="49" charset="0"/>
              </a:rPr>
              <a:t>o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 a function to insist that a specific parameter of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that function can only be passed in by name.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3313" y="5424384"/>
            <a:ext cx="9733101" cy="1441928"/>
            <a:chOff x="82400" y="2875153"/>
            <a:chExt cx="10525275" cy="1441928"/>
          </a:xfrm>
        </p:grpSpPr>
        <p:sp>
          <p:nvSpPr>
            <p:cNvPr id="13" name="Rounded Rectangle 12"/>
            <p:cNvSpPr/>
            <p:nvPr/>
          </p:nvSpPr>
          <p:spPr>
            <a:xfrm>
              <a:off x="5437147" y="2899326"/>
              <a:ext cx="5170528" cy="1412065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en-US" altLang="zh-TW" sz="4000" dirty="0">
                  <a:solidFill>
                    <a:prstClr val="white"/>
                  </a:solidFill>
                </a:rPr>
                <a:t>And, it </a:t>
              </a:r>
              <a:r>
                <a:rPr lang="en-US" altLang="zh-TW" sz="4000" b="1" i="1" dirty="0">
                  <a:solidFill>
                    <a:srgbClr val="FFFF00"/>
                  </a:solidFill>
                </a:rPr>
                <a:t>must be at </a:t>
              </a:r>
            </a:p>
            <a:p>
              <a:pPr marL="0" lvl="1" algn="ctr">
                <a:lnSpc>
                  <a:spcPct val="75000"/>
                </a:lnSpc>
              </a:pPr>
              <a:r>
                <a:rPr lang="en-US" altLang="zh-TW" sz="4000" b="1" i="1" dirty="0">
                  <a:solidFill>
                    <a:srgbClr val="FFFF00"/>
                  </a:solidFill>
                </a:rPr>
                <a:t>the end</a:t>
              </a:r>
              <a:r>
                <a:rPr lang="en-US" altLang="zh-TW" sz="4000" dirty="0">
                  <a:solidFill>
                    <a:prstClr val="white"/>
                  </a:solidFill>
                </a:rPr>
                <a:t> of the call arguments.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400" y="2875153"/>
              <a:ext cx="5170528" cy="1441928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75000"/>
                </a:lnSpc>
              </a:pPr>
              <a:r>
                <a:rPr lang="en-US" altLang="zh-TW" sz="4000" dirty="0"/>
                <a:t>Any parameter that comes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after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the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* must be named.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9267E-6 -2.59259E-6 L 0.00015 -0.25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-59316" y="1497081"/>
            <a:ext cx="9900497" cy="520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progr</a:t>
            </a:r>
            <a:r>
              <a:rPr lang="en-US" sz="3200" spc="-40" dirty="0">
                <a:solidFill>
                  <a:prstClr val="black"/>
                </a:solidFill>
                <a:cs typeface="Courier New" pitchFamily="49" charset="0"/>
              </a:rPr>
              <a:t>amme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r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spc="-50" dirty="0">
                <a:solidFill>
                  <a:prstClr val="black"/>
                </a:solidFill>
                <a:cs typeface="Courier New" pitchFamily="49" charset="0"/>
              </a:rPr>
              <a:t>o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 a function to insist that a specific parameter of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that function can only be passed in by name.</a:t>
            </a:r>
          </a:p>
          <a:p>
            <a:pPr marL="400050" indent="-225425"/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spc="-170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3600" spc="-40" dirty="0">
                <a:solidFill>
                  <a:prstClr val="black"/>
                </a:solidFill>
                <a:cs typeface="Courier New" pitchFamily="49" charset="0"/>
              </a:rPr>
              <a:t>y p</a:t>
            </a:r>
            <a:r>
              <a:rPr lang="en-US" sz="3600" spc="-9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rameters aft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 t</a:t>
            </a:r>
            <a:r>
              <a:rPr lang="en-US" sz="3600" spc="-160" dirty="0">
                <a:solidFill>
                  <a:prstClr val="black"/>
                </a:solidFill>
                <a:cs typeface="Courier New" pitchFamily="49" charset="0"/>
              </a:rPr>
              <a:t>h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aster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is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mu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st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be na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me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d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.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And must go at the end of the call argument list.</a:t>
            </a:r>
          </a:p>
          <a:p>
            <a:r>
              <a:rPr lang="en-US" sz="3600" dirty="0">
                <a:solidFill>
                  <a:schemeClr val="bg1"/>
                </a:solidFill>
                <a:cs typeface="Courier New" pitchFamily="49" charset="0"/>
              </a:rPr>
              <a:t>w</a:t>
            </a:r>
            <a:endParaRPr lang="en-US" sz="2800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 flipH="1" flipV="1">
            <a:off x="7161835" y="4464848"/>
            <a:ext cx="534203" cy="997058"/>
          </a:xfrm>
          <a:prstGeom prst="downArrow">
            <a:avLst/>
          </a:prstGeom>
          <a:solidFill>
            <a:srgbClr val="FD3E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Down Arrow 8"/>
          <p:cNvSpPr/>
          <p:nvPr/>
        </p:nvSpPr>
        <p:spPr>
          <a:xfrm flipH="1" flipV="1">
            <a:off x="1892002" y="3990758"/>
            <a:ext cx="534203" cy="1448975"/>
          </a:xfrm>
          <a:prstGeom prst="downArrow">
            <a:avLst/>
          </a:prstGeom>
          <a:solidFill>
            <a:srgbClr val="FD3E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8414" y="5448557"/>
            <a:ext cx="4781374" cy="1412065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prstClr val="white"/>
                </a:solidFill>
              </a:rPr>
              <a:t>And, it </a:t>
            </a:r>
            <a:r>
              <a:rPr lang="en-US" altLang="zh-TW" sz="4000" b="1" i="1" dirty="0">
                <a:solidFill>
                  <a:srgbClr val="FFFF00"/>
                </a:solidFill>
              </a:rPr>
              <a:t>must be at </a:t>
            </a:r>
          </a:p>
          <a:p>
            <a:pPr marL="0" lvl="1" algn="ctr">
              <a:lnSpc>
                <a:spcPct val="75000"/>
              </a:lnSpc>
            </a:pPr>
            <a:r>
              <a:rPr lang="en-US" altLang="zh-TW" sz="4000" b="1" i="1" dirty="0">
                <a:solidFill>
                  <a:srgbClr val="FFFF00"/>
                </a:solidFill>
              </a:rPr>
              <a:t>the end</a:t>
            </a:r>
            <a:r>
              <a:rPr lang="en-US" altLang="zh-TW" sz="4000" dirty="0">
                <a:solidFill>
                  <a:prstClr val="white"/>
                </a:solidFill>
              </a:rPr>
              <a:t> of the call arguments.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-3313" y="5424384"/>
            <a:ext cx="4781374" cy="1441928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altLang="zh-TW" sz="4000" dirty="0"/>
              <a:t>Any parameter that comes</a:t>
            </a:r>
            <a:r>
              <a:rPr lang="en-US" altLang="zh-TW" sz="2800" dirty="0"/>
              <a:t> </a:t>
            </a:r>
            <a:r>
              <a:rPr lang="en-US" altLang="zh-TW" sz="4000" dirty="0"/>
              <a:t>after</a:t>
            </a:r>
            <a:r>
              <a:rPr lang="en-US" altLang="zh-TW" sz="2800" dirty="0"/>
              <a:t> </a:t>
            </a:r>
            <a:r>
              <a:rPr lang="en-US" altLang="zh-TW" sz="4000" dirty="0"/>
              <a:t>the</a:t>
            </a:r>
            <a:r>
              <a:rPr lang="en-US" altLang="zh-TW" sz="2800" dirty="0"/>
              <a:t> </a:t>
            </a:r>
            <a:r>
              <a:rPr lang="en-US" altLang="zh-TW" sz="4000" dirty="0"/>
              <a:t>* must be named. </a:t>
            </a:r>
          </a:p>
        </p:txBody>
      </p:sp>
    </p:spTree>
    <p:extLst>
      <p:ext uri="{BB962C8B-B14F-4D97-AF65-F5344CB8AC3E}">
        <p14:creationId xmlns:p14="http://schemas.microsoft.com/office/powerpoint/2010/main" val="26465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 animBg="1"/>
      <p:bldP spid="1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-59316" y="1497081"/>
            <a:ext cx="9900497" cy="520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progr</a:t>
            </a:r>
            <a:r>
              <a:rPr lang="en-US" sz="3200" spc="-40" dirty="0">
                <a:solidFill>
                  <a:prstClr val="black"/>
                </a:solidFill>
                <a:cs typeface="Courier New" pitchFamily="49" charset="0"/>
              </a:rPr>
              <a:t>amme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r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spc="-50" dirty="0">
                <a:solidFill>
                  <a:prstClr val="black"/>
                </a:solidFill>
                <a:cs typeface="Courier New" pitchFamily="49" charset="0"/>
              </a:rPr>
              <a:t>o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 a function to insist that a specific parameter of</a:t>
            </a:r>
            <a:br>
              <a:rPr lang="en-US" sz="3200" dirty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that function can only be passed in by name.</a:t>
            </a:r>
          </a:p>
          <a:p>
            <a:pPr marL="400050" indent="-225425"/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spc="-170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3600" spc="-40" dirty="0">
                <a:solidFill>
                  <a:prstClr val="black"/>
                </a:solidFill>
                <a:cs typeface="Courier New" pitchFamily="49" charset="0"/>
              </a:rPr>
              <a:t>y p</a:t>
            </a:r>
            <a:r>
              <a:rPr lang="en-US" sz="3600" spc="-9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rameters aft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 t</a:t>
            </a:r>
            <a:r>
              <a:rPr lang="en-US" sz="3600" spc="-160" dirty="0">
                <a:solidFill>
                  <a:prstClr val="black"/>
                </a:solidFill>
                <a:cs typeface="Courier New" pitchFamily="49" charset="0"/>
              </a:rPr>
              <a:t>h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aster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is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mu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st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be na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me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d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. 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And must go at the end of the call argument list.</a:t>
            </a:r>
            <a:endParaRPr lang="en-US" sz="2800" dirty="0">
              <a:cs typeface="Courier New" pitchFamily="49" charset="0"/>
            </a:endParaRPr>
          </a:p>
          <a:p>
            <a:pPr marL="400050" indent="-225425"/>
            <a:r>
              <a:rPr lang="en-US" sz="3600" dirty="0">
                <a:cs typeface="Courier New" pitchFamily="49" charset="0"/>
              </a:rPr>
              <a:t>But what if a funct</a:t>
            </a:r>
            <a:r>
              <a:rPr lang="en-US" sz="3600" spc="-40" dirty="0">
                <a:cs typeface="Courier New" pitchFamily="49" charset="0"/>
              </a:rPr>
              <a:t>ion ou</a:t>
            </a:r>
            <a:r>
              <a:rPr lang="en-US" sz="3600" dirty="0">
                <a:cs typeface="Courier New" pitchFamily="49" charset="0"/>
              </a:rPr>
              <a:t>ght not receive var</a:t>
            </a:r>
            <a:r>
              <a:rPr lang="en-US" sz="3600" spc="-30" dirty="0">
                <a:cs typeface="Courier New" pitchFamily="49" charset="0"/>
              </a:rPr>
              <a:t>iabl</a:t>
            </a:r>
            <a:r>
              <a:rPr lang="en-US" sz="3600" dirty="0">
                <a:cs typeface="Courier New" pitchFamily="49" charset="0"/>
              </a:rPr>
              <a:t>e-</a:t>
            </a:r>
            <a:r>
              <a:rPr lang="en-US" sz="3600" spc="-40" dirty="0">
                <a:cs typeface="Courier New" pitchFamily="49" charset="0"/>
              </a:rPr>
              <a:t>len</a:t>
            </a:r>
            <a:r>
              <a:rPr lang="en-US" sz="3600" dirty="0">
                <a:cs typeface="Courier New" pitchFamily="49" charset="0"/>
              </a:rPr>
              <a:t>gth arg</a:t>
            </a:r>
            <a:r>
              <a:rPr lang="en-US" sz="3600" spc="-40" dirty="0">
                <a:cs typeface="Courier New" pitchFamily="49" charset="0"/>
              </a:rPr>
              <a:t>umen</a:t>
            </a:r>
            <a:r>
              <a:rPr lang="en-US" sz="3600" dirty="0">
                <a:cs typeface="Courier New" pitchFamily="49" charset="0"/>
              </a:rPr>
              <a:t>t</a:t>
            </a:r>
            <a:r>
              <a:rPr lang="en-US" sz="3600" spc="-50" dirty="0">
                <a:cs typeface="Courier New" pitchFamily="49" charset="0"/>
              </a:rPr>
              <a:t>s</a:t>
            </a:r>
            <a:r>
              <a:rPr lang="en-US" sz="3200" spc="-50" dirty="0">
                <a:cs typeface="Courier New" pitchFamily="49" charset="0"/>
              </a:rPr>
              <a:t> </a:t>
            </a:r>
            <a:r>
              <a:rPr lang="en-US" sz="3600" spc="-100" dirty="0">
                <a:cs typeface="Courier New" pitchFamily="49" charset="0"/>
              </a:rPr>
              <a:t>(</a:t>
            </a:r>
            <a:r>
              <a:rPr lang="en-US" sz="3600" i="1" spc="-100" dirty="0">
                <a:cs typeface="Courier New" pitchFamily="49" charset="0"/>
              </a:rPr>
              <a:t>i.</a:t>
            </a:r>
            <a:r>
              <a:rPr lang="en-US" sz="3600" i="1" spc="-60" dirty="0">
                <a:cs typeface="Courier New" pitchFamily="49" charset="0"/>
              </a:rPr>
              <a:t>e</a:t>
            </a:r>
            <a:r>
              <a:rPr lang="en-US" sz="3600" i="1" spc="-300" dirty="0">
                <a:cs typeface="Courier New" pitchFamily="49" charset="0"/>
              </a:rPr>
              <a:t>.</a:t>
            </a:r>
            <a:r>
              <a:rPr lang="en-US" sz="3600" spc="-50" dirty="0">
                <a:cs typeface="Courier New" pitchFamily="49" charset="0"/>
              </a:rPr>
              <a:t>,</a:t>
            </a:r>
            <a:r>
              <a:rPr lang="en-US" sz="3200" spc="-50" dirty="0">
                <a:cs typeface="Courier New" pitchFamily="49" charset="0"/>
              </a:rPr>
              <a:t> </a:t>
            </a:r>
            <a:r>
              <a:rPr lang="en-US" sz="3600" spc="-100" dirty="0">
                <a:cs typeface="Courier New" pitchFamily="49" charset="0"/>
              </a:rPr>
              <a:t>h</a:t>
            </a:r>
            <a:r>
              <a:rPr lang="en-US" sz="3600" spc="-80" dirty="0">
                <a:cs typeface="Courier New" pitchFamily="49" charset="0"/>
              </a:rPr>
              <a:t>as n</a:t>
            </a:r>
            <a:r>
              <a:rPr lang="en-US" sz="3600" spc="-50" dirty="0">
                <a:cs typeface="Courier New" pitchFamily="49" charset="0"/>
              </a:rPr>
              <a:t>o 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st</a:t>
            </a:r>
            <a:r>
              <a:rPr lang="en-US" sz="3600" spc="-30" dirty="0">
                <a:solidFill>
                  <a:srgbClr val="002060"/>
                </a:solidFill>
                <a:cs typeface="Courier New" pitchFamily="49" charset="0"/>
              </a:rPr>
              <a:t>e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r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is</a:t>
            </a:r>
            <a:r>
              <a:rPr lang="en-US" sz="3600" spc="-30" dirty="0">
                <a:solidFill>
                  <a:srgbClr val="002060"/>
                </a:solidFill>
                <a:cs typeface="Courier New" pitchFamily="49" charset="0"/>
              </a:rPr>
              <a:t>k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e</a:t>
            </a:r>
            <a:r>
              <a:rPr lang="en-US" sz="3600" spc="-30" dirty="0">
                <a:solidFill>
                  <a:srgbClr val="002060"/>
                </a:solidFill>
                <a:cs typeface="Courier New" pitchFamily="49" charset="0"/>
              </a:rPr>
              <a:t>d-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v</a:t>
            </a:r>
            <a:r>
              <a:rPr lang="en-US" sz="3600" spc="-100" dirty="0">
                <a:solidFill>
                  <a:srgbClr val="002060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ri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abl</a:t>
            </a:r>
            <a:r>
              <a:rPr lang="en-US" sz="3600" spc="-250" dirty="0">
                <a:solidFill>
                  <a:srgbClr val="002060"/>
                </a:solidFill>
                <a:cs typeface="Courier New" pitchFamily="49" charset="0"/>
              </a:rPr>
              <a:t>e</a:t>
            </a:r>
            <a:r>
              <a:rPr lang="en-US" sz="3600" spc="-200" dirty="0">
                <a:cs typeface="Courier New" pitchFamily="49" charset="0"/>
              </a:rPr>
              <a:t>)</a:t>
            </a:r>
            <a:r>
              <a:rPr lang="en-US" sz="3600" dirty="0">
                <a:cs typeface="Courier New" pitchFamily="49" charset="0"/>
              </a:rPr>
              <a:t>?</a:t>
            </a:r>
          </a:p>
          <a:p>
            <a:pPr lvl="1"/>
            <a:r>
              <a:rPr lang="en-US" sz="3200" spc="-30" dirty="0">
                <a:cs typeface="Courier New" pitchFamily="49" charset="0"/>
              </a:rPr>
              <a:t>Then you could do:</a:t>
            </a:r>
            <a:r>
              <a:rPr lang="en-US" sz="2800" spc="-30" dirty="0">
                <a:cs typeface="Courier New" pitchFamily="49" charset="0"/>
              </a:rPr>
              <a:t> </a:t>
            </a:r>
            <a:r>
              <a:rPr lang="en-US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sz="1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f(a,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junk</a:t>
            </a:r>
            <a:r>
              <a:rPr lang="en-US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,PassByName</a:t>
            </a:r>
            <a:r>
              <a:rPr lang="en-US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=7)</a:t>
            </a:r>
          </a:p>
          <a:p>
            <a:pPr lvl="1"/>
            <a:r>
              <a:rPr lang="en-US" sz="3200" spc="-30" dirty="0">
                <a:cs typeface="Courier New" pitchFamily="49" charset="0"/>
              </a:rPr>
              <a:t>But the better way is: </a:t>
            </a:r>
            <a:r>
              <a:rPr lang="en-US" altLang="zh-TW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1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f(a, </a:t>
            </a:r>
            <a:r>
              <a:rPr lang="en-US" altLang="zh-TW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PassByName</a:t>
            </a:r>
            <a:r>
              <a:rPr lang="en-US" altLang="zh-TW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=7)</a:t>
            </a:r>
            <a:endParaRPr lang="en-US" sz="2400" spc="-30" dirty="0"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Asterisked Variable Goes at 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r</a:t>
            </a:r>
            <a:r>
              <a:rPr lang="en-US" altLang="zh-TW" sz="3800" spc="-15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>
                <a:solidFill>
                  <a:srgbClr val="FF0000"/>
                </a:solidFill>
              </a:rPr>
              <a:t>m</a:t>
            </a:r>
            <a:r>
              <a:rPr lang="en-US" altLang="zh-TW" sz="3800" spc="-100" dirty="0">
                <a:solidFill>
                  <a:srgbClr val="FF0000"/>
                </a:solidFill>
              </a:rPr>
              <a:t>et</a:t>
            </a:r>
            <a:r>
              <a:rPr lang="en-US" altLang="zh-TW" sz="3800" spc="-140" dirty="0">
                <a:solidFill>
                  <a:srgbClr val="FF0000"/>
                </a:solidFill>
              </a:rPr>
              <a:t>e</a:t>
            </a:r>
            <a:r>
              <a:rPr lang="en-US" altLang="zh-TW" sz="3800" spc="-100" dirty="0">
                <a:solidFill>
                  <a:srgbClr val="FF0000"/>
                </a:solidFill>
              </a:rPr>
              <a:t>rs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527131" y="627967"/>
            <a:ext cx="3134814" cy="465841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268357" y="2699658"/>
            <a:ext cx="3788500" cy="2281918"/>
          </a:xfrm>
          <a:prstGeom prst="wedgeRoundRectCallout">
            <a:avLst>
              <a:gd name="adj1" fmla="val 52801"/>
              <a:gd name="adj2" fmla="val 84672"/>
              <a:gd name="adj3" fmla="val 16667"/>
            </a:avLst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99FF66"/>
                </a:solidFill>
              </a:rPr>
              <a:t>Let’s take a few minutes to explain these two choices…</a:t>
            </a:r>
            <a:endParaRPr lang="zh-TW" altLang="en-US" sz="4000" dirty="0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86856" y="854811"/>
            <a:ext cx="9220199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Notice that </a:t>
            </a:r>
            <a:r>
              <a:rPr lang="en-US" sz="3600" dirty="0">
                <a:solidFill>
                  <a:srgbClr val="FF0000"/>
                </a:solidFill>
              </a:rPr>
              <a:t>parameters are </a:t>
            </a:r>
            <a:r>
              <a:rPr lang="en-US" sz="3600" u="sng" dirty="0">
                <a:solidFill>
                  <a:srgbClr val="FF0000"/>
                </a:solidFill>
              </a:rPr>
              <a:t>not</a:t>
            </a:r>
            <a:r>
              <a:rPr lang="en-US" sz="3600" dirty="0"/>
              <a:t>, by default, </a:t>
            </a:r>
            <a:r>
              <a:rPr lang="en-US" sz="3600" dirty="0">
                <a:solidFill>
                  <a:srgbClr val="FF0000"/>
                </a:solidFill>
              </a:rPr>
              <a:t>keyword-only</a:t>
            </a:r>
            <a:r>
              <a:rPr lang="en-US" sz="36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0180" y="1828800"/>
            <a:ext cx="9577388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="meters"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   print 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"miles"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#No nam</a:t>
            </a:r>
            <a:r>
              <a:rPr lang="en-US" altLang="en-US" sz="3200" spc="-500" dirty="0">
                <a:solidFill>
                  <a:srgbClr val="FF1493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no</a:t>
            </a:r>
            <a:r>
              <a:rPr lang="en-US" altLang="en-US" sz="28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error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miles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for 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018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2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069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87236" y="859536"/>
            <a:ext cx="9200769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Notice</a:t>
            </a:r>
            <a:r>
              <a:rPr lang="en-US" sz="2800" dirty="0"/>
              <a:t> </a:t>
            </a:r>
            <a:r>
              <a:rPr lang="en-US" sz="3600" dirty="0"/>
              <a:t>that</a:t>
            </a:r>
            <a:r>
              <a:rPr lang="en-US" sz="28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keyword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parameters</a:t>
            </a:r>
            <a:r>
              <a:rPr lang="en-US" sz="3600" dirty="0"/>
              <a:t>, if used, </a:t>
            </a:r>
            <a:r>
              <a:rPr lang="en-US" sz="3600" dirty="0">
                <a:solidFill>
                  <a:srgbClr val="FF0000"/>
                </a:solidFill>
              </a:rPr>
              <a:t>must go at the end</a:t>
            </a:r>
            <a:r>
              <a:rPr lang="en-US" sz="36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228" y="1828800"/>
            <a:ext cx="9574340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="meters"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   print 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"miles"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 Watch this: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milesmiles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 square 3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unit="miles"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,3)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spc="40" dirty="0">
                <a:solidFill>
                  <a:srgbClr val="FF0000"/>
                </a:solidFill>
                <a:latin typeface="Arial Narrow" panose="020B0606020202030204" pitchFamily="34" charset="0"/>
              </a:rPr>
              <a:t>   File "&lt;</a:t>
            </a:r>
            <a:r>
              <a:rPr lang="en-US" altLang="en-US" sz="3200" spc="4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3200" spc="40" dirty="0">
                <a:solidFill>
                  <a:srgbClr val="FF0000"/>
                </a:solidFill>
                <a:latin typeface="Arial Narrow" panose="020B0606020202030204" pitchFamily="34" charset="0"/>
              </a:rPr>
              <a:t>&gt;", line 1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spc="4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SyntaxError</a:t>
            </a:r>
            <a:r>
              <a:rPr lang="en-US" altLang="en-US" sz="3200" spc="40" dirty="0">
                <a:solidFill>
                  <a:srgbClr val="FF0000"/>
                </a:solidFill>
                <a:latin typeface="Arial Narrow" panose="020B0606020202030204" pitchFamily="34" charset="0"/>
              </a:rPr>
              <a:t>: positional argument follows keyword argument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for 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018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2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6278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228" y="1828800"/>
            <a:ext cx="9574340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   print 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feetfeet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 square 3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feet</a:t>
            </a:r>
            <a:r>
              <a:rPr lang="en-US" altLang="en-US" sz="3200" spc="-3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3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3200" spc="-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#O</a:t>
            </a:r>
            <a:r>
              <a:rPr lang="en-US" altLang="en-US" sz="3200" spc="-400" dirty="0">
                <a:solidFill>
                  <a:srgbClr val="FF1493"/>
                </a:solidFill>
                <a:latin typeface="Lucida Console" panose="020B0609040504020204" pitchFamily="49" charset="0"/>
              </a:rPr>
              <a:t>K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8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sz="3200" spc="-200" dirty="0">
                <a:solidFill>
                  <a:srgbClr val="FF1493"/>
                </a:solidFill>
                <a:latin typeface="Lucida Console" panose="020B0609040504020204" pitchFamily="49" charset="0"/>
              </a:rPr>
              <a:t>hy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?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unit="feet</a:t>
            </a:r>
            <a:r>
              <a:rPr lang="en-US" altLang="en-US" sz="3200" spc="-3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3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0" dirty="0">
                <a:solidFill>
                  <a:srgbClr val="008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 Ba</a:t>
            </a:r>
            <a:r>
              <a:rPr lang="en-US" altLang="en-US" sz="3200" spc="-500" dirty="0">
                <a:solidFill>
                  <a:srgbClr val="FF1493"/>
                </a:solidFill>
                <a:latin typeface="Lucida Console" panose="020B0609040504020204" pitchFamily="49" charset="0"/>
              </a:rPr>
              <a:t>d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8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sz="3200" spc="-200" dirty="0">
                <a:solidFill>
                  <a:srgbClr val="FF1493"/>
                </a:solidFill>
                <a:latin typeface="Lucida Console" panose="020B0609040504020204" pitchFamily="49" charset="0"/>
              </a:rPr>
              <a:t>hy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?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spc="40" dirty="0">
                <a:solidFill>
                  <a:srgbClr val="FF0000"/>
                </a:solidFill>
                <a:latin typeface="Arial Narrow" panose="020B0606020202030204" pitchFamily="34" charset="0"/>
              </a:rPr>
              <a:t>  File "&lt;</a:t>
            </a:r>
            <a:r>
              <a:rPr lang="en-US" altLang="en-US" sz="3200" spc="4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3200" spc="40" dirty="0">
                <a:solidFill>
                  <a:srgbClr val="FF0000"/>
                </a:solidFill>
                <a:latin typeface="Arial Narrow" panose="020B0606020202030204" pitchFamily="34" charset="0"/>
              </a:rPr>
              <a:t>&gt;", line 1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spc="4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SyntaxError</a:t>
            </a:r>
            <a:r>
              <a:rPr lang="en-US" altLang="en-US" sz="3200" spc="40" dirty="0">
                <a:solidFill>
                  <a:srgbClr val="FF0000"/>
                </a:solidFill>
                <a:latin typeface="Arial Narrow" panose="020B0606020202030204" pitchFamily="34" charset="0"/>
              </a:rPr>
              <a:t>: positional argument follows keyword argument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for 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7236" y="859536"/>
            <a:ext cx="9510332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Notice</a:t>
            </a:r>
            <a:r>
              <a:rPr lang="en-US" sz="2800" dirty="0"/>
              <a:t> </a:t>
            </a:r>
            <a:r>
              <a:rPr lang="en-US" sz="3600" dirty="0"/>
              <a:t>that</a:t>
            </a:r>
            <a:r>
              <a:rPr lang="en-US" sz="2800" dirty="0"/>
              <a:t> </a:t>
            </a:r>
            <a:r>
              <a:rPr lang="en-US" sz="3600" dirty="0"/>
              <a:t>keyword</a:t>
            </a:r>
            <a:r>
              <a:rPr lang="en-US" sz="2800" dirty="0"/>
              <a:t> </a:t>
            </a:r>
            <a:r>
              <a:rPr lang="en-US" sz="3600" dirty="0"/>
              <a:t>parameters go at the end, and </a:t>
            </a:r>
            <a:r>
              <a:rPr lang="en-US" sz="3600" dirty="0">
                <a:solidFill>
                  <a:srgbClr val="FF0000"/>
                </a:solidFill>
              </a:rPr>
              <a:t>they don’t need default values</a:t>
            </a:r>
            <a:r>
              <a:rPr lang="en-US" sz="3600" dirty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2018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2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8108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87236" y="854811"/>
            <a:ext cx="9961804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Can a</a:t>
            </a:r>
            <a:r>
              <a:rPr lang="en-US" altLang="zh-TW" sz="28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variable-length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argument </a:t>
            </a:r>
            <a:r>
              <a:rPr lang="en-US" altLang="zh-TW" sz="3600" dirty="0"/>
              <a:t>be used to</a:t>
            </a:r>
            <a:r>
              <a:rPr lang="en-US" altLang="zh-TW" sz="3600" dirty="0">
                <a:solidFill>
                  <a:srgbClr val="FF0000"/>
                </a:solidFill>
              </a:rPr>
              <a:t> force</a:t>
            </a:r>
            <a:r>
              <a:rPr lang="en-US" altLang="zh-TW" sz="3600" dirty="0"/>
              <a:t> remaining parameters to be </a:t>
            </a:r>
            <a:r>
              <a:rPr lang="en-US" altLang="zh-TW" sz="3600" dirty="0">
                <a:solidFill>
                  <a:srgbClr val="FF0000"/>
                </a:solidFill>
              </a:rPr>
              <a:t>keyword-only</a:t>
            </a:r>
            <a:r>
              <a:rPr lang="en-US" altLang="zh-TW" sz="3600" dirty="0"/>
              <a:t>?</a:t>
            </a:r>
            <a:endParaRPr lang="en-US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228" y="1828800"/>
            <a:ext cx="95743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jun</a:t>
            </a:r>
            <a:r>
              <a:rPr lang="en-US" altLang="en-US" sz="3200" spc="-2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en-US" sz="3200" spc="-2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spc="-20" dirty="0">
                <a:solidFill>
                  <a:srgbClr val="7B430B"/>
                </a:solidFill>
                <a:latin typeface="Lucida Console" panose="020B0609040504020204" pitchFamily="49" charset="0"/>
              </a:rPr>
              <a:t>="meter</a:t>
            </a:r>
            <a:r>
              <a:rPr lang="en-US" altLang="en-US" sz="3200" spc="-200" dirty="0">
                <a:solidFill>
                  <a:srgbClr val="7B430B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1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5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>
                <a:solidFill>
                  <a:srgbClr val="F98700"/>
                </a:solidFill>
                <a:latin typeface="Lucida Console" panose="020B0609040504020204" pitchFamily="49" charset="0"/>
              </a:rPr>
              <a:t>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   print 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"miles"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3200" dirty="0" err="1">
                <a:solidFill>
                  <a:srgbClr val="FF1493"/>
                </a:solidFill>
                <a:latin typeface="Lucida Console" panose="020B0609040504020204" pitchFamily="49" charset="0"/>
              </a:rPr>
              <a:t>Q:Why</a:t>
            </a:r>
            <a:r>
              <a:rPr lang="en-US" altLang="en-US" sz="24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get</a:t>
            </a:r>
            <a:r>
              <a:rPr lang="en-US" altLang="en-US" sz="24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3200" spc="-500" dirty="0">
                <a:solidFill>
                  <a:srgbClr val="FF1493"/>
                </a:solidFill>
                <a:latin typeface="Lucida Console" panose="020B0609040504020204" pitchFamily="49" charset="0"/>
              </a:rPr>
              <a:t>?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#A: Because ("miles</a:t>
            </a:r>
            <a:r>
              <a:rPr lang="en-US" altLang="en-US" sz="3200" spc="-300" dirty="0">
                <a:solidFill>
                  <a:srgbClr val="FF1493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2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2800" dirty="0">
                <a:solidFill>
                  <a:srgbClr val="FF1493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junk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latin typeface="Lucida Console" panose="020B0609040504020204" pitchFamily="49" charset="0"/>
              </a:rPr>
              <a:t>#So nothing but keywords can go</a:t>
            </a:r>
            <a:endParaRPr lang="en-US" altLang="en-US" sz="3200" spc="-150" dirty="0"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latin typeface="Lucida Console" panose="020B0609040504020204" pitchFamily="49" charset="0"/>
              </a:rPr>
              <a:t>#after the</a:t>
            </a:r>
            <a:r>
              <a:rPr lang="en-US" altLang="en-US" sz="1800" spc="-100" dirty="0">
                <a:latin typeface="Lucida Console" panose="020B0609040504020204" pitchFamily="49" charset="0"/>
              </a:rPr>
              <a:t> </a:t>
            </a:r>
            <a:r>
              <a:rPr lang="en-US" altLang="en-US" sz="3200" spc="-200" dirty="0">
                <a:latin typeface="Lucida Console" panose="020B0609040504020204" pitchFamily="49" charset="0"/>
              </a:rPr>
              <a:t>v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aria</a:t>
            </a:r>
            <a:r>
              <a:rPr lang="en-US" altLang="en-US" sz="3200" spc="-300" dirty="0">
                <a:latin typeface="Lucida Console" panose="020B0609040504020204" pitchFamily="49" charset="0"/>
              </a:rPr>
              <a:t>bl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e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-</a:t>
            </a:r>
            <a:r>
              <a:rPr lang="en-US" altLang="en-US" sz="3200" spc="-300" dirty="0">
                <a:latin typeface="Lucida Console" panose="020B0609040504020204" pitchFamily="49" charset="0"/>
              </a:rPr>
              <a:t>l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ength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argument.</a:t>
            </a:r>
            <a:endParaRPr lang="en-US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for 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018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2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957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87236" y="854811"/>
            <a:ext cx="9510332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The</a:t>
            </a:r>
            <a:r>
              <a:rPr lang="en-US" altLang="zh-TW" sz="2400" dirty="0"/>
              <a:t> </a:t>
            </a:r>
            <a:r>
              <a:rPr lang="en-US" altLang="zh-TW" sz="3600" dirty="0"/>
              <a:t>following</a:t>
            </a:r>
            <a:r>
              <a:rPr lang="en-US" altLang="zh-TW" sz="2400" dirty="0"/>
              <a:t> </a:t>
            </a:r>
            <a:r>
              <a:rPr lang="en-US" altLang="zh-TW" sz="3600" dirty="0"/>
              <a:t>shows</a:t>
            </a:r>
            <a:r>
              <a:rPr lang="en-US" altLang="zh-TW" sz="2400" dirty="0"/>
              <a:t> </a:t>
            </a:r>
            <a:r>
              <a:rPr lang="en-US" altLang="zh-TW" sz="3600" dirty="0"/>
              <a:t>how</a:t>
            </a:r>
            <a:r>
              <a:rPr lang="en-US" altLang="zh-TW" sz="2400" dirty="0"/>
              <a:t> </a:t>
            </a:r>
            <a:r>
              <a:rPr lang="en-US" altLang="zh-TW" sz="3600" dirty="0"/>
              <a:t>using</a:t>
            </a:r>
            <a:r>
              <a:rPr lang="en-US" altLang="zh-TW" sz="2400" dirty="0"/>
              <a:t> </a:t>
            </a:r>
            <a:r>
              <a:rPr lang="en-US" altLang="zh-TW" sz="3600" dirty="0"/>
              <a:t>an</a:t>
            </a:r>
            <a:r>
              <a:rPr lang="en-US" altLang="zh-TW" sz="2400" dirty="0"/>
              <a:t> </a:t>
            </a:r>
            <a:r>
              <a:rPr lang="en-US" altLang="zh-TW" sz="3600" dirty="0"/>
              <a:t>unnecessary variable-length argument has the side effect of </a:t>
            </a:r>
            <a:r>
              <a:rPr lang="en-US" altLang="zh-TW" sz="3600" dirty="0">
                <a:solidFill>
                  <a:srgbClr val="FF0000"/>
                </a:solidFill>
              </a:rPr>
              <a:t>preventing detection</a:t>
            </a:r>
            <a:r>
              <a:rPr lang="en-US" altLang="zh-TW" sz="3600" dirty="0"/>
              <a:t> of a </a:t>
            </a:r>
            <a:r>
              <a:rPr lang="en-US" altLang="zh-TW" sz="3600" dirty="0">
                <a:solidFill>
                  <a:srgbClr val="FF0000"/>
                </a:solidFill>
              </a:rPr>
              <a:t>bad call</a:t>
            </a:r>
            <a:r>
              <a:rPr lang="en-US" altLang="zh-TW" sz="36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228" y="2220691"/>
            <a:ext cx="10145626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jun</a:t>
            </a:r>
            <a:r>
              <a:rPr lang="en-US" altLang="en-US" sz="3200" spc="-2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en-US" sz="3200" spc="-2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spc="-20" dirty="0">
                <a:solidFill>
                  <a:srgbClr val="7B430B"/>
                </a:solidFill>
                <a:latin typeface="Lucida Console" panose="020B0609040504020204" pitchFamily="49" charset="0"/>
              </a:rPr>
              <a:t>="meter</a:t>
            </a:r>
            <a:r>
              <a:rPr lang="en-US" altLang="en-US" sz="3200" spc="-200" dirty="0">
                <a:solidFill>
                  <a:srgbClr val="7B430B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1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5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>
                <a:solidFill>
                  <a:srgbClr val="F98700"/>
                </a:solidFill>
                <a:latin typeface="Lucida Console" panose="020B0609040504020204" pitchFamily="49" charset="0"/>
              </a:rPr>
              <a:t>: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   print 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50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>
                <a:solidFill>
                  <a:srgbClr val="894D0B"/>
                </a:solidFill>
                <a:latin typeface="Lucida Console" panose="020B0609040504020204" pitchFamily="49" charset="0"/>
              </a:rPr>
              <a:t>feet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unit="km"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#Bad call: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km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 But no error. (4,5)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 junk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for 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0180" y="2864032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217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87236" y="854811"/>
            <a:ext cx="9510332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The</a:t>
            </a:r>
            <a:r>
              <a:rPr lang="en-US" altLang="zh-TW" sz="2400" dirty="0"/>
              <a:t> </a:t>
            </a:r>
            <a:r>
              <a:rPr lang="en-US" altLang="zh-TW" sz="3600" dirty="0"/>
              <a:t>following</a:t>
            </a:r>
            <a:r>
              <a:rPr lang="en-US" altLang="zh-TW" sz="2400" dirty="0"/>
              <a:t> </a:t>
            </a:r>
            <a:r>
              <a:rPr lang="en-US" altLang="zh-TW" sz="3600" dirty="0"/>
              <a:t>shows</a:t>
            </a:r>
            <a:r>
              <a:rPr lang="en-US" altLang="zh-TW" sz="2400" dirty="0"/>
              <a:t> </a:t>
            </a:r>
            <a:r>
              <a:rPr lang="en-US" altLang="zh-TW" sz="3600" dirty="0"/>
              <a:t>how</a:t>
            </a:r>
            <a:r>
              <a:rPr lang="en-US" altLang="zh-TW" sz="2400" dirty="0"/>
              <a:t> </a:t>
            </a:r>
            <a:r>
              <a:rPr lang="en-US" altLang="zh-TW" sz="3600" dirty="0"/>
              <a:t>a plain * is able to create keyword-only parameters, without sacrificing detection of bad call statements: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228" y="2220691"/>
            <a:ext cx="10145626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spc="-20" dirty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" dirty="0">
                <a:solidFill>
                  <a:srgbClr val="7B430B"/>
                </a:solidFill>
                <a:latin typeface="Lucida Console" panose="020B0609040504020204" pitchFamily="49" charset="0"/>
              </a:rPr>
              <a:t>unit="meter</a:t>
            </a:r>
            <a:r>
              <a:rPr lang="en-US" altLang="en-US" sz="3200" spc="-200" dirty="0">
                <a:solidFill>
                  <a:srgbClr val="7B430B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1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5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>
                <a:solidFill>
                  <a:srgbClr val="F98700"/>
                </a:solidFill>
                <a:latin typeface="Lucida Console" panose="020B0609040504020204" pitchFamily="49" charset="0"/>
              </a:rPr>
              <a:t>: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   print 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s"%unit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50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TypeError</a:t>
            </a:r>
            <a:r>
              <a:rPr lang="en-US" altLang="zh-TW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area() takes 2 positional arguments but 3 were given</a:t>
            </a:r>
          </a:p>
          <a:p>
            <a:pPr marL="95250" indent="0">
              <a:spcBef>
                <a:spcPts val="60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unit="km"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TypeError</a:t>
            </a:r>
            <a:r>
              <a:rPr lang="en-US" altLang="zh-TW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area() takes 2 positional arguments but 4 positional arguments (and 1 keyword-only argument) were given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for 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0180" y="2864032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br>
              <a:rPr lang="en-GB" altLang="en-US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21996</TotalTime>
  <Words>21437</Words>
  <Application>Microsoft Office PowerPoint</Application>
  <PresentationFormat>Custom</PresentationFormat>
  <Paragraphs>3137</Paragraphs>
  <Slides>195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195</vt:i4>
      </vt:variant>
    </vt:vector>
  </HeadingPairs>
  <TitlesOfParts>
    <vt:vector size="227" baseType="lpstr">
      <vt:lpstr>LiSu</vt:lpstr>
      <vt:lpstr>ＭＳ Ｐゴシック</vt:lpstr>
      <vt:lpstr>ＭＳ Ｐゴシック</vt:lpstr>
      <vt:lpstr>新細明體</vt:lpstr>
      <vt:lpstr>Agency FB</vt:lpstr>
      <vt:lpstr>Arial</vt:lpstr>
      <vt:lpstr>Arial Narrow</vt:lpstr>
      <vt:lpstr>Arial Rounded MT Bold</vt:lpstr>
      <vt:lpstr>Arial Unicode MS</vt:lpstr>
      <vt:lpstr>Bernard MT Condensed</vt:lpstr>
      <vt:lpstr>Calibri</vt:lpstr>
      <vt:lpstr>Calibri Light</vt:lpstr>
      <vt:lpstr>Century</vt:lpstr>
      <vt:lpstr>Consolas</vt:lpstr>
      <vt:lpstr>Cooper Black</vt:lpstr>
      <vt:lpstr>Courier New</vt:lpstr>
      <vt:lpstr>Ebrima</vt:lpstr>
      <vt:lpstr>Elephant</vt:lpstr>
      <vt:lpstr>Engravers MT</vt:lpstr>
      <vt:lpstr>Franklin Gothic Medium</vt:lpstr>
      <vt:lpstr>Leelawadee UI</vt:lpstr>
      <vt:lpstr>Lucida Console</vt:lpstr>
      <vt:lpstr>Lucida Fax</vt:lpstr>
      <vt:lpstr>Rockwell Extra Bold</vt:lpstr>
      <vt:lpstr>Times New Roman</vt:lpstr>
      <vt:lpstr>Wingdings</vt:lpstr>
      <vt:lpstr>Default Design</vt:lpstr>
      <vt:lpstr>Office Theme</vt:lpstr>
      <vt:lpstr>4_Office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Sidebar: Consider the following program…</vt:lpstr>
      <vt:lpstr>Sidebar: Consider the following program…</vt:lpstr>
      <vt:lpstr>Sidebar: Consider the following program…</vt:lpstr>
      <vt:lpstr>Sidebar: Consider the following program…</vt:lpstr>
      <vt:lpstr>But, of course, the process of total overwriting is not the same process as that of updating, so it doesn’t affect the original variable.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example: These wrapper functions both behave just like print()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566</cp:revision>
  <dcterms:created xsi:type="dcterms:W3CDTF">2017-03-07T03:26:49Z</dcterms:created>
  <dcterms:modified xsi:type="dcterms:W3CDTF">2023-04-25T04:58:31Z</dcterms:modified>
</cp:coreProperties>
</file>