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4152" r:id="rId2"/>
    <p:sldMasterId id="2147484176" r:id="rId3"/>
    <p:sldMasterId id="2147484188" r:id="rId4"/>
    <p:sldMasterId id="2147484200" r:id="rId5"/>
    <p:sldMasterId id="2147484212" r:id="rId6"/>
  </p:sldMasterIdLst>
  <p:notesMasterIdLst>
    <p:notesMasterId r:id="rId107"/>
  </p:notesMasterIdLst>
  <p:sldIdLst>
    <p:sldId id="2447" r:id="rId7"/>
    <p:sldId id="2412" r:id="rId8"/>
    <p:sldId id="2446" r:id="rId9"/>
    <p:sldId id="2416" r:id="rId10"/>
    <p:sldId id="2417" r:id="rId11"/>
    <p:sldId id="2418" r:id="rId12"/>
    <p:sldId id="2419" r:id="rId13"/>
    <p:sldId id="2420" r:id="rId14"/>
    <p:sldId id="2421" r:id="rId15"/>
    <p:sldId id="2422" r:id="rId16"/>
    <p:sldId id="2423" r:id="rId17"/>
    <p:sldId id="2424" r:id="rId18"/>
    <p:sldId id="2425" r:id="rId19"/>
    <p:sldId id="2426" r:id="rId20"/>
    <p:sldId id="2427" r:id="rId21"/>
    <p:sldId id="2287" r:id="rId22"/>
    <p:sldId id="2288" r:id="rId23"/>
    <p:sldId id="2289" r:id="rId24"/>
    <p:sldId id="2327" r:id="rId25"/>
    <p:sldId id="2439" r:id="rId26"/>
    <p:sldId id="2324" r:id="rId27"/>
    <p:sldId id="2325" r:id="rId28"/>
    <p:sldId id="2326" r:id="rId29"/>
    <p:sldId id="2295" r:id="rId30"/>
    <p:sldId id="2296" r:id="rId31"/>
    <p:sldId id="2429" r:id="rId32"/>
    <p:sldId id="2245" r:id="rId33"/>
    <p:sldId id="2047" r:id="rId34"/>
    <p:sldId id="2048" r:id="rId35"/>
    <p:sldId id="2049" r:id="rId36"/>
    <p:sldId id="2050" r:id="rId37"/>
    <p:sldId id="2051" r:id="rId38"/>
    <p:sldId id="2444" r:id="rId39"/>
    <p:sldId id="2408" r:id="rId40"/>
    <p:sldId id="2409" r:id="rId41"/>
    <p:sldId id="2410" r:id="rId42"/>
    <p:sldId id="2411" r:id="rId43"/>
    <p:sldId id="2334" r:id="rId44"/>
    <p:sldId id="2335" r:id="rId45"/>
    <p:sldId id="2336" r:id="rId46"/>
    <p:sldId id="2337" r:id="rId47"/>
    <p:sldId id="2338" r:id="rId48"/>
    <p:sldId id="2339" r:id="rId49"/>
    <p:sldId id="2340" r:id="rId50"/>
    <p:sldId id="2341" r:id="rId51"/>
    <p:sldId id="2342" r:id="rId52"/>
    <p:sldId id="2343" r:id="rId53"/>
    <p:sldId id="2344" r:id="rId54"/>
    <p:sldId id="2345" r:id="rId55"/>
    <p:sldId id="2346" r:id="rId56"/>
    <p:sldId id="2347" r:id="rId57"/>
    <p:sldId id="2348" r:id="rId58"/>
    <p:sldId id="2430" r:id="rId59"/>
    <p:sldId id="2431" r:id="rId60"/>
    <p:sldId id="2432" r:id="rId61"/>
    <p:sldId id="2433" r:id="rId62"/>
    <p:sldId id="2434" r:id="rId63"/>
    <p:sldId id="2435" r:id="rId64"/>
    <p:sldId id="2437" r:id="rId65"/>
    <p:sldId id="2356" r:id="rId66"/>
    <p:sldId id="2357" r:id="rId67"/>
    <p:sldId id="2358" r:id="rId68"/>
    <p:sldId id="2359" r:id="rId69"/>
    <p:sldId id="2360" r:id="rId70"/>
    <p:sldId id="2361" r:id="rId71"/>
    <p:sldId id="2362" r:id="rId72"/>
    <p:sldId id="2363" r:id="rId73"/>
    <p:sldId id="2364" r:id="rId74"/>
    <p:sldId id="2365" r:id="rId75"/>
    <p:sldId id="2366" r:id="rId76"/>
    <p:sldId id="2367" r:id="rId77"/>
    <p:sldId id="2368" r:id="rId78"/>
    <p:sldId id="2369" r:id="rId79"/>
    <p:sldId id="2370" r:id="rId80"/>
    <p:sldId id="2371" r:id="rId81"/>
    <p:sldId id="2372" r:id="rId82"/>
    <p:sldId id="1747" r:id="rId83"/>
    <p:sldId id="1748" r:id="rId84"/>
    <p:sldId id="1749" r:id="rId85"/>
    <p:sldId id="1791" r:id="rId86"/>
    <p:sldId id="1840" r:id="rId87"/>
    <p:sldId id="1793" r:id="rId88"/>
    <p:sldId id="1750" r:id="rId89"/>
    <p:sldId id="1751" r:id="rId90"/>
    <p:sldId id="1872" r:id="rId91"/>
    <p:sldId id="1874" r:id="rId92"/>
    <p:sldId id="1873" r:id="rId93"/>
    <p:sldId id="2057" r:id="rId94"/>
    <p:sldId id="2058" r:id="rId95"/>
    <p:sldId id="2059" r:id="rId96"/>
    <p:sldId id="2060" r:id="rId97"/>
    <p:sldId id="2061" r:id="rId98"/>
    <p:sldId id="2206" r:id="rId99"/>
    <p:sldId id="2207" r:id="rId100"/>
    <p:sldId id="2208" r:id="rId101"/>
    <p:sldId id="2209" r:id="rId102"/>
    <p:sldId id="2210" r:id="rId103"/>
    <p:sldId id="2211" r:id="rId104"/>
    <p:sldId id="2213" r:id="rId105"/>
    <p:sldId id="2212" r:id="rId106"/>
  </p:sldIdLst>
  <p:sldSz cx="9737725" cy="6858000"/>
  <p:notesSz cx="6858000" cy="9144000"/>
  <p:defaultTextStyle>
    <a:defPPr>
      <a:defRPr lang="en-US"/>
    </a:defPPr>
    <a:lvl1pPr marL="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9066"/>
    <a:srgbClr val="7F4C7F"/>
    <a:srgbClr val="7F7F7F"/>
    <a:srgbClr val="237E19"/>
    <a:srgbClr val="7F0000"/>
    <a:srgbClr val="005878"/>
    <a:srgbClr val="7F7F00"/>
    <a:srgbClr val="7F7F66"/>
    <a:srgbClr val="000000"/>
    <a:srgbClr val="2D2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>
      <p:cViewPr>
        <p:scale>
          <a:sx n="156" d="100"/>
          <a:sy n="156" d="100"/>
        </p:scale>
        <p:origin x="-2548" y="176"/>
      </p:cViewPr>
      <p:guideLst>
        <p:guide orient="horz" pos="2160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presProps" Target="presProps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viewProps" Target="viewProps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theme" Target="theme/theme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F60A-DCE8-4CEB-996E-073139D651B0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64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F60A-DCE8-4CEB-996E-073139D651B0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0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F60A-DCE8-4CEB-996E-073139D651B0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8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7" y="1122363"/>
            <a:ext cx="7303294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0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9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9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3"/>
            <a:ext cx="4139802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8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71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6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0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81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5"/>
            <a:ext cx="20996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5"/>
            <a:ext cx="61773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5/2/2023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84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507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085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4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99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629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0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0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94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10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9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805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782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951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70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748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61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395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60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13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3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3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9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05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61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8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11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8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91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843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5/2/2023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39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8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30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7393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615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2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94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1" y="1676400"/>
            <a:ext cx="421968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344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8" y="274638"/>
            <a:ext cx="87639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1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1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3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6038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439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2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2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6367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5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916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6" y="381000"/>
            <a:ext cx="2150415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99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8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30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921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7562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4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7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499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2" y="1676400"/>
            <a:ext cx="421968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08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72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8" y="274638"/>
            <a:ext cx="87639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7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7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2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2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008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7087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989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8" y="273050"/>
            <a:ext cx="32036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4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8" y="1435103"/>
            <a:ext cx="32036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8460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0931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870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5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6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57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3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07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8465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8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8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5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number_max.ht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number_ceil.ht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tutorialspoint.com/python/number_ab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www.tutorialspoint.com/python/number_min.htm" TargetMode="External"/><Relationship Id="rId4" Type="http://schemas.openxmlformats.org/officeDocument/2006/relationships/hyperlink" Target="http://www.tutorialspoint.com/python/number_max.ht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utorialspoint.com/python/number_max.htm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iterators-vs-generator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iterators-vs-generators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FF99F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00"/>
                </a:solidFill>
                <a:latin typeface="Consolas" panose="020B0609020204030204" pitchFamily="49" charset="0"/>
              </a:rPr>
              <a:t>global variables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46FD33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__[:67])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FF99F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46FD33"/>
                </a:solidFill>
                <a:latin typeface="Consolas" panose="020B0609020204030204" pitchFamily="49" charset="0"/>
              </a:rPr>
              <a:t>local variables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6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 </a:t>
            </a:r>
            <a:r>
              <a:rPr lang="en-US" altLang="zh-TW" sz="2600" dirty="0">
                <a:solidFill>
                  <a:srgbClr val="46FD33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F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46FD33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42EE30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/>
          <p:cNvSpPr>
            <a:spLocks noChangeAspect="1"/>
          </p:cNvSpPr>
          <p:nvPr/>
        </p:nvSpPr>
        <p:spPr bwMode="auto">
          <a:xfrm rot="2700000" flipH="1">
            <a:off x="7447553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8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#92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9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46FD33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42EE30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1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1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1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1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1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1000"/>
              </a:lnSpc>
            </a:pPr>
            <a:endParaRPr lang="en-US" altLang="zh-TW" sz="24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1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762000"/>
            <a:ext cx="9440863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#4: The filter may save computation: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</a:t>
            </a: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</a:t>
            </a: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#But if expression assignment was used, then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#the list comprehension would only compute once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y:=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</a:t>
            </a: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x+1</a:t>
            </a:r>
            <a:r>
              <a:rPr lang="en-US" altLang="zh-TW" sz="2400" dirty="0">
                <a:latin typeface="Lucida Console" panose="020B0609040504020204" pitchFamily="49" charset="0"/>
              </a:rPr>
              <a:t>))]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altLang="zh-TW" sz="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0" cap="none" spc="56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f</a:t>
            </a:r>
            <a:r>
              <a:rPr kumimoji="0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326646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46FD33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42EE30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2000"/>
              </a:lnSpc>
            </a:pPr>
            <a:endParaRPr lang="en-US" altLang="zh-TW" sz="23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2000"/>
              </a:lnSpc>
            </a:pPr>
            <a:endParaRPr lang="en-US" altLang="zh-TW" sz="23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46FD33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42EE30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2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2000"/>
              </a:lnSpc>
            </a:pPr>
            <a:endParaRPr lang="en-US" altLang="zh-TW" sz="23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42EE30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3000"/>
              </a:lnSpc>
            </a:pPr>
            <a:endParaRPr lang="en-US" altLang="zh-TW" sz="23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3000"/>
              </a:lnSpc>
            </a:pPr>
            <a:endParaRPr lang="en-US" altLang="zh-TW" sz="23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3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3000"/>
              </a:lnSpc>
            </a:pPr>
            <a:endParaRPr lang="en-US" altLang="zh-TW" sz="23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3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3000"/>
              </a:lnSpc>
            </a:pPr>
            <a:endParaRPr lang="en-US" altLang="zh-TW" sz="21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 bwMode="auto">
          <a:xfrm>
            <a:off x="525462" y="430230"/>
            <a:ext cx="5200650" cy="1512870"/>
          </a:xfrm>
          <a:prstGeom prst="wedgeRoundRectCallout">
            <a:avLst>
              <a:gd name="adj1" fmla="val 57979"/>
              <a:gd name="adj2" fmla="val 4233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ea typeface="MS PGothic" pitchFamily="34" charset="-128"/>
              </a:rPr>
              <a:t>This returns an object for the file you opened (because in Python everything is an object).</a:t>
            </a:r>
          </a:p>
        </p:txBody>
      </p:sp>
    </p:spTree>
    <p:extLst>
      <p:ext uri="{BB962C8B-B14F-4D97-AF65-F5344CB8AC3E}">
        <p14:creationId xmlns:p14="http://schemas.microsoft.com/office/powerpoint/2010/main" val="25262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/>
          <p:cNvSpPr>
            <a:spLocks noGrp="1"/>
          </p:cNvSpPr>
          <p:nvPr>
            <p:ph idx="1"/>
          </p:nvPr>
        </p:nvSpPr>
        <p:spPr>
          <a:xfrm>
            <a:off x="251359" y="837846"/>
            <a:ext cx="9344320" cy="60201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#First of all, what’s the name of the file class?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(file)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name 'file' is not 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#Guess that’s not the nam</a:t>
            </a:r>
            <a:r>
              <a:rPr lang="en-US" altLang="zh-TW" sz="2222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e.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Let</a:t>
            </a:r>
            <a:r>
              <a:rPr lang="en-US" altLang="zh-TW" sz="2222" spc="-300" dirty="0">
                <a:solidFill>
                  <a:schemeClr val="accent2"/>
                </a:solidFill>
                <a:latin typeface="Lucida Console" panose="020B0609040504020204" pitchFamily="49" charset="0"/>
              </a:rPr>
              <a:t>’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s f</a:t>
            </a:r>
            <a:r>
              <a:rPr lang="en-US" altLang="zh-TW" sz="2222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nd what</a:t>
            </a:r>
            <a:r>
              <a:rPr lang="en-US" altLang="zh-TW" sz="1852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852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= open("foo.txt", "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wb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+")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#W</a:t>
            </a:r>
            <a:r>
              <a:rPr lang="en-US" altLang="zh-TW" sz="2222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e’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ll make an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type(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 ..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#And see what its type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&lt;class '_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io.BufferedRandom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#So 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hat me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od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s 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ar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e 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vail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ble for 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ile obj</a:t>
            </a:r>
            <a:r>
              <a:rPr lang="en-US" altLang="zh-TW" sz="2222" spc="100" dirty="0">
                <a:solidFill>
                  <a:schemeClr val="accent2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)[-24:]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#Well, at least for </a:t>
            </a:r>
            <a:r>
              <a:rPr lang="en-US" altLang="zh-TW" sz="2222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fo’s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 file type:</a:t>
            </a:r>
            <a:endParaRPr lang="en-US" altLang="zh-TW" sz="2222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close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closed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detach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fileno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flush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isatty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peek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raw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read1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readable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readinto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readinto1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readline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readlines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seek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seekable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tell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truncate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writable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write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writelines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1"/>
            <a:ext cx="9735832" cy="985519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What is in the File Object</a:t>
            </a:r>
            <a:r>
              <a:rPr lang="en-GB" altLang="en-US" sz="4400" dirty="0">
                <a:solidFill>
                  <a:srgbClr val="2D2DB9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?</a:t>
            </a:r>
            <a:endParaRPr lang="en-GB" altLang="en-US" sz="4000" dirty="0">
              <a:solidFill>
                <a:srgbClr val="2D2DB9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251359" y="837846"/>
            <a:ext cx="902753" cy="396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rgbClr val="FFAFAF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rgbClr val="FFAFAF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81686" y="89611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18320" y="293522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2662" y="89611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2662" y="293522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80836" y="125272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2662" y="124358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18320" y="327355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2662" y="328269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18320" y="395020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2662" y="394563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418320" y="428853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69264" y="632764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18320" y="260604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2662" y="259689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5654" y="4555574"/>
            <a:ext cx="918508" cy="39217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noAutofit/>
          </a:bodyPr>
          <a:lstStyle/>
          <a:p>
            <a:r>
              <a:rPr lang="en-US" altLang="zh-TW" sz="2800" b="1" spc="-300" dirty="0">
                <a:solidFill>
                  <a:srgbClr val="2D2DB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close</a:t>
            </a:r>
            <a:endParaRPr lang="en-US" sz="2800" b="1" spc="-300" dirty="0">
              <a:solidFill>
                <a:srgbClr val="2D2D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82662" y="427939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18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1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1"/>
                            </p:stCondLst>
                            <p:childTnLst>
                              <p:par>
                                <p:cTn id="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1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301"/>
                            </p:stCondLst>
                            <p:childTnLst>
                              <p:par>
                                <p:cTn id="8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401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01"/>
                            </p:stCondLst>
                            <p:childTnLst>
                              <p:par>
                                <p:cTn id="10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601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601"/>
                            </p:stCondLst>
                            <p:childTnLst>
                              <p:par>
                                <p:cTn id="1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301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01"/>
                            </p:stCondLst>
                            <p:childTnLst>
                              <p:par>
                                <p:cTn id="16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401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401"/>
                            </p:stCondLst>
                            <p:childTnLst>
                              <p:par>
                                <p:cTn id="18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96861" y="732942"/>
            <a:ext cx="9311087" cy="6125058"/>
          </a:xfrm>
        </p:spPr>
        <p:txBody>
          <a:bodyPr>
            <a:noAutofit/>
          </a:bodyPr>
          <a:lstStyle/>
          <a:p>
            <a:r>
              <a:rPr lang="en-US" sz="3200" spc="-40" dirty="0">
                <a:solidFill>
                  <a:srgbClr val="2D2DB9"/>
                </a:solidFill>
              </a:rPr>
              <a:t>close</a:t>
            </a:r>
            <a:r>
              <a:rPr lang="en-US" sz="3200" spc="-40" dirty="0">
                <a:solidFill>
                  <a:srgbClr val="2D2DB9"/>
                </a:solidFill>
                <a:latin typeface="Agency FB" panose="020B0503020202020204" pitchFamily="34" charset="0"/>
              </a:rPr>
              <a:t>(</a:t>
            </a:r>
            <a:r>
              <a:rPr lang="en-US" sz="1200" spc="-40" dirty="0">
                <a:solidFill>
                  <a:srgbClr val="2D2DB9"/>
                </a:solidFill>
                <a:latin typeface="Agency FB" panose="020B0503020202020204" pitchFamily="34" charset="0"/>
              </a:rPr>
              <a:t> </a:t>
            </a:r>
            <a:r>
              <a:rPr lang="en-US" sz="3200" spc="-40" dirty="0">
                <a:solidFill>
                  <a:srgbClr val="2D2DB9"/>
                </a:solidFill>
                <a:latin typeface="Agency FB" panose="020B0503020202020204" pitchFamily="34" charset="0"/>
              </a:rPr>
              <a:t>)</a:t>
            </a:r>
            <a:r>
              <a:rPr lang="en-US" sz="3200" spc="-40" dirty="0">
                <a:solidFill>
                  <a:schemeClr val="tx1"/>
                </a:solidFill>
              </a:rPr>
              <a:t> flushes all unwritten i</a:t>
            </a:r>
            <a:r>
              <a:rPr lang="en-US" sz="3200" spc="-90" dirty="0">
                <a:solidFill>
                  <a:schemeClr val="tx1"/>
                </a:solidFill>
              </a:rPr>
              <a:t>nfo</a:t>
            </a:r>
            <a:r>
              <a:rPr lang="en-US" sz="3200" spc="-40" dirty="0">
                <a:solidFill>
                  <a:schemeClr val="tx1"/>
                </a:solidFill>
              </a:rPr>
              <a:t>r</a:t>
            </a:r>
            <a:r>
              <a:rPr lang="en-US" sz="3200" spc="-80" dirty="0">
                <a:solidFill>
                  <a:schemeClr val="tx1"/>
                </a:solidFill>
              </a:rPr>
              <a:t>m</a:t>
            </a:r>
            <a:r>
              <a:rPr lang="en-US" sz="3200" spc="-40" dirty="0">
                <a:solidFill>
                  <a:schemeClr val="tx1"/>
                </a:solidFill>
              </a:rPr>
              <a:t>at</a:t>
            </a:r>
            <a:r>
              <a:rPr lang="en-US" sz="3200" spc="-80" dirty="0">
                <a:solidFill>
                  <a:schemeClr val="tx1"/>
                </a:solidFill>
              </a:rPr>
              <a:t>io</a:t>
            </a:r>
            <a:r>
              <a:rPr lang="en-US" sz="3200" spc="-40" dirty="0">
                <a:solidFill>
                  <a:schemeClr val="tx1"/>
                </a:solidFill>
              </a:rPr>
              <a:t>n</a:t>
            </a:r>
            <a:r>
              <a:rPr lang="en-US" sz="2800" spc="-40" dirty="0">
                <a:solidFill>
                  <a:schemeClr val="tx1"/>
                </a:solidFill>
              </a:rPr>
              <a:t> </a:t>
            </a:r>
            <a:r>
              <a:rPr lang="en-US" sz="3200" spc="-70" dirty="0">
                <a:solidFill>
                  <a:schemeClr val="tx1"/>
                </a:solidFill>
              </a:rPr>
              <a:t>an</a:t>
            </a:r>
            <a:r>
              <a:rPr lang="en-US" sz="3200" spc="-40" dirty="0">
                <a:solidFill>
                  <a:schemeClr val="tx1"/>
                </a:solidFill>
              </a:rPr>
              <a:t>d</a:t>
            </a:r>
            <a:r>
              <a:rPr lang="en-US" sz="2800" spc="-40" dirty="0">
                <a:solidFill>
                  <a:schemeClr val="tx1"/>
                </a:solidFill>
              </a:rPr>
              <a:t> </a:t>
            </a:r>
            <a:r>
              <a:rPr lang="en-US" sz="3200" spc="-40" dirty="0">
                <a:solidFill>
                  <a:schemeClr val="tx1"/>
                </a:solidFill>
              </a:rPr>
              <a:t>c</a:t>
            </a:r>
            <a:r>
              <a:rPr lang="en-US" sz="3200" spc="-70" dirty="0">
                <a:solidFill>
                  <a:schemeClr val="tx1"/>
                </a:solidFill>
              </a:rPr>
              <a:t>lose</a:t>
            </a:r>
            <a:r>
              <a:rPr lang="en-US" sz="3200" spc="-40" dirty="0">
                <a:solidFill>
                  <a:schemeClr val="tx1"/>
                </a:solidFill>
              </a:rPr>
              <a:t>s </a:t>
            </a:r>
            <a:r>
              <a:rPr lang="en-US" sz="3200" dirty="0">
                <a:solidFill>
                  <a:schemeClr val="tx1"/>
                </a:solidFill>
              </a:rPr>
              <a:t>the file object, so no more writing can be done.</a:t>
            </a:r>
          </a:p>
          <a:p>
            <a:r>
              <a:rPr lang="en-US" sz="3200" dirty="0">
                <a:solidFill>
                  <a:schemeClr val="tx1"/>
                </a:solidFill>
              </a:rPr>
              <a:t>Python </a:t>
            </a:r>
            <a:r>
              <a:rPr lang="en-US" sz="3200" dirty="0">
                <a:solidFill>
                  <a:srgbClr val="FF0000"/>
                </a:solidFill>
              </a:rPr>
              <a:t>automatically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closes</a:t>
            </a:r>
            <a:r>
              <a:rPr lang="en-US" sz="3200" dirty="0">
                <a:solidFill>
                  <a:schemeClr val="tx1"/>
                </a:solidFill>
              </a:rPr>
              <a:t> a file when there are no variable(s) that can reference it anymore.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Perhaps because it (or they) were local variables    or because they were reassigned to different file(s). </a:t>
            </a:r>
          </a:p>
          <a:p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ut it is considered better style to </a:t>
            </a:r>
            <a:r>
              <a:rPr lang="en-US" sz="3200" dirty="0">
                <a:solidFill>
                  <a:srgbClr val="FF0000"/>
                </a:solidFill>
              </a:rPr>
              <a:t>use a close</a:t>
            </a:r>
            <a:r>
              <a:rPr lang="en-US" sz="3200" dirty="0">
                <a:solidFill>
                  <a:schemeClr val="tx1"/>
                </a:solidFill>
              </a:rPr>
              <a:t>(), at least in unclear situations, rather than relying on the automatic close.</a:t>
            </a:r>
          </a:p>
          <a:p>
            <a:pPr marL="0" indent="0"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open("foo.txt", "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") 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 print ("Name of the file: ", fo.name)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fo.close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()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985519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Closing a File</a:t>
            </a:r>
            <a:endParaRPr lang="en-GB" altLang="en-US" sz="4400" dirty="0">
              <a:solidFill>
                <a:srgbClr val="2D2DB9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9265" y="762003"/>
            <a:ext cx="8610600" cy="5906216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2D2DB9"/>
                </a:solidFill>
              </a:rPr>
              <a:t>write()</a:t>
            </a:r>
            <a:r>
              <a:rPr lang="en-US" altLang="zh-TW" sz="3200" dirty="0">
                <a:solidFill>
                  <a:schemeClr val="tx1"/>
                </a:solidFill>
              </a:rPr>
              <a:t> puts a string into an open file. 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It does not add a newline character ('\n') to the end of the string.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TW" sz="3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32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fileObject.write</a:t>
            </a:r>
            <a:r>
              <a:rPr lang="en-US" altLang="zh-TW" sz="320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(string)</a:t>
            </a:r>
          </a:p>
          <a:p>
            <a:pPr>
              <a:buFontTx/>
              <a:buNone/>
            </a:pPr>
            <a:endParaRPr lang="en-US" altLang="zh-TW" sz="2069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rgbClr val="2D2DB9"/>
                </a:solidFill>
              </a:rPr>
              <a:t>read()</a:t>
            </a:r>
            <a:r>
              <a:rPr lang="en-US" sz="3200" dirty="0">
                <a:solidFill>
                  <a:schemeClr val="tx1"/>
                </a:solidFill>
              </a:rPr>
              <a:t> gets a string from an open file.</a:t>
            </a:r>
          </a:p>
          <a:p>
            <a:pPr>
              <a:buFontTx/>
              <a:buNone/>
            </a:pPr>
            <a:r>
              <a:rPr lang="en-US" altLang="zh-TW" sz="2069" dirty="0">
                <a:solidFill>
                  <a:schemeClr val="tx1"/>
                </a:solidFill>
              </a:rPr>
              <a:t>	</a:t>
            </a:r>
            <a:r>
              <a:rPr lang="en-US" altLang="zh-TW" sz="2800" dirty="0">
                <a:solidFill>
                  <a:schemeClr val="tx1"/>
                </a:solidFill>
              </a:rPr>
              <a:t>An optional parameter is the maximum number of bytes to read.</a:t>
            </a:r>
          </a:p>
          <a:p>
            <a:pPr lvl="1"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fileObject.read</a:t>
            </a: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([count])</a:t>
            </a:r>
            <a:r>
              <a:rPr lang="en-US" altLang="zh-TW" sz="2069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69" dirty="0">
                <a:solidFill>
                  <a:schemeClr val="tx1"/>
                </a:solidFill>
              </a:rPr>
              <a:t>	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</p:spTree>
    <p:extLst>
      <p:ext uri="{BB962C8B-B14F-4D97-AF65-F5344CB8AC3E}">
        <p14:creationId xmlns:p14="http://schemas.microsoft.com/office/powerpoint/2010/main" val="26376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"w"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(17);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python3 file.py</a:t>
            </a: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</a:t>
            </a:r>
            <a:r>
              <a:rPr lang="en-US" altLang="zh-TW" sz="28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Python is </a:t>
            </a:r>
            <a:r>
              <a:rPr lang="en-US" altLang="zh-TW" sz="2800" i="1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great.Y</a:t>
            </a:r>
            <a:endParaRPr lang="en-US" altLang="zh-TW" sz="2800" i="1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5464" y="759514"/>
            <a:ext cx="800098" cy="495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  <a:p>
            <a:pPr marL="0" lvl="1" indent="0">
              <a:buNone/>
            </a:pPr>
            <a:endParaRPr lang="en-US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7445" y="841248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83864" y="868680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4128" y="4928616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4256" y="4965192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4984" y="5943600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1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1"/>
                            </p:stCondLst>
                            <p:childTnLst>
                              <p:par>
                                <p:cTn id="7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00"/>
                </a:solidFill>
                <a:latin typeface="Consolas" panose="020B0609020204030204" pitchFamily="49" charset="0"/>
              </a:rPr>
              <a:t>global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__[:67])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005878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6000"/>
              </a:lnSpc>
            </a:pPr>
            <a:r>
              <a:rPr lang="en-US" altLang="zh-TW" sz="2600" dirty="0" err="1">
                <a:solidFill>
                  <a:srgbClr val="909066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>
            <a:extLst>
              <a:ext uri="{FF2B5EF4-FFF2-40B4-BE49-F238E27FC236}">
                <a16:creationId xmlns:a16="http://schemas.microsoft.com/office/drawing/2014/main" id="{8DE67975-D9EC-41CC-8661-EF7F4F44E2DC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447553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8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#92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7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"w"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28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Python is great.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28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Y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eah it's great!!\r\n"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17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</a:t>
            </a:r>
            <a:r>
              <a:rPr lang="en-US" altLang="zh-TW" sz="28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Python is </a:t>
            </a:r>
            <a:r>
              <a:rPr lang="en-US" altLang="zh-TW" sz="2800" i="1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great.Y</a:t>
            </a:r>
            <a:endParaRPr lang="en-US" altLang="zh-TW" sz="2800" i="1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5464" y="759514"/>
            <a:ext cx="800098" cy="495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  <a:p>
            <a:pPr marL="0" lvl="1" indent="0">
              <a:buNone/>
            </a:pPr>
            <a:endParaRPr lang="en-US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altLang="zh-TW" sz="2800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4984" y="5943600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"w"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\n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(17);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</a:t>
            </a:r>
            <a:r>
              <a:rPr lang="en-US" altLang="zh-TW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great.Y</a:t>
            </a:r>
            <a:endParaRPr lang="en-US" altLang="zh-TW" sz="2800" i="1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26064" y="4038604"/>
            <a:ext cx="3962400" cy="1828800"/>
          </a:xfrm>
          <a:prstGeom prst="wedgeRoundRectCallout">
            <a:avLst>
              <a:gd name="adj1" fmla="val -7612"/>
              <a:gd name="adj2" fmla="val -12031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FFFFFF"/>
                </a:solidFill>
                <a:latin typeface="Times New Roman" charset="0"/>
              </a:rPr>
              <a:t>Python doesn’t put the newline, so you have to do it yourself</a:t>
            </a:r>
            <a:endParaRPr lang="zh-TW" altLang="en-US" sz="3200" dirty="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4984" y="5943600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"w"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\r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(17);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</a:t>
            </a:r>
            <a:r>
              <a:rPr lang="en-US" altLang="zh-TW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great.Y</a:t>
            </a:r>
            <a:endParaRPr lang="en-US" altLang="zh-TW" sz="2800" i="1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26064" y="4038604"/>
            <a:ext cx="3962400" cy="1828800"/>
          </a:xfrm>
          <a:prstGeom prst="wedgeRoundRectCallout">
            <a:avLst>
              <a:gd name="adj1" fmla="val -17468"/>
              <a:gd name="adj2" fmla="val -12291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FFFFFF"/>
                </a:solidFill>
                <a:latin typeface="Times New Roman" charset="0"/>
              </a:rPr>
              <a:t>In Windows, you need to put this before the newline.</a:t>
            </a:r>
            <a:endParaRPr lang="zh-TW" altLang="en-US" sz="3200" dirty="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4984" y="5943600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"w"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 =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(17);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</a:t>
            </a:r>
            <a:r>
              <a:rPr lang="en-US" altLang="zh-TW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great.Y</a:t>
            </a:r>
            <a:endParaRPr lang="en-US" altLang="zh-TW" sz="2800" i="1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26064" y="4038604"/>
            <a:ext cx="3962400" cy="1828800"/>
          </a:xfrm>
          <a:prstGeom prst="wedgeRoundRectCallout">
            <a:avLst>
              <a:gd name="adj1" fmla="val -156651"/>
              <a:gd name="adj2" fmla="val -9635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FFFFFF"/>
                </a:solidFill>
                <a:latin typeface="Times New Roman" charset="0"/>
              </a:rPr>
              <a:t>I did not need to close it because I reassigned it.</a:t>
            </a:r>
            <a:endParaRPr lang="zh-TW" altLang="en-US" sz="3200" dirty="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4984" y="5943600"/>
            <a:ext cx="2026" cy="329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166" y="710543"/>
            <a:ext cx="9349322" cy="6152925"/>
          </a:xfrm>
        </p:spPr>
        <p:txBody>
          <a:bodyPr/>
          <a:lstStyle/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open("file1.txt","w")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#Ca</a:t>
            </a:r>
            <a:r>
              <a:rPr lang="en-US" altLang="zh-TW" sz="2222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n’t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us</a:t>
            </a:r>
            <a:r>
              <a:rPr lang="en-US" altLang="zh-TW" sz="2222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e it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n’t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stored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&lt;_</a:t>
            </a:r>
            <a:r>
              <a:rPr lang="en-US" altLang="zh-TW" sz="2222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io.TextIOWrapper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name='file1.txt' mode='w' encoding='UTF-8'&gt;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latin typeface="Lucida Console" panose="020B0609040504020204" pitchFamily="49" charset="0"/>
              </a:rPr>
              <a:t>=open("file1.txt","w")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#Remembered to store it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fo.writable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not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fo.readable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not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fo.closed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  <a:r>
              <a:rPr lang="en-US" altLang="zh-TW" sz="1400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6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It is an attribut</a:t>
            </a:r>
            <a:r>
              <a:rPr lang="en-US" altLang="zh-TW" sz="2222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method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bool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is not callable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not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fo.closed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("hello")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 side effect: ‘5’ displays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("hello")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#store to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to suppress ‘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’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("hi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  <a:endParaRPr lang="en-US" altLang="zh-TW" sz="2222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("l2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  <a:endParaRPr lang="en-US" altLang="zh-TW" sz="2222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("l3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  <a:endParaRPr lang="en-US" altLang="zh-TW" sz="2222" spc="-46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fo.close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#&lt;=This would’ve auto-happened anyway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E5F0F9"/>
                </a:solidFill>
                <a:cs typeface="Arial" panose="020B0604020202020204" pitchFamily="34" charset="0"/>
              </a:rPr>
              <a:t>Reading and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Writing Files: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78163" y="710543"/>
            <a:ext cx="823348" cy="61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D9D9D9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b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endParaRPr lang="en-US" altLang="zh-TW" sz="2222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D9D9D9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D9D9D9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spc="-46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482328" y="74295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97096" y="248716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07008" y="73152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07008" y="247802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308592" y="160934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07008" y="160020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55162" y="305409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7008" y="305409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4412" y="422910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36" y="423367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81636" y="481888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20440" y="191109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7008" y="190195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07008" y="480974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95936" y="538581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52486" y="598017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52486" y="628192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54896" y="658368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52486" y="568756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07008" y="537667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07008" y="596188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07008" y="626364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07008" y="655624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7008" y="566928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51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51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1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1"/>
                            </p:stCondLst>
                            <p:childTnLst>
                              <p:par>
                                <p:cTn id="7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1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1"/>
                            </p:stCondLst>
                            <p:childTnLst>
                              <p:par>
                                <p:cTn id="10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1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1"/>
                            </p:stCondLst>
                            <p:childTnLst>
                              <p:par>
                                <p:cTn id="1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"/>
                            </p:stCondLst>
                            <p:childTnLst>
                              <p:par>
                                <p:cTn id="1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51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1"/>
                            </p:stCondLst>
                            <p:childTnLst>
                              <p:par>
                                <p:cTn id="16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51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951"/>
                            </p:stCondLst>
                            <p:childTnLst>
                              <p:par>
                                <p:cTn id="19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1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1"/>
                            </p:stCondLst>
                            <p:childTnLst>
                              <p:par>
                                <p:cTn id="21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51"/>
                            </p:stCondLst>
                            <p:childTnLst>
                              <p:par>
                                <p:cTn id="2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51"/>
                            </p:stCondLst>
                            <p:childTnLst>
                              <p:par>
                                <p:cTn id="2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1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1"/>
                            </p:stCondLst>
                            <p:childTnLst>
                              <p:par>
                                <p:cTn id="26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1"/>
                            </p:stCondLst>
                            <p:childTnLst>
                              <p:par>
                                <p:cTn id="2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1"/>
                            </p:stCondLst>
                            <p:childTnLst>
                              <p:par>
                                <p:cTn id="29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151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151"/>
                            </p:stCondLst>
                            <p:childTnLst>
                              <p:par>
                                <p:cTn id="31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161" y="710545"/>
            <a:ext cx="9379559" cy="6147456"/>
          </a:xfrm>
        </p:spPr>
        <p:txBody>
          <a:bodyPr/>
          <a:lstStyle/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from </a:t>
            </a:r>
            <a:r>
              <a:rPr lang="en-US" altLang="zh-TW" sz="2222" dirty="0" err="1">
                <a:latin typeface="Lucida Console" panose="020B0609040504020204" pitchFamily="49" charset="0"/>
              </a:rPr>
              <a:t>os</a:t>
            </a:r>
            <a:r>
              <a:rPr lang="en-US" altLang="zh-TW" sz="2222" dirty="0">
                <a:latin typeface="Lucida Console" panose="020B0609040504020204" pitchFamily="49" charset="0"/>
              </a:rPr>
              <a:t> import system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Z=system("cat file1.txt")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zh-TW" sz="1800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zh-TW" sz="1800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previous</a:t>
            </a:r>
            <a:r>
              <a:rPr lang="en-US" altLang="zh-TW" sz="1800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sli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de</a:t>
            </a:r>
            <a:endParaRPr lang="en-US" altLang="zh-TW" sz="2222" spc="-19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hellohellohi</a:t>
            </a:r>
            <a:endParaRPr lang="en-US" altLang="zh-TW" sz="2222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l2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l3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latin typeface="Lucida Console" panose="020B0609040504020204" pitchFamily="49" charset="0"/>
              </a:rPr>
              <a:t>=open("file1.txt","r")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#Q: How much reads?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  .. ..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#A: Everything read: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hellohellohi</a:t>
            </a: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\nl2\nl3\n'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latin typeface="Lucida Console" panose="020B0609040504020204" pitchFamily="49" charset="0"/>
              </a:rPr>
              <a:t>=open("file1.txt","r")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#Auto closes first.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#This time, just read one line.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hellohellohi</a:t>
            </a: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(); x</a:t>
            </a:r>
            <a:r>
              <a:rPr lang="en-US" altLang="zh-TW" sz="1111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#Read the second line.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'l2\n'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(); x</a:t>
            </a:r>
            <a:r>
              <a:rPr lang="en-US" altLang="zh-TW" sz="1111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#Read the third line.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'l3\n'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(); x</a:t>
            </a:r>
            <a:r>
              <a:rPr lang="en-US" altLang="zh-TW" sz="1111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What</a:t>
            </a:r>
            <a:r>
              <a:rPr lang="en-US" altLang="zh-TW" sz="2000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happens</a:t>
            </a:r>
            <a:r>
              <a:rPr lang="en-US" altLang="zh-TW" sz="1800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000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you</a:t>
            </a:r>
            <a:r>
              <a:rPr lang="en-US" altLang="zh-TW" sz="2000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go</a:t>
            </a:r>
            <a:r>
              <a:rPr lang="en-US" altLang="zh-TW" sz="2000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too</a:t>
            </a:r>
            <a:r>
              <a:rPr lang="en-US" altLang="zh-TW" sz="2000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fa</a:t>
            </a:r>
            <a:r>
              <a:rPr lang="en-US" altLang="zh-TW" sz="2222" spc="-93" dirty="0">
                <a:solidFill>
                  <a:srgbClr val="FF6969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?</a:t>
            </a:r>
            <a:endParaRPr lang="en-US" altLang="zh-TW" sz="2222" spc="-28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78161" y="710545"/>
            <a:ext cx="790251" cy="6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spc="-19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  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  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rgbClr val="D9D9D9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spc="-28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6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E5F0F9"/>
                </a:solidFill>
                <a:cs typeface="Arial" panose="020B0604020202020204" pitchFamily="34" charset="0"/>
              </a:rPr>
              <a:t>and Writing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Files: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598126" y="101419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44274" y="2773825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03766" y="1022215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07008" y="276148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4973" y="220370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07008" y="2185951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67386" y="391587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07008" y="393192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66613" y="4222615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9236" y="421538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81536" y="479619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92280" y="247739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03766" y="247149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07008" y="480974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98331" y="5379331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653249" y="5963055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07008" y="5385816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07008" y="596188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07008" y="655624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73321" y="71701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07009" y="731520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04777" y="3342668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40065" y="3623634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07008" y="3639312"/>
            <a:ext cx="2026" cy="274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1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1"/>
                            </p:stCondLst>
                            <p:childTnLst>
                              <p:par>
                                <p:cTn id="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1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1"/>
                            </p:stCondLst>
                            <p:childTnLst>
                              <p:par>
                                <p:cTn id="8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1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51"/>
                            </p:stCondLst>
                            <p:childTnLst>
                              <p:par>
                                <p:cTn id="10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1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01"/>
                            </p:stCondLst>
                            <p:childTnLst>
                              <p:par>
                                <p:cTn id="1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151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51"/>
                            </p:stCondLst>
                            <p:childTnLst>
                              <p:par>
                                <p:cTn id="1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1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1"/>
                            </p:stCondLst>
                            <p:childTnLst>
                              <p:par>
                                <p:cTn id="1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751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51"/>
                            </p:stCondLst>
                            <p:childTnLst>
                              <p:par>
                                <p:cTn id="25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701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701"/>
                            </p:stCondLst>
                            <p:childTnLst>
                              <p:par>
                                <p:cTn id="28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101"/>
                            </p:stCondLst>
                            <p:childTnLst>
                              <p:par>
                                <p:cTn id="3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101"/>
                            </p:stCondLst>
                            <p:childTnLst>
                              <p:par>
                                <p:cTn id="3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598" dirty="0">
                <a:solidFill>
                  <a:srgbClr val="8585E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b="1" dirty="0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3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 lvl="0">
              <a:lnSpc>
                <a:spcPct val="93000"/>
              </a:lnSpc>
            </a:pPr>
            <a:endParaRPr lang="en-US" altLang="zh-TW" sz="21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 lvl="0"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 bwMode="auto">
          <a:xfrm>
            <a:off x="565336" y="2616058"/>
            <a:ext cx="8627876" cy="4222892"/>
          </a:xfrm>
          <a:prstGeom prst="wedgeRoundRectCallout">
            <a:avLst>
              <a:gd name="adj1" fmla="val 19194"/>
              <a:gd name="adj2" fmla="val -64706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57316"/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f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b="1" spc="-93" dirty="0">
                <a:solidFill>
                  <a:srgbClr val="7676ED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592" spc="-93" dirty="0" err="1">
                <a:latin typeface="Lucida Console" panose="020B0609040504020204" pitchFamily="49" charset="0"/>
                <a:cs typeface="Courier New" pitchFamily="49" charset="0"/>
              </a:rPr>
              <a:t>file_nam</a:t>
            </a:r>
            <a:r>
              <a:rPr lang="en-US" altLang="zh-TW" sz="2592" spc="-463" dirty="0" err="1"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 [</a:t>
            </a:r>
            <a:r>
              <a:rPr lang="en-US" altLang="zh-TW" sz="2592" spc="-278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access_mod</a:t>
            </a:r>
            <a:r>
              <a:rPr lang="en-US" altLang="zh-TW" sz="2592" spc="-185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 [</a:t>
            </a:r>
            <a:r>
              <a:rPr lang="en-US" altLang="zh-TW" sz="2592" spc="-278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buffering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])</a:t>
            </a:r>
          </a:p>
          <a:p>
            <a:endParaRPr lang="en-US" altLang="zh-TW" sz="1111" b="1" dirty="0"/>
          </a:p>
          <a:p>
            <a:pPr fontAlgn="t"/>
            <a:r>
              <a:rPr lang="en-US" altLang="zh-TW" sz="2592" b="1" dirty="0" err="1">
                <a:solidFill>
                  <a:srgbClr val="00B050"/>
                </a:solidFill>
              </a:rPr>
              <a:t>access_mode</a:t>
            </a:r>
            <a:r>
              <a:rPr lang="en-US" altLang="zh-TW" sz="2592" b="1" dirty="0">
                <a:solidFill>
                  <a:srgbClr val="00B050"/>
                </a:solidFill>
              </a:rPr>
              <a:t> (default = r):</a:t>
            </a:r>
            <a:br>
              <a:rPr lang="en-US" altLang="zh-TW" sz="2592" dirty="0"/>
            </a:br>
            <a:r>
              <a:rPr lang="en-US" altLang="zh-TW" sz="2222" dirty="0"/>
              <a:t>The mode of usage: read (r), write (w), append (a). Optionally, can include a “b” for (binary format), or a “+” for (read and write).</a:t>
            </a:r>
            <a:endParaRPr lang="zh-TW" altLang="zh-TW" sz="2222" dirty="0"/>
          </a:p>
          <a:p>
            <a:pPr fontAlgn="t"/>
            <a:r>
              <a:rPr lang="en-US" altLang="zh-TW" sz="2222" spc="-28" dirty="0"/>
              <a:t>So all legal modes are: r,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, r+,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+, w,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, w+,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+, a, ab, a+, ab+</a:t>
            </a:r>
            <a:endParaRPr lang="zh-TW" altLang="zh-TW" sz="2222" spc="-28" dirty="0"/>
          </a:p>
          <a:p>
            <a:endParaRPr lang="en-US" altLang="zh-TW" sz="1111" dirty="0"/>
          </a:p>
          <a:p>
            <a:r>
              <a:rPr lang="en-US" altLang="zh-TW" sz="2592" b="1" dirty="0">
                <a:solidFill>
                  <a:srgbClr val="FFC000"/>
                </a:solidFill>
              </a:rPr>
              <a:t>buffering (default = -1):</a:t>
            </a:r>
            <a:r>
              <a:rPr lang="en-US" altLang="zh-TW" sz="2592" dirty="0">
                <a:solidFill>
                  <a:srgbClr val="FFC000"/>
                </a:solidFill>
              </a:rPr>
              <a:t> </a:t>
            </a:r>
          </a:p>
          <a:p>
            <a:pPr marL="914320" lvl="1" indent="-457160"/>
            <a:r>
              <a:rPr lang="en-US" altLang="zh-TW" sz="2222" dirty="0"/>
              <a:t>0: 	 No buffering. </a:t>
            </a:r>
          </a:p>
          <a:p>
            <a:pPr marL="914320" lvl="1" indent="-457160"/>
            <a:r>
              <a:rPr lang="en-US" altLang="zh-TW" sz="2222" dirty="0"/>
              <a:t>1: 	 Line buffering.</a:t>
            </a:r>
          </a:p>
          <a:p>
            <a:pPr marL="914320" lvl="1" indent="-457160"/>
            <a:r>
              <a:rPr lang="en-US" altLang="zh-TW" sz="2222" dirty="0"/>
              <a:t>&gt;1:	 Use the indicated buffer size. </a:t>
            </a:r>
          </a:p>
          <a:p>
            <a:pPr marL="914320" lvl="1" indent="-457160"/>
            <a:r>
              <a:rPr lang="en-US" altLang="zh-TW" sz="2222" dirty="0"/>
              <a:t>&lt;0: The buffer size is the system default.</a:t>
            </a: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):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9797"/>
                </a:solidFill>
                <a:cs typeface="Courier New" pitchFamily="49" charset="0"/>
              </a:rPr>
              <a:t>Traceback</a:t>
            </a:r>
            <a:r>
              <a:rPr lang="en-US" altLang="zh-TW" kern="0" dirty="0">
                <a:solidFill>
                  <a:srgbClr val="FF9797"/>
                </a:solidFill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9797"/>
                </a:solidFill>
                <a:cs typeface="Courier New" pitchFamily="49" charset="0"/>
              </a:rPr>
              <a:t>  File "test.py", line 4, in &lt;module&gt;  f=open(n, "r")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FileNotFoundError</a:t>
            </a:r>
            <a:r>
              <a:rPr lang="en-US" altLang="zh-TW" kern="0" dirty="0">
                <a:solidFill>
                  <a:srgbClr val="FF0000"/>
                </a:solidFill>
                <a:cs typeface="Courier New" pitchFamily="49" charset="0"/>
              </a:rPr>
              <a:t>: [</a:t>
            </a: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Errno</a:t>
            </a:r>
            <a:r>
              <a:rPr lang="en-US" altLang="zh-TW" kern="0" dirty="0">
                <a:solidFill>
                  <a:srgbClr val="FF0000"/>
                </a:solidFill>
                <a:cs typeface="Courier New" pitchFamily="49" charset="0"/>
              </a:rPr>
              <a:t> 2] No such file or directory: '</a:t>
            </a: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someFile</a:t>
            </a:r>
            <a:r>
              <a:rPr lang="en-US" altLang="zh-TW" kern="0" dirty="0">
                <a:solidFill>
                  <a:srgbClr val="FF0000"/>
                </a:solidFill>
                <a:cs typeface="Courier New" pitchFamily="49" charset="0"/>
              </a:rPr>
              <a:t>'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chemeClr val="tx1"/>
                </a:solidFill>
                <a:cs typeface="Courier New" pitchFamily="49" charset="0"/>
              </a:rPr>
              <a:t>OK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cs typeface="Courier New" pitchFamily="49" charset="0"/>
              </a:rPr>
              <a:t>%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3584" y="3467557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57417" y="356928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87217" y="356928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09536" y="487375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following code </a:t>
            </a:r>
            <a:r>
              <a:rPr lang="en-US" altLang="zh-TW" sz="36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3833" y="5100854"/>
            <a:ext cx="2601994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someOtherFile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1141" y="520257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97466" y="520257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3806" y="3125391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09536" y="322783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2854" y="5843016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2854" y="3210201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3806" y="4768409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52854" y="485321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pezoid 22">
            <a:extLst>
              <a:ext uri="{FF2B5EF4-FFF2-40B4-BE49-F238E27FC236}">
                <a16:creationId xmlns:a16="http://schemas.microsoft.com/office/drawing/2014/main" id="{0FA4D0AA-FF0B-4F40-9C52-550581F5A212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447553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8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#187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7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1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1"/>
                            </p:stCondLst>
                            <p:childTnLst>
                              <p:par>
                                <p:cTn id="7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401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401"/>
                            </p:stCondLst>
                            <p:childTnLst>
                              <p:par>
                                <p:cTn id="1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xit" presetSubtype="3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3" grpId="1"/>
      <p:bldP spid="14" grpId="0"/>
      <p:bldP spid="15" grpId="0"/>
      <p:bldP spid="18" grpId="0"/>
      <p:bldP spid="5" grpId="0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“</a:t>
            </a:r>
            <a:r>
              <a:rPr lang="en-US" altLang="zh-TW" sz="3200" dirty="0">
                <a:latin typeface="Lucida Console" panose="020B0609040504020204" pitchFamily="49" charset="0"/>
              </a:rPr>
              <a:t>with</a:t>
            </a:r>
            <a:r>
              <a:rPr lang="en-US" altLang="zh-TW" sz="3200" dirty="0"/>
              <a:t>” causes two related operations to execute as a pair, with a block of code in between.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, opening a file, manipulating it, closing it: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open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('output.txt', 'w')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f: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		f('Hi there!') </a:t>
            </a:r>
          </a:p>
          <a:p>
            <a:pPr marL="0" indent="0">
              <a:buNone/>
            </a:pPr>
            <a:endParaRPr lang="en-US" altLang="zh-TW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The advantage of this is that it is guaranteed to close the file no matter </a:t>
            </a:r>
            <a:r>
              <a:rPr lang="en-US" altLang="zh-TW" sz="3200" i="1" dirty="0">
                <a:solidFill>
                  <a:schemeClr val="bg1"/>
                </a:solidFill>
              </a:rPr>
              <a:t>how</a:t>
            </a:r>
            <a:r>
              <a:rPr lang="en-US" altLang="zh-TW" sz="3200" dirty="0">
                <a:solidFill>
                  <a:schemeClr val="bg1"/>
                </a:solidFill>
              </a:rPr>
              <a:t> the block exits. </a:t>
            </a:r>
          </a:p>
          <a:p>
            <a:pPr lvl="1"/>
            <a:r>
              <a:rPr lang="en-US" altLang="zh-TW" sz="3200" dirty="0">
                <a:solidFill>
                  <a:schemeClr val="bg1"/>
                </a:solidFill>
              </a:rPr>
              <a:t>If an exception occurs,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or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if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the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code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executes a return, a continue or a break, it will, in every case, close the file before proceeding. </a:t>
            </a:r>
          </a:p>
          <a:p>
            <a:pPr lvl="1"/>
            <a:endParaRPr lang="en-US" altLang="zh-TW" sz="3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6863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/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endParaRPr lang="en-US" altLang="zh-TW" sz="4400" kern="0" dirty="0">
              <a:solidFill>
                <a:srgbClr val="CC3399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6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“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3200" dirty="0">
                <a:solidFill>
                  <a:srgbClr val="FF0000"/>
                </a:solidFill>
              </a:rPr>
              <a:t>” causes two related operations to execute as a pair, with a block of code in between. </a:t>
            </a:r>
          </a:p>
          <a:p>
            <a:pPr marL="0" indent="0">
              <a:buNone/>
            </a:pPr>
            <a:r>
              <a:rPr lang="en-US" altLang="zh-TW" sz="3200" dirty="0" err="1">
                <a:solidFill>
                  <a:srgbClr val="FF0000"/>
                </a:solidFill>
              </a:rPr>
              <a:t>Eg</a:t>
            </a:r>
            <a:r>
              <a:rPr lang="en-US" altLang="zh-TW" sz="3200" dirty="0">
                <a:solidFill>
                  <a:srgbClr val="FF0000"/>
                </a:solidFill>
              </a:rPr>
              <a:t>, opening a file, manipulating it, closing it: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open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('output.txt', 'w')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f: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f.write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('Hi there!') 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The advantage of this is that it is guaranteed to close the file no matter </a:t>
            </a:r>
            <a:r>
              <a:rPr lang="en-US" altLang="zh-TW" sz="3200" i="1" dirty="0">
                <a:solidFill>
                  <a:srgbClr val="FF0000"/>
                </a:solidFill>
              </a:rPr>
              <a:t>how</a:t>
            </a:r>
            <a:r>
              <a:rPr lang="en-US" altLang="zh-TW" sz="3200" dirty="0">
                <a:solidFill>
                  <a:srgbClr val="FF0000"/>
                </a:solidFill>
              </a:rPr>
              <a:t> the block exits. 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If an exception occurs,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or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if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code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executes a return, a continue or a break, it will, in every case, close the file before proceeding. </a:t>
            </a:r>
          </a:p>
          <a:p>
            <a:pPr lvl="1"/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</p:spTree>
    <p:extLst>
      <p:ext uri="{BB962C8B-B14F-4D97-AF65-F5344CB8AC3E}">
        <p14:creationId xmlns:p14="http://schemas.microsoft.com/office/powerpoint/2010/main" val="37323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00"/>
                </a:solidFill>
                <a:latin typeface="Consolas" panose="020B0609020204030204" pitchFamily="49" charset="0"/>
              </a:rPr>
              <a:t>global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__[:67])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005878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vars([object])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'eval',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998" y="636348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354312" y="647395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8862" y="6454002"/>
            <a:ext cx="0" cy="3291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/>
          <p:cNvSpPr>
            <a:spLocks noChangeAspect="1"/>
          </p:cNvSpPr>
          <p:nvPr/>
        </p:nvSpPr>
        <p:spPr bwMode="auto">
          <a:xfrm rot="2700000" flipH="1">
            <a:off x="7447553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8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#92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04875" y="397773"/>
            <a:ext cx="8627876" cy="4222892"/>
          </a:xfrm>
          <a:prstGeom prst="wedgeRoundRectCallout">
            <a:avLst>
              <a:gd name="adj1" fmla="val 20152"/>
              <a:gd name="adj2" fmla="val 76866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57316"/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f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b="1" spc="-93" dirty="0">
                <a:solidFill>
                  <a:srgbClr val="8585E0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592" spc="-93" dirty="0" err="1">
                <a:latin typeface="Lucida Console" panose="020B0609040504020204" pitchFamily="49" charset="0"/>
                <a:cs typeface="Courier New" pitchFamily="49" charset="0"/>
              </a:rPr>
              <a:t>file_nam</a:t>
            </a:r>
            <a:r>
              <a:rPr lang="en-US" altLang="zh-TW" sz="2592" spc="-463" dirty="0" err="1"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 [</a:t>
            </a:r>
            <a:r>
              <a:rPr lang="en-US" altLang="zh-TW" sz="2592" spc="-278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access_mod</a:t>
            </a:r>
            <a:r>
              <a:rPr lang="en-US" altLang="zh-TW" sz="2592" spc="-185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 [</a:t>
            </a:r>
            <a:r>
              <a:rPr lang="en-US" altLang="zh-TW" sz="2592" spc="-278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buffering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])</a:t>
            </a:r>
          </a:p>
          <a:p>
            <a:endParaRPr lang="en-US" altLang="zh-TW" sz="1111" b="1" dirty="0"/>
          </a:p>
          <a:p>
            <a:pPr fontAlgn="t"/>
            <a:r>
              <a:rPr lang="en-US" altLang="zh-TW" sz="2592" b="1" dirty="0" err="1">
                <a:solidFill>
                  <a:srgbClr val="00B050"/>
                </a:solidFill>
              </a:rPr>
              <a:t>access_mode</a:t>
            </a:r>
            <a:r>
              <a:rPr lang="en-US" altLang="zh-TW" sz="2592" b="1" dirty="0">
                <a:solidFill>
                  <a:srgbClr val="00B050"/>
                </a:solidFill>
              </a:rPr>
              <a:t> (default = r):</a:t>
            </a:r>
            <a:br>
              <a:rPr lang="en-US" altLang="zh-TW" sz="2592" dirty="0"/>
            </a:br>
            <a:r>
              <a:rPr lang="en-US" altLang="zh-TW" sz="2222" dirty="0"/>
              <a:t>The mode of usage: read (r), write (w), append (a). Optionally, can include a “b” for (binary format), or a “+” for (read and write).</a:t>
            </a:r>
            <a:endParaRPr lang="zh-TW" altLang="zh-TW" sz="2222" dirty="0"/>
          </a:p>
          <a:p>
            <a:pPr fontAlgn="t"/>
            <a:r>
              <a:rPr lang="en-US" altLang="zh-TW" sz="2222" spc="-28" dirty="0"/>
              <a:t>So all legal modes are: r,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, r+,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+, w,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, w+,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+, a, ab, a+, ab+</a:t>
            </a:r>
            <a:endParaRPr lang="zh-TW" altLang="zh-TW" sz="2222" spc="-28" dirty="0"/>
          </a:p>
          <a:p>
            <a:endParaRPr lang="en-US" altLang="zh-TW" sz="1111" dirty="0"/>
          </a:p>
          <a:p>
            <a:r>
              <a:rPr lang="en-US" altLang="zh-TW" sz="2592" b="1" dirty="0">
                <a:solidFill>
                  <a:srgbClr val="FFC000"/>
                </a:solidFill>
              </a:rPr>
              <a:t>buffering (default = -1):</a:t>
            </a:r>
            <a:r>
              <a:rPr lang="en-US" altLang="zh-TW" sz="2592" dirty="0">
                <a:solidFill>
                  <a:srgbClr val="FFC000"/>
                </a:solidFill>
              </a:rPr>
              <a:t> </a:t>
            </a:r>
          </a:p>
          <a:p>
            <a:pPr marL="914320" lvl="1" indent="-457160"/>
            <a:r>
              <a:rPr lang="en-US" altLang="zh-TW" sz="2222" dirty="0"/>
              <a:t>0: 	 No buffering. </a:t>
            </a:r>
          </a:p>
          <a:p>
            <a:pPr marL="914320" lvl="1" indent="-457160"/>
            <a:r>
              <a:rPr lang="en-US" altLang="zh-TW" sz="2222" dirty="0"/>
              <a:t>1: 	 Line buffering.</a:t>
            </a:r>
          </a:p>
          <a:p>
            <a:pPr marL="914320" lvl="1" indent="-457160"/>
            <a:r>
              <a:rPr lang="en-US" altLang="zh-TW" sz="2222" dirty="0"/>
              <a:t>&gt;1:	 Use the indicated buffer size. </a:t>
            </a:r>
          </a:p>
          <a:p>
            <a:pPr marL="914320" lvl="1" indent="-457160"/>
            <a:r>
              <a:rPr lang="en-US" altLang="zh-TW" sz="2222" dirty="0"/>
              <a:t>&lt;0: The buffer size is the system default.</a:t>
            </a: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7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global f1,x,y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 = open("f1.txt", "r")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x  =  f1.read(10)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 = open("f2.txt", "r")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y  =  f2.read(10)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 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#If f2.txt doesn’t exist, then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       #this call would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crash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the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       #program.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import otherStuff.py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otherStuff.goDoOtherStuff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</p:spTree>
    <p:extLst>
      <p:ext uri="{BB962C8B-B14F-4D97-AF65-F5344CB8AC3E}">
        <p14:creationId xmlns:p14="http://schemas.microsoft.com/office/powerpoint/2010/main" val="422066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global f1,x,y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 = open("f1.txt", "r")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x  =  f1.read(10)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 = open("f2.txt", "r")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y  =  f2.read(10)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try: 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#If f2.txt doesn’t exist, then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except: 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#this call would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crash the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pass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#program.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But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f1 remains OPEN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import otherStuff.py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otherStuff.goDoOtherStuff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83212" y="533400"/>
            <a:ext cx="4057651" cy="2666999"/>
          </a:xfrm>
          <a:prstGeom prst="wedgeRoundRectCallout">
            <a:avLst>
              <a:gd name="adj1" fmla="val -5333"/>
              <a:gd name="adj2" fmla="val 1203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This can be a problem, because there is a limit on the number of </a:t>
            </a:r>
            <a:r>
              <a:rPr lang="en-US" altLang="zh-TW" sz="3200" spc="100" dirty="0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iles allowed to be open simultaneously.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def testf2():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global f1,x,y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with </a:t>
            </a:r>
            <a:r>
              <a:rPr lang="en-US" altLang="zh-TW" sz="2800" dirty="0">
                <a:latin typeface="Lucida Console" panose="020B0609040504020204" pitchFamily="49" charset="0"/>
              </a:rPr>
              <a:t>open("f1.txt", "r") 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as </a:t>
            </a:r>
            <a:r>
              <a:rPr lang="en-US" altLang="zh-TW" sz="2800" dirty="0">
                <a:latin typeface="Lucida Console" panose="020B0609040504020204" pitchFamily="49" charset="0"/>
              </a:rPr>
              <a:t>f1: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    x=f1.read(10)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with </a:t>
            </a:r>
            <a:r>
              <a:rPr lang="en-US" altLang="zh-TW" sz="2800" dirty="0">
                <a:latin typeface="Lucida Console" panose="020B0609040504020204" pitchFamily="49" charset="0"/>
              </a:rPr>
              <a:t>open("f2.txt", "r") 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as </a:t>
            </a:r>
            <a:r>
              <a:rPr lang="en-US" altLang="zh-TW" sz="2800" dirty="0">
                <a:latin typeface="Lucida Console" panose="020B0609040504020204" pitchFamily="49" charset="0"/>
              </a:rPr>
              <a:t>f2: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    x=f2.read(10)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f2.close()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f1.close()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try: 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#If f2.txt doesn’t exist, then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except: 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#this call would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crash the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pass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#program.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, f1 </a:t>
            </a:r>
            <a:r>
              <a:rPr lang="en-US" altLang="zh-TW" sz="2800" u="sng" dirty="0">
                <a:solidFill>
                  <a:srgbClr val="FF0000"/>
                </a:solidFill>
                <a:latin typeface="Lucida Console" panose="020B0609040504020204" pitchFamily="49" charset="0"/>
              </a:rPr>
              <a:t>will </a:t>
            </a:r>
            <a:r>
              <a:rPr lang="en-US" altLang="zh-TW" sz="2800" b="1" u="sng" dirty="0">
                <a:solidFill>
                  <a:srgbClr val="FF0000"/>
                </a:solidFill>
                <a:latin typeface="Lucida Console" panose="020B0609040504020204" pitchFamily="49" charset="0"/>
              </a:rPr>
              <a:t>CLOSE!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import otherStuff.py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otherStuff.goDoOtherStuff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</p:spTree>
    <p:extLst>
      <p:ext uri="{BB962C8B-B14F-4D97-AF65-F5344CB8AC3E}">
        <p14:creationId xmlns:p14="http://schemas.microsoft.com/office/powerpoint/2010/main" val="97801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35" y="2795"/>
            <a:ext cx="9721857" cy="7007605"/>
          </a:xfrm>
          <a:prstGeom prst="rect">
            <a:avLst/>
          </a:prstGeom>
        </p:spPr>
        <p:txBody>
          <a:bodyPr vert="horz" lIns="91365" tIns="45683" rIns="91365" bIns="45683" rtlCol="0" anchor="ctr">
            <a:no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4396" spc="-100" dirty="0">
                <a:solidFill>
                  <a:srgbClr val="0070C0"/>
                </a:solidFill>
                <a:cs typeface="Arial" panose="020B0604020202020204" pitchFamily="34" charset="0"/>
              </a:rPr>
              <a:t>New Topic:</a:t>
            </a:r>
            <a:br>
              <a:rPr lang="en-US" altLang="en-US" sz="4396" spc="-100" dirty="0">
                <a:solidFill>
                  <a:srgbClr val="0070C0"/>
                </a:solidFill>
                <a:cs typeface="Arial" panose="020B0604020202020204" pitchFamily="34" charset="0"/>
              </a:rPr>
            </a:br>
            <a:endParaRPr lang="en-US" altLang="en-US" sz="4396" spc="-1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4396" spc="-100" dirty="0">
                <a:solidFill>
                  <a:srgbClr val="0070C0"/>
                </a:solidFill>
                <a:cs typeface="Arial" panose="020B0604020202020204" pitchFamily="34" charset="0"/>
              </a:rPr>
              <a:t>Conditions in Expressions</a:t>
            </a:r>
          </a:p>
          <a:p>
            <a:pPr>
              <a:lnSpc>
                <a:spcPct val="100000"/>
              </a:lnSpc>
            </a:pPr>
            <a:endParaRPr lang="en-US" altLang="en-US" sz="4396" spc="-1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4396" spc="-1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8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68" y="0"/>
            <a:ext cx="972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Using conditionals in expressions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7862" y="8382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1" hangingPunct="1"/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You know that you can’t put statements in expressions. Consider in C:</a:t>
            </a:r>
          </a:p>
          <a:p>
            <a:pPr algn="l" defTabSz="914400" eaLnBrk="1" hangingPunct="1"/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("abs(%d)=%d",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x,if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(x&gt;0) x; else -x);</a:t>
            </a:r>
          </a:p>
          <a:p>
            <a:pPr algn="l" defTabSz="914400" eaLnBrk="1" hangingPunct="1"/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3600" b="0" baseline="30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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syntax error</a:t>
            </a:r>
            <a:endParaRPr lang="en-US" altLang="zh-TW" sz="2400" b="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defTabSz="914400" eaLnBrk="1" hangingPunct="1"/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Even if we hide it in a #define, it’s still no good:</a:t>
            </a:r>
            <a:endParaRPr lang="en-US" altLang="zh-TW" sz="2400" b="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#define abs(x) if(x&gt;0) x; else</a:t>
            </a:r>
            <a:r>
              <a:rPr lang="en-US" altLang="zh-TW" sz="16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</a:p>
          <a:p>
            <a:pPr algn="l" defTabSz="914400" eaLnBrk="1" hangingPunct="1">
              <a:lnSpc>
                <a:spcPct val="60000"/>
              </a:lnSpc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spc="-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</a:t>
            </a:r>
          </a:p>
          <a:p>
            <a:pPr algn="l" defTabSz="914400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("abs(%d)=%d",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x,abs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(x));</a:t>
            </a:r>
          </a:p>
          <a:p>
            <a:pPr algn="l" defTabSz="914400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3600" b="0" baseline="30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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syntax error</a:t>
            </a:r>
            <a:r>
              <a:rPr lang="en-US" altLang="zh-TW" sz="3200" b="0" dirty="0">
                <a:solidFill>
                  <a:srgbClr val="2D2DB9"/>
                </a:solidFill>
                <a:cs typeface="Times New Roman" panose="02020603050405020304" pitchFamily="18" charset="0"/>
              </a:rPr>
              <a:t>   </a:t>
            </a:r>
          </a:p>
          <a:p>
            <a:pPr algn="l" defTabSz="914400" eaLnBrk="1" hangingPunct="1"/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Of course, we could use a function:</a:t>
            </a:r>
          </a:p>
          <a:p>
            <a:pPr algn="l" defTabSz="914400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abs(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x){i</a:t>
            </a:r>
            <a:r>
              <a:rPr lang="en-US" altLang="zh-TW" sz="2400" b="0" spc="-6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f(x&gt;0</a:t>
            </a:r>
            <a:r>
              <a:rPr lang="en-US" altLang="zh-TW" sz="24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sz="18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spc="-7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b="0" spc="-5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;el</a:t>
            </a:r>
            <a:r>
              <a:rPr lang="en-US" altLang="zh-TW" sz="2400" b="0" spc="-2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</a:t>
            </a:r>
            <a:r>
              <a:rPr lang="en-US" altLang="zh-TW" sz="18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rn</a:t>
            </a:r>
            <a:r>
              <a:rPr lang="en-US" altLang="zh-TW" sz="16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sz="2400" b="0" spc="-14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b="0" spc="-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2400" b="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</a:t>
            </a:r>
            <a:endParaRPr lang="en-US" altLang="zh-TW" sz="3200" b="0" spc="-100" dirty="0">
              <a:solidFill>
                <a:srgbClr val="2D2DB9"/>
              </a:solidFill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120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But we also could have used the </a:t>
            </a:r>
            <a:r>
              <a:rPr lang="en-US" altLang="zh-TW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339933"/>
                </a:solidFill>
                <a:cs typeface="Times New Roman" panose="02020603050405020304" pitchFamily="18" charset="0"/>
              </a:rPr>
              <a:t>:</a:t>
            </a: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 syntax: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#define abs(x) (x&gt;0)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?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2707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7862" y="11430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C’s “?:” syntax:</a:t>
            </a:r>
          </a:p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("abs(x)=%d\n",</a:t>
            </a:r>
            <a:r>
              <a:rPr lang="en-US" altLang="zh-TW" sz="28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spc="2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800" spc="1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TW" sz="28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0)</a:t>
            </a:r>
            <a:r>
              <a:rPr lang="en-US" altLang="zh-TW" sz="2800" spc="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?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zh-TW" sz="2800" b="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780"/>
              </a:spcBef>
              <a:buClrTx/>
            </a:pP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Python has an analogous syntax (</a:t>
            </a:r>
            <a:r>
              <a:rPr lang="zh-TW" altLang="en-US" sz="2800" b="0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類似語法</a:t>
            </a: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):</a:t>
            </a:r>
          </a:p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print("abs(x)=",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if </a:t>
            </a:r>
            <a:r>
              <a:rPr lang="en-US" altLang="zh-TW" sz="28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spc="2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800" spc="1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TW" sz="28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0)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else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 </a:t>
            </a:r>
          </a:p>
          <a:p>
            <a:pPr algn="l" defTabSz="914400" eaLnBrk="1" hangingPunct="1">
              <a:spcBef>
                <a:spcPts val="780"/>
              </a:spcBef>
              <a:buClrTx/>
            </a:pP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Of course, in the above case, none of this is  necessary, because Python has abs() built-in:</a:t>
            </a:r>
          </a:p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print("abs(x)=",abs(x))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68" y="0"/>
            <a:ext cx="972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Using conditionals in expressions</a:t>
            </a:r>
          </a:p>
        </p:txBody>
      </p:sp>
      <p:sp>
        <p:nvSpPr>
          <p:cNvPr id="2" name="Double Bracket 1"/>
          <p:cNvSpPr/>
          <p:nvPr/>
        </p:nvSpPr>
        <p:spPr bwMode="auto">
          <a:xfrm>
            <a:off x="642913" y="4648200"/>
            <a:ext cx="8382000" cy="1447800"/>
          </a:xfrm>
          <a:prstGeom prst="bracketPair">
            <a:avLst>
              <a:gd name="adj" fmla="val 90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68462" y="4191000"/>
            <a:ext cx="6400800" cy="2362200"/>
            <a:chOff x="1371600" y="3733800"/>
            <a:chExt cx="6400800" cy="2362200"/>
          </a:xfrm>
          <a:solidFill>
            <a:srgbClr val="CCFFCC"/>
          </a:solidFill>
        </p:grpSpPr>
        <p:sp>
          <p:nvSpPr>
            <p:cNvPr id="10" name="矩形 1"/>
            <p:cNvSpPr/>
            <p:nvPr/>
          </p:nvSpPr>
          <p:spPr bwMode="auto">
            <a:xfrm>
              <a:off x="1371600" y="3733800"/>
              <a:ext cx="6400800" cy="2362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The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Python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lines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up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better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with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the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notation that is used to de</a:t>
              </a:r>
              <a:r>
                <a:rPr lang="en-US" altLang="zh-TW" sz="2800" spc="100" dirty="0">
                  <a:solidFill>
                    <a:srgbClr val="3333CC"/>
                  </a:solidFill>
                  <a:latin typeface="Times New Roman" charset="0"/>
                </a:rPr>
                <a:t>f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ine abs(</a:t>
              </a:r>
              <a:r>
                <a:rPr lang="en-US" altLang="zh-TW" sz="12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) in mathematics: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>
                <a:solidFill>
                  <a:srgbClr val="3333CC"/>
                </a:solidFill>
                <a:latin typeface="Times New Roman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>
                <a:solidFill>
                  <a:srgbClr val="3333CC"/>
                </a:solidFill>
                <a:latin typeface="Times New Roman" charset="0"/>
              </a:endParaRPr>
            </a:p>
            <a:p>
              <a:pPr defTabSz="914400" fontAlgn="base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                                  x   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if (x</a:t>
              </a:r>
              <a:r>
                <a:rPr lang="en-US" altLang="zh-TW" sz="18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&gt;</a:t>
              </a:r>
              <a:r>
                <a:rPr lang="en-US" altLang="zh-TW" sz="18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0)</a:t>
              </a:r>
            </a:p>
            <a:p>
              <a:pPr defTabSz="914400" fontAlgn="base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              abs(x)  =</a:t>
              </a:r>
            </a:p>
            <a:p>
              <a:pPr defTabSz="914400" fontAlgn="base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                                </a:t>
              </a:r>
              <a:r>
                <a:rPr lang="en-US" altLang="zh-TW" sz="18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-x   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if (x</a:t>
              </a:r>
              <a:r>
                <a:rPr lang="en-US" altLang="zh-TW" sz="18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≤</a:t>
              </a:r>
              <a:r>
                <a:rPr lang="en-US" altLang="zh-TW" sz="18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0)</a:t>
              </a:r>
              <a:endParaRPr lang="zh-TW" altLang="en-US" sz="2400" i="1" dirty="0">
                <a:solidFill>
                  <a:srgbClr val="3333CC"/>
                </a:solidFill>
                <a:latin typeface="Times New Roman" charset="0"/>
              </a:endParaRPr>
            </a:p>
          </p:txBody>
        </p:sp>
        <p:sp>
          <p:nvSpPr>
            <p:cNvPr id="11" name="左大括弧 2"/>
            <p:cNvSpPr/>
            <p:nvPr/>
          </p:nvSpPr>
          <p:spPr bwMode="auto">
            <a:xfrm>
              <a:off x="3810000" y="4996475"/>
              <a:ext cx="190658" cy="685800"/>
            </a:xfrm>
            <a:prstGeom prst="leftBrace">
              <a:avLst>
                <a:gd name="adj1" fmla="val 27948"/>
                <a:gd name="adj2" fmla="val 50000"/>
              </a:avLst>
            </a:prstGeom>
            <a:grpFill/>
            <a:ln w="19050" cap="flat" cmpd="sng" algn="ctr">
              <a:solidFill>
                <a:srgbClr val="2D2DB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2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7862" y="11430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1" hangingPunct="1">
              <a:spcBef>
                <a:spcPts val="78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Since Python's lambda functions can only be expressions, the ability to put conditions into expressions is helpful: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800" b="0" dirty="0" err="1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clipsum</a:t>
            </a:r>
            <a:r>
              <a:rPr lang="en-US" altLang="zh-TW" sz="2800" b="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=lambda arg1,arg2: </a:t>
            </a: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\ </a:t>
            </a:r>
            <a:b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altLang="zh-TW" sz="2800" b="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  <a:r>
              <a:rPr lang="en-US" altLang="zh-TW" sz="2800" b="0" dirty="0">
                <a:solidFill>
                  <a:srgbClr val="EEA2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arg1+arg2 if arg1+arg2&lt;100 </a:t>
            </a:r>
            <a:r>
              <a:rPr lang="en-US" altLang="zh-TW" sz="2800" b="0" dirty="0">
                <a:solidFill>
                  <a:srgbClr val="96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 100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800" b="0" dirty="0" err="1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clipsum</a:t>
            </a:r>
            <a:r>
              <a:rPr lang="en-US" altLang="zh-TW" sz="2800" b="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(50,40)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90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800" b="0" dirty="0" err="1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clipsum</a:t>
            </a:r>
            <a:r>
              <a:rPr lang="en-US" altLang="zh-TW" sz="2800" b="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(50,60)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96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68" y="0"/>
            <a:ext cx="972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Using conditionals in expressions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7862" y="1143000"/>
            <a:ext cx="914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1" hangingPunct="1">
              <a:spcBef>
                <a:spcPts val="780"/>
              </a:spcBef>
              <a:buClrTx/>
            </a:pPr>
            <a:b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en-US" altLang="zh-TW" sz="2800" b="0" dirty="0">
              <a:solidFill>
                <a:srgbClr val="3333CC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0"/>
              </a:spcBef>
              <a:buClrTx/>
            </a:pPr>
            <a:endParaRPr lang="en-US" altLang="zh-TW" sz="2800" b="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en-US" altLang="zh-TW" sz="2800" b="0" dirty="0">
              <a:solidFill>
                <a:srgbClr val="3333CC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defTabSz="914400" eaLnBrk="1" hangingPunct="1">
              <a:spcBef>
                <a:spcPts val="0"/>
              </a:spcBef>
              <a:buClrTx/>
            </a:pPr>
            <a:endParaRPr lang="en-US" altLang="zh-TW" sz="2800" b="0" dirty="0">
              <a:solidFill>
                <a:srgbClr val="7030A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2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224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defTabSz="91440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/>
              <a:t>as </a:t>
            </a:r>
            <a:r>
              <a:rPr lang="en-US" altLang="en-US" sz="2800" dirty="0">
                <a:solidFill>
                  <a:srgbClr val="000000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 defTabSz="9144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 defTabSz="91440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  <a:cs typeface="+mn-cs"/>
              </a:rPr>
              <a:t>C</a:t>
            </a:r>
            <a:r>
              <a:rPr lang="en-US" altLang="en-US" spc="-5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Pyt</a:t>
            </a:r>
            <a:r>
              <a:rPr lang="en-US" altLang="en-US" sz="2800" spc="-70" dirty="0">
                <a:solidFill>
                  <a:srgbClr val="000000"/>
                </a:solidFill>
                <a:cs typeface="+mn-cs"/>
              </a:rPr>
              <a:t>hon</a:t>
            </a:r>
            <a:r>
              <a:rPr lang="en-US" altLang="en-US" sz="2400" spc="-7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  <a:cs typeface="+mn-cs"/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  <a:cs typeface="+mn-cs"/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  <a:cs typeface="+mn-cs"/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as </a:t>
            </a:r>
            <a:r>
              <a:rPr lang="en-US" altLang="en-US" sz="2800" spc="-210" dirty="0">
                <a:solidFill>
                  <a:srgbClr val="FFC000"/>
                </a:solidFill>
                <a:cs typeface="+mn-cs"/>
              </a:rPr>
              <a:t>F</a:t>
            </a:r>
            <a:r>
              <a:rPr lang="en-US" altLang="en-US" sz="2800" spc="-50" dirty="0">
                <a:solidFill>
                  <a:srgbClr val="FFC000"/>
                </a:solidFill>
                <a:cs typeface="+mn-cs"/>
              </a:rPr>
              <a:t>als</a:t>
            </a:r>
            <a:r>
              <a:rPr lang="en-US" altLang="en-US" sz="2800" spc="-100" dirty="0">
                <a:solidFill>
                  <a:srgbClr val="FFC000"/>
                </a:solidFill>
                <a:cs typeface="+mn-cs"/>
              </a:rPr>
              <a:t>e</a:t>
            </a:r>
            <a:r>
              <a:rPr lang="en-US" altLang="en-US" sz="2800" spc="-50" dirty="0"/>
              <a:t>: </a:t>
            </a:r>
          </a:p>
          <a:p>
            <a:pPr lvl="1" defTabSz="914400">
              <a:lnSpc>
                <a:spcPct val="70000"/>
              </a:lnSpc>
              <a:spcBef>
                <a:spcPts val="300"/>
              </a:spcBef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 defTabSz="91440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/>
              <a:t>logi</a:t>
            </a:r>
            <a:r>
              <a:rPr lang="en-US" altLang="en-US" sz="2800" spc="-100" dirty="0"/>
              <a:t>c</a:t>
            </a:r>
            <a:r>
              <a:rPr lang="en-US" altLang="en-US" sz="2800" dirty="0"/>
              <a:t>:</a:t>
            </a:r>
          </a:p>
          <a:p>
            <a:pPr lvl="1" defTabSz="914400">
              <a:lnSpc>
                <a:spcPct val="75000"/>
              </a:lnSpc>
              <a:spcBef>
                <a:spcPts val="300"/>
              </a:spcBef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so we get an answer 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f: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marL="457200" lvl="1" indent="0" defTabSz="91440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marL="457200" lvl="1" indent="0" defTabSz="91440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</a:p>
          <a:p>
            <a:pPr marL="457200" lvl="1" indent="0" defTabSz="91440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</a:t>
            </a:r>
          </a:p>
          <a:p>
            <a:pPr marL="457200" lvl="1" indent="0" defTabSz="91440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2.718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First non-null: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string!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"a"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* 5</a:t>
            </a:r>
          </a:p>
          <a:p>
            <a:pPr lvl="1" defTabSz="91440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aaaaa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3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7344817" y="434794"/>
            <a:ext cx="3125129" cy="784901"/>
            <a:chOff x="-734800" y="434792"/>
            <a:chExt cx="3125129" cy="784901"/>
          </a:xfrm>
        </p:grpSpPr>
        <p:sp>
          <p:nvSpPr>
            <p:cNvPr id="6" name="Trapezoid 5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defTabSz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4</a:t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#40</a:t>
              </a:r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1897062" y="2819400"/>
            <a:ext cx="7010400" cy="2667000"/>
          </a:xfrm>
          <a:prstGeom prst="wedgeRoundRectCallout">
            <a:avLst>
              <a:gd name="adj1" fmla="val -20676"/>
              <a:gd name="adj2" fmla="val -131120"/>
              <a:gd name="adj3" fmla="val 16667"/>
            </a:avLst>
          </a:prstGeom>
          <a:solidFill>
            <a:srgbClr val="B5B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4400" dirty="0">
                <a:solidFill>
                  <a:srgbClr val="000000"/>
                </a:solidFill>
              </a:rPr>
              <a:t>This was a different topic, but it also provided a way for conditionals to be  used in expressions.</a:t>
            </a:r>
          </a:p>
        </p:txBody>
      </p:sp>
    </p:spTree>
    <p:extLst>
      <p:ext uri="{BB962C8B-B14F-4D97-AF65-F5344CB8AC3E}">
        <p14:creationId xmlns:p14="http://schemas.microsoft.com/office/powerpoint/2010/main" val="12121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6862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solidFill>
                  <a:prstClr val="black"/>
                </a:solidFill>
              </a:rPr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]);</a:t>
            </a:r>
            <a:endParaRPr lang="en-US" altLang="en-US" dirty="0">
              <a:solidFill>
                <a:prstClr val="black"/>
              </a:solidFill>
            </a:endParaRPr>
          </a:p>
          <a:p>
            <a:pPr marL="574675" lvl="1" indent="-287338"/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>
                <a:solidFill>
                  <a:prstClr val="black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  <a:endParaRPr lang="en-US" altLang="en-US" dirty="0">
              <a:solidFill>
                <a:prstClr val="white"/>
              </a:solidFill>
            </a:endParaRPr>
          </a:p>
          <a:p>
            <a:pPr lvl="1"/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3200" dirty="0">
                <a:solidFill>
                  <a:srgbClr val="FF0000"/>
                </a:solidFill>
              </a:rPr>
              <a:t>Compared to C, Python is cleaner &amp; has more power.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68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(</a:t>
            </a:r>
            <a:r>
              <a:rPr lang="zh-TW" altLang="en-US" sz="4000" b="1" dirty="0">
                <a:solidFill>
                  <a:srgbClr val="0070C0"/>
                </a:solidFill>
              </a:rPr>
              <a:t>遍歷</a:t>
            </a:r>
            <a:r>
              <a:rPr lang="en-US" altLang="en-US" sz="4400" dirty="0">
                <a:solidFill>
                  <a:srgbClr val="0070C0"/>
                </a:solidFill>
              </a:rPr>
              <a:t>)</a:t>
            </a:r>
            <a:br>
              <a:rPr lang="en-US" altLang="en-US" sz="4400" dirty="0">
                <a:solidFill>
                  <a:srgbClr val="0070C0"/>
                </a:solidFill>
              </a:rPr>
            </a:br>
            <a:r>
              <a:rPr lang="en-US" altLang="en-US" sz="4400" dirty="0">
                <a:solidFill>
                  <a:srgbClr val="0070C0"/>
                </a:solidFill>
              </a:rPr>
              <a:t>a Set of</a:t>
            </a:r>
            <a:r>
              <a:rPr lang="en-US" altLang="en-US" sz="3200" dirty="0">
                <a:solidFill>
                  <a:srgbClr val="0070C0"/>
                </a:solidFill>
              </a:rPr>
              <a:t> 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68" y="459513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b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Slide 128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155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96862" y="1188722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/>
            <a:r>
              <a:rPr lang="en-US" altLang="en-US" sz="3600" kern="0" dirty="0"/>
              <a:t>In Python, </a:t>
            </a:r>
            <a:r>
              <a:rPr lang="en-US" altLang="en-US" sz="3600" i="1" kern="0" dirty="0"/>
              <a:t>everything</a:t>
            </a:r>
            <a:r>
              <a:rPr lang="en-US" altLang="en-US" sz="3600" kern="0" dirty="0"/>
              <a:t> is an object. </a:t>
            </a:r>
          </a:p>
          <a:p>
            <a:pPr lvl="1" defTabSz="914400"/>
            <a:r>
              <a:rPr lang="en-US" altLang="en-US" sz="3600" kern="0" dirty="0"/>
              <a:t>Including the space you wish to iterate over.</a:t>
            </a:r>
          </a:p>
          <a:p>
            <a:pPr defTabSz="914400">
              <a:spcBef>
                <a:spcPts val="2400"/>
              </a:spcBef>
            </a:pPr>
            <a:r>
              <a:rPr lang="en-US" altLang="en-US" sz="3600" kern="0" dirty="0"/>
              <a:t>If, for example, you want to iterate over the numbers from 0 to 9</a:t>
            </a:r>
          </a:p>
          <a:p>
            <a:pPr lvl="1" defTabSz="914400"/>
            <a:r>
              <a:rPr lang="en-US" altLang="en-US" sz="3600" kern="0" dirty="0"/>
              <a:t>Then that means iterating over all of the numbers </a:t>
            </a:r>
            <a:r>
              <a:rPr lang="en-US" altLang="en-US" sz="3600" i="1" kern="0" dirty="0">
                <a:solidFill>
                  <a:srgbClr val="0070C0"/>
                </a:solidFill>
              </a:rPr>
              <a:t>in</a:t>
            </a:r>
            <a:r>
              <a:rPr lang="en-US" altLang="en-US" sz="3600" kern="0" dirty="0"/>
              <a:t> that range. </a:t>
            </a:r>
          </a:p>
          <a:p>
            <a:pPr marL="397810" lvl="1" indent="0" defTabSz="914400">
              <a:buFontTx/>
              <a:buNone/>
            </a:pPr>
            <a:r>
              <a:rPr lang="en-US" altLang="en-US" sz="4000" kern="0" dirty="0">
                <a:latin typeface="Lucida Sans Typewriter" panose="020B0509030504030204" pitchFamily="49" charset="0"/>
              </a:rPr>
              <a:t>	</a:t>
            </a:r>
            <a:r>
              <a:rPr lang="en-US" altLang="en-US" sz="2800" kern="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sz="2800" kern="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sz="2800" kern="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sz="2800" kern="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sz="2800" kern="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defTabSz="914400"/>
            <a:endParaRPr lang="en-US" altLang="en-US" sz="3600" kern="0" dirty="0"/>
          </a:p>
          <a:p>
            <a:pPr marL="0" indent="0" defTabSz="914400">
              <a:buFont typeface="Wingdings" pitchFamily="2" charset="2"/>
              <a:buNone/>
            </a:pPr>
            <a:endParaRPr lang="en-US" altLang="en-US" sz="2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sz="280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68" y="1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439569" y="459514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129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6" name="Rounded Rectangular Callout 13"/>
          <p:cNvSpPr/>
          <p:nvPr/>
        </p:nvSpPr>
        <p:spPr bwMode="auto">
          <a:xfrm>
            <a:off x="4283901" y="3895595"/>
            <a:ext cx="2855936" cy="1172673"/>
          </a:xfrm>
          <a:prstGeom prst="wedgeRoundRectCallout">
            <a:avLst>
              <a:gd name="adj1" fmla="val -63958"/>
              <a:gd name="adj2" fmla="val 12908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 err="1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zh-TW" sz="2800" kern="0" dirty="0" err="1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Are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you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>
                <a:ln>
                  <a:solidFill>
                    <a:srgbClr val="000000"/>
                  </a:solidFill>
                </a:ln>
                <a:solidFill>
                  <a:srgbClr val="7030A0"/>
                </a:solidFill>
                <a:ea typeface="MS PGothic" pitchFamily="34" charset="-128"/>
                <a:cs typeface="Times New Roman" panose="02020603050405020304" pitchFamily="18" charset="0"/>
              </a:rPr>
              <a:t>able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to </a:t>
            </a:r>
            <a:r>
              <a:rPr lang="en-US" altLang="zh-TW" sz="2800" b="1" kern="0" dirty="0">
                <a:ln>
                  <a:solidFill>
                    <a:srgbClr val="000000"/>
                  </a:solidFill>
                </a:ln>
                <a:solidFill>
                  <a:srgbClr val="006600"/>
                </a:solidFill>
                <a:ea typeface="MS PGothic" pitchFamily="34" charset="-128"/>
                <a:cs typeface="Times New Roman" panose="02020603050405020304" pitchFamily="18" charset="0"/>
              </a:rPr>
              <a:t>iterate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over this object?</a:t>
            </a:r>
          </a:p>
        </p:txBody>
      </p:sp>
      <p:sp>
        <p:nvSpPr>
          <p:cNvPr id="7" name="Rounded Rectangular Callout 13"/>
          <p:cNvSpPr/>
          <p:nvPr/>
        </p:nvSpPr>
        <p:spPr bwMode="auto">
          <a:xfrm>
            <a:off x="1863354" y="4285161"/>
            <a:ext cx="2093929" cy="470945"/>
          </a:xfrm>
          <a:prstGeom prst="wedgeRoundRectCallout">
            <a:avLst>
              <a:gd name="adj1" fmla="val 69305"/>
              <a:gd name="adj2" fmla="val -603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 err="1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Answer:</a:t>
            </a:r>
            <a:r>
              <a:rPr lang="en-US" altLang="zh-TW" sz="2800" kern="0" dirty="0" err="1">
                <a:ln>
                  <a:solidFill>
                    <a:srgbClr val="000000"/>
                  </a:solidFill>
                </a:ln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Yes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ounded Rectangular Callout 13"/>
          <p:cNvSpPr/>
          <p:nvPr/>
        </p:nvSpPr>
        <p:spPr bwMode="auto">
          <a:xfrm>
            <a:off x="666907" y="2464586"/>
            <a:ext cx="2484327" cy="1200411"/>
          </a:xfrm>
          <a:prstGeom prst="wedgeRoundRectCallout">
            <a:avLst>
              <a:gd name="adj1" fmla="val 58059"/>
              <a:gd name="adj2" fmla="val 1102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Conclusion: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() is an 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 err="1">
                <a:ln>
                  <a:solidFill>
                    <a:srgbClr val="000000"/>
                  </a:solidFill>
                </a:ln>
                <a:solidFill>
                  <a:srgbClr val="006600"/>
                </a:solidFill>
                <a:ea typeface="MS PGothic" pitchFamily="34" charset="-128"/>
                <a:cs typeface="Times New Roman" panose="02020603050405020304" pitchFamily="18" charset="0"/>
              </a:rPr>
              <a:t>iter</a:t>
            </a:r>
            <a:r>
              <a:rPr lang="en-US" altLang="zh-TW" sz="2800" b="1" kern="0" dirty="0" err="1">
                <a:ln>
                  <a:solidFill>
                    <a:srgbClr val="000000"/>
                  </a:solidFill>
                </a:ln>
                <a:solidFill>
                  <a:srgbClr val="7030A0"/>
                </a:solidFill>
                <a:ea typeface="MS PGothic" pitchFamily="34" charset="-128"/>
                <a:cs typeface="Times New Roman" panose="02020603050405020304" pitchFamily="18" charset="0"/>
              </a:rPr>
              <a:t>able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 object.</a:t>
            </a:r>
          </a:p>
        </p:txBody>
      </p:sp>
      <p:sp>
        <p:nvSpPr>
          <p:cNvPr id="9" name="Down Arrow 8"/>
          <p:cNvSpPr/>
          <p:nvPr/>
        </p:nvSpPr>
        <p:spPr bwMode="auto">
          <a:xfrm rot="6585386">
            <a:off x="3185739" y="2578716"/>
            <a:ext cx="128876" cy="2743906"/>
          </a:xfrm>
          <a:prstGeom prst="downArrow">
            <a:avLst>
              <a:gd name="adj1" fmla="val 23912"/>
              <a:gd name="adj2" fmla="val 86956"/>
            </a:avLst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 rot="6141057">
            <a:off x="3399776" y="1651548"/>
            <a:ext cx="128876" cy="4615373"/>
          </a:xfrm>
          <a:prstGeom prst="downArrow">
            <a:avLst>
              <a:gd name="adj1" fmla="val 23912"/>
              <a:gd name="adj2" fmla="val 86956"/>
            </a:avLst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__[:67])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005878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vars([object])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0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968" y="1188722"/>
            <a:ext cx="9436894" cy="79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512763" indent="-222250" defTabSz="914400">
              <a:spcAft>
                <a:spcPts val="1500"/>
              </a:spcAft>
            </a:pPr>
            <a:r>
              <a:rPr lang="en-US" altLang="en-US" sz="3600" kern="0" dirty="0"/>
              <a:t>You can also loop through strings, lists, etc.: </a:t>
            </a:r>
            <a:br>
              <a:rPr lang="en-US" altLang="en-US" sz="2000" kern="0" dirty="0"/>
            </a:br>
            <a:endParaRPr lang="en-US" altLang="en-US" sz="1600" kern="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 defTabSz="914400"/>
            <a:endParaRPr lang="en-US" altLang="en-US" sz="2000" kern="0" dirty="0"/>
          </a:p>
          <a:p>
            <a:pPr marL="0" indent="0" defTabSz="914400">
              <a:buFont typeface="Wingdings" pitchFamily="2" charset="2"/>
              <a:buNone/>
            </a:pPr>
            <a:endParaRPr lang="en-US" altLang="en-US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sz="1400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8" y="2362200"/>
            <a:ext cx="9436894" cy="451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0"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S = "Python"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for letter in 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letter :', letter)</a:t>
            </a:r>
          </a:p>
          <a:p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fruits = ['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banana','apple','mango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for fruit in fruits: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fruit :', fruit)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print("Good bye!")</a:t>
            </a:r>
          </a:p>
          <a:p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1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69" y="459514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5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130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0" name="Rounded Rectangular Callout 13"/>
          <p:cNvSpPr/>
          <p:nvPr/>
        </p:nvSpPr>
        <p:spPr bwMode="auto">
          <a:xfrm>
            <a:off x="3871105" y="1454195"/>
            <a:ext cx="2855936" cy="1172673"/>
          </a:xfrm>
          <a:prstGeom prst="wedgeRoundRectCallout">
            <a:avLst>
              <a:gd name="adj1" fmla="val -38556"/>
              <a:gd name="adj2" fmla="val 9093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 err="1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zh-TW" sz="2800" kern="0" dirty="0" err="1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Are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you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>
                <a:ln>
                  <a:solidFill>
                    <a:srgbClr val="000000"/>
                  </a:solidFill>
                </a:ln>
                <a:solidFill>
                  <a:srgbClr val="7030A0"/>
                </a:solidFill>
                <a:ea typeface="MS PGothic" pitchFamily="34" charset="-128"/>
                <a:cs typeface="Times New Roman" panose="02020603050405020304" pitchFamily="18" charset="0"/>
              </a:rPr>
              <a:t>able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to </a:t>
            </a:r>
            <a:r>
              <a:rPr lang="en-US" altLang="zh-TW" sz="2800" b="1" kern="0" dirty="0">
                <a:ln>
                  <a:solidFill>
                    <a:srgbClr val="000000"/>
                  </a:solidFill>
                </a:ln>
                <a:solidFill>
                  <a:srgbClr val="006600"/>
                </a:solidFill>
                <a:ea typeface="MS PGothic" pitchFamily="34" charset="-128"/>
                <a:cs typeface="Times New Roman" panose="02020603050405020304" pitchFamily="18" charset="0"/>
              </a:rPr>
              <a:t>iterate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over this object?</a:t>
            </a:r>
          </a:p>
        </p:txBody>
      </p:sp>
      <p:sp>
        <p:nvSpPr>
          <p:cNvPr id="11" name="Rounded Rectangular Callout 13"/>
          <p:cNvSpPr/>
          <p:nvPr/>
        </p:nvSpPr>
        <p:spPr bwMode="auto">
          <a:xfrm>
            <a:off x="1450558" y="1843761"/>
            <a:ext cx="2093929" cy="470945"/>
          </a:xfrm>
          <a:prstGeom prst="wedgeRoundRectCallout">
            <a:avLst>
              <a:gd name="adj1" fmla="val 69305"/>
              <a:gd name="adj2" fmla="val -6039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 err="1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Answer:</a:t>
            </a:r>
            <a:r>
              <a:rPr lang="en-US" altLang="zh-TW" sz="2800" kern="0" dirty="0" err="1">
                <a:ln>
                  <a:solidFill>
                    <a:srgbClr val="000000"/>
                  </a:solidFill>
                </a:ln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Yes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ounded Rectangular Callout 13"/>
          <p:cNvSpPr/>
          <p:nvPr/>
        </p:nvSpPr>
        <p:spPr bwMode="auto">
          <a:xfrm>
            <a:off x="254111" y="23186"/>
            <a:ext cx="2484327" cy="1200411"/>
          </a:xfrm>
          <a:prstGeom prst="wedgeRoundRectCallout">
            <a:avLst>
              <a:gd name="adj1" fmla="val 58059"/>
              <a:gd name="adj2" fmla="val 11022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Conclusion: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A </a:t>
            </a:r>
            <a:r>
              <a:rPr lang="en-US" altLang="zh-TW" sz="2800" b="1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 is an 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 err="1">
                <a:ln>
                  <a:solidFill>
                    <a:srgbClr val="000000"/>
                  </a:solidFill>
                </a:ln>
                <a:solidFill>
                  <a:srgbClr val="006600"/>
                </a:solidFill>
                <a:ea typeface="MS PGothic" pitchFamily="34" charset="-128"/>
                <a:cs typeface="Times New Roman" panose="02020603050405020304" pitchFamily="18" charset="0"/>
              </a:rPr>
              <a:t>iter</a:t>
            </a:r>
            <a:r>
              <a:rPr lang="en-US" altLang="zh-TW" sz="2800" b="1" kern="0" dirty="0" err="1">
                <a:ln>
                  <a:solidFill>
                    <a:srgbClr val="000000"/>
                  </a:solidFill>
                </a:ln>
                <a:solidFill>
                  <a:srgbClr val="7030A0"/>
                </a:solidFill>
                <a:ea typeface="MS PGothic" pitchFamily="34" charset="-128"/>
                <a:cs typeface="Times New Roman" panose="02020603050405020304" pitchFamily="18" charset="0"/>
              </a:rPr>
              <a:t>able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 object.</a:t>
            </a:r>
          </a:p>
        </p:txBody>
      </p:sp>
      <p:sp>
        <p:nvSpPr>
          <p:cNvPr id="13" name="Down Arrow 12"/>
          <p:cNvSpPr/>
          <p:nvPr/>
        </p:nvSpPr>
        <p:spPr bwMode="auto">
          <a:xfrm rot="6585386">
            <a:off x="2772943" y="137316"/>
            <a:ext cx="128876" cy="2743906"/>
          </a:xfrm>
          <a:prstGeom prst="downArrow">
            <a:avLst>
              <a:gd name="adj1" fmla="val 23912"/>
              <a:gd name="adj2" fmla="val 86956"/>
            </a:avLst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6141057">
            <a:off x="2986980" y="-789852"/>
            <a:ext cx="128876" cy="4615373"/>
          </a:xfrm>
          <a:prstGeom prst="downArrow">
            <a:avLst>
              <a:gd name="adj1" fmla="val 23912"/>
              <a:gd name="adj2" fmla="val 86956"/>
            </a:avLst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5" name="Rounded Rectangular Callout 13"/>
          <p:cNvSpPr/>
          <p:nvPr/>
        </p:nvSpPr>
        <p:spPr bwMode="auto">
          <a:xfrm>
            <a:off x="4039253" y="3398280"/>
            <a:ext cx="2855936" cy="1172673"/>
          </a:xfrm>
          <a:prstGeom prst="wedgeRoundRectCallout">
            <a:avLst>
              <a:gd name="adj1" fmla="val -37417"/>
              <a:gd name="adj2" fmla="val 107538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 err="1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zh-TW" sz="2800" kern="0" dirty="0" err="1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Are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you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>
                <a:ln>
                  <a:solidFill>
                    <a:srgbClr val="000000"/>
                  </a:solidFill>
                </a:ln>
                <a:solidFill>
                  <a:srgbClr val="7030A0"/>
                </a:solidFill>
                <a:ea typeface="MS PGothic" pitchFamily="34" charset="-128"/>
                <a:cs typeface="Times New Roman" panose="02020603050405020304" pitchFamily="18" charset="0"/>
              </a:rPr>
              <a:t>able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to </a:t>
            </a:r>
            <a:r>
              <a:rPr lang="en-US" altLang="zh-TW" sz="2800" b="1" kern="0" dirty="0">
                <a:ln>
                  <a:solidFill>
                    <a:srgbClr val="000000"/>
                  </a:solidFill>
                </a:ln>
                <a:solidFill>
                  <a:srgbClr val="006600"/>
                </a:solidFill>
                <a:ea typeface="MS PGothic" pitchFamily="34" charset="-128"/>
                <a:cs typeface="Times New Roman" panose="02020603050405020304" pitchFamily="18" charset="0"/>
              </a:rPr>
              <a:t>iterate</a:t>
            </a: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 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3333CC">
                    <a:lumMod val="75000"/>
                  </a:srgbClr>
                </a:solidFill>
                <a:ea typeface="MS PGothic" pitchFamily="34" charset="-128"/>
                <a:cs typeface="Times New Roman" panose="02020603050405020304" pitchFamily="18" charset="0"/>
              </a:rPr>
              <a:t>over this object?</a:t>
            </a:r>
          </a:p>
        </p:txBody>
      </p:sp>
      <p:sp>
        <p:nvSpPr>
          <p:cNvPr id="16" name="Rounded Rectangular Callout 13"/>
          <p:cNvSpPr/>
          <p:nvPr/>
        </p:nvSpPr>
        <p:spPr bwMode="auto">
          <a:xfrm>
            <a:off x="1618706" y="3787846"/>
            <a:ext cx="2093929" cy="470945"/>
          </a:xfrm>
          <a:prstGeom prst="wedgeRoundRectCallout">
            <a:avLst>
              <a:gd name="adj1" fmla="val 69305"/>
              <a:gd name="adj2" fmla="val -60398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 err="1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Answer:</a:t>
            </a:r>
            <a:r>
              <a:rPr lang="en-US" altLang="zh-TW" sz="2800" kern="0" dirty="0" err="1">
                <a:ln>
                  <a:solidFill>
                    <a:srgbClr val="000000"/>
                  </a:solidFill>
                </a:ln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Yes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ular Callout 13"/>
          <p:cNvSpPr/>
          <p:nvPr/>
        </p:nvSpPr>
        <p:spPr bwMode="auto">
          <a:xfrm>
            <a:off x="422259" y="1967271"/>
            <a:ext cx="2484327" cy="1200411"/>
          </a:xfrm>
          <a:prstGeom prst="wedgeRoundRectCallout">
            <a:avLst>
              <a:gd name="adj1" fmla="val 58059"/>
              <a:gd name="adj2" fmla="val 110229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FF3300"/>
                </a:solidFill>
                <a:ea typeface="MS PGothic" pitchFamily="34" charset="-128"/>
                <a:cs typeface="Times New Roman" panose="02020603050405020304" pitchFamily="18" charset="0"/>
              </a:rPr>
              <a:t>Conclusion: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A </a:t>
            </a:r>
            <a:r>
              <a:rPr lang="en-US" altLang="zh-TW" sz="2800" b="1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list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 is an </a:t>
            </a:r>
          </a:p>
          <a:p>
            <a:pPr algn="ctr" defTabSz="914400" fontAlgn="base">
              <a:lnSpc>
                <a:spcPct val="80000"/>
              </a:lnSpc>
              <a:spcAft>
                <a:spcPct val="0"/>
              </a:spcAft>
            </a:pPr>
            <a:r>
              <a:rPr lang="en-US" altLang="zh-TW" sz="2800" b="1" kern="0" dirty="0" err="1">
                <a:ln>
                  <a:solidFill>
                    <a:srgbClr val="000000"/>
                  </a:solidFill>
                </a:ln>
                <a:solidFill>
                  <a:srgbClr val="006600"/>
                </a:solidFill>
                <a:ea typeface="MS PGothic" pitchFamily="34" charset="-128"/>
                <a:cs typeface="Times New Roman" panose="02020603050405020304" pitchFamily="18" charset="0"/>
              </a:rPr>
              <a:t>iter</a:t>
            </a:r>
            <a:r>
              <a:rPr lang="en-US" altLang="zh-TW" sz="2800" b="1" kern="0" dirty="0" err="1">
                <a:ln>
                  <a:solidFill>
                    <a:srgbClr val="000000"/>
                  </a:solidFill>
                </a:ln>
                <a:solidFill>
                  <a:srgbClr val="7030A0"/>
                </a:solidFill>
                <a:ea typeface="MS PGothic" pitchFamily="34" charset="-128"/>
                <a:cs typeface="Times New Roman" panose="02020603050405020304" pitchFamily="18" charset="0"/>
              </a:rPr>
              <a:t>able</a:t>
            </a:r>
            <a:r>
              <a:rPr lang="en-US" altLang="zh-TW" sz="2800" kern="0" dirty="0">
                <a:solidFill>
                  <a:srgbClr val="262699"/>
                </a:solidFill>
                <a:ea typeface="MS PGothic" pitchFamily="34" charset="-128"/>
                <a:cs typeface="Times New Roman" panose="02020603050405020304" pitchFamily="18" charset="0"/>
              </a:rPr>
              <a:t> object.</a:t>
            </a:r>
          </a:p>
        </p:txBody>
      </p:sp>
      <p:sp>
        <p:nvSpPr>
          <p:cNvPr id="18" name="Down Arrow 17"/>
          <p:cNvSpPr/>
          <p:nvPr/>
        </p:nvSpPr>
        <p:spPr bwMode="auto">
          <a:xfrm rot="6585386">
            <a:off x="2941091" y="2081401"/>
            <a:ext cx="128876" cy="2743906"/>
          </a:xfrm>
          <a:prstGeom prst="downArrow">
            <a:avLst>
              <a:gd name="adj1" fmla="val 23912"/>
              <a:gd name="adj2" fmla="val 86956"/>
            </a:avLst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6141057">
            <a:off x="3155128" y="1154233"/>
            <a:ext cx="128876" cy="4615373"/>
          </a:xfrm>
          <a:prstGeom prst="downArrow">
            <a:avLst>
              <a:gd name="adj1" fmla="val 23912"/>
              <a:gd name="adj2" fmla="val 86956"/>
            </a:avLst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37490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len(S)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length of the string, </a:t>
                      </a:r>
                      <a:r>
                        <a:rPr kumimoji="0" lang="en-US" altLang="en-US" sz="24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max(S)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that character from the string S which has the highest Unicode value.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min(S)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that character from the string S which has the lowest Unicode value.</a:t>
                      </a: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[*reverse</a:t>
                      </a: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d(S)</a:t>
                      </a: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reversed list of the elements of the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string, S. (We can't splat back to a string.)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String Functions: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439570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3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112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137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4572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abs(X)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absolute value of X: the (positive) distance between X and zero.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3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divmod(X, Y)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3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3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pair of numbers to hold X//Y and X%Y.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max(X1,</a:t>
                      </a:r>
                      <a:r>
                        <a:rPr kumimoji="0" lang="en-US" altLang="en-US" sz="1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X2,</a:t>
                      </a:r>
                      <a:r>
                        <a:rPr kumimoji="0" lang="en-US" altLang="en-US" sz="20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...</a:t>
                      </a: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400" b="0" i="0" u="none" strike="noStrike" cap="none" spc="-50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4"/>
                      </a:endParaRPr>
                    </a:p>
                  </a:txBody>
                  <a:tcPr marL="0" marR="0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largest of its arguments: the value closest to positive infinity.</a:t>
                      </a:r>
                    </a:p>
                  </a:txBody>
                  <a:tcPr marL="137160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5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min(X1,</a:t>
                      </a:r>
                      <a:r>
                        <a:rPr kumimoji="0" lang="en-US" altLang="en-US" sz="1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X2,</a:t>
                      </a:r>
                      <a:r>
                        <a:rPr kumimoji="0" lang="en-US" altLang="en-US" sz="20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...</a:t>
                      </a:r>
                      <a:r>
                        <a:rPr kumimoji="0" lang="en-US" altLang="en-US" sz="24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hlinkClick r:id="rId5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 the smallest of its arguments: the value closest to negative infinity.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pow(X, Y)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value of X**Y.</a:t>
                      </a:r>
                    </a:p>
                  </a:txBody>
                  <a:tcPr marL="137160" marR="0" marT="0" marB="182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Number Functions: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9513" y="1977384"/>
            <a:ext cx="9521687" cy="35681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0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3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107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pic>
        <p:nvPicPr>
          <p:cNvPr id="15" name="Picture 4" descr="Mead Cork Bulletin Board, 24 X 18, Silver Aluminum Frame : Targe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13856" r="2099" b="14777"/>
          <a:stretch/>
        </p:blipFill>
        <p:spPr bwMode="auto">
          <a:xfrm>
            <a:off x="3959350" y="2542025"/>
            <a:ext cx="5791527" cy="43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461288" y="2994375"/>
            <a:ext cx="1439894" cy="1661856"/>
            <a:chOff x="4461288" y="2994375"/>
            <a:chExt cx="1439894" cy="1661856"/>
          </a:xfrm>
        </p:grpSpPr>
        <p:pic>
          <p:nvPicPr>
            <p:cNvPr id="13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17050" r="76973" b="48638"/>
            <a:stretch/>
          </p:blipFill>
          <p:spPr bwMode="auto">
            <a:xfrm>
              <a:off x="4461288" y="2994375"/>
              <a:ext cx="1439894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 bwMode="auto">
            <a:xfrm>
              <a:off x="4496502" y="3149378"/>
              <a:ext cx="1384182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abs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is a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built-in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f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charset="0"/>
                </a:rPr>
                <a:t>  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ints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, but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not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f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strs</a:t>
              </a:r>
              <a:endParaRPr lang="en-US" sz="2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7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562" y="685800"/>
          <a:ext cx="9372600" cy="61569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Function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( description )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any</a:t>
                      </a:r>
                      <a:r>
                        <a:rPr kumimoji="0" lang="en-US" altLang="en-US" sz="2400" b="0" i="0" u="none" strike="noStrike" cap="none" spc="7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any element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L evaluates to True (</a:t>
                      </a:r>
                      <a:r>
                        <a:rPr kumimoji="0" lang="en-US" altLang="en-US" sz="2400" b="0" i="1" u="none" strike="noStrike" cap="none" spc="-1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 element is nonzero and nonempty)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all</a:t>
                      </a:r>
                      <a:r>
                        <a:rPr kumimoji="0" lang="en-US" altLang="en-US" sz="2400" b="0" i="0" u="none" strike="noStrike" cap="none" spc="7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if all elements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of L evaluate to</a:t>
                      </a:r>
                      <a:b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(</a:t>
                      </a:r>
                      <a:r>
                        <a:rPr kumimoji="0" lang="en-US" altLang="en-US" sz="2400" b="0" i="1" u="none" strike="noStrike" cap="none" spc="-1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they are all nonzero and nonempty)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len</a:t>
                      </a:r>
                      <a:r>
                        <a:rPr kumimoji="0" lang="en-US" altLang="en-US" sz="2400" b="0" i="0" u="none" strike="noStrike" cap="none" spc="8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length of the list, L.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max</a:t>
                      </a:r>
                      <a:r>
                        <a:rPr kumimoji="0" lang="en-US" altLang="en-US" sz="2400" b="0" i="0" u="none" strike="noStrike" cap="none" spc="8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largest element from the list, L.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min</a:t>
                      </a:r>
                      <a:r>
                        <a:rPr kumimoji="0" lang="en-US" altLang="en-US" sz="2400" b="0" i="0" u="none" strike="noStrike" cap="none" spc="8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  <a:hlinkClick r:id="rId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smallest element from the list, L.</a:t>
                      </a:r>
                    </a:p>
                  </a:txBody>
                  <a:tcPr marL="137160" marR="8287"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</a:t>
                      </a:r>
                      <a:r>
                        <a:rPr kumimoji="0" lang="en-US" altLang="en-US" sz="2400" b="0" i="0" u="none" strike="noStrike" cap="none" spc="8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the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sum of all elements of the list, L.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[*reversed(L)]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B9BFF"/>
                          </a:solidFill>
                          <a:effectLst/>
                          <a:latin typeface="Calibri" panose="020F050202020403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B9BFF"/>
                        </a:solidFill>
                        <a:effectLst/>
                        <a:latin typeface="Calibri" panose="020F050202020403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Reverses the elements of the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list, L. (This one's different, because it had to splat back to a list.)</a:t>
                      </a:r>
                    </a:p>
                  </a:txBody>
                  <a:tcPr marL="137160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9513" y="2783240"/>
            <a:ext cx="9521687" cy="40457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265" y="0"/>
            <a:ext cx="96011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Built-in List Functions: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1" y="459516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3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108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pic>
        <p:nvPicPr>
          <p:cNvPr id="7" name="Picture 4" descr="Mead Cork Bulletin Board, 24 X 18, Silver Aluminum Frame : Targ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13856" r="2099" b="14777"/>
          <a:stretch/>
        </p:blipFill>
        <p:spPr bwMode="auto">
          <a:xfrm>
            <a:off x="3959350" y="2542025"/>
            <a:ext cx="5791527" cy="43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61288" y="2994375"/>
            <a:ext cx="1439894" cy="1661856"/>
            <a:chOff x="4461288" y="2994375"/>
            <a:chExt cx="1439894" cy="1661856"/>
          </a:xfrm>
        </p:grpSpPr>
        <p:pic>
          <p:nvPicPr>
            <p:cNvPr id="9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17050" r="76973" b="48638"/>
            <a:stretch/>
          </p:blipFill>
          <p:spPr bwMode="auto">
            <a:xfrm>
              <a:off x="4461288" y="2994375"/>
              <a:ext cx="1439894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4496502" y="3149378"/>
              <a:ext cx="1384182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abs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is a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built-in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f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charset="0"/>
                </a:rPr>
                <a:t>  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ints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, but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not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f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strs</a:t>
              </a:r>
              <a:endParaRPr lang="en-US" sz="2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45906" y="2971611"/>
            <a:ext cx="1667547" cy="1675306"/>
            <a:chOff x="6145906" y="2971611"/>
            <a:chExt cx="1667547" cy="1675306"/>
          </a:xfrm>
        </p:grpSpPr>
        <p:pic>
          <p:nvPicPr>
            <p:cNvPr id="12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16580" r="50678" b="49108"/>
            <a:stretch/>
          </p:blipFill>
          <p:spPr bwMode="auto">
            <a:xfrm>
              <a:off x="6145906" y="2971611"/>
              <a:ext cx="1667547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rot="21540000">
              <a:off x="6185471" y="3169767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all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everything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40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s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T</a:t>
              </a:r>
              <a:r>
                <a:rPr lang="en-US" sz="2800" spc="10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800" spc="-40" dirty="0">
                  <a:solidFill>
                    <a:srgbClr val="000000"/>
                  </a:solidFill>
                  <a:latin typeface="Times New Roman" charset="0"/>
                </a:rPr>
                <a:t>u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61286" y="4861116"/>
            <a:ext cx="1667546" cy="1662968"/>
            <a:chOff x="4461286" y="4861116"/>
            <a:chExt cx="1667546" cy="1662968"/>
          </a:xfrm>
        </p:grpSpPr>
        <p:pic>
          <p:nvPicPr>
            <p:cNvPr id="15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55591" r="73842" b="10450"/>
            <a:stretch/>
          </p:blipFill>
          <p:spPr bwMode="auto">
            <a:xfrm>
              <a:off x="4461286" y="4861116"/>
              <a:ext cx="1667546" cy="164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 rot="21660000">
              <a:off x="4492643" y="5046934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any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anything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T</a:t>
              </a:r>
              <a:r>
                <a:rPr lang="en-US" sz="2800" spc="10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8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39123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down to an integer. If x is a string, you can give the base.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tuple.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list that is sorted.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set.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“nice looking”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a string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hexadecimal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octal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binary value, stored in a string.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4379" y="4761133"/>
            <a:ext cx="9844644" cy="2096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4379" y="852755"/>
            <a:ext cx="9844644" cy="361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0427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pic>
        <p:nvPicPr>
          <p:cNvPr id="7" name="Picture 4" descr="Mead Cork Bulletin Board, 24 X 18, Silver Aluminum Frame : Targ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13856" r="2099" b="14777"/>
          <a:stretch/>
        </p:blipFill>
        <p:spPr bwMode="auto">
          <a:xfrm>
            <a:off x="3959350" y="2542025"/>
            <a:ext cx="5791527" cy="43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61288" y="2994375"/>
            <a:ext cx="1439894" cy="1661856"/>
            <a:chOff x="4461288" y="2994375"/>
            <a:chExt cx="1439894" cy="1661856"/>
          </a:xfrm>
        </p:grpSpPr>
        <p:pic>
          <p:nvPicPr>
            <p:cNvPr id="9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17050" r="76973" b="48638"/>
            <a:stretch/>
          </p:blipFill>
          <p:spPr bwMode="auto">
            <a:xfrm>
              <a:off x="4461288" y="2994375"/>
              <a:ext cx="1439894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4496502" y="3149378"/>
              <a:ext cx="1384182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abs</a:t>
              </a:r>
              <a:r>
                <a:rPr lang="en-US" sz="2800" dirty="0">
                  <a:solidFill>
                    <a:prstClr val="black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 is a</a:t>
              </a:r>
              <a:br>
                <a:rPr lang="en-US" sz="280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16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prstClr val="black"/>
                  </a:solidFill>
                  <a:latin typeface="Times New Roman" charset="0"/>
                </a:rPr>
                <a:t>built-in </a:t>
              </a:r>
              <a:r>
                <a:rPr lang="en-US" sz="2800" spc="-300" dirty="0">
                  <a:solidFill>
                    <a:prstClr val="black"/>
                  </a:solidFill>
                  <a:latin typeface="Times New Roman" charset="0"/>
                </a:rPr>
                <a:t>o</a:t>
              </a:r>
              <a:r>
                <a:rPr lang="en-US" sz="2800" spc="-100" dirty="0">
                  <a:solidFill>
                    <a:prstClr val="black"/>
                  </a:solidFill>
                  <a:latin typeface="Times New Roman" charset="0"/>
                </a:rPr>
                <a:t>f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prstClr val="black"/>
                  </a:solidFill>
                  <a:latin typeface="Times New Roman" charset="0"/>
                </a:rPr>
                <a:t>   </a:t>
              </a:r>
              <a:r>
                <a:rPr lang="en-US" sz="2800" dirty="0" err="1">
                  <a:solidFill>
                    <a:prstClr val="black"/>
                  </a:solidFill>
                  <a:latin typeface="Times New Roman" charset="0"/>
                </a:rPr>
                <a:t>ints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, but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prstClr val="black"/>
                  </a:solidFill>
                  <a:latin typeface="Times New Roman" charset="0"/>
                </a:rPr>
                <a:t>not </a:t>
              </a:r>
              <a:r>
                <a:rPr lang="en-US" sz="2800" spc="-300" dirty="0">
                  <a:solidFill>
                    <a:prstClr val="black"/>
                  </a:solidFill>
                  <a:latin typeface="Times New Roman" charset="0"/>
                </a:rPr>
                <a:t>o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f </a:t>
              </a:r>
              <a:r>
                <a:rPr lang="en-US" sz="2800" dirty="0" err="1">
                  <a:solidFill>
                    <a:prstClr val="black"/>
                  </a:solidFill>
                  <a:latin typeface="Times New Roman" charset="0"/>
                </a:rPr>
                <a:t>strs</a:t>
              </a:r>
              <a:endParaRPr lang="en-US" sz="2800" dirty="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45906" y="2971611"/>
            <a:ext cx="1667547" cy="1675306"/>
            <a:chOff x="6145906" y="2971611"/>
            <a:chExt cx="1667547" cy="1675306"/>
          </a:xfrm>
        </p:grpSpPr>
        <p:pic>
          <p:nvPicPr>
            <p:cNvPr id="12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16580" r="50678" b="49108"/>
            <a:stretch/>
          </p:blipFill>
          <p:spPr bwMode="auto">
            <a:xfrm>
              <a:off x="6145906" y="2971611"/>
              <a:ext cx="1667547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rot="21540000">
              <a:off x="6185471" y="3169767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all</a:t>
              </a:r>
              <a:r>
                <a:rPr lang="en-US" sz="2800" dirty="0">
                  <a:solidFill>
                    <a:prstClr val="black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prstClr val="black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everything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TW" sz="2800" spc="-40" dirty="0">
                  <a:solidFill>
                    <a:prstClr val="black"/>
                  </a:solidFill>
                  <a:latin typeface="Times New Roman" charset="0"/>
                </a:rPr>
                <a:t>i</a:t>
              </a:r>
              <a:r>
                <a:rPr lang="en-US" altLang="zh-TW" sz="2800" dirty="0">
                  <a:solidFill>
                    <a:prstClr val="black"/>
                  </a:solidFill>
                  <a:latin typeface="Times New Roman" charset="0"/>
                </a:rPr>
                <a:t>s</a:t>
              </a:r>
              <a:r>
                <a:rPr lang="en-US" altLang="zh-TW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altLang="zh-TW" sz="2800" spc="-100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altLang="zh-TW" sz="2800" spc="100" dirty="0">
                  <a:solidFill>
                    <a:prstClr val="black"/>
                  </a:solidFill>
                  <a:latin typeface="Times New Roman" charset="0"/>
                </a:rPr>
                <a:t>r</a:t>
              </a:r>
              <a:r>
                <a:rPr lang="en-US" altLang="zh-TW" sz="2800" spc="-40" dirty="0">
                  <a:solidFill>
                    <a:prstClr val="black"/>
                  </a:solidFill>
                  <a:latin typeface="Times New Roman" charset="0"/>
                </a:rPr>
                <a:t>u</a:t>
              </a:r>
              <a:r>
                <a:rPr lang="en-US" altLang="zh-TW" sz="2800" dirty="0">
                  <a:solidFill>
                    <a:prstClr val="black"/>
                  </a:solidFill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61286" y="4861116"/>
            <a:ext cx="1667546" cy="1662968"/>
            <a:chOff x="4461286" y="4861116"/>
            <a:chExt cx="1667546" cy="1662968"/>
          </a:xfrm>
        </p:grpSpPr>
        <p:pic>
          <p:nvPicPr>
            <p:cNvPr id="15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55591" r="73842" b="10450"/>
            <a:stretch/>
          </p:blipFill>
          <p:spPr bwMode="auto">
            <a:xfrm>
              <a:off x="4461286" y="4861116"/>
              <a:ext cx="1667546" cy="164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 rot="21660000">
              <a:off x="4492643" y="5046934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any</a:t>
              </a:r>
              <a:r>
                <a:rPr lang="en-US" sz="2800" dirty="0">
                  <a:solidFill>
                    <a:prstClr val="black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prstClr val="black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anything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is</a:t>
              </a: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prstClr val="black"/>
                  </a:solidFill>
                  <a:latin typeface="Times New Roman" charset="0"/>
                </a:rPr>
                <a:t>T</a:t>
              </a:r>
              <a:r>
                <a:rPr lang="en-US" sz="2800" spc="100" dirty="0">
                  <a:solidFill>
                    <a:prstClr val="black"/>
                  </a:solidFill>
                  <a:latin typeface="Times New Roman" charset="0"/>
                </a:rPr>
                <a:t>r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0987" y="4832661"/>
            <a:ext cx="1611713" cy="1713324"/>
            <a:chOff x="6200987" y="4832661"/>
            <a:chExt cx="1611713" cy="1713324"/>
          </a:xfrm>
        </p:grpSpPr>
        <p:pic>
          <p:nvPicPr>
            <p:cNvPr id="18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75" t="55004" r="52321" b="11154"/>
            <a:stretch/>
          </p:blipFill>
          <p:spPr bwMode="auto">
            <a:xfrm>
              <a:off x="6333718" y="4832661"/>
              <a:ext cx="1360218" cy="163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 rot="21540000">
              <a:off x="6200987" y="5068835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charset="0"/>
                </a:rPr>
                <a:t> </a:t>
              </a:r>
              <a:r>
                <a:rPr lang="en-US" sz="2800" dirty="0" err="1">
                  <a:solidFill>
                    <a:prstClr val="black"/>
                  </a:solidFill>
                  <a:latin typeface="Times New Roman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 can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30" dirty="0">
                  <a:solidFill>
                    <a:prstClr val="black"/>
                  </a:solidFill>
                  <a:latin typeface="Times New Roman" charset="0"/>
                </a:rPr>
                <a:t>represent</a:t>
              </a:r>
              <a:br>
                <a:rPr lang="en-US" sz="2800" spc="-3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 anything </a:t>
              </a:r>
              <a:br>
                <a:rPr lang="en-US" sz="2800" dirty="0">
                  <a:solidFill>
                    <a:prstClr val="black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Times New Roman" charset="0"/>
                </a:rPr>
                <a:t>as a str.</a:t>
              </a:r>
            </a:p>
          </p:txBody>
        </p:sp>
      </p:grpSp>
      <p:sp>
        <p:nvSpPr>
          <p:cNvPr id="26" name="Trapezoid 25"/>
          <p:cNvSpPr>
            <a:spLocks noChangeAspect="1"/>
          </p:cNvSpPr>
          <p:nvPr/>
        </p:nvSpPr>
        <p:spPr bwMode="auto">
          <a:xfrm rot="2700000" flipH="1">
            <a:off x="7439571" y="459516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3</a:t>
            </a:r>
            <a:b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Slide 66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0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7E934692-2E29-4292-BC60-B872FCAF206B}"/>
              </a:ext>
            </a:extLst>
          </p:cNvPr>
          <p:cNvSpPr txBox="1">
            <a:spLocks noChangeArrowheads="1"/>
          </p:cNvSpPr>
          <p:nvPr/>
        </p:nvSpPr>
        <p:spPr>
          <a:xfrm>
            <a:off x="7935" y="2795"/>
            <a:ext cx="9721857" cy="1007486"/>
          </a:xfrm>
          <a:prstGeom prst="rect">
            <a:avLst/>
          </a:prstGeom>
        </p:spPr>
        <p:txBody>
          <a:bodyPr vert="horz" lIns="91365" tIns="45683" rIns="91365" bIns="45683" rtlCol="0" anchor="ctr">
            <a:no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4396" spc="-100" dirty="0">
                <a:solidFill>
                  <a:srgbClr val="0070C0"/>
                </a:solidFill>
                <a:cs typeface="Arial" panose="020B0604020202020204" pitchFamily="34" charset="0"/>
              </a:rPr>
              <a:t>A lambda function: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9D47BB5E-0F32-4E5C-8D9C-AB9651F372A3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7439570" y="459515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8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 156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pic>
        <p:nvPicPr>
          <p:cNvPr id="6" name="Picture 4" descr="Mead Cork Bulletin Board, 24 X 18, Silver Aluminum Frame : Targ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13856" r="2099" b="14777"/>
          <a:stretch/>
        </p:blipFill>
        <p:spPr bwMode="auto">
          <a:xfrm>
            <a:off x="3959350" y="2542025"/>
            <a:ext cx="5791527" cy="43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61288" y="2994375"/>
            <a:ext cx="1439894" cy="1661856"/>
            <a:chOff x="4461288" y="2994375"/>
            <a:chExt cx="1439894" cy="1661856"/>
          </a:xfrm>
        </p:grpSpPr>
        <p:pic>
          <p:nvPicPr>
            <p:cNvPr id="9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17050" r="76973" b="48638"/>
            <a:stretch/>
          </p:blipFill>
          <p:spPr bwMode="auto">
            <a:xfrm>
              <a:off x="4461288" y="2994375"/>
              <a:ext cx="1439894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4496502" y="3149378"/>
              <a:ext cx="1384182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abs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is a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built-in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f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charset="0"/>
                </a:rPr>
                <a:t>  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ints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, but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not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f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strs</a:t>
              </a:r>
              <a:endParaRPr lang="en-US" sz="2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45906" y="2971611"/>
            <a:ext cx="1667547" cy="1675306"/>
            <a:chOff x="6145906" y="2971611"/>
            <a:chExt cx="1667547" cy="1675306"/>
          </a:xfrm>
        </p:grpSpPr>
        <p:pic>
          <p:nvPicPr>
            <p:cNvPr id="12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16580" r="50678" b="49108"/>
            <a:stretch/>
          </p:blipFill>
          <p:spPr bwMode="auto">
            <a:xfrm>
              <a:off x="6145906" y="2971611"/>
              <a:ext cx="1667547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rot="21540000">
              <a:off x="6185471" y="3169767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all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everything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TW" sz="2800" spc="-40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TW" sz="2800" dirty="0">
                  <a:solidFill>
                    <a:srgbClr val="000000"/>
                  </a:solidFill>
                  <a:latin typeface="Times New Roman" charset="0"/>
                </a:rPr>
                <a:t>s</a:t>
              </a:r>
              <a:r>
                <a:rPr lang="en-US" altLang="zh-TW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TW" sz="2800" spc="-100" dirty="0">
                  <a:solidFill>
                    <a:srgbClr val="000000"/>
                  </a:solidFill>
                  <a:latin typeface="Times New Roman" charset="0"/>
                </a:rPr>
                <a:t>T</a:t>
              </a:r>
              <a:r>
                <a:rPr lang="en-US" altLang="zh-TW" sz="2800" spc="10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altLang="zh-TW" sz="2800" spc="-40" dirty="0">
                  <a:solidFill>
                    <a:srgbClr val="000000"/>
                  </a:solidFill>
                  <a:latin typeface="Times New Roman" charset="0"/>
                </a:rPr>
                <a:t>u</a:t>
              </a:r>
              <a:r>
                <a:rPr lang="en-US" altLang="zh-TW" sz="2800" dirty="0">
                  <a:solidFill>
                    <a:srgbClr val="000000"/>
                  </a:solidFill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61286" y="4861116"/>
            <a:ext cx="1667546" cy="1662968"/>
            <a:chOff x="4461286" y="4861116"/>
            <a:chExt cx="1667546" cy="1662968"/>
          </a:xfrm>
        </p:grpSpPr>
        <p:pic>
          <p:nvPicPr>
            <p:cNvPr id="15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55591" r="73842" b="10450"/>
            <a:stretch/>
          </p:blipFill>
          <p:spPr bwMode="auto">
            <a:xfrm>
              <a:off x="4461286" y="4861116"/>
              <a:ext cx="1667546" cy="164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 rot="21660000">
              <a:off x="4492643" y="5046934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any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anything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T</a:t>
              </a:r>
              <a:r>
                <a:rPr lang="en-US" sz="2800" spc="10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0987" y="4832661"/>
            <a:ext cx="1611713" cy="1713324"/>
            <a:chOff x="6200987" y="4832661"/>
            <a:chExt cx="1611713" cy="1713324"/>
          </a:xfrm>
        </p:grpSpPr>
        <p:pic>
          <p:nvPicPr>
            <p:cNvPr id="18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75" t="55004" r="52321" b="11154"/>
            <a:stretch/>
          </p:blipFill>
          <p:spPr bwMode="auto">
            <a:xfrm>
              <a:off x="6333718" y="4832661"/>
              <a:ext cx="1360218" cy="163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 rot="21540000">
              <a:off x="6200987" y="5068835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str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can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30" dirty="0">
                  <a:solidFill>
                    <a:srgbClr val="000000"/>
                  </a:solidFill>
                  <a:latin typeface="Times New Roman" charset="0"/>
                </a:rPr>
                <a:t>represent</a:t>
              </a:r>
              <a:br>
                <a:rPr lang="en-US" sz="2800" spc="-3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anything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as a str.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3909391" y="2542025"/>
            <a:ext cx="6215270" cy="45213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36504" y="2524540"/>
            <a:ext cx="6215270" cy="2904709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763617" y="2550195"/>
            <a:ext cx="6215270" cy="1477968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ADE4EEB-F0D2-40A3-8F5E-9904924BD58B}"/>
              </a:ext>
            </a:extLst>
          </p:cNvPr>
          <p:cNvSpPr txBox="1">
            <a:spLocks/>
          </p:cNvSpPr>
          <p:nvPr/>
        </p:nvSpPr>
        <p:spPr>
          <a:xfrm>
            <a:off x="493314" y="1028700"/>
            <a:ext cx="8715409" cy="5636004"/>
          </a:xfrm>
          <a:prstGeom prst="rect">
            <a:avLst/>
          </a:prstGeom>
        </p:spPr>
        <p:txBody>
          <a:bodyPr vert="horz" lIns="91365" tIns="45683" rIns="91365" bIns="4568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1799"/>
              </a:spcAft>
            </a:pPr>
            <a:r>
              <a:rPr lang="en-US" sz="3397" dirty="0">
                <a:solidFill>
                  <a:srgbClr val="0000FF"/>
                </a:solidFill>
                <a:cs typeface="Arial" panose="020B0604020202020204" pitchFamily="34" charset="0"/>
              </a:rPr>
              <a:t>Is unnamed.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3397" dirty="0">
                <a:solidFill>
                  <a:srgbClr val="0000FF"/>
                </a:solidFill>
                <a:cs typeface="Arial" panose="020B0604020202020204" pitchFamily="34" charset="0"/>
              </a:rPr>
              <a:t>Must be a single expression.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997" dirty="0">
                <a:solidFill>
                  <a:srgbClr val="0000FF"/>
                </a:solidFill>
                <a:cs typeface="Arial" panose="020B0604020202020204" pitchFamily="34" charset="0"/>
              </a:rPr>
              <a:t>So it is meant to be used for small computations that fit on one line.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799"/>
              </a:spcAft>
              <a:defRPr/>
            </a:pPr>
            <a:r>
              <a:rPr lang="en-US" sz="2997" dirty="0">
                <a:solidFill>
                  <a:srgbClr val="0000FF"/>
                </a:solidFill>
                <a:cs typeface="Arial" panose="020B0604020202020204" pitchFamily="34" charset="0"/>
              </a:rPr>
              <a:t>So also, it can only return the value computed by the expression.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799"/>
              </a:spcAft>
              <a:defRPr/>
            </a:pPr>
            <a:r>
              <a:rPr lang="en-US" sz="3397" dirty="0">
                <a:solidFill>
                  <a:srgbClr val="0000FF"/>
                </a:solidFill>
                <a:cs typeface="Arial" panose="020B0604020202020204" pitchFamily="34" charset="0"/>
              </a:rPr>
              <a:t>Has its own local namespace and cannot access variables other than </a:t>
            </a:r>
            <a:r>
              <a:rPr lang="en-US" sz="3397" dirty="0" err="1">
                <a:solidFill>
                  <a:srgbClr val="0000FF"/>
                </a:solidFill>
                <a:cs typeface="Arial" panose="020B0604020202020204" pitchFamily="34" charset="0"/>
              </a:rPr>
              <a:t>globals</a:t>
            </a:r>
            <a:r>
              <a:rPr lang="en-US" sz="3397" dirty="0">
                <a:solidFill>
                  <a:srgbClr val="0000FF"/>
                </a:solidFill>
                <a:cs typeface="Arial" panose="020B0604020202020204" pitchFamily="34" charset="0"/>
              </a:rPr>
              <a:t> and those in its parameter list.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799"/>
              </a:spcAft>
              <a:defRPr/>
            </a:pPr>
            <a:r>
              <a:rPr lang="en-US" sz="3397" dirty="0">
                <a:solidFill>
                  <a:srgbClr val="0000FF"/>
                </a:solidFill>
                <a:cs typeface="Arial" panose="020B0604020202020204" pitchFamily="34" charset="0"/>
              </a:rPr>
              <a:t>Although it looks like a one-line version of a function, it has its own uses.</a:t>
            </a:r>
          </a:p>
        </p:txBody>
      </p:sp>
    </p:spTree>
    <p:extLst>
      <p:ext uri="{BB962C8B-B14F-4D97-AF65-F5344CB8AC3E}">
        <p14:creationId xmlns:p14="http://schemas.microsoft.com/office/powerpoint/2010/main" val="4229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9" grpId="1" animBg="1"/>
      <p:bldP spid="2" grpId="0" animBg="1"/>
      <p:bldP spid="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546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arg1, arg2: arg1 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pyt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hon3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8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</a:t>
            </a:r>
            <a:r>
              <a:rPr lang="en-US" altLang="en-US" sz="4400" spc="-100" dirty="0">
                <a:solidFill>
                  <a:srgbClr val="FFFFFF"/>
                </a:solidFill>
                <a:cs typeface="Arial" panose="020B0604020202020204" pitchFamily="34" charset="0"/>
              </a:rPr>
              <a:t>vs conventional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pic>
        <p:nvPicPr>
          <p:cNvPr id="8" name="Picture 4" descr="Mead Cork Bulletin Board, 24 X 18, Silver Aluminum Frame : Targ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13856" r="2099" b="14777"/>
          <a:stretch/>
        </p:blipFill>
        <p:spPr bwMode="auto">
          <a:xfrm>
            <a:off x="3959350" y="2542025"/>
            <a:ext cx="5791527" cy="43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461288" y="2994375"/>
            <a:ext cx="1439894" cy="1661856"/>
            <a:chOff x="4461288" y="2994375"/>
            <a:chExt cx="1439894" cy="1661856"/>
          </a:xfrm>
        </p:grpSpPr>
        <p:pic>
          <p:nvPicPr>
            <p:cNvPr id="10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17050" r="76973" b="48638"/>
            <a:stretch/>
          </p:blipFill>
          <p:spPr bwMode="auto">
            <a:xfrm>
              <a:off x="4461288" y="2994375"/>
              <a:ext cx="1439894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4496502" y="3149378"/>
              <a:ext cx="1384182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abs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is a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built-in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f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charset="0"/>
                </a:rPr>
                <a:t>  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ints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, but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not </a:t>
              </a:r>
              <a:r>
                <a:rPr lang="en-US" sz="2800" spc="-3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f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strs</a:t>
              </a:r>
              <a:endParaRPr lang="en-US" sz="2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45906" y="2971611"/>
            <a:ext cx="1667547" cy="1675306"/>
            <a:chOff x="6145906" y="2971611"/>
            <a:chExt cx="1667547" cy="1675306"/>
          </a:xfrm>
        </p:grpSpPr>
        <p:pic>
          <p:nvPicPr>
            <p:cNvPr id="13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 t="16580" r="50678" b="49108"/>
            <a:stretch/>
          </p:blipFill>
          <p:spPr bwMode="auto">
            <a:xfrm>
              <a:off x="6145906" y="2971611"/>
              <a:ext cx="1667547" cy="166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 bwMode="auto">
            <a:xfrm rot="21540000">
              <a:off x="6185471" y="3169767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all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everything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TW" sz="2800" spc="-40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altLang="zh-TW" sz="2800" dirty="0">
                  <a:solidFill>
                    <a:srgbClr val="000000"/>
                  </a:solidFill>
                  <a:latin typeface="Times New Roman" charset="0"/>
                </a:rPr>
                <a:t>s</a:t>
              </a:r>
              <a:r>
                <a:rPr lang="en-US" altLang="zh-TW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TW" sz="2800" spc="-100" dirty="0">
                  <a:solidFill>
                    <a:srgbClr val="000000"/>
                  </a:solidFill>
                  <a:latin typeface="Times New Roman" charset="0"/>
                </a:rPr>
                <a:t>T</a:t>
              </a:r>
              <a:r>
                <a:rPr lang="en-US" altLang="zh-TW" sz="2800" spc="10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altLang="zh-TW" sz="2800" spc="-40" dirty="0">
                  <a:solidFill>
                    <a:srgbClr val="000000"/>
                  </a:solidFill>
                  <a:latin typeface="Times New Roman" charset="0"/>
                </a:rPr>
                <a:t>u</a:t>
              </a:r>
              <a:r>
                <a:rPr lang="en-US" altLang="zh-TW" sz="2800" dirty="0">
                  <a:solidFill>
                    <a:srgbClr val="000000"/>
                  </a:solidFill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61286" y="4861116"/>
            <a:ext cx="1667546" cy="1662968"/>
            <a:chOff x="4461286" y="4861116"/>
            <a:chExt cx="1667546" cy="1662968"/>
          </a:xfrm>
        </p:grpSpPr>
        <p:pic>
          <p:nvPicPr>
            <p:cNvPr id="16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55591" r="73842" b="10450"/>
            <a:stretch/>
          </p:blipFill>
          <p:spPr bwMode="auto">
            <a:xfrm>
              <a:off x="4461286" y="4861116"/>
              <a:ext cx="1667546" cy="164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 rot="21660000">
              <a:off x="4492643" y="5046934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any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 True if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anything</a:t>
              </a:r>
            </a:p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in</a:t>
              </a:r>
              <a:r>
                <a:rPr lang="en-US" sz="24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is</a:t>
              </a: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T</a:t>
              </a:r>
              <a:r>
                <a:rPr lang="en-US" sz="2800" spc="10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00987" y="4832661"/>
            <a:ext cx="1611713" cy="1713324"/>
            <a:chOff x="6200987" y="4832661"/>
            <a:chExt cx="1611713" cy="1713324"/>
          </a:xfrm>
        </p:grpSpPr>
        <p:pic>
          <p:nvPicPr>
            <p:cNvPr id="19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75" t="55004" r="52321" b="11154"/>
            <a:stretch/>
          </p:blipFill>
          <p:spPr bwMode="auto">
            <a:xfrm>
              <a:off x="6333718" y="4832661"/>
              <a:ext cx="1360218" cy="163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 bwMode="auto">
            <a:xfrm rot="21540000">
              <a:off x="6200987" y="5068835"/>
              <a:ext cx="1611713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str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():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can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30" dirty="0">
                  <a:solidFill>
                    <a:srgbClr val="000000"/>
                  </a:solidFill>
                  <a:latin typeface="Times New Roman" charset="0"/>
                </a:rPr>
                <a:t>represent</a:t>
              </a:r>
              <a:br>
                <a:rPr lang="en-US" sz="2800" spc="-3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 anything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as a str.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42997" y="2971611"/>
            <a:ext cx="1474220" cy="1707387"/>
            <a:chOff x="7942997" y="2971611"/>
            <a:chExt cx="1474220" cy="1707387"/>
          </a:xfrm>
        </p:grpSpPr>
        <p:pic>
          <p:nvPicPr>
            <p:cNvPr id="22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71" t="16580" r="29312" b="48168"/>
            <a:stretch/>
          </p:blipFill>
          <p:spPr bwMode="auto">
            <a:xfrm>
              <a:off x="7984191" y="2971611"/>
              <a:ext cx="1382984" cy="1707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 rot="21600000">
              <a:off x="7942997" y="3090981"/>
              <a:ext cx="1474220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'lambda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spc="-50" dirty="0" err="1">
                  <a:solidFill>
                    <a:srgbClr val="000000"/>
                  </a:solidFill>
                  <a:latin typeface="Times New Roman" charset="0"/>
                </a:rPr>
                <a:t>arg</a:t>
              </a:r>
              <a:r>
                <a:rPr lang="en-US" sz="2800" spc="-100" dirty="0" err="1">
                  <a:solidFill>
                    <a:srgbClr val="000000"/>
                  </a:solidFill>
                  <a:latin typeface="Times New Roman" charset="0"/>
                </a:rPr>
                <a:t>s:ex</a:t>
              </a:r>
              <a:r>
                <a:rPr lang="en-US" sz="2800" spc="-50" dirty="0" err="1">
                  <a:solidFill>
                    <a:srgbClr val="000000"/>
                  </a:solidFill>
                  <a:latin typeface="Times New Roman" charset="0"/>
                </a:rPr>
                <a:t>p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'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creates a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te</a:t>
              </a:r>
              <a:r>
                <a:rPr lang="en-US" sz="2800" spc="-150" dirty="0">
                  <a:solidFill>
                    <a:srgbClr val="000000"/>
                  </a:solidFill>
                  <a:latin typeface="Times New Roman" charset="0"/>
                </a:rPr>
                <a:t>m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p</a:t>
              </a:r>
              <a:r>
                <a:rPr lang="en-US" sz="2800" spc="-2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ra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ry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function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71773" y="1638609"/>
            <a:ext cx="3902896" cy="2844047"/>
            <a:chOff x="5071773" y="1638609"/>
            <a:chExt cx="3902896" cy="2844047"/>
          </a:xfrm>
        </p:grpSpPr>
        <p:sp>
          <p:nvSpPr>
            <p:cNvPr id="24" name="Right Brace 23"/>
            <p:cNvSpPr/>
            <p:nvPr/>
          </p:nvSpPr>
          <p:spPr bwMode="auto">
            <a:xfrm rot="5400000">
              <a:off x="6010649" y="727127"/>
              <a:ext cx="324953" cy="2202706"/>
            </a:xfrm>
            <a:prstGeom prst="rightBrace">
              <a:avLst>
                <a:gd name="adj1" fmla="val 43867"/>
                <a:gd name="adj2" fmla="val 50336"/>
              </a:avLst>
            </a:prstGeom>
            <a:noFill/>
            <a:ln w="38100" cap="flat" cmpd="sng" algn="ctr">
              <a:solidFill>
                <a:srgbClr val="99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54" name="Arc 53"/>
            <p:cNvSpPr/>
            <p:nvPr/>
          </p:nvSpPr>
          <p:spPr bwMode="auto">
            <a:xfrm rot="10800000" flipH="1" flipV="1">
              <a:off x="7418164" y="2438679"/>
              <a:ext cx="1556505" cy="2043977"/>
            </a:xfrm>
            <a:prstGeom prst="arc">
              <a:avLst/>
            </a:prstGeom>
            <a:noFill/>
            <a:ln w="38100" cap="flat" cmpd="sng" algn="ctr">
              <a:solidFill>
                <a:srgbClr val="9966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10800000">
              <a:off x="6392399" y="2440039"/>
              <a:ext cx="180655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99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rc 55"/>
            <p:cNvSpPr/>
            <p:nvPr/>
          </p:nvSpPr>
          <p:spPr bwMode="auto">
            <a:xfrm rot="16200000" flipH="1">
              <a:off x="5993226" y="1809118"/>
              <a:ext cx="801736" cy="460717"/>
            </a:xfrm>
            <a:prstGeom prst="arc">
              <a:avLst/>
            </a:prstGeom>
            <a:noFill/>
            <a:ln w="38100" cap="flat" cmpd="sng" algn="ctr">
              <a:solidFill>
                <a:srgbClr val="9966FF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62841" y="1659960"/>
            <a:ext cx="7143854" cy="1515095"/>
            <a:chOff x="1362841" y="1659960"/>
            <a:chExt cx="7143854" cy="1515095"/>
          </a:xfrm>
        </p:grpSpPr>
        <p:cxnSp>
          <p:nvCxnSpPr>
            <p:cNvPr id="33" name="Curved Connector 32"/>
            <p:cNvCxnSpPr/>
            <p:nvPr/>
          </p:nvCxnSpPr>
          <p:spPr bwMode="auto">
            <a:xfrm rot="16200000" flipH="1">
              <a:off x="4675975" y="-655665"/>
              <a:ext cx="1130098" cy="6531342"/>
            </a:xfrm>
            <a:prstGeom prst="curvedConnector3">
              <a:avLst>
                <a:gd name="adj1" fmla="val 60385"/>
              </a:avLst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1" name="Right Brace 60"/>
            <p:cNvSpPr/>
            <p:nvPr/>
          </p:nvSpPr>
          <p:spPr bwMode="auto">
            <a:xfrm rot="5400000">
              <a:off x="1809979" y="1212822"/>
              <a:ext cx="324953" cy="1219229"/>
            </a:xfrm>
            <a:prstGeom prst="rightBrace">
              <a:avLst>
                <a:gd name="adj1" fmla="val 43867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39498" y="1010653"/>
            <a:ext cx="5500116" cy="2856773"/>
            <a:chOff x="2684362" y="1020536"/>
            <a:chExt cx="5679948" cy="2846889"/>
          </a:xfrm>
        </p:grpSpPr>
        <p:sp>
          <p:nvSpPr>
            <p:cNvPr id="25" name="Right Brace 24"/>
            <p:cNvSpPr/>
            <p:nvPr/>
          </p:nvSpPr>
          <p:spPr bwMode="auto">
            <a:xfrm rot="5400000">
              <a:off x="3549966" y="800395"/>
              <a:ext cx="324953" cy="2056161"/>
            </a:xfrm>
            <a:prstGeom prst="rightBrace">
              <a:avLst>
                <a:gd name="adj1" fmla="val 43867"/>
                <a:gd name="adj2" fmla="val 50000"/>
              </a:avLst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8" name="Arc 47"/>
            <p:cNvSpPr/>
            <p:nvPr/>
          </p:nvSpPr>
          <p:spPr bwMode="auto">
            <a:xfrm flipH="1" flipV="1">
              <a:off x="3711843" y="1020536"/>
              <a:ext cx="2576222" cy="2043977"/>
            </a:xfrm>
            <a:prstGeom prst="arc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4995753" y="3065993"/>
              <a:ext cx="299008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Arc 50"/>
            <p:cNvSpPr/>
            <p:nvPr/>
          </p:nvSpPr>
          <p:spPr bwMode="auto">
            <a:xfrm rot="5400000" flipH="1">
              <a:off x="7582169" y="3085283"/>
              <a:ext cx="801736" cy="762547"/>
            </a:xfrm>
            <a:prstGeom prst="arc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9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test5.py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arg1, arg2 :        arg1 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pyt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hon3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test5.py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8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</a:t>
            </a:r>
            <a:r>
              <a:rPr lang="en-US" altLang="en-US" sz="4400" spc="-100" dirty="0">
                <a:solidFill>
                  <a:srgbClr val="FFFFFF"/>
                </a:solidFill>
                <a:cs typeface="Arial" panose="020B0604020202020204" pitchFamily="34" charset="0"/>
              </a:rPr>
              <a:t>vs conventional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8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10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1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16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1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22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411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arg1, arg2 :        arg1 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pyt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hon3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-274320" y="914400"/>
            <a:ext cx="9665494" cy="5867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conventionalFunction.py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    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arg1, arg2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arg1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python3 </a:t>
            </a: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conventionalFunction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4" name="Rectangle 6" hidden="1"/>
          <p:cNvSpPr>
            <a:spLocks noChangeArrowheads="1"/>
          </p:cNvSpPr>
          <p:nvPr/>
        </p:nvSpPr>
        <p:spPr bwMode="auto">
          <a:xfrm>
            <a:off x="12441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8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2D2DB9"/>
                </a:solidFill>
                <a:cs typeface="Arial" panose="020B0604020202020204" pitchFamily="34" charset="0"/>
              </a:rPr>
              <a:t>lambda function </a:t>
            </a:r>
            <a:r>
              <a:rPr lang="en-US" altLang="en-US" sz="4400" spc="-100" dirty="0">
                <a:solidFill>
                  <a:srgbClr val="B5B5ED"/>
                </a:solidFill>
                <a:cs typeface="Arial" panose="020B0604020202020204" pitchFamily="34" charset="0"/>
              </a:rPr>
              <a:t>vs conventional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68" y="0"/>
            <a:ext cx="9729788" cy="8412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vs conventional</a:t>
            </a: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11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2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2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2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1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1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2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546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cat test6.py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  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(arg1, arg2): return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( 20, 20 ))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python3 test6.py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8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Functions are just objects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9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2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2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1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1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1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0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005878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vars([object])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0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0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546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cat test7.py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  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(arg1, arg2): return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( 20, 20 ))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S=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python3 test7.py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68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Functions are just objects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9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2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2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1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1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1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002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68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vs conventional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546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cat test8.py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  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(arg1, arg2): return arg1 + arg2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S=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(arg1, arg2): return arg1 *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 of product: ",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python3 test8.py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 of product: 400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68" y="0"/>
            <a:ext cx="9729788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Redefine a function, copy remains 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10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24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22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20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18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16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89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5463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-274320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cat test9.py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    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arg1, arg2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arg1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S=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</a:p>
          <a:p>
            <a:pPr lvl="1">
              <a:buFontTx/>
              <a:buNone/>
            </a:pP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 </a:t>
            </a:r>
            <a:r>
              <a:rPr lang="en-US" altLang="zh-TW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= lambda  </a:t>
            </a:r>
            <a:r>
              <a:rPr lang="en-US" altLang="zh-TW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arg1, arg2: arg1 *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 of product: ",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( 20, 20 ))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( 50, 50 ))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python3 test9.py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Va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l of product: 400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100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68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vs conventional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439572" y="459517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ea typeface="新細明體" charset="-120"/>
              </a:rPr>
              <a:t>Lecture 7</a:t>
            </a:r>
            <a:br>
              <a:rPr lang="en-US" sz="2592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ea typeface="新細明體" charset="-120"/>
              </a:rPr>
              <a:t> Slides 166-173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9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2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2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1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1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1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789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3333CC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105" y="6397624"/>
            <a:ext cx="732893" cy="4603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600" spc="-1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FFFF">
                  <a:lumMod val="65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39812" y="647866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25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0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38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 38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36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Rectangle 36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4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4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'exec', '</a:t>
            </a:r>
            <a:r>
              <a:rPr lang="en-US" altLang="zh-TW" sz="2598" b="1" dirty="0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3333CC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  <a:endParaRPr lang="en-US" altLang="zh-TW" sz="24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105" y="6397624"/>
            <a:ext cx="732893" cy="4603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600" spc="-1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FFFF">
                  <a:lumMod val="65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39812" y="647866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13"/>
          <p:cNvSpPr/>
          <p:nvPr/>
        </p:nvSpPr>
        <p:spPr bwMode="auto">
          <a:xfrm>
            <a:off x="6869112" y="2057400"/>
            <a:ext cx="2303099" cy="489812"/>
          </a:xfrm>
          <a:prstGeom prst="wedgeRoundRectCallout">
            <a:avLst>
              <a:gd name="adj1" fmla="val -70070"/>
              <a:gd name="adj2" fmla="val -1991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9350" y="-55403"/>
            <a:ext cx="5791527" cy="4312465"/>
            <a:chOff x="3959350" y="2542025"/>
            <a:chExt cx="5791527" cy="4312465"/>
          </a:xfrm>
        </p:grpSpPr>
        <p:pic>
          <p:nvPicPr>
            <p:cNvPr id="26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3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3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959350" y="2542025"/>
            <a:ext cx="5791527" cy="4312465"/>
            <a:chOff x="3959350" y="2542025"/>
            <a:chExt cx="5791527" cy="4312465"/>
          </a:xfrm>
        </p:grpSpPr>
        <p:pic>
          <p:nvPicPr>
            <p:cNvPr id="44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oup 44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58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Rectangle 58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56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56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54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52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50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Rectangle 50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  <p:cxnSp>
        <p:nvCxnSpPr>
          <p:cNvPr id="60" name="Straight Connector 59"/>
          <p:cNvCxnSpPr/>
          <p:nvPr/>
        </p:nvCxnSpPr>
        <p:spPr>
          <a:xfrm>
            <a:off x="9290591" y="6473952"/>
            <a:ext cx="0" cy="3474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7665E-6 -3.7037E-6 L -0.00033 -0.378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5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1"/>
                            </p:stCondLst>
                            <p:childTnLst>
                              <p:par>
                                <p:cTn id="3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'exec', '</a:t>
            </a:r>
            <a:r>
              <a:rPr lang="en-US" altLang="zh-TW" sz="2598" b="1" dirty="0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3333CC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13"/>
          <p:cNvSpPr/>
          <p:nvPr/>
        </p:nvSpPr>
        <p:spPr bwMode="auto">
          <a:xfrm>
            <a:off x="6869112" y="2057400"/>
            <a:ext cx="2303099" cy="489812"/>
          </a:xfrm>
          <a:prstGeom prst="wedgeRoundRectCallout">
            <a:avLst>
              <a:gd name="adj1" fmla="val -70070"/>
              <a:gd name="adj2" fmla="val -1991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9350" y="-55403"/>
            <a:ext cx="5791527" cy="4312465"/>
            <a:chOff x="3959350" y="2542025"/>
            <a:chExt cx="5791527" cy="4312465"/>
          </a:xfrm>
        </p:grpSpPr>
        <p:pic>
          <p:nvPicPr>
            <p:cNvPr id="26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3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3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3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3333CC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13"/>
          <p:cNvSpPr/>
          <p:nvPr/>
        </p:nvSpPr>
        <p:spPr bwMode="auto">
          <a:xfrm>
            <a:off x="6869112" y="2057400"/>
            <a:ext cx="2303099" cy="489812"/>
          </a:xfrm>
          <a:prstGeom prst="wedgeRoundRectCallout">
            <a:avLst>
              <a:gd name="adj1" fmla="val -70070"/>
              <a:gd name="adj2" fmla="val -1991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9350" y="-55403"/>
            <a:ext cx="5791527" cy="4312465"/>
            <a:chOff x="3959350" y="2542025"/>
            <a:chExt cx="5791527" cy="4312465"/>
          </a:xfrm>
        </p:grpSpPr>
        <p:pic>
          <p:nvPicPr>
            <p:cNvPr id="26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3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3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27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'map',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rgbClr val="3333CC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  <a:p>
            <a:pPr lvl="0" defTabSz="914400">
              <a:lnSpc>
                <a:spcPct val="84000"/>
              </a:lnSpc>
            </a:pPr>
            <a:endParaRPr lang="en-US" altLang="zh-TW" sz="2600" spc="-5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8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hi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ion(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m)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s true.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13"/>
          <p:cNvSpPr/>
          <p:nvPr/>
        </p:nvSpPr>
        <p:spPr bwMode="auto">
          <a:xfrm>
            <a:off x="6869112" y="2057400"/>
            <a:ext cx="2303099" cy="489812"/>
          </a:xfrm>
          <a:prstGeom prst="wedgeRoundRectCallout">
            <a:avLst>
              <a:gd name="adj1" fmla="val -70070"/>
              <a:gd name="adj2" fmla="val -1991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9350" y="-55403"/>
            <a:ext cx="5791527" cy="4312465"/>
            <a:chOff x="3959350" y="2542025"/>
            <a:chExt cx="5791527" cy="4312465"/>
          </a:xfrm>
        </p:grpSpPr>
        <p:pic>
          <p:nvPicPr>
            <p:cNvPr id="26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3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3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5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rgbClr val="FFFFF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rgbClr val="FFFFFF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lvl="0"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  <a:p>
            <a:pPr lvl="0" defTabSz="914400">
              <a:lnSpc>
                <a:spcPct val="84000"/>
              </a:lnSpc>
            </a:pPr>
            <a:endParaRPr lang="en-US" altLang="zh-TW" sz="2600" spc="-5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lvl="0"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8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hi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ion(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m)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s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ion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Non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he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ems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hat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tru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13"/>
          <p:cNvSpPr/>
          <p:nvPr/>
        </p:nvSpPr>
        <p:spPr bwMode="auto">
          <a:xfrm>
            <a:off x="6869112" y="2057400"/>
            <a:ext cx="2303099" cy="489812"/>
          </a:xfrm>
          <a:prstGeom prst="wedgeRoundRectCallout">
            <a:avLst>
              <a:gd name="adj1" fmla="val -70070"/>
              <a:gd name="adj2" fmla="val -1991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9350" y="-55403"/>
            <a:ext cx="5791527" cy="4312465"/>
            <a:chOff x="3959350" y="2542025"/>
            <a:chExt cx="5791527" cy="4312465"/>
          </a:xfrm>
        </p:grpSpPr>
        <p:pic>
          <p:nvPicPr>
            <p:cNvPr id="26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3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3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5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3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5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>
              <a:lnSpc>
                <a:spcPct val="93000"/>
              </a:lnSpc>
            </a:pPr>
            <a:endParaRPr lang="en-US" altLang="zh-TW" sz="22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  <a:p>
            <a:pPr>
              <a:lnSpc>
                <a:spcPct val="93000"/>
              </a:lnSpc>
            </a:pPr>
            <a:endParaRPr lang="en-US" altLang="zh-TW" sz="2200" kern="0" spc="-2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optional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that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specifies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which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opened.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defaults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'r'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which means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reading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2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mode.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common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'w'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truncating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18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already</a:t>
            </a:r>
            <a:r>
              <a:rPr lang="en-US" altLang="zh-TW" sz="18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exist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s),</a:t>
            </a:r>
            <a:r>
              <a:rPr lang="en-US" altLang="zh-TW" sz="20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550" dirty="0">
                <a:solidFill>
                  <a:srgbClr val="FFFFFF"/>
                </a:solidFill>
                <a:latin typeface="Consolas" panose="020B0609020204030204" pitchFamily="49" charset="0"/>
              </a:rPr>
              <a:t>'x'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creating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writing</a:t>
            </a:r>
            <a:r>
              <a:rPr lang="en-US" altLang="zh-TW" sz="20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80" dirty="0">
                <a:solidFill>
                  <a:srgbClr val="FFFFFF"/>
                </a:solidFill>
                <a:latin typeface="Consolas" panose="020B0609020204030204" pitchFamily="49" charset="0"/>
              </a:rPr>
              <a:t>fil</a:t>
            </a:r>
            <a:r>
              <a:rPr lang="en-US" altLang="zh-TW" sz="24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e,</a:t>
            </a:r>
            <a:r>
              <a:rPr lang="en-US" altLang="zh-TW" sz="1800" kern="0" spc="-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lnSpc>
                <a:spcPct val="93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6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appending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6862" y="4710853"/>
            <a:ext cx="9144000" cy="2147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8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hi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ion(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m)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s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ion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Non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he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ems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hat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tru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13"/>
          <p:cNvSpPr/>
          <p:nvPr/>
        </p:nvSpPr>
        <p:spPr bwMode="auto">
          <a:xfrm>
            <a:off x="6621463" y="1645920"/>
            <a:ext cx="2303099" cy="489812"/>
          </a:xfrm>
          <a:prstGeom prst="wedgeRoundRectCallout">
            <a:avLst>
              <a:gd name="adj1" fmla="val -113743"/>
              <a:gd name="adj2" fmla="val 32980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Aft>
                <a:spcPct val="0"/>
              </a:spcAft>
            </a:pPr>
            <a:r>
              <a:rPr lang="en-US" altLang="zh-TW" sz="2800" kern="0" dirty="0">
                <a:solidFill>
                  <a:srgbClr val="C00000"/>
                </a:solidFill>
                <a:ea typeface="MS PGothic" pitchFamily="34" charset="-128"/>
                <a:cs typeface="Times New Roman" panose="02020603050405020304" pitchFamily="18" charset="0"/>
              </a:rPr>
              <a:t>What is this?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59350" y="-55403"/>
            <a:ext cx="5791527" cy="4312465"/>
            <a:chOff x="3959350" y="2542025"/>
            <a:chExt cx="5791527" cy="4312465"/>
          </a:xfrm>
        </p:grpSpPr>
        <p:pic>
          <p:nvPicPr>
            <p:cNvPr id="30" name="Picture 4" descr="Mead Cork Bulletin Board, 24 X 18, Silver Aluminum Frame : Targ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13856" r="2099" b="14777"/>
            <a:stretch/>
          </p:blipFill>
          <p:spPr bwMode="auto">
            <a:xfrm>
              <a:off x="3959350" y="2542025"/>
              <a:ext cx="5791527" cy="431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4461288" y="2994375"/>
              <a:ext cx="1439894" cy="1661856"/>
              <a:chOff x="4461288" y="2994375"/>
              <a:chExt cx="1439894" cy="1661856"/>
            </a:xfrm>
          </p:grpSpPr>
          <p:pic>
            <p:nvPicPr>
              <p:cNvPr id="44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17050" r="76973" b="48638"/>
              <a:stretch/>
            </p:blipFill>
            <p:spPr bwMode="auto">
              <a:xfrm>
                <a:off x="4461288" y="2994375"/>
                <a:ext cx="1439894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 bwMode="auto">
              <a:xfrm>
                <a:off x="4496502" y="3149378"/>
                <a:ext cx="1384182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abs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is a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built-in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Times New Roman" charset="0"/>
                  </a:rPr>
                  <a:t>  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ints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, but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not </a:t>
                </a:r>
                <a:r>
                  <a:rPr lang="en-US" sz="2800" spc="-3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strs</a:t>
                </a:r>
                <a:endParaRPr lang="en-US" sz="280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145906" y="2971611"/>
              <a:ext cx="1667547" cy="1675306"/>
              <a:chOff x="6145906" y="2971611"/>
              <a:chExt cx="1667547" cy="1675306"/>
            </a:xfrm>
          </p:grpSpPr>
          <p:pic>
            <p:nvPicPr>
              <p:cNvPr id="42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92" t="16580" r="50678" b="49108"/>
              <a:stretch/>
            </p:blipFill>
            <p:spPr bwMode="auto">
              <a:xfrm>
                <a:off x="6145906" y="2971611"/>
                <a:ext cx="1667547" cy="1661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 bwMode="auto">
              <a:xfrm rot="21540000">
                <a:off x="6185471" y="3169767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all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everything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altLang="zh-TW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altLang="zh-TW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altLang="zh-TW" sz="2800" spc="-40" dirty="0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461286" y="4861116"/>
              <a:ext cx="1667546" cy="1662968"/>
              <a:chOff x="4461286" y="4861116"/>
              <a:chExt cx="1667546" cy="1662968"/>
            </a:xfrm>
          </p:grpSpPr>
          <p:pic>
            <p:nvPicPr>
              <p:cNvPr id="40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8" t="55591" r="73842" b="10450"/>
              <a:stretch/>
            </p:blipFill>
            <p:spPr bwMode="auto">
              <a:xfrm>
                <a:off x="4461286" y="4861116"/>
                <a:ext cx="1667546" cy="164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 bwMode="auto">
              <a:xfrm rot="21660000">
                <a:off x="4492643" y="5046934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 True if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anything</a:t>
                </a:r>
              </a:p>
              <a:p>
                <a:pPr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is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</a:t>
                </a:r>
                <a:r>
                  <a:rPr lang="en-US" sz="2800" spc="10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ue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200987" y="4832661"/>
              <a:ext cx="1611713" cy="1713324"/>
              <a:chOff x="6200987" y="4832661"/>
              <a:chExt cx="1611713" cy="1713324"/>
            </a:xfrm>
          </p:grpSpPr>
          <p:pic>
            <p:nvPicPr>
              <p:cNvPr id="38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5" t="55004" r="52321" b="11154"/>
              <a:stretch/>
            </p:blipFill>
            <p:spPr bwMode="auto">
              <a:xfrm>
                <a:off x="6333718" y="4832661"/>
                <a:ext cx="1360218" cy="1639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 38"/>
              <p:cNvSpPr/>
              <p:nvPr/>
            </p:nvSpPr>
            <p:spPr bwMode="auto">
              <a:xfrm rot="21540000">
                <a:off x="6200987" y="5068835"/>
                <a:ext cx="1611713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str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():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can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  <a:t>represent</a:t>
                </a:r>
                <a:br>
                  <a:rPr lang="en-US" sz="2800" spc="-3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 anything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as a str.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942997" y="2971611"/>
              <a:ext cx="1474220" cy="1707387"/>
              <a:chOff x="7942997" y="2971611"/>
              <a:chExt cx="1474220" cy="1707387"/>
            </a:xfrm>
          </p:grpSpPr>
          <p:pic>
            <p:nvPicPr>
              <p:cNvPr id="36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6580" r="29312" b="48168"/>
              <a:stretch/>
            </p:blipFill>
            <p:spPr bwMode="auto">
              <a:xfrm>
                <a:off x="7984191" y="2971611"/>
                <a:ext cx="1382984" cy="170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Rectangle 36"/>
              <p:cNvSpPr/>
              <p:nvPr/>
            </p:nvSpPr>
            <p:spPr bwMode="auto">
              <a:xfrm rot="21600000">
                <a:off x="7942997" y="3090981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'lambda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arg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s:ex</a:t>
                </a:r>
                <a:r>
                  <a:rPr lang="en-US" sz="2800" spc="-50" dirty="0" err="1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'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creates a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150" dirty="0">
                    <a:solidFill>
                      <a:srgbClr val="000000"/>
                    </a:solidFill>
                    <a:latin typeface="Times New Roman" charset="0"/>
                  </a:rPr>
                  <a:t>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p</a:t>
                </a:r>
                <a:r>
                  <a:rPr lang="en-US" sz="2800" spc="-2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ra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ry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function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919695" y="2288243"/>
            <a:ext cx="1474220" cy="1633398"/>
            <a:chOff x="7919695" y="4832661"/>
            <a:chExt cx="1474220" cy="1633398"/>
          </a:xfrm>
        </p:grpSpPr>
        <p:pic>
          <p:nvPicPr>
            <p:cNvPr id="27" name="Picture 2" descr="Close Up Post It Notes In The Wall At Meeting Room Sticky Note Paper  Reminder Schedule Board Colorful Variety Copy Empty Space Soft Focus Stock  Photo - Download Image Now - iStock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49" t="55004" r="29782" b="11271"/>
            <a:stretch/>
          </p:blipFill>
          <p:spPr bwMode="auto">
            <a:xfrm>
              <a:off x="7989883" y="4832661"/>
              <a:ext cx="1343144" cy="163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 bwMode="auto">
            <a:xfrm rot="21600000">
              <a:off x="7919695" y="4961829"/>
              <a:ext cx="1474220" cy="14771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50" dirty="0">
                  <a:solidFill>
                    <a:srgbClr val="000000"/>
                  </a:solidFill>
                  <a:latin typeface="Times New Roman" charset="0"/>
                </a:rPr>
                <a:t>f</a:t>
              </a:r>
              <a:r>
                <a:rPr lang="en-US" sz="2800" spc="-170" dirty="0">
                  <a:solidFill>
                    <a:srgbClr val="000000"/>
                  </a:solidFill>
                  <a:latin typeface="Times New Roman" charset="0"/>
                </a:rPr>
                <a:t>i</a:t>
              </a:r>
              <a:r>
                <a:rPr lang="en-US" sz="2800" spc="-110" dirty="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lang="en-US" sz="2800" spc="-70" dirty="0">
                  <a:solidFill>
                    <a:srgbClr val="000000"/>
                  </a:solidFill>
                  <a:latin typeface="Times New Roman" charset="0"/>
                </a:rPr>
                <a:t>te</a:t>
              </a:r>
              <a:r>
                <a:rPr lang="en-US" sz="2800" spc="-4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800" spc="-25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(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f</a:t>
              </a:r>
              <a:r>
                <a:rPr lang="en-US" sz="2800" spc="-100" dirty="0" err="1">
                  <a:solidFill>
                    <a:srgbClr val="000000"/>
                  </a:solidFill>
                  <a:latin typeface="Times New Roman" charset="0"/>
                </a:rPr>
                <a:t>u</a:t>
              </a:r>
              <a:r>
                <a:rPr lang="en-US" sz="2800" spc="-200" dirty="0" err="1">
                  <a:solidFill>
                    <a:srgbClr val="000000"/>
                  </a:solidFill>
                  <a:latin typeface="Times New Roman" charset="0"/>
                </a:rPr>
                <a:t>n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c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o</a:t>
              </a:r>
              <a:r>
                <a:rPr lang="en-US" sz="2800" spc="-70" dirty="0">
                  <a:solidFill>
                    <a:srgbClr val="000000"/>
                  </a:solidFill>
                  <a:latin typeface="Times New Roman" charset="0"/>
                </a:rPr>
                <a:t>r</a:t>
              </a:r>
              <a:r>
                <a:rPr lang="en-US" sz="2000" spc="-70" dirty="0">
                  <a:solidFill>
                    <a:srgbClr val="000000"/>
                  </a:solidFill>
                  <a:latin typeface="Times New Roman" charset="0"/>
                </a:rPr>
                <a:t>  </a:t>
              </a:r>
              <a:r>
                <a:rPr lang="en-US" sz="2800" spc="-70" dirty="0">
                  <a:solidFill>
                    <a:srgbClr val="000000"/>
                  </a:solidFill>
                  <a:latin typeface="Times New Roman" charset="0"/>
                </a:rPr>
                <a:t>N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one, </a:t>
              </a:r>
              <a:br>
                <a:rPr lang="en-US" sz="280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800" spc="100" dirty="0" err="1">
                  <a:solidFill>
                    <a:srgbClr val="000000"/>
                  </a:solidFill>
                  <a:latin typeface="Times New Roman" charset="0"/>
                </a:rPr>
                <a:t>iter</a:t>
              </a:r>
              <a:r>
                <a:rPr lang="en-US" sz="2800" dirty="0" err="1">
                  <a:solidFill>
                    <a:srgbClr val="000000"/>
                  </a:solidFill>
                  <a:latin typeface="Times New Roman" charset="0"/>
                </a:rPr>
                <a:t>able</a:t>
              </a:r>
              <a:r>
                <a:rPr lang="en-US" sz="2800" dirty="0">
                  <a:solidFill>
                    <a:srgbClr val="000000"/>
                  </a:solidFill>
                  <a:latin typeface="Agency FB" panose="020B0503020202020204" pitchFamily="34" charset="0"/>
                </a:rPr>
                <a:t>)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: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ta</a:t>
              </a:r>
              <a:r>
                <a:rPr lang="en-US" sz="2800" spc="-250" dirty="0">
                  <a:solidFill>
                    <a:srgbClr val="000000"/>
                  </a:solidFill>
                  <a:latin typeface="Times New Roman" charset="0"/>
                </a:rPr>
                <a:t>k</a:t>
              </a:r>
              <a:r>
                <a:rPr lang="en-US" sz="2800" dirty="0">
                  <a:solidFill>
                    <a:srgbClr val="000000"/>
                  </a:solidFill>
                  <a:latin typeface="Times New Roman" charset="0"/>
                </a:rPr>
                <a:t>e</a:t>
              </a:r>
              <a:r>
                <a:rPr lang="en-US" sz="18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s</a:t>
              </a:r>
              <a:r>
                <a:rPr lang="en-US" sz="2800" spc="-180" dirty="0">
                  <a:solidFill>
                    <a:srgbClr val="000000"/>
                  </a:solidFill>
                  <a:latin typeface="Times New Roman" charset="0"/>
                </a:rPr>
                <a:t>om</a:t>
              </a: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e</a:t>
              </a:r>
              <a:r>
                <a:rPr lang="en-US" sz="1050" spc="-1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sz="2800" spc="-100" dirty="0">
                <a:solidFill>
                  <a:srgbClr val="000000"/>
                </a:solidFill>
                <a:latin typeface="Times New Roman" charset="0"/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spc="-100" dirty="0">
                  <a:solidFill>
                    <a:srgbClr val="000000"/>
                  </a:solidFill>
                  <a:latin typeface="Times New Roman" charset="0"/>
                </a:rPr>
                <a:t>items out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2660904" y="2624328"/>
            <a:ext cx="6062472" cy="2642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5482784" y="3296653"/>
            <a:ext cx="2987448" cy="19885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4200477" y="2999232"/>
            <a:ext cx="4349163" cy="22867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1039812" y="645912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"/>
          <p:cNvSpPr/>
          <p:nvPr/>
        </p:nvSpPr>
        <p:spPr>
          <a:xfrm>
            <a:off x="294105" y="6370268"/>
            <a:ext cx="732893" cy="460375"/>
          </a:xfrm>
          <a:prstGeom prst="rect">
            <a:avLst/>
          </a:prstGeom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TW" sz="2600" spc="-1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b="1" dirty="0">
                <a:solidFill>
                  <a:srgbClr val="7F4C7F"/>
                </a:solidFill>
                <a:latin typeface="Consolas" panose="020B0609020204030204" pitchFamily="49" charset="0"/>
              </a:rPr>
              <a:t>scope's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 variables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005878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vars([object])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2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296862" y="4710853"/>
            <a:ext cx="9144000" cy="2147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8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hi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ion(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m)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s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ion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Non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he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ems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hat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tru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762000"/>
            <a:ext cx="9440863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=[</a:t>
            </a:r>
            <a:r>
              <a:rPr lang="en-US" altLang="zh-TW" sz="2400" dirty="0">
                <a:solidFill>
                  <a:srgbClr val="3333CC"/>
                </a:solidFill>
                <a:latin typeface="Lucida Console" panose="020B0609040504020204" pitchFamily="49" charset="0"/>
                <a:ea typeface="inherit"/>
              </a:rPr>
              <a:t>0,1,2,"","0","1","2",{},{1:0},{2:1,1:0}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any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all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False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None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&lt;filter object at 0x6ffffff2c400&gt;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all(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_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None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[1, 2, '0', '1', '2', {2: 1, 1: 0}, {1: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endParaRPr lang="en-US" altLang="zh-TW" sz="2400" dirty="0">
              <a:solidFill>
                <a:schemeClr val="accent2"/>
              </a:solidFill>
              <a:latin typeface="Lucida Console" panose="020B0609040504020204" pitchFamily="49" charset="0"/>
              <a:ea typeface="inheri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2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6862" y="762000"/>
            <a:ext cx="70326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711448" y="2297299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2456" y="348674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43544" y="2895588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084710" y="78055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43544" y="169720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43544" y="1101111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00536" y="2278124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00536" y="406942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00536" y="346756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00536" y="2876413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00536" y="78677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00536" y="167803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0536" y="1081936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flipH="1">
            <a:off x="557561" y="1073683"/>
            <a:ext cx="1165051" cy="29035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>
            <a:off x="1613210" y="1013974"/>
            <a:ext cx="1354973" cy="29409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H="1">
            <a:off x="4324227" y="1022311"/>
            <a:ext cx="1395033" cy="30010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1961323" y="1994453"/>
            <a:ext cx="0" cy="1097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788509" y="2252869"/>
            <a:ext cx="0" cy="9601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959350" y="2576957"/>
            <a:ext cx="5791527" cy="4312465"/>
            <a:chOff x="3959350" y="-55403"/>
            <a:chExt cx="5791527" cy="4312465"/>
          </a:xfrm>
        </p:grpSpPr>
        <p:sp>
          <p:nvSpPr>
            <p:cNvPr id="8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10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24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22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20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18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Rectangle 18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16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Rectangle 16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2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  <p:cxnSp>
        <p:nvCxnSpPr>
          <p:cNvPr id="74" name="Straight Arrow Connector 73"/>
          <p:cNvCxnSpPr/>
          <p:nvPr/>
        </p:nvCxnSpPr>
        <p:spPr bwMode="auto">
          <a:xfrm>
            <a:off x="1643270" y="1358348"/>
            <a:ext cx="3187493" cy="38630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3959350" y="-55403"/>
            <a:ext cx="5791527" cy="4312465"/>
            <a:chOff x="3959350" y="-55403"/>
            <a:chExt cx="5791527" cy="4312465"/>
          </a:xfrm>
        </p:grpSpPr>
        <p:sp>
          <p:nvSpPr>
            <p:cNvPr id="31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36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50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Rectangle 50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48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Rectangle 48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46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Rectangle 46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44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Rectangle 44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42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34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 bwMode="auto">
          <a:xfrm>
            <a:off x="1663148" y="1848678"/>
            <a:ext cx="4909931" cy="15902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2961861" y="2531165"/>
            <a:ext cx="5420139" cy="29088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0" name="Rectangle 5"/>
          <p:cNvSpPr/>
          <p:nvPr/>
        </p:nvSpPr>
        <p:spPr>
          <a:xfrm>
            <a:off x="294105" y="6370268"/>
            <a:ext cx="732893" cy="460375"/>
          </a:xfrm>
          <a:prstGeom prst="rect">
            <a:avLst/>
          </a:prstGeom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TW" sz="2600" spc="-1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7665E-6 0 L -0.00017 0.38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762000"/>
            <a:ext cx="9440863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=[0,1,2,"","0","1","2",{},{1:0},{2:1,1:0}]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   any(</a:t>
            </a:r>
            <a:r>
              <a:rPr lang="en-US" altLang="zh-TW" sz="2400" b="1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   all(</a:t>
            </a:r>
            <a:r>
              <a:rPr lang="en-US" altLang="zh-TW" sz="2400" b="1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False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None,</a:t>
            </a:r>
            <a:r>
              <a:rPr lang="en-US" altLang="zh-TW" sz="2400" b="1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&lt;filter object at 0x6ffffff2c400&gt;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   all(</a:t>
            </a:r>
            <a:r>
              <a:rPr lang="en-US" altLang="zh-TW" sz="2400" b="1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_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None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[1, 2, '0', '1', '2', {1: 0}, {2: 1, 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abs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FF99CC"/>
                </a:solidFill>
                <a:latin typeface="Lucida Console" panose="020B0609040504020204" pitchFamily="49" charset="0"/>
                <a:ea typeface="inherit"/>
              </a:rPr>
              <a:t>Traceback</a:t>
            </a:r>
            <a:r>
              <a:rPr lang="en-US" altLang="zh-TW" sz="2400" dirty="0">
                <a:solidFill>
                  <a:srgbClr val="FF99CC"/>
                </a:solidFill>
                <a:latin typeface="Lucida Console" panose="020B0609040504020204" pitchFamily="49" charset="0"/>
                <a:ea typeface="inherit"/>
              </a:rPr>
              <a:t> (most recent call last):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FF99CC"/>
                </a:solidFill>
                <a:latin typeface="Lucida Console" panose="020B0609040504020204" pitchFamily="49" charset="0"/>
                <a:ea typeface="inherit"/>
              </a:rPr>
              <a:t>  File "&lt;</a:t>
            </a:r>
            <a:r>
              <a:rPr lang="en-US" altLang="zh-TW" sz="2400" dirty="0" err="1">
                <a:solidFill>
                  <a:srgbClr val="FF99CC"/>
                </a:solidFill>
                <a:latin typeface="Lucida Console" panose="020B0609040504020204" pitchFamily="49" charset="0"/>
                <a:ea typeface="inherit"/>
              </a:rPr>
              <a:t>stdin</a:t>
            </a:r>
            <a:r>
              <a:rPr lang="en-US" altLang="zh-TW" sz="2400" dirty="0">
                <a:solidFill>
                  <a:srgbClr val="FF99CC"/>
                </a:solidFill>
                <a:latin typeface="Lucida Console" panose="020B0609040504020204" pitchFamily="49" charset="0"/>
                <a:ea typeface="inherit"/>
              </a:rPr>
              <a:t>&gt;", line 1, in &lt;module&gt;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TypeError</a:t>
            </a:r>
            <a:r>
              <a:rPr lang="en-US" altLang="zh-TW" sz="2400" dirty="0">
                <a:solidFill>
                  <a:srgbClr val="FF99CC"/>
                </a:solidFill>
                <a:latin typeface="Lucida Console" panose="020B0609040504020204" pitchFamily="49" charset="0"/>
                <a:ea typeface="inherit"/>
              </a:rPr>
              <a:t>: bad operand type for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abs(): '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[0, 1, 2, '0', '1', '2', {}, {1: 0}, {2: 1, 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isStr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): return 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type(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==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endParaRPr lang="en-US" altLang="zh-TW" sz="2400" dirty="0">
              <a:solidFill>
                <a:schemeClr val="accent2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  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isStr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96862" y="4710853"/>
            <a:ext cx="9144000" cy="2147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93000"/>
              </a:lnSpc>
            </a:pPr>
            <a:r>
              <a:rPr lang="en-US" altLang="zh-TW" sz="2600" kern="0" spc="-1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_[:54]+</a:t>
            </a:r>
            <a:r>
              <a:rPr lang="en-US" altLang="zh-TW" sz="2600" b="1" dirty="0" err="1">
                <a:solidFill>
                  <a:srgbClr val="FBC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200" dirty="0" err="1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_doc</a:t>
            </a:r>
            <a:r>
              <a:rPr lang="en-US" altLang="zh-TW" sz="2600" spc="-200" dirty="0">
                <a:solidFill>
                  <a:srgbClr val="FFFFFF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_[88:])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filter(function or None,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e)</a:t>
            </a:r>
            <a:r>
              <a:rPr lang="en-US" altLang="zh-TW" sz="1800" spc="-2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F9933"/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16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400" spc="-5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object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993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itera</a:t>
            </a:r>
            <a:r>
              <a:rPr lang="en-US" altLang="zh-TW" sz="2600" spc="-80" dirty="0">
                <a:solidFill>
                  <a:srgbClr val="FF9933"/>
                </a:solidFill>
                <a:latin typeface="Consolas" panose="020B0609020204030204" pitchFamily="49" charset="0"/>
              </a:rPr>
              <a:t>bl</a:t>
            </a:r>
            <a:r>
              <a:rPr lang="en-US" altLang="zh-TW" sz="2600" spc="-4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" dirty="0">
                <a:solidFill>
                  <a:srgbClr val="FF9933"/>
                </a:solidFill>
                <a:latin typeface="Consolas" panose="020B0609020204030204" pitchFamily="49" charset="0"/>
              </a:rPr>
              <a:t>hi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ion(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m)</a:t>
            </a:r>
            <a:r>
              <a:rPr lang="en-US" altLang="zh-TW" sz="2400" spc="-1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s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100" dirty="0">
                <a:solidFill>
                  <a:srgbClr val="FF9933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funct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ion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Non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he</a:t>
            </a:r>
            <a:r>
              <a:rPr lang="en-US" altLang="zh-TW" sz="24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ems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hat</a:t>
            </a:r>
            <a:r>
              <a:rPr lang="en-US" altLang="zh-TW" sz="2000" spc="-2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20" dirty="0">
                <a:solidFill>
                  <a:srgbClr val="FF993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re</a:t>
            </a:r>
            <a:r>
              <a:rPr lang="en-US" altLang="zh-TW" sz="20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tru</a:t>
            </a:r>
            <a:r>
              <a:rPr lang="en-US" altLang="zh-TW" sz="2600" spc="-300" dirty="0">
                <a:solidFill>
                  <a:srgbClr val="FF993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200" dirty="0">
                <a:solidFill>
                  <a:srgbClr val="FF99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9933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2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6862" y="762000"/>
            <a:ext cx="70326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...</a:t>
            </a: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5047488" y="6473952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287768" y="5907024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63440" y="5279337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81728" y="4082685"/>
            <a:ext cx="0" cy="3017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0536" y="5888736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0536" y="5273141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00536" y="406942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42456" y="348674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57561" y="1013974"/>
            <a:ext cx="5161699" cy="3009386"/>
            <a:chOff x="557561" y="1013974"/>
            <a:chExt cx="5161699" cy="3009386"/>
          </a:xfrm>
        </p:grpSpPr>
        <p:cxnSp>
          <p:nvCxnSpPr>
            <p:cNvPr id="70" name="Straight Arrow Connector 69"/>
            <p:cNvCxnSpPr/>
            <p:nvPr/>
          </p:nvCxnSpPr>
          <p:spPr bwMode="auto">
            <a:xfrm flipH="1">
              <a:off x="557561" y="1073683"/>
              <a:ext cx="1165051" cy="29035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1613210" y="1013974"/>
              <a:ext cx="1354973" cy="29409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H="1">
              <a:off x="4324227" y="1022311"/>
              <a:ext cx="1395033" cy="300104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3959350" y="-517295"/>
            <a:ext cx="5791527" cy="4312465"/>
            <a:chOff x="3959350" y="-55403"/>
            <a:chExt cx="5791527" cy="4312465"/>
          </a:xfrm>
        </p:grpSpPr>
        <p:sp>
          <p:nvSpPr>
            <p:cNvPr id="31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36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50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Rectangle 50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48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Rectangle 48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46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Rectangle 46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44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Rectangle 44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42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34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959350" y="2576957"/>
            <a:ext cx="5791527" cy="4312465"/>
            <a:chOff x="3959350" y="-55403"/>
            <a:chExt cx="5791527" cy="4312465"/>
          </a:xfrm>
        </p:grpSpPr>
        <p:sp>
          <p:nvSpPr>
            <p:cNvPr id="8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10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24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22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20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18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Rectangle 18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16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Rectangle 16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27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  <p:cxnSp>
        <p:nvCxnSpPr>
          <p:cNvPr id="72" name="Straight Arrow Connector 71"/>
          <p:cNvCxnSpPr/>
          <p:nvPr/>
        </p:nvCxnSpPr>
        <p:spPr bwMode="auto">
          <a:xfrm flipH="1" flipV="1">
            <a:off x="5613992" y="1424764"/>
            <a:ext cx="2360427" cy="3593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3848986" y="2998381"/>
            <a:ext cx="2998381" cy="23391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3636952" y="424070"/>
            <a:ext cx="1160681" cy="3694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 flipV="1">
            <a:off x="2994991" y="901148"/>
            <a:ext cx="4873415" cy="4124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>
            <a:off x="2129267" y="1032933"/>
            <a:ext cx="846667" cy="4758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1100538" y="6209506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7665E-6 3.7037E-6 L -0.00033 -0.45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any(L)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all(L)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False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filter(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None,L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&lt;filter object at 0x6ffffff2c400&gt;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all(_)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list(filter(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None,L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[1, 2, '0', '1', '2', {1: 0}, {2: 1, 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</a:t>
            </a:r>
            <a:r>
              <a:rPr lang="en-US" altLang="zh-TW" sz="2400" dirty="0">
                <a:solidFill>
                  <a:srgbClr val="BFBFBF"/>
                </a:solidFill>
                <a:latin typeface="Lucida Console" panose="020B0609040504020204" pitchFamily="49" charset="0"/>
                <a:ea typeface="inherit"/>
              </a:rPr>
              <a:t>&gt;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list(filter(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abs,L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Traceback</a:t>
            </a:r>
            <a:r>
              <a:rPr lang="en-US" altLang="zh-TW" sz="2400" dirty="0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 (most recent call last):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  File "&lt;</a:t>
            </a:r>
            <a:r>
              <a:rPr lang="en-US" altLang="zh-TW" sz="2400" dirty="0" err="1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stdin</a:t>
            </a:r>
            <a:r>
              <a:rPr lang="en-US" altLang="zh-TW" sz="2400" dirty="0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&gt;", line 1, in &lt;module&gt;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TypeError</a:t>
            </a:r>
            <a:r>
              <a:rPr lang="en-US" altLang="zh-TW" sz="2400" dirty="0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: bad operand type for abs(): '</a:t>
            </a:r>
            <a:r>
              <a:rPr lang="en-US" altLang="zh-TW" sz="2400" dirty="0" err="1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str</a:t>
            </a:r>
            <a:r>
              <a:rPr lang="en-US" altLang="zh-TW" sz="2400" dirty="0">
                <a:solidFill>
                  <a:srgbClr val="EBAEC5"/>
                </a:solidFill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[1, 2, '0', '1', '2', {1: 0}, {2: 1, 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isStr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): return 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type(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==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...</a:t>
            </a:r>
            <a:endParaRPr lang="en-US" altLang="zh-TW" sz="2400" dirty="0">
              <a:solidFill>
                <a:schemeClr val="accent2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isStr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['', '0', '1', '2']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2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350" y="-517295"/>
            <a:ext cx="5791527" cy="4312465"/>
            <a:chOff x="3959350" y="-55403"/>
            <a:chExt cx="5791527" cy="4312465"/>
          </a:xfrm>
        </p:grpSpPr>
        <p:sp>
          <p:nvSpPr>
            <p:cNvPr id="6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11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25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23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23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21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21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19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17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9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7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all(L)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False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filter(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None,L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&lt;filter object at 0x6ffffff2c400&gt;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all(_)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True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list(filter(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None,L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[1, 2, '0', '1', '2', {1: 0}, {2: 1, 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 list(filter(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abs,L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Traceback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(most recent call last):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 File "&lt;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stdin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&gt;", line 1, in &lt;module&gt;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TypeError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: bad operand type for abs(): '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str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[1, 2, '0', '1', '2', {1: 0}, {2: 1, 1: 0}]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dirty="0" err="1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isStr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): return 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type(</a:t>
            </a:r>
            <a:r>
              <a:rPr lang="en-US" altLang="zh-TW" sz="2400" b="1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==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str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...</a:t>
            </a:r>
            <a:endParaRPr lang="en-US" altLang="zh-TW" sz="2400" dirty="0">
              <a:solidFill>
                <a:schemeClr val="accent2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list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filter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isStr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2400" b="1" dirty="0" err="1">
                <a:solidFill>
                  <a:srgbClr val="00660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  <a:ea typeface="inherit"/>
              </a:rPr>
              <a:t>))</a:t>
            </a:r>
            <a:endParaRPr lang="en-US" altLang="zh-TW" sz="2400" dirty="0">
              <a:solidFill>
                <a:schemeClr val="tx1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inherit"/>
              </a:rPr>
              <a:t>['', '0', '1', '2']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endParaRPr lang="en-US" altLang="zh-TW" sz="2400" dirty="0">
              <a:solidFill>
                <a:schemeClr val="tx1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endParaRPr lang="en-US" altLang="zh-TW" sz="2400" dirty="0">
              <a:solidFill>
                <a:schemeClr val="tx1"/>
              </a:solidFill>
              <a:latin typeface="Lucida Console" panose="020B0609040504020204" pitchFamily="49" charset="0"/>
              <a:ea typeface="inheri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2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6862" y="6452382"/>
            <a:ext cx="703263" cy="40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inherit"/>
              </a:rPr>
              <a:t>&gt;&gt;&gt;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00536" y="647866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959350" y="-517295"/>
            <a:ext cx="5791527" cy="4312465"/>
            <a:chOff x="3959350" y="-55403"/>
            <a:chExt cx="5791527" cy="4312465"/>
          </a:xfrm>
        </p:grpSpPr>
        <p:sp>
          <p:nvSpPr>
            <p:cNvPr id="8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13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27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25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23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23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21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21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19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11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5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9600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 </a:t>
            </a:r>
            <a:r>
              <a:rPr lang="en-US" altLang="zh-TW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from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import *; exec(x)</a:t>
            </a: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source(prime)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fro</a:t>
            </a:r>
            <a:r>
              <a:rPr lang="en-US" altLang="zh-TW" sz="2400" dirty="0">
                <a:latin typeface="Lucida Console" panose="020B0609040504020204" pitchFamily="49" charset="0"/>
              </a:rPr>
              <a:t>m math import 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latin typeface="Lucida Console" panose="020B0609040504020204" pitchFamily="49" charset="0"/>
              </a:rPr>
              <a:t>, floor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prime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):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</a:rPr>
              <a:t>   '''Tests if the argument is prime (</a:t>
            </a:r>
            <a:r>
              <a:rPr lang="zh-TW" altLang="en-US" sz="240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</a:rPr>
              <a:t>質數</a:t>
            </a:r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</a:rPr>
              <a:t>).'''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a&lt;2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for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 in range(2,floor(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(a))+1):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i,a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)&gt;1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return True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#all primes &lt; 15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#How to get numbers &lt; 15 where 2x+1 is prime?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lambda</a:t>
            </a:r>
            <a:r>
              <a:rPr lang="en-US" altLang="zh-TW" sz="2400" dirty="0">
                <a:latin typeface="Lucida Console" panose="020B0609040504020204" pitchFamily="49" charset="0"/>
              </a:rPr>
              <a:t>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range(15)</a:t>
            </a:r>
            <a:r>
              <a:rPr lang="en-US" altLang="zh-TW" sz="2400" dirty="0">
                <a:latin typeface="Lucida Console" panose="020B0609040504020204" pitchFamily="49" charset="0"/>
              </a:rPr>
              <a:t>))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6862" y="762000"/>
            <a:ext cx="671967" cy="557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2400" kern="0" dirty="0">
              <a:solidFill>
                <a:srgbClr val="000000">
                  <a:lumMod val="50000"/>
                  <a:lumOff val="50000"/>
                </a:srgb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914400">
              <a:lnSpc>
                <a:spcPct val="8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2400" kern="0" dirty="0">
              <a:solidFill>
                <a:srgbClr val="000000">
                  <a:lumMod val="50000"/>
                  <a:lumOff val="50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2400" kern="0" dirty="0">
              <a:solidFill>
                <a:srgbClr val="000000">
                  <a:lumMod val="50000"/>
                  <a:lumOff val="50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2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2400" kern="0" dirty="0"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 defTabSz="914400">
              <a:lnSpc>
                <a:spcPct val="82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en-US" sz="44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2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4800" b="1" dirty="0">
                <a:latin typeface="Lucida Fax" panose="02060602050505020204" pitchFamily="18" charset="0"/>
                <a:cs typeface="Times New Roman" panose="02020603050405020304" pitchFamily="18" charset="0"/>
              </a:rPr>
              <a:t>)</a:t>
            </a:r>
            <a:endParaRPr lang="en-US" altLang="zh-TW" sz="4400" b="1" kern="0" dirty="0">
              <a:latin typeface="Lucida Fax" panose="02060602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06642" y="1054606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7240" y="3950731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4064" y="786384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7240" y="4226499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7240" y="635158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7240" y="3654158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7240" y="4483834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7240" y="510075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7240" y="5395844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7240" y="5722015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6642" y="768659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25812" y="109568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0465" y="3967085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26460" y="4488480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09125" y="539464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97306" y="5746993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959350" y="-23281"/>
            <a:ext cx="5791527" cy="4312465"/>
            <a:chOff x="3959350" y="-55403"/>
            <a:chExt cx="5791527" cy="4312465"/>
          </a:xfrm>
        </p:grpSpPr>
        <p:sp>
          <p:nvSpPr>
            <p:cNvPr id="65" name="Rounded Rectangular Callout 13"/>
            <p:cNvSpPr/>
            <p:nvPr/>
          </p:nvSpPr>
          <p:spPr bwMode="auto">
            <a:xfrm>
              <a:off x="6621463" y="1645920"/>
              <a:ext cx="2303099" cy="489812"/>
            </a:xfrm>
            <a:prstGeom prst="wedgeRoundRectCallout">
              <a:avLst>
                <a:gd name="adj1" fmla="val -113743"/>
                <a:gd name="adj2" fmla="val 329805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altLang="zh-TW" sz="2800" kern="0" dirty="0">
                  <a:solidFill>
                    <a:srgbClr val="C00000"/>
                  </a:solidFill>
                  <a:ea typeface="MS PGothic" pitchFamily="34" charset="-128"/>
                  <a:cs typeface="Times New Roman" panose="02020603050405020304" pitchFamily="18" charset="0"/>
                </a:rPr>
                <a:t>What is this?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959350" y="-55403"/>
              <a:ext cx="5791527" cy="4312465"/>
              <a:chOff x="3959350" y="2542025"/>
              <a:chExt cx="5791527" cy="4312465"/>
            </a:xfrm>
          </p:grpSpPr>
          <p:pic>
            <p:nvPicPr>
              <p:cNvPr id="70" name="Picture 4" descr="Mead Cork Bulletin Board, 24 X 18, Silver Aluminum Frame : Targe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" t="13856" r="2099" b="14777"/>
              <a:stretch/>
            </p:blipFill>
            <p:spPr bwMode="auto">
              <a:xfrm>
                <a:off x="3959350" y="2542025"/>
                <a:ext cx="5791527" cy="4312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1" name="Group 70"/>
              <p:cNvGrpSpPr/>
              <p:nvPr/>
            </p:nvGrpSpPr>
            <p:grpSpPr>
              <a:xfrm>
                <a:off x="4461288" y="2994375"/>
                <a:ext cx="1439894" cy="1661856"/>
                <a:chOff x="4461288" y="2994375"/>
                <a:chExt cx="1439894" cy="1661856"/>
              </a:xfrm>
            </p:grpSpPr>
            <p:pic>
              <p:nvPicPr>
                <p:cNvPr id="84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17050" r="76973" b="48638"/>
                <a:stretch/>
              </p:blipFill>
              <p:spPr bwMode="auto">
                <a:xfrm>
                  <a:off x="4461288" y="2994375"/>
                  <a:ext cx="1439894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Rectangle 84"/>
                <p:cNvSpPr/>
                <p:nvPr/>
              </p:nvSpPr>
              <p:spPr bwMode="auto">
                <a:xfrm>
                  <a:off x="4496502" y="3149378"/>
                  <a:ext cx="1384182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abs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is a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16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built-in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f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charset="0"/>
                    </a:rPr>
                    <a:t>  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ints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, but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not </a:t>
                  </a:r>
                  <a:r>
                    <a:rPr lang="en-US" sz="2800" spc="-3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strs</a:t>
                  </a:r>
                  <a:endParaRPr lang="en-US" sz="28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6145906" y="2971611"/>
                <a:ext cx="1667547" cy="1675306"/>
                <a:chOff x="6145906" y="2971611"/>
                <a:chExt cx="1667547" cy="1675306"/>
              </a:xfrm>
            </p:grpSpPr>
            <p:pic>
              <p:nvPicPr>
                <p:cNvPr id="82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92" t="16580" r="50678" b="49108"/>
                <a:stretch/>
              </p:blipFill>
              <p:spPr bwMode="auto">
                <a:xfrm>
                  <a:off x="6145906" y="2971611"/>
                  <a:ext cx="1667547" cy="16618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" name="Rectangle 82"/>
                <p:cNvSpPr/>
                <p:nvPr/>
              </p:nvSpPr>
              <p:spPr bwMode="auto">
                <a:xfrm rot="21540000">
                  <a:off x="6185471" y="3169767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all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everything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i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s</a:t>
                  </a:r>
                  <a:r>
                    <a:rPr lang="en-US" altLang="zh-TW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altLang="zh-TW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altLang="zh-TW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altLang="zh-TW" sz="2800" spc="-40" dirty="0">
                      <a:solidFill>
                        <a:srgbClr val="000000"/>
                      </a:solidFill>
                      <a:latin typeface="Times New Roman" charset="0"/>
                    </a:rPr>
                    <a:t>u</a:t>
                  </a:r>
                  <a:r>
                    <a:rPr lang="en-US" altLang="zh-TW" sz="2800" dirty="0">
                      <a:solidFill>
                        <a:srgbClr val="000000"/>
                      </a:solidFill>
                      <a:latin typeface="Times New Roman" charset="0"/>
                    </a:rPr>
                    <a:t>e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461286" y="4861116"/>
                <a:ext cx="1667546" cy="1662968"/>
                <a:chOff x="4461286" y="4861116"/>
                <a:chExt cx="1667546" cy="1662968"/>
              </a:xfrm>
            </p:grpSpPr>
            <p:pic>
              <p:nvPicPr>
                <p:cNvPr id="80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" t="55591" r="73842" b="10450"/>
                <a:stretch/>
              </p:blipFill>
              <p:spPr bwMode="auto">
                <a:xfrm>
                  <a:off x="4461286" y="4861116"/>
                  <a:ext cx="1667546" cy="1644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Rectangle 80"/>
                <p:cNvSpPr/>
                <p:nvPr/>
              </p:nvSpPr>
              <p:spPr bwMode="auto">
                <a:xfrm rot="21660000">
                  <a:off x="4492643" y="5046934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 True if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anything</a:t>
                  </a:r>
                </a:p>
                <a:p>
                  <a:pPr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in</a:t>
                  </a:r>
                  <a:r>
                    <a:rPr lang="en-US" sz="24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L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is</a:t>
                  </a: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</a:t>
                  </a:r>
                  <a:r>
                    <a:rPr lang="en-US" sz="2800" spc="100" dirty="0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ue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200987" y="4832661"/>
                <a:ext cx="1611713" cy="1713324"/>
                <a:chOff x="6200987" y="4832661"/>
                <a:chExt cx="1611713" cy="1713324"/>
              </a:xfrm>
            </p:grpSpPr>
            <p:pic>
              <p:nvPicPr>
                <p:cNvPr id="78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75" t="55004" r="52321" b="11154"/>
                <a:stretch/>
              </p:blipFill>
              <p:spPr bwMode="auto">
                <a:xfrm>
                  <a:off x="6333718" y="4832661"/>
                  <a:ext cx="1360218" cy="1639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/>
                <p:cNvSpPr/>
                <p:nvPr/>
              </p:nvSpPr>
              <p:spPr bwMode="auto">
                <a:xfrm rot="21540000">
                  <a:off x="6200987" y="5068835"/>
                  <a:ext cx="1611713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str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Agency FB" panose="020B0503020202020204" pitchFamily="34" charset="0"/>
                    </a:rPr>
                    <a:t>():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can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  <a:t>represent</a:t>
                  </a:r>
                  <a:br>
                    <a:rPr lang="en-US" sz="2800" spc="-3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 anything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as a str.</a:t>
                  </a: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7942997" y="2971611"/>
                <a:ext cx="1474220" cy="1707387"/>
                <a:chOff x="7942997" y="2971611"/>
                <a:chExt cx="1474220" cy="1707387"/>
              </a:xfrm>
            </p:grpSpPr>
            <p:pic>
              <p:nvPicPr>
                <p:cNvPr id="76" name="Picture 2" descr="Close Up Post It Notes In The Wall At Meeting Room Sticky Note Paper  Reminder Schedule Board Colorful Variety Copy Empty Space Soft Focus Stock  Photo - Download Image Now - iStock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671" t="16580" r="29312" b="48168"/>
                <a:stretch/>
              </p:blipFill>
              <p:spPr bwMode="auto">
                <a:xfrm>
                  <a:off x="7984191" y="2971611"/>
                  <a:ext cx="1382984" cy="1707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7" name="Rectangle 76"/>
                <p:cNvSpPr/>
                <p:nvPr/>
              </p:nvSpPr>
              <p:spPr bwMode="auto">
                <a:xfrm rot="21600000">
                  <a:off x="7942997" y="3090981"/>
                  <a:ext cx="1474220" cy="14771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Times New Roman" charset="0"/>
                    </a:rPr>
                    <a:t> 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'lambda 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arg</a:t>
                  </a:r>
                  <a:r>
                    <a:rPr lang="en-US" sz="2800" spc="-100" dirty="0" err="1">
                      <a:solidFill>
                        <a:srgbClr val="000000"/>
                      </a:solidFill>
                      <a:latin typeface="Times New Roman" charset="0"/>
                    </a:rPr>
                    <a:t>s:ex</a:t>
                  </a:r>
                  <a:r>
                    <a:rPr lang="en-US" sz="2800" spc="-50" dirty="0" err="1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dirty="0" err="1">
                      <a:solidFill>
                        <a:srgbClr val="000000"/>
                      </a:solidFill>
                      <a:latin typeface="Times New Roman" charset="0"/>
                    </a:rPr>
                    <a:t>r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'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creates a</a:t>
                  </a:r>
                </a:p>
                <a:p>
                  <a:pPr algn="ctr" defTabSz="914400" fontAlgn="base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te</a:t>
                  </a:r>
                  <a:r>
                    <a:rPr lang="en-US" sz="2800" spc="-150" dirty="0">
                      <a:solidFill>
                        <a:srgbClr val="000000"/>
                      </a:solidFill>
                      <a:latin typeface="Times New Roman" charset="0"/>
                    </a:rPr>
                    <a:t>m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p</a:t>
                  </a:r>
                  <a:r>
                    <a:rPr lang="en-US" sz="2800" spc="-200" dirty="0">
                      <a:solidFill>
                        <a:srgbClr val="000000"/>
                      </a:solidFill>
                      <a:latin typeface="Times New Roman" charset="0"/>
                    </a:rPr>
                    <a:t>o</a:t>
                  </a:r>
                  <a:r>
                    <a:rPr lang="en-US" sz="2800" spc="-100" dirty="0">
                      <a:solidFill>
                        <a:srgbClr val="000000"/>
                      </a:solidFill>
                      <a:latin typeface="Times New Roman" charset="0"/>
                    </a:rPr>
                    <a:t>ra</a:t>
                  </a: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ry</a:t>
                  </a:r>
                  <a:b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</a:br>
                  <a:r>
                    <a:rPr lang="en-US" sz="2800" dirty="0">
                      <a:solidFill>
                        <a:srgbClr val="000000"/>
                      </a:solidFill>
                      <a:latin typeface="Times New Roman" charset="0"/>
                    </a:rPr>
                    <a:t>function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7919695" y="2288243"/>
              <a:ext cx="1474220" cy="1633398"/>
              <a:chOff x="7919695" y="4832661"/>
              <a:chExt cx="1474220" cy="1633398"/>
            </a:xfrm>
          </p:grpSpPr>
          <p:pic>
            <p:nvPicPr>
              <p:cNvPr id="68" name="Picture 2" descr="Close Up Post It Notes In The Wall At Meeting Room Sticky Note Paper  Reminder Schedule Board Colorful Variety Copy Empty Space Soft Focus Stock  Photo - Download Image Now - iStock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49" t="55004" r="29782" b="11271"/>
              <a:stretch/>
            </p:blipFill>
            <p:spPr bwMode="auto">
              <a:xfrm>
                <a:off x="7989883" y="4832661"/>
                <a:ext cx="1343144" cy="1633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Rectangle 68"/>
              <p:cNvSpPr/>
              <p:nvPr/>
            </p:nvSpPr>
            <p:spPr bwMode="auto">
              <a:xfrm rot="21600000">
                <a:off x="7919695" y="4961829"/>
                <a:ext cx="1474220" cy="14771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50" dirty="0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70" dirty="0">
                    <a:solidFill>
                      <a:srgbClr val="000000"/>
                    </a:solidFill>
                    <a:latin typeface="Times New Roman" charset="0"/>
                  </a:rPr>
                  <a:t>i</a:t>
                </a:r>
                <a:r>
                  <a:rPr lang="en-US" sz="2800" spc="-110" dirty="0">
                    <a:solidFill>
                      <a:srgbClr val="000000"/>
                    </a:solidFill>
                    <a:latin typeface="Times New Roman" charset="0"/>
                  </a:rPr>
                  <a:t>l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te</a:t>
                </a:r>
                <a:r>
                  <a:rPr lang="en-US" sz="2800" spc="-4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800" spc="-25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(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f</a:t>
                </a:r>
                <a:r>
                  <a:rPr lang="en-US" sz="2800" spc="-100" dirty="0" err="1">
                    <a:solidFill>
                      <a:srgbClr val="000000"/>
                    </a:solidFill>
                    <a:latin typeface="Times New Roman" charset="0"/>
                  </a:rPr>
                  <a:t>u</a:t>
                </a:r>
                <a:r>
                  <a:rPr lang="en-US" sz="2800" spc="-200" dirty="0" err="1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o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r</a:t>
                </a:r>
                <a:r>
                  <a:rPr lang="en-US" sz="2000" spc="-70" dirty="0">
                    <a:solidFill>
                      <a:srgbClr val="000000"/>
                    </a:solidFill>
                    <a:latin typeface="Times New Roman" charset="0"/>
                  </a:rPr>
                  <a:t>  </a:t>
                </a:r>
                <a:r>
                  <a:rPr lang="en-US" sz="2800" spc="-70" dirty="0">
                    <a:solidFill>
                      <a:srgbClr val="000000"/>
                    </a:solidFill>
                    <a:latin typeface="Times New Roman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one, </a:t>
                </a:r>
                <a:b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</a:br>
                <a:r>
                  <a:rPr lang="en-US" sz="2800" spc="100" dirty="0" err="1">
                    <a:solidFill>
                      <a:srgbClr val="000000"/>
                    </a:solidFill>
                    <a:latin typeface="Times New Roman" charset="0"/>
                  </a:rPr>
                  <a:t>iter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 Roman" charset="0"/>
                  </a:rPr>
                  <a:t>able</a:t>
                </a:r>
                <a:r>
                  <a:rPr lang="en-US" sz="2800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: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ta</a:t>
                </a:r>
                <a:r>
                  <a:rPr lang="en-US" sz="2800" spc="-250" dirty="0">
                    <a:solidFill>
                      <a:srgbClr val="000000"/>
                    </a:solidFill>
                    <a:latin typeface="Times New Roman" charset="0"/>
                  </a:rPr>
                  <a:t>k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s</a:t>
                </a:r>
                <a:r>
                  <a:rPr lang="en-US" sz="2800" spc="-180" dirty="0">
                    <a:solidFill>
                      <a:srgbClr val="000000"/>
                    </a:solidFill>
                    <a:latin typeface="Times New Roman" charset="0"/>
                  </a:rPr>
                  <a:t>om</a:t>
                </a: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e</a:t>
                </a:r>
                <a:r>
                  <a:rPr lang="en-US" sz="1050" spc="-100" dirty="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sz="2800" spc="-100" dirty="0">
                  <a:solidFill>
                    <a:srgbClr val="000000"/>
                  </a:solidFill>
                  <a:latin typeface="Times New Roman" charset="0"/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spc="-100" dirty="0">
                    <a:solidFill>
                      <a:srgbClr val="000000"/>
                    </a:solidFill>
                    <a:latin typeface="Times New Roman" charset="0"/>
                  </a:rPr>
                  <a:t>items out</a:t>
                </a:r>
              </a:p>
            </p:txBody>
          </p:sp>
        </p:grpSp>
      </p:grpSp>
      <p:cxnSp>
        <p:nvCxnSpPr>
          <p:cNvPr id="86" name="Straight Arrow Connector 85"/>
          <p:cNvCxnSpPr/>
          <p:nvPr/>
        </p:nvCxnSpPr>
        <p:spPr bwMode="auto">
          <a:xfrm flipV="1">
            <a:off x="3811712" y="2661482"/>
            <a:ext cx="4917421" cy="30817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87" name="Group 86"/>
          <p:cNvGrpSpPr/>
          <p:nvPr/>
        </p:nvGrpSpPr>
        <p:grpSpPr>
          <a:xfrm>
            <a:off x="4749418" y="1112082"/>
            <a:ext cx="4208315" cy="4713365"/>
            <a:chOff x="4749418" y="999068"/>
            <a:chExt cx="4208315" cy="4509419"/>
          </a:xfrm>
        </p:grpSpPr>
        <p:cxnSp>
          <p:nvCxnSpPr>
            <p:cNvPr id="88" name="Straight Arrow Connector 87"/>
            <p:cNvCxnSpPr/>
            <p:nvPr/>
          </p:nvCxnSpPr>
          <p:spPr bwMode="auto">
            <a:xfrm flipV="1">
              <a:off x="5877339" y="999068"/>
              <a:ext cx="3080394" cy="39462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9" name="Right Brace 88"/>
            <p:cNvSpPr/>
            <p:nvPr/>
          </p:nvSpPr>
          <p:spPr bwMode="auto">
            <a:xfrm rot="16200000">
              <a:off x="5605471" y="4158779"/>
              <a:ext cx="493655" cy="2205762"/>
            </a:xfrm>
            <a:prstGeom prst="rightBrace">
              <a:avLst>
                <a:gd name="adj1" fmla="val 60681"/>
                <a:gd name="adj2" fmla="val 50000"/>
              </a:avLst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C000"/>
                </a:solidFill>
                <a:latin typeface="Times New Roman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33549" y="3313414"/>
            <a:ext cx="1643505" cy="2532582"/>
            <a:chOff x="7333549" y="3200400"/>
            <a:chExt cx="1643505" cy="2297201"/>
          </a:xfrm>
        </p:grpSpPr>
        <p:cxnSp>
          <p:nvCxnSpPr>
            <p:cNvPr id="91" name="Straight Arrow Connector 90"/>
            <p:cNvCxnSpPr/>
            <p:nvPr/>
          </p:nvCxnSpPr>
          <p:spPr bwMode="auto">
            <a:xfrm flipV="1">
              <a:off x="8168436" y="3200400"/>
              <a:ext cx="408297" cy="174164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2" name="Right Brace 91"/>
            <p:cNvSpPr/>
            <p:nvPr/>
          </p:nvSpPr>
          <p:spPr bwMode="auto">
            <a:xfrm rot="16200000">
              <a:off x="7908474" y="4429021"/>
              <a:ext cx="493655" cy="1643505"/>
            </a:xfrm>
            <a:prstGeom prst="rightBrace">
              <a:avLst>
                <a:gd name="adj1" fmla="val 46433"/>
                <a:gd name="adj2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C000"/>
                </a:solidFill>
                <a:latin typeface="Times New Roman" charset="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4551452" y="1112082"/>
            <a:ext cx="3728948" cy="465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4" name="Rounded Rectangular Callout 93"/>
          <p:cNvSpPr/>
          <p:nvPr/>
        </p:nvSpPr>
        <p:spPr bwMode="auto">
          <a:xfrm>
            <a:off x="2266711" y="2647120"/>
            <a:ext cx="1396181" cy="1933845"/>
          </a:xfrm>
          <a:prstGeom prst="wedgeRoundRectCallout">
            <a:avLst>
              <a:gd name="adj1" fmla="val 57327"/>
              <a:gd name="adj2" fmla="val -9964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sqrt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=</a:t>
            </a: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square</a:t>
            </a: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root</a:t>
            </a: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(</a:t>
            </a:r>
            <a:r>
              <a:rPr lang="zh-TW" altLang="en-US" sz="2300" b="1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平方根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)</a:t>
            </a:r>
          </a:p>
          <a:p>
            <a:pPr algn="ctr" defTabSz="914400" fontAlgn="base">
              <a:spcBef>
                <a:spcPct val="0"/>
              </a:spcBef>
              <a:defRPr/>
            </a:pPr>
            <a:endParaRPr lang="en-US" sz="2800" b="1" kern="0" dirty="0">
              <a:solidFill>
                <a:srgbClr val="70AD47"/>
              </a:solidFill>
              <a:latin typeface="Calibri"/>
            </a:endParaRPr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3672520" y="2652450"/>
            <a:ext cx="1966450" cy="2423653"/>
          </a:xfrm>
          <a:prstGeom prst="wedgeRoundRectCallout">
            <a:avLst>
              <a:gd name="adj1" fmla="val 11905"/>
              <a:gd name="adj2" fmla="val -896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gcd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=</a:t>
            </a:r>
            <a:b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greatest</a:t>
            </a:r>
            <a:b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common</a:t>
            </a:r>
            <a:b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</a:br>
            <a:r>
              <a:rPr lang="en-US" sz="2800" kern="0" spc="-10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denominator</a:t>
            </a:r>
            <a:br>
              <a:rPr lang="en-US" sz="2800" kern="0" spc="-10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</a:b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(</a:t>
            </a:r>
            <a:r>
              <a:rPr lang="zh-TW" altLang="en-US" sz="2300" b="1" kern="0" spc="-1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最大共享分母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)</a:t>
            </a:r>
            <a:endParaRPr lang="en-US" sz="28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5643899" y="2653282"/>
            <a:ext cx="1396181" cy="2384321"/>
          </a:xfrm>
          <a:prstGeom prst="wedgeRoundRectCallout">
            <a:avLst>
              <a:gd name="adj1" fmla="val -24966"/>
              <a:gd name="adj2" fmla="val -9089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floor=</a:t>
            </a: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largest integer that is</a:t>
            </a: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X</a:t>
            </a:r>
          </a:p>
          <a:p>
            <a:pPr algn="ctr" defTabSz="914400" fontAlgn="base">
              <a:spcBef>
                <a:spcPct val="0"/>
              </a:spcBef>
              <a:defRPr/>
            </a:pPr>
            <a:endParaRPr lang="en-US" sz="2800" b="1" kern="0" dirty="0">
              <a:solidFill>
                <a:srgbClr val="70AD47"/>
              </a:solidFill>
              <a:latin typeface="Calibri"/>
            </a:endParaRP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54871" y="2641869"/>
            <a:ext cx="1700968" cy="1504334"/>
          </a:xfrm>
          <a:prstGeom prst="wedgeRoundRectCallout">
            <a:avLst>
              <a:gd name="adj1" fmla="val 13172"/>
              <a:gd name="adj2" fmla="val -9496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prime number</a:t>
            </a: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(</a:t>
            </a:r>
            <a:r>
              <a:rPr lang="zh-TW" altLang="en-US" sz="2300" b="1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質數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)</a:t>
            </a:r>
            <a:endParaRPr lang="en-US" sz="2800" b="1" kern="0" dirty="0">
              <a:solidFill>
                <a:srgbClr val="70AD47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2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x import prime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(lambda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,[2*x+1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800" dirty="0"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Some filters that use prime</a:t>
            </a:r>
            <a:r>
              <a:rPr lang="en-US" altLang="zh-TW" sz="4400" b="1" kern="0" dirty="0"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kern="0" dirty="0"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b="1" kern="0" dirty="0"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06642" y="127789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7240" y="6535052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7240" y="3021647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7240" y="4780269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6642" y="832454"/>
            <a:ext cx="0" cy="2743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9117" y="756314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584488" y="3559156"/>
            <a:ext cx="1560280" cy="1504334"/>
          </a:xfrm>
          <a:prstGeom prst="wedgeRoundRectCallout">
            <a:avLst>
              <a:gd name="adj1" fmla="val -61806"/>
              <a:gd name="adj2" fmla="val 897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7200" kern="0" dirty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  <a:endParaRPr lang="en-US" sz="7200" b="1" i="1" kern="0" spc="-4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584488" y="3559156"/>
            <a:ext cx="1560280" cy="1504334"/>
          </a:xfrm>
          <a:prstGeom prst="wedgeRoundRectCallout">
            <a:avLst>
              <a:gd name="adj1" fmla="val -61806"/>
              <a:gd name="adj2" fmla="val 897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This is a </a:t>
            </a:r>
          </a:p>
          <a:p>
            <a:pPr defTabSz="914400" fontAlgn="base">
              <a:spcBef>
                <a:spcPct val="0"/>
              </a:spcBef>
              <a:defRPr/>
            </a:pPr>
            <a:r>
              <a:rPr lang="en-US" sz="2800" i="1" kern="0" spc="4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compre</a:t>
            </a:r>
            <a:r>
              <a:rPr lang="en-US" sz="2800" i="1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- </a:t>
            </a:r>
          </a:p>
          <a:p>
            <a:pPr defTabSz="914400" fontAlgn="base">
              <a:spcBef>
                <a:spcPct val="0"/>
              </a:spcBef>
              <a:defRPr/>
            </a:pPr>
            <a:r>
              <a:rPr lang="en-US" sz="2800" i="1" kern="0" spc="-4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hension</a:t>
            </a:r>
            <a:r>
              <a:rPr lang="en-US" sz="2800" i="1" kern="0" spc="-4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…</a:t>
            </a:r>
            <a:endParaRPr lang="en-US" sz="2800" b="1" i="1" kern="0" spc="-40" dirty="0">
              <a:solidFill>
                <a:srgbClr val="70AD47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25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263" y="838200"/>
            <a:ext cx="8797491" cy="601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200" spc="-10" dirty="0"/>
              <a:t>A list can be </a:t>
            </a:r>
            <a:r>
              <a:rPr lang="en-US" altLang="en-US" sz="3200" i="1" spc="-10" dirty="0"/>
              <a:t>comprehended</a:t>
            </a:r>
            <a:r>
              <a:rPr lang="en-US" altLang="en-US" sz="3200" spc="-10" dirty="0"/>
              <a:t> (created </a:t>
            </a:r>
            <a:r>
              <a:rPr lang="en-US" altLang="en-US" sz="3200" i="1" spc="-10" dirty="0"/>
              <a:t>in-place</a:t>
            </a:r>
            <a:r>
              <a:rPr lang="en-US" altLang="en-US" sz="3200" spc="-10" dirty="0"/>
              <a:t>) </a:t>
            </a:r>
            <a:r>
              <a:rPr lang="en-US" altLang="en-US" sz="3200" dirty="0"/>
              <a:t>immediately as its elements are calculated: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3*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}]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Set comprehension: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27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Dictionary comprehension: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b="1" dirty="0">
                <a:solidFill>
                  <a:srgbClr val="7030A0"/>
                </a:solidFill>
              </a:rPr>
              <a:t>But tuples and strings don’t work.</a:t>
            </a:r>
            <a:endParaRPr lang="en-US" alt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39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</a:t>
            </a:r>
            <a:r>
              <a:rPr lang="en-US" altLang="en-US" sz="4400" spc="-1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omp</a:t>
            </a:r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r</a:t>
            </a:r>
            <a:r>
              <a:rPr lang="en-US" altLang="en-US" sz="4400" spc="-3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ehension</a:t>
            </a:r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</a:t>
            </a:r>
            <a:r>
              <a:rPr lang="en-US" altLang="en-US" sz="4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spc="-3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400" b="1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/</a:t>
            </a:r>
            <a:r>
              <a:rPr lang="en-US" altLang="en-US" sz="4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nested</a:t>
            </a:r>
            <a:r>
              <a:rPr lang="en-US" altLang="en-US" sz="40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loops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838200"/>
            <a:ext cx="9288464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A loop nested in a loop within a comprehension: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vec1 = ['A','B','C']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2800" dirty="0">
                <a:latin typeface="Lucida Console" panose="020B0609040504020204" pitchFamily="49" charset="0"/>
              </a:rPr>
              <a:t>  </a:t>
            </a:r>
            <a:r>
              <a:rPr lang="fr-FR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fr-FR" altLang="zh-TW" sz="2800" dirty="0">
                <a:latin typeface="Lucida Console" panose="020B0609040504020204" pitchFamily="49" charset="0"/>
              </a:rPr>
              <a:t> vec2 = ['1','2','3','4']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latin typeface="Lucida Console" panose="020B0609040504020204" pitchFamily="49" charset="0"/>
              </a:rPr>
              <a:t>+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vec1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u="sng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vec2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  </a:t>
            </a:r>
            <a:r>
              <a:rPr lang="pt-BR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pt-BR" altLang="zh-TW" sz="2800" dirty="0">
                <a:latin typeface="Lucida Console" panose="020B0609040504020204" pitchFamily="49" charset="0"/>
              </a:rPr>
              <a:t>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pt-BR" altLang="zh-TW" sz="2800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 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pt-BR" altLang="zh-TW" sz="2800" dirty="0">
                <a:latin typeface="Lucida Console" panose="020B0609040504020204" pitchFamily="49" charset="0"/>
              </a:rPr>
              <a:t>'</a:t>
            </a:r>
            <a:r>
              <a:rPr lang="pt-BR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endParaRPr lang="pt-BR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altLang="zh-TW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The following use parallel--but not nested--loops: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in ("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","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{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[[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],(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),{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}]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3, 7, 11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2774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  <a:r>
              <a:rPr lang="en-US" altLang="en-US" sz="4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00" spc="-3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000" b="1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/</a:t>
            </a:r>
            <a:r>
              <a:rPr lang="en-US" altLang="en-US" sz="4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ifs</a:t>
            </a:r>
            <a:endParaRPr lang="en-US" altLang="en-US" sz="440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838200"/>
            <a:ext cx="8991600" cy="6019800"/>
          </a:xfrm>
        </p:spPr>
        <p:txBody>
          <a:bodyPr/>
          <a:lstStyle/>
          <a:p>
            <a:pPr marL="287338" indent="-287338">
              <a:spcBef>
                <a:spcPts val="0"/>
              </a:spcBef>
            </a:pPr>
            <a:r>
              <a:rPr lang="en-US" altLang="en-US" sz="3200" dirty="0"/>
              <a:t>Only</a:t>
            </a:r>
            <a:r>
              <a:rPr lang="en-US" altLang="en-US" sz="2800" dirty="0"/>
              <a:t> </a:t>
            </a:r>
            <a:r>
              <a:rPr lang="en-US" altLang="en-US" sz="3200" dirty="0"/>
              <a:t>adds</a:t>
            </a:r>
            <a:r>
              <a:rPr lang="en-US" altLang="en-US" sz="2800" dirty="0"/>
              <a:t> </a:t>
            </a:r>
            <a:r>
              <a:rPr lang="en-US" altLang="en-US" sz="3200" dirty="0"/>
              <a:t>to</a:t>
            </a:r>
            <a:r>
              <a:rPr lang="en-US" altLang="en-US" sz="2800" dirty="0"/>
              <a:t> </a:t>
            </a:r>
            <a:r>
              <a:rPr lang="en-US" altLang="en-US" sz="3200" dirty="0"/>
              <a:t>the</a:t>
            </a:r>
            <a:r>
              <a:rPr lang="en-US" altLang="en-US" sz="2800" dirty="0"/>
              <a:t> </a:t>
            </a:r>
            <a:r>
              <a:rPr lang="en-US" altLang="en-US" sz="3200" dirty="0"/>
              <a:t>list/set/</a:t>
            </a:r>
            <a:r>
              <a:rPr lang="en-US" altLang="en-US" sz="3200" dirty="0" err="1"/>
              <a:t>dict</a:t>
            </a:r>
            <a:r>
              <a:rPr lang="en-US" altLang="en-US" sz="2800" dirty="0"/>
              <a:t> </a:t>
            </a:r>
            <a:r>
              <a:rPr lang="en-US" altLang="en-US" sz="3200" dirty="0"/>
              <a:t>if</a:t>
            </a:r>
            <a:r>
              <a:rPr lang="en-US" altLang="en-US" sz="2800" dirty="0"/>
              <a:t> </a:t>
            </a:r>
            <a:r>
              <a:rPr lang="en-US" altLang="en-US" sz="3200" dirty="0"/>
              <a:t>condition</a:t>
            </a:r>
            <a:r>
              <a:rPr lang="en-US" altLang="en-US" sz="2800" dirty="0"/>
              <a:t> </a:t>
            </a:r>
            <a:r>
              <a:rPr lang="en-US" altLang="en-US" sz="3200" dirty="0"/>
              <a:t>is</a:t>
            </a:r>
            <a:r>
              <a:rPr lang="en-US" altLang="en-US" sz="2800" dirty="0"/>
              <a:t> </a:t>
            </a:r>
            <a:r>
              <a:rPr lang="en-US" altLang="en-US" sz="3200" dirty="0"/>
              <a:t>true: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vec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= [2,4,6]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3*x </a:t>
            </a:r>
            <a:r>
              <a:rPr lang="en-US" altLang="en-US" sz="2800" b="1" dirty="0">
                <a:solidFill>
                  <a:srgbClr val="CC3399"/>
                </a:solidFill>
                <a:latin typeface="Lucida Console" pitchFamily="49" charset="0"/>
              </a:rPr>
              <a:t>for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x in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vec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u="sng" dirty="0">
                <a:solidFill>
                  <a:srgbClr val="CC3399"/>
                </a:solidFill>
                <a:latin typeface="Lucida Console" pitchFamily="49" charset="0"/>
              </a:rPr>
              <a:t>if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x &gt; 3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12, 18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dirty="0">
                <a:solidFill>
                  <a:srgbClr val="CC3399"/>
                </a:solidFill>
                <a:latin typeface="Lucida Console" pitchFamily="49" charset="0"/>
              </a:rPr>
              <a:t>for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range(20) </a:t>
            </a:r>
            <a:r>
              <a:rPr lang="en-US" altLang="en-US" sz="2800" b="1" u="sng" dirty="0">
                <a:solidFill>
                  <a:srgbClr val="CC3399"/>
                </a:solidFill>
                <a:latin typeface="Lucida Console" pitchFamily="49" charset="0"/>
              </a:rPr>
              <a:t>if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i%2==1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1, 3, 5, 7, 9, 11, 13, 15, 17, 19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from math import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#(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gcd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= greatest common denominator)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dirty="0">
                <a:solidFill>
                  <a:srgbClr val="CC3399"/>
                </a:solidFill>
                <a:latin typeface="Lucida Console" pitchFamily="49" charset="0"/>
              </a:rPr>
              <a:t>for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</a:t>
            </a:r>
            <a:r>
              <a:rPr lang="en-US" altLang="en-US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range(60)</a:t>
            </a:r>
            <a:r>
              <a:rPr lang="en-US" altLang="en-US" sz="20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u="sng" dirty="0">
                <a:solidFill>
                  <a:srgbClr val="CC3399"/>
                </a:solidFill>
                <a:latin typeface="Lucida Console" pitchFamily="49" charset="0"/>
              </a:rPr>
              <a:t>if</a:t>
            </a:r>
            <a:r>
              <a:rPr lang="en-US" altLang="en-US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gc</a:t>
            </a:r>
            <a:r>
              <a:rPr lang="en-US" altLang="en-US" sz="2800" spc="-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altLang="en-US" sz="2800" spc="-100" dirty="0">
                <a:solidFill>
                  <a:schemeClr val="tx1"/>
                </a:solidFill>
                <a:latin typeface="Lucida Console" pitchFamily="49" charset="0"/>
              </a:rPr>
              <a:t>(60,i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)==2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2, 34, 58, 38, 14, 46, 22, 26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6862" y="762000"/>
            <a:ext cx="9220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latin typeface="Lucida Console" panose="020B0609040504020204" pitchFamily="49" charset="0"/>
              </a:rPr>
              <a:t>from prime import prime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(x)]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(2*x+1)]</a:t>
            </a:r>
            <a:endParaRPr lang="en-US" altLang="zh-TW" sz="2400" kern="0" dirty="0">
              <a:latin typeface="Arial Narrow" panose="020B0606020202030204" pitchFamily="34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kern="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[2*x+1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(2*x+1)]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800" kern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737725" cy="762000"/>
          </a:xfrm>
        </p:spPr>
        <p:txBody>
          <a:bodyPr/>
          <a:lstStyle/>
          <a:p>
            <a:pPr defTabSz="914400"/>
            <a:r>
              <a:rPr lang="en-US" altLang="zh-TW" sz="4400" dirty="0">
                <a:latin typeface="Elephant" panose="02020904090505020303" pitchFamily="18" charset="0"/>
                <a:cs typeface="Arial" panose="020B0604020202020204" pitchFamily="34" charset="0"/>
              </a:rPr>
              <a:t>Some comprehensions w/ prime</a:t>
            </a:r>
            <a:r>
              <a:rPr lang="en-US" altLang="zh-TW" sz="4400" b="1" dirty="0"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b="1" dirty="0"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7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005878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err="1">
                <a:solidFill>
                  <a:srgbClr val="7F7F7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vars([object])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0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0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0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(lambda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,[2*x+1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737725" cy="762000"/>
          </a:xfrm>
        </p:spPr>
        <p:txBody>
          <a:bodyPr/>
          <a:lstStyle/>
          <a:p>
            <a:pPr defTabSz="914400"/>
            <a:r>
              <a:rPr lang="en-US" altLang="zh-TW" sz="4400" dirty="0">
                <a:latin typeface="Elephant" panose="02020904090505020303" pitchFamily="18" charset="0"/>
                <a:cs typeface="Arial" panose="020B0604020202020204" pitchFamily="34" charset="0"/>
              </a:rPr>
              <a:t>Equivalent filters </a:t>
            </a:r>
            <a:r>
              <a:rPr lang="en-US" altLang="zh-TW" sz="4400" dirty="0">
                <a:solidFill>
                  <a:schemeClr val="bg1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xy12z</a:t>
            </a:r>
            <a:endParaRPr lang="en-US" altLang="zh-TW" sz="4400" b="1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3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6862" y="762000"/>
            <a:ext cx="9220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latin typeface="Lucida Console" panose="020B0609040504020204" pitchFamily="49" charset="0"/>
              </a:rPr>
              <a:t>from prime import prime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(x)]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(2*x+1)]</a:t>
            </a:r>
            <a:endParaRPr lang="en-US" altLang="zh-TW" sz="2400" kern="0" dirty="0">
              <a:latin typeface="Arial Narrow" panose="020B0606020202030204" pitchFamily="34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400" kern="0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kern="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[2*x+1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(2*x+1)]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 altLang="zh-TW" sz="2400" kern="0" dirty="0">
                <a:solidFill>
                  <a:srgbClr val="FFFFFF">
                    <a:lumMod val="65000"/>
                  </a:srgb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800" kern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737725" cy="762000"/>
          </a:xfrm>
        </p:spPr>
        <p:txBody>
          <a:bodyPr/>
          <a:lstStyle/>
          <a:p>
            <a:pPr defTabSz="914400"/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xyz</a:t>
            </a:r>
            <a:r>
              <a:rPr lang="en-US" altLang="zh-TW" sz="3200" dirty="0">
                <a:solidFill>
                  <a:schemeClr val="bg1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2</a:t>
            </a:r>
            <a:r>
              <a:rPr lang="en-US" altLang="zh-TW" sz="3200" dirty="0"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zh-TW" sz="4400" dirty="0">
                <a:latin typeface="Elephant" panose="02020904090505020303" pitchFamily="18" charset="0"/>
                <a:cs typeface="Arial" panose="020B0604020202020204" pitchFamily="34" charset="0"/>
              </a:rPr>
              <a:t>Equivalent comprehensions</a:t>
            </a:r>
            <a:endParaRPr lang="en-US" altLang="zh-TW" sz="4400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85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#1: They are not the same thing: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Yes,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outputs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were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same.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But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that’s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because we converted to a list. 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filter(prime, range(15)) 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&lt;filter object at 0x6ffffb22a58&gt;</a:t>
            </a: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Q: OK. That is a little difference. But so what?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A: Filter would not force a generator to generate. 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4438" y="4230451"/>
            <a:ext cx="5468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If we didn’t convert, we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  <a:r>
              <a:rPr lang="en-US" altLang="zh-TW" sz="3200" dirty="0">
                <a:solidFill>
                  <a:srgbClr val="FF0000"/>
                </a:solidFill>
              </a:rPr>
              <a:t>d get: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61498" y="4407294"/>
            <a:ext cx="1560280" cy="1504334"/>
          </a:xfrm>
          <a:prstGeom prst="wedgeRoundRectCallout">
            <a:avLst>
              <a:gd name="adj1" fmla="val -61806"/>
              <a:gd name="adj2" fmla="val 897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7200" kern="0" dirty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  <a:endParaRPr lang="en-US" sz="7200" b="1" i="1" kern="0" spc="-4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61498" y="4407294"/>
            <a:ext cx="1560280" cy="1504334"/>
          </a:xfrm>
          <a:prstGeom prst="wedgeRoundRectCallout">
            <a:avLst>
              <a:gd name="adj1" fmla="val -61806"/>
              <a:gd name="adj2" fmla="val 897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This </a:t>
            </a:r>
            <a:r>
              <a:rPr lang="en-US" sz="2800" kern="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will</a:t>
            </a:r>
            <a:endParaRPr lang="en-US" sz="2800" kern="0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algn="ctr" defTabSz="914400" fontAlgn="base">
              <a:spcBef>
                <a:spcPct val="0"/>
              </a:spcBef>
              <a:defRPr/>
            </a:pPr>
            <a:r>
              <a:rPr lang="en-US" sz="2800" kern="0" spc="-5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be c</a:t>
            </a:r>
            <a:r>
              <a:rPr lang="en-US" sz="2800" kern="0" spc="-12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ov</a:t>
            </a:r>
            <a:r>
              <a:rPr lang="en-US" sz="2800" kern="0" spc="-5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e</a:t>
            </a:r>
            <a:r>
              <a:rPr lang="en-US" sz="2800" kern="0" spc="-7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re</a:t>
            </a:r>
            <a: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d</a:t>
            </a:r>
            <a:br>
              <a:rPr lang="en-US" sz="2800" kern="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</a:br>
            <a:r>
              <a:rPr lang="en-US" sz="2800" kern="0" spc="-3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next week</a:t>
            </a:r>
            <a:endParaRPr lang="en-US" sz="2800" b="1" i="1" kern="0" spc="-70" dirty="0">
              <a:solidFill>
                <a:srgbClr val="70AD47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4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#2: The filter sometimes looks worse: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(2*x+1)]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(lambda x: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(2*x+1),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 </a:t>
            </a:r>
          </a:p>
          <a:p>
            <a:pPr marL="0" indent="0">
              <a:buNone/>
            </a:pPr>
            <a:endParaRPr lang="en-US" altLang="zh-TW" sz="10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The reason it looks worse is the lambda.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Filter()’s first argument is a function, but we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didn’t have a function for f(x)=2x+1.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So we created an anonymous function (or we could have defined a function).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23368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#3: It is debatable which “looks better”: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Maybe the filter looks better, at least in the above example. But it is debatable.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altLang="zh-TW" sz="11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Q: Are there any other advantages to filter?</a:t>
            </a:r>
          </a:p>
          <a:p>
            <a:pPr marL="571500" indent="-57150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A: Yes. They can, sometimes, be more efficient, as the next slide shows…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17882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#4: The filter may save computation: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 </a:t>
            </a:r>
          </a:p>
          <a:p>
            <a:pPr marL="0" indent="0">
              <a:buNone/>
            </a:pPr>
            <a:endParaRPr lang="en-US" altLang="zh-TW" sz="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Notice that the comprehension required the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FF0000"/>
                </a:solidFill>
              </a:rPr>
              <a:t>” to be typed twice.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This also means that it is </a:t>
            </a:r>
            <a:r>
              <a:rPr lang="en-US" altLang="zh-TW" sz="3200" i="1" dirty="0">
                <a:solidFill>
                  <a:srgbClr val="FF0000"/>
                </a:solidFill>
              </a:rPr>
              <a:t>calculated</a:t>
            </a:r>
            <a:r>
              <a:rPr lang="en-US" altLang="zh-TW" sz="3200" dirty="0">
                <a:solidFill>
                  <a:srgbClr val="FF0000"/>
                </a:solidFill>
              </a:rPr>
              <a:t> twice.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If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339933"/>
                </a:solidFill>
              </a:rPr>
              <a:t>” were replaced with something more complex (</a:t>
            </a:r>
            <a:r>
              <a:rPr lang="en-US" altLang="zh-TW" sz="3200" dirty="0" err="1">
                <a:solidFill>
                  <a:srgbClr val="339933"/>
                </a:solidFill>
              </a:rPr>
              <a:t>eg</a:t>
            </a:r>
            <a:r>
              <a:rPr lang="en-US" altLang="zh-TW" sz="3200" dirty="0">
                <a:solidFill>
                  <a:srgbClr val="339933"/>
                </a:solidFill>
              </a:rPr>
              <a:t>: 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(x)))</a:t>
            </a:r>
            <a:r>
              <a:rPr lang="en-US" altLang="zh-TW" sz="3200" dirty="0">
                <a:solidFill>
                  <a:srgbClr val="339933"/>
                </a:solidFill>
              </a:rPr>
              <a:t>), then the cost of calculating twice could be significant for long lists.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8414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An observation: We could’ve used range() better: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range(1,31,2)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 err="1">
                <a:latin typeface="Lucida Console" panose="020B0609040504020204" pitchFamily="49" charset="0"/>
              </a:rPr>
              <a:t>,range</a:t>
            </a:r>
            <a:r>
              <a:rPr lang="en-US" altLang="zh-TW" sz="2400" dirty="0">
                <a:latin typeface="Lucida Console" panose="020B0609040504020204" pitchFamily="49" charset="0"/>
              </a:rPr>
              <a:t>(1,31,2)))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 </a:t>
            </a:r>
          </a:p>
          <a:p>
            <a:pPr marL="0" indent="0">
              <a:buNone/>
            </a:pPr>
            <a:endParaRPr lang="en-US" altLang="zh-TW" sz="10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This is an observation, not a lesson, because it only works for simple functions like 2*x+1. 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339933"/>
                </a:solidFill>
              </a:rPr>
              <a:t>It would not work with functions like </a:t>
            </a:r>
            <a:r>
              <a:rPr lang="en-US" altLang="zh-TW" sz="3200" dirty="0" err="1">
                <a:solidFill>
                  <a:srgbClr val="339933"/>
                </a:solidFill>
              </a:rPr>
              <a:t>sqrt</a:t>
            </a:r>
            <a:r>
              <a:rPr lang="en-US" altLang="zh-TW" sz="3200" dirty="0">
                <a:solidFill>
                  <a:srgbClr val="339933"/>
                </a:solidFill>
              </a:rPr>
              <a:t>(</a:t>
            </a:r>
            <a:r>
              <a:rPr lang="en-US" altLang="zh-TW" sz="3200" dirty="0" err="1">
                <a:solidFill>
                  <a:srgbClr val="339933"/>
                </a:solidFill>
              </a:rPr>
              <a:t>sqrt</a:t>
            </a:r>
            <a:r>
              <a:rPr lang="en-US" altLang="zh-TW" sz="3200" dirty="0">
                <a:solidFill>
                  <a:srgbClr val="339933"/>
                </a:solidFill>
              </a:rPr>
              <a:t>(x)).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TW" sz="4400" kern="0" spc="560" dirty="0">
                <a:latin typeface="Elephant" panose="02020904090505020303" pitchFamily="18" charset="0"/>
              </a:rPr>
              <a:t>f</a:t>
            </a:r>
            <a:r>
              <a:rPr lang="en-US" altLang="zh-TW" sz="4400" kern="0" dirty="0">
                <a:latin typeface="Elephant" panose="02020904090505020303" pitchFamily="18" charset="0"/>
              </a:rPr>
              <a:t>ilter vs comprehension-if</a:t>
            </a:r>
          </a:p>
        </p:txBody>
      </p:sp>
    </p:spTree>
    <p:extLst>
      <p:ext uri="{BB962C8B-B14F-4D97-AF65-F5344CB8AC3E}">
        <p14:creationId xmlns:p14="http://schemas.microsoft.com/office/powerpoint/2010/main" val="4486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691" y="762000"/>
            <a:ext cx="8915400" cy="6096000"/>
          </a:xfrm>
        </p:spPr>
        <p:txBody>
          <a:bodyPr/>
          <a:lstStyle/>
          <a:p>
            <a:pPr marL="95250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dirty="0" err="1">
                <a:latin typeface="Lucida Console" panose="020B0609040504020204" pitchFamily="49" charset="0"/>
              </a:rPr>
              <a:t>def</a:t>
            </a:r>
            <a:r>
              <a:rPr lang="en-GB" altLang="en-US" sz="2800" dirty="0">
                <a:latin typeface="Lucida Console" panose="020B0609040504020204" pitchFamily="49" charset="0"/>
              </a:rPr>
              <a:t> squares(x):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GB" altLang="en-US" sz="2800" dirty="0">
                <a:latin typeface="Lucida Console" panose="020B0609040504020204" pitchFamily="49" charset="0"/>
              </a:rPr>
              <a:t>    for </a:t>
            </a:r>
            <a:r>
              <a:rPr lang="en-GB" altLang="en-US" sz="280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latin typeface="Lucida Console" panose="020B0609040504020204" pitchFamily="49" charset="0"/>
              </a:rPr>
              <a:t> in range(x): </a:t>
            </a: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yield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latin typeface="Lucida Console" panose="020B0609040504020204" pitchFamily="49" charset="0"/>
              </a:rPr>
              <a:t>**2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for </a:t>
            </a:r>
            <a:r>
              <a:rPr lang="en-GB" alt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in squares(4)</a:t>
            </a:r>
            <a:r>
              <a:rPr lang="en-GB" altLang="en-US" sz="2800" dirty="0">
                <a:latin typeface="Lucida Console" panose="020B0609040504020204" pitchFamily="49" charset="0"/>
              </a:rPr>
              <a:t>: print (</a:t>
            </a:r>
            <a:r>
              <a:rPr lang="en-GB" altLang="en-US" sz="280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latin typeface="Lucida Console" panose="020B0609040504020204" pitchFamily="49" charset="0"/>
              </a:rPr>
              <a:t>)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latin typeface="Lucida Console" panose="020B0609040504020204" pitchFamily="49" charset="0"/>
              </a:rPr>
              <a:t>0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1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4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9</a:t>
            </a: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18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1662" y="2057400"/>
            <a:ext cx="80010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 flipV="1">
            <a:off x="1418091" y="1440000"/>
            <a:ext cx="8001000" cy="3533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Function</a:t>
            </a:r>
            <a:r>
              <a:rPr lang="en-GB" altLang="en-US" sz="4400" b="1" dirty="0">
                <a:latin typeface="Elephant" panose="02020904090505020303" pitchFamily="18" charset="0"/>
              </a:rPr>
              <a:t> </a:t>
            </a:r>
            <a:r>
              <a:rPr lang="en-GB" altLang="en-US" sz="4400" dirty="0">
                <a:latin typeface="Elephant" panose="02020904090505020303" pitchFamily="18" charset="0"/>
              </a:rPr>
              <a:t>Generators</a:t>
            </a: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18900000">
            <a:off x="-505533" y="260435"/>
            <a:ext cx="2101380" cy="572468"/>
          </a:xfrm>
          <a:prstGeom prst="trapezoid">
            <a:avLst>
              <a:gd name="adj" fmla="val 99928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4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Lecture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 </a:t>
            </a: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8</a:t>
            </a:r>
            <a:endParaRPr kumimoji="0" lang="en-US" sz="302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71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Function</a:t>
            </a:r>
            <a:r>
              <a:rPr kumimoji="0" lang="en-GB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 </a:t>
            </a: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Generators</a:t>
            </a:r>
          </a:p>
        </p:txBody>
      </p:sp>
      <p:sp>
        <p:nvSpPr>
          <p:cNvPr id="16" name="Rectangle 1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1047750"/>
          </a:xfrm>
          <a:solidFill>
            <a:schemeClr val="bg1"/>
          </a:solidFill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000" b="1" dirty="0">
                <a:solidFill>
                  <a:srgbClr val="FF0000"/>
                </a:solidFill>
              </a:rPr>
              <a:t>next</a:t>
            </a:r>
            <a:r>
              <a:rPr lang="en-GB" altLang="en-US" sz="4000" dirty="0"/>
              <a:t> </a:t>
            </a:r>
            <a:r>
              <a:rPr lang="en-GB" altLang="en-US" sz="4200" dirty="0">
                <a:latin typeface="Elephant" panose="02020904090505020303" pitchFamily="18" charset="0"/>
              </a:rPr>
              <a:t>with a Function</a:t>
            </a:r>
            <a:r>
              <a:rPr lang="en-GB" altLang="en-US" sz="4200" b="1" dirty="0">
                <a:latin typeface="Elephant" panose="02020904090505020303" pitchFamily="18" charset="0"/>
              </a:rPr>
              <a:t> </a:t>
            </a:r>
            <a:r>
              <a:rPr lang="en-GB" altLang="en-US" sz="4200" dirty="0">
                <a:latin typeface="Elephant" panose="02020904090505020303" pitchFamily="18" charset="0"/>
              </a:rPr>
              <a:t>Generator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3691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squares(x):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for </a:t>
            </a:r>
            <a:r>
              <a:rPr kumimoji="0" lang="en-GB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in range(x):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yield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**2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= squares(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4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 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it starts with the first: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0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it steps through sequence: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</a:t>
            </a: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= squares(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 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this new one starts fresh: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0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y sequence unaffected by z: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4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#This is z’s second element: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#But z only has 2 elements (square(2))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Traceback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(most recent call last):</a:t>
            </a:r>
          </a:p>
          <a:p>
            <a:pPr marL="95250" marR="0" lvl="0" indent="0" algn="l" defTabSz="914400" rtl="0" eaLnBrk="1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File "&lt;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1, in &lt;module&gt;</a:t>
            </a:r>
          </a:p>
          <a:p>
            <a:pPr marL="95250" marR="0" lvl="0" indent="0" algn="l" defTabSz="914400" rtl="0" eaLnBrk="1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StopIteration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98349" y="5426765"/>
            <a:ext cx="851452" cy="33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8349" y="1809750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8349" y="2495550"/>
            <a:ext cx="851452" cy="211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349" y="3141592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8349" y="3486150"/>
            <a:ext cx="851452" cy="2277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8349" y="4098236"/>
            <a:ext cx="851452" cy="321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8349" y="4784036"/>
            <a:ext cx="851452" cy="288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rapezoid 13"/>
          <p:cNvSpPr>
            <a:spLocks noChangeAspect="1"/>
          </p:cNvSpPr>
          <p:nvPr/>
        </p:nvSpPr>
        <p:spPr bwMode="auto">
          <a:xfrm rot="18900000">
            <a:off x="-505533" y="260435"/>
            <a:ext cx="2101380" cy="572468"/>
          </a:xfrm>
          <a:prstGeom prst="trapezoid">
            <a:avLst>
              <a:gd name="adj" fmla="val 99928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4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Lecture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 </a:t>
            </a: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8</a:t>
            </a:r>
            <a:endParaRPr kumimoji="0" lang="en-US" sz="302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567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kumimoji="0" lang="en-GB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(</a:t>
            </a:r>
            <a:r>
              <a:rPr kumimoji="0" lang="en-GB" alt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We've used </a:t>
            </a:r>
            <a:r>
              <a:rPr kumimoji="0" lang="en-GB" alt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iter</a:t>
            </a:r>
            <a:r>
              <a:rPr kumimoji="0" lang="en-GB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</a:t>
            </a:r>
            <a:r>
              <a:rPr kumimoji="0" lang="en-GB" alt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similarly</a:t>
            </a:r>
            <a:r>
              <a:rPr kumimoji="0" lang="en-GB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3691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GB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squares(x):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for </a:t>
            </a:r>
            <a:r>
              <a:rPr kumimoji="0" lang="en-GB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in range(x): yield </a:t>
            </a:r>
            <a:r>
              <a:rPr kumimoji="0" lang="en-GB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**2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= </a:t>
            </a:r>
            <a:r>
              <a:rPr kumimoji="0" lang="en-GB" altLang="en-US" sz="28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iter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(range(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4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))) 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it starts with the first: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0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it steps through sequence: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</a:t>
            </a: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= </a:t>
            </a:r>
            <a:r>
              <a:rPr kumimoji="0" lang="en-GB" altLang="en-US" sz="28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iter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(range(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))) 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this new one starts fresh: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0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#See how y sequence unaffected by z: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#This is z’s second element: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</a:t>
            </a:r>
            <a:endParaRPr kumimoji="0" lang="en-GB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95250" marR="0" lvl="0" indent="0" algn="l" defTabSz="914400" rtl="0" eaLnBrk="1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next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DBD6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GB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#But z only has 2 elements (square(2))</a:t>
            </a:r>
            <a:b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</a:b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Traceback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(most recent call last):</a:t>
            </a:r>
          </a:p>
          <a:p>
            <a:pPr marL="95250" marR="0" lvl="0" indent="0" algn="l" defTabSz="914400" rtl="0" eaLnBrk="1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File "&lt;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1, in &lt;module&gt;</a:t>
            </a:r>
          </a:p>
          <a:p>
            <a:pPr marL="95250" marR="0" lvl="0" indent="0" algn="l" defTabSz="914400" rtl="0" eaLnBrk="1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StopIteration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98349" y="5426765"/>
            <a:ext cx="851452" cy="33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8349" y="1809750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8349" y="2495550"/>
            <a:ext cx="851452" cy="211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349" y="3141592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8349" y="3486150"/>
            <a:ext cx="851452" cy="2277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8349" y="4098236"/>
            <a:ext cx="851452" cy="321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8349" y="4784036"/>
            <a:ext cx="851452" cy="288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18900000">
            <a:off x="-505533" y="260435"/>
            <a:ext cx="2101380" cy="572468"/>
          </a:xfrm>
          <a:prstGeom prst="trapezoid">
            <a:avLst>
              <a:gd name="adj" fmla="val 99928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4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Lecture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 </a:t>
            </a: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8</a:t>
            </a:r>
            <a:endParaRPr kumimoji="0" lang="en-US" sz="302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756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vars([object]) -&gt; dictionary</a:t>
            </a:r>
          </a:p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909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7F7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237E19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7F7F7F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solidFill>
                  <a:srgbClr val="7F7F7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7F7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7F7F7F"/>
                </a:solidFill>
                <a:latin typeface="Consolas" panose="020B0609020204030204" pitchFamily="49" charset="0"/>
              </a:rPr>
              <a:t>', 'vars')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2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  <a:endParaRPr lang="en-US" altLang="zh-TW" sz="2600" kern="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1800" dirty="0">
              <a:solidFill>
                <a:srgbClr val="2D2DB9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There are Generator Functions: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latin typeface="Lucida Console" panose="020B0609040504020204" pitchFamily="49" charset="0"/>
              </a:rPr>
              <a:t>    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latin typeface="Lucida Console" panose="020B0609040504020204" pitchFamily="49" charset="0"/>
              </a:rPr>
              <a:t>       yield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*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iterator =</a:t>
            </a:r>
            <a:r>
              <a:rPr lang="en-US" altLang="zh-TW" sz="2800" dirty="0">
                <a:latin typeface="Lucida Console" panose="020B0609040504020204" pitchFamily="49" charset="0"/>
              </a:rPr>
              <a:t> squares(a, b)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spc="-80" dirty="0">
                <a:solidFill>
                  <a:srgbClr val="2D2DB9"/>
                </a:solidFill>
              </a:rPr>
              <a:t>There are Generator</a:t>
            </a:r>
            <a:r>
              <a:rPr lang="en-US" altLang="zh-TW" sz="2800" spc="-80" dirty="0">
                <a:solidFill>
                  <a:srgbClr val="2D2DB9"/>
                </a:solidFill>
              </a:rPr>
              <a:t> </a:t>
            </a:r>
            <a:r>
              <a:rPr lang="en-US" altLang="zh-TW" sz="3200" spc="-80" dirty="0">
                <a:solidFill>
                  <a:srgbClr val="2D2DB9"/>
                </a:solidFill>
              </a:rPr>
              <a:t>Expressions: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iterator =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</a:t>
            </a:r>
            <a:r>
              <a:rPr lang="en-US" altLang="zh-TW" sz="2800" dirty="0" err="1">
                <a:latin typeface="Lucida Console" panose="020B0609040504020204" pitchFamily="49" charset="0"/>
              </a:rPr>
              <a:t>a,b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latin typeface="Lucida Console" panose="020B0609040504020204" pitchFamily="49" charset="0"/>
              </a:rPr>
              <a:t>          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This is </a:t>
            </a:r>
            <a:r>
              <a:rPr lang="en-US" altLang="zh-TW" sz="2800" u="sng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a tuple.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16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000" spc="-80" dirty="0">
                <a:solidFill>
                  <a:srgbClr val="2D2DB9"/>
                </a:solidFill>
              </a:rPr>
              <a:t>(Generator</a:t>
            </a:r>
            <a:r>
              <a:rPr lang="en-US" altLang="zh-TW" spc="-80" dirty="0">
                <a:solidFill>
                  <a:srgbClr val="2D2DB9"/>
                </a:solidFill>
              </a:rPr>
              <a:t> </a:t>
            </a:r>
            <a:r>
              <a:rPr lang="en-US" altLang="zh-TW" sz="3000" spc="-80" dirty="0">
                <a:solidFill>
                  <a:srgbClr val="2D2DB9"/>
                </a:solidFill>
              </a:rPr>
              <a:t>expressions are not comprehensions.)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What is a 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generator?</a:t>
            </a:r>
            <a:endParaRPr kumimoji="0" lang="en-GB" altLang="en-US" sz="4400" b="0" i="0" u="none" strike="noStrike" kern="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65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263" y="838200"/>
            <a:ext cx="8797491" cy="601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200" spc="-10" dirty="0"/>
              <a:t>A list can be </a:t>
            </a:r>
            <a:r>
              <a:rPr lang="en-US" altLang="en-US" sz="3200" i="1" spc="-10" dirty="0"/>
              <a:t>comprehended</a:t>
            </a:r>
            <a:r>
              <a:rPr lang="en-US" altLang="en-US" sz="3200" spc="-10" dirty="0"/>
              <a:t> (created </a:t>
            </a:r>
            <a:r>
              <a:rPr lang="en-US" altLang="en-US" sz="3200" i="1" spc="-10" dirty="0"/>
              <a:t>in-place</a:t>
            </a:r>
            <a:r>
              <a:rPr lang="en-US" altLang="en-US" sz="3200" spc="-10" dirty="0"/>
              <a:t>) </a:t>
            </a:r>
            <a:r>
              <a:rPr lang="en-US" altLang="en-US" sz="3200" dirty="0"/>
              <a:t>immediately as its elements are calculated: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3*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}]</a:t>
            </a:r>
          </a:p>
          <a:p>
            <a:r>
              <a:rPr lang="en-US" altLang="en-US" sz="3200" dirty="0"/>
              <a:t>Set comprehension:</a:t>
            </a:r>
            <a:endParaRPr lang="en-US" altLang="en-US" sz="2800" dirty="0"/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27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dirty="0"/>
              <a:t>Dictionary comprehension:</a:t>
            </a:r>
            <a:endParaRPr lang="en-US" altLang="en-US" sz="2800" dirty="0"/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b="1" dirty="0">
                <a:solidFill>
                  <a:srgbClr val="7030A0"/>
                </a:solidFill>
              </a:rPr>
              <a:t>But tuples and strings don’t work.</a:t>
            </a:r>
            <a:endParaRPr lang="en-US" alt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88369"/>
            <a:ext cx="9737725" cy="5609689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18900000">
            <a:off x="-684172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4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2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Recall</a:t>
            </a:r>
            <a:b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0" lang="en-US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Slide #3</a:t>
            </a:r>
            <a:endParaRPr kumimoji="0" lang="en-US" sz="302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22372" y="6308333"/>
            <a:ext cx="2205056" cy="549667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0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609600"/>
            <a:ext cx="9201099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1800" dirty="0">
              <a:solidFill>
                <a:srgbClr val="2D2DB9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There are Generator Functions: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latin typeface="Lucida Console" panose="020B0609040504020204" pitchFamily="49" charset="0"/>
              </a:rPr>
              <a:t>    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latin typeface="Lucida Console" panose="020B0609040504020204" pitchFamily="49" charset="0"/>
              </a:rPr>
              <a:t>       yield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*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iterator =</a:t>
            </a:r>
            <a:r>
              <a:rPr lang="en-US" altLang="zh-TW" sz="2800" dirty="0">
                <a:latin typeface="Lucida Console" panose="020B0609040504020204" pitchFamily="49" charset="0"/>
              </a:rPr>
              <a:t> squares(a, b)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spc="-80" dirty="0">
                <a:solidFill>
                  <a:srgbClr val="2D2DB9"/>
                </a:solidFill>
              </a:rPr>
              <a:t>There are Generator</a:t>
            </a:r>
            <a:r>
              <a:rPr lang="en-US" altLang="zh-TW" sz="2800" spc="-80" dirty="0">
                <a:solidFill>
                  <a:srgbClr val="2D2DB9"/>
                </a:solidFill>
              </a:rPr>
              <a:t> </a:t>
            </a:r>
            <a:r>
              <a:rPr lang="en-US" altLang="zh-TW" sz="3200" spc="-80" dirty="0">
                <a:solidFill>
                  <a:srgbClr val="2D2DB9"/>
                </a:solidFill>
              </a:rPr>
              <a:t>Expressions: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iterator =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</a:t>
            </a:r>
            <a:r>
              <a:rPr lang="en-US" altLang="zh-TW" sz="2800" dirty="0" err="1">
                <a:latin typeface="Lucida Console" panose="020B0609040504020204" pitchFamily="49" charset="0"/>
              </a:rPr>
              <a:t>a,b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>
                <a:latin typeface="Lucida Console" panose="020B0609040504020204" pitchFamily="49" charset="0"/>
              </a:rPr>
              <a:t>          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This is </a:t>
            </a:r>
            <a:r>
              <a:rPr lang="en-US" altLang="zh-TW" sz="2800" u="sng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a tuple.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16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000" spc="-80" dirty="0">
                <a:solidFill>
                  <a:srgbClr val="2D2DB9"/>
                </a:solidFill>
              </a:rPr>
              <a:t>(Generator</a:t>
            </a:r>
            <a:r>
              <a:rPr lang="en-US" altLang="zh-TW" spc="-80" dirty="0">
                <a:solidFill>
                  <a:srgbClr val="2D2DB9"/>
                </a:solidFill>
              </a:rPr>
              <a:t> </a:t>
            </a:r>
            <a:r>
              <a:rPr lang="en-US" altLang="zh-TW" sz="3000" spc="-80" dirty="0">
                <a:solidFill>
                  <a:srgbClr val="2D2DB9"/>
                </a:solidFill>
              </a:rPr>
              <a:t>expressions are not comprehensions.)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sz="3000" spc="-130" dirty="0">
                <a:solidFill>
                  <a:srgbClr val="FF0000"/>
                </a:solidFill>
              </a:rPr>
              <a:t>That's one reason there are no tuple comprehensions.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altLang="zh-TW" sz="2800" spc="-80" dirty="0">
                <a:solidFill>
                  <a:schemeClr val="tx1"/>
                </a:solidFill>
              </a:rPr>
              <a:t>But you can do this:  </a:t>
            </a:r>
            <a:r>
              <a:rPr lang="en-US" altLang="zh-TW" sz="2800" spc="-80" dirty="0">
                <a:solidFill>
                  <a:schemeClr val="tx1"/>
                </a:solidFill>
                <a:latin typeface="Lucida Fax" panose="02060602050505020204" pitchFamily="18" charset="0"/>
              </a:rPr>
              <a:t>tuple([</a:t>
            </a:r>
            <a:r>
              <a:rPr lang="en-US" altLang="zh-TW" sz="2800" spc="-80" dirty="0" err="1">
                <a:solidFill>
                  <a:schemeClr val="tx1"/>
                </a:solidFill>
                <a:latin typeface="Lucida Fax" panose="02060602050505020204" pitchFamily="18" charset="0"/>
              </a:rPr>
              <a:t>i</a:t>
            </a:r>
            <a:r>
              <a:rPr lang="en-US" altLang="zh-TW" sz="2800" spc="-80" dirty="0">
                <a:solidFill>
                  <a:schemeClr val="tx1"/>
                </a:solidFill>
                <a:latin typeface="Lucida Fax" panose="02060602050505020204" pitchFamily="18" charset="0"/>
              </a:rPr>
              <a:t> for </a:t>
            </a:r>
            <a:r>
              <a:rPr lang="en-US" altLang="zh-TW" sz="2800" spc="-80" dirty="0" err="1">
                <a:solidFill>
                  <a:schemeClr val="tx1"/>
                </a:solidFill>
                <a:latin typeface="Lucida Fax" panose="02060602050505020204" pitchFamily="18" charset="0"/>
              </a:rPr>
              <a:t>i</a:t>
            </a:r>
            <a:r>
              <a:rPr lang="en-US" altLang="zh-TW" sz="2800" spc="-80" dirty="0">
                <a:solidFill>
                  <a:schemeClr val="tx1"/>
                </a:solidFill>
                <a:latin typeface="Lucida Fax" panose="02060602050505020204" pitchFamily="18" charset="0"/>
              </a:rPr>
              <a:t> in range(</a:t>
            </a:r>
            <a:r>
              <a:rPr lang="en-US" altLang="zh-TW" sz="2800" spc="-80" dirty="0" err="1">
                <a:solidFill>
                  <a:schemeClr val="tx1"/>
                </a:solidFill>
                <a:latin typeface="Lucida Fax" panose="02060602050505020204" pitchFamily="18" charset="0"/>
              </a:rPr>
              <a:t>a,b</a:t>
            </a:r>
            <a:r>
              <a:rPr lang="en-US" altLang="zh-TW" sz="2800" spc="-80" dirty="0">
                <a:solidFill>
                  <a:schemeClr val="tx1"/>
                </a:solidFill>
                <a:latin typeface="Lucida Fax" panose="02060602050505020204" pitchFamily="18" charset="0"/>
              </a:rPr>
              <a:t>)])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What is a 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  <a:cs typeface="Arial" panose="020B0604020202020204" pitchFamily="34" charset="0"/>
              </a:rPr>
              <a:t>generator?</a:t>
            </a:r>
            <a:endParaRPr kumimoji="0" lang="en-GB" altLang="en-US" sz="4400" b="0" i="0" u="none" strike="noStrike" kern="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Elephant" panose="02020904090505020303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3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2D2DB9"/>
                </a:solidFill>
              </a:rPr>
              <a:t>Generator functions are 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err="1"/>
              <a:t>def</a:t>
            </a:r>
            <a:r>
              <a:rPr lang="en-US" altLang="zh-TW" dirty="0"/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   yield </a:t>
            </a:r>
            <a:r>
              <a:rPr lang="en-US" altLang="zh-TW" dirty="0" err="1"/>
              <a:t>i</a:t>
            </a:r>
            <a:r>
              <a:rPr lang="en-US" altLang="zh-TW" dirty="0"/>
              <a:t> *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>
                <a:solidFill>
                  <a:srgbClr val="339933"/>
                </a:solidFill>
              </a:rPr>
              <a:t>iterator =</a:t>
            </a:r>
            <a:r>
              <a:rPr lang="en-US" altLang="zh-TW" dirty="0"/>
              <a:t> squares(a, b)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800" spc="-80" dirty="0">
                <a:solidFill>
                  <a:srgbClr val="2D2DB9"/>
                </a:solidFill>
              </a:rPr>
              <a:t>Generator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expressions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(not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comprehensions)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are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>
                <a:solidFill>
                  <a:srgbClr val="339933"/>
                </a:solidFill>
              </a:rPr>
              <a:t>iterator =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2D2DB9"/>
                </a:solidFill>
              </a:rPr>
              <a:t>Plain iterators are, of course, 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>
                <a:solidFill>
                  <a:srgbClr val="339933"/>
                </a:solidFill>
              </a:rPr>
              <a:t>iterator =</a:t>
            </a:r>
            <a:r>
              <a:rPr lang="en-US" altLang="zh-TW" dirty="0"/>
              <a:t> </a:t>
            </a:r>
            <a:r>
              <a:rPr lang="en-US" altLang="zh-TW" dirty="0" err="1"/>
              <a:t>iter</a:t>
            </a:r>
            <a:r>
              <a:rPr lang="en-US" altLang="zh-TW" dirty="0"/>
              <a:t>(range(</a:t>
            </a:r>
            <a:r>
              <a:rPr lang="en-US" altLang="zh-TW" dirty="0" err="1"/>
              <a:t>a,b</a:t>
            </a:r>
            <a:r>
              <a:rPr lang="en-US" altLang="zh-TW" dirty="0"/>
              <a:t>))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2D2DB9"/>
                </a:solidFill>
              </a:rPr>
              <a:t>Classes with __iter__ and __next__ define iterators: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class Squares(object):                        </a:t>
            </a:r>
            <a:r>
              <a:rPr lang="en-US" altLang="zh-TW" dirty="0">
                <a:solidFill>
                  <a:srgbClr val="FFCCCC"/>
                </a:solidFill>
              </a:rPr>
              <a:t># We’ll learn classes</a:t>
            </a:r>
            <a:r>
              <a:rPr lang="en-US" altLang="zh-TW" dirty="0"/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start, stop):          </a:t>
            </a:r>
            <a:r>
              <a:rPr lang="en-US" altLang="zh-TW" sz="200" dirty="0"/>
              <a:t> </a:t>
            </a:r>
            <a:r>
              <a:rPr lang="en-US" altLang="zh-TW" dirty="0">
                <a:solidFill>
                  <a:srgbClr val="FFCCCC"/>
                </a:solidFill>
              </a:rPr>
              <a:t># later. We don’t know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   </a:t>
            </a:r>
            <a:r>
              <a:rPr lang="en-US" altLang="zh-TW" dirty="0" err="1"/>
              <a:t>self.start</a:t>
            </a:r>
            <a:r>
              <a:rPr lang="en-US" altLang="zh-TW" dirty="0"/>
              <a:t> = start; </a:t>
            </a:r>
            <a:r>
              <a:rPr lang="en-US" altLang="zh-TW" dirty="0" err="1"/>
              <a:t>self.stop</a:t>
            </a:r>
            <a:r>
              <a:rPr lang="en-US" altLang="zh-TW" dirty="0"/>
              <a:t> = stop </a:t>
            </a:r>
            <a:r>
              <a:rPr lang="en-US" altLang="zh-TW" sz="1100" dirty="0"/>
              <a:t> </a:t>
            </a:r>
            <a:r>
              <a:rPr lang="en-US" altLang="zh-TW" dirty="0">
                <a:solidFill>
                  <a:srgbClr val="FFCCCC"/>
                </a:solidFill>
              </a:rPr>
              <a:t># this syntax yet.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__iter__(self): return self          </a:t>
            </a:r>
            <a:r>
              <a:rPr lang="en-US" altLang="zh-TW" sz="1100" dirty="0"/>
              <a:t> </a:t>
            </a:r>
            <a:r>
              <a:rPr lang="en-US" altLang="zh-TW" dirty="0">
                <a:solidFill>
                  <a:srgbClr val="FFCCCC"/>
                </a:solidFill>
              </a:rPr>
              <a:t># But we do see that a</a:t>
            </a:r>
            <a:r>
              <a:rPr lang="en-US" altLang="zh-TW" dirty="0"/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next(self):                                  </a:t>
            </a:r>
            <a:r>
              <a:rPr lang="en-US" altLang="zh-TW" dirty="0">
                <a:solidFill>
                  <a:srgbClr val="FFCCCC"/>
                </a:solidFill>
              </a:rPr>
              <a:t># class can define an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    if self.start+1&gt;=</a:t>
            </a:r>
            <a:r>
              <a:rPr lang="en-US" altLang="zh-TW" dirty="0" err="1"/>
              <a:t>self.stop</a:t>
            </a:r>
            <a:r>
              <a:rPr lang="en-US" altLang="zh-TW" dirty="0"/>
              <a:t>: raise </a:t>
            </a:r>
            <a:r>
              <a:rPr lang="en-US" altLang="zh-TW" dirty="0" err="1"/>
              <a:t>StopIteration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CCC"/>
                </a:solidFill>
              </a:rPr>
              <a:t># iterator.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    </a:t>
            </a:r>
            <a:r>
              <a:rPr lang="en-US" altLang="zh-TW" dirty="0" err="1"/>
              <a:t>self.start</a:t>
            </a:r>
            <a:r>
              <a:rPr lang="en-US" altLang="zh-TW" dirty="0"/>
              <a:t> += 1; return self.start-1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>
                <a:solidFill>
                  <a:srgbClr val="339933"/>
                </a:solidFill>
              </a:rPr>
              <a:t>iterator =</a:t>
            </a:r>
            <a:r>
              <a:rPr lang="en-US" altLang="zh-TW" dirty="0"/>
              <a:t> Squares(a, b)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What is an iterator?</a:t>
            </a:r>
          </a:p>
        </p:txBody>
      </p:sp>
    </p:spTree>
    <p:extLst>
      <p:ext uri="{BB962C8B-B14F-4D97-AF65-F5344CB8AC3E}">
        <p14:creationId xmlns:p14="http://schemas.microsoft.com/office/powerpoint/2010/main" val="3952561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600" dirty="0"/>
              <a:t>If you can loop over it, it’s an </a:t>
            </a:r>
            <a:r>
              <a:rPr lang="en-US" altLang="zh-TW" sz="3600" dirty="0" err="1"/>
              <a:t>iterable</a:t>
            </a:r>
            <a:r>
              <a:rPr lang="en-US" altLang="zh-TW" sz="3600" dirty="0"/>
              <a:t>. So:</a:t>
            </a:r>
            <a:endParaRPr lang="en-US" altLang="zh-TW" sz="3200" dirty="0"/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Standard data types besides numbers</a:t>
            </a:r>
            <a:r>
              <a:rPr lang="en-US" altLang="zh-TW" sz="3200" dirty="0"/>
              <a:t>: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['H', '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(1,2,3)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 ,2, 3]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Generator expressions or functions</a:t>
            </a:r>
            <a:r>
              <a:rPr lang="en-US" altLang="zh-TW" sz="3200" dirty="0"/>
              <a:t>: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genEx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for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in (1,2,3))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genEx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[0, 1, 2]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Plain iterators</a:t>
            </a:r>
            <a:r>
              <a:rPr lang="en-US" altLang="zh-TW" sz="3200" dirty="0"/>
              <a:t>: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(range(3))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[0, 1, 2]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altLang="zh-TW" sz="3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28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What is an </a:t>
            </a:r>
            <a:r>
              <a:rPr kumimoji="0" lang="en-GB" alt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iterable</a:t>
            </a:r>
            <a:r>
              <a:rPr kumimoji="0" lang="en-GB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217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685800"/>
          </a:xfrm>
        </p:spPr>
        <p:txBody>
          <a:bodyPr/>
          <a:lstStyle/>
          <a:p>
            <a:r>
              <a:rPr lang="en-US" sz="4400" dirty="0">
                <a:latin typeface="Elephant" panose="02020904090505020303" pitchFamily="18" charset="0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685800"/>
            <a:ext cx="9067800" cy="617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 container</a:t>
            </a:r>
            <a:r>
              <a:rPr lang="en-US" dirty="0">
                <a:solidFill>
                  <a:srgbClr val="FF0000"/>
                </a:solidFill>
              </a:rPr>
              <a:t>: any object for which the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operator 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spc="-2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Its contents all exist somewhere in the computer memory.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AA100"/>
                </a:solidFill>
              </a:rPr>
              <a:t>A comprehension</a:t>
            </a:r>
            <a:r>
              <a:rPr lang="en-US" dirty="0">
                <a:solidFill>
                  <a:srgbClr val="DAA100"/>
                </a:solidFill>
              </a:rPr>
              <a:t>: any container created at the time of its definition by use looping or filtering instructions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</a:rPr>
              <a:t>An </a:t>
            </a:r>
            <a:r>
              <a:rPr lang="en-US" b="1" dirty="0" err="1">
                <a:solidFill>
                  <a:srgbClr val="006600"/>
                </a:solidFill>
              </a:rPr>
              <a:t>iterable</a:t>
            </a:r>
            <a:r>
              <a:rPr lang="en-US" dirty="0">
                <a:solidFill>
                  <a:srgbClr val="006600"/>
                </a:solidFill>
              </a:rPr>
              <a:t>: any object that is able to be iterated over. This includes containers for lists, sets, or other data structures.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But it also includes other objects like files or sockets.</a:t>
            </a:r>
          </a:p>
          <a:p>
            <a:pPr marL="0" indent="0">
              <a:buNone/>
            </a:pPr>
            <a:r>
              <a:rPr lang="en-US" b="1" spc="-40" dirty="0">
                <a:solidFill>
                  <a:srgbClr val="00667A"/>
                </a:solidFill>
              </a:rPr>
              <a:t>An iterator</a:t>
            </a:r>
            <a:r>
              <a:rPr lang="en-US" spc="-40" dirty="0">
                <a:solidFill>
                  <a:srgbClr val="00667A"/>
                </a:solidFill>
              </a:rPr>
              <a:t>: any object on which the </a:t>
            </a:r>
            <a:r>
              <a:rPr lang="en-US" spc="-40" dirty="0">
                <a:solidFill>
                  <a:schemeClr val="tx1"/>
                </a:solidFill>
              </a:rPr>
              <a:t>next()</a:t>
            </a:r>
            <a:r>
              <a:rPr lang="en-US" spc="-40" dirty="0">
                <a:solidFill>
                  <a:srgbClr val="00667A"/>
                </a:solidFill>
              </a:rPr>
              <a:t> function is defined.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A generator function</a:t>
            </a:r>
            <a:r>
              <a:rPr lang="en-US" dirty="0">
                <a:solidFill>
                  <a:schemeClr val="accent2"/>
                </a:solidFill>
              </a:rPr>
              <a:t>: any function using a yield statement.</a:t>
            </a:r>
          </a:p>
          <a:p>
            <a:pPr marL="0" indent="0">
              <a:buNone/>
            </a:pPr>
            <a:r>
              <a:rPr lang="en-US" b="1" spc="-10" dirty="0">
                <a:solidFill>
                  <a:srgbClr val="7030A0"/>
                </a:solidFill>
              </a:rPr>
              <a:t>A generator expression</a:t>
            </a:r>
            <a:r>
              <a:rPr lang="en-US" spc="-10" dirty="0">
                <a:solidFill>
                  <a:srgbClr val="7030A0"/>
                </a:solidFill>
              </a:rPr>
              <a:t>: A lazy counterpart to list (only list) </a:t>
            </a:r>
            <a:r>
              <a:rPr lang="en-US" spc="-20" dirty="0">
                <a:solidFill>
                  <a:srgbClr val="7030A0"/>
                </a:solidFill>
              </a:rPr>
              <a:t>comprehension, defined by replacing the enclosing “[…]” with</a:t>
            </a:r>
            <a:r>
              <a:rPr lang="en-US" spc="-10" dirty="0">
                <a:solidFill>
                  <a:srgbClr val="7030A0"/>
                </a:solidFill>
              </a:rPr>
              <a:t> </a:t>
            </a:r>
            <a:r>
              <a:rPr lang="en-US" spc="-50" dirty="0">
                <a:solidFill>
                  <a:srgbClr val="7030A0"/>
                </a:solidFill>
              </a:rPr>
              <a:t>“</a:t>
            </a:r>
            <a:r>
              <a:rPr lang="en-US" spc="-150" dirty="0">
                <a:solidFill>
                  <a:srgbClr val="7030A0"/>
                </a:solidFill>
              </a:rPr>
              <a:t>(</a:t>
            </a:r>
            <a:r>
              <a:rPr lang="en-US" spc="-50" dirty="0">
                <a:solidFill>
                  <a:srgbClr val="7030A0"/>
                </a:solidFill>
              </a:rPr>
              <a:t>..</a:t>
            </a:r>
            <a:r>
              <a:rPr lang="en-US" spc="-150" dirty="0">
                <a:solidFill>
                  <a:srgbClr val="7030A0"/>
                </a:solidFill>
              </a:rPr>
              <a:t>.</a:t>
            </a:r>
            <a:r>
              <a:rPr lang="en-US" spc="-50" dirty="0">
                <a:solidFill>
                  <a:srgbClr val="7030A0"/>
                </a:solidFill>
              </a:rPr>
              <a:t>)</a:t>
            </a:r>
            <a:r>
              <a:rPr lang="en-US" spc="-150" dirty="0">
                <a:solidFill>
                  <a:srgbClr val="7030A0"/>
                </a:solidFill>
              </a:rPr>
              <a:t>”</a:t>
            </a:r>
            <a:r>
              <a:rPr lang="en-US" spc="-50" dirty="0">
                <a:solidFill>
                  <a:srgbClr val="7030A0"/>
                </a:solidFill>
              </a:rPr>
              <a:t>. </a:t>
            </a:r>
            <a:r>
              <a:rPr lang="en-US" spc="-150" dirty="0">
                <a:solidFill>
                  <a:srgbClr val="7030A0"/>
                </a:solidFill>
              </a:rPr>
              <a:t>V</a:t>
            </a:r>
            <a:r>
              <a:rPr lang="en-US" spc="-50" dirty="0">
                <a:solidFill>
                  <a:srgbClr val="7030A0"/>
                </a:solidFill>
              </a:rPr>
              <a:t>alues generate on-the-fly instead of residing in memor</a:t>
            </a:r>
            <a:r>
              <a:rPr lang="en-US" spc="-350" dirty="0">
                <a:solidFill>
                  <a:srgbClr val="7030A0"/>
                </a:solidFill>
              </a:rPr>
              <a:t>y</a:t>
            </a:r>
            <a:r>
              <a:rPr lang="en-US" spc="-50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spc="-20" dirty="0"/>
              <a:t>A generator</a:t>
            </a:r>
            <a:r>
              <a:rPr lang="en-US" spc="-20" dirty="0"/>
              <a:t>: any iterator that is a either a generator function</a:t>
            </a:r>
            <a:r>
              <a:rPr lang="en-US" dirty="0"/>
              <a:t> or a generator expression.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0"/>
            <a:ext cx="9737725" cy="5981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2234" y="0"/>
            <a:ext cx="9121698" cy="5932449"/>
            <a:chOff x="312234" y="0"/>
            <a:chExt cx="9121698" cy="5932449"/>
          </a:xfrm>
        </p:grpSpPr>
        <p:sp>
          <p:nvSpPr>
            <p:cNvPr id="5" name="Rectangle 4"/>
            <p:cNvSpPr/>
            <p:nvPr/>
          </p:nvSpPr>
          <p:spPr bwMode="auto">
            <a:xfrm>
              <a:off x="312234" y="724829"/>
              <a:ext cx="9121698" cy="52076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 car factory, for example, doesn't store any cars.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Whenever a car gets generated, it passes out of the factory.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only limit to how many cars a factory can generate is how often you run the factory.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80"/>
            <a:stretch/>
          </p:blipFill>
          <p:spPr>
            <a:xfrm>
              <a:off x="1839951" y="3310929"/>
              <a:ext cx="5634076" cy="2487706"/>
            </a:xfrm>
            <a:prstGeom prst="rect">
              <a:avLst/>
            </a:prstGeom>
          </p:spPr>
        </p:pic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509024" y="0"/>
              <a:ext cx="4739270" cy="68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+mj-lt"/>
                  <a:ea typeface="MS PGothic" pitchFamily="34" charset="-128"/>
                  <a:cs typeface="ＭＳ Ｐゴシック" pitchFamily="-65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D2DB9"/>
                  </a:solidFill>
                  <a:latin typeface="Arial" charset="0"/>
                  <a:ea typeface="MS PGothic" pitchFamily="34" charset="-128"/>
                  <a:cs typeface="ＭＳ Ｐゴシック" pitchFamily="-65" charset="-128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22222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2D2DB9"/>
                  </a:solidFill>
                  <a:effectLst/>
                  <a:uLnTx/>
                  <a:uFillTx/>
                  <a:latin typeface="Elephant" panose="02020904090505020303" pitchFamily="18" charset="0"/>
                  <a:ea typeface="MS PGothic" pitchFamily="34" charset="-128"/>
                </a:rPr>
                <a:t>A value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2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533400"/>
            <a:ext cx="8839200" cy="6400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The difference, in terms of how you define them, is </a:t>
            </a:r>
            <a:r>
              <a:rPr lang="en-US" altLang="zh-TW" sz="2800" spc="-30" dirty="0">
                <a:solidFill>
                  <a:srgbClr val="FF0000"/>
                </a:solidFill>
              </a:rPr>
              <a:t>whether you use square brackets [] or parentheses ():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  &gt;&gt;&gt; c=[n*2 for n in range(99)] </a:t>
            </a:r>
            <a:r>
              <a:rPr lang="en-US" altLang="zh-TW" sz="2400" dirty="0">
                <a:solidFill>
                  <a:srgbClr val="00B0F0"/>
                </a:solidFill>
              </a:rPr>
              <a:t># List </a:t>
            </a:r>
            <a:r>
              <a:rPr lang="en-US" altLang="zh-TW" sz="2400" dirty="0" err="1">
                <a:solidFill>
                  <a:srgbClr val="00B0F0"/>
                </a:solidFill>
              </a:rPr>
              <a:t>compr</a:t>
            </a:r>
            <a:r>
              <a:rPr lang="en-US" altLang="zh-TW" sz="2400" dirty="0">
                <a:solidFill>
                  <a:srgbClr val="00B0F0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  &gt;&gt;&gt; g=(n*2 for n in range(99)) </a:t>
            </a:r>
            <a:r>
              <a:rPr lang="en-US" altLang="zh-TW" sz="2400" dirty="0">
                <a:solidFill>
                  <a:srgbClr val="006600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tx1"/>
                </a:solidFill>
              </a:rPr>
              <a:t>(Python uses the “(…)” symbols because they’re available: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pc="-20" dirty="0">
                <a:solidFill>
                  <a:schemeClr val="tx1"/>
                </a:solidFill>
              </a:rPr>
              <a:t>tuple comprehensions don’t exist (</a:t>
            </a:r>
            <a:r>
              <a:rPr lang="en-US" altLang="zh-TW" spc="-20" dirty="0" err="1">
                <a:solidFill>
                  <a:schemeClr val="tx1"/>
                </a:solidFill>
              </a:rPr>
              <a:t>ie</a:t>
            </a:r>
            <a:r>
              <a:rPr lang="en-US" altLang="zh-TW" spc="-20" dirty="0">
                <a:solidFill>
                  <a:schemeClr val="tx1"/>
                </a:solidFill>
              </a:rPr>
              <a:t>, tuples are immutabl</a:t>
            </a:r>
            <a:r>
              <a:rPr lang="en-US" altLang="zh-TW" spc="-100" dirty="0">
                <a:solidFill>
                  <a:schemeClr val="tx1"/>
                </a:solidFill>
              </a:rPr>
              <a:t>e).</a:t>
            </a:r>
            <a:r>
              <a:rPr lang="en-US" altLang="zh-TW" dirty="0">
                <a:solidFill>
                  <a:schemeClr val="tx1"/>
                </a:solidFill>
              </a:rPr>
              <a:t> Nor are there number comprehensions. So a “(… for …)” is unambiguously not a tuple or numeric expression.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Generators vs Comprehensions </a:t>
            </a:r>
          </a:p>
        </p:txBody>
      </p:sp>
    </p:spTree>
    <p:extLst>
      <p:ext uri="{BB962C8B-B14F-4D97-AF65-F5344CB8AC3E}">
        <p14:creationId xmlns:p14="http://schemas.microsoft.com/office/powerpoint/2010/main" val="11662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Generators vs Comprehensions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533400"/>
            <a:ext cx="8839200" cy="6400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tx1"/>
                </a:solidFill>
              </a:rPr>
              <a:t>The difference, in terms of how you define them, is </a:t>
            </a:r>
            <a:r>
              <a:rPr lang="en-US" altLang="zh-TW" sz="2800" spc="-30" dirty="0">
                <a:solidFill>
                  <a:schemeClr val="tx1"/>
                </a:solidFill>
              </a:rPr>
              <a:t>whether you use square brackets [] or parentheses ():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&gt;&gt;&gt; c=[n*2 for n in range(99)] </a:t>
            </a:r>
            <a:r>
              <a:rPr lang="en-US" altLang="zh-TW" sz="2400" dirty="0">
                <a:solidFill>
                  <a:schemeClr val="tx1"/>
                </a:solidFill>
              </a:rPr>
              <a:t># List </a:t>
            </a:r>
            <a:r>
              <a:rPr lang="en-US" altLang="zh-TW" sz="2400" dirty="0" err="1">
                <a:solidFill>
                  <a:schemeClr val="tx1"/>
                </a:solidFill>
              </a:rPr>
              <a:t>compr</a:t>
            </a: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&gt;&gt;&gt; g=(n*2 for n in range(99)) </a:t>
            </a:r>
            <a:r>
              <a:rPr lang="en-US" altLang="zh-TW" sz="2400" dirty="0">
                <a:solidFill>
                  <a:schemeClr val="tx1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tx1"/>
                </a:solidFill>
              </a:rPr>
              <a:t>(Python uses the “(…)” symbols because they’re available: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pc="-20" dirty="0">
                <a:solidFill>
                  <a:schemeClr val="tx1"/>
                </a:solidFill>
              </a:rPr>
              <a:t>tuple comprehensions don’t exist (</a:t>
            </a:r>
            <a:r>
              <a:rPr lang="en-US" altLang="zh-TW" spc="-20" dirty="0" err="1">
                <a:solidFill>
                  <a:schemeClr val="tx1"/>
                </a:solidFill>
              </a:rPr>
              <a:t>ie</a:t>
            </a:r>
            <a:r>
              <a:rPr lang="en-US" altLang="zh-TW" spc="-20" dirty="0">
                <a:solidFill>
                  <a:schemeClr val="tx1"/>
                </a:solidFill>
              </a:rPr>
              <a:t>, tuples are immutabl</a:t>
            </a:r>
            <a:r>
              <a:rPr lang="en-US" altLang="zh-TW" spc="-100" dirty="0">
                <a:solidFill>
                  <a:schemeClr val="tx1"/>
                </a:solidFill>
              </a:rPr>
              <a:t>e).</a:t>
            </a:r>
            <a:r>
              <a:rPr lang="en-US" altLang="zh-TW" dirty="0">
                <a:solidFill>
                  <a:schemeClr val="tx1"/>
                </a:solidFill>
              </a:rPr>
              <a:t> Nor are there number comprehensions. So a “(… for …)” is unambiguously not a tuple or numeric expression.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The above objects, c and g, are different types: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print(type(c), type(g))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&lt;class 'list'&gt; &lt;class 'generator'&gt;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With different sizes: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print(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(c),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(g))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912 88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You cannot access the elements of a generator: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Lucida Console" panose="020B0609040504020204" pitchFamily="49" charset="0"/>
              </a:rPr>
              <a:t>  &gt;&gt;&gt; print(c[2],g[2])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   File "&lt;</a:t>
            </a:r>
            <a:r>
              <a:rPr lang="en-US" sz="200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stdin</a:t>
            </a: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99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spc="-12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2400" spc="-120" dirty="0">
                <a:solidFill>
                  <a:srgbClr val="FF99CC"/>
                </a:solidFill>
                <a:latin typeface="Lucida Console" panose="020B0609040504020204" pitchFamily="49" charset="0"/>
              </a:rPr>
              <a:t>:</a:t>
            </a:r>
            <a:r>
              <a:rPr lang="en-US" sz="240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'generator' object is not </a:t>
            </a:r>
            <a:r>
              <a:rPr lang="en-US" sz="2400" spc="-12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subscriptable</a:t>
            </a:r>
            <a:endParaRPr lang="en-US" altLang="zh-TW" sz="2800" spc="-12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Generators vs Comprehensions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562" y="685800"/>
            <a:ext cx="91440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from 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itertools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for x in 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count()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#A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generator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counting from 0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next(G,-1),next(G,-1),next(G,-1),next(G,-1)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&lt;generator object &lt;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genexpr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at 0x6ffffd95888&gt;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(0, 1, 2, 3)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</a:t>
            </a:r>
            <a:r>
              <a:rPr kumimoji="0" lang="en-US" altLang="zh-TW" sz="2600" b="1" i="0" u="none" strike="noStrike" kern="120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e(</a:t>
            </a:r>
            <a:r>
              <a:rPr kumimoji="0" lang="en-US" altLang="zh-TW" sz="26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zh-TW" sz="2600" b="1" i="0" u="none" strike="noStrike" kern="1200" cap="none" spc="-4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#A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generator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counting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next(g,-1),next(g,-1),next(g,-1),next(g,-1)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&lt;generator object &lt;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genexpr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at 0x6ffffd95938&gt;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1, 2, -1)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for x in 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</a:t>
            </a:r>
            <a:r>
              <a:rPr kumimoji="0" lang="en-US" altLang="zh-TW" sz="2600" b="1" i="0" u="none" strike="noStrike" kern="120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e(</a:t>
            </a:r>
            <a:r>
              <a:rPr kumimoji="0" lang="en-US" altLang="zh-TW" sz="26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altLang="zh-TW" sz="2600" b="1" i="0" u="none" strike="noStrike" kern="1200" cap="none" spc="-4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#A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comprehension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[0,1,2]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151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next(c,-1),next(c,-1),next(c,-1),next(c,-1)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[0, 1, 2]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Traceback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File "&lt;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TypeError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'list' object is not an iterator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(i,-1),next(i,-1),next(i,-1),next(i,-1)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list_iterator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object at 0x6ffffd99eb8&gt;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1, 2, -1)</a:t>
            </a:r>
          </a:p>
          <a:p>
            <a:pPr marL="0" marR="0" lvl="0" indent="0" algn="l" defTabSz="914400" rtl="0" eaLnBrk="1" fontAlgn="auto" latinLnBrk="0" hangingPunct="1">
              <a:lnSpc>
                <a:spcPct val="6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DONT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for x in 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count()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#Why does it kill my PC?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562" y="685800"/>
            <a:ext cx="80499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552700" y="1200150"/>
            <a:ext cx="5086350" cy="53530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3086100" y="1314450"/>
            <a:ext cx="3834079" cy="1340968"/>
            <a:chOff x="3086100" y="1314450"/>
            <a:chExt cx="3834079" cy="1340968"/>
          </a:xfrm>
        </p:grpSpPr>
        <p:sp>
          <p:nvSpPr>
            <p:cNvPr id="7" name="Snip Single Corner Rectangle 6"/>
            <p:cNvSpPr/>
            <p:nvPr/>
          </p:nvSpPr>
          <p:spPr bwMode="auto">
            <a:xfrm rot="10800000">
              <a:off x="3547869" y="1316736"/>
              <a:ext cx="3372310" cy="1331366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86100" y="1314450"/>
              <a:ext cx="3829050" cy="13409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40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on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did</a:t>
              </a:r>
              <a:r>
                <a:rPr kumimoji="0" lang="en-US" sz="40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't kill my PC.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2" y="0"/>
            <a:ext cx="9144000" cy="6858000"/>
          </a:xfrm>
        </p:spPr>
        <p:txBody>
          <a:bodyPr/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myGeneratorList</a:t>
            </a:r>
            <a:r>
              <a:rPr lang="en-US" altLang="zh-TW" dirty="0">
                <a:latin typeface="Lucida Console" panose="020B0609040504020204" pitchFamily="49" charset="0"/>
              </a:rPr>
              <a:t>(n):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for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in range(n):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yield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myIterableList</a:t>
            </a:r>
            <a:r>
              <a:rPr lang="en-US" altLang="zh-TW" dirty="0">
                <a:latin typeface="Lucida Console" panose="020B0609040504020204" pitchFamily="49" charset="0"/>
              </a:rPr>
              <a:t>(n):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[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for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in range(n)]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myGeneratorList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myIterableList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STXihei" panose="02010600040101010101" pitchFamily="2" charset="-122"/>
              </a:rPr>
              <a:t>generator object </a:t>
            </a:r>
            <a:r>
              <a:rPr lang="en-US" altLang="zh-TW" dirty="0" err="1">
                <a:solidFill>
                  <a:srgbClr val="FF0000"/>
                </a:solidFill>
                <a:ea typeface="STXihei" panose="02010600040101010101" pitchFamily="2" charset="-122"/>
              </a:rPr>
              <a:t>myGeneratorList</a:t>
            </a:r>
            <a:r>
              <a:rPr lang="en-US" altLang="zh-TW" dirty="0">
                <a:latin typeface="Arial Narrow" panose="020B0606020202030204" pitchFamily="34" charset="0"/>
                <a:ea typeface="STXihei" panose="02010600040101010101" pitchFamily="2" charset="-122"/>
              </a:rPr>
              <a:t> at 0x6ffffb15728</a:t>
            </a:r>
            <a:r>
              <a:rPr lang="en-US" altLang="zh-TW" dirty="0">
                <a:latin typeface="Lucida Console" panose="020B0609040504020204" pitchFamily="49" charset="0"/>
              </a:rPr>
              <a:t>&gt;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[0, 1]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(list(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)), 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(list(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)), 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myGeneratorList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nn-NO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nn-NO" altLang="zh-TW" dirty="0">
                <a:latin typeface="Lucida Console" panose="020B0609040504020204" pitchFamily="49" charset="0"/>
              </a:rPr>
              <a:t> for 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nn-NO" altLang="zh-TW" dirty="0">
                <a:latin typeface="Lucida Console" panose="020B0609040504020204" pitchFamily="49" charset="0"/>
              </a:rPr>
              <a:t> in zip(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nn-NO" altLang="zh-TW" dirty="0"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>
                <a:latin typeface="Lucida Console" panose="020B0609040504020204" pitchFamily="49" charset="0"/>
              </a:rPr>
              <a:t>,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nn-NO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nn-NO" altLang="zh-TW" dirty="0">
                <a:latin typeface="Lucida Console" panose="020B0609040504020204" pitchFamily="49" charset="0"/>
              </a:rPr>
              <a:t> for 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nn-NO" altLang="zh-TW" dirty="0">
                <a:latin typeface="Lucida Console" panose="020B0609040504020204" pitchFamily="49" charset="0"/>
              </a:rPr>
              <a:t> in zip(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nn-NO" altLang="zh-TW" dirty="0"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>
                <a:latin typeface="Lucida Console" panose="020B0609040504020204" pitchFamily="49" charset="0"/>
              </a:rPr>
              <a:t>,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62" y="4876801"/>
            <a:ext cx="851452" cy="2716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062" y="2478413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062" y="3200401"/>
            <a:ext cx="851452" cy="2909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062" y="3864230"/>
            <a:ext cx="851452" cy="285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3062" y="4515592"/>
            <a:ext cx="851452" cy="285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5062" y="-76200"/>
            <a:ext cx="4572000" cy="2209800"/>
          </a:xfrm>
          <a:prstGeom prst="wedgeRoundRectCallout">
            <a:avLst>
              <a:gd name="adj1" fmla="val -57568"/>
              <a:gd name="adj2" fmla="val 8341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Notice that the generator doesn’t have data, just a pointer to a function that knows how to make data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945062" y="3657600"/>
            <a:ext cx="4572000" cy="2209800"/>
          </a:xfrm>
          <a:prstGeom prst="wedgeRoundRectCallout">
            <a:avLst>
              <a:gd name="adj1" fmla="val -75135"/>
              <a:gd name="adj2" fmla="val -60294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If not cast to a list,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len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() would cause an error, because a generator has no data, so no size.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68462" y="4724400"/>
            <a:ext cx="7391400" cy="1706262"/>
          </a:xfrm>
          <a:prstGeom prst="wedgeRoundRectCallout">
            <a:avLst>
              <a:gd name="adj1" fmla="val -64268"/>
              <a:gd name="adj2" fmla="val -6391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This is interesting. If L1 got cast into a list, that means it has </a:t>
            </a: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already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been iterated. </a:t>
            </a:r>
            <a:b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</a:b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So it can’t be iterated again.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3062" y="6019801"/>
            <a:ext cx="851452" cy="342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963862" y="3124200"/>
            <a:ext cx="5791200" cy="1219200"/>
          </a:xfrm>
          <a:prstGeom prst="wedgeRoundRectCallout">
            <a:avLst>
              <a:gd name="adj1" fmla="val -72854"/>
              <a:gd name="adj2" fmla="val 70539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So if we want to generate it again, we have to re-initialize it first.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659062" y="6400800"/>
            <a:ext cx="6844748" cy="457200"/>
          </a:xfrm>
          <a:prstGeom prst="wedgeRoundRectCallout">
            <a:avLst>
              <a:gd name="adj1" fmla="val -73287"/>
              <a:gd name="adj2" fmla="val -4279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We iterated it, so we can’t iterate again.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0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>
              <a:lnSpc>
                <a:spcPct val="86000"/>
              </a:lnSpc>
            </a:pPr>
            <a:endParaRPr lang="en-US" altLang="zh-TW" sz="21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Without arguments,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solidFill>
                  <a:srgbClr val="237E19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locals()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With an argument, equivalent to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object.__</a:t>
            </a:r>
            <a:r>
              <a:rPr lang="en-US" altLang="zh-TW" sz="2600" dirty="0" err="1">
                <a:solidFill>
                  <a:srgbClr val="7F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7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2600" dirty="0">
                <a:solidFill>
                  <a:srgbClr val="909066"/>
                </a:solidFill>
                <a:latin typeface="Consolas" panose="020B0609020204030204" pitchFamily="49" charset="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60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40" dirty="0">
                <a:latin typeface="Consolas" panose="020B0609020204030204" pitchFamily="49" charset="0"/>
              </a:rPr>
              <a:t>_.pop(</a:t>
            </a:r>
            <a:r>
              <a:rPr lang="en-US" sz="2600" b="1" spc="-40" dirty="0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46FD33"/>
                </a:solidFill>
                <a:latin typeface="Consolas" panose="020B0609020204030204" pitchFamily="49" charset="0"/>
              </a:rPr>
              <a:t>13</a:t>
            </a:r>
            <a:r>
              <a:rPr lang="en-US" sz="2600" spc="-40" dirty="0">
                <a:latin typeface="Consolas" panose="020B0609020204030204" pitchFamily="49" charset="0"/>
              </a:rPr>
              <a:t>),_.pop(</a:t>
            </a:r>
            <a:r>
              <a:rPr lang="en-US" sz="2600" b="1" spc="-40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sz="2600" spc="-4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6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42EE30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11C1FF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builtinsWeWillCoverL8R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'bytes', 'classmethod', 'compile',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'exec', 'filter',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598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598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6000"/>
              </a:lnSpc>
            </a:pP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598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598" dirty="0">
                <a:solidFill>
                  <a:schemeClr val="bg1"/>
                </a:solidFill>
                <a:latin typeface="Consolas" panose="020B0609020204030204" pitchFamily="49" charset="0"/>
              </a:rPr>
              <a:t>', 'super'] </a:t>
            </a:r>
          </a:p>
          <a:p>
            <a:pPr>
              <a:lnSpc>
                <a:spcPct val="86000"/>
              </a:lnSpc>
            </a:pPr>
            <a:r>
              <a:rPr lang="en-US" altLang="zh-TW" sz="2600" kern="0" spc="-100" dirty="0">
                <a:solidFill>
                  <a:srgbClr val="7F7F7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__[:205]+'...'+</a:t>
            </a:r>
            <a:r>
              <a:rPr lang="en-US" altLang="zh-TW" sz="2400" b="1" kern="0" spc="-100" dirty="0" err="1">
                <a:solidFill>
                  <a:srgbClr val="8585E0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400" kern="0" spc="-100" dirty="0" err="1">
                <a:solidFill>
                  <a:srgbClr val="FFFFFF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400" kern="0" spc="-100" dirty="0">
                <a:solidFill>
                  <a:srgbClr val="FFFFFF"/>
                </a:solidFill>
                <a:latin typeface="Consolas" panose="020B0609020204030204" pitchFamily="49" charset="0"/>
              </a:rPr>
              <a:t>__[379:673])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Open file and return a stream.  Raise </a:t>
            </a:r>
            <a:r>
              <a:rPr lang="en-US" altLang="zh-TW" sz="2400" kern="0" spc="-150" dirty="0" err="1">
                <a:solidFill>
                  <a:srgbClr val="FFFFFF"/>
                </a:solidFill>
                <a:latin typeface="Consolas" panose="020B0609020204030204" pitchFamily="49" charset="0"/>
              </a:rPr>
              <a:t>OSError</a:t>
            </a: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 upon failure.</a:t>
            </a:r>
          </a:p>
          <a:p>
            <a:pPr lvl="0">
              <a:lnSpc>
                <a:spcPct val="92000"/>
              </a:lnSpc>
            </a:pPr>
            <a:endParaRPr lang="en-US" altLang="zh-TW" sz="2400" kern="0" spc="-1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2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or byte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giving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(and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path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isn't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working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directory)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sz="20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50" dirty="0">
                <a:solidFill>
                  <a:srgbClr val="FFFFFF"/>
                </a:solidFill>
                <a:latin typeface="Consolas" panose="020B0609020204030204" pitchFamily="49" charset="0"/>
              </a:rPr>
              <a:t>to</a:t>
            </a:r>
          </a:p>
          <a:p>
            <a:pPr lvl="0">
              <a:lnSpc>
                <a:spcPct val="92000"/>
              </a:lnSpc>
            </a:pPr>
            <a:r>
              <a:rPr lang="en-US" altLang="zh-TW" sz="2400" kern="0" spc="-150" dirty="0">
                <a:solidFill>
                  <a:srgbClr val="FFFFFF"/>
                </a:solidFill>
                <a:latin typeface="Consolas" panose="020B0609020204030204" pitchFamily="49" charset="0"/>
              </a:rPr>
              <a:t>be opened ...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err="1">
                <a:solidFill>
                  <a:srgbClr val="0070C0"/>
                </a:solidFill>
              </a:rPr>
              <a:t>Builtins</a:t>
            </a:r>
            <a:r>
              <a:rPr lang="en-US" altLang="en-US" sz="4200" spc="-100" dirty="0">
                <a:solidFill>
                  <a:srgbClr val="0070C0"/>
                </a:solidFill>
              </a:rPr>
              <a:t> We Will Cover Later…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vie.com/img/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130212"/>
            <a:ext cx="8506453" cy="3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36653" y="5564836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http://nvie.com/posts/iterators-vs-generators/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68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4" y="381000"/>
            <a:ext cx="8601657" cy="899160"/>
          </a:xfrm>
        </p:spPr>
        <p:txBody>
          <a:bodyPr/>
          <a:lstStyle/>
          <a:p>
            <a:r>
              <a:rPr lang="en-US" altLang="zh-TW" sz="4400" dirty="0" err="1">
                <a:latin typeface="Elephant" panose="02020904090505020303" pitchFamily="18" charset="0"/>
              </a:rPr>
              <a:t>Iterables</a:t>
            </a:r>
            <a:r>
              <a:rPr lang="en-US" altLang="zh-TW" sz="4400" dirty="0">
                <a:latin typeface="Elephant" panose="02020904090505020303" pitchFamily="18" charset="0"/>
              </a:rPr>
              <a:t> vs. Iterators </a:t>
            </a:r>
            <a:br>
              <a:rPr lang="en-US" altLang="zh-TW" sz="4400" dirty="0">
                <a:latin typeface="Elephant" panose="02020904090505020303" pitchFamily="18" charset="0"/>
              </a:rPr>
            </a:br>
            <a:r>
              <a:rPr lang="en-US" altLang="zh-TW" sz="4400" dirty="0">
                <a:latin typeface="Elephant" panose="02020904090505020303" pitchFamily="18" charset="0"/>
              </a:rPr>
              <a:t>vs.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62" y="1795914"/>
            <a:ext cx="8077200" cy="4953000"/>
          </a:xfrm>
        </p:spPr>
        <p:txBody>
          <a:bodyPr/>
          <a:lstStyle/>
          <a:p>
            <a:r>
              <a:rPr lang="en-US" altLang="zh-TW" sz="2800" dirty="0"/>
              <a:t>Let’s now look at: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  <a:hlinkClick r:id="rId2"/>
              </a:rPr>
              <a:t>http://nvie.com/posts/iterators-vs-generators/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2800" dirty="0"/>
          </a:p>
          <a:p>
            <a:r>
              <a:rPr lang="en-US" altLang="zh-TW" sz="2800" dirty="0"/>
              <a:t>It really is part of the lecture notes. We will look at it in lecture (although we'll skipped the parts on classes). </a:t>
            </a:r>
          </a:p>
          <a:p>
            <a:endParaRPr lang="en-US" altLang="zh-TW" sz="2800" dirty="0"/>
          </a:p>
          <a:p>
            <a:r>
              <a:rPr lang="en-US" altLang="zh-TW" sz="2800" dirty="0"/>
              <a:t>It is material that could be on the exam, so do look at it.</a:t>
            </a:r>
          </a:p>
        </p:txBody>
      </p:sp>
    </p:spTree>
    <p:extLst>
      <p:ext uri="{BB962C8B-B14F-4D97-AF65-F5344CB8AC3E}">
        <p14:creationId xmlns:p14="http://schemas.microsoft.com/office/powerpoint/2010/main" val="10865241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10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+mj-cs"/>
              </a:rPr>
              <a:t>iter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(</a:t>
            </a:r>
            <a:r>
              <a:rPr kumimoji="0" lang="en-US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)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 </a:t>
            </a:r>
            <a:r>
              <a:rPr kumimoji="0" lang="en-US" altLang="en-US" sz="44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vs 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+mj-cs"/>
              </a:rPr>
              <a:t>reversed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(</a:t>
            </a:r>
            <a:r>
              <a:rPr kumimoji="0" lang="en-US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)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</a:t>
            </a:r>
            <a:r>
              <a:rPr kumimoji="0" lang="en-US" altLang="en-US" sz="44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vs 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+mj-cs"/>
              </a:rPr>
              <a:t>sorted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(</a:t>
            </a:r>
            <a:r>
              <a:rPr kumimoji="0" lang="en-US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)</a:t>
            </a:r>
            <a:endParaRPr kumimoji="0" lang="en-US" altLang="en-US" sz="4000" b="1" i="0" u="none" strike="noStrike" kern="1200" cap="none" spc="-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06483" y="6439"/>
            <a:ext cx="2298877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+mj-cs"/>
              </a:rPr>
              <a:t>sorted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(</a:t>
            </a:r>
            <a:r>
              <a:rPr kumimoji="0" lang="en-US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)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 </a:t>
            </a:r>
            <a:endParaRPr kumimoji="0" lang="en-US" altLang="en-US" sz="4000" b="1" i="0" u="none" strike="noStrike" kern="1200" cap="none" spc="-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33623" y="6439"/>
            <a:ext cx="30861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+mj-ea"/>
                <a:cs typeface="+mj-cs"/>
              </a:rPr>
              <a:t>reversed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(</a:t>
            </a:r>
            <a:r>
              <a:rPr kumimoji="0" lang="en-US" altLang="en-US" sz="20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)</a:t>
            </a:r>
            <a:r>
              <a:rPr kumimoji="0" lang="en-US" alt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 </a:t>
            </a:r>
            <a:endParaRPr kumimoji="0" lang="en-US" altLang="en-US" sz="4000" b="1" i="0" u="none" strike="noStrike" kern="1200" cap="none" spc="-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x=</a:t>
            </a:r>
            <a:r>
              <a:rPr kumimoji="0" lang="en-US" altLang="zh-TW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</a:t>
            </a:r>
            <a:r>
              <a:rPr kumimoji="0" lang="en-US" altLang="zh-TW" sz="2600" b="1" i="0" u="none" strike="noStrike" kern="1200" cap="none" spc="-30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altLang="zh-TW" sz="2600" b="0" i="0" u="none" strike="noStrike" kern="1200" cap="none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zh-TW" sz="2600" b="0" i="0" u="none" strike="noStrike" kern="1200" cap="none" spc="-5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</a:t>
            </a:r>
            <a:r>
              <a:rPr kumimoji="0" lang="en-US" altLang="zh-TW" sz="2600" b="0" i="0" u="none" strike="noStrike" kern="1200" cap="none" spc="-5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_;print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(x</a:t>
            </a:r>
            <a:r>
              <a:rPr kumimoji="0" lang="en-US" altLang="zh-TW" sz="2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[: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altLang="zh-TW" sz="2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6]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,x[6</a:t>
            </a:r>
            <a:r>
              <a:rPr kumimoji="0" lang="en-US" altLang="zh-TW" sz="2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4: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en-US" altLang="zh-TW" sz="2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6],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x[11</a:t>
            </a:r>
            <a:r>
              <a:rPr kumimoji="0" lang="en-US" altLang="zh-TW" sz="2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7: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177</a:t>
            </a:r>
            <a:r>
              <a:rPr kumimoji="0" lang="en-US" altLang="zh-TW" sz="2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iterable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-&gt; iterator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an iterator from an object. the argument must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supply its own iterator, or be a sequence.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</a:t>
            </a:r>
            <a:r>
              <a:rPr kumimoji="0" lang="en-US" altLang="zh-TW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("YES"))</a:t>
            </a: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'Y'</a:t>
            </a:r>
          </a:p>
          <a:p>
            <a:pPr marL="0" marR="0" lvl="0" indent="0" algn="l" defTabSz="914400" rtl="0" eaLnBrk="1" fontAlgn="auto" latinLnBrk="0" hangingPunct="1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</a:t>
            </a:r>
            <a:r>
              <a:rPr kumimoji="0" lang="en-US" altLang="zh-TW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reversed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.__doc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__[:66])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reversed(sequence) -&gt; reverse iterator over values of the sequence</a:t>
            </a: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reversed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("YES"))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#So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reversed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iterator</a:t>
            </a: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'S'</a:t>
            </a:r>
          </a:p>
          <a:p>
            <a:pPr marL="0" marR="0" lvl="0" indent="0" algn="l" defTabSz="914400" rtl="0" eaLnBrk="1" fontAlgn="auto" latinLnBrk="0" hangingPunct="1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</a:t>
            </a:r>
            <a:r>
              <a:rPr kumimoji="0" lang="en-US" altLang="zh-TW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sorted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.__doc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__[:76])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a new list containing all items from the 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iterable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ascending order.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sorted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("YES"))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#So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sorted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isn't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iterator: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Traceback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File "&lt;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TypeError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EE292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'list' object is not an iterator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next(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sorted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("YES")))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#But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iterable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'E'</a:t>
            </a:r>
          </a:p>
          <a:p>
            <a:pPr marL="0" marR="0" lvl="0" indent="0" algn="l" defTabSz="914400" rtl="0" eaLnBrk="1" fontAlgn="auto" latinLnBrk="0" hangingPunct="1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862" y="685800"/>
            <a:ext cx="6858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3333CC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3333CC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3333CC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3333CC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3333CC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EE292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&gt;&gt;&gt;</a:t>
            </a:r>
          </a:p>
        </p:txBody>
      </p:sp>
      <p:pic>
        <p:nvPicPr>
          <p:cNvPr id="7" name="Picture 2" descr="https://nvie.com/img/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018702"/>
            <a:ext cx="8506453" cy="3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78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random import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randrange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as Rn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Ns=range(10)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2, 6]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2, 3, 5, 7]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#But how to get those values? This won't work: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#This gives #s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[7, 2, 7, 0, 8, 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#The problem is the expression value became lost.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#Use an "expression assignment" to keep it: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)&lt;5]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1, 3, 1]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#Saves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exprsn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[True, True, True]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y:=Rn(9)&lt;5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]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We needed the ( 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43022" y="1948228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6354" y="1934754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36411" y="260393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354" y="259035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85007" y="293824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354" y="292437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56135" y="4275100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6354" y="4249282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90405" y="62848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354" y="63396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9680" y="963480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6354" y="949908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33594" y="1278932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6354" y="1274885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39667" y="489898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6354" y="489487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25013" y="558241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6354" y="555961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54489" y="359355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354" y="3579979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55246" y="3914063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6354" y="3900491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 bwMode="auto">
          <a:xfrm>
            <a:off x="4212778" y="709293"/>
            <a:ext cx="5181599" cy="2077453"/>
          </a:xfrm>
          <a:prstGeom prst="wedgeRoundRectCallout">
            <a:avLst>
              <a:gd name="adj1" fmla="val -81019"/>
              <a:gd name="adj2" fmla="val 7735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What this output means is that 6 of the random numbers were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5.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For each of those, a new random number was generated. Some of those new numbers are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  <a:sym typeface="Symbol" panose="05050102010706020507" pitchFamily="18" charset="2"/>
              </a:rPr>
              <a:t> 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random import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randrange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as Rn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Ns=range(10)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2, 6]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2, 3, 5, 7]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#But how to get those values? This won't work: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Rn(9)&lt;5]#This gives #s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[6, 2, 6, 0, 8, 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#The problem is the expression value became lost.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#Use an "expression assignment" to keep it: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)&lt;5]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1, 3, 1]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#Saves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exprsn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[True, True, True]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y:=Rn(9)&lt;5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]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File "&lt;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                  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24802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random import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randrange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as Rn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Ns=range(10)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2, 6]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2, 3, 5, 7]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#But how to get those values? This won't work: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Rn(9)&lt;5]#This gives #s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[6, 2, 6, 0, 8, 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#The problem is the expression value became lost.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#Use an "expression assignment" to keep it: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)&lt;5]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1, 3, 1]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#Saves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exprsn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[True, True, True]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y:=Rn(9)&lt;5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]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File "&lt;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[y for x in Ns if y:=Rn(9)&lt;5] 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                  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 random import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randrange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as Rn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Ns=range(10)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2, 6]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2, 3, 5, 7]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#But how to get those values? This won't work: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Rn(9)&lt;5]#This gives #s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[6, 2, 6, 0, 8, 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#The problem is the expression value became lost.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#Use an "expression assignment" to keep it: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)&lt;5]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1, 3, 1]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#Saves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exprsn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[True, True, True]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y:=Rn(9)&lt;5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]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File "&lt;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[y for x in Ns if y:=Rn(9)&lt;5] 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                     ^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330" y="642944"/>
            <a:ext cx="844827" cy="53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35376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21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Ns=range(10)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2, 6]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2, 3, 5, 7]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#But how to get those values? This won't work: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Rn(9)&lt;5]#This gives #s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[6, 2, 6, 0, 8, 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#The problem is the expression value became lost.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#Use an "expression assignment" to keep it: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)&lt;5]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1, 3, 1]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#Saves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exprsn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[True, True, True]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y:=Rn(9)&lt;5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]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File "&lt;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[y for x in Ns if y:=Rn(9)&lt;5] 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                     ^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SyntaxError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invalid syntax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31607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9330" y="642944"/>
            <a:ext cx="959857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2, 6]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#Which iterations match?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[1, 2, 3, 5, 7]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#But how to get those values? This won't work: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Rn(9)&lt;5]#This gives #s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[6, 2, 6, 0, 8, 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#The problem is the expression value became lost.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#Use an "expression assignment" to keep it: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)&lt;5]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[0, 1, 3, 1]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(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</a:t>
            </a:r>
            <a:r>
              <a:rPr kumimoji="0" lang="en-US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Rn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)]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#Saves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</a:t>
            </a: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exprsn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[True, True, True]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for x in Ns if </a:t>
            </a:r>
            <a:r>
              <a:rPr kumimoji="0" 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y:=Rn(9)&lt;5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]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File "&lt;</a:t>
            </a: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[y for x in Ns if y:=Rn(9)&lt;5] # We needed the (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                       ^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SyntaxError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invalid syntax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sz="2400" b="0" i="0" u="none" strike="noStrike" kern="0" cap="none" spc="-10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711"/>
            <a:ext cx="9737725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Expression Assignments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06927" y="6516486"/>
            <a:ext cx="0" cy="3657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 bwMode="auto">
          <a:xfrm>
            <a:off x="5893354" y="3755206"/>
            <a:ext cx="3741248" cy="528694"/>
          </a:xfrm>
          <a:prstGeom prst="wedgeRoundRectCallout">
            <a:avLst>
              <a:gd name="adj1" fmla="val -101108"/>
              <a:gd name="adj2" fmla="val 20254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Fails with no ( )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893354" y="1037064"/>
            <a:ext cx="3741248" cy="528694"/>
          </a:xfrm>
          <a:prstGeom prst="wedgeRoundRectCallout">
            <a:avLst>
              <a:gd name="adj1" fmla="val -86711"/>
              <a:gd name="adj2" fmla="val 2072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Works with no ( )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93354" y="2402398"/>
            <a:ext cx="3741248" cy="528694"/>
          </a:xfrm>
          <a:prstGeom prst="wedgeRoundRectCallout">
            <a:avLst>
              <a:gd name="adj1" fmla="val -96086"/>
              <a:gd name="adj2" fmla="val 20964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Works with ( )</a:t>
            </a:r>
          </a:p>
        </p:txBody>
      </p:sp>
    </p:spTree>
    <p:extLst>
      <p:ext uri="{BB962C8B-B14F-4D97-AF65-F5344CB8AC3E}">
        <p14:creationId xmlns:p14="http://schemas.microsoft.com/office/powerpoint/2010/main" val="21347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762000"/>
            <a:ext cx="92202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Lesson #4: The filter may save computation: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from prime import prime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400" dirty="0">
                <a:latin typeface="Lucida Console" panose="020B0609040504020204" pitchFamily="49" charset="0"/>
              </a:rPr>
              <a:t> (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list(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>
                <a:latin typeface="Lucida Console" panose="020B0609040504020204" pitchFamily="49" charset="0"/>
              </a:rPr>
              <a:t>,[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2*x+1</a:t>
            </a:r>
            <a:r>
              <a:rPr lang="en-US" altLang="zh-TW" sz="2400" dirty="0">
                <a:latin typeface="Lucida Console" panose="020B0609040504020204" pitchFamily="49" charset="0"/>
              </a:rPr>
              <a:t> for x in range(15)]))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3, 5, 7, 11, 13, 17, 19, 23, 29] </a:t>
            </a:r>
          </a:p>
          <a:p>
            <a:pPr marL="0" indent="0">
              <a:buNone/>
            </a:pPr>
            <a:endParaRPr lang="en-US" altLang="zh-TW" sz="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Notice that the comprehension required the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FF0000"/>
                </a:solidFill>
              </a:rPr>
              <a:t>” to be typed twice.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This also means that it is </a:t>
            </a:r>
            <a:r>
              <a:rPr lang="en-US" altLang="zh-TW" sz="3200" i="1" dirty="0">
                <a:solidFill>
                  <a:srgbClr val="FF0000"/>
                </a:solidFill>
              </a:rPr>
              <a:t>calculated</a:t>
            </a:r>
            <a:r>
              <a:rPr lang="en-US" altLang="zh-TW" sz="3200" dirty="0">
                <a:solidFill>
                  <a:srgbClr val="FF0000"/>
                </a:solidFill>
              </a:rPr>
              <a:t> twice.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339933"/>
                </a:solidFill>
              </a:rPr>
              <a:t>If “</a:t>
            </a:r>
            <a:r>
              <a:rPr lang="en-US" altLang="zh-TW" sz="3200" dirty="0">
                <a:solidFill>
                  <a:srgbClr val="CC3399"/>
                </a:solidFill>
              </a:rPr>
              <a:t>2*x+1</a:t>
            </a:r>
            <a:r>
              <a:rPr lang="en-US" altLang="zh-TW" sz="3200" dirty="0">
                <a:solidFill>
                  <a:srgbClr val="339933"/>
                </a:solidFill>
              </a:rPr>
              <a:t>” were replaced with something more complex (</a:t>
            </a:r>
            <a:r>
              <a:rPr lang="en-US" altLang="zh-TW" sz="3200" dirty="0" err="1">
                <a:solidFill>
                  <a:srgbClr val="339933"/>
                </a:solidFill>
              </a:rPr>
              <a:t>eg</a:t>
            </a:r>
            <a:r>
              <a:rPr lang="en-US" altLang="zh-TW" sz="3200" dirty="0">
                <a:solidFill>
                  <a:srgbClr val="339933"/>
                </a:solidFill>
              </a:rPr>
              <a:t>: 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</a:t>
            </a:r>
            <a:r>
              <a:rPr lang="en-US" altLang="zh-TW" sz="3200" dirty="0" err="1">
                <a:solidFill>
                  <a:srgbClr val="CC3399"/>
                </a:solidFill>
              </a:rPr>
              <a:t>sqrt</a:t>
            </a:r>
            <a:r>
              <a:rPr lang="en-US" altLang="zh-TW" sz="3200" dirty="0">
                <a:solidFill>
                  <a:srgbClr val="CC3399"/>
                </a:solidFill>
              </a:rPr>
              <a:t>(x)))</a:t>
            </a:r>
            <a:r>
              <a:rPr lang="en-US" altLang="zh-TW" sz="3200" dirty="0">
                <a:solidFill>
                  <a:srgbClr val="339933"/>
                </a:solidFill>
              </a:rPr>
              <a:t>), then the cost of calculating twice could be significant for long lists.</a:t>
            </a:r>
            <a:endParaRPr lang="en-US" altLang="zh-TW" sz="3200" dirty="0">
              <a:solidFill>
                <a:srgbClr val="33993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0" cap="none" spc="56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f</a:t>
            </a:r>
            <a:r>
              <a:rPr kumimoji="0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Elephant" panose="02020904090505020303" pitchFamily="18" charset="0"/>
                <a:ea typeface="MS PGothic" pitchFamily="34" charset="-128"/>
              </a:rPr>
              <a:t>ilter vs comprehension-if</a:t>
            </a:r>
          </a:p>
        </p:txBody>
      </p:sp>
      <p:sp>
        <p:nvSpPr>
          <p:cNvPr id="4" name="Trapezoid 54"/>
          <p:cNvSpPr>
            <a:spLocks noChangeAspect="1"/>
          </p:cNvSpPr>
          <p:nvPr/>
        </p:nvSpPr>
        <p:spPr bwMode="auto">
          <a:xfrm rot="18900000">
            <a:off x="-505533" y="260435"/>
            <a:ext cx="2101380" cy="572468"/>
          </a:xfrm>
          <a:prstGeom prst="trapezoid">
            <a:avLst>
              <a:gd name="adj" fmla="val 99928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84654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Recall</a:t>
            </a:r>
            <a:b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</a:br>
            <a:r>
              <a:rPr kumimoji="0" lang="en-US" altLang="zh-TW" sz="259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charset="-120"/>
                <a:cs typeface="+mn-cs"/>
              </a:rPr>
              <a:t>slide 12…</a:t>
            </a:r>
            <a:endParaRPr kumimoji="0" lang="en-US" sz="302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42529</TotalTime>
  <Words>17209</Words>
  <Application>Microsoft Office PowerPoint</Application>
  <PresentationFormat>Custom</PresentationFormat>
  <Paragraphs>2194</Paragraphs>
  <Slides>100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100</vt:i4>
      </vt:variant>
    </vt:vector>
  </HeadingPairs>
  <TitlesOfParts>
    <vt:vector size="132" baseType="lpstr">
      <vt:lpstr>ＭＳ Ｐゴシック</vt:lpstr>
      <vt:lpstr>ＭＳ Ｐゴシック</vt:lpstr>
      <vt:lpstr>新細明體</vt:lpstr>
      <vt:lpstr>STXihei</vt:lpstr>
      <vt:lpstr>Agency FB</vt:lpstr>
      <vt:lpstr>Arial</vt:lpstr>
      <vt:lpstr>Arial Narrow</vt:lpstr>
      <vt:lpstr>Arial Rounded MT Bold</vt:lpstr>
      <vt:lpstr>Arial Unicode MS</vt:lpstr>
      <vt:lpstr>Calibri</vt:lpstr>
      <vt:lpstr>Calibri Light</vt:lpstr>
      <vt:lpstr>Consolas</vt:lpstr>
      <vt:lpstr>Cooper Black</vt:lpstr>
      <vt:lpstr>Courier New</vt:lpstr>
      <vt:lpstr>Elephant</vt:lpstr>
      <vt:lpstr>inherit</vt:lpstr>
      <vt:lpstr>Lucida Console</vt:lpstr>
      <vt:lpstr>Lucida Fax</vt:lpstr>
      <vt:lpstr>Lucida Sans Typewriter</vt:lpstr>
      <vt:lpstr>Lucida Sans Unicode</vt:lpstr>
      <vt:lpstr>Palatino Linotype</vt:lpstr>
      <vt:lpstr>Symbol</vt:lpstr>
      <vt:lpstr>Times New Roman</vt:lpstr>
      <vt:lpstr>Verdana</vt:lpstr>
      <vt:lpstr>Wingdings</vt:lpstr>
      <vt:lpstr>Wingdings 3</vt:lpstr>
      <vt:lpstr>Default Design</vt:lpstr>
      <vt:lpstr>9_Office Theme</vt:lpstr>
      <vt:lpstr>9_Default Design</vt:lpstr>
      <vt:lpstr>3_Office Theme</vt:lpstr>
      <vt:lpstr>1_Default Design</vt:lpstr>
      <vt:lpstr>5_Default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Comprehensions</vt:lpstr>
      <vt:lpstr>Comprehensions w/  nested loops</vt:lpstr>
      <vt:lpstr>Comprehensions w/  ifs</vt:lpstr>
      <vt:lpstr>Some comprehensions w/ prime( )</vt:lpstr>
      <vt:lpstr>Equivalent filters xy12z</vt:lpstr>
      <vt:lpstr>xyz2 Equivalent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Generators</vt:lpstr>
      <vt:lpstr>next with a Function Generator</vt:lpstr>
      <vt:lpstr>PowerPoint Presentation</vt:lpstr>
      <vt:lpstr>PowerPoint Presentation</vt:lpstr>
      <vt:lpstr>Comprehensions</vt:lpstr>
      <vt:lpstr>PowerPoint Presentation</vt:lpstr>
      <vt:lpstr>PowerPoint Presentation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Iterables vs. Iterators  vs. Generators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1181</cp:revision>
  <dcterms:created xsi:type="dcterms:W3CDTF">2017-03-07T03:26:49Z</dcterms:created>
  <dcterms:modified xsi:type="dcterms:W3CDTF">2023-05-02T06:01:31Z</dcterms:modified>
</cp:coreProperties>
</file>