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2775" r:id="rId2"/>
    <p:sldId id="2829" r:id="rId3"/>
    <p:sldId id="2834" r:id="rId4"/>
    <p:sldId id="2828" r:id="rId5"/>
    <p:sldId id="2873" r:id="rId6"/>
    <p:sldId id="2865" r:id="rId7"/>
    <p:sldId id="2866" r:id="rId8"/>
    <p:sldId id="2867" r:id="rId9"/>
    <p:sldId id="2868" r:id="rId10"/>
    <p:sldId id="2840" r:id="rId11"/>
    <p:sldId id="2864" r:id="rId12"/>
    <p:sldId id="2870" r:id="rId13"/>
    <p:sldId id="2871" r:id="rId14"/>
    <p:sldId id="2874" r:id="rId15"/>
    <p:sldId id="2872" r:id="rId16"/>
    <p:sldId id="2794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CDCDCD"/>
    <a:srgbClr val="000000"/>
    <a:srgbClr val="000099"/>
    <a:srgbClr val="99FF66"/>
    <a:srgbClr val="2DDE45"/>
    <a:srgbClr val="003366"/>
    <a:srgbClr val="009999"/>
    <a:srgbClr val="058D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1758" autoAdjust="0"/>
  </p:normalViewPr>
  <p:slideViewPr>
    <p:cSldViewPr>
      <p:cViewPr varScale="1">
        <p:scale>
          <a:sx n="100" d="100"/>
          <a:sy n="100" d="100"/>
        </p:scale>
        <p:origin x="798" y="78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20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2024/9/26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880098FE-C805-4532-821B-05992FEE3077}" type="slidenum">
              <a:rPr lang="zh-CN" altLang="en-US" smtClean="0">
                <a:latin typeface="Calibri" panose="020F0502020204030204" pitchFamily="34" charset="0"/>
              </a:rPr>
              <a:pPr/>
              <a:t>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90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20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97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26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95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63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1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8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886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8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37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30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80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0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2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F82D2-7A68-459D-A996-9BDDA2518FA4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5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1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54" y="5187510"/>
            <a:ext cx="9453357" cy="2045141"/>
          </a:xfrm>
          <a:custGeom>
            <a:avLst/>
            <a:gdLst>
              <a:gd name="T0" fmla="*/ 2 w 4183"/>
              <a:gd name="T1" fmla="*/ 0 h 904"/>
              <a:gd name="T2" fmla="*/ 4183 w 4183"/>
              <a:gd name="T3" fmla="*/ 902 h 904"/>
              <a:gd name="T4" fmla="*/ 0 w 4183"/>
              <a:gd name="T5" fmla="*/ 904 h 904"/>
              <a:gd name="T6" fmla="*/ 2 w 4183"/>
              <a:gd name="T7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0 h 920"/>
              <a:gd name="T4" fmla="*/ 5687 w 5687"/>
              <a:gd name="T5" fmla="*/ 9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920 h 920"/>
              <a:gd name="T4" fmla="*/ 0 w 5687"/>
              <a:gd name="T5" fmla="*/ 3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645566" y="2789087"/>
            <a:ext cx="11567617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Power Optimization </a:t>
            </a:r>
          </a:p>
          <a:p>
            <a:pPr algn="ctr">
              <a:buNone/>
            </a:pPr>
            <a:r>
              <a:rPr lang="en-US" altLang="zh-TW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(Clock Gating)</a:t>
            </a:r>
            <a:endParaRPr lang="zh-CN" alt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E96ED2-E3AA-4D8E-97BF-EDBDB66CABE3}"/>
              </a:ext>
            </a:extLst>
          </p:cNvPr>
          <p:cNvSpPr/>
          <p:nvPr/>
        </p:nvSpPr>
        <p:spPr>
          <a:xfrm>
            <a:off x="8373591" y="5609915"/>
            <a:ext cx="4608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黃宥翔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chris900623@gmail.com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郭昱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ivan010517@gmail.com </a:t>
            </a:r>
          </a:p>
        </p:txBody>
      </p:sp>
      <p:sp>
        <p:nvSpPr>
          <p:cNvPr id="2" name="矩形 259">
            <a:extLst>
              <a:ext uri="{FF2B5EF4-FFF2-40B4-BE49-F238E27FC236}">
                <a16:creationId xmlns:a16="http://schemas.microsoft.com/office/drawing/2014/main" id="{DC29B215-CA74-842A-FB65-2B6F85CB6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6" y="4530731"/>
            <a:ext cx="115676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TW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課程：算術處理器設計與實作、硬體描述語言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028775" y="2893282"/>
            <a:ext cx="11109897" cy="1417462"/>
            <a:chOff x="3536590" y="3256285"/>
            <a:chExt cx="5419547" cy="691455"/>
          </a:xfrm>
        </p:grpSpPr>
        <p:sp>
          <p:nvSpPr>
            <p:cNvPr id="8" name="MH_Other_1"/>
            <p:cNvSpPr/>
            <p:nvPr>
              <p:custDataLst>
                <p:tags r:id="rId6"/>
              </p:custDataLst>
            </p:nvPr>
          </p:nvSpPr>
          <p:spPr>
            <a:xfrm flipV="1">
              <a:off x="7616758" y="3840589"/>
              <a:ext cx="117196" cy="1071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7616758" y="3256285"/>
              <a:ext cx="117196" cy="1071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1" name="MH_Other_9"/>
            <p:cNvSpPr/>
            <p:nvPr>
              <p:custDataLst>
                <p:tags r:id="rId8"/>
              </p:custDataLst>
            </p:nvPr>
          </p:nvSpPr>
          <p:spPr>
            <a:xfrm>
              <a:off x="6732767" y="3256285"/>
              <a:ext cx="2223370" cy="691455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CECEC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3" name="MH_SubTitle_1"/>
            <p:cNvSpPr/>
            <p:nvPr>
              <p:custDataLst>
                <p:tags r:id="rId9"/>
              </p:custDataLst>
            </p:nvPr>
          </p:nvSpPr>
          <p:spPr>
            <a:xfrm>
              <a:off x="3536590" y="3256285"/>
              <a:ext cx="4080167" cy="69145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109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350374" y="3438343"/>
            <a:ext cx="811119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P</a:t>
            </a:r>
            <a:r>
              <a:rPr lang="en-US" altLang="zh-CN" sz="4218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art</a:t>
            </a:r>
            <a:endParaRPr lang="zh-CN" altLang="en-US" sz="12128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26706" y="3267571"/>
            <a:ext cx="567463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215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章節</a:t>
            </a:r>
            <a:endParaRPr lang="zh-CN" altLang="en-US" sz="2215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42014" y="2790417"/>
            <a:ext cx="1298432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4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10124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509644" y="3331435"/>
            <a:ext cx="5349106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TW" kern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Manual Methods</a:t>
            </a:r>
            <a:endParaRPr lang="zh-CN" altLang="en-US" kern="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666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273695" y="273574"/>
            <a:ext cx="40093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Manual Methods</a:t>
            </a:r>
            <a:endParaRPr lang="zh-CN" altLang="en-US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927CFA96-0110-6238-1C97-22607816CEA3}"/>
              </a:ext>
            </a:extLst>
          </p:cNvPr>
          <p:cNvSpPr>
            <a:spLocks noGrp="1"/>
          </p:cNvSpPr>
          <p:nvPr/>
        </p:nvSpPr>
        <p:spPr>
          <a:xfrm>
            <a:off x="1808940" y="273574"/>
            <a:ext cx="9240869" cy="55644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ea typeface="標楷體" panose="03000509000000000000" pitchFamily="65" charset="-120"/>
              </a:rPr>
              <a:t>Manual Clock Gating (1/4)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9E0D19-8157-421C-927B-79F3AE133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941" y="1810491"/>
            <a:ext cx="3406655" cy="4737731"/>
          </a:xfrm>
          <a:prstGeom prst="rect">
            <a:avLst/>
          </a:prstGeom>
        </p:spPr>
      </p:pic>
      <p:sp>
        <p:nvSpPr>
          <p:cNvPr id="5" name="箭號: 向下 4">
            <a:extLst>
              <a:ext uri="{FF2B5EF4-FFF2-40B4-BE49-F238E27FC236}">
                <a16:creationId xmlns:a16="http://schemas.microsoft.com/office/drawing/2014/main" id="{5EE91224-D0C8-4B63-8CB8-427EE7CDF1C0}"/>
              </a:ext>
            </a:extLst>
          </p:cNvPr>
          <p:cNvSpPr/>
          <p:nvPr/>
        </p:nvSpPr>
        <p:spPr>
          <a:xfrm>
            <a:off x="9545705" y="3719924"/>
            <a:ext cx="318052" cy="3719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" name="文字方塊 9">
            <a:extLst>
              <a:ext uri="{FF2B5EF4-FFF2-40B4-BE49-F238E27FC236}">
                <a16:creationId xmlns:a16="http://schemas.microsoft.com/office/drawing/2014/main" id="{19E66196-64DD-4CC9-8CBB-3CDC8F1A1512}"/>
              </a:ext>
            </a:extLst>
          </p:cNvPr>
          <p:cNvSpPr txBox="1"/>
          <p:nvPr/>
        </p:nvSpPr>
        <p:spPr>
          <a:xfrm>
            <a:off x="1498204" y="3144137"/>
            <a:ext cx="227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RTL (Verilog Code):</a:t>
            </a:r>
            <a:endParaRPr lang="zh-TW" altLang="en-US" dirty="0"/>
          </a:p>
        </p:txBody>
      </p:sp>
      <p:sp>
        <p:nvSpPr>
          <p:cNvPr id="7" name="文字方塊 10">
            <a:extLst>
              <a:ext uri="{FF2B5EF4-FFF2-40B4-BE49-F238E27FC236}">
                <a16:creationId xmlns:a16="http://schemas.microsoft.com/office/drawing/2014/main" id="{59DAA99C-B748-4758-98C7-E5D756592714}"/>
              </a:ext>
            </a:extLst>
          </p:cNvPr>
          <p:cNvSpPr txBox="1"/>
          <p:nvPr/>
        </p:nvSpPr>
        <p:spPr>
          <a:xfrm>
            <a:off x="1498203" y="5314181"/>
            <a:ext cx="27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Design Compiler (TCL):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48C4B2A-81C3-430A-8576-2A06BEF09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871" y="3648405"/>
            <a:ext cx="4294253" cy="1345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字方塊 12">
            <a:extLst>
              <a:ext uri="{FF2B5EF4-FFF2-40B4-BE49-F238E27FC236}">
                <a16:creationId xmlns:a16="http://schemas.microsoft.com/office/drawing/2014/main" id="{9DE0B1D7-E455-452B-8DE9-4ED37C8FD070}"/>
              </a:ext>
            </a:extLst>
          </p:cNvPr>
          <p:cNvSpPr txBox="1"/>
          <p:nvPr/>
        </p:nvSpPr>
        <p:spPr>
          <a:xfrm>
            <a:off x="1892871" y="5842501"/>
            <a:ext cx="28454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compile –</a:t>
            </a:r>
            <a:r>
              <a:rPr lang="en-US" altLang="zh-TW" sz="2000" dirty="0" err="1"/>
              <a:t>gate_clock</a:t>
            </a:r>
            <a:endParaRPr lang="zh-TW" altLang="en-US" sz="2000" dirty="0"/>
          </a:p>
        </p:txBody>
      </p:sp>
      <p:sp>
        <p:nvSpPr>
          <p:cNvPr id="10" name="文字方塊 13">
            <a:extLst>
              <a:ext uri="{FF2B5EF4-FFF2-40B4-BE49-F238E27FC236}">
                <a16:creationId xmlns:a16="http://schemas.microsoft.com/office/drawing/2014/main" id="{3E6ECC8F-7147-4B1C-850F-A3D89B91AD16}"/>
              </a:ext>
            </a:extLst>
          </p:cNvPr>
          <p:cNvSpPr txBox="1"/>
          <p:nvPr/>
        </p:nvSpPr>
        <p:spPr>
          <a:xfrm>
            <a:off x="7385468" y="3582719"/>
            <a:ext cx="2279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/>
              <a:t>by power compiler</a:t>
            </a:r>
          </a:p>
          <a:p>
            <a:pPr algn="ctr"/>
            <a:r>
              <a:rPr lang="en-US" altLang="zh-TW" dirty="0"/>
              <a:t>Clock Gating</a:t>
            </a:r>
            <a:endParaRPr lang="zh-TW" altLang="en-US" dirty="0"/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24DEF2CF-F806-5EF8-724E-12645A550C83}"/>
              </a:ext>
            </a:extLst>
          </p:cNvPr>
          <p:cNvSpPr>
            <a:spLocks noGrp="1"/>
          </p:cNvSpPr>
          <p:nvPr/>
        </p:nvSpPr>
        <p:spPr>
          <a:xfrm>
            <a:off x="2890636" y="762122"/>
            <a:ext cx="7081066" cy="589424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 1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Auto Clock Gating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(not recommend)</a:t>
            </a:r>
          </a:p>
        </p:txBody>
      </p:sp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BE14AE8B-6328-DC3C-C2C2-B7ECFC68EBD0}"/>
              </a:ext>
            </a:extLst>
          </p:cNvPr>
          <p:cNvSpPr>
            <a:spLocks noGrp="1"/>
          </p:cNvSpPr>
          <p:nvPr/>
        </p:nvSpPr>
        <p:spPr>
          <a:xfrm>
            <a:off x="273697" y="2651196"/>
            <a:ext cx="7166187" cy="589424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盡量不要用這種寫法，因為會產生如右圖上方電路。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9D9E2B-4DF7-4D43-8B79-069B348B7281}"/>
              </a:ext>
            </a:extLst>
          </p:cNvPr>
          <p:cNvSpPr/>
          <p:nvPr/>
        </p:nvSpPr>
        <p:spPr>
          <a:xfrm>
            <a:off x="273696" y="2352261"/>
            <a:ext cx="7166188" cy="2808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C5FD86-1431-0F5E-A624-84403EF6DDCF}"/>
              </a:ext>
            </a:extLst>
          </p:cNvPr>
          <p:cNvSpPr/>
          <p:nvPr/>
        </p:nvSpPr>
        <p:spPr>
          <a:xfrm>
            <a:off x="7941543" y="1622682"/>
            <a:ext cx="3869132" cy="1960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9BC900E-0B48-57F6-0E33-ED56B1BFF129}"/>
              </a:ext>
            </a:extLst>
          </p:cNvPr>
          <p:cNvSpPr>
            <a:spLocks noGrp="1"/>
          </p:cNvSpPr>
          <p:nvPr/>
        </p:nvSpPr>
        <p:spPr>
          <a:xfrm>
            <a:off x="273696" y="6486340"/>
            <a:ext cx="12420375" cy="589424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如果用以上寫法還是可以透過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DC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上方指令自動轉換成正確之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Gating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電路。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F784C0-D61A-9BB7-38FF-267398081A7E}"/>
              </a:ext>
            </a:extLst>
          </p:cNvPr>
          <p:cNvSpPr/>
          <p:nvPr/>
        </p:nvSpPr>
        <p:spPr>
          <a:xfrm>
            <a:off x="262768" y="5259101"/>
            <a:ext cx="7166188" cy="1157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893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0E3CC99D-EAC6-69DD-128B-75060048B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21" y="1097672"/>
            <a:ext cx="4978331" cy="6022737"/>
          </a:xfrm>
          <a:prstGeom prst="rect">
            <a:avLst/>
          </a:prstGeom>
        </p:spPr>
      </p:pic>
      <p:sp>
        <p:nvSpPr>
          <p:cNvPr id="41" name="TextBox 8"/>
          <p:cNvSpPr txBox="1"/>
          <p:nvPr/>
        </p:nvSpPr>
        <p:spPr>
          <a:xfrm>
            <a:off x="273695" y="273574"/>
            <a:ext cx="40093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Manual Methods</a:t>
            </a:r>
            <a:endParaRPr lang="zh-CN" altLang="en-US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927CFA96-0110-6238-1C97-22607816CEA3}"/>
              </a:ext>
            </a:extLst>
          </p:cNvPr>
          <p:cNvSpPr>
            <a:spLocks noGrp="1"/>
          </p:cNvSpPr>
          <p:nvPr/>
        </p:nvSpPr>
        <p:spPr>
          <a:xfrm>
            <a:off x="1808940" y="273574"/>
            <a:ext cx="9240869" cy="55644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ea typeface="標楷體" panose="03000509000000000000" pitchFamily="65" charset="-120"/>
              </a:rPr>
              <a:t>Manual Clock Gating (2/4)</a:t>
            </a:r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24DEF2CF-F806-5EF8-724E-12645A550C83}"/>
              </a:ext>
            </a:extLst>
          </p:cNvPr>
          <p:cNvSpPr>
            <a:spLocks noGrp="1"/>
          </p:cNvSpPr>
          <p:nvPr/>
        </p:nvSpPr>
        <p:spPr>
          <a:xfrm>
            <a:off x="3464905" y="802960"/>
            <a:ext cx="5928938" cy="589424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 2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Gating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(recommend)</a:t>
            </a:r>
          </a:p>
        </p:txBody>
      </p:sp>
      <p:sp>
        <p:nvSpPr>
          <p:cNvPr id="17" name="文字方塊 15">
            <a:extLst>
              <a:ext uri="{FF2B5EF4-FFF2-40B4-BE49-F238E27FC236}">
                <a16:creationId xmlns:a16="http://schemas.microsoft.com/office/drawing/2014/main" id="{C4B410A9-A2AF-4C1E-8D10-D3384B5ADF60}"/>
              </a:ext>
            </a:extLst>
          </p:cNvPr>
          <p:cNvSpPr txBox="1"/>
          <p:nvPr/>
        </p:nvSpPr>
        <p:spPr>
          <a:xfrm>
            <a:off x="82892" y="1608392"/>
            <a:ext cx="248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RTL (Verilog Code):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1D0CC82-47BB-4776-8BF5-6399BA889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11" y="2032149"/>
            <a:ext cx="7488832" cy="26688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60973061-EE16-4099-8A94-EAE7534D927C}"/>
              </a:ext>
            </a:extLst>
          </p:cNvPr>
          <p:cNvSpPr/>
          <p:nvPr/>
        </p:nvSpPr>
        <p:spPr>
          <a:xfrm>
            <a:off x="452711" y="2187784"/>
            <a:ext cx="4281694" cy="3112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5B187E0-673E-496F-AABA-2D320D3F514A}"/>
              </a:ext>
            </a:extLst>
          </p:cNvPr>
          <p:cNvSpPr/>
          <p:nvPr/>
        </p:nvSpPr>
        <p:spPr>
          <a:xfrm>
            <a:off x="2867759" y="2874761"/>
            <a:ext cx="880378" cy="397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21" name="文字方塊 10">
            <a:extLst>
              <a:ext uri="{FF2B5EF4-FFF2-40B4-BE49-F238E27FC236}">
                <a16:creationId xmlns:a16="http://schemas.microsoft.com/office/drawing/2014/main" id="{B28B40C8-4C2E-3DEB-4D5C-39513397A9EA}"/>
              </a:ext>
            </a:extLst>
          </p:cNvPr>
          <p:cNvSpPr txBox="1"/>
          <p:nvPr/>
        </p:nvSpPr>
        <p:spPr>
          <a:xfrm>
            <a:off x="82892" y="4997503"/>
            <a:ext cx="278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Design Compiler (TCL):</a:t>
            </a:r>
            <a:endParaRPr lang="zh-TW" altLang="en-US" dirty="0"/>
          </a:p>
        </p:txBody>
      </p:sp>
      <p:sp>
        <p:nvSpPr>
          <p:cNvPr id="22" name="文字方塊 12">
            <a:extLst>
              <a:ext uri="{FF2B5EF4-FFF2-40B4-BE49-F238E27FC236}">
                <a16:creationId xmlns:a16="http://schemas.microsoft.com/office/drawing/2014/main" id="{A392A0D2-F318-E48F-E890-3318FB2EF616}"/>
              </a:ext>
            </a:extLst>
          </p:cNvPr>
          <p:cNvSpPr txBox="1"/>
          <p:nvPr/>
        </p:nvSpPr>
        <p:spPr>
          <a:xfrm>
            <a:off x="419414" y="5598348"/>
            <a:ext cx="28454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err="1"/>
              <a:t>replace_clock_gates</a:t>
            </a:r>
            <a:endParaRPr lang="en-US" altLang="zh-TW" sz="2000" dirty="0"/>
          </a:p>
          <a:p>
            <a:r>
              <a:rPr lang="en-US" altLang="zh-TW" sz="2000" dirty="0"/>
              <a:t>compile</a:t>
            </a:r>
            <a:endParaRPr lang="zh-TW" altLang="en-US" sz="20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EFBE5E4-B293-882B-1383-91E061644955}"/>
              </a:ext>
            </a:extLst>
          </p:cNvPr>
          <p:cNvSpPr/>
          <p:nvPr/>
        </p:nvSpPr>
        <p:spPr>
          <a:xfrm>
            <a:off x="8085559" y="3776320"/>
            <a:ext cx="3019230" cy="940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內容版面配置區 3">
            <a:extLst>
              <a:ext uri="{FF2B5EF4-FFF2-40B4-BE49-F238E27FC236}">
                <a16:creationId xmlns:a16="http://schemas.microsoft.com/office/drawing/2014/main" id="{352B182B-BB05-7223-5B83-6F5138CE7F7A}"/>
              </a:ext>
            </a:extLst>
          </p:cNvPr>
          <p:cNvSpPr>
            <a:spLocks noGrp="1"/>
          </p:cNvSpPr>
          <p:nvPr/>
        </p:nvSpPr>
        <p:spPr>
          <a:xfrm>
            <a:off x="-2842" y="6558198"/>
            <a:ext cx="12861591" cy="589424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(non-latch Version)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寫法即可透過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Compiler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轉成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Latch-based Clock Gating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2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273695" y="273574"/>
            <a:ext cx="40093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Manual Methods</a:t>
            </a:r>
            <a:endParaRPr lang="zh-CN" altLang="en-US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927CFA96-0110-6238-1C97-22607816CEA3}"/>
              </a:ext>
            </a:extLst>
          </p:cNvPr>
          <p:cNvSpPr>
            <a:spLocks noGrp="1"/>
          </p:cNvSpPr>
          <p:nvPr/>
        </p:nvSpPr>
        <p:spPr>
          <a:xfrm>
            <a:off x="1808940" y="273574"/>
            <a:ext cx="9240869" cy="55644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ea typeface="標楷體" panose="03000509000000000000" pitchFamily="65" charset="-120"/>
              </a:rPr>
              <a:t>Manual Clock Gating (3/4)</a:t>
            </a:r>
          </a:p>
        </p:txBody>
      </p:sp>
      <p:sp>
        <p:nvSpPr>
          <p:cNvPr id="3" name="文字方塊 10">
            <a:extLst>
              <a:ext uri="{FF2B5EF4-FFF2-40B4-BE49-F238E27FC236}">
                <a16:creationId xmlns:a16="http://schemas.microsoft.com/office/drawing/2014/main" id="{749AA255-1F3E-F87A-3085-3E16AC2DCD08}"/>
              </a:ext>
            </a:extLst>
          </p:cNvPr>
          <p:cNvSpPr txBox="1"/>
          <p:nvPr/>
        </p:nvSpPr>
        <p:spPr>
          <a:xfrm>
            <a:off x="3765079" y="1109268"/>
            <a:ext cx="382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Design Compiler (TCL):</a:t>
            </a:r>
            <a:endParaRPr lang="zh-TW" altLang="en-US" dirty="0"/>
          </a:p>
        </p:txBody>
      </p:sp>
      <p:sp>
        <p:nvSpPr>
          <p:cNvPr id="4" name="文字方塊 12">
            <a:extLst>
              <a:ext uri="{FF2B5EF4-FFF2-40B4-BE49-F238E27FC236}">
                <a16:creationId xmlns:a16="http://schemas.microsoft.com/office/drawing/2014/main" id="{A7023537-DA4F-B377-6E90-DD8D820139D2}"/>
              </a:ext>
            </a:extLst>
          </p:cNvPr>
          <p:cNvSpPr txBox="1"/>
          <p:nvPr/>
        </p:nvSpPr>
        <p:spPr>
          <a:xfrm>
            <a:off x="4101601" y="1710113"/>
            <a:ext cx="44160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err="1"/>
              <a:t>report_clock_gating</a:t>
            </a:r>
            <a:r>
              <a:rPr lang="en-US" altLang="zh-TW" sz="2000" dirty="0"/>
              <a:t> –</a:t>
            </a:r>
            <a:r>
              <a:rPr lang="en-US" altLang="zh-TW" sz="2000" dirty="0" err="1"/>
              <a:t>gating_elements</a:t>
            </a:r>
            <a:endParaRPr lang="zh-TW" altLang="en-US" sz="2000" dirty="0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1D41CCA-327B-42CA-BB6E-7929AD8DA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12" y="3290585"/>
            <a:ext cx="9979124" cy="3507700"/>
          </a:xfrm>
          <a:prstGeom prst="rect">
            <a:avLst/>
          </a:prstGeom>
        </p:spPr>
      </p:pic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9DF734CB-3283-49EF-969D-FF5F8B9BFF3D}"/>
              </a:ext>
            </a:extLst>
          </p:cNvPr>
          <p:cNvSpPr>
            <a:spLocks noGrp="1"/>
          </p:cNvSpPr>
          <p:nvPr/>
        </p:nvSpPr>
        <p:spPr>
          <a:xfrm>
            <a:off x="2504939" y="2415296"/>
            <a:ext cx="7848872" cy="589424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可透過以上指令回報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Gating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DFF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之數量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384041-85EF-2EEF-4D3D-51FB59C3B4E9}"/>
              </a:ext>
            </a:extLst>
          </p:cNvPr>
          <p:cNvSpPr/>
          <p:nvPr/>
        </p:nvSpPr>
        <p:spPr>
          <a:xfrm>
            <a:off x="2396928" y="4181563"/>
            <a:ext cx="8712968" cy="2099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56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273695" y="273574"/>
            <a:ext cx="40093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Manual Methods</a:t>
            </a:r>
            <a:endParaRPr lang="zh-CN" altLang="en-US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927CFA96-0110-6238-1C97-22607816CEA3}"/>
              </a:ext>
            </a:extLst>
          </p:cNvPr>
          <p:cNvSpPr>
            <a:spLocks noGrp="1"/>
          </p:cNvSpPr>
          <p:nvPr/>
        </p:nvSpPr>
        <p:spPr>
          <a:xfrm>
            <a:off x="1808940" y="273574"/>
            <a:ext cx="9240869" cy="55644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ea typeface="標楷體" panose="03000509000000000000" pitchFamily="65" charset="-120"/>
              </a:rPr>
              <a:t>Manual Clock Gating (4/4)</a:t>
            </a:r>
          </a:p>
        </p:txBody>
      </p:sp>
      <p:sp>
        <p:nvSpPr>
          <p:cNvPr id="3" name="文字方塊 10">
            <a:extLst>
              <a:ext uri="{FF2B5EF4-FFF2-40B4-BE49-F238E27FC236}">
                <a16:creationId xmlns:a16="http://schemas.microsoft.com/office/drawing/2014/main" id="{749AA255-1F3E-F87A-3085-3E16AC2DCD08}"/>
              </a:ext>
            </a:extLst>
          </p:cNvPr>
          <p:cNvSpPr txBox="1"/>
          <p:nvPr/>
        </p:nvSpPr>
        <p:spPr>
          <a:xfrm>
            <a:off x="3765079" y="1109268"/>
            <a:ext cx="382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Design Compiler (TCL):</a:t>
            </a:r>
            <a:endParaRPr lang="zh-TW" altLang="en-US" dirty="0"/>
          </a:p>
        </p:txBody>
      </p:sp>
      <p:sp>
        <p:nvSpPr>
          <p:cNvPr id="4" name="文字方塊 12">
            <a:extLst>
              <a:ext uri="{FF2B5EF4-FFF2-40B4-BE49-F238E27FC236}">
                <a16:creationId xmlns:a16="http://schemas.microsoft.com/office/drawing/2014/main" id="{A7023537-DA4F-B377-6E90-DD8D820139D2}"/>
              </a:ext>
            </a:extLst>
          </p:cNvPr>
          <p:cNvSpPr txBox="1"/>
          <p:nvPr/>
        </p:nvSpPr>
        <p:spPr>
          <a:xfrm>
            <a:off x="4101601" y="1710112"/>
            <a:ext cx="46320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err="1"/>
              <a:t>set_ideal_network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[</a:t>
            </a:r>
            <a:r>
              <a:rPr lang="en-US" altLang="zh-TW" sz="2000" dirty="0" err="1">
                <a:solidFill>
                  <a:srgbClr val="FF0000"/>
                </a:solidFill>
              </a:rPr>
              <a:t>get_ports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 err="1">
                <a:solidFill>
                  <a:srgbClr val="FF0000"/>
                </a:solidFill>
              </a:rPr>
              <a:t>clk</a:t>
            </a:r>
            <a:r>
              <a:rPr lang="en-US" altLang="zh-TW" sz="2000" dirty="0">
                <a:solidFill>
                  <a:srgbClr val="FF0000"/>
                </a:solidFill>
              </a:rPr>
              <a:t>]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9DF734CB-3283-49EF-969D-FF5F8B9BFF3D}"/>
              </a:ext>
            </a:extLst>
          </p:cNvPr>
          <p:cNvSpPr>
            <a:spLocks noGrp="1"/>
          </p:cNvSpPr>
          <p:nvPr/>
        </p:nvSpPr>
        <p:spPr>
          <a:xfrm>
            <a:off x="139058" y="2336151"/>
            <a:ext cx="12557116" cy="589424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透過以上指令可將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訊號線視為理想狀況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可忽略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High Fanout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Synthesis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之問題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FDD0CE8A-CAED-1904-3EDB-5C9F37443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1" y="3051133"/>
            <a:ext cx="11845810" cy="4057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893EF04-864E-F87E-982F-AC7B53F2A9EC}"/>
              </a:ext>
            </a:extLst>
          </p:cNvPr>
          <p:cNvSpPr/>
          <p:nvPr/>
        </p:nvSpPr>
        <p:spPr>
          <a:xfrm>
            <a:off x="525081" y="3394888"/>
            <a:ext cx="1886142" cy="442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76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273695" y="273574"/>
            <a:ext cx="40093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Manual Methods</a:t>
            </a:r>
            <a:endParaRPr lang="zh-CN" altLang="en-US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927CFA96-0110-6238-1C97-22607816CEA3}"/>
              </a:ext>
            </a:extLst>
          </p:cNvPr>
          <p:cNvSpPr>
            <a:spLocks noGrp="1"/>
          </p:cNvSpPr>
          <p:nvPr/>
        </p:nvSpPr>
        <p:spPr>
          <a:xfrm>
            <a:off x="1808940" y="217083"/>
            <a:ext cx="9240869" cy="55644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ea typeface="標楷體" panose="03000509000000000000" pitchFamily="65" charset="-120"/>
              </a:rPr>
              <a:t>GUI</a:t>
            </a:r>
            <a:r>
              <a:rPr lang="zh-TW" altLang="en-US" sz="2800" dirty="0">
                <a:ea typeface="標楷體" panose="03000509000000000000" pitchFamily="65" charset="-120"/>
              </a:rPr>
              <a:t> 介面顯示</a:t>
            </a:r>
            <a:r>
              <a:rPr lang="en-US" altLang="zh-TW" sz="2800" dirty="0">
                <a:ea typeface="標楷體" panose="03000509000000000000" pitchFamily="65" charset="-120"/>
              </a:rPr>
              <a:t>Clock Gating Cell (Example)</a:t>
            </a:r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E446923E-1E7A-0DCB-6419-F7D34DD9D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1" y="830019"/>
            <a:ext cx="3706150" cy="6218490"/>
          </a:xfrm>
          <a:prstGeom prst="rect">
            <a:avLst/>
          </a:prstGeom>
        </p:spPr>
      </p:pic>
      <p:pic>
        <p:nvPicPr>
          <p:cNvPr id="9" name="圖片 8" descr="一張含有 文字, 螢幕擷取畫面, 螢幕 的圖片&#10;&#10;自動產生的描述">
            <a:extLst>
              <a:ext uri="{FF2B5EF4-FFF2-40B4-BE49-F238E27FC236}">
                <a16:creationId xmlns:a16="http://schemas.microsoft.com/office/drawing/2014/main" id="{F5F255E4-72B1-2AFA-55AE-67FBB3D01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97" y="3184277"/>
            <a:ext cx="9036753" cy="208823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27F3E02-1E3D-E8CE-5EA2-F0B86BC481FE}"/>
              </a:ext>
            </a:extLst>
          </p:cNvPr>
          <p:cNvSpPr/>
          <p:nvPr/>
        </p:nvSpPr>
        <p:spPr>
          <a:xfrm>
            <a:off x="273695" y="2655442"/>
            <a:ext cx="1535245" cy="816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3" name="內容版面配置區 3">
            <a:extLst>
              <a:ext uri="{FF2B5EF4-FFF2-40B4-BE49-F238E27FC236}">
                <a16:creationId xmlns:a16="http://schemas.microsoft.com/office/drawing/2014/main" id="{7AB86D02-FD47-9C6A-B9DB-A6BACEA6E0A0}"/>
              </a:ext>
            </a:extLst>
          </p:cNvPr>
          <p:cNvSpPr>
            <a:spLocks noGrp="1"/>
          </p:cNvSpPr>
          <p:nvPr/>
        </p:nvSpPr>
        <p:spPr>
          <a:xfrm>
            <a:off x="7572750" y="2474451"/>
            <a:ext cx="1535245" cy="589424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Cell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B6EAE9-4A34-605B-61B6-5FFF60FDF282}"/>
              </a:ext>
            </a:extLst>
          </p:cNvPr>
          <p:cNvSpPr>
            <a:spLocks noGrp="1"/>
          </p:cNvSpPr>
          <p:nvPr/>
        </p:nvSpPr>
        <p:spPr>
          <a:xfrm>
            <a:off x="273695" y="3465630"/>
            <a:ext cx="1535245" cy="589424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217470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971288" y="303957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354" y="5187510"/>
            <a:ext cx="9453357" cy="2045141"/>
          </a:xfrm>
          <a:custGeom>
            <a:avLst/>
            <a:gdLst>
              <a:gd name="T0" fmla="*/ 2 w 4183"/>
              <a:gd name="T1" fmla="*/ 0 h 904"/>
              <a:gd name="T2" fmla="*/ 4183 w 4183"/>
              <a:gd name="T3" fmla="*/ 902 h 904"/>
              <a:gd name="T4" fmla="*/ 0 w 4183"/>
              <a:gd name="T5" fmla="*/ 904 h 904"/>
              <a:gd name="T6" fmla="*/ 2 w 4183"/>
              <a:gd name="T7" fmla="*/ 0 h 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83" h="904">
                <a:moveTo>
                  <a:pt x="2" y="0"/>
                </a:moveTo>
                <a:lnTo>
                  <a:pt x="4183" y="902"/>
                </a:lnTo>
                <a:lnTo>
                  <a:pt x="0" y="904"/>
                </a:lnTo>
                <a:lnTo>
                  <a:pt x="2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0 h 920"/>
              <a:gd name="T4" fmla="*/ 5687 w 5687"/>
              <a:gd name="T5" fmla="*/ 9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0"/>
                </a:lnTo>
                <a:lnTo>
                  <a:pt x="5687" y="920"/>
                </a:lnTo>
                <a:lnTo>
                  <a:pt x="0" y="0"/>
                </a:lnTo>
                <a:close/>
              </a:path>
            </a:pathLst>
          </a:custGeom>
          <a:solidFill>
            <a:srgbClr val="1F4C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354" y="1"/>
            <a:ext cx="12858043" cy="2081338"/>
          </a:xfrm>
          <a:custGeom>
            <a:avLst/>
            <a:gdLst>
              <a:gd name="T0" fmla="*/ 0 w 5687"/>
              <a:gd name="T1" fmla="*/ 0 h 920"/>
              <a:gd name="T2" fmla="*/ 5687 w 5687"/>
              <a:gd name="T3" fmla="*/ 920 h 920"/>
              <a:gd name="T4" fmla="*/ 0 w 5687"/>
              <a:gd name="T5" fmla="*/ 320 h 920"/>
              <a:gd name="T6" fmla="*/ 0 w 5687"/>
              <a:gd name="T7" fmla="*/ 0 h 9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87" h="920">
                <a:moveTo>
                  <a:pt x="0" y="0"/>
                </a:moveTo>
                <a:lnTo>
                  <a:pt x="5687" y="920"/>
                </a:lnTo>
                <a:lnTo>
                  <a:pt x="0" y="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259"/>
          <p:cNvSpPr>
            <a:spLocks noChangeArrowheads="1"/>
          </p:cNvSpPr>
          <p:nvPr/>
        </p:nvSpPr>
        <p:spPr bwMode="auto">
          <a:xfrm>
            <a:off x="2234295" y="2846333"/>
            <a:ext cx="83901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9600" b="1" cap="all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zh-CN" altLang="en-US" sz="9600" b="1" cap="all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259"/>
          <p:cNvSpPr>
            <a:spLocks noChangeArrowheads="1"/>
          </p:cNvSpPr>
          <p:nvPr/>
        </p:nvSpPr>
        <p:spPr bwMode="auto">
          <a:xfrm>
            <a:off x="4668871" y="4336405"/>
            <a:ext cx="352100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TW" altLang="en-US" sz="2800" dirty="0">
                <a:solidFill>
                  <a:schemeClr val="bg1">
                    <a:lumMod val="6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感謝大家的聆聽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13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MH_Other_1"/>
          <p:cNvSpPr/>
          <p:nvPr>
            <p:custDataLst>
              <p:tags r:id="rId2"/>
            </p:custDataLst>
          </p:nvPr>
        </p:nvSpPr>
        <p:spPr>
          <a:xfrm flipV="1">
            <a:off x="7619569" y="3854901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5" name="MH_Other_2"/>
          <p:cNvSpPr/>
          <p:nvPr>
            <p:custDataLst>
              <p:tags r:id="rId3"/>
            </p:custDataLst>
          </p:nvPr>
        </p:nvSpPr>
        <p:spPr>
          <a:xfrm>
            <a:off x="7619569" y="3270597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7" name="MH_Other_3"/>
          <p:cNvSpPr/>
          <p:nvPr>
            <p:custDataLst>
              <p:tags r:id="rId4"/>
            </p:custDataLst>
          </p:nvPr>
        </p:nvSpPr>
        <p:spPr>
          <a:xfrm flipV="1">
            <a:off x="7619569" y="4832649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8" name="MH_Other_4"/>
          <p:cNvSpPr/>
          <p:nvPr>
            <p:custDataLst>
              <p:tags r:id="rId5"/>
            </p:custDataLst>
          </p:nvPr>
        </p:nvSpPr>
        <p:spPr>
          <a:xfrm>
            <a:off x="7619569" y="4248344"/>
            <a:ext cx="117196" cy="10715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MH_Other_9"/>
          <p:cNvSpPr/>
          <p:nvPr>
            <p:custDataLst>
              <p:tags r:id="rId6"/>
            </p:custDataLst>
          </p:nvPr>
        </p:nvSpPr>
        <p:spPr>
          <a:xfrm>
            <a:off x="6735578" y="3270597"/>
            <a:ext cx="2223370" cy="691455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2" name="MH_Other_10"/>
          <p:cNvSpPr/>
          <p:nvPr>
            <p:custDataLst>
              <p:tags r:id="rId7"/>
            </p:custDataLst>
          </p:nvPr>
        </p:nvSpPr>
        <p:spPr>
          <a:xfrm>
            <a:off x="6735578" y="4248344"/>
            <a:ext cx="2223370" cy="691455"/>
          </a:xfrm>
          <a:prstGeom prst="rightArrow">
            <a:avLst>
              <a:gd name="adj1" fmla="val 72581"/>
              <a:gd name="adj2" fmla="val 46774"/>
            </a:avLst>
          </a:prstGeom>
          <a:solidFill>
            <a:srgbClr val="ECECEC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002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" name="MH_SubTitle_1"/>
          <p:cNvSpPr/>
          <p:nvPr>
            <p:custDataLst>
              <p:tags r:id="rId8"/>
            </p:custDataLst>
          </p:nvPr>
        </p:nvSpPr>
        <p:spPr>
          <a:xfrm>
            <a:off x="5637287" y="3270597"/>
            <a:ext cx="1982282" cy="691455"/>
          </a:xfrm>
          <a:prstGeom prst="rect">
            <a:avLst/>
          </a:prstGeom>
          <a:solidFill>
            <a:schemeClr val="accent1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01</a:t>
            </a:r>
            <a:endParaRPr lang="zh-CN" altLang="en-US" sz="2109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3" name="MH_SubTitle_2"/>
          <p:cNvSpPr/>
          <p:nvPr>
            <p:custDataLst>
              <p:tags r:id="rId9"/>
            </p:custDataLst>
          </p:nvPr>
        </p:nvSpPr>
        <p:spPr>
          <a:xfrm>
            <a:off x="5637287" y="4248344"/>
            <a:ext cx="1982282" cy="691455"/>
          </a:xfrm>
          <a:prstGeom prst="rect">
            <a:avLst/>
          </a:prstGeom>
          <a:solidFill>
            <a:schemeClr val="accent2"/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109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02</a:t>
            </a:r>
            <a:endParaRPr lang="zh-CN" altLang="en-US" sz="2109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2" name="MH_Entry_1"/>
          <p:cNvSpPr/>
          <p:nvPr>
            <p:custDataLst>
              <p:tags r:id="rId10"/>
            </p:custDataLst>
          </p:nvPr>
        </p:nvSpPr>
        <p:spPr>
          <a:xfrm>
            <a:off x="9062651" y="3400880"/>
            <a:ext cx="2911339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Introduction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3" name="MH_Entry_2"/>
          <p:cNvSpPr/>
          <p:nvPr>
            <p:custDataLst>
              <p:tags r:id="rId11"/>
            </p:custDataLst>
          </p:nvPr>
        </p:nvSpPr>
        <p:spPr>
          <a:xfrm>
            <a:off x="9062651" y="4378627"/>
            <a:ext cx="3919451" cy="430887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Manual Methods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4" name="MH_Others_1"/>
          <p:cNvSpPr txBox="1"/>
          <p:nvPr>
            <p:custDataLst>
              <p:tags r:id="rId12"/>
            </p:custDataLst>
          </p:nvPr>
        </p:nvSpPr>
        <p:spPr>
          <a:xfrm>
            <a:off x="1792962" y="2629961"/>
            <a:ext cx="3078072" cy="17697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TW" altLang="en-US" sz="115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大綱</a:t>
            </a:r>
            <a:endParaRPr lang="zh-CN" altLang="en-US" sz="115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35" name="MH_Others_2"/>
          <p:cNvSpPr txBox="1"/>
          <p:nvPr>
            <p:custDataLst>
              <p:tags r:id="rId13"/>
            </p:custDataLst>
          </p:nvPr>
        </p:nvSpPr>
        <p:spPr>
          <a:xfrm>
            <a:off x="1682350" y="4476516"/>
            <a:ext cx="3299296" cy="6771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TW" sz="4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OUTLINE</a:t>
            </a:r>
            <a:endParaRPr lang="zh-CN" altLang="en-US" sz="44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32767" y="736005"/>
            <a:ext cx="344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https://www.ypppt.com/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121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1028775" y="2893282"/>
            <a:ext cx="11109897" cy="1417462"/>
            <a:chOff x="3536590" y="3256285"/>
            <a:chExt cx="5419547" cy="691455"/>
          </a:xfrm>
        </p:grpSpPr>
        <p:sp>
          <p:nvSpPr>
            <p:cNvPr id="8" name="MH_Other_1"/>
            <p:cNvSpPr/>
            <p:nvPr>
              <p:custDataLst>
                <p:tags r:id="rId6"/>
              </p:custDataLst>
            </p:nvPr>
          </p:nvSpPr>
          <p:spPr>
            <a:xfrm flipV="1">
              <a:off x="7616758" y="3840589"/>
              <a:ext cx="117196" cy="1071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0" name="MH_Other_2"/>
            <p:cNvSpPr/>
            <p:nvPr>
              <p:custDataLst>
                <p:tags r:id="rId7"/>
              </p:custDataLst>
            </p:nvPr>
          </p:nvSpPr>
          <p:spPr>
            <a:xfrm>
              <a:off x="7616758" y="3256285"/>
              <a:ext cx="117196" cy="107150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1" name="MH_Other_9"/>
            <p:cNvSpPr/>
            <p:nvPr>
              <p:custDataLst>
                <p:tags r:id="rId8"/>
              </p:custDataLst>
            </p:nvPr>
          </p:nvSpPr>
          <p:spPr>
            <a:xfrm>
              <a:off x="6732767" y="3256285"/>
              <a:ext cx="2223370" cy="691455"/>
            </a:xfrm>
            <a:prstGeom prst="rightArrow">
              <a:avLst>
                <a:gd name="adj1" fmla="val 72581"/>
                <a:gd name="adj2" fmla="val 46774"/>
              </a:avLst>
            </a:prstGeom>
            <a:solidFill>
              <a:srgbClr val="ECECEC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2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3" name="MH_SubTitle_1"/>
            <p:cNvSpPr/>
            <p:nvPr>
              <p:custDataLst>
                <p:tags r:id="rId9"/>
              </p:custDataLst>
            </p:nvPr>
          </p:nvSpPr>
          <p:spPr>
            <a:xfrm>
              <a:off x="3536590" y="3256285"/>
              <a:ext cx="4080167" cy="691455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endParaRPr lang="zh-CN" altLang="en-US" sz="2109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4350374" y="3438343"/>
            <a:ext cx="811119" cy="649088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375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P</a:t>
            </a:r>
            <a:r>
              <a:rPr lang="en-US" altLang="zh-CN" sz="4218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art</a:t>
            </a:r>
            <a:endParaRPr lang="zh-CN" altLang="en-US" sz="12128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2" name="文本框 1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26706" y="3267571"/>
            <a:ext cx="567463" cy="34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TW" altLang="en-US" sz="2215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章節</a:t>
            </a:r>
            <a:endParaRPr lang="zh-CN" altLang="en-US" sz="2215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文本框 1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42014" y="2790417"/>
            <a:ext cx="1298432" cy="155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124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0</a:t>
            </a:r>
            <a:r>
              <a:rPr lang="en-US" altLang="zh-TW" sz="10124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1</a:t>
            </a:r>
            <a:endParaRPr lang="zh-CN" altLang="en-US" sz="10124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" name="标题 5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365479" y="3339326"/>
            <a:ext cx="2980021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zh-TW" kern="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Introduction</a:t>
            </a:r>
            <a:endParaRPr lang="zh-CN" altLang="en-US" kern="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0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273695" y="273574"/>
            <a:ext cx="40093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Introduction</a:t>
            </a:r>
            <a:endParaRPr lang="zh-CN" altLang="en-US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96CF24-ED3A-0E93-7DBA-52352F89C8F2}"/>
              </a:ext>
            </a:extLst>
          </p:cNvPr>
          <p:cNvSpPr>
            <a:spLocks noGrp="1"/>
          </p:cNvSpPr>
          <p:nvPr/>
        </p:nvSpPr>
        <p:spPr>
          <a:xfrm>
            <a:off x="1964879" y="210794"/>
            <a:ext cx="9240869" cy="55644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ea typeface="標楷體" panose="03000509000000000000" pitchFamily="65" charset="-120"/>
              </a:rPr>
              <a:t>Clock Gating </a:t>
            </a:r>
            <a:r>
              <a:rPr lang="zh-TW" altLang="en-US" sz="2800" dirty="0">
                <a:ea typeface="標楷體" panose="03000509000000000000" pitchFamily="65" charset="-120"/>
              </a:rPr>
              <a:t>介紹 </a:t>
            </a:r>
            <a:r>
              <a:rPr lang="en-US" altLang="zh-TW" sz="2800">
                <a:ea typeface="標楷體" panose="03000509000000000000" pitchFamily="65" charset="-120"/>
              </a:rPr>
              <a:t>(1/2) </a:t>
            </a:r>
            <a:endParaRPr lang="en-US" altLang="zh-TW" sz="2800" dirty="0">
              <a:ea typeface="標楷體" panose="03000509000000000000" pitchFamily="65" charset="-120"/>
            </a:endParaRP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740222B0-2AFF-CC71-FCB2-75DD8AE727EB}"/>
              </a:ext>
            </a:extLst>
          </p:cNvPr>
          <p:cNvSpPr>
            <a:spLocks noGrp="1"/>
          </p:cNvSpPr>
          <p:nvPr/>
        </p:nvSpPr>
        <p:spPr>
          <a:xfrm>
            <a:off x="1808940" y="5488532"/>
            <a:ext cx="9240869" cy="1470543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Enable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訊號來控制各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，不用時將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切斷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，從而減少翻轉訊號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(Toggle Rate)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，使動態功耗有所下降。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 descr="一張含有 文字, 圖表, 螢幕擷取畫面, Rectangle 的圖片&#10;&#10;自動產生的描述">
            <a:extLst>
              <a:ext uri="{FF2B5EF4-FFF2-40B4-BE49-F238E27FC236}">
                <a16:creationId xmlns:a16="http://schemas.microsoft.com/office/drawing/2014/main" id="{C8507DA6-60E5-51E7-3E42-87F24B65F4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99" y="830019"/>
            <a:ext cx="7333427" cy="4626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3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273695" y="273574"/>
            <a:ext cx="40093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Introduction</a:t>
            </a:r>
            <a:endParaRPr lang="zh-CN" altLang="en-US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96CF24-ED3A-0E93-7DBA-52352F89C8F2}"/>
              </a:ext>
            </a:extLst>
          </p:cNvPr>
          <p:cNvSpPr>
            <a:spLocks noGrp="1"/>
          </p:cNvSpPr>
          <p:nvPr/>
        </p:nvSpPr>
        <p:spPr>
          <a:xfrm>
            <a:off x="1964879" y="210794"/>
            <a:ext cx="9240869" cy="55644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ea typeface="標楷體" panose="03000509000000000000" pitchFamily="65" charset="-120"/>
              </a:rPr>
              <a:t>Clock Gating </a:t>
            </a:r>
            <a:r>
              <a:rPr lang="zh-TW" altLang="en-US" sz="2800" dirty="0">
                <a:ea typeface="標楷體" panose="03000509000000000000" pitchFamily="65" charset="-120"/>
              </a:rPr>
              <a:t>介紹 </a:t>
            </a:r>
            <a:r>
              <a:rPr lang="en-US" altLang="zh-TW" sz="2800" dirty="0">
                <a:ea typeface="標楷體" panose="03000509000000000000" pitchFamily="65" charset="-120"/>
              </a:rPr>
              <a:t>(2/2) 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30FA0A9B-B7A6-1F2A-76F5-E22EDA616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31" y="952029"/>
            <a:ext cx="9040487" cy="58872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2517372-AEBA-8AAB-6832-48BF376FF33A}"/>
              </a:ext>
            </a:extLst>
          </p:cNvPr>
          <p:cNvSpPr/>
          <p:nvPr/>
        </p:nvSpPr>
        <p:spPr>
          <a:xfrm>
            <a:off x="9309695" y="5416525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121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273695" y="273574"/>
            <a:ext cx="40093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Introduction</a:t>
            </a:r>
            <a:endParaRPr lang="zh-CN" altLang="en-US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96CF24-ED3A-0E93-7DBA-52352F89C8F2}"/>
              </a:ext>
            </a:extLst>
          </p:cNvPr>
          <p:cNvSpPr>
            <a:spLocks noGrp="1"/>
          </p:cNvSpPr>
          <p:nvPr/>
        </p:nvSpPr>
        <p:spPr>
          <a:xfrm>
            <a:off x="1808939" y="214217"/>
            <a:ext cx="9240869" cy="55644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ea typeface="標楷體" panose="03000509000000000000" pitchFamily="65" charset="-120"/>
              </a:rPr>
              <a:t>Clock Gating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(non-latch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Version)  (1/2)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4B88F6B-E4AD-C4A2-2796-C2246E3CC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3307"/>
            <a:ext cx="6504112" cy="239454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EE07703-9961-B859-C863-61A17178E1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60" y="1238252"/>
            <a:ext cx="6384690" cy="2350582"/>
          </a:xfrm>
          <a:prstGeom prst="rect">
            <a:avLst/>
          </a:prstGeom>
        </p:spPr>
      </p:pic>
      <p:sp>
        <p:nvSpPr>
          <p:cNvPr id="12" name="內容版面配置區 3">
            <a:extLst>
              <a:ext uri="{FF2B5EF4-FFF2-40B4-BE49-F238E27FC236}">
                <a16:creationId xmlns:a16="http://schemas.microsoft.com/office/drawing/2014/main" id="{2B207910-AFF3-7787-CAF9-1BCB51237677}"/>
              </a:ext>
            </a:extLst>
          </p:cNvPr>
          <p:cNvSpPr>
            <a:spLocks noGrp="1"/>
          </p:cNvSpPr>
          <p:nvPr/>
        </p:nvSpPr>
        <p:spPr>
          <a:xfrm>
            <a:off x="1240200" y="3668338"/>
            <a:ext cx="10378346" cy="1470543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Enable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致能訊號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時脈訊號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並將訊號給予該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DFF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端即可達到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Gating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效果，如果使能訊號為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Gated Clock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將會維持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，該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Gated DFF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將不會有所動作，從而降低功耗。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內容版面配置區 3">
            <a:extLst>
              <a:ext uri="{FF2B5EF4-FFF2-40B4-BE49-F238E27FC236}">
                <a16:creationId xmlns:a16="http://schemas.microsoft.com/office/drawing/2014/main" id="{D3F05473-3494-F398-89CF-941ECB215280}"/>
              </a:ext>
            </a:extLst>
          </p:cNvPr>
          <p:cNvSpPr>
            <a:spLocks noGrp="1"/>
          </p:cNvSpPr>
          <p:nvPr/>
        </p:nvSpPr>
        <p:spPr>
          <a:xfrm>
            <a:off x="1245620" y="5232059"/>
            <a:ext cx="10378346" cy="1786373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如果只有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去做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Gating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將會帶來一個問題，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訊號通常為組合邏輯，因此當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訊號才有用，如果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為高準位時變為邏輯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將會有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Glitch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如上右圖可以看到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Gated Clock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窄波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出現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，造成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錯誤及功耗上升。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B32E48-B0D9-3D74-F18E-C314A70AEFC3}"/>
              </a:ext>
            </a:extLst>
          </p:cNvPr>
          <p:cNvSpPr/>
          <p:nvPr/>
        </p:nvSpPr>
        <p:spPr>
          <a:xfrm>
            <a:off x="9309695" y="1467379"/>
            <a:ext cx="1464243" cy="1572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8E518-F049-AB26-BE27-74E816ECB1A7}"/>
              </a:ext>
            </a:extLst>
          </p:cNvPr>
          <p:cNvSpPr/>
          <p:nvPr/>
        </p:nvSpPr>
        <p:spPr>
          <a:xfrm>
            <a:off x="8424" y="2009062"/>
            <a:ext cx="3660053" cy="1572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93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273695" y="273574"/>
            <a:ext cx="40093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Introduction</a:t>
            </a:r>
            <a:endParaRPr lang="zh-CN" altLang="en-US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96CF24-ED3A-0E93-7DBA-52352F89C8F2}"/>
              </a:ext>
            </a:extLst>
          </p:cNvPr>
          <p:cNvSpPr>
            <a:spLocks noGrp="1"/>
          </p:cNvSpPr>
          <p:nvPr/>
        </p:nvSpPr>
        <p:spPr>
          <a:xfrm>
            <a:off x="1808940" y="273574"/>
            <a:ext cx="9240869" cy="55644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ea typeface="標楷體" panose="03000509000000000000" pitchFamily="65" charset="-120"/>
              </a:rPr>
              <a:t>Clock Gating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(non-latch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Version)  (2/2)</a:t>
            </a:r>
          </a:p>
        </p:txBody>
      </p:sp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430EC889-9DDC-6123-A5BD-0AA79FF98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839" y="2248173"/>
            <a:ext cx="9971070" cy="3024338"/>
          </a:xfrm>
          <a:prstGeom prst="rect">
            <a:avLst/>
          </a:prstGeom>
        </p:spPr>
      </p:pic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54379354-FF0B-5B58-F585-12F70E7AA4DB}"/>
              </a:ext>
            </a:extLst>
          </p:cNvPr>
          <p:cNvSpPr>
            <a:spLocks noGrp="1"/>
          </p:cNvSpPr>
          <p:nvPr/>
        </p:nvSpPr>
        <p:spPr>
          <a:xfrm>
            <a:off x="1916317" y="1244384"/>
            <a:ext cx="9026114" cy="589424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Gating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(non-latch Version) Verilog Code Example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0336CB-BB3D-3CA1-8DA9-647CF3180AF7}"/>
              </a:ext>
            </a:extLst>
          </p:cNvPr>
          <p:cNvSpPr/>
          <p:nvPr/>
        </p:nvSpPr>
        <p:spPr>
          <a:xfrm>
            <a:off x="7221463" y="3584037"/>
            <a:ext cx="2075877" cy="11124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86AC095B-AA20-1D29-3611-A90934731A77}"/>
              </a:ext>
            </a:extLst>
          </p:cNvPr>
          <p:cNvSpPr>
            <a:spLocks noGrp="1"/>
          </p:cNvSpPr>
          <p:nvPr/>
        </p:nvSpPr>
        <p:spPr>
          <a:xfrm>
            <a:off x="2847180" y="5504192"/>
            <a:ext cx="7164387" cy="544506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non-latch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Version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代表只有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Gate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而已。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13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273695" y="273574"/>
            <a:ext cx="40093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Introduction</a:t>
            </a:r>
            <a:endParaRPr lang="zh-CN" altLang="en-US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96CF24-ED3A-0E93-7DBA-52352F89C8F2}"/>
              </a:ext>
            </a:extLst>
          </p:cNvPr>
          <p:cNvSpPr>
            <a:spLocks noGrp="1"/>
          </p:cNvSpPr>
          <p:nvPr/>
        </p:nvSpPr>
        <p:spPr>
          <a:xfrm>
            <a:off x="1808940" y="273574"/>
            <a:ext cx="9240869" cy="55644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ea typeface="標楷體" panose="03000509000000000000" pitchFamily="65" charset="-120"/>
              </a:rPr>
              <a:t>Clock Gating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(Latch-Based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Version)  (1/2)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B551851-B0A0-05CB-4803-C58E29D0D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16" y="1171855"/>
            <a:ext cx="5949206" cy="27668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1B4DB6-EF73-6EA0-9ED6-4155AA14BD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100"/>
            <a:ext cx="6846716" cy="3253560"/>
          </a:xfrm>
          <a:prstGeom prst="rect">
            <a:avLst/>
          </a:prstGeom>
        </p:spPr>
      </p:pic>
      <p:sp>
        <p:nvSpPr>
          <p:cNvPr id="9" name="內容版面配置區 3">
            <a:extLst>
              <a:ext uri="{FF2B5EF4-FFF2-40B4-BE49-F238E27FC236}">
                <a16:creationId xmlns:a16="http://schemas.microsoft.com/office/drawing/2014/main" id="{9B1DBD24-29B3-5901-24AB-E1BF8EC8F226}"/>
              </a:ext>
            </a:extLst>
          </p:cNvPr>
          <p:cNvSpPr>
            <a:spLocks noGrp="1"/>
          </p:cNvSpPr>
          <p:nvPr/>
        </p:nvSpPr>
        <p:spPr>
          <a:xfrm>
            <a:off x="990471" y="4772297"/>
            <a:ext cx="10877806" cy="1470543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為了解決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Glitch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產生的問題，我們可以在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Gate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前加入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Latch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(Low-level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sensitve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即可解決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Glitch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問題，使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Gated Clock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的波型為正確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無窄波問題產生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01B276-DF73-1386-578E-429FAD835A91}"/>
              </a:ext>
            </a:extLst>
          </p:cNvPr>
          <p:cNvSpPr/>
          <p:nvPr/>
        </p:nvSpPr>
        <p:spPr>
          <a:xfrm>
            <a:off x="62828" y="1518738"/>
            <a:ext cx="4638355" cy="2758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3">
            <a:extLst>
              <a:ext uri="{FF2B5EF4-FFF2-40B4-BE49-F238E27FC236}">
                <a16:creationId xmlns:a16="http://schemas.microsoft.com/office/drawing/2014/main" id="{11A415F7-C925-334C-0990-628B1C305796}"/>
              </a:ext>
            </a:extLst>
          </p:cNvPr>
          <p:cNvSpPr>
            <a:spLocks noGrp="1"/>
          </p:cNvSpPr>
          <p:nvPr/>
        </p:nvSpPr>
        <p:spPr>
          <a:xfrm>
            <a:off x="637235" y="3451227"/>
            <a:ext cx="1205931" cy="544506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ICG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BFB002-FA90-443E-8AB2-D89ACA49B043}"/>
              </a:ext>
            </a:extLst>
          </p:cNvPr>
          <p:cNvSpPr/>
          <p:nvPr/>
        </p:nvSpPr>
        <p:spPr>
          <a:xfrm>
            <a:off x="9453712" y="1183104"/>
            <a:ext cx="1440160" cy="2649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45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8"/>
          <p:cNvSpPr txBox="1"/>
          <p:nvPr/>
        </p:nvSpPr>
        <p:spPr>
          <a:xfrm>
            <a:off x="273695" y="273574"/>
            <a:ext cx="400937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TW" sz="28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 panose="020B0604020202020204" pitchFamily="34" charset="0"/>
              </a:rPr>
              <a:t>Introduction</a:t>
            </a:r>
            <a:endParaRPr lang="zh-CN" altLang="en-US" sz="36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96CF24-ED3A-0E93-7DBA-52352F89C8F2}"/>
              </a:ext>
            </a:extLst>
          </p:cNvPr>
          <p:cNvSpPr>
            <a:spLocks noGrp="1"/>
          </p:cNvSpPr>
          <p:nvPr/>
        </p:nvSpPr>
        <p:spPr>
          <a:xfrm>
            <a:off x="1808940" y="273574"/>
            <a:ext cx="9240869" cy="556445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2800" dirty="0">
                <a:ea typeface="標楷體" panose="03000509000000000000" pitchFamily="65" charset="-120"/>
              </a:rPr>
              <a:t>Clock Gating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(Latch-Based</a:t>
            </a:r>
            <a:r>
              <a:rPr lang="zh-TW" altLang="en-US" sz="2800" dirty="0"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ea typeface="標楷體" panose="03000509000000000000" pitchFamily="65" charset="-120"/>
              </a:rPr>
              <a:t>Version)  (2/2)</a:t>
            </a:r>
          </a:p>
        </p:txBody>
      </p:sp>
      <p:sp>
        <p:nvSpPr>
          <p:cNvPr id="2" name="內容版面配置區 3">
            <a:extLst>
              <a:ext uri="{FF2B5EF4-FFF2-40B4-BE49-F238E27FC236}">
                <a16:creationId xmlns:a16="http://schemas.microsoft.com/office/drawing/2014/main" id="{EF91A9C0-5447-B45E-2195-BFAB4FD9BDD6}"/>
              </a:ext>
            </a:extLst>
          </p:cNvPr>
          <p:cNvSpPr>
            <a:spLocks noGrp="1"/>
          </p:cNvSpPr>
          <p:nvPr/>
        </p:nvSpPr>
        <p:spPr>
          <a:xfrm>
            <a:off x="1916317" y="976964"/>
            <a:ext cx="9026114" cy="589424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Gating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(Latch-Based Version) Verilog Code Example</a:t>
            </a: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3E5E2A2-30DF-9E1B-FD2A-539D0ABA2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4" y="1730654"/>
            <a:ext cx="5184574" cy="370326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6CAFE5F-EF3E-8464-D473-0F12397A8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279" y="1960141"/>
            <a:ext cx="6827218" cy="3244294"/>
          </a:xfrm>
          <a:prstGeom prst="rect">
            <a:avLst/>
          </a:prstGeom>
        </p:spPr>
      </p:pic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DDD13A6D-826D-B515-C554-E7D98134C1F0}"/>
              </a:ext>
            </a:extLst>
          </p:cNvPr>
          <p:cNvSpPr>
            <a:spLocks noGrp="1"/>
          </p:cNvSpPr>
          <p:nvPr/>
        </p:nvSpPr>
        <p:spPr>
          <a:xfrm>
            <a:off x="0" y="5598188"/>
            <a:ext cx="12858750" cy="1403654"/>
          </a:xfrm>
          <a:prstGeom prst="rect">
            <a:avLst/>
          </a:prstGeom>
        </p:spPr>
        <p:txBody>
          <a:bodyPr vert="horz">
            <a:norm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Latch-Based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Version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代表有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Latch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Gate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形成之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ICG Cell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如上圖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Code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較為冗長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，因此後面會教如何透過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Tool(Design Compiler)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non-latch Clock Gating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自動轉為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Latch-Based Clock Gating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zh-TW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76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04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Text"/>
  <p:tag name="MH" val="20161022203059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059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第一PPT，www.1ppt.com">
  <a:themeElements>
    <a:clrScheme name="自定义 2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817</Words>
  <Application>Microsoft Office PowerPoint</Application>
  <PresentationFormat>自訂</PresentationFormat>
  <Paragraphs>98</Paragraphs>
  <Slides>16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標楷體</vt:lpstr>
      <vt:lpstr>Arial</vt:lpstr>
      <vt:lpstr>Calibri</vt:lpstr>
      <vt:lpstr>Calibri Light</vt:lpstr>
      <vt:lpstr>Times New Roman</vt:lpstr>
      <vt:lpstr>第一PPT，www.1ppt.com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cp:lastModifiedBy/>
  <cp:revision>1</cp:revision>
  <dcterms:created xsi:type="dcterms:W3CDTF">2016-10-31T14:24:29Z</dcterms:created>
  <dcterms:modified xsi:type="dcterms:W3CDTF">2024-09-26T00:53:56Z</dcterms:modified>
</cp:coreProperties>
</file>