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305" r:id="rId6"/>
    <p:sldId id="296" r:id="rId7"/>
    <p:sldId id="309" r:id="rId8"/>
    <p:sldId id="298" r:id="rId9"/>
    <p:sldId id="304" r:id="rId10"/>
    <p:sldId id="308" r:id="rId11"/>
    <p:sldId id="306" r:id="rId12"/>
    <p:sldId id="307" r:id="rId13"/>
    <p:sldId id="300" r:id="rId14"/>
    <p:sldId id="311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9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7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2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9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4C57B-25CF-439F-AE28-5CB6CA13337F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2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van010517@gmail.com" TargetMode="External"/><Relationship Id="rId2" Type="http://schemas.openxmlformats.org/officeDocument/2006/relationships/hyperlink" Target="mailto:chris9006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DE07B-BE67-196D-F3CD-B5B526BD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219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HDL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Homework2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B82E2-8CF3-A7B9-3A1E-DB9B05D3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23020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黃宥翔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chris900623@gmail.com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郭昱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3"/>
              </a:rPr>
              <a:t>ivan010517@gmail.com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2024 HDL</a:t>
            </a:r>
          </a:p>
        </p:txBody>
      </p:sp>
    </p:spTree>
    <p:extLst>
      <p:ext uri="{BB962C8B-B14F-4D97-AF65-F5344CB8AC3E}">
        <p14:creationId xmlns:p14="http://schemas.microsoft.com/office/powerpoint/2010/main" val="17700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316693-C109-1C02-9961-836E1D61F9F6}"/>
              </a:ext>
            </a:extLst>
          </p:cNvPr>
          <p:cNvSpPr txBox="1">
            <a:spLocks/>
          </p:cNvSpPr>
          <p:nvPr/>
        </p:nvSpPr>
        <p:spPr>
          <a:xfrm>
            <a:off x="628650" y="1100831"/>
            <a:ext cx="8151366" cy="527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在比較</a:t>
            </a:r>
            <a:r>
              <a:rPr lang="en-US" altLang="zh-TW" sz="2400" dirty="0"/>
              <a:t>primetime</a:t>
            </a:r>
            <a:r>
              <a:rPr lang="zh-TW" altLang="en-US" sz="2400" dirty="0"/>
              <a:t>輸出的</a:t>
            </a:r>
            <a:r>
              <a:rPr lang="en-US" altLang="zh-TW" sz="2400" dirty="0"/>
              <a:t>power</a:t>
            </a:r>
            <a:r>
              <a:rPr lang="zh-TW" altLang="en-US" sz="2400" dirty="0"/>
              <a:t>上，一定要的看出來</a:t>
            </a:r>
            <a:r>
              <a:rPr lang="en-US" altLang="zh-TW" sz="2400" dirty="0"/>
              <a:t>clock-gating</a:t>
            </a:r>
            <a:r>
              <a:rPr lang="zh-TW" altLang="en-US" sz="2400" dirty="0"/>
              <a:t>的</a:t>
            </a:r>
            <a:r>
              <a:rPr lang="en-US" altLang="zh-TW" sz="2400" dirty="0"/>
              <a:t>total power</a:t>
            </a:r>
            <a:r>
              <a:rPr lang="zh-TW" altLang="en-US" sz="2400" dirty="0"/>
              <a:t>會比</a:t>
            </a:r>
            <a:r>
              <a:rPr lang="en-US" altLang="zh-TW" sz="2400" dirty="0"/>
              <a:t>pipeline</a:t>
            </a:r>
            <a:r>
              <a:rPr lang="zh-TW" altLang="en-US" sz="2400" dirty="0"/>
              <a:t>小，並且在做</a:t>
            </a:r>
            <a:r>
              <a:rPr lang="en-US" altLang="zh-TW" sz="2400" dirty="0"/>
              <a:t>clock-gating</a:t>
            </a:r>
            <a:r>
              <a:rPr lang="zh-TW" altLang="en-US" sz="2400" dirty="0"/>
              <a:t>與    </a:t>
            </a:r>
            <a:r>
              <a:rPr lang="en-US" altLang="zh-TW" sz="2400" dirty="0"/>
              <a:t>pipeline</a:t>
            </a:r>
            <a:r>
              <a:rPr lang="zh-TW" altLang="en-US" sz="2400" dirty="0"/>
              <a:t>的</a:t>
            </a:r>
            <a:r>
              <a:rPr lang="en-US" altLang="zh-TW" sz="2400" dirty="0"/>
              <a:t>pattern</a:t>
            </a:r>
            <a:r>
              <a:rPr lang="zh-TW" altLang="en-US" sz="2400" dirty="0"/>
              <a:t>要相同，並且也請查看</a:t>
            </a:r>
            <a:r>
              <a:rPr lang="en-US" altLang="zh-TW" sz="2400" dirty="0"/>
              <a:t>Gating DFF</a:t>
            </a:r>
            <a:r>
              <a:rPr lang="zh-TW" altLang="en-US" sz="2400" dirty="0"/>
              <a:t>使用比例是否有成功與達到預期的結果。</a:t>
            </a:r>
            <a:r>
              <a:rPr lang="en-US" altLang="zh-TW" sz="2400" dirty="0"/>
              <a:t>(</a:t>
            </a:r>
            <a:r>
              <a:rPr lang="zh-TW" altLang="en-US" sz="2400" dirty="0"/>
              <a:t>指令可以看作業</a:t>
            </a:r>
            <a:r>
              <a:rPr lang="en-US" altLang="zh-TW" sz="2400" dirty="0"/>
              <a:t>2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dc.tcl</a:t>
            </a:r>
            <a:r>
              <a:rPr lang="zh-TW" altLang="en-US" sz="2400" dirty="0"/>
              <a:t>或作業</a:t>
            </a:r>
            <a:r>
              <a:rPr lang="en-US" altLang="zh-TW" sz="2400" dirty="0"/>
              <a:t>2</a:t>
            </a:r>
            <a:r>
              <a:rPr lang="zh-TW" altLang="en-US" sz="2400" dirty="0"/>
              <a:t>的</a:t>
            </a:r>
            <a:r>
              <a:rPr lang="en-US" altLang="zh-TW" sz="2400" dirty="0"/>
              <a:t>ppt</a:t>
            </a:r>
            <a:r>
              <a:rPr lang="zh-TW" altLang="en-US" sz="2400" dirty="0"/>
              <a:t>，並且使用</a:t>
            </a:r>
            <a:r>
              <a:rPr lang="en-US" altLang="zh-TW" sz="2400" dirty="0" err="1"/>
              <a:t>tcl</a:t>
            </a:r>
            <a:r>
              <a:rPr lang="zh-TW" altLang="en-US" sz="2400" dirty="0"/>
              <a:t>時要把註解拿掉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作業</a:t>
            </a:r>
            <a:r>
              <a:rPr lang="en-US" altLang="zh-TW" sz="2400" dirty="0"/>
              <a:t>2</a:t>
            </a:r>
            <a:r>
              <a:rPr lang="zh-TW" altLang="en-US" sz="2400" dirty="0"/>
              <a:t>的</a:t>
            </a:r>
            <a:r>
              <a:rPr lang="en-US" altLang="zh-TW" sz="2400" dirty="0"/>
              <a:t>primetime</a:t>
            </a:r>
            <a:r>
              <a:rPr lang="zh-TW" altLang="en-US" sz="2400" dirty="0"/>
              <a:t>不需要做分開模擬</a:t>
            </a:r>
            <a:r>
              <a:rPr lang="en-US" altLang="zh-TW" sz="2400" dirty="0"/>
              <a:t>c</a:t>
            </a:r>
            <a:r>
              <a:rPr lang="zh-TW" altLang="en-US" sz="2400" dirty="0"/>
              <a:t>為</a:t>
            </a:r>
            <a:r>
              <a:rPr lang="en-US" altLang="zh-TW" sz="2400" dirty="0"/>
              <a:t>0</a:t>
            </a:r>
            <a:r>
              <a:rPr lang="zh-TW" altLang="en-US" sz="2400" dirty="0"/>
              <a:t>與</a:t>
            </a:r>
            <a:r>
              <a:rPr lang="en-US" altLang="zh-TW" sz="2400" dirty="0"/>
              <a:t>c</a:t>
            </a:r>
            <a:r>
              <a:rPr lang="zh-TW" altLang="en-US" sz="2400" dirty="0"/>
              <a:t>不為</a:t>
            </a:r>
            <a:r>
              <a:rPr lang="en-US" altLang="zh-TW" sz="2400" dirty="0"/>
              <a:t>0</a:t>
            </a:r>
            <a:r>
              <a:rPr lang="zh-TW" altLang="en-US" sz="2400" dirty="0"/>
              <a:t>的情況，也就是說</a:t>
            </a:r>
            <a:r>
              <a:rPr lang="en-US" altLang="zh-TW" sz="2400" dirty="0" err="1"/>
              <a:t>vcd</a:t>
            </a:r>
            <a:r>
              <a:rPr lang="zh-TW" altLang="en-US" sz="2400" dirty="0"/>
              <a:t>的波型檔一個電路只會有一個，例如作業有</a:t>
            </a:r>
            <a:r>
              <a:rPr lang="en-US" altLang="zh-TW" sz="2400" dirty="0"/>
              <a:t>3</a:t>
            </a:r>
            <a:r>
              <a:rPr lang="zh-TW" altLang="en-US" sz="2400" dirty="0"/>
              <a:t>個電路</a:t>
            </a:r>
            <a:r>
              <a:rPr lang="en-US" altLang="zh-TW" sz="2400" dirty="0"/>
              <a:t>(non-pipelined</a:t>
            </a:r>
            <a:r>
              <a:rPr lang="zh-TW" altLang="en-US" sz="2400" dirty="0"/>
              <a:t>、</a:t>
            </a:r>
            <a:r>
              <a:rPr lang="en-US" altLang="zh-TW" sz="2400" dirty="0"/>
              <a:t>pipeline</a:t>
            </a:r>
            <a:r>
              <a:rPr lang="zh-TW" altLang="en-US" sz="2400" dirty="0"/>
              <a:t>、</a:t>
            </a:r>
            <a:r>
              <a:rPr lang="en-US" altLang="zh-TW" sz="2400" dirty="0"/>
              <a:t>clock-gating)</a:t>
            </a:r>
            <a:r>
              <a:rPr lang="zh-TW" altLang="en-US" sz="2400" dirty="0"/>
              <a:t>，那只會有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 err="1"/>
              <a:t>vcd</a:t>
            </a:r>
            <a:r>
              <a:rPr lang="zh-TW" altLang="en-US" sz="2400" dirty="0"/>
              <a:t>檔案，並且每個</a:t>
            </a:r>
            <a:r>
              <a:rPr lang="en-US" altLang="zh-TW" sz="2400" dirty="0" err="1"/>
              <a:t>vcd</a:t>
            </a:r>
            <a:r>
              <a:rPr lang="zh-TW" altLang="en-US" sz="2400" dirty="0"/>
              <a:t>就記錄了</a:t>
            </a:r>
            <a:r>
              <a:rPr lang="en-US" altLang="zh-TW" sz="2400" dirty="0"/>
              <a:t>c</a:t>
            </a:r>
            <a:r>
              <a:rPr lang="zh-TW" altLang="en-US" sz="2400" dirty="0"/>
              <a:t>為</a:t>
            </a:r>
            <a:r>
              <a:rPr lang="en-US" altLang="zh-TW" sz="2400" dirty="0"/>
              <a:t>0(100</a:t>
            </a:r>
            <a:r>
              <a:rPr lang="zh-TW" altLang="en-US" sz="2400" dirty="0"/>
              <a:t>筆</a:t>
            </a:r>
            <a:r>
              <a:rPr lang="en-US" altLang="zh-TW" sz="2400" dirty="0"/>
              <a:t>)</a:t>
            </a:r>
            <a:r>
              <a:rPr lang="zh-TW" altLang="en-US" sz="2400" dirty="0"/>
              <a:t>與</a:t>
            </a:r>
            <a:r>
              <a:rPr lang="en-US" altLang="zh-TW" sz="2400" dirty="0"/>
              <a:t>c</a:t>
            </a:r>
            <a:r>
              <a:rPr lang="zh-TW" altLang="en-US" sz="2400" dirty="0"/>
              <a:t>不為</a:t>
            </a:r>
            <a:r>
              <a:rPr lang="en-US" altLang="zh-TW" sz="2400" dirty="0"/>
              <a:t>0(100</a:t>
            </a:r>
            <a:r>
              <a:rPr lang="zh-TW" altLang="en-US" sz="2400" dirty="0"/>
              <a:t>筆</a:t>
            </a:r>
            <a:r>
              <a:rPr lang="en-US" altLang="zh-TW" sz="2400" dirty="0"/>
              <a:t>)</a:t>
            </a:r>
            <a:r>
              <a:rPr lang="zh-TW" altLang="en-US" sz="2400" dirty="0"/>
              <a:t>的情況</a:t>
            </a:r>
            <a:r>
              <a:rPr lang="en-US" altLang="zh-TW" sz="2400" dirty="0"/>
              <a:t>(</a:t>
            </a:r>
            <a:r>
              <a:rPr lang="zh-TW" altLang="en-US" sz="2400" dirty="0"/>
              <a:t>共</a:t>
            </a:r>
            <a:r>
              <a:rPr lang="en-US" altLang="zh-TW" sz="2400" dirty="0"/>
              <a:t>200</a:t>
            </a:r>
            <a:r>
              <a:rPr lang="zh-TW" altLang="en-US" sz="2400" dirty="0"/>
              <a:t>筆</a:t>
            </a:r>
            <a:r>
              <a:rPr lang="en-US" altLang="zh-TW" sz="2400" dirty="0"/>
              <a:t>)</a:t>
            </a:r>
            <a:r>
              <a:rPr lang="zh-TW" altLang="en-US" sz="2400" dirty="0"/>
              <a:t>，讓</a:t>
            </a:r>
            <a:r>
              <a:rPr lang="en-US" altLang="zh-TW" sz="2400" dirty="0"/>
              <a:t>TB</a:t>
            </a:r>
            <a:r>
              <a:rPr lang="zh-TW" altLang="en-US" sz="2400" dirty="0"/>
              <a:t>直接跑完</a:t>
            </a:r>
            <a:r>
              <a:rPr lang="en-US" altLang="zh-TW" sz="2400" dirty="0"/>
              <a:t>200</a:t>
            </a:r>
            <a:r>
              <a:rPr lang="zh-TW" altLang="en-US" sz="2400" dirty="0"/>
              <a:t>筆資料就好。 此作業也不用交</a:t>
            </a:r>
            <a:r>
              <a:rPr lang="en-US" altLang="zh-TW" sz="2400" dirty="0" err="1"/>
              <a:t>vcd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primetime</a:t>
            </a:r>
            <a:r>
              <a:rPr lang="zh-TW" altLang="en-US" sz="2400" dirty="0"/>
              <a:t>的</a:t>
            </a:r>
            <a:r>
              <a:rPr lang="en-US" altLang="zh-TW" sz="2400" dirty="0"/>
              <a:t>power</a:t>
            </a:r>
            <a:r>
              <a:rPr lang="zh-TW" altLang="en-US" sz="2400" dirty="0"/>
              <a:t>結果也要截圖。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39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pPr lvl="1"/>
            <a:r>
              <a:rPr lang="en-US" altLang="zh-TW" dirty="0" err="1"/>
              <a:t>Pipeline.xdc</a:t>
            </a:r>
            <a:endParaRPr lang="en-US" altLang="zh-TW" dirty="0"/>
          </a:p>
          <a:p>
            <a:pPr lvl="1"/>
            <a:r>
              <a:rPr lang="en-US" altLang="zh-TW" dirty="0" err="1"/>
              <a:t>Behavior.wcfg</a:t>
            </a:r>
            <a:endParaRPr lang="en-US" altLang="zh-TW" dirty="0"/>
          </a:p>
          <a:p>
            <a:pPr lvl="1"/>
            <a:r>
              <a:rPr lang="en-US" altLang="zh-TW" dirty="0"/>
              <a:t>post-</a:t>
            </a:r>
            <a:r>
              <a:rPr lang="en-US" altLang="zh-TW" dirty="0" err="1"/>
              <a:t>imp.wcfg</a:t>
            </a:r>
            <a:endParaRPr lang="en-US" altLang="zh-TW" dirty="0"/>
          </a:p>
          <a:p>
            <a:pPr lvl="1"/>
            <a:r>
              <a:rPr lang="en-US" altLang="zh-TW" dirty="0"/>
              <a:t>.xpr.zip</a:t>
            </a:r>
          </a:p>
          <a:p>
            <a:r>
              <a:rPr lang="en-US" altLang="zh-TW" dirty="0"/>
              <a:t>Report.pdf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20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Vivado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316693-C109-1C02-9961-836E1D61F9F6}"/>
              </a:ext>
            </a:extLst>
          </p:cNvPr>
          <p:cNvSpPr txBox="1">
            <a:spLocks/>
          </p:cNvSpPr>
          <p:nvPr/>
        </p:nvSpPr>
        <p:spPr>
          <a:xfrm>
            <a:off x="628650" y="1462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請用自己的，</a:t>
            </a:r>
            <a:r>
              <a:rPr lang="en-US" altLang="zh-TW" dirty="0"/>
              <a:t>server</a:t>
            </a:r>
            <a:r>
              <a:rPr lang="zh-TW" altLang="en-US" dirty="0"/>
              <a:t>的用不了。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vivado</a:t>
            </a:r>
            <a:r>
              <a:rPr lang="zh-TW" altLang="en-US" dirty="0"/>
              <a:t>不需要合</a:t>
            </a:r>
            <a:r>
              <a:rPr lang="en-US" altLang="zh-TW" dirty="0"/>
              <a:t>non-pipelined</a:t>
            </a:r>
            <a:r>
              <a:rPr lang="zh-TW" altLang="en-US" dirty="0"/>
              <a:t>與</a:t>
            </a:r>
            <a:r>
              <a:rPr lang="en-US" altLang="zh-TW" dirty="0"/>
              <a:t>clock-gating</a:t>
            </a:r>
            <a:r>
              <a:rPr lang="zh-TW" altLang="en-US" dirty="0"/>
              <a:t>，只需要做</a:t>
            </a:r>
            <a:r>
              <a:rPr lang="en-US" altLang="zh-TW" dirty="0"/>
              <a:t>pipeline</a:t>
            </a:r>
            <a:r>
              <a:rPr lang="zh-TW" altLang="en-US" dirty="0"/>
              <a:t>即可。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在做</a:t>
            </a:r>
            <a:r>
              <a:rPr lang="en-US" altLang="zh-TW" dirty="0"/>
              <a:t>Post-imp -Simulation</a:t>
            </a:r>
            <a:r>
              <a:rPr lang="zh-TW" altLang="en-US" dirty="0"/>
              <a:t>時，把</a:t>
            </a:r>
            <a:r>
              <a:rPr lang="en-US" altLang="zh-TW" dirty="0"/>
              <a:t>reset </a:t>
            </a:r>
            <a:r>
              <a:rPr lang="zh-TW" altLang="en-US" dirty="0"/>
              <a:t>訊號拉到至少</a:t>
            </a:r>
            <a:r>
              <a:rPr lang="en-US" altLang="zh-TW" dirty="0"/>
              <a:t>100ns</a:t>
            </a:r>
            <a:r>
              <a:rPr lang="zh-TW" altLang="en-US" dirty="0"/>
              <a:t>時輸出結果才不會出錯。</a:t>
            </a:r>
          </a:p>
        </p:txBody>
      </p:sp>
    </p:spTree>
    <p:extLst>
      <p:ext uri="{BB962C8B-B14F-4D97-AF65-F5344CB8AC3E}">
        <p14:creationId xmlns:p14="http://schemas.microsoft.com/office/powerpoint/2010/main" val="208289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506"/>
            <a:ext cx="7886700" cy="487345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</a:p>
          <a:p>
            <a:pPr lvl="1"/>
            <a:r>
              <a:rPr lang="zh-TW" altLang="en-US" dirty="0"/>
              <a:t>模擬波形圖</a:t>
            </a:r>
            <a:endParaRPr lang="en-US" altLang="zh-TW" dirty="0"/>
          </a:p>
          <a:p>
            <a:pPr lvl="1"/>
            <a:r>
              <a:rPr lang="zh-TW" altLang="en-US" dirty="0"/>
              <a:t>模擬波形圖</a:t>
            </a:r>
            <a:endParaRPr lang="en-US" altLang="zh-TW" dirty="0"/>
          </a:p>
          <a:p>
            <a:pPr lvl="2"/>
            <a:r>
              <a:rPr lang="en-US" altLang="zh-TW" dirty="0"/>
              <a:t>RTL level</a:t>
            </a:r>
          </a:p>
          <a:p>
            <a:pPr lvl="2"/>
            <a:r>
              <a:rPr lang="en-US" altLang="zh-TW" dirty="0"/>
              <a:t>Gate level (delay optimize)</a:t>
            </a:r>
          </a:p>
          <a:p>
            <a:pPr lvl="1"/>
            <a:r>
              <a:rPr lang="zh-TW" altLang="en-US" dirty="0"/>
              <a:t>數據表格</a:t>
            </a:r>
            <a:endParaRPr lang="en-US" altLang="zh-TW" dirty="0"/>
          </a:p>
          <a:p>
            <a:pPr lvl="1"/>
            <a:r>
              <a:rPr lang="zh-TW" altLang="en-US" dirty="0"/>
              <a:t>心得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59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Report.pdf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316693-C109-1C02-9961-836E1D61F9F6}"/>
              </a:ext>
            </a:extLst>
          </p:cNvPr>
          <p:cNvSpPr txBox="1">
            <a:spLocks/>
          </p:cNvSpPr>
          <p:nvPr/>
        </p:nvSpPr>
        <p:spPr>
          <a:xfrm>
            <a:off x="628650" y="1462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53C38A-2028-D743-E5B9-4521C7EC3FF4}"/>
              </a:ext>
            </a:extLst>
          </p:cNvPr>
          <p:cNvSpPr txBox="1">
            <a:spLocks/>
          </p:cNvSpPr>
          <p:nvPr/>
        </p:nvSpPr>
        <p:spPr>
          <a:xfrm>
            <a:off x="781050" y="16144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word</a:t>
            </a:r>
            <a:r>
              <a:rPr lang="zh-TW" altLang="en-US" dirty="0"/>
              <a:t>檔案 必須要有</a:t>
            </a:r>
            <a:r>
              <a:rPr lang="en-US" altLang="zh-TW" dirty="0"/>
              <a:t>Pre-sim</a:t>
            </a:r>
            <a:r>
              <a:rPr lang="zh-TW" altLang="en-US" dirty="0"/>
              <a:t>與 </a:t>
            </a:r>
            <a:r>
              <a:rPr lang="en-US" altLang="zh-TW" dirty="0"/>
              <a:t>Gate-level-sim</a:t>
            </a:r>
            <a:r>
              <a:rPr lang="zh-TW" altLang="en-US" dirty="0"/>
              <a:t>的波形截圖</a:t>
            </a:r>
            <a:r>
              <a:rPr lang="en-US" altLang="zh-TW" dirty="0"/>
              <a:t>(3</a:t>
            </a:r>
            <a:r>
              <a:rPr lang="zh-TW" altLang="en-US" dirty="0"/>
              <a:t>個電路*</a:t>
            </a:r>
            <a:r>
              <a:rPr lang="en-US" altLang="zh-TW" dirty="0"/>
              <a:t>2)</a:t>
            </a:r>
            <a:r>
              <a:rPr lang="zh-TW" altLang="en-US" dirty="0"/>
              <a:t>與解釋，</a:t>
            </a:r>
            <a:r>
              <a:rPr lang="en-US" altLang="zh-TW" dirty="0"/>
              <a:t>Design compiler</a:t>
            </a:r>
            <a:r>
              <a:rPr lang="zh-TW" altLang="en-US" dirty="0"/>
              <a:t>的</a:t>
            </a:r>
            <a:r>
              <a:rPr lang="en-US" altLang="zh-TW" dirty="0"/>
              <a:t>area</a:t>
            </a:r>
            <a:r>
              <a:rPr lang="zh-TW" altLang="en-US" dirty="0"/>
              <a:t>、</a:t>
            </a:r>
            <a:r>
              <a:rPr lang="en-US" altLang="zh-TW" dirty="0"/>
              <a:t>power</a:t>
            </a:r>
            <a:r>
              <a:rPr lang="zh-TW" altLang="en-US" dirty="0"/>
              <a:t>、</a:t>
            </a:r>
            <a:r>
              <a:rPr lang="en-US" altLang="zh-TW" dirty="0"/>
              <a:t>timing</a:t>
            </a:r>
            <a:r>
              <a:rPr lang="zh-TW" altLang="en-US" dirty="0"/>
              <a:t>截圖以及</a:t>
            </a:r>
            <a:r>
              <a:rPr lang="en-US" altLang="zh-TW" dirty="0"/>
              <a:t>pipeline</a:t>
            </a:r>
            <a:r>
              <a:rPr lang="zh-TW" altLang="en-US" dirty="0"/>
              <a:t>、</a:t>
            </a:r>
            <a:r>
              <a:rPr lang="en-US" altLang="zh-TW" dirty="0"/>
              <a:t>clock-gating</a:t>
            </a:r>
            <a:r>
              <a:rPr lang="zh-TW" altLang="en-US" dirty="0"/>
              <a:t>的各階</a:t>
            </a:r>
            <a:r>
              <a:rPr lang="en-US" altLang="zh-TW" dirty="0"/>
              <a:t>pipeline delay</a:t>
            </a:r>
            <a:r>
              <a:rPr lang="zh-TW" altLang="en-US" dirty="0"/>
              <a:t>，部分驗證截圖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9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Primetime power</a:t>
            </a:r>
            <a:r>
              <a:rPr lang="zh-TW" altLang="en-US" dirty="0"/>
              <a:t>測量截圖，</a:t>
            </a:r>
            <a:r>
              <a:rPr lang="en-US" altLang="zh-TW" dirty="0"/>
              <a:t>Vivado Behavior </a:t>
            </a:r>
            <a:r>
              <a:rPr lang="zh-TW" altLang="en-US" dirty="0"/>
              <a:t>與 </a:t>
            </a:r>
            <a:r>
              <a:rPr lang="en-US" altLang="zh-TW" dirty="0"/>
              <a:t>post implement </a:t>
            </a:r>
            <a:r>
              <a:rPr lang="zh-TW" altLang="en-US" dirty="0"/>
              <a:t>波形和解釋，</a:t>
            </a:r>
            <a:r>
              <a:rPr lang="en-US" altLang="zh-TW" dirty="0"/>
              <a:t>Vivado Summary Overview </a:t>
            </a:r>
            <a:r>
              <a:rPr lang="zh-TW" altLang="en-US" dirty="0"/>
              <a:t>截圖。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作業</a:t>
            </a:r>
            <a:r>
              <a:rPr lang="en-US" altLang="zh-TW" dirty="0"/>
              <a:t>2 PDF</a:t>
            </a:r>
            <a:r>
              <a:rPr lang="zh-TW" altLang="en-US" dirty="0"/>
              <a:t>上的表格也要在呈現並填寫在</a:t>
            </a:r>
            <a:r>
              <a:rPr lang="en-US" altLang="zh-TW" dirty="0"/>
              <a:t>Word</a:t>
            </a:r>
            <a:r>
              <a:rPr lang="zh-TW" altLang="en-US" dirty="0"/>
              <a:t>裡。</a:t>
            </a:r>
          </a:p>
        </p:txBody>
      </p:sp>
    </p:spTree>
    <p:extLst>
      <p:ext uri="{BB962C8B-B14F-4D97-AF65-F5344CB8AC3E}">
        <p14:creationId xmlns:p14="http://schemas.microsoft.com/office/powerpoint/2010/main" val="236241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231265" cy="45751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請不要上傳製程檔案</a:t>
            </a:r>
            <a:r>
              <a:rPr lang="en-US" altLang="zh-TW" dirty="0">
                <a:solidFill>
                  <a:srgbClr val="FF0000"/>
                </a:solidFill>
              </a:rPr>
              <a:t>(N16ADFP_StdCell.v)</a:t>
            </a:r>
            <a:r>
              <a:rPr lang="zh-TW" altLang="en-US" dirty="0">
                <a:solidFill>
                  <a:srgbClr val="FF0000"/>
                </a:solidFill>
              </a:rPr>
              <a:t>，上傳扣</a:t>
            </a:r>
            <a:r>
              <a:rPr lang="en-US" altLang="zh-TW" dirty="0">
                <a:solidFill>
                  <a:srgbClr val="FF0000"/>
                </a:solidFill>
              </a:rPr>
              <a:t>50</a:t>
            </a:r>
            <a:r>
              <a:rPr lang="zh-TW" altLang="en-US" dirty="0">
                <a:solidFill>
                  <a:srgbClr val="FF0000"/>
                </a:solidFill>
              </a:rPr>
              <a:t>分。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以上打包成</a:t>
            </a:r>
            <a:r>
              <a:rPr lang="en-US" altLang="zh-TW" dirty="0"/>
              <a:t>MXXXXXXXXX.zip</a:t>
            </a:r>
            <a:r>
              <a:rPr lang="zh-TW" altLang="en-US" dirty="0"/>
              <a:t>壓縮檔並繳交</a:t>
            </a:r>
          </a:p>
        </p:txBody>
      </p:sp>
    </p:spTree>
    <p:extLst>
      <p:ext uri="{BB962C8B-B14F-4D97-AF65-F5344CB8AC3E}">
        <p14:creationId xmlns:p14="http://schemas.microsoft.com/office/powerpoint/2010/main" val="362393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5CDAB-7914-3177-3E47-99526B06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數據表格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73B821-A6A0-EEC7-B7C3-A4A8002E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38287"/>
            <a:ext cx="5829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E0163-94C7-1870-604E-9B73B7D8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B0C0B-6DD3-C0C8-EB2F-D6718F05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Verilog Code</a:t>
            </a:r>
          </a:p>
          <a:p>
            <a:r>
              <a:rPr lang="en-US" altLang="zh-TW" dirty="0"/>
              <a:t>Write Testbench</a:t>
            </a:r>
          </a:p>
          <a:p>
            <a:r>
              <a:rPr lang="en-US" altLang="zh-TW" dirty="0"/>
              <a:t>Run Pre Synthesis Simulation – VCS</a:t>
            </a:r>
          </a:p>
          <a:p>
            <a:r>
              <a:rPr lang="en-US" altLang="zh-TW" dirty="0"/>
              <a:t>Logic Synthesis – Design Compiler</a:t>
            </a:r>
          </a:p>
          <a:p>
            <a:r>
              <a:rPr lang="en-US" altLang="zh-TW" dirty="0"/>
              <a:t>Run Post Synthesis Simulation – VCS</a:t>
            </a:r>
          </a:p>
          <a:p>
            <a:r>
              <a:rPr lang="en-US" altLang="zh-TW" dirty="0" err="1"/>
              <a:t>PrimeTime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Snapshot Waveform – </a:t>
            </a:r>
            <a:r>
              <a:rPr lang="en-US" altLang="zh-TW" dirty="0" err="1"/>
              <a:t>nWave</a:t>
            </a:r>
            <a:endParaRPr lang="en-US" altLang="zh-TW" dirty="0"/>
          </a:p>
          <a:p>
            <a:r>
              <a:rPr lang="en-US" altLang="zh-TW" dirty="0"/>
              <a:t>Complete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27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以上打包成</a:t>
            </a:r>
            <a:r>
              <a:rPr lang="en-US" altLang="zh-TW" dirty="0"/>
              <a:t>MXXXXXXXXX.zip</a:t>
            </a:r>
            <a:r>
              <a:rPr lang="zh-TW" altLang="en-US" dirty="0"/>
              <a:t>壓縮檔並繳交</a:t>
            </a:r>
          </a:p>
        </p:txBody>
      </p:sp>
    </p:spTree>
    <p:extLst>
      <p:ext uri="{BB962C8B-B14F-4D97-AF65-F5344CB8AC3E}">
        <p14:creationId xmlns:p14="http://schemas.microsoft.com/office/powerpoint/2010/main" val="26341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Testbench</a:t>
            </a:r>
          </a:p>
          <a:p>
            <a:pPr lvl="1"/>
            <a:r>
              <a:rPr lang="en-US" altLang="zh-TW" dirty="0" err="1"/>
              <a:t>Clock_gating</a:t>
            </a:r>
            <a:endParaRPr lang="en-US" altLang="zh-TW" dirty="0"/>
          </a:p>
          <a:p>
            <a:pPr lvl="2"/>
            <a:r>
              <a:rPr lang="en-US" altLang="zh-TW" dirty="0" err="1"/>
              <a:t>pre_syn_testbench.v</a:t>
            </a:r>
            <a:endParaRPr lang="en-US" altLang="zh-TW" dirty="0"/>
          </a:p>
          <a:p>
            <a:pPr lvl="2"/>
            <a:r>
              <a:rPr lang="en-US" altLang="zh-TW" dirty="0" err="1"/>
              <a:t>post_syn_testbench.v</a:t>
            </a:r>
            <a:endParaRPr lang="en-US" altLang="zh-TW" dirty="0"/>
          </a:p>
          <a:p>
            <a:pPr lvl="1"/>
            <a:r>
              <a:rPr lang="en-US" altLang="zh-TW" dirty="0" err="1"/>
              <a:t>Non_pipeline</a:t>
            </a:r>
            <a:endParaRPr lang="en-US" altLang="zh-TW" dirty="0"/>
          </a:p>
          <a:p>
            <a:pPr lvl="2"/>
            <a:r>
              <a:rPr lang="en-US" altLang="zh-TW" dirty="0" err="1"/>
              <a:t>pre_syn_testbench.v</a:t>
            </a:r>
            <a:endParaRPr lang="en-US" altLang="zh-TW" dirty="0"/>
          </a:p>
          <a:p>
            <a:pPr lvl="2"/>
            <a:r>
              <a:rPr lang="en-US" altLang="zh-TW" dirty="0" err="1"/>
              <a:t>post_syn_testbench.v</a:t>
            </a:r>
            <a:endParaRPr lang="en-US" altLang="zh-TW" dirty="0"/>
          </a:p>
          <a:p>
            <a:pPr lvl="1"/>
            <a:r>
              <a:rPr lang="en-US" altLang="zh-TW" dirty="0"/>
              <a:t>pipeline</a:t>
            </a:r>
          </a:p>
          <a:p>
            <a:pPr lvl="2"/>
            <a:r>
              <a:rPr lang="en-US" altLang="zh-TW" dirty="0" err="1"/>
              <a:t>pre_syn_testbench.v</a:t>
            </a:r>
            <a:endParaRPr lang="en-US" altLang="zh-TW" dirty="0"/>
          </a:p>
          <a:p>
            <a:pPr lvl="2"/>
            <a:r>
              <a:rPr lang="en-US" altLang="zh-TW" dirty="0" err="1"/>
              <a:t>post_syn_testbench.v</a:t>
            </a:r>
            <a:endParaRPr lang="en-US" altLang="zh-TW" dirty="0"/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52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8486"/>
            <a:ext cx="8311164" cy="5299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testbench</a:t>
            </a:r>
            <a:r>
              <a:rPr lang="zh-TW" altLang="en-US" sz="2400" dirty="0"/>
              <a:t>的輸入</a:t>
            </a:r>
            <a:r>
              <a:rPr lang="en-US" altLang="zh-TW" sz="2400" dirty="0"/>
              <a:t>a</a:t>
            </a:r>
            <a:r>
              <a:rPr lang="zh-TW" altLang="en-US" sz="2400" dirty="0"/>
              <a:t>、</a:t>
            </a:r>
            <a:r>
              <a:rPr lang="en-US" altLang="zh-TW" sz="2400" dirty="0"/>
              <a:t>b</a:t>
            </a:r>
            <a:r>
              <a:rPr lang="zh-TW" altLang="en-US" sz="2400" dirty="0"/>
              <a:t>、</a:t>
            </a:r>
            <a:r>
              <a:rPr lang="en-US" altLang="zh-TW" sz="2400" dirty="0"/>
              <a:t>c</a:t>
            </a:r>
            <a:r>
              <a:rPr lang="zh-TW" altLang="en-US" sz="2400" dirty="0"/>
              <a:t>、</a:t>
            </a:r>
            <a:r>
              <a:rPr lang="en-US" altLang="zh-TW" sz="2400" dirty="0"/>
              <a:t>s</a:t>
            </a:r>
            <a:r>
              <a:rPr lang="zh-TW" altLang="en-US" sz="2400" dirty="0"/>
              <a:t>使用</a:t>
            </a:r>
            <a:r>
              <a:rPr lang="en-US" altLang="zh-TW" sz="2400" dirty="0"/>
              <a:t>random</a:t>
            </a:r>
            <a:r>
              <a:rPr lang="zh-TW" altLang="en-US" sz="2400" dirty="0"/>
              <a:t>產生，至少要</a:t>
            </a:r>
            <a:r>
              <a:rPr lang="en-US" altLang="zh-TW" sz="2400" dirty="0"/>
              <a:t>200</a:t>
            </a:r>
            <a:r>
              <a:rPr lang="zh-TW" altLang="en-US" sz="2400" dirty="0"/>
              <a:t>組</a:t>
            </a:r>
            <a:r>
              <a:rPr lang="en-US" altLang="zh-TW" sz="2400" dirty="0"/>
              <a:t>(</a:t>
            </a:r>
            <a:r>
              <a:rPr lang="zh-TW" altLang="en-US" sz="2400" dirty="0"/>
              <a:t>可以更多組</a:t>
            </a:r>
            <a:r>
              <a:rPr lang="en-US" altLang="zh-TW" sz="2400" dirty="0"/>
              <a:t>)</a:t>
            </a:r>
            <a:r>
              <a:rPr lang="zh-TW" altLang="en-US" sz="2400" dirty="0"/>
              <a:t>，而</a:t>
            </a:r>
            <a:r>
              <a:rPr lang="en-US" altLang="zh-TW" sz="2400" dirty="0"/>
              <a:t>c</a:t>
            </a:r>
            <a:r>
              <a:rPr lang="zh-TW" altLang="en-US" sz="2400" dirty="0"/>
              <a:t>必須要</a:t>
            </a:r>
            <a:r>
              <a:rPr lang="en-US" altLang="zh-TW" sz="2400" dirty="0"/>
              <a:t>50%</a:t>
            </a:r>
            <a:r>
              <a:rPr lang="zh-TW" altLang="en-US" sz="2400" dirty="0"/>
              <a:t>的數量為非</a:t>
            </a:r>
            <a:r>
              <a:rPr lang="en-US" altLang="zh-TW" sz="2400" dirty="0"/>
              <a:t>0</a:t>
            </a:r>
            <a:r>
              <a:rPr lang="zh-TW" altLang="en-US" sz="2400" dirty="0"/>
              <a:t>值、</a:t>
            </a:r>
            <a:r>
              <a:rPr lang="en-US" altLang="zh-TW" sz="2400" dirty="0"/>
              <a:t>50%</a:t>
            </a:r>
            <a:r>
              <a:rPr lang="zh-TW" altLang="en-US" sz="2400" dirty="0"/>
              <a:t>為</a:t>
            </a:r>
            <a:r>
              <a:rPr lang="en-US" altLang="zh-TW" sz="2400" dirty="0"/>
              <a:t>0</a:t>
            </a:r>
            <a:r>
              <a:rPr lang="zh-TW" altLang="en-US" sz="2400" dirty="0"/>
              <a:t>值，也就是</a:t>
            </a:r>
            <a:r>
              <a:rPr lang="en-US" altLang="zh-TW" sz="2400" dirty="0"/>
              <a:t>TB</a:t>
            </a:r>
            <a:r>
              <a:rPr lang="zh-TW" altLang="en-US" sz="2400" dirty="0"/>
              <a:t>中</a:t>
            </a:r>
            <a:r>
              <a:rPr lang="en-US" altLang="zh-TW" sz="2400" dirty="0"/>
              <a:t>c</a:t>
            </a:r>
            <a:r>
              <a:rPr lang="zh-TW" altLang="en-US" sz="2400" dirty="0"/>
              <a:t>有</a:t>
            </a:r>
            <a:r>
              <a:rPr lang="en-US" altLang="zh-TW" sz="2400" dirty="0"/>
              <a:t>100</a:t>
            </a:r>
            <a:r>
              <a:rPr lang="zh-TW" altLang="en-US" sz="2400" dirty="0"/>
              <a:t>個要非</a:t>
            </a:r>
            <a:r>
              <a:rPr lang="en-US" altLang="zh-TW" sz="2400" dirty="0"/>
              <a:t>0</a:t>
            </a:r>
            <a:r>
              <a:rPr lang="zh-TW" altLang="en-US" sz="2400" dirty="0"/>
              <a:t>值 有</a:t>
            </a:r>
            <a:r>
              <a:rPr lang="en-US" altLang="zh-TW" sz="2400" dirty="0"/>
              <a:t>100</a:t>
            </a:r>
            <a:r>
              <a:rPr lang="zh-TW" altLang="en-US" sz="2400" dirty="0"/>
              <a:t>個要</a:t>
            </a:r>
            <a:r>
              <a:rPr lang="en-US" altLang="zh-TW" sz="2400" dirty="0"/>
              <a:t>0</a:t>
            </a:r>
            <a:r>
              <a:rPr lang="zh-TW" altLang="en-US" sz="2400" dirty="0"/>
              <a:t>值。限制</a:t>
            </a:r>
            <a:r>
              <a:rPr lang="en-US" altLang="zh-TW" sz="2400" dirty="0"/>
              <a:t>c</a:t>
            </a:r>
            <a:r>
              <a:rPr lang="zh-TW" altLang="en-US" sz="2400" dirty="0"/>
              <a:t>的</a:t>
            </a:r>
            <a:r>
              <a:rPr lang="en-US" altLang="zh-TW" sz="2400" dirty="0"/>
              <a:t>0</a:t>
            </a:r>
            <a:r>
              <a:rPr lang="zh-TW" altLang="en-US" sz="2400" dirty="0"/>
              <a:t>與非</a:t>
            </a:r>
            <a:r>
              <a:rPr lang="en-US" altLang="zh-TW" sz="2400" dirty="0"/>
              <a:t>0</a:t>
            </a:r>
            <a:r>
              <a:rPr lang="zh-TW" altLang="en-US" sz="2400" dirty="0"/>
              <a:t>數量，在做</a:t>
            </a:r>
            <a:r>
              <a:rPr lang="en-US" altLang="zh-TW" sz="2400" dirty="0"/>
              <a:t>pipeline</a:t>
            </a:r>
            <a:r>
              <a:rPr lang="zh-TW" altLang="en-US" sz="2400" dirty="0"/>
              <a:t>與</a:t>
            </a:r>
            <a:r>
              <a:rPr lang="en-US" altLang="zh-TW" sz="2400" dirty="0"/>
              <a:t>clock-gating</a:t>
            </a:r>
            <a:r>
              <a:rPr lang="zh-TW" altLang="en-US" sz="2400" dirty="0"/>
              <a:t>的</a:t>
            </a:r>
            <a:r>
              <a:rPr lang="en-US" altLang="zh-TW" sz="2400" dirty="0"/>
              <a:t>power</a:t>
            </a:r>
            <a:r>
              <a:rPr lang="zh-TW" altLang="en-US" sz="2400" dirty="0"/>
              <a:t>比較較容易看出差異。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此作業可不考慮</a:t>
            </a:r>
            <a:r>
              <a:rPr lang="en-US" altLang="zh-TW" sz="2400" dirty="0"/>
              <a:t>singed</a:t>
            </a:r>
            <a:r>
              <a:rPr lang="zh-TW" altLang="en-US" sz="2400" dirty="0"/>
              <a:t>、</a:t>
            </a:r>
            <a:r>
              <a:rPr lang="en-US" altLang="zh-TW" sz="2400" dirty="0"/>
              <a:t>unsigned</a:t>
            </a:r>
            <a:r>
              <a:rPr lang="zh-TW" altLang="en-US" sz="2400" dirty="0"/>
              <a:t>、以及溢位，或是也可以在</a:t>
            </a:r>
            <a:r>
              <a:rPr lang="en-US" altLang="zh-TW" sz="2400" dirty="0"/>
              <a:t>TB</a:t>
            </a:r>
            <a:r>
              <a:rPr lang="zh-TW" altLang="en-US" sz="2400" dirty="0"/>
              <a:t>上限制若在</a:t>
            </a:r>
            <a:r>
              <a:rPr lang="en-US" altLang="zh-TW" sz="2400" dirty="0"/>
              <a:t>a-b</a:t>
            </a:r>
            <a:r>
              <a:rPr lang="zh-TW" altLang="en-US" sz="2400" dirty="0"/>
              <a:t>時</a:t>
            </a:r>
            <a:r>
              <a:rPr lang="en-US" altLang="zh-TW" sz="2400" dirty="0"/>
              <a:t>b</a:t>
            </a:r>
            <a:r>
              <a:rPr lang="zh-TW" altLang="en-US" sz="2400" dirty="0"/>
              <a:t>的數值小於</a:t>
            </a:r>
            <a:r>
              <a:rPr lang="en-US" altLang="zh-TW" sz="2400" dirty="0"/>
              <a:t>a</a:t>
            </a:r>
            <a:r>
              <a:rPr lang="zh-TW" altLang="en-US" sz="2400" dirty="0"/>
              <a:t>。並且輸出</a:t>
            </a:r>
            <a:r>
              <a:rPr lang="en-US" altLang="zh-TW" sz="2400" dirty="0"/>
              <a:t>d</a:t>
            </a:r>
            <a:r>
              <a:rPr lang="zh-TW" altLang="en-US" sz="2400" dirty="0"/>
              <a:t>要保持在</a:t>
            </a:r>
            <a:r>
              <a:rPr lang="en-US" altLang="zh-TW" sz="2400" dirty="0"/>
              <a:t>16</a:t>
            </a:r>
            <a:r>
              <a:rPr lang="zh-TW" altLang="en-US" sz="2400" dirty="0"/>
              <a:t>位元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TB</a:t>
            </a:r>
            <a:r>
              <a:rPr lang="zh-TW" altLang="en-US" sz="2400" dirty="0"/>
              <a:t>在做驗證時請使用</a:t>
            </a:r>
            <a:r>
              <a:rPr lang="en-US" altLang="zh-TW" sz="2400" dirty="0"/>
              <a:t>$display()</a:t>
            </a:r>
            <a:r>
              <a:rPr lang="zh-TW" altLang="en-US" sz="2400" dirty="0"/>
              <a:t>或</a:t>
            </a:r>
            <a:r>
              <a:rPr lang="en-US" altLang="zh-TW" sz="2400" dirty="0"/>
              <a:t>$strobe()</a:t>
            </a:r>
            <a:r>
              <a:rPr lang="zh-TW" altLang="en-US" sz="2400" dirty="0"/>
              <a:t>或</a:t>
            </a:r>
            <a:r>
              <a:rPr lang="en-US" altLang="zh-TW" sz="2400" dirty="0"/>
              <a:t>$monitor()</a:t>
            </a:r>
            <a:r>
              <a:rPr lang="zh-TW" altLang="en-US" sz="2400" dirty="0"/>
              <a:t>等</a:t>
            </a:r>
            <a:r>
              <a:rPr lang="en-US" altLang="zh-TW" sz="2400" dirty="0"/>
              <a:t>verilog</a:t>
            </a:r>
            <a:r>
              <a:rPr lang="zh-TW" altLang="en-US" sz="2400" dirty="0"/>
              <a:t>語法去列印輸出與輸入值，可方便做驗證，在截圖時也請麻煩附上部分列印結果</a:t>
            </a:r>
          </a:p>
        </p:txBody>
      </p:sp>
    </p:spTree>
    <p:extLst>
      <p:ext uri="{BB962C8B-B14F-4D97-AF65-F5344CB8AC3E}">
        <p14:creationId xmlns:p14="http://schemas.microsoft.com/office/powerpoint/2010/main" val="166373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pPr lvl="1"/>
            <a:r>
              <a:rPr lang="en-US" altLang="zh-TW" dirty="0" err="1"/>
              <a:t>Clock_gating</a:t>
            </a:r>
            <a:endParaRPr lang="en-US" altLang="zh-TW" dirty="0"/>
          </a:p>
          <a:p>
            <a:pPr lvl="2"/>
            <a:r>
              <a:rPr lang="en-US" altLang="zh-TW" dirty="0" err="1"/>
              <a:t>clockgating.v</a:t>
            </a:r>
            <a:endParaRPr lang="en-US" altLang="zh-TW" dirty="0"/>
          </a:p>
          <a:p>
            <a:pPr lvl="1"/>
            <a:r>
              <a:rPr lang="en-US" altLang="zh-TW" dirty="0" err="1"/>
              <a:t>Non_pipeline</a:t>
            </a:r>
            <a:endParaRPr lang="en-US" altLang="zh-TW" dirty="0"/>
          </a:p>
          <a:p>
            <a:pPr lvl="2"/>
            <a:r>
              <a:rPr lang="en-US" altLang="zh-TW" dirty="0" err="1"/>
              <a:t>nonpipeline.v</a:t>
            </a:r>
            <a:endParaRPr lang="en-US" altLang="zh-TW" dirty="0"/>
          </a:p>
          <a:p>
            <a:pPr lvl="1"/>
            <a:r>
              <a:rPr lang="en-US" altLang="zh-TW" dirty="0"/>
              <a:t>pipeline</a:t>
            </a:r>
          </a:p>
          <a:p>
            <a:pPr lvl="2"/>
            <a:r>
              <a:rPr lang="en-US" altLang="zh-TW" dirty="0" err="1"/>
              <a:t>pipeline.v</a:t>
            </a:r>
            <a:endParaRPr lang="en-US" altLang="zh-TW" dirty="0"/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9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8486"/>
            <a:ext cx="8311164" cy="5299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這次作業不需要跟作業</a:t>
            </a:r>
            <a:r>
              <a:rPr lang="en-US" altLang="zh-TW" sz="2400" dirty="0"/>
              <a:t>1</a:t>
            </a:r>
            <a:r>
              <a:rPr lang="zh-TW" altLang="en-US" sz="2400" dirty="0"/>
              <a:t>一樣做</a:t>
            </a:r>
            <a:r>
              <a:rPr lang="en-US" altLang="zh-TW" sz="2400" dirty="0"/>
              <a:t>delay-optimization</a:t>
            </a:r>
            <a:r>
              <a:rPr lang="zh-TW" altLang="en-US" sz="2400" dirty="0"/>
              <a:t>、</a:t>
            </a:r>
            <a:r>
              <a:rPr lang="en-US" altLang="zh-TW" sz="2400" dirty="0"/>
              <a:t>area-optimization</a:t>
            </a:r>
            <a:r>
              <a:rPr lang="zh-TW" altLang="en-US" sz="2400" dirty="0"/>
              <a:t>、</a:t>
            </a:r>
            <a:r>
              <a:rPr lang="en-US" altLang="zh-TW" sz="2400" dirty="0"/>
              <a:t>in-between</a:t>
            </a:r>
            <a:r>
              <a:rPr lang="zh-TW" altLang="en-US" sz="2400" dirty="0"/>
              <a:t>，只需要做</a:t>
            </a:r>
            <a:r>
              <a:rPr lang="en-US" altLang="zh-TW" sz="2400" dirty="0"/>
              <a:t>delay-optimization</a:t>
            </a:r>
            <a:r>
              <a:rPr lang="zh-TW" altLang="en-US" sz="2400" dirty="0"/>
              <a:t>的合成就好。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在做</a:t>
            </a:r>
            <a:r>
              <a:rPr lang="en-US" altLang="zh-TW" sz="2400" dirty="0"/>
              <a:t>pipeline</a:t>
            </a:r>
            <a:r>
              <a:rPr lang="zh-TW" altLang="en-US" sz="2400" dirty="0"/>
              <a:t>、</a:t>
            </a:r>
            <a:r>
              <a:rPr lang="en-US" altLang="zh-TW" sz="2400" dirty="0"/>
              <a:t>clock-gating</a:t>
            </a:r>
            <a:r>
              <a:rPr lang="zh-TW" altLang="en-US" sz="2400" dirty="0"/>
              <a:t>各階的</a:t>
            </a:r>
            <a:r>
              <a:rPr lang="en-US" altLang="zh-TW" sz="2400" dirty="0"/>
              <a:t>pipeline delay</a:t>
            </a:r>
            <a:r>
              <a:rPr lang="zh-TW" altLang="en-US" sz="2400" dirty="0"/>
              <a:t>，每階的</a:t>
            </a:r>
            <a:r>
              <a:rPr lang="en-US" altLang="zh-TW" sz="2400" dirty="0"/>
              <a:t>pipeline</a:t>
            </a:r>
            <a:r>
              <a:rPr lang="zh-TW" altLang="en-US" sz="2400" dirty="0"/>
              <a:t>要分</a:t>
            </a:r>
            <a:r>
              <a:rPr lang="en-US" altLang="zh-TW" sz="2400" dirty="0"/>
              <a:t>module</a:t>
            </a:r>
            <a:r>
              <a:rPr lang="zh-TW" altLang="en-US" sz="2400" dirty="0"/>
              <a:t>寫，這樣在做</a:t>
            </a:r>
            <a:r>
              <a:rPr lang="en-US" altLang="zh-TW" sz="2400" dirty="0"/>
              <a:t>DC</a:t>
            </a:r>
            <a:r>
              <a:rPr lang="zh-TW" altLang="en-US" sz="2400" dirty="0"/>
              <a:t>的</a:t>
            </a:r>
            <a:r>
              <a:rPr lang="en-US" altLang="zh-TW" sz="2400" dirty="0"/>
              <a:t>timing report </a:t>
            </a:r>
            <a:r>
              <a:rPr lang="zh-TW" altLang="en-US" sz="2400" dirty="0"/>
              <a:t>才能用</a:t>
            </a:r>
            <a:r>
              <a:rPr lang="en-US" altLang="zh-TW" sz="2400" dirty="0"/>
              <a:t>unlevel</a:t>
            </a:r>
            <a:r>
              <a:rPr lang="zh-TW" altLang="en-US" sz="2400" dirty="0"/>
              <a:t>找到各階</a:t>
            </a:r>
            <a:r>
              <a:rPr lang="en-US" altLang="zh-TW" sz="2400" dirty="0"/>
              <a:t>module</a:t>
            </a:r>
            <a:r>
              <a:rPr lang="zh-TW" altLang="en-US" sz="2400" dirty="0"/>
              <a:t>的</a:t>
            </a:r>
            <a:r>
              <a:rPr lang="en-US" altLang="zh-TW" sz="2400" dirty="0"/>
              <a:t>delay</a:t>
            </a:r>
            <a:r>
              <a:rPr lang="zh-TW" altLang="en-US" sz="2400" dirty="0"/>
              <a:t>。</a:t>
            </a:r>
            <a:r>
              <a:rPr lang="en-US" altLang="zh-TW" sz="2400" dirty="0"/>
              <a:t>(</a:t>
            </a:r>
            <a:r>
              <a:rPr lang="zh-TW" altLang="en-US" sz="2400" dirty="0"/>
              <a:t>指令可以看作業</a:t>
            </a:r>
            <a:r>
              <a:rPr lang="en-US" altLang="zh-TW" sz="2400" dirty="0"/>
              <a:t>2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dc.tcl</a:t>
            </a:r>
            <a:r>
              <a:rPr lang="zh-TW" altLang="en-US" sz="2400" dirty="0"/>
              <a:t>，並且要把註解拿掉</a:t>
            </a:r>
            <a:r>
              <a:rPr lang="en-US" altLang="zh-TW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 Clock gating</a:t>
            </a:r>
            <a:r>
              <a:rPr lang="zh-TW" altLang="en-US" sz="2400" dirty="0"/>
              <a:t>的寫法請使用 </a:t>
            </a:r>
            <a:r>
              <a:rPr lang="en-US" altLang="zh-TW" sz="2400" dirty="0"/>
              <a:t>Clock Gating 2024.pptx</a:t>
            </a:r>
            <a:r>
              <a:rPr lang="zh-TW" altLang="en-US" sz="2400" dirty="0"/>
              <a:t>第</a:t>
            </a:r>
            <a:r>
              <a:rPr lang="en-US" altLang="zh-TW" sz="2400" dirty="0"/>
              <a:t>12</a:t>
            </a:r>
            <a:r>
              <a:rPr lang="zh-TW" altLang="en-US" sz="2400" dirty="0"/>
              <a:t>頁方法</a:t>
            </a:r>
            <a:r>
              <a:rPr lang="en-US" altLang="zh-TW" sz="2400" dirty="0"/>
              <a:t>2</a:t>
            </a:r>
            <a:r>
              <a:rPr lang="zh-TW" altLang="en-US" sz="2400" dirty="0"/>
              <a:t>的推薦寫法</a:t>
            </a:r>
            <a:r>
              <a:rPr lang="en-US" altLang="zh-TW" sz="2400" dirty="0"/>
              <a:t>(non-latch Version)</a:t>
            </a:r>
            <a:r>
              <a:rPr lang="zh-TW" altLang="en-US" sz="2400" dirty="0"/>
              <a:t>，之後再用</a:t>
            </a:r>
            <a:r>
              <a:rPr lang="en-US" altLang="zh-TW" sz="2400" dirty="0" err="1"/>
              <a:t>dc.tcl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replace_clock_gates</a:t>
            </a:r>
            <a:r>
              <a:rPr lang="zh-TW" altLang="en-US" sz="2400" dirty="0"/>
              <a:t>轉成</a:t>
            </a:r>
            <a:r>
              <a:rPr lang="en-US" altLang="zh-TW" sz="2400" dirty="0"/>
              <a:t>Latch-based Clock Gating</a:t>
            </a:r>
            <a:r>
              <a:rPr lang="zh-TW" altLang="en-US" sz="2400" dirty="0"/>
              <a:t>。</a:t>
            </a:r>
            <a:r>
              <a:rPr lang="zh-TW" altLang="en-US" sz="2400" dirty="0">
                <a:solidFill>
                  <a:srgbClr val="FF0000"/>
                </a:solidFill>
              </a:rPr>
              <a:t>請別使用方法一的</a:t>
            </a:r>
            <a:r>
              <a:rPr lang="en-US" altLang="zh-TW" sz="2400" dirty="0">
                <a:solidFill>
                  <a:srgbClr val="FF0000"/>
                </a:solidFill>
              </a:rPr>
              <a:t>Auto Clock Gating</a:t>
            </a:r>
            <a:r>
              <a:rPr lang="zh-TW" altLang="en-US" sz="2400" dirty="0">
                <a:solidFill>
                  <a:srgbClr val="FF0000"/>
                </a:solidFill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1758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pPr lvl="1"/>
            <a:r>
              <a:rPr lang="en-US" altLang="zh-TW" dirty="0" err="1"/>
              <a:t>Clock_gating</a:t>
            </a:r>
            <a:endParaRPr lang="en-US" altLang="zh-TW" dirty="0"/>
          </a:p>
          <a:p>
            <a:pPr lvl="2"/>
            <a:r>
              <a:rPr lang="en-US" altLang="zh-TW" dirty="0"/>
              <a:t>delay</a:t>
            </a:r>
          </a:p>
          <a:p>
            <a:pPr lvl="1"/>
            <a:r>
              <a:rPr lang="en-US" altLang="zh-TW" dirty="0" err="1"/>
              <a:t>Non_pipeline</a:t>
            </a:r>
            <a:endParaRPr lang="en-US" altLang="zh-TW" dirty="0"/>
          </a:p>
          <a:p>
            <a:pPr lvl="2"/>
            <a:r>
              <a:rPr lang="en-US" altLang="zh-TW" dirty="0"/>
              <a:t>delay</a:t>
            </a:r>
          </a:p>
          <a:p>
            <a:pPr lvl="1"/>
            <a:r>
              <a:rPr lang="en-US" altLang="zh-TW" dirty="0"/>
              <a:t>pipeline</a:t>
            </a:r>
          </a:p>
          <a:p>
            <a:pPr lvl="2"/>
            <a:r>
              <a:rPr lang="en-US" altLang="zh-TW" dirty="0"/>
              <a:t>delay</a:t>
            </a:r>
          </a:p>
          <a:p>
            <a:r>
              <a:rPr lang="en-US" altLang="zh-TW" dirty="0"/>
              <a:t>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1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FD01-5D41-CC15-FE73-3453B92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繳交檔案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75F6B-BAFD-F2C8-16B7-B443B6A0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Testbench</a:t>
            </a:r>
          </a:p>
          <a:p>
            <a:r>
              <a:rPr lang="en-US" altLang="zh-TW" dirty="0"/>
              <a:t>RTL</a:t>
            </a:r>
          </a:p>
          <a:p>
            <a:r>
              <a:rPr lang="en-US" altLang="zh-TW" dirty="0"/>
              <a:t>Gate Level</a:t>
            </a:r>
          </a:p>
          <a:p>
            <a:r>
              <a:rPr lang="en-US" altLang="zh-TW" dirty="0"/>
              <a:t>PT</a:t>
            </a:r>
          </a:p>
          <a:p>
            <a:pPr lvl="1"/>
            <a:r>
              <a:rPr lang="en-US" altLang="zh-TW" dirty="0" err="1"/>
              <a:t>Clock_gating</a:t>
            </a:r>
            <a:endParaRPr lang="en-US" altLang="zh-TW" dirty="0"/>
          </a:p>
          <a:p>
            <a:pPr lvl="2"/>
            <a:r>
              <a:rPr lang="en-US" altLang="zh-TW" dirty="0"/>
              <a:t>report_power_average_vcd_hw2_gclk.rpt</a:t>
            </a:r>
          </a:p>
          <a:p>
            <a:pPr lvl="1"/>
            <a:r>
              <a:rPr lang="en-US" altLang="zh-TW" dirty="0" err="1"/>
              <a:t>Non_pipeline</a:t>
            </a:r>
            <a:endParaRPr lang="en-US" altLang="zh-TW" dirty="0"/>
          </a:p>
          <a:p>
            <a:pPr lvl="2"/>
            <a:r>
              <a:rPr lang="en-US" altLang="zh-TW" dirty="0"/>
              <a:t>report_power_average_vcd_hw2_nonpipe.rpt</a:t>
            </a:r>
          </a:p>
          <a:p>
            <a:pPr lvl="1"/>
            <a:r>
              <a:rPr lang="en-US" altLang="zh-TW" dirty="0"/>
              <a:t>pipeline</a:t>
            </a:r>
          </a:p>
          <a:p>
            <a:pPr lvl="2"/>
            <a:r>
              <a:rPr lang="en-US" altLang="zh-TW" dirty="0"/>
              <a:t>report_power_average_vcd_hw2_pipe.rpt</a:t>
            </a:r>
          </a:p>
          <a:p>
            <a:r>
              <a:rPr lang="en-US" altLang="zh-TW" dirty="0"/>
              <a:t>Vivado</a:t>
            </a:r>
          </a:p>
          <a:p>
            <a:r>
              <a:rPr lang="en-US" altLang="zh-TW" dirty="0"/>
              <a:t>Report.pdf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63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954</Words>
  <Application>Microsoft Office PowerPoint</Application>
  <PresentationFormat>如螢幕大小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微軟正黑體</vt:lpstr>
      <vt:lpstr>Arial</vt:lpstr>
      <vt:lpstr>Office 佈景主題</vt:lpstr>
      <vt:lpstr>HDL Homework2說明</vt:lpstr>
      <vt:lpstr>Outline</vt:lpstr>
      <vt:lpstr>繳交檔案</vt:lpstr>
      <vt:lpstr>繳交檔案</vt:lpstr>
      <vt:lpstr>Testbench</vt:lpstr>
      <vt:lpstr>繳交檔案</vt:lpstr>
      <vt:lpstr>RTL</vt:lpstr>
      <vt:lpstr>繳交檔案</vt:lpstr>
      <vt:lpstr>繳交檔案</vt:lpstr>
      <vt:lpstr>PT</vt:lpstr>
      <vt:lpstr>繳交檔案</vt:lpstr>
      <vt:lpstr>Vivado</vt:lpstr>
      <vt:lpstr>繳交檔案</vt:lpstr>
      <vt:lpstr>Report.pdf</vt:lpstr>
      <vt:lpstr>繳交檔案</vt:lpstr>
      <vt:lpstr>數據表格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Kuo</dc:creator>
  <cp:lastModifiedBy>M123040031</cp:lastModifiedBy>
  <cp:revision>75</cp:revision>
  <dcterms:created xsi:type="dcterms:W3CDTF">2024-09-20T05:33:17Z</dcterms:created>
  <dcterms:modified xsi:type="dcterms:W3CDTF">2024-10-06T22:50:03Z</dcterms:modified>
</cp:coreProperties>
</file>