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11" r:id="rId5"/>
    <p:sldId id="312" r:id="rId6"/>
    <p:sldId id="260" r:id="rId7"/>
    <p:sldId id="261" r:id="rId8"/>
    <p:sldId id="31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6" r:id="rId47"/>
    <p:sldId id="307" r:id="rId48"/>
    <p:sldId id="309" r:id="rId49"/>
    <p:sldId id="310" r:id="rId50"/>
    <p:sldId id="315" r:id="rId51"/>
  </p:sldIdLst>
  <p:sldSz cx="13716000" cy="10287000"/>
  <p:notesSz cx="13716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AFAFAF"/>
    <a:srgbClr val="EAEAEA"/>
    <a:srgbClr val="96969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 autoAdjust="0"/>
    <p:restoredTop sz="94628"/>
  </p:normalViewPr>
  <p:slideViewPr>
    <p:cSldViewPr>
      <p:cViewPr varScale="1">
        <p:scale>
          <a:sx n="73" d="100"/>
          <a:sy n="73" d="100"/>
        </p:scale>
        <p:origin x="19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769225" y="0"/>
            <a:ext cx="59436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3271-7BFB-4DD8-A1FF-CD0FF8E17133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543425" y="1285875"/>
            <a:ext cx="462915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71600" y="4951413"/>
            <a:ext cx="109728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59436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769225" y="9771063"/>
            <a:ext cx="59436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95E9-806B-4A9A-93B2-ECB615D75B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3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095E9-806B-4A9A-93B2-ECB615D75B3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58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716000" cy="10287000"/>
          </a:xfrm>
          <a:custGeom>
            <a:avLst/>
            <a:gdLst/>
            <a:ahLst/>
            <a:cxnLst/>
            <a:rect l="l" t="t" r="r" b="b"/>
            <a:pathLst>
              <a:path w="13716000" h="10287000">
                <a:moveTo>
                  <a:pt x="0" y="10287000"/>
                </a:moveTo>
                <a:lnTo>
                  <a:pt x="13716000" y="10287000"/>
                </a:lnTo>
                <a:lnTo>
                  <a:pt x="13716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8599" y="308305"/>
            <a:ext cx="12458801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760720"/>
            <a:ext cx="96012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A1A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CA3B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A1A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716000" cy="10287000"/>
          </a:xfrm>
          <a:custGeom>
            <a:avLst/>
            <a:gdLst/>
            <a:ahLst/>
            <a:cxnLst/>
            <a:rect l="l" t="t" r="r" b="b"/>
            <a:pathLst>
              <a:path w="13716000" h="10287000">
                <a:moveTo>
                  <a:pt x="0" y="10287000"/>
                </a:moveTo>
                <a:lnTo>
                  <a:pt x="13716000" y="10287000"/>
                </a:lnTo>
                <a:lnTo>
                  <a:pt x="13716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CA3B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A1A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716000" cy="10287000"/>
          </a:xfrm>
          <a:custGeom>
            <a:avLst/>
            <a:gdLst/>
            <a:ahLst/>
            <a:cxnLst/>
            <a:rect l="l" t="t" r="r" b="b"/>
            <a:pathLst>
              <a:path w="13716000" h="10287000">
                <a:moveTo>
                  <a:pt x="0" y="10287000"/>
                </a:moveTo>
                <a:lnTo>
                  <a:pt x="13716000" y="10287000"/>
                </a:lnTo>
                <a:lnTo>
                  <a:pt x="13716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3CA3B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A1A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1A1A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716000" cy="10287000"/>
          </a:xfrm>
          <a:custGeom>
            <a:avLst/>
            <a:gdLst/>
            <a:ahLst/>
            <a:cxnLst/>
            <a:rect l="l" t="t" r="r" b="b"/>
            <a:pathLst>
              <a:path w="13716000" h="10287000">
                <a:moveTo>
                  <a:pt x="0" y="10287000"/>
                </a:moveTo>
                <a:lnTo>
                  <a:pt x="13716000" y="10287000"/>
                </a:lnTo>
                <a:lnTo>
                  <a:pt x="13716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547" y="-102869"/>
            <a:ext cx="12836905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3CA3B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5411" y="4908016"/>
            <a:ext cx="5840095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9566910"/>
            <a:ext cx="43891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9391" y="9693621"/>
            <a:ext cx="355600" cy="36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1A1A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hyperlink" Target="https://www.xilinx.com/products/design-tools/vivado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7483" y="5638800"/>
            <a:ext cx="9781540" cy="0"/>
          </a:xfrm>
          <a:custGeom>
            <a:avLst/>
            <a:gdLst/>
            <a:ahLst/>
            <a:cxnLst/>
            <a:rect l="l" t="t" r="r" b="b"/>
            <a:pathLst>
              <a:path w="9781540">
                <a:moveTo>
                  <a:pt x="0" y="0"/>
                </a:moveTo>
                <a:lnTo>
                  <a:pt x="9781032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3505" y="2860928"/>
            <a:ext cx="111074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" dirty="0"/>
              <a:t>Xilinx </a:t>
            </a:r>
            <a:r>
              <a:rPr sz="9600" spc="-100" dirty="0"/>
              <a:t>Vivado</a:t>
            </a:r>
            <a:r>
              <a:rPr sz="9600" spc="-385" dirty="0"/>
              <a:t> </a:t>
            </a:r>
            <a:r>
              <a:rPr sz="9600" spc="-45" dirty="0"/>
              <a:t>Tutorial</a:t>
            </a:r>
            <a:endParaRPr sz="9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F323B-80CC-4580-A7A6-18392CA4DB43}"/>
              </a:ext>
            </a:extLst>
          </p:cNvPr>
          <p:cNvSpPr txBox="1"/>
          <p:nvPr/>
        </p:nvSpPr>
        <p:spPr>
          <a:xfrm>
            <a:off x="3580201" y="5937633"/>
            <a:ext cx="911826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200" dirty="0"/>
              <a:t>2024/10/08</a:t>
            </a:r>
          </a:p>
          <a:p>
            <a:pPr algn="r"/>
            <a:r>
              <a:rPr lang="en-US" altLang="zh-TW" sz="3200" dirty="0"/>
              <a:t>EC5015-VLSILab</a:t>
            </a:r>
          </a:p>
          <a:p>
            <a:pPr algn="r"/>
            <a:endParaRPr lang="en-US" altLang="zh-TW" sz="3200" dirty="0"/>
          </a:p>
          <a:p>
            <a:pPr indent="537135" algn="r"/>
            <a:r>
              <a:rPr lang="zh-TW" altLang="en-US" sz="3200" dirty="0"/>
              <a:t>黃宥翔 </a:t>
            </a:r>
            <a:r>
              <a:rPr lang="en-US" altLang="zh-TW" sz="3200" dirty="0"/>
              <a:t>chris900623@gmail.com</a:t>
            </a:r>
          </a:p>
          <a:p>
            <a:pPr indent="537135" algn="r"/>
            <a:r>
              <a:rPr lang="zh-TW" altLang="en-US" sz="3200" dirty="0"/>
              <a:t>郭昱 </a:t>
            </a:r>
            <a:r>
              <a:rPr lang="en-US" altLang="zh-TW" sz="3200" dirty="0"/>
              <a:t>ivan010517@gmail.com </a:t>
            </a:r>
          </a:p>
          <a:p>
            <a:endParaRPr lang="zh-TW" alt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C4D34FC-DD47-4DA6-874B-20B848B3836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3169391" y="9693621"/>
            <a:ext cx="355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1183" y="1318260"/>
            <a:ext cx="11330940" cy="871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(6/12</a:t>
            </a:r>
            <a:r>
              <a:rPr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10549890" y="9644633"/>
            <a:ext cx="944880" cy="334010"/>
          </a:xfrm>
          <a:custGeom>
            <a:avLst/>
            <a:gdLst/>
            <a:ahLst/>
            <a:cxnLst/>
            <a:rect l="l" t="t" r="r" b="b"/>
            <a:pathLst>
              <a:path w="944879" h="334009">
                <a:moveTo>
                  <a:pt x="0" y="55626"/>
                </a:moveTo>
                <a:lnTo>
                  <a:pt x="4369" y="33973"/>
                </a:lnTo>
                <a:lnTo>
                  <a:pt x="16287" y="16292"/>
                </a:lnTo>
                <a:lnTo>
                  <a:pt x="33968" y="4371"/>
                </a:lnTo>
                <a:lnTo>
                  <a:pt x="55625" y="0"/>
                </a:lnTo>
                <a:lnTo>
                  <a:pt x="889253" y="0"/>
                </a:lnTo>
                <a:lnTo>
                  <a:pt x="910911" y="4371"/>
                </a:lnTo>
                <a:lnTo>
                  <a:pt x="928592" y="16292"/>
                </a:lnTo>
                <a:lnTo>
                  <a:pt x="940510" y="33973"/>
                </a:lnTo>
                <a:lnTo>
                  <a:pt x="944879" y="55626"/>
                </a:lnTo>
                <a:lnTo>
                  <a:pt x="944879" y="278130"/>
                </a:lnTo>
                <a:lnTo>
                  <a:pt x="940510" y="299782"/>
                </a:lnTo>
                <a:lnTo>
                  <a:pt x="928592" y="317463"/>
                </a:lnTo>
                <a:lnTo>
                  <a:pt x="910911" y="329384"/>
                </a:lnTo>
                <a:lnTo>
                  <a:pt x="889253" y="333756"/>
                </a:lnTo>
                <a:lnTo>
                  <a:pt x="55625" y="333756"/>
                </a:lnTo>
                <a:lnTo>
                  <a:pt x="33968" y="329384"/>
                </a:lnTo>
                <a:lnTo>
                  <a:pt x="16287" y="317463"/>
                </a:lnTo>
                <a:lnTo>
                  <a:pt x="4369" y="299782"/>
                </a:lnTo>
                <a:lnTo>
                  <a:pt x="0" y="278130"/>
                </a:lnTo>
                <a:lnTo>
                  <a:pt x="0" y="55626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1946" y="4805934"/>
            <a:ext cx="2481580" cy="428625"/>
          </a:xfrm>
          <a:custGeom>
            <a:avLst/>
            <a:gdLst/>
            <a:ahLst/>
            <a:cxnLst/>
            <a:rect l="l" t="t" r="r" b="b"/>
            <a:pathLst>
              <a:path w="2481579" h="428625">
                <a:moveTo>
                  <a:pt x="0" y="71374"/>
                </a:moveTo>
                <a:lnTo>
                  <a:pt x="5608" y="43612"/>
                </a:lnTo>
                <a:lnTo>
                  <a:pt x="20904" y="20923"/>
                </a:lnTo>
                <a:lnTo>
                  <a:pt x="43591" y="5615"/>
                </a:lnTo>
                <a:lnTo>
                  <a:pt x="71373" y="0"/>
                </a:lnTo>
                <a:lnTo>
                  <a:pt x="2409698" y="0"/>
                </a:lnTo>
                <a:lnTo>
                  <a:pt x="2437459" y="5615"/>
                </a:lnTo>
                <a:lnTo>
                  <a:pt x="2460148" y="20923"/>
                </a:lnTo>
                <a:lnTo>
                  <a:pt x="2475456" y="43612"/>
                </a:lnTo>
                <a:lnTo>
                  <a:pt x="2481071" y="71374"/>
                </a:lnTo>
                <a:lnTo>
                  <a:pt x="2481071" y="356869"/>
                </a:lnTo>
                <a:lnTo>
                  <a:pt x="2475456" y="384631"/>
                </a:lnTo>
                <a:lnTo>
                  <a:pt x="2460148" y="407320"/>
                </a:lnTo>
                <a:lnTo>
                  <a:pt x="2437459" y="422628"/>
                </a:lnTo>
                <a:lnTo>
                  <a:pt x="2409698" y="428243"/>
                </a:lnTo>
                <a:lnTo>
                  <a:pt x="71373" y="428243"/>
                </a:lnTo>
                <a:lnTo>
                  <a:pt x="43591" y="422628"/>
                </a:lnTo>
                <a:lnTo>
                  <a:pt x="20904" y="407320"/>
                </a:lnTo>
                <a:lnTo>
                  <a:pt x="5608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6051" y="4241038"/>
            <a:ext cx="331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72166" y="9069265"/>
            <a:ext cx="33210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9390" y="9693621"/>
            <a:ext cx="34390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10</a:t>
            </a:r>
            <a:endParaRPr sz="240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B13A9A88-D01E-425B-BD7A-73B77B4C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57" y="1409316"/>
            <a:ext cx="11259008" cy="853191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(7/12</a:t>
            </a:r>
            <a:r>
              <a:rPr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10549890" y="9554718"/>
            <a:ext cx="944880" cy="334010"/>
          </a:xfrm>
          <a:custGeom>
            <a:avLst/>
            <a:gdLst/>
            <a:ahLst/>
            <a:cxnLst/>
            <a:rect l="l" t="t" r="r" b="b"/>
            <a:pathLst>
              <a:path w="944879" h="334009">
                <a:moveTo>
                  <a:pt x="0" y="55625"/>
                </a:moveTo>
                <a:lnTo>
                  <a:pt x="4369" y="33973"/>
                </a:lnTo>
                <a:lnTo>
                  <a:pt x="16287" y="16292"/>
                </a:lnTo>
                <a:lnTo>
                  <a:pt x="33968" y="4371"/>
                </a:lnTo>
                <a:lnTo>
                  <a:pt x="55625" y="0"/>
                </a:lnTo>
                <a:lnTo>
                  <a:pt x="889253" y="0"/>
                </a:lnTo>
                <a:lnTo>
                  <a:pt x="910911" y="4371"/>
                </a:lnTo>
                <a:lnTo>
                  <a:pt x="928592" y="16292"/>
                </a:lnTo>
                <a:lnTo>
                  <a:pt x="940510" y="33973"/>
                </a:lnTo>
                <a:lnTo>
                  <a:pt x="944879" y="55625"/>
                </a:lnTo>
                <a:lnTo>
                  <a:pt x="944879" y="278129"/>
                </a:lnTo>
                <a:lnTo>
                  <a:pt x="940510" y="299782"/>
                </a:lnTo>
                <a:lnTo>
                  <a:pt x="928592" y="317463"/>
                </a:lnTo>
                <a:lnTo>
                  <a:pt x="910911" y="329384"/>
                </a:lnTo>
                <a:lnTo>
                  <a:pt x="889253" y="333755"/>
                </a:lnTo>
                <a:lnTo>
                  <a:pt x="55625" y="333755"/>
                </a:lnTo>
                <a:lnTo>
                  <a:pt x="33968" y="329384"/>
                </a:lnTo>
                <a:lnTo>
                  <a:pt x="16287" y="317463"/>
                </a:lnTo>
                <a:lnTo>
                  <a:pt x="4369" y="299782"/>
                </a:lnTo>
                <a:lnTo>
                  <a:pt x="0" y="278129"/>
                </a:lnTo>
                <a:lnTo>
                  <a:pt x="0" y="55625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146" y="3008439"/>
            <a:ext cx="3947123" cy="4268661"/>
          </a:xfrm>
          <a:custGeom>
            <a:avLst/>
            <a:gdLst/>
            <a:ahLst/>
            <a:cxnLst/>
            <a:rect l="l" t="t" r="r" b="b"/>
            <a:pathLst>
              <a:path w="3645535" h="3825240">
                <a:moveTo>
                  <a:pt x="0" y="607568"/>
                </a:moveTo>
                <a:lnTo>
                  <a:pt x="1828" y="560089"/>
                </a:lnTo>
                <a:lnTo>
                  <a:pt x="7222" y="513609"/>
                </a:lnTo>
                <a:lnTo>
                  <a:pt x="16047" y="468263"/>
                </a:lnTo>
                <a:lnTo>
                  <a:pt x="28168" y="424186"/>
                </a:lnTo>
                <a:lnTo>
                  <a:pt x="43449" y="381514"/>
                </a:lnTo>
                <a:lnTo>
                  <a:pt x="61756" y="340382"/>
                </a:lnTo>
                <a:lnTo>
                  <a:pt x="82954" y="300924"/>
                </a:lnTo>
                <a:lnTo>
                  <a:pt x="106907" y="263275"/>
                </a:lnTo>
                <a:lnTo>
                  <a:pt x="133481" y="227572"/>
                </a:lnTo>
                <a:lnTo>
                  <a:pt x="162539" y="193948"/>
                </a:lnTo>
                <a:lnTo>
                  <a:pt x="193948" y="162539"/>
                </a:lnTo>
                <a:lnTo>
                  <a:pt x="227572" y="133481"/>
                </a:lnTo>
                <a:lnTo>
                  <a:pt x="263275" y="106907"/>
                </a:lnTo>
                <a:lnTo>
                  <a:pt x="300924" y="82954"/>
                </a:lnTo>
                <a:lnTo>
                  <a:pt x="340382" y="61756"/>
                </a:lnTo>
                <a:lnTo>
                  <a:pt x="381514" y="43449"/>
                </a:lnTo>
                <a:lnTo>
                  <a:pt x="424186" y="28168"/>
                </a:lnTo>
                <a:lnTo>
                  <a:pt x="468263" y="16047"/>
                </a:lnTo>
                <a:lnTo>
                  <a:pt x="513609" y="7222"/>
                </a:lnTo>
                <a:lnTo>
                  <a:pt x="560089" y="1828"/>
                </a:lnTo>
                <a:lnTo>
                  <a:pt x="607568" y="0"/>
                </a:lnTo>
                <a:lnTo>
                  <a:pt x="3037840" y="0"/>
                </a:lnTo>
                <a:lnTo>
                  <a:pt x="3085318" y="1828"/>
                </a:lnTo>
                <a:lnTo>
                  <a:pt x="3131798" y="7222"/>
                </a:lnTo>
                <a:lnTo>
                  <a:pt x="3177144" y="16047"/>
                </a:lnTo>
                <a:lnTo>
                  <a:pt x="3221221" y="28168"/>
                </a:lnTo>
                <a:lnTo>
                  <a:pt x="3263893" y="43449"/>
                </a:lnTo>
                <a:lnTo>
                  <a:pt x="3305025" y="61756"/>
                </a:lnTo>
                <a:lnTo>
                  <a:pt x="3344483" y="82954"/>
                </a:lnTo>
                <a:lnTo>
                  <a:pt x="3382132" y="106907"/>
                </a:lnTo>
                <a:lnTo>
                  <a:pt x="3417835" y="133481"/>
                </a:lnTo>
                <a:lnTo>
                  <a:pt x="3451459" y="162539"/>
                </a:lnTo>
                <a:lnTo>
                  <a:pt x="3482868" y="193948"/>
                </a:lnTo>
                <a:lnTo>
                  <a:pt x="3511926" y="227572"/>
                </a:lnTo>
                <a:lnTo>
                  <a:pt x="3538500" y="263275"/>
                </a:lnTo>
                <a:lnTo>
                  <a:pt x="3562453" y="300924"/>
                </a:lnTo>
                <a:lnTo>
                  <a:pt x="3583651" y="340382"/>
                </a:lnTo>
                <a:lnTo>
                  <a:pt x="3601958" y="381514"/>
                </a:lnTo>
                <a:lnTo>
                  <a:pt x="3617239" y="424186"/>
                </a:lnTo>
                <a:lnTo>
                  <a:pt x="3629360" y="468263"/>
                </a:lnTo>
                <a:lnTo>
                  <a:pt x="3638185" y="513609"/>
                </a:lnTo>
                <a:lnTo>
                  <a:pt x="3643579" y="560089"/>
                </a:lnTo>
                <a:lnTo>
                  <a:pt x="3645408" y="607568"/>
                </a:lnTo>
                <a:lnTo>
                  <a:pt x="3645408" y="3217672"/>
                </a:lnTo>
                <a:lnTo>
                  <a:pt x="3643579" y="3265150"/>
                </a:lnTo>
                <a:lnTo>
                  <a:pt x="3638185" y="3311630"/>
                </a:lnTo>
                <a:lnTo>
                  <a:pt x="3629360" y="3356976"/>
                </a:lnTo>
                <a:lnTo>
                  <a:pt x="3617239" y="3401053"/>
                </a:lnTo>
                <a:lnTo>
                  <a:pt x="3601958" y="3443725"/>
                </a:lnTo>
                <a:lnTo>
                  <a:pt x="3583651" y="3484857"/>
                </a:lnTo>
                <a:lnTo>
                  <a:pt x="3562453" y="3524315"/>
                </a:lnTo>
                <a:lnTo>
                  <a:pt x="3538500" y="3561964"/>
                </a:lnTo>
                <a:lnTo>
                  <a:pt x="3511926" y="3597667"/>
                </a:lnTo>
                <a:lnTo>
                  <a:pt x="3482868" y="3631291"/>
                </a:lnTo>
                <a:lnTo>
                  <a:pt x="3451459" y="3662700"/>
                </a:lnTo>
                <a:lnTo>
                  <a:pt x="3417835" y="3691758"/>
                </a:lnTo>
                <a:lnTo>
                  <a:pt x="3382132" y="3718332"/>
                </a:lnTo>
                <a:lnTo>
                  <a:pt x="3344483" y="3742285"/>
                </a:lnTo>
                <a:lnTo>
                  <a:pt x="3305025" y="3763483"/>
                </a:lnTo>
                <a:lnTo>
                  <a:pt x="3263893" y="3781790"/>
                </a:lnTo>
                <a:lnTo>
                  <a:pt x="3221221" y="3797071"/>
                </a:lnTo>
                <a:lnTo>
                  <a:pt x="3177144" y="3809192"/>
                </a:lnTo>
                <a:lnTo>
                  <a:pt x="3131798" y="3818017"/>
                </a:lnTo>
                <a:lnTo>
                  <a:pt x="3085318" y="3823411"/>
                </a:lnTo>
                <a:lnTo>
                  <a:pt x="3037840" y="3825240"/>
                </a:lnTo>
                <a:lnTo>
                  <a:pt x="607568" y="3825240"/>
                </a:lnTo>
                <a:lnTo>
                  <a:pt x="560089" y="3823411"/>
                </a:lnTo>
                <a:lnTo>
                  <a:pt x="513609" y="3818017"/>
                </a:lnTo>
                <a:lnTo>
                  <a:pt x="468263" y="3809192"/>
                </a:lnTo>
                <a:lnTo>
                  <a:pt x="424186" y="3797071"/>
                </a:lnTo>
                <a:lnTo>
                  <a:pt x="381514" y="3781790"/>
                </a:lnTo>
                <a:lnTo>
                  <a:pt x="340382" y="3763483"/>
                </a:lnTo>
                <a:lnTo>
                  <a:pt x="300924" y="3742285"/>
                </a:lnTo>
                <a:lnTo>
                  <a:pt x="263275" y="3718332"/>
                </a:lnTo>
                <a:lnTo>
                  <a:pt x="227572" y="3691758"/>
                </a:lnTo>
                <a:lnTo>
                  <a:pt x="193948" y="3662700"/>
                </a:lnTo>
                <a:lnTo>
                  <a:pt x="162539" y="3631291"/>
                </a:lnTo>
                <a:lnTo>
                  <a:pt x="133481" y="3597667"/>
                </a:lnTo>
                <a:lnTo>
                  <a:pt x="106907" y="3561964"/>
                </a:lnTo>
                <a:lnTo>
                  <a:pt x="82954" y="3524315"/>
                </a:lnTo>
                <a:lnTo>
                  <a:pt x="61756" y="3484857"/>
                </a:lnTo>
                <a:lnTo>
                  <a:pt x="43449" y="3443725"/>
                </a:lnTo>
                <a:lnTo>
                  <a:pt x="28168" y="3401053"/>
                </a:lnTo>
                <a:lnTo>
                  <a:pt x="16047" y="3356976"/>
                </a:lnTo>
                <a:lnTo>
                  <a:pt x="7222" y="3311630"/>
                </a:lnTo>
                <a:lnTo>
                  <a:pt x="1828" y="3265150"/>
                </a:lnTo>
                <a:lnTo>
                  <a:pt x="0" y="3217672"/>
                </a:lnTo>
                <a:lnTo>
                  <a:pt x="0" y="60756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9825" y="2751582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72166" y="9069265"/>
            <a:ext cx="33210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9390" y="9693621"/>
            <a:ext cx="38297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r>
              <a:rPr lang="en-US" altLang="zh-TW" sz="2400" dirty="0">
                <a:solidFill>
                  <a:srgbClr val="A1A1A1"/>
                </a:solidFill>
                <a:latin typeface="Times New Roman"/>
                <a:cs typeface="Times New Roman"/>
              </a:rPr>
              <a:t>11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667" y="1318260"/>
            <a:ext cx="11205972" cy="8569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(8/12</a:t>
            </a:r>
            <a:r>
              <a:rPr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10549890" y="9508997"/>
            <a:ext cx="944880" cy="334010"/>
          </a:xfrm>
          <a:custGeom>
            <a:avLst/>
            <a:gdLst/>
            <a:ahLst/>
            <a:cxnLst/>
            <a:rect l="l" t="t" r="r" b="b"/>
            <a:pathLst>
              <a:path w="944879" h="334009">
                <a:moveTo>
                  <a:pt x="0" y="55625"/>
                </a:moveTo>
                <a:lnTo>
                  <a:pt x="4369" y="33973"/>
                </a:lnTo>
                <a:lnTo>
                  <a:pt x="16287" y="16292"/>
                </a:lnTo>
                <a:lnTo>
                  <a:pt x="33968" y="4371"/>
                </a:lnTo>
                <a:lnTo>
                  <a:pt x="55625" y="0"/>
                </a:lnTo>
                <a:lnTo>
                  <a:pt x="889253" y="0"/>
                </a:lnTo>
                <a:lnTo>
                  <a:pt x="910911" y="4371"/>
                </a:lnTo>
                <a:lnTo>
                  <a:pt x="928592" y="16292"/>
                </a:lnTo>
                <a:lnTo>
                  <a:pt x="940510" y="33973"/>
                </a:lnTo>
                <a:lnTo>
                  <a:pt x="944879" y="55625"/>
                </a:lnTo>
                <a:lnTo>
                  <a:pt x="944879" y="278129"/>
                </a:lnTo>
                <a:lnTo>
                  <a:pt x="940510" y="299782"/>
                </a:lnTo>
                <a:lnTo>
                  <a:pt x="928592" y="317463"/>
                </a:lnTo>
                <a:lnTo>
                  <a:pt x="910911" y="329384"/>
                </a:lnTo>
                <a:lnTo>
                  <a:pt x="889253" y="333755"/>
                </a:lnTo>
                <a:lnTo>
                  <a:pt x="55625" y="333755"/>
                </a:lnTo>
                <a:lnTo>
                  <a:pt x="33968" y="329384"/>
                </a:lnTo>
                <a:lnTo>
                  <a:pt x="16287" y="317463"/>
                </a:lnTo>
                <a:lnTo>
                  <a:pt x="4369" y="299782"/>
                </a:lnTo>
                <a:lnTo>
                  <a:pt x="0" y="278129"/>
                </a:lnTo>
                <a:lnTo>
                  <a:pt x="0" y="55625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8178" y="4784597"/>
            <a:ext cx="944880" cy="332740"/>
          </a:xfrm>
          <a:custGeom>
            <a:avLst/>
            <a:gdLst/>
            <a:ahLst/>
            <a:cxnLst/>
            <a:rect l="l" t="t" r="r" b="b"/>
            <a:pathLst>
              <a:path w="944879" h="332739">
                <a:moveTo>
                  <a:pt x="0" y="55372"/>
                </a:moveTo>
                <a:lnTo>
                  <a:pt x="4347" y="33807"/>
                </a:lnTo>
                <a:lnTo>
                  <a:pt x="16208" y="16208"/>
                </a:lnTo>
                <a:lnTo>
                  <a:pt x="33807" y="4347"/>
                </a:lnTo>
                <a:lnTo>
                  <a:pt x="55372" y="0"/>
                </a:lnTo>
                <a:lnTo>
                  <a:pt x="889507" y="0"/>
                </a:lnTo>
                <a:lnTo>
                  <a:pt x="911072" y="4347"/>
                </a:lnTo>
                <a:lnTo>
                  <a:pt x="928671" y="16208"/>
                </a:lnTo>
                <a:lnTo>
                  <a:pt x="940532" y="33807"/>
                </a:lnTo>
                <a:lnTo>
                  <a:pt x="944879" y="55372"/>
                </a:lnTo>
                <a:lnTo>
                  <a:pt x="944879" y="276860"/>
                </a:lnTo>
                <a:lnTo>
                  <a:pt x="940532" y="298424"/>
                </a:lnTo>
                <a:lnTo>
                  <a:pt x="928671" y="316023"/>
                </a:lnTo>
                <a:lnTo>
                  <a:pt x="911072" y="327884"/>
                </a:lnTo>
                <a:lnTo>
                  <a:pt x="889507" y="332231"/>
                </a:lnTo>
                <a:lnTo>
                  <a:pt x="55372" y="332231"/>
                </a:lnTo>
                <a:lnTo>
                  <a:pt x="33807" y="327884"/>
                </a:lnTo>
                <a:lnTo>
                  <a:pt x="16208" y="316023"/>
                </a:lnTo>
                <a:lnTo>
                  <a:pt x="4347" y="298424"/>
                </a:lnTo>
                <a:lnTo>
                  <a:pt x="0" y="276860"/>
                </a:lnTo>
                <a:lnTo>
                  <a:pt x="0" y="55372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43650" y="4510785"/>
            <a:ext cx="33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0245" y="2718054"/>
            <a:ext cx="2344420" cy="1122045"/>
          </a:xfrm>
          <a:custGeom>
            <a:avLst/>
            <a:gdLst/>
            <a:ahLst/>
            <a:cxnLst/>
            <a:rect l="l" t="t" r="r" b="b"/>
            <a:pathLst>
              <a:path w="2344420" h="1122045">
                <a:moveTo>
                  <a:pt x="0" y="186944"/>
                </a:moveTo>
                <a:lnTo>
                  <a:pt x="6677" y="137245"/>
                </a:lnTo>
                <a:lnTo>
                  <a:pt x="25522" y="92587"/>
                </a:lnTo>
                <a:lnTo>
                  <a:pt x="54752" y="54752"/>
                </a:lnTo>
                <a:lnTo>
                  <a:pt x="92587" y="25522"/>
                </a:lnTo>
                <a:lnTo>
                  <a:pt x="137245" y="6677"/>
                </a:lnTo>
                <a:lnTo>
                  <a:pt x="186944" y="0"/>
                </a:lnTo>
                <a:lnTo>
                  <a:pt x="2156968" y="0"/>
                </a:lnTo>
                <a:lnTo>
                  <a:pt x="2206666" y="6677"/>
                </a:lnTo>
                <a:lnTo>
                  <a:pt x="2251324" y="25522"/>
                </a:lnTo>
                <a:lnTo>
                  <a:pt x="2289159" y="54752"/>
                </a:lnTo>
                <a:lnTo>
                  <a:pt x="2318389" y="92587"/>
                </a:lnTo>
                <a:lnTo>
                  <a:pt x="2337234" y="137245"/>
                </a:lnTo>
                <a:lnTo>
                  <a:pt x="2343911" y="186944"/>
                </a:lnTo>
                <a:lnTo>
                  <a:pt x="2343911" y="934720"/>
                </a:lnTo>
                <a:lnTo>
                  <a:pt x="2337234" y="984418"/>
                </a:lnTo>
                <a:lnTo>
                  <a:pt x="2318389" y="1029076"/>
                </a:lnTo>
                <a:lnTo>
                  <a:pt x="2289159" y="1066911"/>
                </a:lnTo>
                <a:lnTo>
                  <a:pt x="2251324" y="1096141"/>
                </a:lnTo>
                <a:lnTo>
                  <a:pt x="2206666" y="1114986"/>
                </a:lnTo>
                <a:lnTo>
                  <a:pt x="2156968" y="1121664"/>
                </a:lnTo>
                <a:lnTo>
                  <a:pt x="186944" y="1121664"/>
                </a:lnTo>
                <a:lnTo>
                  <a:pt x="137245" y="1114986"/>
                </a:lnTo>
                <a:lnTo>
                  <a:pt x="92587" y="1096141"/>
                </a:lnTo>
                <a:lnTo>
                  <a:pt x="54752" y="1066911"/>
                </a:lnTo>
                <a:lnTo>
                  <a:pt x="25522" y="1029076"/>
                </a:lnTo>
                <a:lnTo>
                  <a:pt x="6677" y="984418"/>
                </a:lnTo>
                <a:lnTo>
                  <a:pt x="0" y="934720"/>
                </a:lnTo>
                <a:lnTo>
                  <a:pt x="0" y="18694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6226" y="2339721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72166" y="9069265"/>
            <a:ext cx="33210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82091" y="9693621"/>
            <a:ext cx="33020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1</a:t>
            </a:r>
            <a:r>
              <a:rPr lang="en-US" altLang="zh-TW" sz="2400" dirty="0">
                <a:solidFill>
                  <a:srgbClr val="A1A1A1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3025" y="2671318"/>
            <a:ext cx="37211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If you </a:t>
            </a: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aren’t</a:t>
            </a:r>
            <a:r>
              <a:rPr sz="32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windows, 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please </a:t>
            </a: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don’t</a:t>
            </a:r>
            <a:r>
              <a:rPr sz="32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select.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E37AE11-472F-47B6-94BC-46BD6FEC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78135"/>
            <a:ext cx="10820400" cy="82707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(9/12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0368533" y="9900037"/>
            <a:ext cx="946785" cy="334010"/>
          </a:xfrm>
          <a:custGeom>
            <a:avLst/>
            <a:gdLst/>
            <a:ahLst/>
            <a:cxnLst/>
            <a:rect l="l" t="t" r="r" b="b"/>
            <a:pathLst>
              <a:path w="946784" h="334009">
                <a:moveTo>
                  <a:pt x="0" y="55626"/>
                </a:moveTo>
                <a:lnTo>
                  <a:pt x="4369" y="33973"/>
                </a:lnTo>
                <a:lnTo>
                  <a:pt x="16287" y="16292"/>
                </a:lnTo>
                <a:lnTo>
                  <a:pt x="33968" y="4371"/>
                </a:lnTo>
                <a:lnTo>
                  <a:pt x="55625" y="0"/>
                </a:lnTo>
                <a:lnTo>
                  <a:pt x="890777" y="0"/>
                </a:lnTo>
                <a:lnTo>
                  <a:pt x="912435" y="4371"/>
                </a:lnTo>
                <a:lnTo>
                  <a:pt x="930116" y="16292"/>
                </a:lnTo>
                <a:lnTo>
                  <a:pt x="942034" y="33973"/>
                </a:lnTo>
                <a:lnTo>
                  <a:pt x="946404" y="55626"/>
                </a:lnTo>
                <a:lnTo>
                  <a:pt x="946404" y="278130"/>
                </a:lnTo>
                <a:lnTo>
                  <a:pt x="942034" y="299782"/>
                </a:lnTo>
                <a:lnTo>
                  <a:pt x="930116" y="317463"/>
                </a:lnTo>
                <a:lnTo>
                  <a:pt x="912435" y="329384"/>
                </a:lnTo>
                <a:lnTo>
                  <a:pt x="890777" y="333756"/>
                </a:lnTo>
                <a:lnTo>
                  <a:pt x="55625" y="333756"/>
                </a:lnTo>
                <a:lnTo>
                  <a:pt x="33968" y="329384"/>
                </a:lnTo>
                <a:lnTo>
                  <a:pt x="16287" y="317463"/>
                </a:lnTo>
                <a:lnTo>
                  <a:pt x="4369" y="299782"/>
                </a:lnTo>
                <a:lnTo>
                  <a:pt x="0" y="278130"/>
                </a:lnTo>
                <a:lnTo>
                  <a:pt x="0" y="55626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02036" y="9351042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3169391" y="9693621"/>
            <a:ext cx="35560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r>
              <a:rPr lang="en-US" altLang="zh-TW" dirty="0"/>
              <a:t>13</a:t>
            </a:r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101193C-1DAD-4C62-BE1C-E19B2D3051A8}"/>
              </a:ext>
            </a:extLst>
          </p:cNvPr>
          <p:cNvSpPr txBox="1"/>
          <p:nvPr/>
        </p:nvSpPr>
        <p:spPr>
          <a:xfrm>
            <a:off x="1487296" y="1313415"/>
            <a:ext cx="90468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/>
                <a:cs typeface="Times New Roman"/>
              </a:rPr>
              <a:t>如安裝完成後遇到</a:t>
            </a:r>
            <a:r>
              <a:rPr lang="en-US" altLang="zh-TW" sz="3200" dirty="0">
                <a:latin typeface="Times New Roman"/>
                <a:cs typeface="Times New Roman"/>
              </a:rPr>
              <a:t>License</a:t>
            </a:r>
            <a:r>
              <a:rPr lang="zh-TW" altLang="en-US" sz="3200" dirty="0">
                <a:latin typeface="Times New Roman"/>
                <a:cs typeface="Times New Roman"/>
              </a:rPr>
              <a:t>，可先至</a:t>
            </a:r>
            <a:r>
              <a:rPr lang="en-US" altLang="zh-TW" sz="3200" dirty="0">
                <a:latin typeface="Times New Roman"/>
                <a:cs typeface="Times New Roman"/>
              </a:rPr>
              <a:t>18</a:t>
            </a:r>
            <a:r>
              <a:rPr lang="zh-TW" altLang="en-US" sz="3200" dirty="0">
                <a:latin typeface="Times New Roman"/>
                <a:cs typeface="Times New Roman"/>
              </a:rPr>
              <a:t>頁設定。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  <a:tabLst>
                <a:tab pos="6732270" algn="l"/>
                <a:tab pos="9999345" algn="l"/>
              </a:tabLst>
            </a:pPr>
            <a:r>
              <a:rPr spc="254" dirty="0"/>
              <a:t>Download</a:t>
            </a:r>
            <a:r>
              <a:rPr spc="600" dirty="0"/>
              <a:t> </a:t>
            </a:r>
            <a:r>
              <a:rPr dirty="0"/>
              <a:t>&amp;</a:t>
            </a:r>
            <a:r>
              <a:rPr spc="640" dirty="0"/>
              <a:t> </a:t>
            </a:r>
            <a:r>
              <a:rPr spc="250" dirty="0"/>
              <a:t>Install	(10/12)	</a:t>
            </a:r>
            <a:r>
              <a:rPr b="1" spc="240" dirty="0">
                <a:latin typeface="Times New Roman"/>
                <a:cs typeface="Times New Roman"/>
              </a:rPr>
              <a:t>(Linux</a:t>
            </a:r>
          </a:p>
          <a:p>
            <a:pPr marL="12700">
              <a:lnSpc>
                <a:spcPct val="100000"/>
              </a:lnSpc>
              <a:tabLst>
                <a:tab pos="12823825" algn="l"/>
              </a:tabLst>
            </a:pPr>
            <a:r>
              <a:rPr b="1" strike="sngStrike" spc="135" dirty="0">
                <a:latin typeface="Times New Roman"/>
                <a:cs typeface="Times New Roman"/>
              </a:rPr>
              <a:t> </a:t>
            </a:r>
            <a:r>
              <a:rPr b="1" strike="sngStrike" spc="229" dirty="0">
                <a:latin typeface="Times New Roman"/>
                <a:cs typeface="Times New Roman"/>
              </a:rPr>
              <a:t>Only)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9208" y="1934083"/>
            <a:ext cx="9046845" cy="548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If you use Linux, you need to set environment</a:t>
            </a:r>
            <a:r>
              <a:rPr sz="3200" spc="-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variable.</a:t>
            </a:r>
            <a:endParaRPr sz="3200" dirty="0">
              <a:latin typeface="Times New Roman"/>
              <a:cs typeface="Times New Roman"/>
            </a:endParaRPr>
          </a:p>
          <a:p>
            <a:pPr marL="2082164" indent="-74422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2082164" algn="l"/>
                <a:tab pos="208280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Open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terminal</a:t>
            </a:r>
            <a:endParaRPr sz="3200" dirty="0">
              <a:latin typeface="Times New Roman"/>
              <a:cs typeface="Times New Roman"/>
            </a:endParaRPr>
          </a:p>
          <a:p>
            <a:pPr marL="2082164" indent="-74422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2082164" algn="l"/>
                <a:tab pos="208280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cd</a:t>
            </a:r>
            <a:r>
              <a:rPr sz="3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~</a:t>
            </a:r>
            <a:endParaRPr sz="3200" dirty="0">
              <a:latin typeface="Times New Roman"/>
              <a:cs typeface="Times New Roman"/>
            </a:endParaRPr>
          </a:p>
          <a:p>
            <a:pPr marL="2082164" indent="-74422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2082164" algn="l"/>
                <a:tab pos="208280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gedit</a:t>
            </a:r>
            <a:r>
              <a:rPr sz="3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./.bashrc</a:t>
            </a:r>
            <a:endParaRPr sz="3200" dirty="0">
              <a:latin typeface="Times New Roman"/>
              <a:cs typeface="Times New Roman"/>
            </a:endParaRPr>
          </a:p>
          <a:p>
            <a:pPr marL="2082164" indent="-74422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2082164" algn="l"/>
                <a:tab pos="208280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Paste the following code to blank</a:t>
            </a:r>
            <a:r>
              <a:rPr sz="32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position</a:t>
            </a:r>
            <a:endParaRPr sz="3200" dirty="0">
              <a:latin typeface="Times New Roman"/>
              <a:cs typeface="Times New Roman"/>
            </a:endParaRPr>
          </a:p>
          <a:p>
            <a:pPr marL="2625090" lvl="1" indent="-572135">
              <a:lnSpc>
                <a:spcPct val="100000"/>
              </a:lnSpc>
              <a:spcBef>
                <a:spcPts val="2685"/>
              </a:spcBef>
              <a:buFont typeface="Wingdings"/>
              <a:buChar char=""/>
              <a:tabLst>
                <a:tab pos="2625090" algn="l"/>
                <a:tab pos="2625725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source &lt;path to</a:t>
            </a:r>
            <a:r>
              <a:rPr sz="32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vivado&gt;/settings64.sh</a:t>
            </a:r>
            <a:endParaRPr sz="3200" dirty="0">
              <a:latin typeface="Times New Roman"/>
              <a:cs typeface="Times New Roman"/>
            </a:endParaRPr>
          </a:p>
          <a:p>
            <a:pPr marL="2082164" indent="-74422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2082164" algn="l"/>
                <a:tab pos="208280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Save &amp;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Exit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776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54" dirty="0"/>
              <a:t>Download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5" dirty="0"/>
              <a:t> </a:t>
            </a:r>
            <a:r>
              <a:rPr spc="250" dirty="0"/>
              <a:t>Install	</a:t>
            </a:r>
            <a:r>
              <a:rPr spc="220" dirty="0"/>
              <a:t>(11/1</a:t>
            </a:r>
            <a:r>
              <a:rPr lang="en-US" altLang="zh-TW" spc="220" dirty="0"/>
              <a:t>1</a:t>
            </a:r>
            <a:r>
              <a:rPr spc="220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9208" y="1934083"/>
            <a:ext cx="9886950" cy="465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After installing vivado, you can open vivado by</a:t>
            </a:r>
            <a:r>
              <a:rPr sz="32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following</a:t>
            </a:r>
            <a:r>
              <a:rPr sz="320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 dirty="0">
              <a:latin typeface="Droid Sans Fallback"/>
              <a:cs typeface="Droid Sans Fallback"/>
            </a:endParaRPr>
          </a:p>
          <a:p>
            <a:pPr marL="1853564" indent="-51562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1853564" algn="l"/>
                <a:tab pos="1854200" algn="l"/>
              </a:tabLst>
            </a:pPr>
            <a:r>
              <a:rPr sz="3200" spc="-15" dirty="0">
                <a:solidFill>
                  <a:srgbClr val="585858"/>
                </a:solidFill>
                <a:latin typeface="Times New Roman"/>
                <a:cs typeface="Times New Roman"/>
              </a:rPr>
              <a:t>Window</a:t>
            </a:r>
            <a:r>
              <a:rPr sz="3200" spc="-1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 dirty="0">
              <a:latin typeface="Droid Sans Fallback"/>
              <a:cs typeface="Droid Sans Fallback"/>
            </a:endParaRPr>
          </a:p>
          <a:p>
            <a:pPr marL="2625090" lvl="1" indent="-572135">
              <a:lnSpc>
                <a:spcPct val="100000"/>
              </a:lnSpc>
              <a:spcBef>
                <a:spcPts val="2690"/>
              </a:spcBef>
              <a:buFont typeface="Wingdings"/>
              <a:buChar char=""/>
              <a:tabLst>
                <a:tab pos="2625090" algn="l"/>
                <a:tab pos="2625725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Double-Click the</a:t>
            </a:r>
            <a:r>
              <a:rPr sz="32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icon</a:t>
            </a:r>
            <a:endParaRPr sz="3200" dirty="0">
              <a:latin typeface="Times New Roman"/>
              <a:cs typeface="Times New Roman"/>
            </a:endParaRPr>
          </a:p>
          <a:p>
            <a:pPr marL="1853564" indent="-51562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1853564" algn="l"/>
                <a:tab pos="1854200" algn="l"/>
              </a:tabLst>
            </a:pPr>
            <a:r>
              <a:rPr sz="3200" spc="5" dirty="0">
                <a:solidFill>
                  <a:srgbClr val="585858"/>
                </a:solidFill>
                <a:latin typeface="Times New Roman"/>
                <a:cs typeface="Times New Roman"/>
              </a:rPr>
              <a:t>Linux</a:t>
            </a:r>
            <a:r>
              <a:rPr sz="3200" spc="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 dirty="0">
              <a:latin typeface="Droid Sans Fallback"/>
              <a:cs typeface="Droid Sans Fallback"/>
            </a:endParaRPr>
          </a:p>
          <a:p>
            <a:pPr marL="2797175" indent="-744220">
              <a:lnSpc>
                <a:spcPct val="100000"/>
              </a:lnSpc>
              <a:spcBef>
                <a:spcPts val="2690"/>
              </a:spcBef>
              <a:buAutoNum type="alphaUcPeriod"/>
              <a:tabLst>
                <a:tab pos="2797175" algn="l"/>
                <a:tab pos="279781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Open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terminal</a:t>
            </a:r>
            <a:endParaRPr sz="3200" dirty="0">
              <a:latin typeface="Times New Roman"/>
              <a:cs typeface="Times New Roman"/>
            </a:endParaRPr>
          </a:p>
          <a:p>
            <a:pPr marL="2797175" indent="-744220">
              <a:lnSpc>
                <a:spcPct val="100000"/>
              </a:lnSpc>
              <a:spcBef>
                <a:spcPts val="2685"/>
              </a:spcBef>
              <a:buAutoNum type="alphaUcPeriod"/>
              <a:tabLst>
                <a:tab pos="2797175" algn="l"/>
                <a:tab pos="279781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vivado</a:t>
            </a:r>
            <a:r>
              <a:rPr sz="3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BA8F20-33EC-40FC-B55D-2B8BD2D5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747010"/>
            <a:ext cx="1143000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2306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Outline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9208" y="1952370"/>
            <a:ext cx="610362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Download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r>
              <a:rPr sz="36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Install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Setup License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Setting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Xsim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Synthesis &amp;</a:t>
            </a:r>
            <a:r>
              <a:rPr sz="36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36" y="1903476"/>
            <a:ext cx="12507468" cy="768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345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Setup</a:t>
            </a:r>
            <a:r>
              <a:rPr spc="560" dirty="0"/>
              <a:t> </a:t>
            </a:r>
            <a:r>
              <a:rPr spc="250" dirty="0"/>
              <a:t>License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1/4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09709" y="7395209"/>
            <a:ext cx="2249805" cy="314325"/>
          </a:xfrm>
          <a:custGeom>
            <a:avLst/>
            <a:gdLst/>
            <a:ahLst/>
            <a:cxnLst/>
            <a:rect l="l" t="t" r="r" b="b"/>
            <a:pathLst>
              <a:path w="2249804" h="314325">
                <a:moveTo>
                  <a:pt x="0" y="52324"/>
                </a:moveTo>
                <a:lnTo>
                  <a:pt x="4103" y="31932"/>
                </a:lnTo>
                <a:lnTo>
                  <a:pt x="15303" y="15303"/>
                </a:lnTo>
                <a:lnTo>
                  <a:pt x="31932" y="4103"/>
                </a:lnTo>
                <a:lnTo>
                  <a:pt x="52324" y="0"/>
                </a:lnTo>
                <a:lnTo>
                  <a:pt x="2197100" y="0"/>
                </a:lnTo>
                <a:lnTo>
                  <a:pt x="2217491" y="4103"/>
                </a:lnTo>
                <a:lnTo>
                  <a:pt x="2234120" y="15303"/>
                </a:lnTo>
                <a:lnTo>
                  <a:pt x="2245320" y="31932"/>
                </a:lnTo>
                <a:lnTo>
                  <a:pt x="2249424" y="52324"/>
                </a:lnTo>
                <a:lnTo>
                  <a:pt x="2249424" y="261620"/>
                </a:lnTo>
                <a:lnTo>
                  <a:pt x="2245320" y="282011"/>
                </a:lnTo>
                <a:lnTo>
                  <a:pt x="2234120" y="298640"/>
                </a:lnTo>
                <a:lnTo>
                  <a:pt x="2217491" y="309840"/>
                </a:lnTo>
                <a:lnTo>
                  <a:pt x="2197100" y="313944"/>
                </a:lnTo>
                <a:lnTo>
                  <a:pt x="52324" y="313944"/>
                </a:lnTo>
                <a:lnTo>
                  <a:pt x="31932" y="309840"/>
                </a:lnTo>
                <a:lnTo>
                  <a:pt x="15303" y="298640"/>
                </a:lnTo>
                <a:lnTo>
                  <a:pt x="4103" y="282011"/>
                </a:lnTo>
                <a:lnTo>
                  <a:pt x="0" y="261620"/>
                </a:lnTo>
                <a:lnTo>
                  <a:pt x="0" y="5232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8942" y="2394966"/>
            <a:ext cx="810895" cy="405765"/>
          </a:xfrm>
          <a:custGeom>
            <a:avLst/>
            <a:gdLst/>
            <a:ahLst/>
            <a:cxnLst/>
            <a:rect l="l" t="t" r="r" b="b"/>
            <a:pathLst>
              <a:path w="810895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3" y="0"/>
                </a:lnTo>
                <a:lnTo>
                  <a:pt x="743203" y="0"/>
                </a:lnTo>
                <a:lnTo>
                  <a:pt x="769512" y="5306"/>
                </a:lnTo>
                <a:lnTo>
                  <a:pt x="790987" y="19780"/>
                </a:lnTo>
                <a:lnTo>
                  <a:pt x="805461" y="41255"/>
                </a:lnTo>
                <a:lnTo>
                  <a:pt x="810767" y="67563"/>
                </a:lnTo>
                <a:lnTo>
                  <a:pt x="810767" y="337819"/>
                </a:lnTo>
                <a:lnTo>
                  <a:pt x="805461" y="364128"/>
                </a:lnTo>
                <a:lnTo>
                  <a:pt x="790987" y="385603"/>
                </a:lnTo>
                <a:lnTo>
                  <a:pt x="769512" y="400077"/>
                </a:lnTo>
                <a:lnTo>
                  <a:pt x="743203" y="405383"/>
                </a:lnTo>
                <a:lnTo>
                  <a:pt x="67563" y="405383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1240" y="7279385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885303" y="2041017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994470F-9C18-4C25-BF2F-AC977038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1400"/>
            <a:ext cx="10406450" cy="90037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341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Setup</a:t>
            </a:r>
            <a:r>
              <a:rPr spc="520" dirty="0"/>
              <a:t> </a:t>
            </a:r>
            <a:r>
              <a:rPr spc="250" dirty="0"/>
              <a:t>License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50190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29" dirty="0">
                <a:solidFill>
                  <a:srgbClr val="3CA3B5"/>
                </a:solidFill>
                <a:latin typeface="Times New Roman"/>
                <a:cs typeface="Times New Roman"/>
              </a:rPr>
              <a:t>(2/4)</a:t>
            </a:r>
            <a:r>
              <a:rPr sz="5400" spc="-215" dirty="0">
                <a:solidFill>
                  <a:srgbClr val="3CA3B5"/>
                </a:solidFill>
                <a:latin typeface="Times New Roman"/>
                <a:cs typeface="Times New Roman"/>
              </a:rPr>
              <a:t> </a:t>
            </a:r>
            <a:r>
              <a:rPr sz="5400" spc="235" dirty="0">
                <a:solidFill>
                  <a:srgbClr val="3CA3B5"/>
                </a:solidFill>
                <a:latin typeface="Times New Roman"/>
                <a:cs typeface="Times New Roman"/>
              </a:rPr>
              <a:t>(Windows)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800" y="5372101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3601720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  <a:lnTo>
                  <a:pt x="3541267" y="0"/>
                </a:lnTo>
                <a:lnTo>
                  <a:pt x="3564618" y="4704"/>
                </a:lnTo>
                <a:lnTo>
                  <a:pt x="3583670" y="17541"/>
                </a:lnTo>
                <a:lnTo>
                  <a:pt x="3596507" y="36593"/>
                </a:lnTo>
                <a:lnTo>
                  <a:pt x="3601212" y="59944"/>
                </a:lnTo>
                <a:lnTo>
                  <a:pt x="3601212" y="299720"/>
                </a:lnTo>
                <a:lnTo>
                  <a:pt x="3596507" y="323070"/>
                </a:lnTo>
                <a:lnTo>
                  <a:pt x="3583670" y="342122"/>
                </a:lnTo>
                <a:lnTo>
                  <a:pt x="3564618" y="354959"/>
                </a:lnTo>
                <a:lnTo>
                  <a:pt x="3541267" y="359663"/>
                </a:lnTo>
                <a:lnTo>
                  <a:pt x="59944" y="359663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1" y="3822446"/>
            <a:ext cx="1981200" cy="178054"/>
          </a:xfrm>
          <a:custGeom>
            <a:avLst/>
            <a:gdLst/>
            <a:ahLst/>
            <a:cxnLst/>
            <a:rect l="l" t="t" r="r" b="b"/>
            <a:pathLst>
              <a:path w="2205355" h="271779">
                <a:moveTo>
                  <a:pt x="0" y="45212"/>
                </a:moveTo>
                <a:lnTo>
                  <a:pt x="3553" y="27592"/>
                </a:lnTo>
                <a:lnTo>
                  <a:pt x="13242" y="13223"/>
                </a:lnTo>
                <a:lnTo>
                  <a:pt x="27614" y="3546"/>
                </a:lnTo>
                <a:lnTo>
                  <a:pt x="45212" y="0"/>
                </a:lnTo>
                <a:lnTo>
                  <a:pt x="2160016" y="0"/>
                </a:lnTo>
                <a:lnTo>
                  <a:pt x="2177635" y="3546"/>
                </a:lnTo>
                <a:lnTo>
                  <a:pt x="2192004" y="13223"/>
                </a:lnTo>
                <a:lnTo>
                  <a:pt x="2201681" y="27592"/>
                </a:lnTo>
                <a:lnTo>
                  <a:pt x="2205228" y="45212"/>
                </a:lnTo>
                <a:lnTo>
                  <a:pt x="2205228" y="226060"/>
                </a:lnTo>
                <a:lnTo>
                  <a:pt x="2201681" y="243679"/>
                </a:lnTo>
                <a:lnTo>
                  <a:pt x="2192004" y="258048"/>
                </a:lnTo>
                <a:lnTo>
                  <a:pt x="2177635" y="267725"/>
                </a:lnTo>
                <a:lnTo>
                  <a:pt x="2160016" y="271272"/>
                </a:lnTo>
                <a:lnTo>
                  <a:pt x="45212" y="271272"/>
                </a:lnTo>
                <a:lnTo>
                  <a:pt x="27614" y="267725"/>
                </a:lnTo>
                <a:lnTo>
                  <a:pt x="13242" y="258048"/>
                </a:lnTo>
                <a:lnTo>
                  <a:pt x="3553" y="243679"/>
                </a:lnTo>
                <a:lnTo>
                  <a:pt x="0" y="226060"/>
                </a:lnTo>
                <a:lnTo>
                  <a:pt x="0" y="45212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1241" y="4972686"/>
            <a:ext cx="33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215087" y="3654615"/>
            <a:ext cx="33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341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Setup</a:t>
            </a:r>
            <a:r>
              <a:rPr spc="520" dirty="0"/>
              <a:t> </a:t>
            </a:r>
            <a:r>
              <a:rPr spc="250" dirty="0"/>
              <a:t>License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27294" y="308305"/>
            <a:ext cx="39801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29" dirty="0">
                <a:solidFill>
                  <a:srgbClr val="3CA3B5"/>
                </a:solidFill>
                <a:latin typeface="Times New Roman"/>
                <a:cs typeface="Times New Roman"/>
              </a:rPr>
              <a:t>(3/4)</a:t>
            </a:r>
            <a:r>
              <a:rPr sz="5400" spc="-225" dirty="0">
                <a:solidFill>
                  <a:srgbClr val="3CA3B5"/>
                </a:solidFill>
                <a:latin typeface="Times New Roman"/>
                <a:cs typeface="Times New Roman"/>
              </a:rPr>
              <a:t> </a:t>
            </a:r>
            <a:r>
              <a:rPr sz="5400" spc="250" dirty="0">
                <a:solidFill>
                  <a:srgbClr val="3CA3B5"/>
                </a:solidFill>
                <a:latin typeface="Times New Roman"/>
                <a:cs typeface="Times New Roman"/>
              </a:rPr>
              <a:t>(Linux)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038" y="1934083"/>
            <a:ext cx="10156190" cy="5029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Open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terminal</a:t>
            </a:r>
            <a:endParaRPr sz="32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cd</a:t>
            </a:r>
            <a:r>
              <a:rPr sz="3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~</a:t>
            </a:r>
            <a:endParaRPr sz="32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gedit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./.bashrc</a:t>
            </a:r>
            <a:endParaRPr sz="32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Paste the following code to blank</a:t>
            </a:r>
            <a:r>
              <a:rPr sz="32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position</a:t>
            </a:r>
            <a:endParaRPr sz="3200" dirty="0">
              <a:latin typeface="Times New Roman"/>
              <a:cs typeface="Times New Roman"/>
            </a:endParaRPr>
          </a:p>
          <a:p>
            <a:pPr marL="1471295" lvl="1" indent="-744220">
              <a:lnSpc>
                <a:spcPct val="100000"/>
              </a:lnSpc>
              <a:spcBef>
                <a:spcPts val="2455"/>
              </a:spcBef>
              <a:buFont typeface="Wingdings"/>
              <a:buChar char=""/>
              <a:tabLst>
                <a:tab pos="1471295" algn="l"/>
                <a:tab pos="147193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export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XILINXD_LICENSE_FILE=</a:t>
            </a:r>
            <a:r>
              <a:rPr lang="en-US" altLang="zh-TW"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10709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@140.117.168.1</a:t>
            </a:r>
            <a:r>
              <a:rPr lang="en-US" altLang="zh-TW"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41</a:t>
            </a:r>
            <a:endParaRPr sz="28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258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Save &amp;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Exit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2306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2091" y="966043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208" y="1952370"/>
            <a:ext cx="610362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Download </a:t>
            </a: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36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Install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Setup License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Setting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Xsim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Synthesis &amp;</a:t>
            </a:r>
            <a:r>
              <a:rPr sz="36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36" y="1318260"/>
            <a:ext cx="12851892" cy="8273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341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Setup</a:t>
            </a:r>
            <a:r>
              <a:rPr spc="520" dirty="0"/>
              <a:t> </a:t>
            </a:r>
            <a:r>
              <a:rPr spc="250" dirty="0"/>
              <a:t>License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4/4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58450" y="3839717"/>
            <a:ext cx="2872740" cy="360045"/>
          </a:xfrm>
          <a:custGeom>
            <a:avLst/>
            <a:gdLst/>
            <a:ahLst/>
            <a:cxnLst/>
            <a:rect l="l" t="t" r="r" b="b"/>
            <a:pathLst>
              <a:path w="2872740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  <a:lnTo>
                  <a:pt x="2812796" y="0"/>
                </a:lnTo>
                <a:lnTo>
                  <a:pt x="2836146" y="4704"/>
                </a:lnTo>
                <a:lnTo>
                  <a:pt x="2855198" y="17541"/>
                </a:lnTo>
                <a:lnTo>
                  <a:pt x="2868035" y="36593"/>
                </a:lnTo>
                <a:lnTo>
                  <a:pt x="2872740" y="59944"/>
                </a:lnTo>
                <a:lnTo>
                  <a:pt x="2872740" y="299720"/>
                </a:lnTo>
                <a:lnTo>
                  <a:pt x="2868035" y="323070"/>
                </a:lnTo>
                <a:lnTo>
                  <a:pt x="2855198" y="342122"/>
                </a:lnTo>
                <a:lnTo>
                  <a:pt x="2836146" y="354959"/>
                </a:lnTo>
                <a:lnTo>
                  <a:pt x="2812796" y="359664"/>
                </a:lnTo>
                <a:lnTo>
                  <a:pt x="59944" y="359664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641" y="4639817"/>
            <a:ext cx="2109470" cy="189230"/>
          </a:xfrm>
          <a:custGeom>
            <a:avLst/>
            <a:gdLst/>
            <a:ahLst/>
            <a:cxnLst/>
            <a:rect l="l" t="t" r="r" b="b"/>
            <a:pathLst>
              <a:path w="2109470" h="189229">
                <a:moveTo>
                  <a:pt x="0" y="31496"/>
                </a:moveTo>
                <a:lnTo>
                  <a:pt x="2474" y="19234"/>
                </a:lnTo>
                <a:lnTo>
                  <a:pt x="9223" y="9223"/>
                </a:lnTo>
                <a:lnTo>
                  <a:pt x="19234" y="2474"/>
                </a:lnTo>
                <a:lnTo>
                  <a:pt x="31495" y="0"/>
                </a:lnTo>
                <a:lnTo>
                  <a:pt x="2077720" y="0"/>
                </a:lnTo>
                <a:lnTo>
                  <a:pt x="2089981" y="2474"/>
                </a:lnTo>
                <a:lnTo>
                  <a:pt x="2099992" y="9223"/>
                </a:lnTo>
                <a:lnTo>
                  <a:pt x="2106741" y="19234"/>
                </a:lnTo>
                <a:lnTo>
                  <a:pt x="2109216" y="31496"/>
                </a:lnTo>
                <a:lnTo>
                  <a:pt x="2109216" y="157480"/>
                </a:lnTo>
                <a:lnTo>
                  <a:pt x="2106741" y="169741"/>
                </a:lnTo>
                <a:lnTo>
                  <a:pt x="2099992" y="179752"/>
                </a:lnTo>
                <a:lnTo>
                  <a:pt x="2089981" y="186501"/>
                </a:lnTo>
                <a:lnTo>
                  <a:pt x="2077720" y="188976"/>
                </a:lnTo>
                <a:lnTo>
                  <a:pt x="31495" y="188976"/>
                </a:lnTo>
                <a:lnTo>
                  <a:pt x="19234" y="186501"/>
                </a:lnTo>
                <a:lnTo>
                  <a:pt x="9223" y="179752"/>
                </a:lnTo>
                <a:lnTo>
                  <a:pt x="2474" y="169741"/>
                </a:lnTo>
                <a:lnTo>
                  <a:pt x="0" y="157480"/>
                </a:lnTo>
                <a:lnTo>
                  <a:pt x="0" y="31496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56114" y="3475482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85438" y="4261865"/>
            <a:ext cx="9446260" cy="3447415"/>
          </a:xfrm>
          <a:custGeom>
            <a:avLst/>
            <a:gdLst/>
            <a:ahLst/>
            <a:cxnLst/>
            <a:rect l="l" t="t" r="r" b="b"/>
            <a:pathLst>
              <a:path w="9446260" h="3447415">
                <a:moveTo>
                  <a:pt x="0" y="574548"/>
                </a:moveTo>
                <a:lnTo>
                  <a:pt x="1904" y="527418"/>
                </a:lnTo>
                <a:lnTo>
                  <a:pt x="7518" y="481339"/>
                </a:lnTo>
                <a:lnTo>
                  <a:pt x="16694" y="436458"/>
                </a:lnTo>
                <a:lnTo>
                  <a:pt x="29285" y="392923"/>
                </a:lnTo>
                <a:lnTo>
                  <a:pt x="45142" y="350883"/>
                </a:lnTo>
                <a:lnTo>
                  <a:pt x="64118" y="310484"/>
                </a:lnTo>
                <a:lnTo>
                  <a:pt x="86066" y="271874"/>
                </a:lnTo>
                <a:lnTo>
                  <a:pt x="110837" y="235201"/>
                </a:lnTo>
                <a:lnTo>
                  <a:pt x="138284" y="200614"/>
                </a:lnTo>
                <a:lnTo>
                  <a:pt x="168259" y="168259"/>
                </a:lnTo>
                <a:lnTo>
                  <a:pt x="200614" y="138284"/>
                </a:lnTo>
                <a:lnTo>
                  <a:pt x="235201" y="110837"/>
                </a:lnTo>
                <a:lnTo>
                  <a:pt x="271874" y="86066"/>
                </a:lnTo>
                <a:lnTo>
                  <a:pt x="310484" y="64118"/>
                </a:lnTo>
                <a:lnTo>
                  <a:pt x="350883" y="45142"/>
                </a:lnTo>
                <a:lnTo>
                  <a:pt x="392923" y="29285"/>
                </a:lnTo>
                <a:lnTo>
                  <a:pt x="436458" y="16694"/>
                </a:lnTo>
                <a:lnTo>
                  <a:pt x="481339" y="7518"/>
                </a:lnTo>
                <a:lnTo>
                  <a:pt x="527418" y="1904"/>
                </a:lnTo>
                <a:lnTo>
                  <a:pt x="574548" y="0"/>
                </a:lnTo>
                <a:lnTo>
                  <a:pt x="8871204" y="0"/>
                </a:lnTo>
                <a:lnTo>
                  <a:pt x="8918333" y="1904"/>
                </a:lnTo>
                <a:lnTo>
                  <a:pt x="8964412" y="7518"/>
                </a:lnTo>
                <a:lnTo>
                  <a:pt x="9009293" y="16694"/>
                </a:lnTo>
                <a:lnTo>
                  <a:pt x="9052828" y="29285"/>
                </a:lnTo>
                <a:lnTo>
                  <a:pt x="9094868" y="45142"/>
                </a:lnTo>
                <a:lnTo>
                  <a:pt x="9135267" y="64118"/>
                </a:lnTo>
                <a:lnTo>
                  <a:pt x="9173877" y="86066"/>
                </a:lnTo>
                <a:lnTo>
                  <a:pt x="9210550" y="110837"/>
                </a:lnTo>
                <a:lnTo>
                  <a:pt x="9245137" y="138284"/>
                </a:lnTo>
                <a:lnTo>
                  <a:pt x="9277492" y="168259"/>
                </a:lnTo>
                <a:lnTo>
                  <a:pt x="9307467" y="200614"/>
                </a:lnTo>
                <a:lnTo>
                  <a:pt x="9334914" y="235201"/>
                </a:lnTo>
                <a:lnTo>
                  <a:pt x="9359685" y="271874"/>
                </a:lnTo>
                <a:lnTo>
                  <a:pt x="9381633" y="310484"/>
                </a:lnTo>
                <a:lnTo>
                  <a:pt x="9400609" y="350883"/>
                </a:lnTo>
                <a:lnTo>
                  <a:pt x="9416466" y="392923"/>
                </a:lnTo>
                <a:lnTo>
                  <a:pt x="9429057" y="436458"/>
                </a:lnTo>
                <a:lnTo>
                  <a:pt x="9438233" y="481339"/>
                </a:lnTo>
                <a:lnTo>
                  <a:pt x="9443847" y="527418"/>
                </a:lnTo>
                <a:lnTo>
                  <a:pt x="9445752" y="574548"/>
                </a:lnTo>
                <a:lnTo>
                  <a:pt x="9445752" y="2872740"/>
                </a:lnTo>
                <a:lnTo>
                  <a:pt x="9443847" y="2919869"/>
                </a:lnTo>
                <a:lnTo>
                  <a:pt x="9438233" y="2965948"/>
                </a:lnTo>
                <a:lnTo>
                  <a:pt x="9429057" y="3010829"/>
                </a:lnTo>
                <a:lnTo>
                  <a:pt x="9416466" y="3054364"/>
                </a:lnTo>
                <a:lnTo>
                  <a:pt x="9400609" y="3096404"/>
                </a:lnTo>
                <a:lnTo>
                  <a:pt x="9381633" y="3136803"/>
                </a:lnTo>
                <a:lnTo>
                  <a:pt x="9359685" y="3175413"/>
                </a:lnTo>
                <a:lnTo>
                  <a:pt x="9334914" y="3212086"/>
                </a:lnTo>
                <a:lnTo>
                  <a:pt x="9307467" y="3246673"/>
                </a:lnTo>
                <a:lnTo>
                  <a:pt x="9277492" y="3279028"/>
                </a:lnTo>
                <a:lnTo>
                  <a:pt x="9245137" y="3309003"/>
                </a:lnTo>
                <a:lnTo>
                  <a:pt x="9210550" y="3336450"/>
                </a:lnTo>
                <a:lnTo>
                  <a:pt x="9173877" y="3361221"/>
                </a:lnTo>
                <a:lnTo>
                  <a:pt x="9135267" y="3383169"/>
                </a:lnTo>
                <a:lnTo>
                  <a:pt x="9094868" y="3402145"/>
                </a:lnTo>
                <a:lnTo>
                  <a:pt x="9052828" y="3418002"/>
                </a:lnTo>
                <a:lnTo>
                  <a:pt x="9009293" y="3430593"/>
                </a:lnTo>
                <a:lnTo>
                  <a:pt x="8964412" y="3439769"/>
                </a:lnTo>
                <a:lnTo>
                  <a:pt x="8918333" y="3445383"/>
                </a:lnTo>
                <a:lnTo>
                  <a:pt x="8871204" y="3447288"/>
                </a:lnTo>
                <a:lnTo>
                  <a:pt x="574548" y="3447288"/>
                </a:lnTo>
                <a:lnTo>
                  <a:pt x="527418" y="3445383"/>
                </a:lnTo>
                <a:lnTo>
                  <a:pt x="481339" y="3439769"/>
                </a:lnTo>
                <a:lnTo>
                  <a:pt x="436458" y="3430593"/>
                </a:lnTo>
                <a:lnTo>
                  <a:pt x="392923" y="3418002"/>
                </a:lnTo>
                <a:lnTo>
                  <a:pt x="350883" y="3402145"/>
                </a:lnTo>
                <a:lnTo>
                  <a:pt x="310484" y="3383169"/>
                </a:lnTo>
                <a:lnTo>
                  <a:pt x="271874" y="3361221"/>
                </a:lnTo>
                <a:lnTo>
                  <a:pt x="235201" y="3336450"/>
                </a:lnTo>
                <a:lnTo>
                  <a:pt x="200614" y="3309003"/>
                </a:lnTo>
                <a:lnTo>
                  <a:pt x="168259" y="3279028"/>
                </a:lnTo>
                <a:lnTo>
                  <a:pt x="138284" y="3246673"/>
                </a:lnTo>
                <a:lnTo>
                  <a:pt x="110837" y="3212086"/>
                </a:lnTo>
                <a:lnTo>
                  <a:pt x="86066" y="3175413"/>
                </a:lnTo>
                <a:lnTo>
                  <a:pt x="64118" y="3136803"/>
                </a:lnTo>
                <a:lnTo>
                  <a:pt x="45142" y="3096404"/>
                </a:lnTo>
                <a:lnTo>
                  <a:pt x="29285" y="3054364"/>
                </a:lnTo>
                <a:lnTo>
                  <a:pt x="16694" y="3010829"/>
                </a:lnTo>
                <a:lnTo>
                  <a:pt x="7518" y="2965948"/>
                </a:lnTo>
                <a:lnTo>
                  <a:pt x="1904" y="2919869"/>
                </a:lnTo>
                <a:lnTo>
                  <a:pt x="0" y="2872740"/>
                </a:lnTo>
                <a:lnTo>
                  <a:pt x="0" y="57454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758" y="4461763"/>
            <a:ext cx="3939540" cy="352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Times New Roman"/>
              <a:cs typeface="Times New Roman"/>
            </a:endParaRPr>
          </a:p>
          <a:p>
            <a:pPr marL="417830" marR="5080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3.If you set license  </a:t>
            </a:r>
            <a:r>
              <a:rPr sz="3200" spc="-15" dirty="0">
                <a:solidFill>
                  <a:srgbClr val="C00000"/>
                </a:solidFill>
                <a:latin typeface="Times New Roman"/>
                <a:cs typeface="Times New Roman"/>
              </a:rPr>
              <a:t>successfully,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you</a:t>
            </a:r>
            <a:r>
              <a:rPr sz="3200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will  see a lot of items in  this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field.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2306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Outline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9208" y="1952370"/>
            <a:ext cx="610362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Download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r>
              <a:rPr sz="36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Install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Setup License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Create</a:t>
            </a: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Setting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Xsim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Synthesis &amp;</a:t>
            </a:r>
            <a:r>
              <a:rPr sz="36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Create</a:t>
            </a:r>
            <a:r>
              <a:rPr spc="515" dirty="0"/>
              <a:t> </a:t>
            </a:r>
            <a:r>
              <a:rPr spc="250" dirty="0"/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1/8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7887" y="1325880"/>
            <a:ext cx="12252960" cy="8813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266" y="1544574"/>
            <a:ext cx="516890" cy="277495"/>
          </a:xfrm>
          <a:custGeom>
            <a:avLst/>
            <a:gdLst/>
            <a:ahLst/>
            <a:cxnLst/>
            <a:rect l="l" t="t" r="r" b="b"/>
            <a:pathLst>
              <a:path w="516890" h="277494">
                <a:moveTo>
                  <a:pt x="0" y="46227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8" y="0"/>
                </a:lnTo>
                <a:lnTo>
                  <a:pt x="470408" y="0"/>
                </a:lnTo>
                <a:lnTo>
                  <a:pt x="488400" y="3633"/>
                </a:lnTo>
                <a:lnTo>
                  <a:pt x="503094" y="13541"/>
                </a:lnTo>
                <a:lnTo>
                  <a:pt x="513002" y="28235"/>
                </a:lnTo>
                <a:lnTo>
                  <a:pt x="516636" y="46227"/>
                </a:lnTo>
                <a:lnTo>
                  <a:pt x="516636" y="231140"/>
                </a:lnTo>
                <a:lnTo>
                  <a:pt x="513002" y="249132"/>
                </a:lnTo>
                <a:lnTo>
                  <a:pt x="503094" y="263826"/>
                </a:lnTo>
                <a:lnTo>
                  <a:pt x="488400" y="273734"/>
                </a:lnTo>
                <a:lnTo>
                  <a:pt x="470408" y="277368"/>
                </a:lnTo>
                <a:lnTo>
                  <a:pt x="46228" y="277368"/>
                </a:lnTo>
                <a:lnTo>
                  <a:pt x="28235" y="273734"/>
                </a:lnTo>
                <a:lnTo>
                  <a:pt x="13541" y="263826"/>
                </a:lnTo>
                <a:lnTo>
                  <a:pt x="3633" y="249132"/>
                </a:lnTo>
                <a:lnTo>
                  <a:pt x="0" y="231140"/>
                </a:lnTo>
                <a:lnTo>
                  <a:pt x="0" y="4622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0986" y="1948433"/>
            <a:ext cx="1012190" cy="226060"/>
          </a:xfrm>
          <a:custGeom>
            <a:avLst/>
            <a:gdLst/>
            <a:ahLst/>
            <a:cxnLst/>
            <a:rect l="l" t="t" r="r" b="b"/>
            <a:pathLst>
              <a:path w="1012189" h="226060">
                <a:moveTo>
                  <a:pt x="0" y="37592"/>
                </a:moveTo>
                <a:lnTo>
                  <a:pt x="2953" y="22985"/>
                </a:lnTo>
                <a:lnTo>
                  <a:pt x="11009" y="11033"/>
                </a:lnTo>
                <a:lnTo>
                  <a:pt x="22958" y="2962"/>
                </a:lnTo>
                <a:lnTo>
                  <a:pt x="37591" y="0"/>
                </a:lnTo>
                <a:lnTo>
                  <a:pt x="974344" y="0"/>
                </a:lnTo>
                <a:lnTo>
                  <a:pt x="988950" y="2962"/>
                </a:lnTo>
                <a:lnTo>
                  <a:pt x="1000902" y="11033"/>
                </a:lnTo>
                <a:lnTo>
                  <a:pt x="1008973" y="22985"/>
                </a:lnTo>
                <a:lnTo>
                  <a:pt x="1011936" y="37592"/>
                </a:lnTo>
                <a:lnTo>
                  <a:pt x="1011936" y="187960"/>
                </a:lnTo>
                <a:lnTo>
                  <a:pt x="1008973" y="202566"/>
                </a:lnTo>
                <a:lnTo>
                  <a:pt x="1000902" y="214518"/>
                </a:lnTo>
                <a:lnTo>
                  <a:pt x="988950" y="222589"/>
                </a:lnTo>
                <a:lnTo>
                  <a:pt x="974344" y="225551"/>
                </a:lnTo>
                <a:lnTo>
                  <a:pt x="37591" y="225551"/>
                </a:lnTo>
                <a:lnTo>
                  <a:pt x="22958" y="222589"/>
                </a:lnTo>
                <a:lnTo>
                  <a:pt x="11009" y="214518"/>
                </a:lnTo>
                <a:lnTo>
                  <a:pt x="2953" y="202566"/>
                </a:lnTo>
                <a:lnTo>
                  <a:pt x="0" y="187960"/>
                </a:lnTo>
                <a:lnTo>
                  <a:pt x="0" y="37592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680" y="1247343"/>
            <a:ext cx="2261235" cy="98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6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ts val="3760"/>
              </a:lnSpc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1583648"/>
            <a:ext cx="10620756" cy="7473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Create</a:t>
            </a:r>
            <a:r>
              <a:rPr spc="515" dirty="0"/>
              <a:t> </a:t>
            </a:r>
            <a:r>
              <a:rPr spc="250" dirty="0"/>
              <a:t>Project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9600" y="8039100"/>
            <a:ext cx="42291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2/8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591" y="3009900"/>
            <a:ext cx="332105" cy="91242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5" dirty="0">
                <a:solidFill>
                  <a:srgbClr val="C00000"/>
                </a:solidFill>
                <a:latin typeface="+mn-ea"/>
                <a:cs typeface="Times New Roman"/>
              </a:rPr>
              <a:t>1.</a:t>
            </a:r>
            <a:endParaRPr sz="2000" dirty="0">
              <a:latin typeface="+mn-e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5" dirty="0">
                <a:solidFill>
                  <a:srgbClr val="C00000"/>
                </a:solidFill>
                <a:latin typeface="+mn-ea"/>
                <a:cs typeface="Times New Roman"/>
              </a:rPr>
              <a:t>2</a:t>
            </a:r>
            <a:r>
              <a:rPr sz="3200" dirty="0">
                <a:solidFill>
                  <a:srgbClr val="C00000"/>
                </a:solidFill>
                <a:latin typeface="+mn-ea"/>
                <a:cs typeface="Times New Roman"/>
              </a:rPr>
              <a:t>.</a:t>
            </a:r>
            <a:endParaRPr sz="3200" dirty="0">
              <a:latin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191" y="1318257"/>
            <a:ext cx="10440924" cy="8894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Create</a:t>
            </a:r>
            <a:r>
              <a:rPr spc="515" dirty="0"/>
              <a:t> </a:t>
            </a:r>
            <a:r>
              <a:rPr spc="250" dirty="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3/8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3173" y="3254502"/>
            <a:ext cx="1620520" cy="360045"/>
          </a:xfrm>
          <a:custGeom>
            <a:avLst/>
            <a:gdLst/>
            <a:ahLst/>
            <a:cxnLst/>
            <a:rect l="l" t="t" r="r" b="b"/>
            <a:pathLst>
              <a:path w="1620520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1560067" y="0"/>
                </a:lnTo>
                <a:lnTo>
                  <a:pt x="1583418" y="4704"/>
                </a:lnTo>
                <a:lnTo>
                  <a:pt x="1602470" y="17541"/>
                </a:lnTo>
                <a:lnTo>
                  <a:pt x="1615307" y="36593"/>
                </a:lnTo>
                <a:lnTo>
                  <a:pt x="1620012" y="59944"/>
                </a:lnTo>
                <a:lnTo>
                  <a:pt x="1620012" y="299720"/>
                </a:lnTo>
                <a:lnTo>
                  <a:pt x="1615307" y="323070"/>
                </a:lnTo>
                <a:lnTo>
                  <a:pt x="1602470" y="342122"/>
                </a:lnTo>
                <a:lnTo>
                  <a:pt x="1583418" y="354959"/>
                </a:lnTo>
                <a:lnTo>
                  <a:pt x="1560067" y="359664"/>
                </a:lnTo>
                <a:lnTo>
                  <a:pt x="59943" y="359664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12282" y="3712590"/>
            <a:ext cx="76263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C00000"/>
                </a:solidFill>
                <a:latin typeface="Times New Roman"/>
                <a:cs typeface="Times New Roman"/>
              </a:rPr>
              <a:t>We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add source codes</a:t>
            </a:r>
            <a:r>
              <a:rPr sz="3200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later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or you can add now by unselecting this</a:t>
            </a:r>
            <a:r>
              <a:rPr sz="3200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option.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3317" y="4068317"/>
            <a:ext cx="2985770" cy="360045"/>
          </a:xfrm>
          <a:custGeom>
            <a:avLst/>
            <a:gdLst/>
            <a:ahLst/>
            <a:cxnLst/>
            <a:rect l="l" t="t" r="r" b="b"/>
            <a:pathLst>
              <a:path w="2985770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2925572" y="0"/>
                </a:lnTo>
                <a:lnTo>
                  <a:pt x="2948922" y="4704"/>
                </a:lnTo>
                <a:lnTo>
                  <a:pt x="2967974" y="17541"/>
                </a:lnTo>
                <a:lnTo>
                  <a:pt x="2980811" y="36593"/>
                </a:lnTo>
                <a:lnTo>
                  <a:pt x="2985516" y="59944"/>
                </a:lnTo>
                <a:lnTo>
                  <a:pt x="2985516" y="299720"/>
                </a:lnTo>
                <a:lnTo>
                  <a:pt x="2980811" y="323070"/>
                </a:lnTo>
                <a:lnTo>
                  <a:pt x="2967974" y="342122"/>
                </a:lnTo>
                <a:lnTo>
                  <a:pt x="2948922" y="354959"/>
                </a:lnTo>
                <a:lnTo>
                  <a:pt x="2925572" y="359664"/>
                </a:lnTo>
                <a:lnTo>
                  <a:pt x="59943" y="359664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900" y="3160902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2890" y="9214012"/>
            <a:ext cx="33210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681988" y="3958844"/>
            <a:ext cx="33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2976" y="1318260"/>
            <a:ext cx="10087356" cy="8820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Create</a:t>
            </a:r>
            <a:r>
              <a:rPr spc="515" dirty="0"/>
              <a:t> </a:t>
            </a:r>
            <a:r>
              <a:rPr spc="250" dirty="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4/8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31870" y="3303270"/>
            <a:ext cx="1076325" cy="360045"/>
          </a:xfrm>
          <a:custGeom>
            <a:avLst/>
            <a:gdLst/>
            <a:ahLst/>
            <a:cxnLst/>
            <a:rect l="l" t="t" r="r" b="b"/>
            <a:pathLst>
              <a:path w="1076325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1016000" y="0"/>
                </a:lnTo>
                <a:lnTo>
                  <a:pt x="1039350" y="4704"/>
                </a:lnTo>
                <a:lnTo>
                  <a:pt x="1058402" y="17541"/>
                </a:lnTo>
                <a:lnTo>
                  <a:pt x="1071239" y="36593"/>
                </a:lnTo>
                <a:lnTo>
                  <a:pt x="1075943" y="59944"/>
                </a:lnTo>
                <a:lnTo>
                  <a:pt x="1075943" y="299720"/>
                </a:lnTo>
                <a:lnTo>
                  <a:pt x="1071239" y="323070"/>
                </a:lnTo>
                <a:lnTo>
                  <a:pt x="1058402" y="342122"/>
                </a:lnTo>
                <a:lnTo>
                  <a:pt x="1039350" y="354959"/>
                </a:lnTo>
                <a:lnTo>
                  <a:pt x="1016000" y="359663"/>
                </a:lnTo>
                <a:lnTo>
                  <a:pt x="59943" y="359663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8350" y="7145273"/>
            <a:ext cx="9366885" cy="360045"/>
          </a:xfrm>
          <a:custGeom>
            <a:avLst/>
            <a:gdLst/>
            <a:ahLst/>
            <a:cxnLst/>
            <a:rect l="l" t="t" r="r" b="b"/>
            <a:pathLst>
              <a:path w="9366885" h="360045">
                <a:moveTo>
                  <a:pt x="0" y="59943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9306560" y="0"/>
                </a:lnTo>
                <a:lnTo>
                  <a:pt x="9329910" y="4704"/>
                </a:lnTo>
                <a:lnTo>
                  <a:pt x="9348962" y="17541"/>
                </a:lnTo>
                <a:lnTo>
                  <a:pt x="9361799" y="36593"/>
                </a:lnTo>
                <a:lnTo>
                  <a:pt x="9366504" y="59943"/>
                </a:lnTo>
                <a:lnTo>
                  <a:pt x="9366504" y="299719"/>
                </a:lnTo>
                <a:lnTo>
                  <a:pt x="9361799" y="323070"/>
                </a:lnTo>
                <a:lnTo>
                  <a:pt x="9348962" y="342122"/>
                </a:lnTo>
                <a:lnTo>
                  <a:pt x="9329910" y="354959"/>
                </a:lnTo>
                <a:lnTo>
                  <a:pt x="9306560" y="359663"/>
                </a:lnTo>
                <a:lnTo>
                  <a:pt x="59943" y="359663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19"/>
                </a:lnTo>
                <a:lnTo>
                  <a:pt x="0" y="59943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07382" y="3140710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2890" y="9214012"/>
            <a:ext cx="33210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5"/>
              </a:lnSpc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708150" y="6959345"/>
            <a:ext cx="33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9927" y="1318260"/>
            <a:ext cx="10093452" cy="882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Create</a:t>
            </a:r>
            <a:r>
              <a:rPr spc="515" dirty="0"/>
              <a:t> </a:t>
            </a:r>
            <a:r>
              <a:rPr spc="250" dirty="0"/>
              <a:t>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5/8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8026" y="9027362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45" dirty="0">
                <a:solidFill>
                  <a:srgbClr val="3CA3B5"/>
                </a:solidFill>
                <a:latin typeface="Times New Roman"/>
                <a:cs typeface="Times New Roman"/>
              </a:rPr>
              <a:t>Create</a:t>
            </a:r>
            <a:r>
              <a:rPr sz="5400" spc="515" dirty="0">
                <a:solidFill>
                  <a:srgbClr val="3CA3B5"/>
                </a:solidFill>
                <a:latin typeface="Times New Roman"/>
                <a:cs typeface="Times New Roman"/>
              </a:rPr>
              <a:t> </a:t>
            </a:r>
            <a:r>
              <a:rPr sz="5400" spc="250" dirty="0">
                <a:solidFill>
                  <a:srgbClr val="3CA3B5"/>
                </a:solidFill>
                <a:latin typeface="Times New Roman"/>
                <a:cs typeface="Times New Roman"/>
              </a:rPr>
              <a:t>Project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6/8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0726" y="9084370"/>
            <a:ext cx="30670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5"/>
              </a:lnSpc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631" y="1408175"/>
            <a:ext cx="12926568" cy="8551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298" y="2939033"/>
            <a:ext cx="1076325" cy="226060"/>
          </a:xfrm>
          <a:custGeom>
            <a:avLst/>
            <a:gdLst/>
            <a:ahLst/>
            <a:cxnLst/>
            <a:rect l="l" t="t" r="r" b="b"/>
            <a:pathLst>
              <a:path w="1076325" h="226060">
                <a:moveTo>
                  <a:pt x="0" y="37592"/>
                </a:moveTo>
                <a:lnTo>
                  <a:pt x="2953" y="22985"/>
                </a:lnTo>
                <a:lnTo>
                  <a:pt x="11009" y="11033"/>
                </a:lnTo>
                <a:lnTo>
                  <a:pt x="22958" y="2962"/>
                </a:lnTo>
                <a:lnTo>
                  <a:pt x="37592" y="0"/>
                </a:lnTo>
                <a:lnTo>
                  <a:pt x="1038351" y="0"/>
                </a:lnTo>
                <a:lnTo>
                  <a:pt x="1052958" y="2962"/>
                </a:lnTo>
                <a:lnTo>
                  <a:pt x="1064910" y="11033"/>
                </a:lnTo>
                <a:lnTo>
                  <a:pt x="1072981" y="22985"/>
                </a:lnTo>
                <a:lnTo>
                  <a:pt x="1075944" y="37592"/>
                </a:lnTo>
                <a:lnTo>
                  <a:pt x="1075944" y="187960"/>
                </a:lnTo>
                <a:lnTo>
                  <a:pt x="1072981" y="202566"/>
                </a:lnTo>
                <a:lnTo>
                  <a:pt x="1064910" y="214518"/>
                </a:lnTo>
                <a:lnTo>
                  <a:pt x="1052958" y="222589"/>
                </a:lnTo>
                <a:lnTo>
                  <a:pt x="1038351" y="225551"/>
                </a:lnTo>
                <a:lnTo>
                  <a:pt x="37592" y="225551"/>
                </a:lnTo>
                <a:lnTo>
                  <a:pt x="22958" y="222589"/>
                </a:lnTo>
                <a:lnTo>
                  <a:pt x="11009" y="214518"/>
                </a:lnTo>
                <a:lnTo>
                  <a:pt x="2953" y="202566"/>
                </a:lnTo>
                <a:lnTo>
                  <a:pt x="0" y="187960"/>
                </a:lnTo>
                <a:lnTo>
                  <a:pt x="0" y="37592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412" y="2777998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3647" y="1539239"/>
            <a:ext cx="11526012" cy="7830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Create</a:t>
            </a:r>
            <a:r>
              <a:rPr spc="515" dirty="0"/>
              <a:t> </a:t>
            </a:r>
            <a:r>
              <a:rPr spc="250" dirty="0"/>
              <a:t>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7/8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6669" y="2732912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2328" y="2985571"/>
            <a:ext cx="2025650" cy="161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95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Constraint  Source</a:t>
            </a:r>
            <a:r>
              <a:rPr sz="32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code  </a:t>
            </a:r>
            <a:r>
              <a:rPr sz="3200" spc="-25" dirty="0">
                <a:solidFill>
                  <a:srgbClr val="C00000"/>
                </a:solidFill>
                <a:latin typeface="Times New Roman"/>
                <a:cs typeface="Times New Roman"/>
              </a:rPr>
              <a:t>Testbench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6750" y="8134350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891" y="1592580"/>
            <a:ext cx="12193524" cy="8272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418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Create</a:t>
            </a:r>
            <a:r>
              <a:rPr spc="515" dirty="0"/>
              <a:t> </a:t>
            </a:r>
            <a:r>
              <a:rPr spc="250" dirty="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27294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8/8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1884" y="6829425"/>
            <a:ext cx="332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8317" y="6852666"/>
            <a:ext cx="5534025" cy="500380"/>
          </a:xfrm>
          <a:custGeom>
            <a:avLst/>
            <a:gdLst/>
            <a:ahLst/>
            <a:cxnLst/>
            <a:rect l="l" t="t" r="r" b="b"/>
            <a:pathLst>
              <a:path w="5534025" h="500379">
                <a:moveTo>
                  <a:pt x="0" y="83312"/>
                </a:moveTo>
                <a:lnTo>
                  <a:pt x="6552" y="50899"/>
                </a:lnTo>
                <a:lnTo>
                  <a:pt x="24415" y="24415"/>
                </a:lnTo>
                <a:lnTo>
                  <a:pt x="50899" y="6552"/>
                </a:lnTo>
                <a:lnTo>
                  <a:pt x="83312" y="0"/>
                </a:lnTo>
                <a:lnTo>
                  <a:pt x="5450332" y="0"/>
                </a:lnTo>
                <a:lnTo>
                  <a:pt x="5482744" y="6552"/>
                </a:lnTo>
                <a:lnTo>
                  <a:pt x="5509228" y="24415"/>
                </a:lnTo>
                <a:lnTo>
                  <a:pt x="5527091" y="50899"/>
                </a:lnTo>
                <a:lnTo>
                  <a:pt x="5533644" y="83312"/>
                </a:lnTo>
                <a:lnTo>
                  <a:pt x="5533644" y="416560"/>
                </a:lnTo>
                <a:lnTo>
                  <a:pt x="5527091" y="448972"/>
                </a:lnTo>
                <a:lnTo>
                  <a:pt x="5509228" y="475456"/>
                </a:lnTo>
                <a:lnTo>
                  <a:pt x="5482744" y="493319"/>
                </a:lnTo>
                <a:lnTo>
                  <a:pt x="5450332" y="499872"/>
                </a:lnTo>
                <a:lnTo>
                  <a:pt x="83312" y="499872"/>
                </a:lnTo>
                <a:lnTo>
                  <a:pt x="50899" y="493319"/>
                </a:lnTo>
                <a:lnTo>
                  <a:pt x="24415" y="475456"/>
                </a:lnTo>
                <a:lnTo>
                  <a:pt x="6552" y="448972"/>
                </a:lnTo>
                <a:lnTo>
                  <a:pt x="0" y="416560"/>
                </a:lnTo>
                <a:lnTo>
                  <a:pt x="0" y="83312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17989" y="8629599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0993" y="-498092"/>
            <a:ext cx="3053217" cy="2350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(1/12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2091" y="966043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208" y="1952370"/>
            <a:ext cx="12934389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zh-TW" altLang="en-US"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連結至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Xilinx</a:t>
            </a:r>
            <a:r>
              <a:rPr lang="zh-TW" altLang="en-US" sz="3600" dirty="0">
                <a:solidFill>
                  <a:srgbClr val="585858"/>
                </a:solidFill>
                <a:latin typeface="Times New Roman"/>
                <a:cs typeface="Times New Roman"/>
              </a:rPr>
              <a:t>官網 </a:t>
            </a:r>
            <a:r>
              <a:rPr lang="en-US" altLang="zh-TW" sz="3600" dirty="0">
                <a:solidFill>
                  <a:srgbClr val="585858"/>
                </a:solidFill>
                <a:latin typeface="Times New Roman"/>
                <a:cs typeface="Times New Roman"/>
              </a:rPr>
              <a:t>Website:</a:t>
            </a:r>
            <a:r>
              <a:rPr lang="zh-TW" altLang="en-US" sz="36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600" dirty="0">
                <a:solidFill>
                  <a:srgbClr val="585858"/>
                </a:solidFill>
                <a:latin typeface="Times New Roman"/>
                <a:cs typeface="Times New Roman"/>
                <a:hlinkClick r:id="rId4"/>
              </a:rPr>
              <a:t>https://www.xilinx.com/products/design-tools/vivado.html</a:t>
            </a:r>
            <a:endParaRPr lang="en-US" altLang="zh-TW" sz="360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endParaRPr lang="en-US" altLang="zh-TW" sz="360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527685" indent="-514984">
              <a:spcBef>
                <a:spcPts val="100"/>
              </a:spcBef>
              <a:buFontTx/>
              <a:buAutoNum type="arabicPeriod"/>
              <a:tabLst>
                <a:tab pos="527685" algn="l"/>
                <a:tab pos="528320" algn="l"/>
              </a:tabLst>
            </a:pPr>
            <a:r>
              <a:rPr lang="en-US" altLang="zh-TW" sz="3600" dirty="0">
                <a:solidFill>
                  <a:srgbClr val="585858"/>
                </a:solidFill>
                <a:latin typeface="Times New Roman"/>
                <a:cs typeface="Times New Roman"/>
              </a:rPr>
              <a:t>Resources &amp;Support-&gt;</a:t>
            </a:r>
            <a:r>
              <a:rPr lang="en-US" altLang="zh-TW" sz="36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  <a:r>
              <a:rPr lang="en-US" altLang="zh-TW" sz="3600" dirty="0">
                <a:solidFill>
                  <a:srgbClr val="585858"/>
                </a:solidFill>
                <a:latin typeface="Times New Roman"/>
                <a:cs typeface="Times New Roman"/>
              </a:rPr>
              <a:t>-&gt; </a:t>
            </a:r>
            <a:r>
              <a:rPr lang="en-US" altLang="zh-TW" sz="3600" dirty="0" err="1">
                <a:solidFill>
                  <a:srgbClr val="585858"/>
                </a:solidFill>
                <a:latin typeface="Times New Roman"/>
                <a:cs typeface="Times New Roman"/>
              </a:rPr>
              <a:t>Vivado</a:t>
            </a:r>
            <a:r>
              <a:rPr lang="en-US" altLang="zh-TW" sz="3600" dirty="0">
                <a:solidFill>
                  <a:srgbClr val="585858"/>
                </a:solidFill>
                <a:latin typeface="Times New Roman"/>
                <a:cs typeface="Times New Roman"/>
              </a:rPr>
              <a:t> ML Developer Tools</a:t>
            </a:r>
            <a:endParaRPr lang="en-US" altLang="zh-TW" sz="36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1" lvl="1">
              <a:spcBef>
                <a:spcPts val="100"/>
              </a:spcBef>
              <a:tabLst>
                <a:tab pos="527685" algn="l"/>
                <a:tab pos="528320" algn="l"/>
              </a:tabLst>
            </a:pP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9" name="圖片 8" descr="一張含有 文字, 螢幕擷取畫面, 軟體, 網頁 的圖片&#10;&#10;自動產生的描述">
            <a:extLst>
              <a:ext uri="{FF2B5EF4-FFF2-40B4-BE49-F238E27FC236}">
                <a16:creationId xmlns:a16="http://schemas.microsoft.com/office/drawing/2014/main" id="{C9DDC645-4DD0-5B16-2603-DF91AADBD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9" y="4764128"/>
            <a:ext cx="12250860" cy="47060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2306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Outline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9208" y="1952370"/>
            <a:ext cx="610362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Download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r>
              <a:rPr sz="36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Install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Setup License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Setting </a:t>
            </a: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Constraint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Xsim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Synthesis &amp;</a:t>
            </a:r>
            <a:r>
              <a:rPr sz="36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041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S</a:t>
            </a:r>
            <a:r>
              <a:rPr spc="295" dirty="0"/>
              <a:t>e</a:t>
            </a:r>
            <a:r>
              <a:rPr spc="290" dirty="0"/>
              <a:t>ttin</a:t>
            </a:r>
            <a:r>
              <a:rPr dirty="0"/>
              <a:t>g</a:t>
            </a:r>
            <a:r>
              <a:rPr spc="640" dirty="0"/>
              <a:t> </a:t>
            </a:r>
            <a:r>
              <a:rPr spc="290" dirty="0"/>
              <a:t>Const</a:t>
            </a:r>
            <a:r>
              <a:rPr spc="295" dirty="0"/>
              <a:t>ra</a:t>
            </a:r>
            <a:r>
              <a:rPr spc="290" dirty="0"/>
              <a:t>in</a:t>
            </a:r>
            <a:r>
              <a:rPr dirty="0"/>
              <a:t>t	</a:t>
            </a:r>
            <a:r>
              <a:rPr spc="295" dirty="0"/>
              <a:t>(1/5</a:t>
            </a:r>
            <a:r>
              <a:rPr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9208" y="1677796"/>
            <a:ext cx="11432540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4984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All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you have to do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is setting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clock </a:t>
            </a:r>
            <a:r>
              <a:rPr sz="3600" spc="-25" dirty="0">
                <a:solidFill>
                  <a:srgbClr val="585858"/>
                </a:solidFill>
                <a:latin typeface="Times New Roman"/>
                <a:cs typeface="Times New Roman"/>
              </a:rPr>
              <a:t>frequency,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because the  homework only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asks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you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complete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running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Times New Roman"/>
              <a:buAutoNum type="arabicPeriod"/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Times New Roman"/>
              <a:buAutoNum type="arabicPeriod"/>
            </a:pPr>
            <a:endParaRPr sz="50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There are two ways to set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timing</a:t>
            </a:r>
            <a:r>
              <a:rPr sz="36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600" dirty="0">
              <a:latin typeface="Times New Roman"/>
              <a:cs typeface="Times New Roman"/>
            </a:endParaRPr>
          </a:p>
          <a:p>
            <a:pPr marL="2082164" lvl="1" indent="-744220">
              <a:lnSpc>
                <a:spcPct val="100000"/>
              </a:lnSpc>
              <a:spcBef>
                <a:spcPts val="3025"/>
              </a:spcBef>
              <a:buAutoNum type="alphaUcPeriod"/>
              <a:tabLst>
                <a:tab pos="2082164" algn="l"/>
                <a:tab pos="2082800" algn="l"/>
              </a:tabLst>
            </a:pP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Create .xdc file and write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constraint.</a:t>
            </a:r>
            <a:endParaRPr sz="3600" dirty="0">
              <a:latin typeface="Times New Roman"/>
              <a:cs typeface="Times New Roman"/>
            </a:endParaRPr>
          </a:p>
          <a:p>
            <a:pPr marL="2082164" lvl="1" indent="-744220">
              <a:lnSpc>
                <a:spcPct val="100000"/>
              </a:lnSpc>
              <a:spcBef>
                <a:spcPts val="3025"/>
              </a:spcBef>
              <a:buAutoNum type="alphaUcPeriod"/>
              <a:tabLst>
                <a:tab pos="2082164" algn="l"/>
                <a:tab pos="2082800" algn="l"/>
              </a:tabLst>
            </a:pP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GUI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10102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50" dirty="0"/>
              <a:t>Setting</a:t>
            </a:r>
            <a:r>
              <a:rPr spc="650" dirty="0"/>
              <a:t> </a:t>
            </a:r>
            <a:r>
              <a:rPr spc="260" dirty="0"/>
              <a:t>Constraint	</a:t>
            </a:r>
            <a:r>
              <a:rPr spc="235" dirty="0"/>
              <a:t>(2/5)</a:t>
            </a:r>
            <a:r>
              <a:rPr spc="530" dirty="0"/>
              <a:t> </a:t>
            </a:r>
            <a:r>
              <a:rPr spc="250" dirty="0"/>
              <a:t>(.xdc)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2091" y="966043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31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208" y="1952370"/>
            <a:ext cx="12435205" cy="4149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Create xdc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file. 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Times New Roman"/>
              <a:buAutoNum type="arabicPeriod"/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Times New Roman"/>
              <a:buAutoNum type="arabicPeriod"/>
            </a:pPr>
            <a:endParaRPr sz="50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600" spc="-30" dirty="0">
                <a:solidFill>
                  <a:srgbClr val="585858"/>
                </a:solidFill>
                <a:latin typeface="Times New Roman"/>
                <a:cs typeface="Times New Roman"/>
              </a:rPr>
              <a:t>Write </a:t>
            </a:r>
            <a:r>
              <a:rPr sz="3600" dirty="0">
                <a:solidFill>
                  <a:srgbClr val="585858"/>
                </a:solidFill>
                <a:latin typeface="Times New Roman"/>
                <a:cs typeface="Times New Roman"/>
              </a:rPr>
              <a:t>the below constraint to .xdc</a:t>
            </a:r>
            <a:r>
              <a:rPr sz="36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file.</a:t>
            </a:r>
            <a:endParaRPr sz="3600" dirty="0">
              <a:latin typeface="Times New Roman"/>
              <a:cs typeface="Times New Roman"/>
            </a:endParaRPr>
          </a:p>
          <a:p>
            <a:pPr marL="527685" marR="5080">
              <a:lnSpc>
                <a:spcPts val="6480"/>
              </a:lnSpc>
              <a:spcBef>
                <a:spcPts val="575"/>
              </a:spcBef>
            </a:pPr>
            <a:r>
              <a:rPr sz="3600" i="1" dirty="0">
                <a:solidFill>
                  <a:srgbClr val="585858"/>
                </a:solidFill>
                <a:latin typeface="Times New Roman"/>
                <a:cs typeface="Times New Roman"/>
              </a:rPr>
              <a:t>create_clock -period 10.000 </a:t>
            </a:r>
            <a:r>
              <a:rPr sz="36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-name </a:t>
            </a:r>
            <a:r>
              <a:rPr sz="3600" i="1" dirty="0">
                <a:solidFill>
                  <a:srgbClr val="585858"/>
                </a:solidFill>
                <a:latin typeface="Times New Roman"/>
                <a:cs typeface="Times New Roman"/>
              </a:rPr>
              <a:t>clk -waveform </a:t>
            </a:r>
            <a:r>
              <a:rPr sz="36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{0.000 </a:t>
            </a:r>
            <a:r>
              <a:rPr sz="3600" i="1" dirty="0">
                <a:solidFill>
                  <a:srgbClr val="585858"/>
                </a:solidFill>
                <a:latin typeface="Times New Roman"/>
                <a:cs typeface="Times New Roman"/>
              </a:rPr>
              <a:t>5.000}  </a:t>
            </a:r>
            <a:r>
              <a:rPr sz="36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[get_ports</a:t>
            </a:r>
            <a:r>
              <a:rPr sz="3600" i="1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585858"/>
                </a:solidFill>
                <a:latin typeface="Times New Roman"/>
                <a:cs typeface="Times New Roman"/>
              </a:rPr>
              <a:t>clk]</a:t>
            </a:r>
            <a:endParaRPr sz="3600" i="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7675" y="8203183"/>
            <a:ext cx="675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Create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an </a:t>
            </a:r>
            <a:r>
              <a:rPr sz="2800" spc="-5">
                <a:solidFill>
                  <a:srgbClr val="585858"/>
                </a:solidFill>
                <a:latin typeface="Times New Roman"/>
                <a:cs typeface="Times New Roman"/>
              </a:rPr>
              <a:t>independent clock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source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signal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675" y="8928303"/>
            <a:ext cx="529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posedge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at 0.0ns, negedge at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5.0ns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208" y="7329932"/>
            <a:ext cx="3949700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3600" spc="-5" dirty="0">
                <a:solidFill>
                  <a:srgbClr val="585858"/>
                </a:solidFill>
                <a:latin typeface="Times New Roman"/>
                <a:cs typeface="Times New Roman"/>
              </a:rPr>
              <a:t>Explain</a:t>
            </a:r>
            <a:r>
              <a:rPr sz="36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600" dirty="0">
              <a:latin typeface="Droid Sans Fallback"/>
              <a:cs typeface="Droid Sans Fallback"/>
            </a:endParaRPr>
          </a:p>
          <a:p>
            <a:pPr marL="1337945" marR="56515" lvl="1">
              <a:lnSpc>
                <a:spcPct val="170000"/>
              </a:lnSpc>
              <a:spcBef>
                <a:spcPts val="200"/>
              </a:spcBef>
              <a:buAutoNum type="arabicPeriod"/>
              <a:tabLst>
                <a:tab pos="1853564" algn="l"/>
                <a:tab pos="1854200" algn="l"/>
              </a:tabLst>
            </a:pPr>
            <a:r>
              <a:rPr lang="en-US" altLang="zh-TW"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>
                <a:solidFill>
                  <a:srgbClr val="585858"/>
                </a:solidFill>
                <a:latin typeface="Times New Roman"/>
                <a:cs typeface="Times New Roman"/>
              </a:rPr>
              <a:t>Create_clock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  2.	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{0.000</a:t>
            </a:r>
            <a:r>
              <a:rPr sz="2800" spc="-1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5.000}</a:t>
            </a:r>
            <a:endParaRPr sz="2800" dirty="0">
              <a:latin typeface="Times New Roman"/>
              <a:cs typeface="Times New Roman"/>
            </a:endParaRPr>
          </a:p>
          <a:p>
            <a:pPr marL="1337945">
              <a:lnSpc>
                <a:spcPct val="100000"/>
              </a:lnSpc>
              <a:spcBef>
                <a:spcPts val="2355"/>
              </a:spcBef>
              <a:tabLst>
                <a:tab pos="1853564" algn="l"/>
              </a:tabLst>
            </a:pP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3.	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[get_ports</a:t>
            </a:r>
            <a:r>
              <a:rPr sz="28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clk]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675" y="9654337"/>
            <a:ext cx="7006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Send clock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signal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 clk of </a:t>
            </a:r>
            <a:r>
              <a:rPr sz="2800" spc="-55" dirty="0">
                <a:solidFill>
                  <a:srgbClr val="585858"/>
                </a:solidFill>
                <a:latin typeface="Times New Roman"/>
                <a:cs typeface="Times New Roman"/>
              </a:rPr>
              <a:t>Verilog’s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input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port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10116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50" dirty="0"/>
              <a:t>Setting</a:t>
            </a:r>
            <a:r>
              <a:rPr spc="600" dirty="0"/>
              <a:t> </a:t>
            </a:r>
            <a:r>
              <a:rPr spc="260" dirty="0"/>
              <a:t>Constraint	</a:t>
            </a:r>
            <a:r>
              <a:rPr spc="235" dirty="0"/>
              <a:t>(3/5)</a:t>
            </a:r>
            <a:r>
              <a:rPr spc="520" dirty="0"/>
              <a:t> </a:t>
            </a:r>
            <a:r>
              <a:rPr spc="235" dirty="0"/>
              <a:t>(GUI)</a:t>
            </a:r>
          </a:p>
        </p:txBody>
      </p:sp>
      <p:sp>
        <p:nvSpPr>
          <p:cNvPr id="6" name="object 6"/>
          <p:cNvSpPr/>
          <p:nvPr/>
        </p:nvSpPr>
        <p:spPr>
          <a:xfrm>
            <a:off x="478536" y="1318260"/>
            <a:ext cx="2880360" cy="8820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4196" y="2929127"/>
            <a:ext cx="9855708" cy="6662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06800" y="1495806"/>
            <a:ext cx="973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1. </a:t>
            </a:r>
            <a:r>
              <a:rPr sz="3600" spc="-125" dirty="0">
                <a:solidFill>
                  <a:srgbClr val="C00000"/>
                </a:solidFill>
                <a:latin typeface="Times New Roman"/>
                <a:cs typeface="Times New Roman"/>
              </a:rPr>
              <a:t>You 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must run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synthesis </a:t>
            </a:r>
            <a:r>
              <a:rPr sz="3600" dirty="0">
                <a:solidFill>
                  <a:srgbClr val="C00000"/>
                </a:solidFill>
                <a:latin typeface="Times New Roman"/>
                <a:cs typeface="Times New Roman"/>
              </a:rPr>
              <a:t>once after creating</a:t>
            </a:r>
            <a:r>
              <a:rPr sz="36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project.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020" y="2718256"/>
            <a:ext cx="331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2322" y="2803398"/>
            <a:ext cx="2071370" cy="376555"/>
          </a:xfrm>
          <a:custGeom>
            <a:avLst/>
            <a:gdLst/>
            <a:ahLst/>
            <a:cxnLst/>
            <a:rect l="l" t="t" r="r" b="b"/>
            <a:pathLst>
              <a:path w="2071370" h="376555">
                <a:moveTo>
                  <a:pt x="0" y="62737"/>
                </a:moveTo>
                <a:lnTo>
                  <a:pt x="4930" y="38308"/>
                </a:lnTo>
                <a:lnTo>
                  <a:pt x="18376" y="18367"/>
                </a:lnTo>
                <a:lnTo>
                  <a:pt x="38319" y="4927"/>
                </a:lnTo>
                <a:lnTo>
                  <a:pt x="62737" y="0"/>
                </a:lnTo>
                <a:lnTo>
                  <a:pt x="2008377" y="0"/>
                </a:lnTo>
                <a:lnTo>
                  <a:pt x="2032807" y="4927"/>
                </a:lnTo>
                <a:lnTo>
                  <a:pt x="2052748" y="18367"/>
                </a:lnTo>
                <a:lnTo>
                  <a:pt x="2066188" y="38308"/>
                </a:lnTo>
                <a:lnTo>
                  <a:pt x="2071115" y="62737"/>
                </a:lnTo>
                <a:lnTo>
                  <a:pt x="2071115" y="313690"/>
                </a:lnTo>
                <a:lnTo>
                  <a:pt x="2066188" y="338119"/>
                </a:lnTo>
                <a:lnTo>
                  <a:pt x="2052748" y="358060"/>
                </a:lnTo>
                <a:lnTo>
                  <a:pt x="2032807" y="371500"/>
                </a:lnTo>
                <a:lnTo>
                  <a:pt x="2008377" y="376427"/>
                </a:lnTo>
                <a:lnTo>
                  <a:pt x="62737" y="376427"/>
                </a:lnTo>
                <a:lnTo>
                  <a:pt x="38319" y="371500"/>
                </a:lnTo>
                <a:lnTo>
                  <a:pt x="18376" y="358060"/>
                </a:lnTo>
                <a:lnTo>
                  <a:pt x="4930" y="338119"/>
                </a:lnTo>
                <a:lnTo>
                  <a:pt x="0" y="313690"/>
                </a:lnTo>
                <a:lnTo>
                  <a:pt x="0" y="6273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3870" y="3839717"/>
            <a:ext cx="1170940" cy="376555"/>
          </a:xfrm>
          <a:custGeom>
            <a:avLst/>
            <a:gdLst/>
            <a:ahLst/>
            <a:cxnLst/>
            <a:rect l="l" t="t" r="r" b="b"/>
            <a:pathLst>
              <a:path w="1170939" h="376554">
                <a:moveTo>
                  <a:pt x="0" y="62737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1107693" y="0"/>
                </a:lnTo>
                <a:lnTo>
                  <a:pt x="1132123" y="4927"/>
                </a:lnTo>
                <a:lnTo>
                  <a:pt x="1152064" y="18367"/>
                </a:lnTo>
                <a:lnTo>
                  <a:pt x="1165504" y="38308"/>
                </a:lnTo>
                <a:lnTo>
                  <a:pt x="1170431" y="62737"/>
                </a:lnTo>
                <a:lnTo>
                  <a:pt x="1170431" y="313690"/>
                </a:lnTo>
                <a:lnTo>
                  <a:pt x="1165504" y="338119"/>
                </a:lnTo>
                <a:lnTo>
                  <a:pt x="1152064" y="358060"/>
                </a:lnTo>
                <a:lnTo>
                  <a:pt x="1132123" y="371500"/>
                </a:lnTo>
                <a:lnTo>
                  <a:pt x="1107693" y="376428"/>
                </a:lnTo>
                <a:lnTo>
                  <a:pt x="62737" y="376428"/>
                </a:lnTo>
                <a:lnTo>
                  <a:pt x="38308" y="371500"/>
                </a:lnTo>
                <a:lnTo>
                  <a:pt x="18367" y="358060"/>
                </a:lnTo>
                <a:lnTo>
                  <a:pt x="4927" y="338119"/>
                </a:lnTo>
                <a:lnTo>
                  <a:pt x="0" y="313690"/>
                </a:lnTo>
                <a:lnTo>
                  <a:pt x="0" y="62737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06392" y="3097504"/>
            <a:ext cx="2868295" cy="11703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4.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71538" y="3284982"/>
            <a:ext cx="381000" cy="376555"/>
          </a:xfrm>
          <a:custGeom>
            <a:avLst/>
            <a:gdLst/>
            <a:ahLst/>
            <a:cxnLst/>
            <a:rect l="l" t="t" r="r" b="b"/>
            <a:pathLst>
              <a:path w="381000" h="376554">
                <a:moveTo>
                  <a:pt x="0" y="62738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318261" y="0"/>
                </a:lnTo>
                <a:lnTo>
                  <a:pt x="342691" y="4927"/>
                </a:lnTo>
                <a:lnTo>
                  <a:pt x="362632" y="18367"/>
                </a:lnTo>
                <a:lnTo>
                  <a:pt x="376072" y="38308"/>
                </a:lnTo>
                <a:lnTo>
                  <a:pt x="381000" y="62738"/>
                </a:lnTo>
                <a:lnTo>
                  <a:pt x="381000" y="313690"/>
                </a:lnTo>
                <a:lnTo>
                  <a:pt x="376072" y="338119"/>
                </a:lnTo>
                <a:lnTo>
                  <a:pt x="362632" y="358060"/>
                </a:lnTo>
                <a:lnTo>
                  <a:pt x="342691" y="371500"/>
                </a:lnTo>
                <a:lnTo>
                  <a:pt x="318261" y="376427"/>
                </a:lnTo>
                <a:lnTo>
                  <a:pt x="62737" y="376427"/>
                </a:lnTo>
                <a:lnTo>
                  <a:pt x="38308" y="371500"/>
                </a:lnTo>
                <a:lnTo>
                  <a:pt x="18367" y="358060"/>
                </a:lnTo>
                <a:lnTo>
                  <a:pt x="4927" y="338119"/>
                </a:lnTo>
                <a:lnTo>
                  <a:pt x="0" y="313690"/>
                </a:lnTo>
                <a:lnTo>
                  <a:pt x="0" y="6273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" y="2098548"/>
            <a:ext cx="13650467" cy="783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5633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Setting</a:t>
            </a:r>
            <a:r>
              <a:rPr spc="520" dirty="0"/>
              <a:t> </a:t>
            </a:r>
            <a:r>
              <a:rPr spc="260" dirty="0"/>
              <a:t>Constraint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59497" y="308305"/>
            <a:ext cx="35852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35" dirty="0">
                <a:solidFill>
                  <a:srgbClr val="3CA3B5"/>
                </a:solidFill>
                <a:latin typeface="Times New Roman"/>
                <a:cs typeface="Times New Roman"/>
              </a:rPr>
              <a:t>(4/5)</a:t>
            </a:r>
            <a:r>
              <a:rPr sz="5400" spc="520" dirty="0">
                <a:solidFill>
                  <a:srgbClr val="3CA3B5"/>
                </a:solidFill>
                <a:latin typeface="Times New Roman"/>
                <a:cs typeface="Times New Roman"/>
              </a:rPr>
              <a:t> </a:t>
            </a:r>
            <a:r>
              <a:rPr sz="5400" spc="235" dirty="0">
                <a:solidFill>
                  <a:srgbClr val="3CA3B5"/>
                </a:solidFill>
                <a:latin typeface="Times New Roman"/>
                <a:cs typeface="Times New Roman"/>
              </a:rPr>
              <a:t>(GUI)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379" y="2775585"/>
            <a:ext cx="331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4134" y="3559302"/>
            <a:ext cx="379730" cy="376555"/>
          </a:xfrm>
          <a:custGeom>
            <a:avLst/>
            <a:gdLst/>
            <a:ahLst/>
            <a:cxnLst/>
            <a:rect l="l" t="t" r="r" b="b"/>
            <a:pathLst>
              <a:path w="379729" h="376554">
                <a:moveTo>
                  <a:pt x="0" y="62738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316738" y="0"/>
                </a:lnTo>
                <a:lnTo>
                  <a:pt x="341167" y="4927"/>
                </a:lnTo>
                <a:lnTo>
                  <a:pt x="361108" y="18367"/>
                </a:lnTo>
                <a:lnTo>
                  <a:pt x="374548" y="38308"/>
                </a:lnTo>
                <a:lnTo>
                  <a:pt x="379475" y="62738"/>
                </a:lnTo>
                <a:lnTo>
                  <a:pt x="379475" y="313689"/>
                </a:lnTo>
                <a:lnTo>
                  <a:pt x="374548" y="338119"/>
                </a:lnTo>
                <a:lnTo>
                  <a:pt x="361108" y="358060"/>
                </a:lnTo>
                <a:lnTo>
                  <a:pt x="341167" y="371500"/>
                </a:lnTo>
                <a:lnTo>
                  <a:pt x="316738" y="376427"/>
                </a:lnTo>
                <a:lnTo>
                  <a:pt x="62737" y="376427"/>
                </a:lnTo>
                <a:lnTo>
                  <a:pt x="38308" y="371500"/>
                </a:lnTo>
                <a:lnTo>
                  <a:pt x="18367" y="358060"/>
                </a:lnTo>
                <a:lnTo>
                  <a:pt x="4927" y="338119"/>
                </a:lnTo>
                <a:lnTo>
                  <a:pt x="0" y="313689"/>
                </a:lnTo>
                <a:lnTo>
                  <a:pt x="0" y="6273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2847" y="3558540"/>
            <a:ext cx="386080" cy="376555"/>
          </a:xfrm>
          <a:custGeom>
            <a:avLst/>
            <a:gdLst/>
            <a:ahLst/>
            <a:cxnLst/>
            <a:rect l="l" t="t" r="r" b="b"/>
            <a:pathLst>
              <a:path w="386079" h="376554">
                <a:moveTo>
                  <a:pt x="197357" y="0"/>
                </a:moveTo>
                <a:lnTo>
                  <a:pt x="197357" y="94106"/>
                </a:lnTo>
                <a:lnTo>
                  <a:pt x="0" y="94106"/>
                </a:lnTo>
                <a:lnTo>
                  <a:pt x="0" y="282320"/>
                </a:lnTo>
                <a:lnTo>
                  <a:pt x="197357" y="282320"/>
                </a:lnTo>
                <a:lnTo>
                  <a:pt x="197357" y="376427"/>
                </a:lnTo>
                <a:lnTo>
                  <a:pt x="385572" y="188213"/>
                </a:lnTo>
                <a:lnTo>
                  <a:pt x="19735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6497" y="3543172"/>
            <a:ext cx="401320" cy="407670"/>
          </a:xfrm>
          <a:custGeom>
            <a:avLst/>
            <a:gdLst/>
            <a:ahLst/>
            <a:cxnLst/>
            <a:rect l="l" t="t" r="r" b="b"/>
            <a:pathLst>
              <a:path w="401320" h="407670">
                <a:moveTo>
                  <a:pt x="197357" y="0"/>
                </a:moveTo>
                <a:lnTo>
                  <a:pt x="197357" y="103124"/>
                </a:lnTo>
                <a:lnTo>
                  <a:pt x="0" y="103124"/>
                </a:lnTo>
                <a:lnTo>
                  <a:pt x="0" y="304038"/>
                </a:lnTo>
                <a:lnTo>
                  <a:pt x="197357" y="304038"/>
                </a:lnTo>
                <a:lnTo>
                  <a:pt x="197357" y="407162"/>
                </a:lnTo>
                <a:lnTo>
                  <a:pt x="203580" y="400938"/>
                </a:lnTo>
                <a:lnTo>
                  <a:pt x="199898" y="400938"/>
                </a:lnTo>
                <a:lnTo>
                  <a:pt x="199898" y="301498"/>
                </a:lnTo>
                <a:lnTo>
                  <a:pt x="2539" y="301498"/>
                </a:lnTo>
                <a:lnTo>
                  <a:pt x="2539" y="105663"/>
                </a:lnTo>
                <a:lnTo>
                  <a:pt x="199898" y="105663"/>
                </a:lnTo>
                <a:lnTo>
                  <a:pt x="199898" y="6223"/>
                </a:lnTo>
                <a:lnTo>
                  <a:pt x="203580" y="6223"/>
                </a:lnTo>
                <a:lnTo>
                  <a:pt x="197357" y="0"/>
                </a:lnTo>
                <a:close/>
              </a:path>
              <a:path w="401320" h="407670">
                <a:moveTo>
                  <a:pt x="203580" y="6223"/>
                </a:moveTo>
                <a:lnTo>
                  <a:pt x="199898" y="6223"/>
                </a:lnTo>
                <a:lnTo>
                  <a:pt x="397255" y="203580"/>
                </a:lnTo>
                <a:lnTo>
                  <a:pt x="199898" y="400938"/>
                </a:lnTo>
                <a:lnTo>
                  <a:pt x="203580" y="400938"/>
                </a:lnTo>
                <a:lnTo>
                  <a:pt x="400938" y="203580"/>
                </a:lnTo>
                <a:lnTo>
                  <a:pt x="203580" y="6223"/>
                </a:lnTo>
                <a:close/>
              </a:path>
              <a:path w="401320" h="407670">
                <a:moveTo>
                  <a:pt x="202437" y="12319"/>
                </a:moveTo>
                <a:lnTo>
                  <a:pt x="202437" y="108203"/>
                </a:lnTo>
                <a:lnTo>
                  <a:pt x="5079" y="108203"/>
                </a:lnTo>
                <a:lnTo>
                  <a:pt x="5079" y="298957"/>
                </a:lnTo>
                <a:lnTo>
                  <a:pt x="202437" y="298957"/>
                </a:lnTo>
                <a:lnTo>
                  <a:pt x="202437" y="394842"/>
                </a:lnTo>
                <a:lnTo>
                  <a:pt x="220852" y="376427"/>
                </a:lnTo>
                <a:lnTo>
                  <a:pt x="210057" y="376427"/>
                </a:lnTo>
                <a:lnTo>
                  <a:pt x="210057" y="291338"/>
                </a:lnTo>
                <a:lnTo>
                  <a:pt x="12700" y="291338"/>
                </a:lnTo>
                <a:lnTo>
                  <a:pt x="12700" y="115824"/>
                </a:lnTo>
                <a:lnTo>
                  <a:pt x="210057" y="115824"/>
                </a:lnTo>
                <a:lnTo>
                  <a:pt x="210057" y="30733"/>
                </a:lnTo>
                <a:lnTo>
                  <a:pt x="220852" y="30733"/>
                </a:lnTo>
                <a:lnTo>
                  <a:pt x="202437" y="12319"/>
                </a:lnTo>
                <a:close/>
              </a:path>
              <a:path w="401320" h="407670">
                <a:moveTo>
                  <a:pt x="220852" y="30733"/>
                </a:moveTo>
                <a:lnTo>
                  <a:pt x="210057" y="30733"/>
                </a:lnTo>
                <a:lnTo>
                  <a:pt x="382904" y="203580"/>
                </a:lnTo>
                <a:lnTo>
                  <a:pt x="210057" y="376427"/>
                </a:lnTo>
                <a:lnTo>
                  <a:pt x="220852" y="376427"/>
                </a:lnTo>
                <a:lnTo>
                  <a:pt x="393700" y="203580"/>
                </a:lnTo>
                <a:lnTo>
                  <a:pt x="220852" y="3073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402" y="3254502"/>
            <a:ext cx="3180715" cy="2159635"/>
          </a:xfrm>
          <a:custGeom>
            <a:avLst/>
            <a:gdLst/>
            <a:ahLst/>
            <a:cxnLst/>
            <a:rect l="l" t="t" r="r" b="b"/>
            <a:pathLst>
              <a:path w="3180715" h="2159635">
                <a:moveTo>
                  <a:pt x="0" y="359918"/>
                </a:moveTo>
                <a:lnTo>
                  <a:pt x="3285" y="311083"/>
                </a:lnTo>
                <a:lnTo>
                  <a:pt x="12856" y="264245"/>
                </a:lnTo>
                <a:lnTo>
                  <a:pt x="28283" y="219831"/>
                </a:lnTo>
                <a:lnTo>
                  <a:pt x="49138" y="178270"/>
                </a:lnTo>
                <a:lnTo>
                  <a:pt x="74992" y="139992"/>
                </a:lnTo>
                <a:lnTo>
                  <a:pt x="105416" y="105425"/>
                </a:lnTo>
                <a:lnTo>
                  <a:pt x="139981" y="75000"/>
                </a:lnTo>
                <a:lnTo>
                  <a:pt x="178259" y="49144"/>
                </a:lnTo>
                <a:lnTo>
                  <a:pt x="219820" y="28287"/>
                </a:lnTo>
                <a:lnTo>
                  <a:pt x="264236" y="12858"/>
                </a:lnTo>
                <a:lnTo>
                  <a:pt x="311078" y="3286"/>
                </a:lnTo>
                <a:lnTo>
                  <a:pt x="359918" y="0"/>
                </a:lnTo>
                <a:lnTo>
                  <a:pt x="2820670" y="0"/>
                </a:lnTo>
                <a:lnTo>
                  <a:pt x="2869504" y="3286"/>
                </a:lnTo>
                <a:lnTo>
                  <a:pt x="2916342" y="12858"/>
                </a:lnTo>
                <a:lnTo>
                  <a:pt x="2960756" y="28287"/>
                </a:lnTo>
                <a:lnTo>
                  <a:pt x="3002317" y="49144"/>
                </a:lnTo>
                <a:lnTo>
                  <a:pt x="3040595" y="75000"/>
                </a:lnTo>
                <a:lnTo>
                  <a:pt x="3075162" y="105425"/>
                </a:lnTo>
                <a:lnTo>
                  <a:pt x="3105587" y="139992"/>
                </a:lnTo>
                <a:lnTo>
                  <a:pt x="3131443" y="178270"/>
                </a:lnTo>
                <a:lnTo>
                  <a:pt x="3152300" y="219831"/>
                </a:lnTo>
                <a:lnTo>
                  <a:pt x="3167729" y="264245"/>
                </a:lnTo>
                <a:lnTo>
                  <a:pt x="3177301" y="311083"/>
                </a:lnTo>
                <a:lnTo>
                  <a:pt x="3180588" y="359918"/>
                </a:lnTo>
                <a:lnTo>
                  <a:pt x="3180588" y="1799589"/>
                </a:lnTo>
                <a:lnTo>
                  <a:pt x="3177301" y="1848424"/>
                </a:lnTo>
                <a:lnTo>
                  <a:pt x="3167729" y="1895262"/>
                </a:lnTo>
                <a:lnTo>
                  <a:pt x="3152300" y="1939676"/>
                </a:lnTo>
                <a:lnTo>
                  <a:pt x="3131443" y="1981237"/>
                </a:lnTo>
                <a:lnTo>
                  <a:pt x="3105587" y="2019515"/>
                </a:lnTo>
                <a:lnTo>
                  <a:pt x="3075162" y="2054082"/>
                </a:lnTo>
                <a:lnTo>
                  <a:pt x="3040595" y="2084507"/>
                </a:lnTo>
                <a:lnTo>
                  <a:pt x="3002317" y="2110363"/>
                </a:lnTo>
                <a:lnTo>
                  <a:pt x="2960756" y="2131220"/>
                </a:lnTo>
                <a:lnTo>
                  <a:pt x="2916342" y="2146649"/>
                </a:lnTo>
                <a:lnTo>
                  <a:pt x="2869504" y="2156221"/>
                </a:lnTo>
                <a:lnTo>
                  <a:pt x="2820670" y="2159508"/>
                </a:lnTo>
                <a:lnTo>
                  <a:pt x="359918" y="2159508"/>
                </a:lnTo>
                <a:lnTo>
                  <a:pt x="311078" y="2156221"/>
                </a:lnTo>
                <a:lnTo>
                  <a:pt x="264236" y="2146649"/>
                </a:lnTo>
                <a:lnTo>
                  <a:pt x="219820" y="2131220"/>
                </a:lnTo>
                <a:lnTo>
                  <a:pt x="178259" y="2110363"/>
                </a:lnTo>
                <a:lnTo>
                  <a:pt x="139981" y="2084507"/>
                </a:lnTo>
                <a:lnTo>
                  <a:pt x="105416" y="2054082"/>
                </a:lnTo>
                <a:lnTo>
                  <a:pt x="74992" y="2019515"/>
                </a:lnTo>
                <a:lnTo>
                  <a:pt x="49138" y="1981237"/>
                </a:lnTo>
                <a:lnTo>
                  <a:pt x="28283" y="1939676"/>
                </a:lnTo>
                <a:lnTo>
                  <a:pt x="12856" y="1895262"/>
                </a:lnTo>
                <a:lnTo>
                  <a:pt x="3285" y="1848424"/>
                </a:lnTo>
                <a:lnTo>
                  <a:pt x="0" y="1799589"/>
                </a:lnTo>
                <a:lnTo>
                  <a:pt x="0" y="35991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29859" y="3369386"/>
            <a:ext cx="332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3569" y="6314694"/>
            <a:ext cx="901065" cy="376555"/>
          </a:xfrm>
          <a:custGeom>
            <a:avLst/>
            <a:gdLst/>
            <a:ahLst/>
            <a:cxnLst/>
            <a:rect l="l" t="t" r="r" b="b"/>
            <a:pathLst>
              <a:path w="901065" h="376554">
                <a:moveTo>
                  <a:pt x="0" y="62737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837946" y="0"/>
                </a:lnTo>
                <a:lnTo>
                  <a:pt x="862375" y="4927"/>
                </a:lnTo>
                <a:lnTo>
                  <a:pt x="882316" y="18367"/>
                </a:lnTo>
                <a:lnTo>
                  <a:pt x="895756" y="38308"/>
                </a:lnTo>
                <a:lnTo>
                  <a:pt x="900683" y="62737"/>
                </a:lnTo>
                <a:lnTo>
                  <a:pt x="900683" y="313689"/>
                </a:lnTo>
                <a:lnTo>
                  <a:pt x="895756" y="338119"/>
                </a:lnTo>
                <a:lnTo>
                  <a:pt x="882316" y="358060"/>
                </a:lnTo>
                <a:lnTo>
                  <a:pt x="862375" y="371500"/>
                </a:lnTo>
                <a:lnTo>
                  <a:pt x="837946" y="376427"/>
                </a:lnTo>
                <a:lnTo>
                  <a:pt x="62737" y="376427"/>
                </a:lnTo>
                <a:lnTo>
                  <a:pt x="38308" y="371500"/>
                </a:lnTo>
                <a:lnTo>
                  <a:pt x="18367" y="358060"/>
                </a:lnTo>
                <a:lnTo>
                  <a:pt x="4927" y="338119"/>
                </a:lnTo>
                <a:lnTo>
                  <a:pt x="0" y="313689"/>
                </a:lnTo>
                <a:lnTo>
                  <a:pt x="0" y="6273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1683" y="4764151"/>
            <a:ext cx="8065134" cy="343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685" marR="508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213860" algn="l"/>
              </a:tabLst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After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Clicking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‘Find’, 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vivado will show result</a:t>
            </a:r>
            <a:r>
              <a:rPr sz="32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in  the right</a:t>
            </a:r>
            <a:r>
              <a:rPr sz="32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field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Times New Roman"/>
              <a:buAutoNum type="arabicPeriod" startAt="3"/>
            </a:pPr>
            <a:endParaRPr sz="3300">
              <a:latin typeface="Times New Roman"/>
              <a:cs typeface="Times New Roman"/>
            </a:endParaRPr>
          </a:p>
          <a:p>
            <a:pPr marL="12700" marR="4344670">
              <a:lnSpc>
                <a:spcPct val="100000"/>
              </a:lnSpc>
              <a:buAutoNum type="arabicPeriod" startAt="3"/>
              <a:tabLst>
                <a:tab pos="419734" algn="l"/>
              </a:tabLst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Find clk port and  move from left field</a:t>
            </a:r>
            <a:r>
              <a:rPr sz="3200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to  right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03205" y="8899652"/>
            <a:ext cx="331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6717" y="8859113"/>
            <a:ext cx="33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6.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522457" y="9384030"/>
            <a:ext cx="899160" cy="376555"/>
          </a:xfrm>
          <a:custGeom>
            <a:avLst/>
            <a:gdLst/>
            <a:ahLst/>
            <a:cxnLst/>
            <a:rect l="l" t="t" r="r" b="b"/>
            <a:pathLst>
              <a:path w="899159" h="376554">
                <a:moveTo>
                  <a:pt x="0" y="62738"/>
                </a:moveTo>
                <a:lnTo>
                  <a:pt x="4927" y="38319"/>
                </a:lnTo>
                <a:lnTo>
                  <a:pt x="18367" y="18376"/>
                </a:lnTo>
                <a:lnTo>
                  <a:pt x="38308" y="4930"/>
                </a:lnTo>
                <a:lnTo>
                  <a:pt x="62738" y="0"/>
                </a:lnTo>
                <a:lnTo>
                  <a:pt x="836422" y="0"/>
                </a:lnTo>
                <a:lnTo>
                  <a:pt x="860851" y="4930"/>
                </a:lnTo>
                <a:lnTo>
                  <a:pt x="880792" y="18376"/>
                </a:lnTo>
                <a:lnTo>
                  <a:pt x="894232" y="38319"/>
                </a:lnTo>
                <a:lnTo>
                  <a:pt x="899160" y="62738"/>
                </a:lnTo>
                <a:lnTo>
                  <a:pt x="899160" y="313690"/>
                </a:lnTo>
                <a:lnTo>
                  <a:pt x="894232" y="338108"/>
                </a:lnTo>
                <a:lnTo>
                  <a:pt x="880792" y="358051"/>
                </a:lnTo>
                <a:lnTo>
                  <a:pt x="860851" y="371497"/>
                </a:lnTo>
                <a:lnTo>
                  <a:pt x="836422" y="376428"/>
                </a:lnTo>
                <a:lnTo>
                  <a:pt x="62738" y="376428"/>
                </a:lnTo>
                <a:lnTo>
                  <a:pt x="38308" y="371497"/>
                </a:lnTo>
                <a:lnTo>
                  <a:pt x="18367" y="358051"/>
                </a:lnTo>
                <a:lnTo>
                  <a:pt x="4927" y="338108"/>
                </a:lnTo>
                <a:lnTo>
                  <a:pt x="0" y="313690"/>
                </a:lnTo>
                <a:lnTo>
                  <a:pt x="0" y="6273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46514" y="7485126"/>
            <a:ext cx="247015" cy="376555"/>
          </a:xfrm>
          <a:custGeom>
            <a:avLst/>
            <a:gdLst/>
            <a:ahLst/>
            <a:cxnLst/>
            <a:rect l="l" t="t" r="r" b="b"/>
            <a:pathLst>
              <a:path w="247015" h="376554">
                <a:moveTo>
                  <a:pt x="0" y="41148"/>
                </a:moveTo>
                <a:lnTo>
                  <a:pt x="3232" y="25128"/>
                </a:lnTo>
                <a:lnTo>
                  <a:pt x="12049" y="12049"/>
                </a:lnTo>
                <a:lnTo>
                  <a:pt x="25128" y="3232"/>
                </a:lnTo>
                <a:lnTo>
                  <a:pt x="41147" y="0"/>
                </a:lnTo>
                <a:lnTo>
                  <a:pt x="205739" y="0"/>
                </a:lnTo>
                <a:lnTo>
                  <a:pt x="221759" y="3232"/>
                </a:lnTo>
                <a:lnTo>
                  <a:pt x="234838" y="12049"/>
                </a:lnTo>
                <a:lnTo>
                  <a:pt x="243655" y="25128"/>
                </a:lnTo>
                <a:lnTo>
                  <a:pt x="246887" y="41148"/>
                </a:lnTo>
                <a:lnTo>
                  <a:pt x="246887" y="335280"/>
                </a:lnTo>
                <a:lnTo>
                  <a:pt x="243655" y="351299"/>
                </a:lnTo>
                <a:lnTo>
                  <a:pt x="234838" y="364378"/>
                </a:lnTo>
                <a:lnTo>
                  <a:pt x="221759" y="373195"/>
                </a:lnTo>
                <a:lnTo>
                  <a:pt x="205739" y="376428"/>
                </a:lnTo>
                <a:lnTo>
                  <a:pt x="41147" y="376428"/>
                </a:lnTo>
                <a:lnTo>
                  <a:pt x="25128" y="373195"/>
                </a:lnTo>
                <a:lnTo>
                  <a:pt x="12049" y="364378"/>
                </a:lnTo>
                <a:lnTo>
                  <a:pt x="3232" y="351299"/>
                </a:lnTo>
                <a:lnTo>
                  <a:pt x="0" y="335280"/>
                </a:lnTo>
                <a:lnTo>
                  <a:pt x="0" y="4114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2702" y="9368790"/>
            <a:ext cx="901065" cy="376555"/>
          </a:xfrm>
          <a:custGeom>
            <a:avLst/>
            <a:gdLst/>
            <a:ahLst/>
            <a:cxnLst/>
            <a:rect l="l" t="t" r="r" b="b"/>
            <a:pathLst>
              <a:path w="901064" h="376554">
                <a:moveTo>
                  <a:pt x="0" y="62737"/>
                </a:moveTo>
                <a:lnTo>
                  <a:pt x="4927" y="38319"/>
                </a:lnTo>
                <a:lnTo>
                  <a:pt x="18367" y="18376"/>
                </a:lnTo>
                <a:lnTo>
                  <a:pt x="38308" y="4930"/>
                </a:lnTo>
                <a:lnTo>
                  <a:pt x="62737" y="0"/>
                </a:lnTo>
                <a:lnTo>
                  <a:pt x="837946" y="0"/>
                </a:lnTo>
                <a:lnTo>
                  <a:pt x="862375" y="4930"/>
                </a:lnTo>
                <a:lnTo>
                  <a:pt x="882316" y="18376"/>
                </a:lnTo>
                <a:lnTo>
                  <a:pt x="895756" y="38319"/>
                </a:lnTo>
                <a:lnTo>
                  <a:pt x="900684" y="62737"/>
                </a:lnTo>
                <a:lnTo>
                  <a:pt x="900684" y="313689"/>
                </a:lnTo>
                <a:lnTo>
                  <a:pt x="895756" y="338108"/>
                </a:lnTo>
                <a:lnTo>
                  <a:pt x="882316" y="358051"/>
                </a:lnTo>
                <a:lnTo>
                  <a:pt x="862375" y="371497"/>
                </a:lnTo>
                <a:lnTo>
                  <a:pt x="837946" y="376427"/>
                </a:lnTo>
                <a:lnTo>
                  <a:pt x="62737" y="376427"/>
                </a:lnTo>
                <a:lnTo>
                  <a:pt x="38308" y="371497"/>
                </a:lnTo>
                <a:lnTo>
                  <a:pt x="18367" y="358051"/>
                </a:lnTo>
                <a:lnTo>
                  <a:pt x="4927" y="338108"/>
                </a:lnTo>
                <a:lnTo>
                  <a:pt x="0" y="313689"/>
                </a:lnTo>
                <a:lnTo>
                  <a:pt x="0" y="6273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3732" y="1341119"/>
            <a:ext cx="12809220" cy="8308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5633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Setting</a:t>
            </a:r>
            <a:r>
              <a:rPr spc="520" dirty="0"/>
              <a:t> </a:t>
            </a:r>
            <a:r>
              <a:rPr spc="260" dirty="0"/>
              <a:t>Constraint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59497" y="308305"/>
            <a:ext cx="35852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35" dirty="0">
                <a:solidFill>
                  <a:srgbClr val="3CA3B5"/>
                </a:solidFill>
                <a:latin typeface="Times New Roman"/>
                <a:cs typeface="Times New Roman"/>
              </a:rPr>
              <a:t>(5/5)</a:t>
            </a:r>
            <a:r>
              <a:rPr sz="5400" spc="520" dirty="0">
                <a:solidFill>
                  <a:srgbClr val="3CA3B5"/>
                </a:solidFill>
                <a:latin typeface="Times New Roman"/>
                <a:cs typeface="Times New Roman"/>
              </a:rPr>
              <a:t> </a:t>
            </a:r>
            <a:r>
              <a:rPr sz="5400" spc="235" dirty="0">
                <a:solidFill>
                  <a:srgbClr val="3CA3B5"/>
                </a:solidFill>
                <a:latin typeface="Times New Roman"/>
                <a:cs typeface="Times New Roman"/>
              </a:rPr>
              <a:t>(GUI)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2091" y="966043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34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1666" y="7388732"/>
            <a:ext cx="330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3846" y="8082533"/>
            <a:ext cx="7545705" cy="492759"/>
          </a:xfrm>
          <a:custGeom>
            <a:avLst/>
            <a:gdLst/>
            <a:ahLst/>
            <a:cxnLst/>
            <a:rect l="l" t="t" r="r" b="b"/>
            <a:pathLst>
              <a:path w="7545705" h="492759">
                <a:moveTo>
                  <a:pt x="0" y="82042"/>
                </a:moveTo>
                <a:lnTo>
                  <a:pt x="6446" y="50095"/>
                </a:lnTo>
                <a:lnTo>
                  <a:pt x="24028" y="24018"/>
                </a:lnTo>
                <a:lnTo>
                  <a:pt x="50106" y="6443"/>
                </a:lnTo>
                <a:lnTo>
                  <a:pt x="82041" y="0"/>
                </a:lnTo>
                <a:lnTo>
                  <a:pt x="7463282" y="0"/>
                </a:lnTo>
                <a:lnTo>
                  <a:pt x="7495228" y="6443"/>
                </a:lnTo>
                <a:lnTo>
                  <a:pt x="7521305" y="24018"/>
                </a:lnTo>
                <a:lnTo>
                  <a:pt x="7538880" y="50095"/>
                </a:lnTo>
                <a:lnTo>
                  <a:pt x="7545324" y="82042"/>
                </a:lnTo>
                <a:lnTo>
                  <a:pt x="7545324" y="410210"/>
                </a:lnTo>
                <a:lnTo>
                  <a:pt x="7538880" y="442156"/>
                </a:lnTo>
                <a:lnTo>
                  <a:pt x="7521305" y="468233"/>
                </a:lnTo>
                <a:lnTo>
                  <a:pt x="7495228" y="485808"/>
                </a:lnTo>
                <a:lnTo>
                  <a:pt x="7463282" y="492252"/>
                </a:lnTo>
                <a:lnTo>
                  <a:pt x="82041" y="492252"/>
                </a:lnTo>
                <a:lnTo>
                  <a:pt x="50106" y="485808"/>
                </a:lnTo>
                <a:lnTo>
                  <a:pt x="24028" y="468233"/>
                </a:lnTo>
                <a:lnTo>
                  <a:pt x="6446" y="442156"/>
                </a:lnTo>
                <a:lnTo>
                  <a:pt x="0" y="410210"/>
                </a:lnTo>
                <a:lnTo>
                  <a:pt x="0" y="82042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0761" y="8660079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53221" y="9152381"/>
            <a:ext cx="990600" cy="368935"/>
          </a:xfrm>
          <a:custGeom>
            <a:avLst/>
            <a:gdLst/>
            <a:ahLst/>
            <a:cxnLst/>
            <a:rect l="l" t="t" r="r" b="b"/>
            <a:pathLst>
              <a:path w="990600" h="368934">
                <a:moveTo>
                  <a:pt x="0" y="61468"/>
                </a:moveTo>
                <a:lnTo>
                  <a:pt x="4835" y="37542"/>
                </a:lnTo>
                <a:lnTo>
                  <a:pt x="18018" y="18003"/>
                </a:lnTo>
                <a:lnTo>
                  <a:pt x="37558" y="4830"/>
                </a:lnTo>
                <a:lnTo>
                  <a:pt x="61468" y="0"/>
                </a:lnTo>
                <a:lnTo>
                  <a:pt x="929131" y="0"/>
                </a:lnTo>
                <a:lnTo>
                  <a:pt x="953041" y="4830"/>
                </a:lnTo>
                <a:lnTo>
                  <a:pt x="972581" y="18003"/>
                </a:lnTo>
                <a:lnTo>
                  <a:pt x="985764" y="37542"/>
                </a:lnTo>
                <a:lnTo>
                  <a:pt x="990600" y="61468"/>
                </a:lnTo>
                <a:lnTo>
                  <a:pt x="990600" y="307340"/>
                </a:lnTo>
                <a:lnTo>
                  <a:pt x="985764" y="331265"/>
                </a:lnTo>
                <a:lnTo>
                  <a:pt x="972581" y="350804"/>
                </a:lnTo>
                <a:lnTo>
                  <a:pt x="953041" y="363977"/>
                </a:lnTo>
                <a:lnTo>
                  <a:pt x="929131" y="368808"/>
                </a:lnTo>
                <a:lnTo>
                  <a:pt x="61468" y="368808"/>
                </a:lnTo>
                <a:lnTo>
                  <a:pt x="37558" y="363977"/>
                </a:lnTo>
                <a:lnTo>
                  <a:pt x="18018" y="350804"/>
                </a:lnTo>
                <a:lnTo>
                  <a:pt x="4835" y="331265"/>
                </a:lnTo>
                <a:lnTo>
                  <a:pt x="0" y="307340"/>
                </a:lnTo>
                <a:lnTo>
                  <a:pt x="0" y="6146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1172" y="8739022"/>
            <a:ext cx="698119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3. </a:t>
            </a:r>
            <a:r>
              <a:rPr sz="32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Finally,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you have to check the timing  constraint written correctly in the .xdc</a:t>
            </a:r>
            <a:r>
              <a:rPr sz="3200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file.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2306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Outline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9208" y="1952370"/>
            <a:ext cx="610362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Download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r>
              <a:rPr sz="36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Install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Setup License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Setting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Xsim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Synthesis &amp;</a:t>
            </a:r>
            <a:r>
              <a:rPr sz="36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79" y="1318260"/>
            <a:ext cx="12734544" cy="8820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1623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Xsi</a:t>
            </a:r>
            <a:r>
              <a:rPr dirty="0"/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94835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1/7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077" y="2038350"/>
            <a:ext cx="990600" cy="361315"/>
          </a:xfrm>
          <a:custGeom>
            <a:avLst/>
            <a:gdLst/>
            <a:ahLst/>
            <a:cxnLst/>
            <a:rect l="l" t="t" r="r" b="b"/>
            <a:pathLst>
              <a:path w="990600" h="361314">
                <a:moveTo>
                  <a:pt x="0" y="60198"/>
                </a:moveTo>
                <a:lnTo>
                  <a:pt x="4730" y="36754"/>
                </a:lnTo>
                <a:lnTo>
                  <a:pt x="17630" y="17621"/>
                </a:lnTo>
                <a:lnTo>
                  <a:pt x="36765" y="4726"/>
                </a:lnTo>
                <a:lnTo>
                  <a:pt x="60197" y="0"/>
                </a:lnTo>
                <a:lnTo>
                  <a:pt x="930402" y="0"/>
                </a:lnTo>
                <a:lnTo>
                  <a:pt x="953834" y="4726"/>
                </a:lnTo>
                <a:lnTo>
                  <a:pt x="972969" y="17621"/>
                </a:lnTo>
                <a:lnTo>
                  <a:pt x="985869" y="36754"/>
                </a:lnTo>
                <a:lnTo>
                  <a:pt x="990600" y="60198"/>
                </a:lnTo>
                <a:lnTo>
                  <a:pt x="990600" y="300990"/>
                </a:lnTo>
                <a:lnTo>
                  <a:pt x="985869" y="324433"/>
                </a:lnTo>
                <a:lnTo>
                  <a:pt x="972969" y="343566"/>
                </a:lnTo>
                <a:lnTo>
                  <a:pt x="953834" y="356461"/>
                </a:lnTo>
                <a:lnTo>
                  <a:pt x="930402" y="361188"/>
                </a:lnTo>
                <a:lnTo>
                  <a:pt x="60197" y="361188"/>
                </a:lnTo>
                <a:lnTo>
                  <a:pt x="36765" y="356461"/>
                </a:lnTo>
                <a:lnTo>
                  <a:pt x="17630" y="343566"/>
                </a:lnTo>
                <a:lnTo>
                  <a:pt x="4730" y="324433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8990" y="2849117"/>
            <a:ext cx="899160" cy="226060"/>
          </a:xfrm>
          <a:custGeom>
            <a:avLst/>
            <a:gdLst/>
            <a:ahLst/>
            <a:cxnLst/>
            <a:rect l="l" t="t" r="r" b="b"/>
            <a:pathLst>
              <a:path w="899160" h="226060">
                <a:moveTo>
                  <a:pt x="0" y="37591"/>
                </a:moveTo>
                <a:lnTo>
                  <a:pt x="2962" y="22985"/>
                </a:lnTo>
                <a:lnTo>
                  <a:pt x="11033" y="11033"/>
                </a:lnTo>
                <a:lnTo>
                  <a:pt x="22985" y="2962"/>
                </a:lnTo>
                <a:lnTo>
                  <a:pt x="37592" y="0"/>
                </a:lnTo>
                <a:lnTo>
                  <a:pt x="861568" y="0"/>
                </a:lnTo>
                <a:lnTo>
                  <a:pt x="876174" y="2962"/>
                </a:lnTo>
                <a:lnTo>
                  <a:pt x="888126" y="11033"/>
                </a:lnTo>
                <a:lnTo>
                  <a:pt x="896197" y="22985"/>
                </a:lnTo>
                <a:lnTo>
                  <a:pt x="899160" y="37591"/>
                </a:lnTo>
                <a:lnTo>
                  <a:pt x="899160" y="187959"/>
                </a:lnTo>
                <a:lnTo>
                  <a:pt x="896197" y="202566"/>
                </a:lnTo>
                <a:lnTo>
                  <a:pt x="888126" y="214518"/>
                </a:lnTo>
                <a:lnTo>
                  <a:pt x="876174" y="222589"/>
                </a:lnTo>
                <a:lnTo>
                  <a:pt x="861568" y="225551"/>
                </a:lnTo>
                <a:lnTo>
                  <a:pt x="37592" y="225551"/>
                </a:lnTo>
                <a:lnTo>
                  <a:pt x="22985" y="222589"/>
                </a:lnTo>
                <a:lnTo>
                  <a:pt x="11033" y="214518"/>
                </a:lnTo>
                <a:lnTo>
                  <a:pt x="2962" y="202566"/>
                </a:lnTo>
                <a:lnTo>
                  <a:pt x="0" y="187959"/>
                </a:lnTo>
                <a:lnTo>
                  <a:pt x="0" y="37591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1402" y="1690978"/>
            <a:ext cx="2023745" cy="151130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1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7592" y="4353001"/>
            <a:ext cx="331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6942" y="5420613"/>
            <a:ext cx="331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3298" y="9027362"/>
            <a:ext cx="33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5.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1469" y="4833365"/>
            <a:ext cx="990600" cy="360045"/>
          </a:xfrm>
          <a:custGeom>
            <a:avLst/>
            <a:gdLst/>
            <a:ahLst/>
            <a:cxnLst/>
            <a:rect l="l" t="t" r="r" b="b"/>
            <a:pathLst>
              <a:path w="990600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  <a:lnTo>
                  <a:pt x="930655" y="0"/>
                </a:lnTo>
                <a:lnTo>
                  <a:pt x="954006" y="4704"/>
                </a:lnTo>
                <a:lnTo>
                  <a:pt x="973058" y="17541"/>
                </a:lnTo>
                <a:lnTo>
                  <a:pt x="985895" y="36593"/>
                </a:lnTo>
                <a:lnTo>
                  <a:pt x="990600" y="59944"/>
                </a:lnTo>
                <a:lnTo>
                  <a:pt x="990600" y="299720"/>
                </a:lnTo>
                <a:lnTo>
                  <a:pt x="985895" y="323070"/>
                </a:lnTo>
                <a:lnTo>
                  <a:pt x="973058" y="342122"/>
                </a:lnTo>
                <a:lnTo>
                  <a:pt x="954006" y="354959"/>
                </a:lnTo>
                <a:lnTo>
                  <a:pt x="930655" y="359663"/>
                </a:lnTo>
                <a:lnTo>
                  <a:pt x="59944" y="359663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39434" y="5549646"/>
            <a:ext cx="6300470" cy="360045"/>
          </a:xfrm>
          <a:custGeom>
            <a:avLst/>
            <a:gdLst/>
            <a:ahLst/>
            <a:cxnLst/>
            <a:rect l="l" t="t" r="r" b="b"/>
            <a:pathLst>
              <a:path w="6300470" h="360045">
                <a:moveTo>
                  <a:pt x="0" y="59943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6240271" y="0"/>
                </a:lnTo>
                <a:lnTo>
                  <a:pt x="6263622" y="4704"/>
                </a:lnTo>
                <a:lnTo>
                  <a:pt x="6282674" y="17541"/>
                </a:lnTo>
                <a:lnTo>
                  <a:pt x="6295511" y="36593"/>
                </a:lnTo>
                <a:lnTo>
                  <a:pt x="6300216" y="59943"/>
                </a:lnTo>
                <a:lnTo>
                  <a:pt x="6300216" y="299719"/>
                </a:lnTo>
                <a:lnTo>
                  <a:pt x="6295511" y="323070"/>
                </a:lnTo>
                <a:lnTo>
                  <a:pt x="6282674" y="342122"/>
                </a:lnTo>
                <a:lnTo>
                  <a:pt x="6263622" y="354959"/>
                </a:lnTo>
                <a:lnTo>
                  <a:pt x="6240271" y="359663"/>
                </a:lnTo>
                <a:lnTo>
                  <a:pt x="59943" y="359663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19"/>
                </a:lnTo>
                <a:lnTo>
                  <a:pt x="0" y="59943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9278" y="9505950"/>
            <a:ext cx="989330" cy="360045"/>
          </a:xfrm>
          <a:custGeom>
            <a:avLst/>
            <a:gdLst/>
            <a:ahLst/>
            <a:cxnLst/>
            <a:rect l="l" t="t" r="r" b="b"/>
            <a:pathLst>
              <a:path w="989329" h="360045">
                <a:moveTo>
                  <a:pt x="0" y="59943"/>
                </a:moveTo>
                <a:lnTo>
                  <a:pt x="4704" y="36609"/>
                </a:lnTo>
                <a:lnTo>
                  <a:pt x="17541" y="17556"/>
                </a:lnTo>
                <a:lnTo>
                  <a:pt x="36593" y="4710"/>
                </a:lnTo>
                <a:lnTo>
                  <a:pt x="59944" y="0"/>
                </a:lnTo>
                <a:lnTo>
                  <a:pt x="929131" y="0"/>
                </a:lnTo>
                <a:lnTo>
                  <a:pt x="952482" y="4710"/>
                </a:lnTo>
                <a:lnTo>
                  <a:pt x="971534" y="17556"/>
                </a:lnTo>
                <a:lnTo>
                  <a:pt x="984371" y="36609"/>
                </a:lnTo>
                <a:lnTo>
                  <a:pt x="989076" y="59943"/>
                </a:lnTo>
                <a:lnTo>
                  <a:pt x="989076" y="299720"/>
                </a:lnTo>
                <a:lnTo>
                  <a:pt x="984371" y="323054"/>
                </a:lnTo>
                <a:lnTo>
                  <a:pt x="971534" y="342107"/>
                </a:lnTo>
                <a:lnTo>
                  <a:pt x="952482" y="354953"/>
                </a:lnTo>
                <a:lnTo>
                  <a:pt x="929131" y="359664"/>
                </a:lnTo>
                <a:lnTo>
                  <a:pt x="59944" y="359664"/>
                </a:lnTo>
                <a:lnTo>
                  <a:pt x="36593" y="354953"/>
                </a:lnTo>
                <a:lnTo>
                  <a:pt x="17541" y="342107"/>
                </a:lnTo>
                <a:lnTo>
                  <a:pt x="4704" y="323054"/>
                </a:lnTo>
                <a:lnTo>
                  <a:pt x="0" y="299720"/>
                </a:lnTo>
                <a:lnTo>
                  <a:pt x="0" y="59943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4697" y="5031994"/>
            <a:ext cx="1549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Enter</a:t>
            </a:r>
            <a:r>
              <a:rPr sz="32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-all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2003" y="1318258"/>
            <a:ext cx="6121908" cy="893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1623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Xsi</a:t>
            </a:r>
            <a:r>
              <a:rPr dirty="0"/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94835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2/7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361" y="6329248"/>
            <a:ext cx="243268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solidFill>
                  <a:srgbClr val="C00000"/>
                </a:solidFill>
                <a:latin typeface="Times New Roman"/>
                <a:cs typeface="Times New Roman"/>
              </a:rPr>
              <a:t>We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mainly use  these two  Simulation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29250" y="6310121"/>
            <a:ext cx="2611120" cy="500380"/>
          </a:xfrm>
          <a:custGeom>
            <a:avLst/>
            <a:gdLst/>
            <a:ahLst/>
            <a:cxnLst/>
            <a:rect l="l" t="t" r="r" b="b"/>
            <a:pathLst>
              <a:path w="2611120" h="500379">
                <a:moveTo>
                  <a:pt x="0" y="83312"/>
                </a:moveTo>
                <a:lnTo>
                  <a:pt x="6552" y="50899"/>
                </a:lnTo>
                <a:lnTo>
                  <a:pt x="24415" y="24415"/>
                </a:lnTo>
                <a:lnTo>
                  <a:pt x="50899" y="6552"/>
                </a:lnTo>
                <a:lnTo>
                  <a:pt x="83312" y="0"/>
                </a:lnTo>
                <a:lnTo>
                  <a:pt x="2527300" y="0"/>
                </a:lnTo>
                <a:lnTo>
                  <a:pt x="2559712" y="6552"/>
                </a:lnTo>
                <a:lnTo>
                  <a:pt x="2586196" y="24415"/>
                </a:lnTo>
                <a:lnTo>
                  <a:pt x="2604059" y="50899"/>
                </a:lnTo>
                <a:lnTo>
                  <a:pt x="2610611" y="83312"/>
                </a:lnTo>
                <a:lnTo>
                  <a:pt x="2610611" y="416560"/>
                </a:lnTo>
                <a:lnTo>
                  <a:pt x="2604059" y="448972"/>
                </a:lnTo>
                <a:lnTo>
                  <a:pt x="2586196" y="475456"/>
                </a:lnTo>
                <a:lnTo>
                  <a:pt x="2559712" y="493319"/>
                </a:lnTo>
                <a:lnTo>
                  <a:pt x="2527300" y="499872"/>
                </a:lnTo>
                <a:lnTo>
                  <a:pt x="83312" y="499872"/>
                </a:lnTo>
                <a:lnTo>
                  <a:pt x="50899" y="493319"/>
                </a:lnTo>
                <a:lnTo>
                  <a:pt x="24415" y="475456"/>
                </a:lnTo>
                <a:lnTo>
                  <a:pt x="6552" y="448972"/>
                </a:lnTo>
                <a:lnTo>
                  <a:pt x="0" y="416560"/>
                </a:lnTo>
                <a:lnTo>
                  <a:pt x="0" y="83312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4717" y="7485126"/>
            <a:ext cx="3511550" cy="449580"/>
          </a:xfrm>
          <a:custGeom>
            <a:avLst/>
            <a:gdLst/>
            <a:ahLst/>
            <a:cxnLst/>
            <a:rect l="l" t="t" r="r" b="b"/>
            <a:pathLst>
              <a:path w="3511550" h="449579">
                <a:moveTo>
                  <a:pt x="0" y="74930"/>
                </a:moveTo>
                <a:lnTo>
                  <a:pt x="5885" y="45755"/>
                </a:lnTo>
                <a:lnTo>
                  <a:pt x="21939" y="21939"/>
                </a:lnTo>
                <a:lnTo>
                  <a:pt x="45755" y="5885"/>
                </a:lnTo>
                <a:lnTo>
                  <a:pt x="74930" y="0"/>
                </a:lnTo>
                <a:lnTo>
                  <a:pt x="3436366" y="0"/>
                </a:lnTo>
                <a:lnTo>
                  <a:pt x="3465540" y="5885"/>
                </a:lnTo>
                <a:lnTo>
                  <a:pt x="3489356" y="21939"/>
                </a:lnTo>
                <a:lnTo>
                  <a:pt x="3505410" y="45755"/>
                </a:lnTo>
                <a:lnTo>
                  <a:pt x="3511296" y="74930"/>
                </a:lnTo>
                <a:lnTo>
                  <a:pt x="3511296" y="374650"/>
                </a:lnTo>
                <a:lnTo>
                  <a:pt x="3505410" y="403824"/>
                </a:lnTo>
                <a:lnTo>
                  <a:pt x="3489356" y="427640"/>
                </a:lnTo>
                <a:lnTo>
                  <a:pt x="3465540" y="443694"/>
                </a:lnTo>
                <a:lnTo>
                  <a:pt x="3436366" y="449580"/>
                </a:lnTo>
                <a:lnTo>
                  <a:pt x="74930" y="449580"/>
                </a:lnTo>
                <a:lnTo>
                  <a:pt x="45755" y="443694"/>
                </a:lnTo>
                <a:lnTo>
                  <a:pt x="21939" y="427640"/>
                </a:lnTo>
                <a:lnTo>
                  <a:pt x="5885" y="403824"/>
                </a:lnTo>
                <a:lnTo>
                  <a:pt x="0" y="374650"/>
                </a:lnTo>
                <a:lnTo>
                  <a:pt x="0" y="7493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2171" y="6531609"/>
            <a:ext cx="1774825" cy="595630"/>
          </a:xfrm>
          <a:custGeom>
            <a:avLst/>
            <a:gdLst/>
            <a:ahLst/>
            <a:cxnLst/>
            <a:rect l="l" t="t" r="r" b="b"/>
            <a:pathLst>
              <a:path w="1774825" h="595629">
                <a:moveTo>
                  <a:pt x="141097" y="429260"/>
                </a:moveTo>
                <a:lnTo>
                  <a:pt x="0" y="562737"/>
                </a:lnTo>
                <a:lnTo>
                  <a:pt x="191515" y="595503"/>
                </a:lnTo>
                <a:lnTo>
                  <a:pt x="177264" y="548513"/>
                </a:lnTo>
                <a:lnTo>
                  <a:pt x="146938" y="548513"/>
                </a:lnTo>
                <a:lnTo>
                  <a:pt x="130175" y="493014"/>
                </a:lnTo>
                <a:lnTo>
                  <a:pt x="157887" y="484621"/>
                </a:lnTo>
                <a:lnTo>
                  <a:pt x="141097" y="429260"/>
                </a:lnTo>
                <a:close/>
              </a:path>
              <a:path w="1774825" h="595629">
                <a:moveTo>
                  <a:pt x="157887" y="484621"/>
                </a:moveTo>
                <a:lnTo>
                  <a:pt x="130175" y="493014"/>
                </a:lnTo>
                <a:lnTo>
                  <a:pt x="146938" y="548513"/>
                </a:lnTo>
                <a:lnTo>
                  <a:pt x="174712" y="540099"/>
                </a:lnTo>
                <a:lnTo>
                  <a:pt x="157887" y="484621"/>
                </a:lnTo>
                <a:close/>
              </a:path>
              <a:path w="1774825" h="595629">
                <a:moveTo>
                  <a:pt x="174712" y="540099"/>
                </a:moveTo>
                <a:lnTo>
                  <a:pt x="146938" y="548513"/>
                </a:lnTo>
                <a:lnTo>
                  <a:pt x="177264" y="548513"/>
                </a:lnTo>
                <a:lnTo>
                  <a:pt x="174712" y="540099"/>
                </a:lnTo>
                <a:close/>
              </a:path>
              <a:path w="1774825" h="595629">
                <a:moveTo>
                  <a:pt x="1758061" y="0"/>
                </a:moveTo>
                <a:lnTo>
                  <a:pt x="157887" y="484621"/>
                </a:lnTo>
                <a:lnTo>
                  <a:pt x="174712" y="540099"/>
                </a:lnTo>
                <a:lnTo>
                  <a:pt x="1774825" y="55372"/>
                </a:lnTo>
                <a:lnTo>
                  <a:pt x="175806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2171" y="7138161"/>
            <a:ext cx="2089150" cy="599440"/>
          </a:xfrm>
          <a:custGeom>
            <a:avLst/>
            <a:gdLst/>
            <a:ahLst/>
            <a:cxnLst/>
            <a:rect l="l" t="t" r="r" b="b"/>
            <a:pathLst>
              <a:path w="2089150" h="599440">
                <a:moveTo>
                  <a:pt x="175467" y="56151"/>
                </a:moveTo>
                <a:lnTo>
                  <a:pt x="161203" y="112275"/>
                </a:lnTo>
                <a:lnTo>
                  <a:pt x="2074290" y="599059"/>
                </a:lnTo>
                <a:lnTo>
                  <a:pt x="2088641" y="542925"/>
                </a:lnTo>
                <a:lnTo>
                  <a:pt x="175467" y="56151"/>
                </a:lnTo>
                <a:close/>
              </a:path>
              <a:path w="2089150" h="599440">
                <a:moveTo>
                  <a:pt x="189737" y="0"/>
                </a:moveTo>
                <a:lnTo>
                  <a:pt x="0" y="41402"/>
                </a:lnTo>
                <a:lnTo>
                  <a:pt x="146938" y="168402"/>
                </a:lnTo>
                <a:lnTo>
                  <a:pt x="161203" y="112275"/>
                </a:lnTo>
                <a:lnTo>
                  <a:pt x="133223" y="105156"/>
                </a:lnTo>
                <a:lnTo>
                  <a:pt x="147447" y="49022"/>
                </a:lnTo>
                <a:lnTo>
                  <a:pt x="177279" y="49022"/>
                </a:lnTo>
                <a:lnTo>
                  <a:pt x="189737" y="0"/>
                </a:lnTo>
                <a:close/>
              </a:path>
              <a:path w="2089150" h="599440">
                <a:moveTo>
                  <a:pt x="147447" y="49022"/>
                </a:moveTo>
                <a:lnTo>
                  <a:pt x="133223" y="105156"/>
                </a:lnTo>
                <a:lnTo>
                  <a:pt x="161203" y="112275"/>
                </a:lnTo>
                <a:lnTo>
                  <a:pt x="175467" y="56151"/>
                </a:lnTo>
                <a:lnTo>
                  <a:pt x="147447" y="49022"/>
                </a:lnTo>
                <a:close/>
              </a:path>
              <a:path w="2089150" h="599440">
                <a:moveTo>
                  <a:pt x="177279" y="49022"/>
                </a:moveTo>
                <a:lnTo>
                  <a:pt x="147447" y="49022"/>
                </a:lnTo>
                <a:lnTo>
                  <a:pt x="175467" y="56151"/>
                </a:lnTo>
                <a:lnTo>
                  <a:pt x="177279" y="4902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35" y="1903476"/>
            <a:ext cx="8759952" cy="580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1623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Xsi</a:t>
            </a:r>
            <a:r>
              <a:rPr dirty="0"/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94835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3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/7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9931" y="1690598"/>
            <a:ext cx="38550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523240" algn="l"/>
                <a:tab pos="523875" algn="l"/>
              </a:tabLst>
            </a:pPr>
            <a:r>
              <a:rPr sz="3200" spc="-110" dirty="0">
                <a:solidFill>
                  <a:srgbClr val="585858"/>
                </a:solidFill>
                <a:latin typeface="Times New Roman"/>
                <a:cs typeface="Times New Roman"/>
              </a:rPr>
              <a:t>You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can add some  signals which you</a:t>
            </a:r>
            <a:r>
              <a:rPr sz="32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want  to</a:t>
            </a: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observe.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63461" y="3208782"/>
            <a:ext cx="2161540" cy="226060"/>
          </a:xfrm>
          <a:custGeom>
            <a:avLst/>
            <a:gdLst/>
            <a:ahLst/>
            <a:cxnLst/>
            <a:rect l="l" t="t" r="r" b="b"/>
            <a:pathLst>
              <a:path w="2161540" h="226060">
                <a:moveTo>
                  <a:pt x="0" y="37592"/>
                </a:moveTo>
                <a:lnTo>
                  <a:pt x="2962" y="22985"/>
                </a:lnTo>
                <a:lnTo>
                  <a:pt x="11033" y="11033"/>
                </a:lnTo>
                <a:lnTo>
                  <a:pt x="22985" y="2962"/>
                </a:lnTo>
                <a:lnTo>
                  <a:pt x="37591" y="0"/>
                </a:lnTo>
                <a:lnTo>
                  <a:pt x="2123440" y="0"/>
                </a:lnTo>
                <a:lnTo>
                  <a:pt x="2138046" y="2962"/>
                </a:lnTo>
                <a:lnTo>
                  <a:pt x="2149998" y="11033"/>
                </a:lnTo>
                <a:lnTo>
                  <a:pt x="2158069" y="22985"/>
                </a:lnTo>
                <a:lnTo>
                  <a:pt x="2161032" y="37592"/>
                </a:lnTo>
                <a:lnTo>
                  <a:pt x="2161032" y="187960"/>
                </a:lnTo>
                <a:lnTo>
                  <a:pt x="2158069" y="202566"/>
                </a:lnTo>
                <a:lnTo>
                  <a:pt x="2149998" y="214518"/>
                </a:lnTo>
                <a:lnTo>
                  <a:pt x="2138046" y="222589"/>
                </a:lnTo>
                <a:lnTo>
                  <a:pt x="2123440" y="225551"/>
                </a:lnTo>
                <a:lnTo>
                  <a:pt x="37591" y="225551"/>
                </a:lnTo>
                <a:lnTo>
                  <a:pt x="22985" y="222589"/>
                </a:lnTo>
                <a:lnTo>
                  <a:pt x="11033" y="214518"/>
                </a:lnTo>
                <a:lnTo>
                  <a:pt x="2962" y="202566"/>
                </a:lnTo>
                <a:lnTo>
                  <a:pt x="0" y="187960"/>
                </a:lnTo>
                <a:lnTo>
                  <a:pt x="0" y="37592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</a:t>
            </a:r>
            <a:r>
              <a:rPr lang="en-US" altLang="zh-TW" spc="295" dirty="0"/>
              <a:t>2</a:t>
            </a:r>
            <a:r>
              <a:rPr spc="295" dirty="0"/>
              <a:t>/12</a:t>
            </a:r>
            <a:r>
              <a:rPr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9208" y="1952370"/>
            <a:ext cx="12934389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1" indent="-742950">
              <a:spcBef>
                <a:spcPts val="1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lang="zh-TW" altLang="en-US" sz="3600" dirty="0">
                <a:solidFill>
                  <a:srgbClr val="585858"/>
                </a:solidFill>
                <a:latin typeface="Times New Roman"/>
                <a:cs typeface="Times New Roman"/>
              </a:rPr>
              <a:t>選擇</a:t>
            </a:r>
            <a:r>
              <a:rPr lang="en-US" altLang="zh-TW" sz="3600" dirty="0" err="1">
                <a:solidFill>
                  <a:srgbClr val="585858"/>
                </a:solidFill>
                <a:latin typeface="Times New Roman"/>
                <a:cs typeface="Times New Roman"/>
              </a:rPr>
              <a:t>Vivado</a:t>
            </a:r>
            <a:r>
              <a:rPr lang="en-US" altLang="zh-TW" sz="3600" dirty="0">
                <a:solidFill>
                  <a:srgbClr val="585858"/>
                </a:solidFill>
                <a:latin typeface="Times New Roman"/>
                <a:cs typeface="Times New Roman"/>
              </a:rPr>
              <a:t> Archive</a:t>
            </a:r>
          </a:p>
          <a:p>
            <a:pPr marL="755651" indent="-742950">
              <a:spcBef>
                <a:spcPts val="100"/>
              </a:spcBef>
              <a:buFontTx/>
              <a:buAutoNum type="arabicPeriod" startAt="3"/>
              <a:tabLst>
                <a:tab pos="527685" algn="l"/>
                <a:tab pos="528320" algn="l"/>
              </a:tabLst>
            </a:pPr>
            <a:r>
              <a:rPr lang="zh-TW" altLang="en-US" sz="3600" dirty="0">
                <a:solidFill>
                  <a:srgbClr val="585858"/>
                </a:solidFill>
                <a:latin typeface="Times New Roman"/>
                <a:cs typeface="Times New Roman"/>
              </a:rPr>
              <a:t>選擇</a:t>
            </a:r>
            <a:r>
              <a:rPr lang="en-US" altLang="zh-TW" sz="3600" dirty="0">
                <a:solidFill>
                  <a:srgbClr val="585858"/>
                </a:solidFill>
                <a:latin typeface="Times New Roman"/>
                <a:cs typeface="Times New Roman"/>
              </a:rPr>
              <a:t>2018.3</a:t>
            </a:r>
            <a:r>
              <a:rPr lang="zh-TW" altLang="en-US" sz="36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並下載</a:t>
            </a:r>
            <a:r>
              <a:rPr lang="en-US" altLang="zh-TW" sz="3600" b="0" i="0" dirty="0" err="1">
                <a:solidFill>
                  <a:srgbClr val="585858"/>
                </a:solidFill>
                <a:effectLst/>
                <a:latin typeface="Roboto" panose="02000000000000000000" pitchFamily="2" charset="0"/>
              </a:rPr>
              <a:t>Vivado</a:t>
            </a:r>
            <a:r>
              <a:rPr lang="en-US" altLang="zh-TW" sz="3600" b="0" i="0" dirty="0">
                <a:solidFill>
                  <a:srgbClr val="585858"/>
                </a:solidFill>
                <a:effectLst/>
                <a:latin typeface="Roboto" panose="02000000000000000000" pitchFamily="2" charset="0"/>
              </a:rPr>
              <a:t> Design Suite - </a:t>
            </a:r>
            <a:r>
              <a:rPr lang="en-US" altLang="zh-TW" sz="3600" b="0" i="0" dirty="0" err="1">
                <a:solidFill>
                  <a:srgbClr val="585858"/>
                </a:solidFill>
                <a:effectLst/>
                <a:latin typeface="Roboto" panose="02000000000000000000" pitchFamily="2" charset="0"/>
              </a:rPr>
              <a:t>HLx</a:t>
            </a:r>
            <a:r>
              <a:rPr lang="en-US" altLang="zh-TW" sz="3600" b="0" i="0" dirty="0">
                <a:solidFill>
                  <a:srgbClr val="585858"/>
                </a:solidFill>
                <a:effectLst/>
                <a:latin typeface="Roboto" panose="02000000000000000000" pitchFamily="2" charset="0"/>
              </a:rPr>
              <a:t> Editions - 2018.3  Full Product Installation</a:t>
            </a:r>
            <a:r>
              <a:rPr lang="zh-TW" altLang="en-US" sz="3600" b="0" i="0" dirty="0">
                <a:solidFill>
                  <a:srgbClr val="585858"/>
                </a:solidFill>
                <a:effectLst/>
                <a:latin typeface="Roboto" panose="02000000000000000000" pitchFamily="2" charset="0"/>
              </a:rPr>
              <a:t>裡的</a:t>
            </a:r>
            <a:r>
              <a:rPr lang="en-US" altLang="zh-TW" sz="3600" b="0" i="0" dirty="0">
                <a:solidFill>
                  <a:srgbClr val="585858"/>
                </a:solidFill>
                <a:effectLst/>
                <a:latin typeface="Roboto" panose="02000000000000000000" pitchFamily="2" charset="0"/>
              </a:rPr>
              <a:t>All OS installer Single-File Download</a:t>
            </a:r>
          </a:p>
          <a:p>
            <a:pPr marL="755651" indent="-742950">
              <a:spcBef>
                <a:spcPts val="100"/>
              </a:spcBef>
              <a:buAutoNum type="arabicPeriod" startAt="3"/>
              <a:tabLst>
                <a:tab pos="527685" algn="l"/>
                <a:tab pos="528320" algn="l"/>
              </a:tabLst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3AB3D94F-3624-47E5-828A-3FCB642711F0}"/>
              </a:ext>
            </a:extLst>
          </p:cNvPr>
          <p:cNvSpPr txBox="1"/>
          <p:nvPr/>
        </p:nvSpPr>
        <p:spPr>
          <a:xfrm>
            <a:off x="13182091" y="966043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4</a:t>
            </a:r>
            <a:endParaRPr sz="240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圖片 7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A8769855-E52A-2F90-2725-830482331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5" y="4494443"/>
            <a:ext cx="2086266" cy="2514951"/>
          </a:xfrm>
          <a:prstGeom prst="rect">
            <a:avLst/>
          </a:prstGeom>
        </p:spPr>
      </p:pic>
      <p:pic>
        <p:nvPicPr>
          <p:cNvPr id="10" name="圖片 9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19E50CB9-1182-4691-D4B3-A7F103209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59" y="4615491"/>
            <a:ext cx="9328610" cy="48927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3B0B173-08B4-8614-57E6-0FE13B99B821}"/>
              </a:ext>
            </a:extLst>
          </p:cNvPr>
          <p:cNvSpPr/>
          <p:nvPr/>
        </p:nvSpPr>
        <p:spPr>
          <a:xfrm>
            <a:off x="3886200" y="7429500"/>
            <a:ext cx="525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12C425-FB72-C150-365C-793008FCC1A1}"/>
              </a:ext>
            </a:extLst>
          </p:cNvPr>
          <p:cNvSpPr txBox="1"/>
          <p:nvPr/>
        </p:nvSpPr>
        <p:spPr>
          <a:xfrm>
            <a:off x="9324786" y="7409646"/>
            <a:ext cx="13125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點這個</a:t>
            </a:r>
          </a:p>
        </p:txBody>
      </p:sp>
    </p:spTree>
    <p:extLst>
      <p:ext uri="{BB962C8B-B14F-4D97-AF65-F5344CB8AC3E}">
        <p14:creationId xmlns:p14="http://schemas.microsoft.com/office/powerpoint/2010/main" val="3542045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1623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Xsi</a:t>
            </a:r>
            <a:r>
              <a:rPr dirty="0"/>
              <a:t>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94835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4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/7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9075" y="1690598"/>
            <a:ext cx="7236459" cy="646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522605" algn="l"/>
                <a:tab pos="52324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There are three ways </a:t>
            </a: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help </a:t>
            </a:r>
            <a:r>
              <a:rPr sz="3200" spc="5" dirty="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sz="32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observe  waveform</a:t>
            </a:r>
            <a:r>
              <a:rPr sz="32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efficiently.</a:t>
            </a:r>
            <a:endParaRPr sz="3200">
              <a:latin typeface="Times New Roman"/>
              <a:cs typeface="Times New Roman"/>
            </a:endParaRPr>
          </a:p>
          <a:p>
            <a:pPr marL="1544320" lvl="1" indent="-71501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New Group</a:t>
            </a:r>
            <a:r>
              <a:rPr sz="320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>
              <a:latin typeface="Droid Sans Fallback"/>
              <a:cs typeface="Droid Sans Fallback"/>
            </a:endParaRPr>
          </a:p>
          <a:p>
            <a:pPr marL="1544320">
              <a:lnSpc>
                <a:spcPct val="100000"/>
              </a:lnSpc>
              <a:spcBef>
                <a:spcPts val="2685"/>
              </a:spcBef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Fold serveral signals into one</a:t>
            </a:r>
            <a:r>
              <a:rPr sz="32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585858"/>
                </a:solidFill>
                <a:latin typeface="Times New Roman"/>
                <a:cs typeface="Times New Roman"/>
              </a:rPr>
              <a:t>row.</a:t>
            </a:r>
            <a:endParaRPr sz="3200">
              <a:latin typeface="Times New Roman"/>
              <a:cs typeface="Times New Roman"/>
            </a:endParaRPr>
          </a:p>
          <a:p>
            <a:pPr marL="1544320" marR="3409315" lvl="1" indent="-715010">
              <a:lnSpc>
                <a:spcPct val="170000"/>
              </a:lnSpc>
              <a:spcBef>
                <a:spcPts val="5"/>
              </a:spcBef>
              <a:buAutoNum type="arabicPeriod" startAt="2"/>
              <a:tabLst>
                <a:tab pos="1343025" algn="l"/>
                <a:tab pos="134366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Signal</a:t>
            </a:r>
            <a:r>
              <a:rPr sz="3200" spc="-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Color</a:t>
            </a:r>
            <a:r>
              <a:rPr sz="3200" dirty="0">
                <a:solidFill>
                  <a:srgbClr val="585858"/>
                </a:solidFill>
                <a:latin typeface="Droid Sans Fallback"/>
                <a:cs typeface="Droid Sans Fallback"/>
              </a:rPr>
              <a:t>： 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Change</a:t>
            </a:r>
            <a:r>
              <a:rPr sz="3200" spc="-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color</a:t>
            </a:r>
            <a:endParaRPr sz="3200">
              <a:latin typeface="Times New Roman"/>
              <a:cs typeface="Times New Roman"/>
            </a:endParaRPr>
          </a:p>
          <a:p>
            <a:pPr marL="1544320" lvl="1" indent="-715010">
              <a:lnSpc>
                <a:spcPct val="100000"/>
              </a:lnSpc>
              <a:spcBef>
                <a:spcPts val="2690"/>
              </a:spcBef>
              <a:buAutoNum type="arabicPeriod" startAt="2"/>
              <a:tabLst>
                <a:tab pos="1343025" algn="l"/>
                <a:tab pos="1343660" algn="l"/>
              </a:tabLst>
            </a:pPr>
            <a:r>
              <a:rPr sz="3200" spc="5" dirty="0">
                <a:solidFill>
                  <a:srgbClr val="585858"/>
                </a:solidFill>
                <a:latin typeface="Times New Roman"/>
                <a:cs typeface="Times New Roman"/>
              </a:rPr>
              <a:t>Radix</a:t>
            </a:r>
            <a:r>
              <a:rPr sz="3200" spc="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>
              <a:latin typeface="Droid Sans Fallback"/>
              <a:cs typeface="Droid Sans Fallback"/>
            </a:endParaRPr>
          </a:p>
          <a:p>
            <a:pPr marL="2058035" lvl="2" indent="-51371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2058035" algn="l"/>
                <a:tab pos="205867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Dec, Hex,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636" y="1307590"/>
            <a:ext cx="5056632" cy="8979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8642" y="7575042"/>
            <a:ext cx="1304925" cy="224154"/>
          </a:xfrm>
          <a:custGeom>
            <a:avLst/>
            <a:gdLst/>
            <a:ahLst/>
            <a:cxnLst/>
            <a:rect l="l" t="t" r="r" b="b"/>
            <a:pathLst>
              <a:path w="1304925" h="224154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1267206" y="0"/>
                </a:lnTo>
                <a:lnTo>
                  <a:pt x="1281719" y="2940"/>
                </a:lnTo>
                <a:lnTo>
                  <a:pt x="1293590" y="10953"/>
                </a:lnTo>
                <a:lnTo>
                  <a:pt x="1301603" y="22824"/>
                </a:lnTo>
                <a:lnTo>
                  <a:pt x="1304544" y="37337"/>
                </a:lnTo>
                <a:lnTo>
                  <a:pt x="1304544" y="186689"/>
                </a:lnTo>
                <a:lnTo>
                  <a:pt x="1301603" y="201203"/>
                </a:lnTo>
                <a:lnTo>
                  <a:pt x="1293590" y="213074"/>
                </a:lnTo>
                <a:lnTo>
                  <a:pt x="1281719" y="221087"/>
                </a:lnTo>
                <a:lnTo>
                  <a:pt x="1267206" y="224027"/>
                </a:lnTo>
                <a:lnTo>
                  <a:pt x="37337" y="224027"/>
                </a:lnTo>
                <a:lnTo>
                  <a:pt x="22824" y="221087"/>
                </a:lnTo>
                <a:lnTo>
                  <a:pt x="10953" y="213074"/>
                </a:lnTo>
                <a:lnTo>
                  <a:pt x="2940" y="201203"/>
                </a:lnTo>
                <a:lnTo>
                  <a:pt x="0" y="186689"/>
                </a:lnTo>
                <a:lnTo>
                  <a:pt x="0" y="3733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8642" y="8294369"/>
            <a:ext cx="1304925" cy="226060"/>
          </a:xfrm>
          <a:custGeom>
            <a:avLst/>
            <a:gdLst/>
            <a:ahLst/>
            <a:cxnLst/>
            <a:rect l="l" t="t" r="r" b="b"/>
            <a:pathLst>
              <a:path w="1304925" h="226059">
                <a:moveTo>
                  <a:pt x="0" y="37591"/>
                </a:moveTo>
                <a:lnTo>
                  <a:pt x="2962" y="22985"/>
                </a:lnTo>
                <a:lnTo>
                  <a:pt x="11033" y="11033"/>
                </a:lnTo>
                <a:lnTo>
                  <a:pt x="22985" y="2962"/>
                </a:lnTo>
                <a:lnTo>
                  <a:pt x="37591" y="0"/>
                </a:lnTo>
                <a:lnTo>
                  <a:pt x="1266952" y="0"/>
                </a:lnTo>
                <a:lnTo>
                  <a:pt x="1281558" y="2962"/>
                </a:lnTo>
                <a:lnTo>
                  <a:pt x="1293510" y="11033"/>
                </a:lnTo>
                <a:lnTo>
                  <a:pt x="1301581" y="22985"/>
                </a:lnTo>
                <a:lnTo>
                  <a:pt x="1304544" y="37591"/>
                </a:lnTo>
                <a:lnTo>
                  <a:pt x="1304544" y="187959"/>
                </a:lnTo>
                <a:lnTo>
                  <a:pt x="1301581" y="202566"/>
                </a:lnTo>
                <a:lnTo>
                  <a:pt x="1293510" y="214518"/>
                </a:lnTo>
                <a:lnTo>
                  <a:pt x="1281558" y="222589"/>
                </a:lnTo>
                <a:lnTo>
                  <a:pt x="1266952" y="225551"/>
                </a:lnTo>
                <a:lnTo>
                  <a:pt x="37591" y="225551"/>
                </a:lnTo>
                <a:lnTo>
                  <a:pt x="22985" y="222589"/>
                </a:lnTo>
                <a:lnTo>
                  <a:pt x="11033" y="214518"/>
                </a:lnTo>
                <a:lnTo>
                  <a:pt x="2962" y="202566"/>
                </a:lnTo>
                <a:lnTo>
                  <a:pt x="0" y="187959"/>
                </a:lnTo>
                <a:lnTo>
                  <a:pt x="0" y="37591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1689" y="9347454"/>
            <a:ext cx="1304925" cy="224154"/>
          </a:xfrm>
          <a:custGeom>
            <a:avLst/>
            <a:gdLst/>
            <a:ahLst/>
            <a:cxnLst/>
            <a:rect l="l" t="t" r="r" b="b"/>
            <a:pathLst>
              <a:path w="1304925" h="224154">
                <a:moveTo>
                  <a:pt x="0" y="37338"/>
                </a:moveTo>
                <a:lnTo>
                  <a:pt x="2940" y="22802"/>
                </a:lnTo>
                <a:lnTo>
                  <a:pt x="10953" y="10934"/>
                </a:lnTo>
                <a:lnTo>
                  <a:pt x="22824" y="2933"/>
                </a:lnTo>
                <a:lnTo>
                  <a:pt x="37337" y="0"/>
                </a:lnTo>
                <a:lnTo>
                  <a:pt x="1267206" y="0"/>
                </a:lnTo>
                <a:lnTo>
                  <a:pt x="1281719" y="2933"/>
                </a:lnTo>
                <a:lnTo>
                  <a:pt x="1293590" y="10934"/>
                </a:lnTo>
                <a:lnTo>
                  <a:pt x="1301603" y="22802"/>
                </a:lnTo>
                <a:lnTo>
                  <a:pt x="1304544" y="37338"/>
                </a:lnTo>
                <a:lnTo>
                  <a:pt x="1304544" y="186690"/>
                </a:lnTo>
                <a:lnTo>
                  <a:pt x="1301603" y="201225"/>
                </a:lnTo>
                <a:lnTo>
                  <a:pt x="1293590" y="213093"/>
                </a:lnTo>
                <a:lnTo>
                  <a:pt x="1281719" y="221094"/>
                </a:lnTo>
                <a:lnTo>
                  <a:pt x="1267206" y="224028"/>
                </a:lnTo>
                <a:lnTo>
                  <a:pt x="37337" y="224028"/>
                </a:lnTo>
                <a:lnTo>
                  <a:pt x="22824" y="221094"/>
                </a:lnTo>
                <a:lnTo>
                  <a:pt x="10953" y="213093"/>
                </a:lnTo>
                <a:lnTo>
                  <a:pt x="2940" y="201225"/>
                </a:lnTo>
                <a:lnTo>
                  <a:pt x="0" y="186690"/>
                </a:lnTo>
                <a:lnTo>
                  <a:pt x="0" y="3733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774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</a:tabLst>
            </a:pPr>
            <a:r>
              <a:rPr spc="290" dirty="0"/>
              <a:t>Xsi</a:t>
            </a:r>
            <a:r>
              <a:rPr dirty="0"/>
              <a:t>m	</a:t>
            </a:r>
            <a:r>
              <a:rPr spc="295" dirty="0"/>
              <a:t>(</a:t>
            </a:r>
            <a:r>
              <a:rPr lang="en-US" altLang="zh-TW" spc="290" dirty="0"/>
              <a:t>5</a:t>
            </a:r>
            <a:r>
              <a:rPr spc="290" dirty="0"/>
              <a:t>/</a:t>
            </a:r>
            <a:r>
              <a:rPr lang="en-US" altLang="zh-TW" spc="290" dirty="0"/>
              <a:t>5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8599" y="1690598"/>
            <a:ext cx="1193482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522605" algn="l"/>
                <a:tab pos="523240" algn="l"/>
              </a:tabLst>
            </a:pP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After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you arranged the signals in </a:t>
            </a: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waveform,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you can </a:t>
            </a: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‘Save</a:t>
            </a:r>
            <a:r>
              <a:rPr sz="3200" spc="-1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585858"/>
                </a:solidFill>
                <a:latin typeface="Times New Roman"/>
                <a:cs typeface="Times New Roman"/>
              </a:rPr>
              <a:t>Waveform 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Configuration’</a:t>
            </a:r>
            <a:r>
              <a:rPr sz="3200" spc="-2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585858"/>
                </a:solidFill>
                <a:latin typeface="Times New Roman"/>
                <a:cs typeface="Times New Roman"/>
              </a:rPr>
              <a:t>(.wcfg)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536" y="4114800"/>
            <a:ext cx="12551664" cy="1749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7874" y="4828794"/>
            <a:ext cx="721360" cy="495300"/>
          </a:xfrm>
          <a:custGeom>
            <a:avLst/>
            <a:gdLst/>
            <a:ahLst/>
            <a:cxnLst/>
            <a:rect l="l" t="t" r="r" b="b"/>
            <a:pathLst>
              <a:path w="72136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638301" y="0"/>
                </a:lnTo>
                <a:lnTo>
                  <a:pt x="670434" y="6486"/>
                </a:lnTo>
                <a:lnTo>
                  <a:pt x="696674" y="24177"/>
                </a:lnTo>
                <a:lnTo>
                  <a:pt x="714365" y="50417"/>
                </a:lnTo>
                <a:lnTo>
                  <a:pt x="720851" y="82550"/>
                </a:lnTo>
                <a:lnTo>
                  <a:pt x="720851" y="412750"/>
                </a:lnTo>
                <a:lnTo>
                  <a:pt x="714365" y="444882"/>
                </a:lnTo>
                <a:lnTo>
                  <a:pt x="696674" y="471122"/>
                </a:lnTo>
                <a:lnTo>
                  <a:pt x="670434" y="488813"/>
                </a:lnTo>
                <a:lnTo>
                  <a:pt x="638301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2306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Outline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9208" y="1952370"/>
            <a:ext cx="610362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Download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r>
              <a:rPr sz="36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Install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Setup License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Setting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Xsim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Synthesis &amp;</a:t>
            </a:r>
            <a:r>
              <a:rPr sz="36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108" y="1455419"/>
            <a:ext cx="4099560" cy="868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8176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Synthesis </a:t>
            </a:r>
            <a:r>
              <a:rPr dirty="0"/>
              <a:t>&amp;</a:t>
            </a:r>
            <a:r>
              <a:rPr spc="950" dirty="0"/>
              <a:t> </a:t>
            </a:r>
            <a:r>
              <a:rPr spc="270" dirty="0"/>
              <a:t>Implementation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26065" y="308305"/>
            <a:ext cx="1549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00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1/</a:t>
            </a:r>
            <a:r>
              <a:rPr lang="en-US" altLang="zh-TW"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3</a:t>
            </a: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5726" y="8276285"/>
            <a:ext cx="77050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If you run implementation, vivado will ask</a:t>
            </a:r>
            <a:r>
              <a:rPr sz="32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you  run synthesis</a:t>
            </a:r>
            <a:r>
              <a:rPr sz="32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first.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658" y="8835390"/>
            <a:ext cx="2611120" cy="498475"/>
          </a:xfrm>
          <a:custGeom>
            <a:avLst/>
            <a:gdLst/>
            <a:ahLst/>
            <a:cxnLst/>
            <a:rect l="l" t="t" r="r" b="b"/>
            <a:pathLst>
              <a:path w="2611120" h="498475">
                <a:moveTo>
                  <a:pt x="0" y="83057"/>
                </a:moveTo>
                <a:lnTo>
                  <a:pt x="6527" y="50738"/>
                </a:lnTo>
                <a:lnTo>
                  <a:pt x="24326" y="24336"/>
                </a:lnTo>
                <a:lnTo>
                  <a:pt x="50727" y="6530"/>
                </a:lnTo>
                <a:lnTo>
                  <a:pt x="83057" y="0"/>
                </a:lnTo>
                <a:lnTo>
                  <a:pt x="2527554" y="0"/>
                </a:lnTo>
                <a:lnTo>
                  <a:pt x="2559873" y="6530"/>
                </a:lnTo>
                <a:lnTo>
                  <a:pt x="2586275" y="24336"/>
                </a:lnTo>
                <a:lnTo>
                  <a:pt x="2604081" y="50738"/>
                </a:lnTo>
                <a:lnTo>
                  <a:pt x="2610612" y="83057"/>
                </a:lnTo>
                <a:lnTo>
                  <a:pt x="2610612" y="415289"/>
                </a:lnTo>
                <a:lnTo>
                  <a:pt x="2604081" y="447620"/>
                </a:lnTo>
                <a:lnTo>
                  <a:pt x="2586275" y="474021"/>
                </a:lnTo>
                <a:lnTo>
                  <a:pt x="2559873" y="491820"/>
                </a:lnTo>
                <a:lnTo>
                  <a:pt x="2527554" y="498347"/>
                </a:lnTo>
                <a:lnTo>
                  <a:pt x="83057" y="498347"/>
                </a:lnTo>
                <a:lnTo>
                  <a:pt x="50727" y="491820"/>
                </a:lnTo>
                <a:lnTo>
                  <a:pt x="24326" y="474021"/>
                </a:lnTo>
                <a:lnTo>
                  <a:pt x="6527" y="447620"/>
                </a:lnTo>
                <a:lnTo>
                  <a:pt x="0" y="415289"/>
                </a:lnTo>
                <a:lnTo>
                  <a:pt x="0" y="8305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3F52061-E4EF-4D6F-BAD9-C59C03DAD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180" y="1272539"/>
            <a:ext cx="7233211" cy="362235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BFDA60-26DF-4599-824C-C50CF678519D}"/>
              </a:ext>
            </a:extLst>
          </p:cNvPr>
          <p:cNvSpPr/>
          <p:nvPr/>
        </p:nvSpPr>
        <p:spPr>
          <a:xfrm>
            <a:off x="5936180" y="3056789"/>
            <a:ext cx="34290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100668-5D29-479C-9976-0FC58FB2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399" y="5084497"/>
            <a:ext cx="6269937" cy="3352244"/>
          </a:xfrm>
          <a:prstGeom prst="rect">
            <a:avLst/>
          </a:prstGeom>
        </p:spPr>
      </p:pic>
      <p:sp>
        <p:nvSpPr>
          <p:cNvPr id="14" name="object 9">
            <a:extLst>
              <a:ext uri="{FF2B5EF4-FFF2-40B4-BE49-F238E27FC236}">
                <a16:creationId xmlns:a16="http://schemas.microsoft.com/office/drawing/2014/main" id="{DA5B2193-6786-4CA1-A124-5196ECF7F3CA}"/>
              </a:ext>
            </a:extLst>
          </p:cNvPr>
          <p:cNvSpPr/>
          <p:nvPr/>
        </p:nvSpPr>
        <p:spPr>
          <a:xfrm>
            <a:off x="654757" y="6972300"/>
            <a:ext cx="2611120" cy="498475"/>
          </a:xfrm>
          <a:custGeom>
            <a:avLst/>
            <a:gdLst/>
            <a:ahLst/>
            <a:cxnLst/>
            <a:rect l="l" t="t" r="r" b="b"/>
            <a:pathLst>
              <a:path w="2611120" h="498475">
                <a:moveTo>
                  <a:pt x="0" y="83057"/>
                </a:moveTo>
                <a:lnTo>
                  <a:pt x="6527" y="50738"/>
                </a:lnTo>
                <a:lnTo>
                  <a:pt x="24326" y="24336"/>
                </a:lnTo>
                <a:lnTo>
                  <a:pt x="50727" y="6530"/>
                </a:lnTo>
                <a:lnTo>
                  <a:pt x="83057" y="0"/>
                </a:lnTo>
                <a:lnTo>
                  <a:pt x="2527554" y="0"/>
                </a:lnTo>
                <a:lnTo>
                  <a:pt x="2559873" y="6530"/>
                </a:lnTo>
                <a:lnTo>
                  <a:pt x="2586275" y="24336"/>
                </a:lnTo>
                <a:lnTo>
                  <a:pt x="2604081" y="50738"/>
                </a:lnTo>
                <a:lnTo>
                  <a:pt x="2610612" y="83057"/>
                </a:lnTo>
                <a:lnTo>
                  <a:pt x="2610612" y="415289"/>
                </a:lnTo>
                <a:lnTo>
                  <a:pt x="2604081" y="447620"/>
                </a:lnTo>
                <a:lnTo>
                  <a:pt x="2586275" y="474021"/>
                </a:lnTo>
                <a:lnTo>
                  <a:pt x="2559873" y="491820"/>
                </a:lnTo>
                <a:lnTo>
                  <a:pt x="2527554" y="498347"/>
                </a:lnTo>
                <a:lnTo>
                  <a:pt x="83057" y="498347"/>
                </a:lnTo>
                <a:lnTo>
                  <a:pt x="50727" y="491820"/>
                </a:lnTo>
                <a:lnTo>
                  <a:pt x="24326" y="474021"/>
                </a:lnTo>
                <a:lnTo>
                  <a:pt x="6527" y="447620"/>
                </a:lnTo>
                <a:lnTo>
                  <a:pt x="0" y="415289"/>
                </a:lnTo>
                <a:lnTo>
                  <a:pt x="0" y="83057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113468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09480" algn="l"/>
              </a:tabLst>
            </a:pPr>
            <a:r>
              <a:rPr spc="290" dirty="0"/>
              <a:t>Synth</a:t>
            </a:r>
            <a:r>
              <a:rPr spc="295" dirty="0"/>
              <a:t>e</a:t>
            </a:r>
            <a:r>
              <a:rPr spc="290" dirty="0"/>
              <a:t>si</a:t>
            </a:r>
            <a:r>
              <a:rPr dirty="0"/>
              <a:t>s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5" dirty="0"/>
              <a:t> </a:t>
            </a:r>
            <a:r>
              <a:rPr spc="295" dirty="0"/>
              <a:t>I</a:t>
            </a:r>
            <a:r>
              <a:rPr spc="290" dirty="0"/>
              <a:t>mpl</a:t>
            </a:r>
            <a:r>
              <a:rPr spc="295" dirty="0"/>
              <a:t>e</a:t>
            </a:r>
            <a:r>
              <a:rPr spc="290" dirty="0"/>
              <a:t>m</a:t>
            </a:r>
            <a:r>
              <a:rPr spc="295" dirty="0"/>
              <a:t>e</a:t>
            </a:r>
            <a:r>
              <a:rPr spc="290" dirty="0"/>
              <a:t>nt</a:t>
            </a:r>
            <a:r>
              <a:rPr spc="295" dirty="0"/>
              <a:t>a</a:t>
            </a:r>
            <a:r>
              <a:rPr spc="290" dirty="0"/>
              <a:t>tio</a:t>
            </a:r>
            <a:r>
              <a:rPr dirty="0"/>
              <a:t>n	</a:t>
            </a:r>
            <a:r>
              <a:rPr spc="300" dirty="0"/>
              <a:t>(</a:t>
            </a:r>
            <a:r>
              <a:rPr spc="295" dirty="0"/>
              <a:t>2/</a:t>
            </a:r>
            <a:r>
              <a:rPr lang="en-US" altLang="zh-TW" spc="295" dirty="0"/>
              <a:t>3</a:t>
            </a:r>
            <a:r>
              <a:rPr spc="29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6666" y="1633193"/>
            <a:ext cx="10949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If all of the value is black font, this means the implementation</a:t>
            </a:r>
            <a:r>
              <a:rPr sz="3200" spc="-1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is  successful.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" y="3299459"/>
            <a:ext cx="13272516" cy="1662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6666" y="5324859"/>
            <a:ext cx="11390630" cy="2026196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If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implementation </a:t>
            </a:r>
            <a:r>
              <a:rPr sz="3200" spc="-10" dirty="0">
                <a:solidFill>
                  <a:srgbClr val="585858"/>
                </a:solidFill>
                <a:latin typeface="Times New Roman"/>
                <a:cs typeface="Times New Roman"/>
              </a:rPr>
              <a:t>didn’t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success, it </a:t>
            </a: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will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show error part in </a:t>
            </a: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red</a:t>
            </a:r>
            <a:r>
              <a:rPr sz="3200" spc="-1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font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Please check if timing violation or area is exceeding the</a:t>
            </a:r>
            <a:r>
              <a:rPr sz="3200" spc="-1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limit.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8176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Synthesis </a:t>
            </a:r>
            <a:r>
              <a:rPr dirty="0"/>
              <a:t>&amp;</a:t>
            </a:r>
            <a:r>
              <a:rPr spc="950" dirty="0"/>
              <a:t> </a:t>
            </a:r>
            <a:r>
              <a:rPr spc="270" dirty="0"/>
              <a:t>Implementation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26065" y="308305"/>
            <a:ext cx="1508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>
                <a:solidFill>
                  <a:srgbClr val="3CA3B5"/>
                </a:solidFill>
                <a:latin typeface="Times New Roman"/>
                <a:cs typeface="Times New Roman"/>
              </a:rPr>
              <a:t>(</a:t>
            </a:r>
            <a:r>
              <a:rPr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3/</a:t>
            </a:r>
            <a:r>
              <a:rPr lang="en-US" altLang="zh-TW" sz="5400" spc="290" dirty="0">
                <a:solidFill>
                  <a:srgbClr val="3CA3B5"/>
                </a:solidFill>
                <a:latin typeface="Times New Roman"/>
                <a:cs typeface="Times New Roman"/>
              </a:rPr>
              <a:t>3</a:t>
            </a:r>
            <a:r>
              <a:rPr sz="5400" dirty="0">
                <a:solidFill>
                  <a:srgbClr val="3CA3B5"/>
                </a:solidFill>
                <a:latin typeface="Times New Roman"/>
                <a:cs typeface="Times New Roman"/>
              </a:rPr>
              <a:t>)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82091" y="966043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46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66" y="1645691"/>
            <a:ext cx="8901430" cy="77076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</a:t>
            </a:r>
            <a:r>
              <a:rPr sz="28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2800" dirty="0">
              <a:latin typeface="Droid Sans Fallback"/>
              <a:cs typeface="Droid Sans Fallback"/>
            </a:endParaRPr>
          </a:p>
          <a:p>
            <a:pPr marL="1644650" marR="3253740" lvl="1" indent="-815340">
              <a:lnSpc>
                <a:spcPct val="150000"/>
              </a:lnSpc>
              <a:buAutoNum type="arabicPeriod"/>
              <a:tabLst>
                <a:tab pos="1343025" algn="l"/>
                <a:tab pos="1343660" algn="l"/>
                <a:tab pos="327914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LUT	</a:t>
            </a:r>
            <a:r>
              <a:rPr sz="280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Look-up</a:t>
            </a:r>
            <a:r>
              <a:rPr sz="2800" spc="-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table  Combinational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circuit</a:t>
            </a:r>
            <a:endParaRPr sz="2800" dirty="0">
              <a:latin typeface="Times New Roman"/>
              <a:cs typeface="Times New Roman"/>
            </a:endParaRPr>
          </a:p>
          <a:p>
            <a:pPr marL="1644650" marR="3157220" lvl="1" indent="-815340">
              <a:lnSpc>
                <a:spcPct val="150000"/>
              </a:lnSpc>
              <a:buAutoNum type="arabicPeriod"/>
              <a:tabLst>
                <a:tab pos="1343025" algn="l"/>
                <a:tab pos="1343660" algn="l"/>
                <a:tab pos="327914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FF	</a:t>
            </a:r>
            <a:r>
              <a:rPr sz="280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Flip-Flop 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Register of sequential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circuit</a:t>
            </a:r>
            <a:endParaRPr sz="2800" dirty="0">
              <a:latin typeface="Times New Roman"/>
              <a:cs typeface="Times New Roman"/>
            </a:endParaRPr>
          </a:p>
          <a:p>
            <a:pPr marL="1644650" marR="4554220" lvl="1" indent="-815340">
              <a:lnSpc>
                <a:spcPts val="5040"/>
              </a:lnSpc>
              <a:spcBef>
                <a:spcPts val="450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AM/L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 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endParaRPr sz="2800" dirty="0">
              <a:latin typeface="Times New Roman"/>
              <a:cs typeface="Times New Roman"/>
            </a:endParaRPr>
          </a:p>
          <a:p>
            <a:pPr marL="1644650" lvl="1" indent="-81534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DSP</a:t>
            </a:r>
            <a:r>
              <a:rPr sz="28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Digital signal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processor</a:t>
            </a:r>
            <a:endParaRPr sz="2800" dirty="0">
              <a:latin typeface="Times New Roman"/>
              <a:cs typeface="Times New Roman"/>
            </a:endParaRPr>
          </a:p>
          <a:p>
            <a:pPr marL="1644650">
              <a:lnSpc>
                <a:spcPct val="100000"/>
              </a:lnSpc>
              <a:spcBef>
                <a:spcPts val="1680"/>
              </a:spcBef>
              <a:tabLst>
                <a:tab pos="4572635" algn="l"/>
                <a:tab pos="6947534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Special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arithmetic	(multiplication,	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division,</a:t>
            </a:r>
            <a:r>
              <a:rPr sz="2800" spc="-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etc.)</a:t>
            </a:r>
            <a:endParaRPr sz="2800" dirty="0">
              <a:latin typeface="Times New Roman"/>
              <a:cs typeface="Times New Roman"/>
            </a:endParaRPr>
          </a:p>
          <a:p>
            <a:pPr marL="1644650" lvl="1" indent="-815340">
              <a:lnSpc>
                <a:spcPct val="100000"/>
              </a:lnSpc>
              <a:spcBef>
                <a:spcPts val="1680"/>
              </a:spcBef>
              <a:buAutoNum type="arabicPeriod" startAt="5"/>
              <a:tabLst>
                <a:tab pos="1343025" algn="l"/>
                <a:tab pos="134366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IO</a:t>
            </a:r>
            <a:r>
              <a:rPr sz="28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2800" dirty="0">
              <a:latin typeface="Droid Sans Fallback"/>
              <a:cs typeface="Droid Sans Fallback"/>
            </a:endParaRPr>
          </a:p>
          <a:p>
            <a:pPr marL="164465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Bit number of IO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port.</a:t>
            </a:r>
            <a:endParaRPr sz="2800" dirty="0">
              <a:latin typeface="Times New Roman"/>
              <a:cs typeface="Times New Roman"/>
            </a:endParaRPr>
          </a:p>
          <a:p>
            <a:pPr marL="1644650" lvl="1" indent="-815340">
              <a:lnSpc>
                <a:spcPct val="100000"/>
              </a:lnSpc>
              <a:spcBef>
                <a:spcPts val="1680"/>
              </a:spcBef>
              <a:buAutoNum type="arabicPeriod" startAt="6"/>
              <a:tabLst>
                <a:tab pos="1343025" algn="l"/>
                <a:tab pos="134366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BUFG</a:t>
            </a:r>
            <a:r>
              <a:rPr sz="2800" spc="-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9226" y="9541256"/>
            <a:ext cx="460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Usually is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used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by clock</a:t>
            </a:r>
            <a:r>
              <a:rPr sz="28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source.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23063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Outline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9208" y="1952370"/>
            <a:ext cx="6103620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Download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r>
              <a:rPr sz="36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Install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Setup License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15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Setting </a:t>
            </a: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Xsim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585858"/>
                </a:solidFill>
                <a:latin typeface="Times New Roman"/>
                <a:cs typeface="Times New Roman"/>
              </a:rPr>
              <a:t>Synthesis &amp;</a:t>
            </a:r>
            <a:r>
              <a:rPr sz="3600" b="1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774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</a:tabLst>
            </a:pPr>
            <a:r>
              <a:rPr spc="290" dirty="0"/>
              <a:t>Summ</a:t>
            </a:r>
            <a:r>
              <a:rPr spc="295" dirty="0"/>
              <a:t>ar</a:t>
            </a:r>
            <a:r>
              <a:rPr dirty="0"/>
              <a:t>y	</a:t>
            </a:r>
            <a:r>
              <a:rPr spc="295" dirty="0"/>
              <a:t>(</a:t>
            </a:r>
            <a:r>
              <a:rPr spc="290" dirty="0"/>
              <a:t>1/</a:t>
            </a:r>
            <a:r>
              <a:rPr lang="en-US" altLang="zh-TW" spc="290" dirty="0"/>
              <a:t>3</a:t>
            </a:r>
            <a:r>
              <a:rPr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66" y="1518976"/>
            <a:ext cx="8423910" cy="514794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5"/>
              </a:spcBef>
              <a:buFont typeface="Wingdings"/>
              <a:buChar char=""/>
              <a:tabLst>
                <a:tab pos="469900" algn="l"/>
                <a:tab pos="470534" algn="l"/>
              </a:tabLst>
            </a:pPr>
            <a:r>
              <a:rPr sz="3200" spc="-5" dirty="0">
                <a:solidFill>
                  <a:srgbClr val="585858"/>
                </a:solidFill>
                <a:latin typeface="Times New Roman"/>
                <a:cs typeface="Times New Roman"/>
              </a:rPr>
              <a:t>FPGA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Design</a:t>
            </a:r>
            <a:r>
              <a:rPr sz="3200" spc="-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Flow</a:t>
            </a:r>
            <a:r>
              <a:rPr sz="320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>
              <a:latin typeface="Droid Sans Fallback"/>
              <a:cs typeface="Droid Sans Fallback"/>
            </a:endParaRPr>
          </a:p>
          <a:p>
            <a:pPr marL="1343025" lvl="1" indent="-51371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3200" spc="-30" dirty="0">
                <a:solidFill>
                  <a:srgbClr val="585858"/>
                </a:solidFill>
                <a:latin typeface="Times New Roman"/>
                <a:cs typeface="Times New Roman"/>
              </a:rPr>
              <a:t>Write</a:t>
            </a:r>
            <a:r>
              <a:rPr sz="32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585858"/>
                </a:solidFill>
                <a:latin typeface="Times New Roman"/>
                <a:cs typeface="Times New Roman"/>
              </a:rPr>
              <a:t>Verilog</a:t>
            </a:r>
            <a:endParaRPr sz="3200">
              <a:latin typeface="Times New Roman"/>
              <a:cs typeface="Times New Roman"/>
            </a:endParaRPr>
          </a:p>
          <a:p>
            <a:pPr marL="1343025" lvl="1" indent="-51371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Behavior</a:t>
            </a:r>
            <a:r>
              <a:rPr sz="32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Simulation</a:t>
            </a:r>
            <a:endParaRPr sz="3200">
              <a:latin typeface="Times New Roman"/>
              <a:cs typeface="Times New Roman"/>
            </a:endParaRPr>
          </a:p>
          <a:p>
            <a:pPr marL="1343025" lvl="1" indent="-51371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Setting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Constraint</a:t>
            </a:r>
            <a:endParaRPr sz="3200">
              <a:latin typeface="Times New Roman"/>
              <a:cs typeface="Times New Roman"/>
            </a:endParaRPr>
          </a:p>
          <a:p>
            <a:pPr marL="1343025" lvl="1" indent="-513715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Synthesis</a:t>
            </a:r>
            <a:endParaRPr sz="3200">
              <a:latin typeface="Times New Roman"/>
              <a:cs typeface="Times New Roman"/>
            </a:endParaRPr>
          </a:p>
          <a:p>
            <a:pPr marL="1343025" lvl="1" indent="-51371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Implementation</a:t>
            </a:r>
            <a:endParaRPr sz="3200">
              <a:latin typeface="Times New Roman"/>
              <a:cs typeface="Times New Roman"/>
            </a:endParaRPr>
          </a:p>
          <a:p>
            <a:pPr marL="1343025" lvl="1" indent="-51371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343025" algn="l"/>
                <a:tab pos="134366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Post-Implementation Functional</a:t>
            </a:r>
            <a:r>
              <a:rPr sz="32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simulation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4774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</a:tabLst>
            </a:pPr>
            <a:r>
              <a:rPr spc="290" dirty="0"/>
              <a:t>Summ</a:t>
            </a:r>
            <a:r>
              <a:rPr spc="295" dirty="0"/>
              <a:t>ar</a:t>
            </a:r>
            <a:r>
              <a:rPr dirty="0"/>
              <a:t>y	</a:t>
            </a:r>
            <a:r>
              <a:rPr spc="295" dirty="0"/>
              <a:t>(</a:t>
            </a:r>
            <a:r>
              <a:rPr lang="en-US" altLang="zh-TW" spc="290" dirty="0"/>
              <a:t>2</a:t>
            </a:r>
            <a:r>
              <a:rPr spc="290" dirty="0"/>
              <a:t>/</a:t>
            </a:r>
            <a:r>
              <a:rPr lang="en-US" altLang="zh-TW" spc="290" dirty="0"/>
              <a:t>3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2091" y="966043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2400" dirty="0">
                <a:solidFill>
                  <a:srgbClr val="A1A1A1"/>
                </a:solidFill>
                <a:latin typeface="Times New Roman"/>
                <a:cs typeface="Times New Roman"/>
              </a:rPr>
              <a:t>48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880" y="2069581"/>
            <a:ext cx="11792585" cy="491929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5780" indent="-513080">
              <a:lnSpc>
                <a:spcPct val="100000"/>
              </a:lnSpc>
              <a:spcBef>
                <a:spcPts val="2020"/>
              </a:spcBef>
              <a:buAutoNum type="arabicPeriod" startAt="2"/>
              <a:tabLst>
                <a:tab pos="525780" algn="l"/>
                <a:tab pos="526415" algn="l"/>
              </a:tabLst>
            </a:pP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Design</a:t>
            </a:r>
            <a:r>
              <a:rPr sz="3200" b="1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585858"/>
                </a:solidFill>
                <a:latin typeface="Times New Roman"/>
                <a:cs typeface="Times New Roman"/>
              </a:rPr>
              <a:t>requirement</a:t>
            </a:r>
            <a:r>
              <a:rPr sz="3200" spc="-1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 dirty="0">
              <a:latin typeface="Droid Sans Fallback"/>
              <a:cs typeface="Droid Sans Fallback"/>
            </a:endParaRPr>
          </a:p>
          <a:p>
            <a:pPr marL="1285240" lvl="1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1343025" algn="l"/>
                <a:tab pos="1343660" algn="l"/>
              </a:tabLst>
            </a:pP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Clock </a:t>
            </a:r>
            <a:r>
              <a:rPr sz="32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frequency </a:t>
            </a: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at</a:t>
            </a:r>
            <a:r>
              <a:rPr sz="3200" b="1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100MHz.</a:t>
            </a:r>
            <a:endParaRPr sz="5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•"/>
            </a:pPr>
            <a:endParaRPr sz="3150" dirty="0">
              <a:latin typeface="Times New Roman"/>
              <a:cs typeface="Times New Roman"/>
            </a:endParaRPr>
          </a:p>
          <a:p>
            <a:pPr marL="1285240" lvl="1" indent="-457200">
              <a:lnSpc>
                <a:spcPct val="100000"/>
              </a:lnSpc>
              <a:buFont typeface="Arial"/>
              <a:buChar char="•"/>
              <a:tabLst>
                <a:tab pos="1284605" algn="l"/>
                <a:tab pos="1285240" algn="l"/>
              </a:tabLst>
            </a:pPr>
            <a:r>
              <a:rPr sz="32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No </a:t>
            </a:r>
            <a:r>
              <a:rPr sz="3200" b="1" u="heavy" spc="-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error </a:t>
            </a:r>
            <a:r>
              <a:rPr sz="32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32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critical warning</a:t>
            </a:r>
            <a:r>
              <a:rPr sz="32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 after running</a:t>
            </a:r>
            <a:r>
              <a:rPr sz="32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implementation.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85240" lvl="1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84605" algn="l"/>
                <a:tab pos="1285240" algn="l"/>
              </a:tabLst>
            </a:pPr>
            <a:r>
              <a:rPr sz="3200" b="1" spc="-120" dirty="0">
                <a:solidFill>
                  <a:srgbClr val="585858"/>
                </a:solidFill>
                <a:latin typeface="Times New Roman"/>
                <a:cs typeface="Times New Roman"/>
              </a:rPr>
              <a:t>You </a:t>
            </a:r>
            <a:r>
              <a:rPr sz="32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have </a:t>
            </a: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to check the warnings will not cause your</a:t>
            </a:r>
            <a:r>
              <a:rPr sz="32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design</a:t>
            </a:r>
            <a:endParaRPr lang="en-US" altLang="zh-TW" sz="3200" b="1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1285240" lvl="1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84605" algn="l"/>
                <a:tab pos="1285240" algn="l"/>
              </a:tabLst>
            </a:pPr>
            <a:endParaRPr lang="en-US" altLang="zh-TW" sz="3200" b="1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828040" lvl="1">
              <a:lnSpc>
                <a:spcPct val="100000"/>
              </a:lnSpc>
              <a:spcBef>
                <a:spcPts val="5"/>
              </a:spcBef>
              <a:tabLst>
                <a:tab pos="1284605" algn="l"/>
                <a:tab pos="1285240" algn="l"/>
              </a:tabLst>
            </a:pPr>
            <a:r>
              <a:rPr lang="en-US" altLang="zh-TW"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     </a:t>
            </a:r>
          </a:p>
          <a:p>
            <a:pPr marL="828040" lvl="1">
              <a:lnSpc>
                <a:spcPct val="100000"/>
              </a:lnSpc>
              <a:spcBef>
                <a:spcPts val="5"/>
              </a:spcBef>
              <a:tabLst>
                <a:tab pos="1284605" algn="l"/>
                <a:tab pos="128524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200" y="5448300"/>
            <a:ext cx="17043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incor</a:t>
            </a:r>
            <a:r>
              <a:rPr sz="3200" b="1" spc="-4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3200" b="1" spc="5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585858"/>
                </a:solidFill>
                <a:latin typeface="Times New Roman"/>
                <a:cs typeface="Times New Roman"/>
              </a:rPr>
              <a:t>t.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D86E2-F909-477A-8542-EB09D1F68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32D3DF-A9F1-4ADF-BC29-0125262E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8" y="1293019"/>
            <a:ext cx="12705041" cy="828675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EB7E47D-A2C7-4511-83FC-E2155EAFD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737" y="457200"/>
            <a:ext cx="128365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</a:tabLst>
            </a:pPr>
            <a:r>
              <a:rPr spc="290" dirty="0"/>
              <a:t>Summ</a:t>
            </a:r>
            <a:r>
              <a:rPr spc="295" dirty="0"/>
              <a:t>ar</a:t>
            </a:r>
            <a:r>
              <a:rPr dirty="0"/>
              <a:t>y	</a:t>
            </a:r>
            <a:r>
              <a:rPr spc="295" dirty="0"/>
              <a:t>(</a:t>
            </a:r>
            <a:r>
              <a:rPr lang="en-US" altLang="zh-TW" spc="290" dirty="0"/>
              <a:t>3</a:t>
            </a:r>
            <a:r>
              <a:rPr spc="290" dirty="0"/>
              <a:t>/</a:t>
            </a:r>
            <a:r>
              <a:rPr lang="en-US" altLang="zh-TW" spc="290" dirty="0"/>
              <a:t>3</a:t>
            </a:r>
            <a:r>
              <a:rPr dirty="0"/>
              <a:t>)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09680EB-D844-4B0D-8FD6-37E6D3D0CDF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3169391" y="9693621"/>
            <a:ext cx="355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2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</a:t>
            </a:r>
            <a:r>
              <a:rPr lang="en-US" altLang="zh-TW" spc="295" dirty="0"/>
              <a:t>2</a:t>
            </a:r>
            <a:r>
              <a:rPr spc="295" dirty="0"/>
              <a:t>/12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2091" y="966043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2400" dirty="0">
                <a:solidFill>
                  <a:srgbClr val="A1A1A1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208" y="1952370"/>
            <a:ext cx="12934389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1" indent="-742950">
              <a:spcBef>
                <a:spcPts val="10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lang="zh-TW" altLang="en-US" sz="3600" dirty="0">
                <a:solidFill>
                  <a:srgbClr val="585858"/>
                </a:solidFill>
                <a:latin typeface="Times New Roman"/>
                <a:cs typeface="Times New Roman"/>
              </a:rPr>
              <a:t>註冊一個帳號，此帳號然後之後安裝會用到</a:t>
            </a:r>
            <a:endParaRPr lang="en-US" altLang="zh-TW" sz="360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755651" indent="-742950">
              <a:spcBef>
                <a:spcPts val="10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lang="zh-TW" altLang="en-US" sz="3600" dirty="0">
                <a:solidFill>
                  <a:srgbClr val="585858"/>
                </a:solidFill>
                <a:latin typeface="Times New Roman"/>
                <a:cs typeface="Times New Roman"/>
              </a:rPr>
              <a:t>辦好後就能下載</a:t>
            </a:r>
            <a:endParaRPr lang="en-US" altLang="zh-TW" sz="360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755651" indent="-742950">
              <a:spcBef>
                <a:spcPts val="100"/>
              </a:spcBef>
              <a:buAutoNum type="arabicPeriod" startAt="5"/>
              <a:tabLst>
                <a:tab pos="527685" algn="l"/>
                <a:tab pos="528320" algn="l"/>
              </a:tabLst>
            </a:pPr>
            <a:endParaRPr lang="en-US" altLang="zh-TW" sz="3600" dirty="0">
              <a:solidFill>
                <a:srgbClr val="585858"/>
              </a:solidFill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endParaRPr lang="zh-TW" altLang="en-US" sz="3600" dirty="0">
              <a:latin typeface="Times New Roman"/>
              <a:cs typeface="Times New Roman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5F840B5-BF0A-45CC-B15F-AB97A7D9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71" y="2556675"/>
            <a:ext cx="7019925" cy="7667625"/>
          </a:xfrm>
          <a:prstGeom prst="rect">
            <a:avLst/>
          </a:prstGeom>
        </p:spPr>
      </p:pic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B4E1B8E-3EA9-9420-C490-FC1D03EBB2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" r="1845" b="3785"/>
          <a:stretch/>
        </p:blipFill>
        <p:spPr>
          <a:xfrm>
            <a:off x="831463" y="3314700"/>
            <a:ext cx="358813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9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782960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</a:tabLst>
            </a:pPr>
            <a:r>
              <a:rPr lang="zh-TW" altLang="en-US" spc="217" dirty="0"/>
              <a:t>匯出壓縮檔</a:t>
            </a:r>
            <a:r>
              <a:rPr lang="en-US" altLang="zh-TW" spc="217" dirty="0"/>
              <a:t>(.xpr.zip)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182091" y="966043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5</a:t>
            </a:r>
            <a:r>
              <a:rPr lang="en-US" altLang="zh-TW" sz="2400" dirty="0">
                <a:solidFill>
                  <a:srgbClr val="A1A1A1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66C32D1-8084-4594-AA63-C8A182AFDE20}"/>
              </a:ext>
            </a:extLst>
          </p:cNvPr>
          <p:cNvSpPr/>
          <p:nvPr/>
        </p:nvSpPr>
        <p:spPr>
          <a:xfrm>
            <a:off x="11866222" y="4898611"/>
            <a:ext cx="0" cy="583883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B582ACE-4A68-411D-A31B-746C1E5C7BC6}"/>
              </a:ext>
            </a:extLst>
          </p:cNvPr>
          <p:cNvCxnSpPr>
            <a:cxnSpLocks/>
          </p:cNvCxnSpPr>
          <p:nvPr/>
        </p:nvCxnSpPr>
        <p:spPr>
          <a:xfrm>
            <a:off x="5540321" y="1992205"/>
            <a:ext cx="0" cy="349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5DF2181-83BD-46F1-A8E2-05940B4CDEF5}"/>
              </a:ext>
            </a:extLst>
          </p:cNvPr>
          <p:cNvSpPr/>
          <p:nvPr/>
        </p:nvSpPr>
        <p:spPr>
          <a:xfrm rot="5400000">
            <a:off x="10112467" y="6528880"/>
            <a:ext cx="611220" cy="524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025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50332D-10A1-4112-87AA-1B6985B970B0}"/>
              </a:ext>
            </a:extLst>
          </p:cNvPr>
          <p:cNvSpPr txBox="1"/>
          <p:nvPr/>
        </p:nvSpPr>
        <p:spPr>
          <a:xfrm>
            <a:off x="8775686" y="7270172"/>
            <a:ext cx="38475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25" dirty="0"/>
              <a:t>Project</a:t>
            </a:r>
            <a:r>
              <a:rPr lang="zh-TW" altLang="en-US" sz="2025" dirty="0"/>
              <a:t>完成後，可如左圖流程直接產生壓縮檔。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3C4B03D-D78C-41FD-B9C3-2E48B8A6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38300"/>
            <a:ext cx="5610225" cy="66484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29DA5E8-7B68-43AA-B291-BCCB3F317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13" y="1638300"/>
            <a:ext cx="6238875" cy="4572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AD731A-270B-443A-AB49-57E9071AE8B3}"/>
              </a:ext>
            </a:extLst>
          </p:cNvPr>
          <p:cNvSpPr txBox="1"/>
          <p:nvPr/>
        </p:nvSpPr>
        <p:spPr>
          <a:xfrm>
            <a:off x="0" y="2021859"/>
            <a:ext cx="114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F4DD4A-0B7F-4E19-AB9A-1F2E3C85902B}"/>
              </a:ext>
            </a:extLst>
          </p:cNvPr>
          <p:cNvSpPr txBox="1"/>
          <p:nvPr/>
        </p:nvSpPr>
        <p:spPr>
          <a:xfrm>
            <a:off x="2971800" y="5482492"/>
            <a:ext cx="114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E56F8F-688C-42E5-88F2-340B22EEBC0D}"/>
              </a:ext>
            </a:extLst>
          </p:cNvPr>
          <p:cNvSpPr txBox="1"/>
          <p:nvPr/>
        </p:nvSpPr>
        <p:spPr>
          <a:xfrm>
            <a:off x="7413444" y="2545079"/>
            <a:ext cx="114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714E398-6FE2-4669-A5DE-30D0E0A92E5D}"/>
              </a:ext>
            </a:extLst>
          </p:cNvPr>
          <p:cNvSpPr txBox="1"/>
          <p:nvPr/>
        </p:nvSpPr>
        <p:spPr>
          <a:xfrm>
            <a:off x="9500672" y="5531494"/>
            <a:ext cx="114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5C72F2-7F5B-E63A-223E-A6DE7BAD742D}"/>
              </a:ext>
            </a:extLst>
          </p:cNvPr>
          <p:cNvSpPr txBox="1"/>
          <p:nvPr/>
        </p:nvSpPr>
        <p:spPr>
          <a:xfrm>
            <a:off x="6449435" y="7985753"/>
            <a:ext cx="6924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在繳交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檔案時，請將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壓縮檔路徑裡的檔名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wdb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刪除，以免檔案過大，其他同學無法上傳。</a:t>
            </a:r>
          </a:p>
          <a:p>
            <a:pPr algn="l"/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該路徑為 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HDL_HWx_MXXXXXX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.sim/sim_1/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behav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xsim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HDL_HWx_MXXXXXX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.sim/sim_1/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impl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/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xsim</a:t>
            </a:r>
            <a:endParaRPr lang="en-US" altLang="zh-TW" b="1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請確保壓縮檔裡的這兩個資料夾裡沒有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wdb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79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(3/12</a:t>
            </a:r>
            <a:r>
              <a:rPr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69391" y="9693621"/>
            <a:ext cx="203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A1A1A1"/>
                </a:solidFill>
                <a:latin typeface="Times New Roman"/>
                <a:cs typeface="Times New Roman"/>
              </a:rPr>
              <a:t>6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208" y="1934083"/>
            <a:ext cx="7595234" cy="7214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3585">
              <a:spcBef>
                <a:spcPts val="2690"/>
              </a:spcBef>
              <a:buFontTx/>
              <a:buAutoNum type="arabicPeriod"/>
              <a:tabLst>
                <a:tab pos="756285" algn="l"/>
                <a:tab pos="756920" algn="l"/>
              </a:tabLst>
            </a:pPr>
            <a:r>
              <a:rPr sz="3200" dirty="0" err="1">
                <a:solidFill>
                  <a:srgbClr val="585858"/>
                </a:solidFill>
                <a:latin typeface="Times New Roman"/>
                <a:cs typeface="Times New Roman"/>
              </a:rPr>
              <a:t>Ex</a:t>
            </a:r>
            <a:r>
              <a:rPr lang="en-US" altLang="zh-TW" sz="3200" dirty="0" err="1">
                <a:solidFill>
                  <a:srgbClr val="585858"/>
                </a:solidFill>
                <a:latin typeface="Times New Roman"/>
                <a:cs typeface="Times New Roman"/>
              </a:rPr>
              <a:t>unzip</a:t>
            </a:r>
            <a:r>
              <a:rPr lang="en-US" altLang="zh-TW" sz="32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5" dirty="0" err="1">
                <a:solidFill>
                  <a:srgbClr val="585858"/>
                </a:solidFill>
                <a:latin typeface="Times New Roman"/>
                <a:cs typeface="Times New Roman"/>
              </a:rPr>
              <a:t>vivado</a:t>
            </a:r>
            <a:r>
              <a:rPr lang="en-US" altLang="zh-TW" sz="3200" spc="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lang="en-US" altLang="zh-TW" sz="32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lang="en-US" sz="3200" dirty="0">
                <a:solidFill>
                  <a:srgbClr val="585858"/>
                </a:solidFill>
                <a:latin typeface="Times New Roman"/>
                <a:cs typeface="Times New Roman"/>
              </a:rPr>
              <a:t>xe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cute</a:t>
            </a:r>
            <a:r>
              <a:rPr sz="32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installer</a:t>
            </a:r>
            <a:endParaRPr sz="3200" dirty="0">
              <a:latin typeface="Times New Roman"/>
              <a:cs typeface="Times New Roman"/>
            </a:endParaRPr>
          </a:p>
          <a:p>
            <a:pPr marL="2082164" lvl="1" indent="-744220">
              <a:lnSpc>
                <a:spcPct val="100000"/>
              </a:lnSpc>
              <a:spcBef>
                <a:spcPts val="2690"/>
              </a:spcBef>
              <a:buFont typeface="Wingdings"/>
              <a:buChar char=""/>
              <a:tabLst>
                <a:tab pos="2082164" algn="l"/>
                <a:tab pos="2082800" algn="l"/>
              </a:tabLst>
            </a:pPr>
            <a:r>
              <a:rPr sz="3200" spc="-15" dirty="0">
                <a:solidFill>
                  <a:srgbClr val="585858"/>
                </a:solidFill>
                <a:latin typeface="Times New Roman"/>
                <a:cs typeface="Times New Roman"/>
              </a:rPr>
              <a:t>Windows</a:t>
            </a:r>
            <a:r>
              <a:rPr sz="3200" spc="-15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 dirty="0">
              <a:latin typeface="Droid Sans Fallback"/>
              <a:cs typeface="Droid Sans Fallback"/>
            </a:endParaRPr>
          </a:p>
          <a:p>
            <a:pPr marL="2797175" lvl="2" indent="-744220">
              <a:lnSpc>
                <a:spcPct val="100000"/>
              </a:lnSpc>
              <a:spcBef>
                <a:spcPts val="2690"/>
              </a:spcBef>
              <a:buAutoNum type="alphaUcPeriod"/>
              <a:tabLst>
                <a:tab pos="2797175" algn="l"/>
                <a:tab pos="279781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Go to folder of</a:t>
            </a:r>
            <a:r>
              <a:rPr sz="3200" spc="-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vivado</a:t>
            </a:r>
            <a:endParaRPr sz="3200" dirty="0">
              <a:latin typeface="Times New Roman"/>
              <a:cs typeface="Times New Roman"/>
            </a:endParaRPr>
          </a:p>
          <a:p>
            <a:pPr marL="2797175" lvl="2" indent="-744220">
              <a:lnSpc>
                <a:spcPct val="100000"/>
              </a:lnSpc>
              <a:spcBef>
                <a:spcPts val="2690"/>
              </a:spcBef>
              <a:buAutoNum type="alphaUcPeriod"/>
              <a:tabLst>
                <a:tab pos="2797175" algn="l"/>
                <a:tab pos="279781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Double-Click</a:t>
            </a:r>
            <a:r>
              <a:rPr sz="32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xsetup.exe</a:t>
            </a:r>
            <a:endParaRPr sz="3200" dirty="0">
              <a:latin typeface="Times New Roman"/>
              <a:cs typeface="Times New Roman"/>
            </a:endParaRPr>
          </a:p>
          <a:p>
            <a:pPr marL="2082164" lvl="1" indent="-744220">
              <a:lnSpc>
                <a:spcPct val="100000"/>
              </a:lnSpc>
              <a:spcBef>
                <a:spcPts val="2685"/>
              </a:spcBef>
              <a:buFont typeface="Wingdings"/>
              <a:buChar char=""/>
              <a:tabLst>
                <a:tab pos="2082164" algn="l"/>
                <a:tab pos="208280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Linux</a:t>
            </a:r>
            <a:r>
              <a:rPr sz="3200" dirty="0">
                <a:solidFill>
                  <a:srgbClr val="585858"/>
                </a:solidFill>
                <a:latin typeface="Droid Sans Fallback"/>
                <a:cs typeface="Droid Sans Fallback"/>
              </a:rPr>
              <a:t>：</a:t>
            </a:r>
            <a:endParaRPr sz="3200" dirty="0">
              <a:latin typeface="Droid Sans Fallback"/>
              <a:cs typeface="Droid Sans Fallback"/>
            </a:endParaRPr>
          </a:p>
          <a:p>
            <a:pPr marL="2797175" lvl="2" indent="-744220">
              <a:lnSpc>
                <a:spcPct val="100000"/>
              </a:lnSpc>
              <a:spcBef>
                <a:spcPts val="2690"/>
              </a:spcBef>
              <a:buAutoNum type="alphaUcPeriod"/>
              <a:tabLst>
                <a:tab pos="2797175" algn="l"/>
                <a:tab pos="279781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Open</a:t>
            </a:r>
            <a:r>
              <a:rPr sz="3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terminal</a:t>
            </a:r>
            <a:endParaRPr sz="3200" dirty="0">
              <a:latin typeface="Times New Roman"/>
              <a:cs typeface="Times New Roman"/>
            </a:endParaRPr>
          </a:p>
          <a:p>
            <a:pPr marL="2797175" lvl="2" indent="-744220">
              <a:lnSpc>
                <a:spcPct val="100000"/>
              </a:lnSpc>
              <a:spcBef>
                <a:spcPts val="2690"/>
              </a:spcBef>
              <a:buAutoNum type="alphaUcPeriod"/>
              <a:tabLst>
                <a:tab pos="2797175" algn="l"/>
                <a:tab pos="279781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cd &lt;path to folder of</a:t>
            </a:r>
            <a:r>
              <a:rPr sz="32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vivado&gt;</a:t>
            </a:r>
            <a:endParaRPr sz="3200" dirty="0">
              <a:latin typeface="Times New Roman"/>
              <a:cs typeface="Times New Roman"/>
            </a:endParaRPr>
          </a:p>
          <a:p>
            <a:pPr marL="2797175" lvl="2" indent="-744220">
              <a:lnSpc>
                <a:spcPct val="100000"/>
              </a:lnSpc>
              <a:spcBef>
                <a:spcPts val="2690"/>
              </a:spcBef>
              <a:buAutoNum type="alphaUcPeriod"/>
              <a:tabLst>
                <a:tab pos="2797175" algn="l"/>
                <a:tab pos="2797810" algn="l"/>
              </a:tabLst>
            </a:pP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sudo</a:t>
            </a:r>
            <a:r>
              <a:rPr sz="3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85858"/>
                </a:solidFill>
                <a:latin typeface="Times New Roman"/>
                <a:cs typeface="Times New Roman"/>
              </a:rPr>
              <a:t>./xsetup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(4/12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13460" y="1322832"/>
            <a:ext cx="11486388" cy="881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39806" y="9699497"/>
            <a:ext cx="944880" cy="334010"/>
          </a:xfrm>
          <a:custGeom>
            <a:avLst/>
            <a:gdLst/>
            <a:ahLst/>
            <a:cxnLst/>
            <a:rect l="l" t="t" r="r" b="b"/>
            <a:pathLst>
              <a:path w="944879" h="334009">
                <a:moveTo>
                  <a:pt x="0" y="55625"/>
                </a:moveTo>
                <a:lnTo>
                  <a:pt x="4369" y="33973"/>
                </a:lnTo>
                <a:lnTo>
                  <a:pt x="16287" y="16292"/>
                </a:lnTo>
                <a:lnTo>
                  <a:pt x="33968" y="4371"/>
                </a:lnTo>
                <a:lnTo>
                  <a:pt x="55625" y="0"/>
                </a:lnTo>
                <a:lnTo>
                  <a:pt x="889253" y="0"/>
                </a:lnTo>
                <a:lnTo>
                  <a:pt x="910911" y="4371"/>
                </a:lnTo>
                <a:lnTo>
                  <a:pt x="928592" y="16292"/>
                </a:lnTo>
                <a:lnTo>
                  <a:pt x="940510" y="33973"/>
                </a:lnTo>
                <a:lnTo>
                  <a:pt x="944879" y="55625"/>
                </a:lnTo>
                <a:lnTo>
                  <a:pt x="944879" y="278129"/>
                </a:lnTo>
                <a:lnTo>
                  <a:pt x="940510" y="299782"/>
                </a:lnTo>
                <a:lnTo>
                  <a:pt x="928592" y="317463"/>
                </a:lnTo>
                <a:lnTo>
                  <a:pt x="910911" y="329384"/>
                </a:lnTo>
                <a:lnTo>
                  <a:pt x="889253" y="333755"/>
                </a:lnTo>
                <a:lnTo>
                  <a:pt x="55625" y="333755"/>
                </a:lnTo>
                <a:lnTo>
                  <a:pt x="33968" y="329384"/>
                </a:lnTo>
                <a:lnTo>
                  <a:pt x="16287" y="317463"/>
                </a:lnTo>
                <a:lnTo>
                  <a:pt x="4369" y="299782"/>
                </a:lnTo>
                <a:lnTo>
                  <a:pt x="0" y="278129"/>
                </a:lnTo>
                <a:lnTo>
                  <a:pt x="0" y="55625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59466" y="9069265"/>
            <a:ext cx="34417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3595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82091" y="9693621"/>
            <a:ext cx="17780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7</a:t>
            </a:r>
            <a:endParaRPr sz="240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(5/12</a:t>
            </a:r>
            <a:r>
              <a:rPr dirty="0"/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82091" y="9693621"/>
            <a:ext cx="17780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lang="en-US" altLang="zh-TW" sz="2400" dirty="0">
                <a:solidFill>
                  <a:srgbClr val="A1A1A1"/>
                </a:solidFill>
                <a:latin typeface="Times New Roman"/>
                <a:cs typeface="Times New Roman"/>
              </a:rPr>
              <a:t>8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F35B927-469E-4215-A2D1-E2CE26C3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3" y="1613902"/>
            <a:ext cx="11277593" cy="867309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7E0AF3-8EA1-433E-8A1D-2DF8018575A9}"/>
              </a:ext>
            </a:extLst>
          </p:cNvPr>
          <p:cNvSpPr txBox="1"/>
          <p:nvPr/>
        </p:nvSpPr>
        <p:spPr>
          <a:xfrm>
            <a:off x="6688404" y="3848100"/>
            <a:ext cx="472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輸入剛剛註冊的帳號</a:t>
            </a: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BF051720-DB16-468C-8EC6-F12614DCACDB}"/>
              </a:ext>
            </a:extLst>
          </p:cNvPr>
          <p:cNvSpPr txBox="1"/>
          <p:nvPr/>
        </p:nvSpPr>
        <p:spPr>
          <a:xfrm>
            <a:off x="913282" y="3115818"/>
            <a:ext cx="331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9D89154E-2923-4ADA-A92A-D2173BEEBB9E}"/>
              </a:ext>
            </a:extLst>
          </p:cNvPr>
          <p:cNvSpPr txBox="1"/>
          <p:nvPr/>
        </p:nvSpPr>
        <p:spPr>
          <a:xfrm>
            <a:off x="10459466" y="9069265"/>
            <a:ext cx="34480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3595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90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2782" y="0"/>
            <a:ext cx="3053217" cy="235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627" y="1272539"/>
            <a:ext cx="12811125" cy="0"/>
          </a:xfrm>
          <a:custGeom>
            <a:avLst/>
            <a:gdLst/>
            <a:ahLst/>
            <a:cxnLst/>
            <a:rect l="l" t="t" r="r" b="b"/>
            <a:pathLst>
              <a:path w="12811125">
                <a:moveTo>
                  <a:pt x="0" y="0"/>
                </a:moveTo>
                <a:lnTo>
                  <a:pt x="12810616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7716" y="950823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13"/>
                </a:moveTo>
                <a:lnTo>
                  <a:pt x="0" y="0"/>
                </a:lnTo>
              </a:path>
            </a:pathLst>
          </a:custGeom>
          <a:ln w="12192">
            <a:solidFill>
              <a:srgbClr val="3CA3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7655" y="1318260"/>
            <a:ext cx="11397996" cy="871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8599" y="308305"/>
            <a:ext cx="8422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3040" algn="l"/>
              </a:tabLst>
            </a:pPr>
            <a:r>
              <a:rPr spc="290" dirty="0"/>
              <a:t>Downlo</a:t>
            </a:r>
            <a:r>
              <a:rPr spc="295" dirty="0"/>
              <a:t>a</a:t>
            </a:r>
            <a:r>
              <a:rPr dirty="0"/>
              <a:t>d</a:t>
            </a:r>
            <a:r>
              <a:rPr spc="590" dirty="0"/>
              <a:t> </a:t>
            </a:r>
            <a:r>
              <a:rPr dirty="0"/>
              <a:t>&amp;</a:t>
            </a:r>
            <a:r>
              <a:rPr spc="650" dirty="0"/>
              <a:t> </a:t>
            </a:r>
            <a:r>
              <a:rPr spc="295" dirty="0"/>
              <a:t>I</a:t>
            </a:r>
            <a:r>
              <a:rPr spc="290" dirty="0"/>
              <a:t>nst</a:t>
            </a:r>
            <a:r>
              <a:rPr spc="295" dirty="0"/>
              <a:t>a</a:t>
            </a:r>
            <a:r>
              <a:rPr spc="290" dirty="0"/>
              <a:t>l</a:t>
            </a:r>
            <a:r>
              <a:rPr dirty="0"/>
              <a:t>l	</a:t>
            </a:r>
            <a:r>
              <a:rPr spc="295" dirty="0"/>
              <a:t>(5/12</a:t>
            </a:r>
            <a:r>
              <a:rPr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10639806" y="9699497"/>
            <a:ext cx="944880" cy="334010"/>
          </a:xfrm>
          <a:custGeom>
            <a:avLst/>
            <a:gdLst/>
            <a:ahLst/>
            <a:cxnLst/>
            <a:rect l="l" t="t" r="r" b="b"/>
            <a:pathLst>
              <a:path w="944879" h="334009">
                <a:moveTo>
                  <a:pt x="0" y="55625"/>
                </a:moveTo>
                <a:lnTo>
                  <a:pt x="4369" y="33973"/>
                </a:lnTo>
                <a:lnTo>
                  <a:pt x="16287" y="16292"/>
                </a:lnTo>
                <a:lnTo>
                  <a:pt x="33968" y="4371"/>
                </a:lnTo>
                <a:lnTo>
                  <a:pt x="55625" y="0"/>
                </a:lnTo>
                <a:lnTo>
                  <a:pt x="889253" y="0"/>
                </a:lnTo>
                <a:lnTo>
                  <a:pt x="910911" y="4371"/>
                </a:lnTo>
                <a:lnTo>
                  <a:pt x="928592" y="16292"/>
                </a:lnTo>
                <a:lnTo>
                  <a:pt x="940510" y="33973"/>
                </a:lnTo>
                <a:lnTo>
                  <a:pt x="944879" y="55625"/>
                </a:lnTo>
                <a:lnTo>
                  <a:pt x="944879" y="278129"/>
                </a:lnTo>
                <a:lnTo>
                  <a:pt x="940510" y="299782"/>
                </a:lnTo>
                <a:lnTo>
                  <a:pt x="928592" y="317463"/>
                </a:lnTo>
                <a:lnTo>
                  <a:pt x="910911" y="329384"/>
                </a:lnTo>
                <a:lnTo>
                  <a:pt x="889253" y="333755"/>
                </a:lnTo>
                <a:lnTo>
                  <a:pt x="55625" y="333755"/>
                </a:lnTo>
                <a:lnTo>
                  <a:pt x="33968" y="329384"/>
                </a:lnTo>
                <a:lnTo>
                  <a:pt x="16287" y="317463"/>
                </a:lnTo>
                <a:lnTo>
                  <a:pt x="4369" y="299782"/>
                </a:lnTo>
                <a:lnTo>
                  <a:pt x="0" y="278129"/>
                </a:lnTo>
                <a:lnTo>
                  <a:pt x="0" y="55625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3594" y="3388614"/>
            <a:ext cx="944880" cy="3825240"/>
          </a:xfrm>
          <a:custGeom>
            <a:avLst/>
            <a:gdLst/>
            <a:ahLst/>
            <a:cxnLst/>
            <a:rect l="l" t="t" r="r" b="b"/>
            <a:pathLst>
              <a:path w="944880" h="3825240">
                <a:moveTo>
                  <a:pt x="0" y="157479"/>
                </a:moveTo>
                <a:lnTo>
                  <a:pt x="8026" y="107696"/>
                </a:lnTo>
                <a:lnTo>
                  <a:pt x="30378" y="64465"/>
                </a:lnTo>
                <a:lnTo>
                  <a:pt x="64465" y="30378"/>
                </a:lnTo>
                <a:lnTo>
                  <a:pt x="107696" y="8026"/>
                </a:lnTo>
                <a:lnTo>
                  <a:pt x="157480" y="0"/>
                </a:lnTo>
                <a:lnTo>
                  <a:pt x="787400" y="0"/>
                </a:lnTo>
                <a:lnTo>
                  <a:pt x="837183" y="8026"/>
                </a:lnTo>
                <a:lnTo>
                  <a:pt x="880414" y="30378"/>
                </a:lnTo>
                <a:lnTo>
                  <a:pt x="914501" y="64465"/>
                </a:lnTo>
                <a:lnTo>
                  <a:pt x="936853" y="107695"/>
                </a:lnTo>
                <a:lnTo>
                  <a:pt x="944880" y="157479"/>
                </a:lnTo>
                <a:lnTo>
                  <a:pt x="944880" y="3667759"/>
                </a:lnTo>
                <a:lnTo>
                  <a:pt x="936853" y="3717543"/>
                </a:lnTo>
                <a:lnTo>
                  <a:pt x="914501" y="3760774"/>
                </a:lnTo>
                <a:lnTo>
                  <a:pt x="880414" y="3794861"/>
                </a:lnTo>
                <a:lnTo>
                  <a:pt x="837184" y="3817213"/>
                </a:lnTo>
                <a:lnTo>
                  <a:pt x="787400" y="3825239"/>
                </a:lnTo>
                <a:lnTo>
                  <a:pt x="157480" y="3825239"/>
                </a:lnTo>
                <a:lnTo>
                  <a:pt x="107696" y="3817213"/>
                </a:lnTo>
                <a:lnTo>
                  <a:pt x="64465" y="3794861"/>
                </a:lnTo>
                <a:lnTo>
                  <a:pt x="30378" y="3760774"/>
                </a:lnTo>
                <a:lnTo>
                  <a:pt x="8026" y="3717543"/>
                </a:lnTo>
                <a:lnTo>
                  <a:pt x="0" y="3667759"/>
                </a:lnTo>
                <a:lnTo>
                  <a:pt x="0" y="157479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3282" y="3115818"/>
            <a:ext cx="331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59466" y="9069265"/>
            <a:ext cx="34480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3595"/>
              </a:lnSpc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2.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82091" y="9693621"/>
            <a:ext cx="17780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9</a:t>
            </a:r>
            <a:endParaRPr sz="240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1330</Words>
  <Application>Microsoft Office PowerPoint</Application>
  <PresentationFormat>自訂</PresentationFormat>
  <Paragraphs>343</Paragraphs>
  <Slides>50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Droid Sans Fallback</vt:lpstr>
      <vt:lpstr>微軟正黑體</vt:lpstr>
      <vt:lpstr>Arial</vt:lpstr>
      <vt:lpstr>Calibri</vt:lpstr>
      <vt:lpstr>Roboto</vt:lpstr>
      <vt:lpstr>Times New Roman</vt:lpstr>
      <vt:lpstr>Wingdings</vt:lpstr>
      <vt:lpstr>Office Theme</vt:lpstr>
      <vt:lpstr>Xilinx Vivado Tutorial</vt:lpstr>
      <vt:lpstr>Outline</vt:lpstr>
      <vt:lpstr>Download &amp; Install (1/12)</vt:lpstr>
      <vt:lpstr>Download &amp; Install (2/12)</vt:lpstr>
      <vt:lpstr>Download &amp; Install (2/12)</vt:lpstr>
      <vt:lpstr>Download &amp; Install (3/12)</vt:lpstr>
      <vt:lpstr>Download &amp; Install (4/12)</vt:lpstr>
      <vt:lpstr>Download &amp; Install (5/12)</vt:lpstr>
      <vt:lpstr>Download &amp; Install (5/12)</vt:lpstr>
      <vt:lpstr>Download &amp; Install (6/12)</vt:lpstr>
      <vt:lpstr>Download &amp; Install (7/12)</vt:lpstr>
      <vt:lpstr>Download &amp; Install (8/12)</vt:lpstr>
      <vt:lpstr>Download &amp; Install (9/12)</vt:lpstr>
      <vt:lpstr>Download &amp; Install (10/12) (Linux  Only) </vt:lpstr>
      <vt:lpstr>Download &amp; Install (11/11)</vt:lpstr>
      <vt:lpstr>Outline</vt:lpstr>
      <vt:lpstr>Setup License</vt:lpstr>
      <vt:lpstr>Setup License</vt:lpstr>
      <vt:lpstr>Setup License</vt:lpstr>
      <vt:lpstr>Setup License</vt:lpstr>
      <vt:lpstr>Outline</vt:lpstr>
      <vt:lpstr>Create Project</vt:lpstr>
      <vt:lpstr>Create Project</vt:lpstr>
      <vt:lpstr>Create Project</vt:lpstr>
      <vt:lpstr>Create Project</vt:lpstr>
      <vt:lpstr>Create Project</vt:lpstr>
      <vt:lpstr>PowerPoint 簡報</vt:lpstr>
      <vt:lpstr>Create Project</vt:lpstr>
      <vt:lpstr>Create Project</vt:lpstr>
      <vt:lpstr>Outline</vt:lpstr>
      <vt:lpstr>Setting Constraint (1/5)</vt:lpstr>
      <vt:lpstr>Setting Constraint (2/5) (.xdc)</vt:lpstr>
      <vt:lpstr>Setting Constraint (3/5) (GUI)</vt:lpstr>
      <vt:lpstr>Setting Constraint</vt:lpstr>
      <vt:lpstr>Setting Constraint</vt:lpstr>
      <vt:lpstr>Outline</vt:lpstr>
      <vt:lpstr>Xsim</vt:lpstr>
      <vt:lpstr>Xsim</vt:lpstr>
      <vt:lpstr>Xsim</vt:lpstr>
      <vt:lpstr>Xsim</vt:lpstr>
      <vt:lpstr>Xsim (5/5)</vt:lpstr>
      <vt:lpstr>Outline</vt:lpstr>
      <vt:lpstr>Synthesis &amp; Implementation</vt:lpstr>
      <vt:lpstr>Synthesis &amp; Implementation (2/3)</vt:lpstr>
      <vt:lpstr>Synthesis &amp; Implementation</vt:lpstr>
      <vt:lpstr>Outline</vt:lpstr>
      <vt:lpstr>Summary (1/3)</vt:lpstr>
      <vt:lpstr>Summary (2/3)</vt:lpstr>
      <vt:lpstr>Summary (3/3)</vt:lpstr>
      <vt:lpstr>匯出壓縮檔(.xpr.zip)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M123040031</cp:lastModifiedBy>
  <cp:revision>77</cp:revision>
  <dcterms:created xsi:type="dcterms:W3CDTF">2019-10-07T09:45:41Z</dcterms:created>
  <dcterms:modified xsi:type="dcterms:W3CDTF">2024-09-30T17:54:38Z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2019-10-07T00:00:00Z</vt:filetime>
  </property>
</Properties>
</file>