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2"/>
  </p:notesMasterIdLst>
  <p:sldIdLst>
    <p:sldId id="256" r:id="rId2"/>
    <p:sldId id="258" r:id="rId3"/>
    <p:sldId id="261" r:id="rId4"/>
    <p:sldId id="316" r:id="rId5"/>
    <p:sldId id="317" r:id="rId6"/>
    <p:sldId id="318" r:id="rId7"/>
    <p:sldId id="315" r:id="rId8"/>
    <p:sldId id="262" r:id="rId9"/>
    <p:sldId id="311" r:id="rId10"/>
    <p:sldId id="264" r:id="rId11"/>
    <p:sldId id="313" r:id="rId12"/>
    <p:sldId id="312" r:id="rId13"/>
    <p:sldId id="314" r:id="rId14"/>
    <p:sldId id="319" r:id="rId15"/>
    <p:sldId id="320" r:id="rId16"/>
    <p:sldId id="321" r:id="rId17"/>
    <p:sldId id="322" r:id="rId18"/>
    <p:sldId id="323" r:id="rId19"/>
    <p:sldId id="324" r:id="rId20"/>
    <p:sldId id="325" r:id="rId21"/>
  </p:sldIdLst>
  <p:sldSz cx="9144000" cy="5143500" type="screen16x9"/>
  <p:notesSz cx="6858000" cy="9144000"/>
  <p:embeddedFontLst>
    <p:embeddedFont>
      <p:font typeface="Akatab" panose="02020500000000000000" charset="0"/>
      <p:regular r:id="rId23"/>
      <p:bold r:id="rId24"/>
    </p:embeddedFont>
    <p:embeddedFont>
      <p:font typeface="Noto Serif Ethiopic" panose="02020500000000000000" charset="0"/>
      <p:regular r:id="rId25"/>
      <p:bold r:id="rId26"/>
    </p:embeddedFont>
    <p:embeddedFont>
      <p:font typeface="標楷體" panose="03000509000000000000" pitchFamily="65" charset="-12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0964F-4546-4218-92B0-5C64A70B1E7C}">
  <a:tblStyle styleId="{4F10964F-4546-4218-92B0-5C64A70B1E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6" autoAdjust="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a5b4480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a5b4480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8A045A43-BA51-177F-4F0B-38714847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62DCA438-3CFA-0CC1-9215-EAC0D061B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958A3682-6EDF-660E-86B3-A96D8E729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715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2E7AC54F-DAAD-7119-A9B6-84E5B87E0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0875A773-B297-3871-4E9E-70D44982C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294DF234-0989-5F37-01F7-FE3660B29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45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63DF930C-BC2E-0964-11C9-FFDEAB0B9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A2A9C51D-5E9C-BA26-7415-8BAC7BD76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4F2EAA17-4A36-64AB-7A16-C415258DD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56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CFAC88D0-028A-537F-4DEF-EF1DCB56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32D62533-0013-59B7-203D-AA95CD55C9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0DBD5A80-D324-7B08-2782-DBCF289AD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22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E4413295-2447-6B89-8CCF-BB255D1E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C2AD07E3-6A1E-EC55-59D4-358C7E1CA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E5EE3B42-921E-2323-8897-A53E9C85E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58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7049C0FE-AD4E-1223-1F56-4326FC282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E0FA7FD2-0B63-2B6F-DA92-018276AE3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066820CE-F154-1EF9-3C21-7716D441B7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41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EC4922D9-408A-2DD2-25A4-923B6A8A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AF873338-2EDB-395B-E065-FEDF2932C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D24FCD9F-892F-516E-E989-955C84B6B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098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BF5C268F-7A1C-FB94-AE4C-2E0EE0E3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5042D8FC-C433-E645-09A5-370F8AC4E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1C3BC716-44A3-6C8C-9EF1-EB72310CC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222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392BD14B-01E0-AEC4-2E9B-60D075BF6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D8DB246C-1B58-26CC-3AFB-692CA8E77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CFC7D654-8201-AAFC-F30D-E816CF97D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885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5a5b44800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5a5b44800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36476B0D-40D9-1D07-4503-E3EDD085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a78353f55_0_14:notes">
            <a:extLst>
              <a:ext uri="{FF2B5EF4-FFF2-40B4-BE49-F238E27FC236}">
                <a16:creationId xmlns:a16="http://schemas.microsoft.com/office/drawing/2014/main" id="{6F1DC2E3-D20E-0E2B-0DE4-73D186A33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a78353f55_0_14:notes">
            <a:extLst>
              <a:ext uri="{FF2B5EF4-FFF2-40B4-BE49-F238E27FC236}">
                <a16:creationId xmlns:a16="http://schemas.microsoft.com/office/drawing/2014/main" id="{4A8FCD24-03DC-524E-400C-F8E5F85FF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2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34BBC1D8-8491-18A8-D4FB-41509B023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>
            <a:extLst>
              <a:ext uri="{FF2B5EF4-FFF2-40B4-BE49-F238E27FC236}">
                <a16:creationId xmlns:a16="http://schemas.microsoft.com/office/drawing/2014/main" id="{583FFA98-9CFB-0848-393C-996C0E8B7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>
            <a:extLst>
              <a:ext uri="{FF2B5EF4-FFF2-40B4-BE49-F238E27FC236}">
                <a16:creationId xmlns:a16="http://schemas.microsoft.com/office/drawing/2014/main" id="{454FC340-8F98-BCFC-5C1A-39934DA38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9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236945A7-B08B-9407-BA4B-43EBCB445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>
            <a:extLst>
              <a:ext uri="{FF2B5EF4-FFF2-40B4-BE49-F238E27FC236}">
                <a16:creationId xmlns:a16="http://schemas.microsoft.com/office/drawing/2014/main" id="{84BF7EDE-77A2-FC65-007F-6C66BB81C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>
            <a:extLst>
              <a:ext uri="{FF2B5EF4-FFF2-40B4-BE49-F238E27FC236}">
                <a16:creationId xmlns:a16="http://schemas.microsoft.com/office/drawing/2014/main" id="{65950F9D-BC07-7F8D-33F6-91878F258E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11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400722F0-4130-7673-0B8F-AF8F665B1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>
            <a:extLst>
              <a:ext uri="{FF2B5EF4-FFF2-40B4-BE49-F238E27FC236}">
                <a16:creationId xmlns:a16="http://schemas.microsoft.com/office/drawing/2014/main" id="{31913B36-256D-0652-8052-29E18DF03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>
            <a:extLst>
              <a:ext uri="{FF2B5EF4-FFF2-40B4-BE49-F238E27FC236}">
                <a16:creationId xmlns:a16="http://schemas.microsoft.com/office/drawing/2014/main" id="{00097843-8274-7D1C-F3BA-2A966BBE6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0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>
          <a:extLst>
            <a:ext uri="{FF2B5EF4-FFF2-40B4-BE49-F238E27FC236}">
              <a16:creationId xmlns:a16="http://schemas.microsoft.com/office/drawing/2014/main" id="{E6CBFF4B-2EB3-FA17-6D84-4F572CD5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9dc3832df_0_176:notes">
            <a:extLst>
              <a:ext uri="{FF2B5EF4-FFF2-40B4-BE49-F238E27FC236}">
                <a16:creationId xmlns:a16="http://schemas.microsoft.com/office/drawing/2014/main" id="{03DADEB1-229D-FEF8-FD55-C0A2E5620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9dc3832df_0_176:notes">
            <a:extLst>
              <a:ext uri="{FF2B5EF4-FFF2-40B4-BE49-F238E27FC236}">
                <a16:creationId xmlns:a16="http://schemas.microsoft.com/office/drawing/2014/main" id="{F503C47F-79F5-F582-5512-A04BB98C0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20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a78353f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a78353f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>
          <a:extLst>
            <a:ext uri="{FF2B5EF4-FFF2-40B4-BE49-F238E27FC236}">
              <a16:creationId xmlns:a16="http://schemas.microsoft.com/office/drawing/2014/main" id="{8F98233D-3242-035C-5135-30BE13C59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5a78353f55_0_0:notes">
            <a:extLst>
              <a:ext uri="{FF2B5EF4-FFF2-40B4-BE49-F238E27FC236}">
                <a16:creationId xmlns:a16="http://schemas.microsoft.com/office/drawing/2014/main" id="{05765614-FD19-C884-7F18-44FEF6FD29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5a78353f55_0_0:notes">
            <a:extLst>
              <a:ext uri="{FF2B5EF4-FFF2-40B4-BE49-F238E27FC236}">
                <a16:creationId xmlns:a16="http://schemas.microsoft.com/office/drawing/2014/main" id="{261D1CBE-6C84-89EF-31DA-866FA0FB44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00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51700" y="1050088"/>
            <a:ext cx="4890300" cy="19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51700" y="3040063"/>
            <a:ext cx="4890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938000" y="1571850"/>
            <a:ext cx="5268000" cy="1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938000" y="3033474"/>
            <a:ext cx="5268000" cy="12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165700" y="1292300"/>
            <a:ext cx="8349200" cy="3705900"/>
            <a:chOff x="165700" y="1292300"/>
            <a:chExt cx="8349200" cy="3705900"/>
          </a:xfrm>
        </p:grpSpPr>
        <p:grpSp>
          <p:nvGrpSpPr>
            <p:cNvPr id="33" name="Google Shape;33;p5"/>
            <p:cNvGrpSpPr/>
            <p:nvPr/>
          </p:nvGrpSpPr>
          <p:grpSpPr>
            <a:xfrm rot="10800000">
              <a:off x="165700" y="4608500"/>
              <a:ext cx="7941000" cy="90900"/>
              <a:chOff x="1239825" y="571500"/>
              <a:chExt cx="7941000" cy="90900"/>
            </a:xfrm>
          </p:grpSpPr>
          <p:cxnSp>
            <p:nvCxnSpPr>
              <p:cNvPr id="34" name="Google Shape;34;p5"/>
              <p:cNvCxnSpPr/>
              <p:nvPr/>
            </p:nvCxnSpPr>
            <p:spPr>
              <a:xfrm>
                <a:off x="1239825" y="571500"/>
                <a:ext cx="7941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5"/>
              <p:cNvSpPr/>
              <p:nvPr/>
            </p:nvSpPr>
            <p:spPr>
              <a:xfrm>
                <a:off x="1239825" y="57150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5"/>
            <p:cNvGrpSpPr/>
            <p:nvPr/>
          </p:nvGrpSpPr>
          <p:grpSpPr>
            <a:xfrm flipH="1">
              <a:off x="8424000" y="1292300"/>
              <a:ext cx="90900" cy="3705900"/>
              <a:chOff x="7952125" y="1292300"/>
              <a:chExt cx="90900" cy="3705900"/>
            </a:xfrm>
          </p:grpSpPr>
          <p:sp>
            <p:nvSpPr>
              <p:cNvPr id="37" name="Google Shape;37;p5"/>
              <p:cNvSpPr/>
              <p:nvPr/>
            </p:nvSpPr>
            <p:spPr>
              <a:xfrm rot="5400000">
                <a:off x="7744975" y="1499450"/>
                <a:ext cx="505200" cy="9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" name="Google Shape;38;p5"/>
              <p:cNvCxnSpPr/>
              <p:nvPr/>
            </p:nvCxnSpPr>
            <p:spPr>
              <a:xfrm>
                <a:off x="8043025" y="1292300"/>
                <a:ext cx="0" cy="370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1245650" y="1073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3931900" y="1073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4038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4" hasCustomPrompt="1"/>
          </p:nvPr>
        </p:nvSpPr>
        <p:spPr>
          <a:xfrm>
            <a:off x="6623050" y="1073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6087600" y="221135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2590000" y="28245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7"/>
          </p:nvPr>
        </p:nvSpPr>
        <p:spPr>
          <a:xfrm>
            <a:off x="20643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5276250" y="28245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4748150" y="3970706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151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34038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6"/>
          </p:nvPr>
        </p:nvSpPr>
        <p:spPr>
          <a:xfrm>
            <a:off x="6092500" y="1590600"/>
            <a:ext cx="2336400" cy="7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7"/>
          </p:nvPr>
        </p:nvSpPr>
        <p:spPr>
          <a:xfrm>
            <a:off x="20594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8"/>
          </p:nvPr>
        </p:nvSpPr>
        <p:spPr>
          <a:xfrm>
            <a:off x="4748150" y="3350000"/>
            <a:ext cx="2336400" cy="71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0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02" name="Google Shape;102;p13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103;p13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1068813" y="2004274"/>
            <a:ext cx="3615600" cy="16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9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142" name="Google Shape;142;p19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" name="Google Shape;143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9"/>
          <p:cNvGrpSpPr/>
          <p:nvPr/>
        </p:nvGrpSpPr>
        <p:grpSpPr>
          <a:xfrm rot="10800000" flipH="1">
            <a:off x="402371" y="298450"/>
            <a:ext cx="8394600" cy="90900"/>
            <a:chOff x="1239825" y="571500"/>
            <a:chExt cx="8394600" cy="90900"/>
          </a:xfrm>
        </p:grpSpPr>
        <p:cxnSp>
          <p:nvCxnSpPr>
            <p:cNvPr id="145" name="Google Shape;145;p19"/>
            <p:cNvCxnSpPr/>
            <p:nvPr/>
          </p:nvCxnSpPr>
          <p:spPr>
            <a:xfrm>
              <a:off x="1239825" y="571500"/>
              <a:ext cx="8394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9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9"/>
          <p:cNvSpPr>
            <a:spLocks noGrp="1"/>
          </p:cNvSpPr>
          <p:nvPr>
            <p:ph type="pic" idx="2"/>
          </p:nvPr>
        </p:nvSpPr>
        <p:spPr>
          <a:xfrm>
            <a:off x="4789588" y="1603025"/>
            <a:ext cx="3285600" cy="247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1"/>
          </p:nvPr>
        </p:nvSpPr>
        <p:spPr>
          <a:xfrm>
            <a:off x="948188" y="2303125"/>
            <a:ext cx="32112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2"/>
          </p:nvPr>
        </p:nvSpPr>
        <p:spPr>
          <a:xfrm>
            <a:off x="4984609" y="2303125"/>
            <a:ext cx="32112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erif Ethiopic"/>
              <a:buNone/>
              <a:defRPr sz="24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3"/>
          </p:nvPr>
        </p:nvSpPr>
        <p:spPr>
          <a:xfrm>
            <a:off x="948188" y="2779225"/>
            <a:ext cx="3211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4"/>
          </p:nvPr>
        </p:nvSpPr>
        <p:spPr>
          <a:xfrm>
            <a:off x="4984609" y="2779225"/>
            <a:ext cx="3211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204" name="Google Shape;204;p25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25"/>
          <p:cNvGrpSpPr/>
          <p:nvPr/>
        </p:nvGrpSpPr>
        <p:grpSpPr>
          <a:xfrm rot="10800000" flipH="1">
            <a:off x="456371" y="298450"/>
            <a:ext cx="8307000" cy="90900"/>
            <a:chOff x="1239825" y="571500"/>
            <a:chExt cx="8307000" cy="90900"/>
          </a:xfrm>
        </p:grpSpPr>
        <p:cxnSp>
          <p:nvCxnSpPr>
            <p:cNvPr id="207" name="Google Shape;207;p25"/>
            <p:cNvCxnSpPr/>
            <p:nvPr/>
          </p:nvCxnSpPr>
          <p:spPr>
            <a:xfrm>
              <a:off x="1239825" y="571500"/>
              <a:ext cx="830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8" name="Google Shape;208;p2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35"/>
          <p:cNvGrpSpPr/>
          <p:nvPr/>
        </p:nvGrpSpPr>
        <p:grpSpPr>
          <a:xfrm rot="5400000">
            <a:off x="-1374375" y="3095450"/>
            <a:ext cx="3697200" cy="90900"/>
            <a:chOff x="1239825" y="571500"/>
            <a:chExt cx="3697200" cy="90900"/>
          </a:xfrm>
        </p:grpSpPr>
        <p:cxnSp>
          <p:nvCxnSpPr>
            <p:cNvPr id="355" name="Google Shape;355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6" name="Google Shape;356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35"/>
          <p:cNvGrpSpPr/>
          <p:nvPr/>
        </p:nvGrpSpPr>
        <p:grpSpPr>
          <a:xfrm rot="-5400000">
            <a:off x="6802600" y="1948950"/>
            <a:ext cx="3697200" cy="90900"/>
            <a:chOff x="1239825" y="571500"/>
            <a:chExt cx="3697200" cy="90900"/>
          </a:xfrm>
        </p:grpSpPr>
        <p:cxnSp>
          <p:nvCxnSpPr>
            <p:cNvPr id="358" name="Google Shape;358;p35"/>
            <p:cNvCxnSpPr/>
            <p:nvPr/>
          </p:nvCxnSpPr>
          <p:spPr>
            <a:xfrm rot="10800000">
              <a:off x="3088425" y="-1277100"/>
              <a:ext cx="0" cy="369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9" name="Google Shape;359;p35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171450" y="145800"/>
            <a:ext cx="8801100" cy="4851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 rot="10800000">
            <a:off x="165548" y="4741850"/>
            <a:ext cx="6506400" cy="90900"/>
            <a:chOff x="1239825" y="571500"/>
            <a:chExt cx="6506400" cy="90900"/>
          </a:xfrm>
        </p:grpSpPr>
        <p:cxnSp>
          <p:nvCxnSpPr>
            <p:cNvPr id="363" name="Google Shape;363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6"/>
          <p:cNvGrpSpPr/>
          <p:nvPr/>
        </p:nvGrpSpPr>
        <p:grpSpPr>
          <a:xfrm rot="10800000" flipH="1">
            <a:off x="2467871" y="298450"/>
            <a:ext cx="6506400" cy="90900"/>
            <a:chOff x="1239825" y="571500"/>
            <a:chExt cx="6506400" cy="90900"/>
          </a:xfrm>
        </p:grpSpPr>
        <p:cxnSp>
          <p:nvCxnSpPr>
            <p:cNvPr id="366" name="Google Shape;366;p36"/>
            <p:cNvCxnSpPr/>
            <p:nvPr/>
          </p:nvCxnSpPr>
          <p:spPr>
            <a:xfrm>
              <a:off x="1239825" y="571500"/>
              <a:ext cx="6506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7" name="Google Shape;367;p36"/>
            <p:cNvSpPr/>
            <p:nvPr/>
          </p:nvSpPr>
          <p:spPr>
            <a:xfrm>
              <a:off x="1239825" y="5715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erif Ethiopic"/>
              <a:buNone/>
              <a:defRPr sz="3500">
                <a:solidFill>
                  <a:schemeClr val="dk1"/>
                </a:solidFill>
                <a:latin typeface="Noto Serif Ethiopic"/>
                <a:ea typeface="Noto Serif Ethiopic"/>
                <a:cs typeface="Noto Serif Ethiopic"/>
                <a:sym typeface="Noto Serif Ethiop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katab"/>
              <a:buChar char="■"/>
              <a:defRPr sz="1200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1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>
            <a:spLocks noGrp="1"/>
          </p:cNvSpPr>
          <p:nvPr>
            <p:ph type="ctrTitle"/>
          </p:nvPr>
        </p:nvSpPr>
        <p:spPr>
          <a:xfrm>
            <a:off x="2126850" y="2186837"/>
            <a:ext cx="4890300" cy="857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HDL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作業五說明</a:t>
            </a:r>
            <a:endParaRPr dirty="0">
              <a:solidFill>
                <a:schemeClr val="bg1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9" name="Google Shape;379;p40"/>
          <p:cNvSpPr txBox="1">
            <a:spLocks noGrp="1"/>
          </p:cNvSpPr>
          <p:nvPr>
            <p:ph type="subTitle" idx="1"/>
          </p:nvPr>
        </p:nvSpPr>
        <p:spPr>
          <a:xfrm>
            <a:off x="2126855" y="3047192"/>
            <a:ext cx="4890295" cy="95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537135" algn="just"/>
            <a:r>
              <a:rPr lang="zh-TW" altLang="en-US" sz="14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黃宥翔 </a:t>
            </a:r>
            <a:r>
              <a:rPr lang="en-US" altLang="zh-TW" sz="14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chris900623@gmail.com</a:t>
            </a:r>
          </a:p>
          <a:p>
            <a:pPr indent="537135"/>
            <a:r>
              <a:rPr lang="zh-TW" altLang="en-US" sz="14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郭昱 </a:t>
            </a:r>
            <a:r>
              <a:rPr lang="en-US" altLang="zh-TW" sz="14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ivan010517@gmail.com</a:t>
            </a:r>
            <a:r>
              <a:rPr lang="en-US" altLang="zh-TW" sz="14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grpSp>
        <p:nvGrpSpPr>
          <p:cNvPr id="380" name="Google Shape;380;p40"/>
          <p:cNvGrpSpPr/>
          <p:nvPr/>
        </p:nvGrpSpPr>
        <p:grpSpPr>
          <a:xfrm rot="10800000">
            <a:off x="597150" y="4546275"/>
            <a:ext cx="8385900" cy="90900"/>
            <a:chOff x="160950" y="480600"/>
            <a:chExt cx="8385900" cy="90900"/>
          </a:xfrm>
        </p:grpSpPr>
        <p:cxnSp>
          <p:nvCxnSpPr>
            <p:cNvPr id="381" name="Google Shape;381;p40"/>
            <p:cNvCxnSpPr/>
            <p:nvPr/>
          </p:nvCxnSpPr>
          <p:spPr>
            <a:xfrm>
              <a:off x="160950" y="571500"/>
              <a:ext cx="8385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40"/>
            <p:cNvSpPr/>
            <p:nvPr/>
          </p:nvSpPr>
          <p:spPr>
            <a:xfrm>
              <a:off x="8041650" y="48060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40"/>
          <p:cNvGrpSpPr/>
          <p:nvPr/>
        </p:nvGrpSpPr>
        <p:grpSpPr>
          <a:xfrm>
            <a:off x="7952125" y="1292300"/>
            <a:ext cx="90900" cy="3705900"/>
            <a:chOff x="7952125" y="1292300"/>
            <a:chExt cx="90900" cy="3705900"/>
          </a:xfrm>
        </p:grpSpPr>
        <p:sp>
          <p:nvSpPr>
            <p:cNvPr id="384" name="Google Shape;384;p40"/>
            <p:cNvSpPr/>
            <p:nvPr/>
          </p:nvSpPr>
          <p:spPr>
            <a:xfrm rot="5400000">
              <a:off x="7744975" y="1499450"/>
              <a:ext cx="505200" cy="9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5" name="Google Shape;385;p40"/>
            <p:cNvCxnSpPr/>
            <p:nvPr/>
          </p:nvCxnSpPr>
          <p:spPr>
            <a:xfrm>
              <a:off x="8043025" y="1292300"/>
              <a:ext cx="0" cy="370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硬體設計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(1/4)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CE5A8FE-3E41-1522-81AF-C432A57B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36882"/>
            <a:ext cx="4320000" cy="2881562"/>
          </a:xfrm>
          <a:prstGeom prst="rect">
            <a:avLst/>
          </a:prstGeom>
        </p:spPr>
      </p:pic>
      <p:sp>
        <p:nvSpPr>
          <p:cNvPr id="3" name="Google Shape;445;p45">
            <a:extLst>
              <a:ext uri="{FF2B5EF4-FFF2-40B4-BE49-F238E27FC236}">
                <a16:creationId xmlns:a16="http://schemas.microsoft.com/office/drawing/2014/main" id="{A18975BA-1278-FFCE-1325-F12B311A415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2696" y="1324680"/>
            <a:ext cx="4292514" cy="309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Channel Parallelism =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OCP = Output Channel Parallelism =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KWP =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Window Parallelism = 9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8F67CA51-F425-DB65-DF7C-4F5AFF29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815F2BD5-BBD9-411A-3369-1347697E91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硬體設計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(2/4)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E8F65C0-D1C8-D417-6F50-DA18A0DE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86" y="1098475"/>
            <a:ext cx="5600628" cy="3600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B5358D8-91BC-E5EB-3854-6FEF3C810A0A}"/>
              </a:ext>
            </a:extLst>
          </p:cNvPr>
          <p:cNvSpPr/>
          <p:nvPr/>
        </p:nvSpPr>
        <p:spPr>
          <a:xfrm>
            <a:off x="4311696" y="1548473"/>
            <a:ext cx="2883364" cy="2983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1879D3-13C0-21A5-1066-FB739C67B31F}"/>
              </a:ext>
            </a:extLst>
          </p:cNvPr>
          <p:cNvSpPr txBox="1"/>
          <p:nvPr/>
        </p:nvSpPr>
        <p:spPr>
          <a:xfrm>
            <a:off x="5753379" y="1621611"/>
            <a:ext cx="112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Adder Tree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A55A9843-45C7-DD3D-8BB3-9C2CD949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C2AB2FC-3680-C0FF-CCF3-A6F71A52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91" y="798120"/>
            <a:ext cx="2812003" cy="1875685"/>
          </a:xfrm>
          <a:prstGeom prst="rect">
            <a:avLst/>
          </a:prstGeom>
        </p:spPr>
      </p:pic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D2698987-FD24-E57F-8F90-2C44BDFCE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硬體設計 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(3/4)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85FF5E-7371-7041-7126-9ADCD547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85" y="2817725"/>
            <a:ext cx="3150616" cy="20251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9C337AD-E119-884D-9B8D-936289B2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201" y="1345429"/>
            <a:ext cx="540146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3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7C622349-83FF-6B20-EABB-C949F886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37E50CBB-28C8-6199-D287-10E0AA60D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硬體設計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(4/4)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A4C58CE-1BC7-1BE4-1D09-9296A34E60B5}"/>
              </a:ext>
            </a:extLst>
          </p:cNvPr>
          <p:cNvSpPr txBox="1"/>
          <p:nvPr/>
        </p:nvSpPr>
        <p:spPr>
          <a:xfrm>
            <a:off x="276990" y="1340965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zh-TW" altLang="en-US" dirty="0"/>
              <a:t>右圖硬體由4個Line Buffer同時給值給4組PE group。每組PE group由4個</a:t>
            </a:r>
            <a:r>
              <a:rPr lang="en-US" altLang="zh-TW" dirty="0"/>
              <a:t>Channel </a:t>
            </a:r>
            <a:r>
              <a:rPr lang="zh-TW" altLang="en-US" dirty="0"/>
              <a:t>的PE組成，每個PE由9個乘法器組成。乘法器個數為4*4*9 = 144個。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TW" altLang="en-US" dirty="0"/>
              <a:t>運算VGG-16第一層可以同時運算三張input featuremap，(其中一個Line Buffer 用不到)，並且同時得到4張output featuremap，最終整層算完可以得到64張output featuremap。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TW" altLang="en-US" dirty="0"/>
              <a:t>運算VGG-16第二層可以同時運算4個</a:t>
            </a:r>
            <a:r>
              <a:rPr lang="en-US" altLang="zh-TW" dirty="0"/>
              <a:t>Channel </a:t>
            </a:r>
            <a:r>
              <a:rPr lang="zh-TW" altLang="en-US" dirty="0"/>
              <a:t>input featuremap，並且同時得到4個</a:t>
            </a:r>
            <a:r>
              <a:rPr lang="en-US" altLang="zh-TW" dirty="0"/>
              <a:t>Channel </a:t>
            </a:r>
            <a:r>
              <a:rPr lang="zh-TW" altLang="en-US" dirty="0"/>
              <a:t>output featuremap的partial sum，最終整層算完可以得到64張output featuremap。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此圖中每組PE group都同時收到4個line Buffer的值，圖中接線僅供參考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B9652BB-F542-ED9F-A6D6-99C598C11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947" y="1413211"/>
            <a:ext cx="3960000" cy="25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68DDC215-4B68-37CF-1F6E-43223D968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C88CF7BD-0115-2B80-4A14-63065C457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89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data </a:t>
            </a:r>
            <a:r>
              <a:rPr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資料擺放順序</a:t>
            </a:r>
            <a:b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3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26A8A40-4A66-3182-BC10-4EC0CE2E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373"/>
          <a:stretch/>
        </p:blipFill>
        <p:spPr>
          <a:xfrm>
            <a:off x="407589" y="1178070"/>
            <a:ext cx="2368983" cy="914528"/>
          </a:xfrm>
          <a:prstGeom prst="rect">
            <a:avLst/>
          </a:prstGeom>
        </p:spPr>
      </p:pic>
      <p:pic>
        <p:nvPicPr>
          <p:cNvPr id="3" name="image4.png" descr="一張含有 文字, 螢幕擷取畫面, 正方形 的圖片&#10;&#10;自動產生的描述">
            <a:extLst>
              <a:ext uri="{FF2B5EF4-FFF2-40B4-BE49-F238E27FC236}">
                <a16:creationId xmlns:a16="http://schemas.microsoft.com/office/drawing/2014/main" id="{6C86939A-0831-14D9-8E79-47ED1BAAF47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0517" y="2252943"/>
            <a:ext cx="1942289" cy="1931319"/>
          </a:xfrm>
          <a:prstGeom prst="rect">
            <a:avLst/>
          </a:prstGeom>
          <a:ln/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75D039F-9A16-0E74-D971-CBCE49515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496" y="631083"/>
            <a:ext cx="788229" cy="42628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D50A11-4D08-6EFE-537C-B72518AE1200}"/>
              </a:ext>
            </a:extLst>
          </p:cNvPr>
          <p:cNvSpPr/>
          <p:nvPr/>
        </p:nvSpPr>
        <p:spPr>
          <a:xfrm>
            <a:off x="7737577" y="611774"/>
            <a:ext cx="915546" cy="1379705"/>
          </a:xfrm>
          <a:prstGeom prst="rect">
            <a:avLst/>
          </a:prstGeom>
          <a:noFill/>
          <a:ln w="76200"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94B821-C51D-9CE3-A01B-A0E0C3358B66}"/>
              </a:ext>
            </a:extLst>
          </p:cNvPr>
          <p:cNvSpPr/>
          <p:nvPr/>
        </p:nvSpPr>
        <p:spPr>
          <a:xfrm>
            <a:off x="7737577" y="1988299"/>
            <a:ext cx="915546" cy="137970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A44F90-1D89-27C8-B4C6-A2F29ABBAF5F}"/>
              </a:ext>
            </a:extLst>
          </p:cNvPr>
          <p:cNvSpPr txBox="1"/>
          <p:nvPr/>
        </p:nvSpPr>
        <p:spPr>
          <a:xfrm>
            <a:off x="3007957" y="121037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EX:conv1_kernal_hex.txt</a:t>
            </a:r>
          </a:p>
          <a:p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1-9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筆值為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VGG-16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第一層第一個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的第一個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的參數。</a:t>
            </a:r>
            <a:endParaRPr lang="en-US" altLang="zh-TW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10-18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筆值為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VGG-16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第一層第一個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的第二個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的參數。</a:t>
            </a:r>
            <a:endParaRPr lang="en-US" altLang="zh-TW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依此類推其他</a:t>
            </a: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zh-TW" alt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的檔案。</a:t>
            </a:r>
            <a:endParaRPr lang="en-US" altLang="zh-TW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F06C0DD-D8E5-9A20-8AAD-58397BFA3C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49" t="2984" r="60" b="1898"/>
          <a:stretch/>
        </p:blipFill>
        <p:spPr>
          <a:xfrm>
            <a:off x="3230435" y="2595372"/>
            <a:ext cx="3146263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FE40323E-A128-929F-E443-40D22E5A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6A60FF26-9295-EB7A-31A8-2DB87B750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89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ULP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4C77C2-C290-07B9-52E5-5E3E3FABEEE2}"/>
              </a:ext>
            </a:extLst>
          </p:cNvPr>
          <p:cNvSpPr txBox="1"/>
          <p:nvPr/>
        </p:nvSpPr>
        <p:spPr>
          <a:xfrm>
            <a:off x="624060" y="1017725"/>
            <a:ext cx="7805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累加完，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將輸出結果寫入成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bmp</a:t>
            </a:r>
            <a:r>
              <a:rPr lang="zh-TW" altLang="en-US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，需將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位元數擷取為</a:t>
            </a:r>
            <a:r>
              <a:rPr lang="en-US" altLang="zh-TW" sz="20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 bit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，兩層擷取的位置為下表所示，也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可自行調整擷取位置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，只要輸出看得出是貓即可。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7834BF5-BA06-7966-C0C8-737AEBB9E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58651"/>
              </p:ext>
            </p:extLst>
          </p:nvPr>
        </p:nvGraphicFramePr>
        <p:xfrm>
          <a:off x="1377162" y="2606088"/>
          <a:ext cx="6096000" cy="118872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813339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38544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ULP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62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 : 4]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917994"/>
                  </a:ext>
                </a:extLst>
              </a:tr>
              <a:tr h="300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 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 : 7]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9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6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483DF120-8E5E-9338-330C-A6450D23D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702603CA-1791-0CA9-073A-E7F5C93AA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89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**參考</a:t>
            </a: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Lyr1 &amp; Lyr2 Padding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</a:t>
            </a: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(8+1bit)</a:t>
            </a:r>
            <a:endParaRPr lang="en-US" altLang="zh-TW" sz="18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A678E99-46C8-193C-DD86-A732F80F8F22}"/>
              </a:ext>
            </a:extLst>
          </p:cNvPr>
          <p:cNvSpPr txBox="1"/>
          <p:nvPr/>
        </p:nvSpPr>
        <p:spPr>
          <a:xfrm>
            <a:off x="624060" y="1017725"/>
            <a:ext cx="7805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Lyr1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輸入資料最高位元補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0(sign bit)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28FA3AB-A32C-5455-3FEB-7DCE85357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2004"/>
            <a:ext cx="4393202" cy="144550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A00230-8E9D-AB60-5DA4-6D9AD5FA4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03" y="1417835"/>
            <a:ext cx="4067301" cy="74858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9DC926E-8BD0-0321-CAF7-5AED37D44307}"/>
              </a:ext>
            </a:extLst>
          </p:cNvPr>
          <p:cNvSpPr/>
          <p:nvPr/>
        </p:nvSpPr>
        <p:spPr>
          <a:xfrm>
            <a:off x="2369431" y="1595078"/>
            <a:ext cx="2082430" cy="2228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B35B38-B8AD-7BF3-6CCA-E64530317587}"/>
              </a:ext>
            </a:extLst>
          </p:cNvPr>
          <p:cNvSpPr/>
          <p:nvPr/>
        </p:nvSpPr>
        <p:spPr>
          <a:xfrm>
            <a:off x="4930189" y="1589905"/>
            <a:ext cx="2713504" cy="2176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B0964B-07C3-03D0-E433-720838BADF15}"/>
              </a:ext>
            </a:extLst>
          </p:cNvPr>
          <p:cNvSpPr/>
          <p:nvPr/>
        </p:nvSpPr>
        <p:spPr>
          <a:xfrm>
            <a:off x="4845076" y="2124993"/>
            <a:ext cx="3680359" cy="1879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ADAC9F-C008-9A56-0132-26284F01B1B7}"/>
              </a:ext>
            </a:extLst>
          </p:cNvPr>
          <p:cNvSpPr txBox="1"/>
          <p:nvPr/>
        </p:nvSpPr>
        <p:spPr>
          <a:xfrm>
            <a:off x="407589" y="2901149"/>
            <a:ext cx="83960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Lyr2 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輸入資料為上一層輸出擷取的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位元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，並在最高位元補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補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0022716-19E2-03C3-F86F-5306B6CA0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756" y="3289747"/>
            <a:ext cx="4652679" cy="167205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45DC77D-2127-33BC-320D-80FF7FC76601}"/>
              </a:ext>
            </a:extLst>
          </p:cNvPr>
          <p:cNvSpPr/>
          <p:nvPr/>
        </p:nvSpPr>
        <p:spPr>
          <a:xfrm>
            <a:off x="6564032" y="4065037"/>
            <a:ext cx="1865801" cy="262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B73C7A-3FF2-8428-C29F-0850721C8033}"/>
              </a:ext>
            </a:extLst>
          </p:cNvPr>
          <p:cNvSpPr/>
          <p:nvPr/>
        </p:nvSpPr>
        <p:spPr>
          <a:xfrm>
            <a:off x="6399220" y="3516855"/>
            <a:ext cx="608428" cy="2627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31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62C27814-2E10-B3D6-88DE-687CAB62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E83CF11E-7585-356A-5D2A-73007CA55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89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6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**參考</a:t>
            </a: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6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6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 bit</a:t>
            </a:r>
            <a:r>
              <a:rPr lang="zh-TW" altLang="en-US" sz="36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endParaRPr lang="en-US" altLang="zh-TW" sz="1800" dirty="0">
              <a:solidFill>
                <a:schemeClr val="bg1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6CF9A3-B8AC-99F6-ABB4-773DD6B177AA}"/>
              </a:ext>
            </a:extLst>
          </p:cNvPr>
          <p:cNvSpPr txBox="1"/>
          <p:nvPr/>
        </p:nvSpPr>
        <p:spPr>
          <a:xfrm>
            <a:off x="407589" y="1180617"/>
            <a:ext cx="68325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Input Data(</a:t>
            </a:r>
            <a:r>
              <a:rPr lang="zh-TW" altLang="en-US" sz="2000" dirty="0"/>
              <a:t>含</a:t>
            </a:r>
            <a:r>
              <a:rPr lang="en-US" altLang="zh-TW" sz="2000" dirty="0"/>
              <a:t>padding</a:t>
            </a:r>
            <a:r>
              <a:rPr lang="zh-TW" altLang="en-US" sz="2000" dirty="0"/>
              <a:t>與</a:t>
            </a:r>
            <a:r>
              <a:rPr lang="en-US" altLang="zh-TW" sz="2000" dirty="0"/>
              <a:t>signed bit):</a:t>
            </a:r>
            <a:r>
              <a:rPr lang="zh-TW" altLang="en-US" sz="2000" dirty="0"/>
              <a:t> </a:t>
            </a:r>
            <a:r>
              <a:rPr lang="en-US" altLang="zh-TW" sz="2000" dirty="0"/>
              <a:t>9bit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Weight Data : 16bit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Bias Data : 16bit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Output Data : 36 bit = (9+16)+log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36 + log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16 + 1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Write to BMP : 8bit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5A7D52D-37E1-94DC-FAEE-17E8B8C5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920" y="2811833"/>
            <a:ext cx="4314764" cy="17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13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1291832A-91D2-6179-3266-A35ED6DE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64D8757B-6E9B-91A6-5FCD-2064EDF745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89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ULP</a:t>
            </a: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後圖片結果 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image9.png">
            <a:extLst>
              <a:ext uri="{FF2B5EF4-FFF2-40B4-BE49-F238E27FC236}">
                <a16:creationId xmlns:a16="http://schemas.microsoft.com/office/drawing/2014/main" id="{E9ED5E31-4418-8EF0-66E5-2A4391A84B6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28909" y="1911471"/>
            <a:ext cx="3121268" cy="2689544"/>
          </a:xfrm>
          <a:prstGeom prst="rect">
            <a:avLst/>
          </a:prstGeom>
          <a:ln/>
        </p:spPr>
      </p:pic>
      <p:pic>
        <p:nvPicPr>
          <p:cNvPr id="3" name="image8.png">
            <a:extLst>
              <a:ext uri="{FF2B5EF4-FFF2-40B4-BE49-F238E27FC236}">
                <a16:creationId xmlns:a16="http://schemas.microsoft.com/office/drawing/2014/main" id="{A06844C9-D71F-7A66-AEF0-91CB1CA9882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84904" y="1851402"/>
            <a:ext cx="3121268" cy="2689543"/>
          </a:xfrm>
          <a:prstGeom prst="rect">
            <a:avLst/>
          </a:prstGeom>
          <a:ln/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0DC96C6-50D0-13C8-03F0-651086C552EF}"/>
              </a:ext>
            </a:extLst>
          </p:cNvPr>
          <p:cNvSpPr txBox="1"/>
          <p:nvPr/>
        </p:nvSpPr>
        <p:spPr>
          <a:xfrm>
            <a:off x="634073" y="1121308"/>
            <a:ext cx="796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繳交圖片檔請分第一層輸出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(64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，以及第二層輸出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(64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，分別放在名為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layer1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layer2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的資料夾。</a:t>
            </a:r>
            <a:endParaRPr lang="zh-TW" altLang="en-US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910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BBA2B86C-942C-AD23-20E5-E9BFA48F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2E4BC42C-2CB4-5BD4-E97A-34130C0D6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589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ULP</a:t>
            </a: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後圖片結果 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kumimoji="1" lang="zh-TW" altLang="en-US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1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C067D739-47A5-4480-6DC2-3AD6F6068BC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09645" y="1959636"/>
            <a:ext cx="2705483" cy="2523988"/>
          </a:xfrm>
          <a:prstGeom prst="rect">
            <a:avLst/>
          </a:prstGeom>
          <a:ln/>
        </p:spPr>
      </p:pic>
      <p:pic>
        <p:nvPicPr>
          <p:cNvPr id="5" name="image10.png">
            <a:extLst>
              <a:ext uri="{FF2B5EF4-FFF2-40B4-BE49-F238E27FC236}">
                <a16:creationId xmlns:a16="http://schemas.microsoft.com/office/drawing/2014/main" id="{0ACA61E0-A3E7-7050-AD29-F37559B1508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33640" y="1959636"/>
            <a:ext cx="2705483" cy="2667074"/>
          </a:xfrm>
          <a:prstGeom prst="rect">
            <a:avLst/>
          </a:prstGeom>
          <a:ln/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ACF45C-349C-4FC3-8009-B172F2A8A01A}"/>
              </a:ext>
            </a:extLst>
          </p:cNvPr>
          <p:cNvSpPr txBox="1"/>
          <p:nvPr/>
        </p:nvSpPr>
        <p:spPr>
          <a:xfrm>
            <a:off x="634073" y="1121308"/>
            <a:ext cx="7969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繳交圖片檔請分第一層輸出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(64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，以及第二層輸出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(64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，分別放在名為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layer1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layer2</a:t>
            </a:r>
            <a:r>
              <a:rPr lang="zh-TW" altLang="en-US" sz="1800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的資料夾。</a:t>
            </a:r>
            <a:endParaRPr lang="zh-TW" altLang="en-US" sz="1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3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>
            <a:spLocks noGrp="1"/>
          </p:cNvSpPr>
          <p:nvPr>
            <p:ph type="title" idx="1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Google Shape;445;p45">
            <a:extLst>
              <a:ext uri="{FF2B5EF4-FFF2-40B4-BE49-F238E27FC236}">
                <a16:creationId xmlns:a16="http://schemas.microsoft.com/office/drawing/2014/main" id="{4AAFDF2B-67B7-E607-AB63-AEFBCBAD028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338750"/>
            <a:ext cx="7704000" cy="309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Convolution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硬體設計</a:t>
            </a:r>
            <a:endParaRPr lang="en-US" altLang="zh-TW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 data 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資料擺放順序</a:t>
            </a:r>
            <a:endParaRPr lang="en-US" altLang="zh-TW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altLang="zh-TW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ULP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bit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數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13B51F42-D7A9-387E-37DE-D7643EC2D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>
            <a:extLst>
              <a:ext uri="{FF2B5EF4-FFF2-40B4-BE49-F238E27FC236}">
                <a16:creationId xmlns:a16="http://schemas.microsoft.com/office/drawing/2014/main" id="{717F3E4A-E1E9-5B83-61F9-E5DF30A63A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522" y="49174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zh-TW" altLang="en-US" sz="32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繳交檔案</a:t>
            </a:r>
            <a:endParaRPr lang="en-US" altLang="zh-TW" sz="32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07AAEFD-B17A-AB01-977F-5171A9CB746F}"/>
              </a:ext>
            </a:extLst>
          </p:cNvPr>
          <p:cNvSpPr txBox="1"/>
          <p:nvPr/>
        </p:nvSpPr>
        <p:spPr>
          <a:xfrm>
            <a:off x="787585" y="1194727"/>
            <a:ext cx="770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Testbench (</a:t>
            </a:r>
            <a:r>
              <a:rPr lang="en-US" altLang="zh-TW" dirty="0">
                <a:solidFill>
                  <a:srgbClr val="FF0000"/>
                </a:solidFill>
              </a:rPr>
              <a:t>20%</a:t>
            </a:r>
            <a:r>
              <a:rPr lang="en-US" altLang="zh-TW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Verilog RTL code &amp; Gate Level code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Image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Word</a:t>
            </a:r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674CAE-6318-922E-3141-702933D7A0B4}"/>
              </a:ext>
            </a:extLst>
          </p:cNvPr>
          <p:cNvSpPr txBox="1"/>
          <p:nvPr/>
        </p:nvSpPr>
        <p:spPr>
          <a:xfrm>
            <a:off x="1110741" y="1672335"/>
            <a:ext cx="1832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r>
              <a:rPr lang="en-US" altLang="zh-TW" dirty="0" err="1"/>
              <a:t>LineBuffer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5%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-PE (</a:t>
            </a:r>
            <a:r>
              <a:rPr lang="en-US" altLang="zh-TW" dirty="0">
                <a:solidFill>
                  <a:srgbClr val="FF0000"/>
                </a:solidFill>
              </a:rPr>
              <a:t>5%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AdderTree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5%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</a:t>
            </a:r>
            <a:r>
              <a:rPr lang="en-US" altLang="zh-TW" dirty="0" err="1"/>
              <a:t>ReLU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5%</a:t>
            </a:r>
            <a:r>
              <a:rPr lang="en-US" altLang="zh-TW" dirty="0"/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9ADB1F5-B243-786F-7765-1260A6EB4D59}"/>
              </a:ext>
            </a:extLst>
          </p:cNvPr>
          <p:cNvSpPr txBox="1"/>
          <p:nvPr/>
        </p:nvSpPr>
        <p:spPr>
          <a:xfrm>
            <a:off x="1110741" y="2987802"/>
            <a:ext cx="233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TW" dirty="0"/>
              <a:t>-Conv1 image *64(</a:t>
            </a:r>
            <a:r>
              <a:rPr lang="fr-FR" altLang="zh-TW" dirty="0">
                <a:solidFill>
                  <a:srgbClr val="FF0000"/>
                </a:solidFill>
              </a:rPr>
              <a:t>15%</a:t>
            </a:r>
            <a:r>
              <a:rPr lang="fr-FR" altLang="zh-TW" dirty="0"/>
              <a:t>)</a:t>
            </a:r>
          </a:p>
          <a:p>
            <a:r>
              <a:rPr lang="fr-FR" altLang="zh-TW" dirty="0"/>
              <a:t>-Conv2 image *64(</a:t>
            </a:r>
            <a:r>
              <a:rPr lang="fr-FR" altLang="zh-TW" dirty="0">
                <a:solidFill>
                  <a:srgbClr val="FF0000"/>
                </a:solidFill>
              </a:rPr>
              <a:t>15%</a:t>
            </a:r>
            <a:r>
              <a:rPr lang="fr-FR" altLang="zh-TW" dirty="0"/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BAC446-FEDD-C987-8E97-E3E49DB9DB8C}"/>
              </a:ext>
            </a:extLst>
          </p:cNvPr>
          <p:cNvSpPr txBox="1"/>
          <p:nvPr/>
        </p:nvSpPr>
        <p:spPr>
          <a:xfrm>
            <a:off x="1110741" y="3872382"/>
            <a:ext cx="6725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硬體架構圖解釋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r>
              <a:rPr lang="en-US" altLang="zh-TW" dirty="0"/>
              <a:t>)</a:t>
            </a:r>
          </a:p>
          <a:p>
            <a:r>
              <a:rPr lang="fr-FR" altLang="zh-TW" dirty="0"/>
              <a:t>-Area</a:t>
            </a:r>
            <a:r>
              <a:rPr lang="zh-TW" altLang="en-US" dirty="0"/>
              <a:t>資訊和</a:t>
            </a:r>
            <a:r>
              <a:rPr lang="fr-FR" altLang="zh-TW" dirty="0"/>
              <a:t>critical path</a:t>
            </a:r>
            <a:r>
              <a:rPr lang="zh-TW" altLang="en-US" dirty="0"/>
              <a:t>資訊，不需要做</a:t>
            </a:r>
            <a:r>
              <a:rPr lang="fr-FR" altLang="zh-TW" dirty="0"/>
              <a:t>optimization</a:t>
            </a:r>
            <a:r>
              <a:rPr lang="zh-TW" altLang="fr-FR" dirty="0"/>
              <a:t>，</a:t>
            </a:r>
            <a:r>
              <a:rPr lang="zh-TW" altLang="en-US" dirty="0"/>
              <a:t>合成出來即可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-</a:t>
            </a:r>
            <a:r>
              <a:rPr lang="zh-TW" altLang="en-US" dirty="0"/>
              <a:t>心得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10%</a:t>
            </a:r>
            <a:r>
              <a:rPr lang="en-US" altLang="zh-TW" dirty="0"/>
              <a:t>)</a:t>
            </a:r>
          </a:p>
          <a:p>
            <a:endParaRPr lang="fr-FR" altLang="zh-TW" dirty="0"/>
          </a:p>
        </p:txBody>
      </p:sp>
    </p:spTree>
    <p:extLst>
      <p:ext uri="{BB962C8B-B14F-4D97-AF65-F5344CB8AC3E}">
        <p14:creationId xmlns:p14="http://schemas.microsoft.com/office/powerpoint/2010/main" val="286521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9E11653-7DCD-CF84-78FF-DAB19F438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23439"/>
              </p:ext>
            </p:extLst>
          </p:nvPr>
        </p:nvGraphicFramePr>
        <p:xfrm>
          <a:off x="556204" y="1280614"/>
          <a:ext cx="3240000" cy="324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415640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48320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62599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949403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931467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91370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2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993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73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369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032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17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42A0544-8D63-FA55-89B8-967AAA3C2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18200"/>
              </p:ext>
            </p:extLst>
          </p:nvPr>
        </p:nvGraphicFramePr>
        <p:xfrm>
          <a:off x="4565659" y="1280614"/>
          <a:ext cx="1620000" cy="162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21613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3330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580525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40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449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061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10FE384-2B5B-9B58-AAA2-B7A0F31EE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57193"/>
              </p:ext>
            </p:extLst>
          </p:nvPr>
        </p:nvGraphicFramePr>
        <p:xfrm>
          <a:off x="6367761" y="2789734"/>
          <a:ext cx="2160000" cy="216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787188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01325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483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9479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917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14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092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1473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2DC2D2A7-FEAB-A429-F4F3-78D4EA22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5" t="20789" r="9727" b="15304"/>
          <a:stretch/>
        </p:blipFill>
        <p:spPr>
          <a:xfrm>
            <a:off x="3854981" y="1848637"/>
            <a:ext cx="651901" cy="6409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58CD076-F9C1-325D-8C82-9CFA2786D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86" y="1721383"/>
            <a:ext cx="86677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31EE16C0-987E-76F2-D1BB-0ADBF5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>
            <a:extLst>
              <a:ext uri="{FF2B5EF4-FFF2-40B4-BE49-F238E27FC236}">
                <a16:creationId xmlns:a16="http://schemas.microsoft.com/office/drawing/2014/main" id="{137B948A-B04F-B511-4A2B-075DC76FF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F9779F5-74D7-6683-75DD-B189D7FCF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79594"/>
              </p:ext>
            </p:extLst>
          </p:nvPr>
        </p:nvGraphicFramePr>
        <p:xfrm>
          <a:off x="556204" y="1280614"/>
          <a:ext cx="3240000" cy="324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415640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48320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62599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949403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931467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91370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2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993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73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369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032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17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7373F6-700E-DC2B-4EF8-359D15D37206}"/>
              </a:ext>
            </a:extLst>
          </p:cNvPr>
          <p:cNvGraphicFramePr>
            <a:graphicFrameLocks noGrp="1"/>
          </p:cNvGraphicFramePr>
          <p:nvPr/>
        </p:nvGraphicFramePr>
        <p:xfrm>
          <a:off x="4565659" y="1280614"/>
          <a:ext cx="1620000" cy="162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21613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3330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580525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40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449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061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D4F85E4-20D8-45F4-642B-898D830DC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160506"/>
              </p:ext>
            </p:extLst>
          </p:nvPr>
        </p:nvGraphicFramePr>
        <p:xfrm>
          <a:off x="6367761" y="2789734"/>
          <a:ext cx="2160000" cy="216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787188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01325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483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9479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917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14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092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1473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4AB519FB-D189-1B94-5549-15A79187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5" t="20789" r="9727" b="15304"/>
          <a:stretch/>
        </p:blipFill>
        <p:spPr>
          <a:xfrm>
            <a:off x="3854981" y="1848637"/>
            <a:ext cx="651901" cy="6409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9566A85-6169-07BB-4A5C-E4A10A157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86" y="1721383"/>
            <a:ext cx="866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0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829A7FD2-435E-0FF1-E925-19216BA2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>
            <a:extLst>
              <a:ext uri="{FF2B5EF4-FFF2-40B4-BE49-F238E27FC236}">
                <a16:creationId xmlns:a16="http://schemas.microsoft.com/office/drawing/2014/main" id="{00DBB51E-D400-FDD0-72A0-83CB9C627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99B888-08A7-9F7C-37C0-8BECF843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04902"/>
              </p:ext>
            </p:extLst>
          </p:nvPr>
        </p:nvGraphicFramePr>
        <p:xfrm>
          <a:off x="556204" y="1280614"/>
          <a:ext cx="3240000" cy="324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415640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48320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62599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949403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931467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91370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2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993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73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369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032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17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21F9F6-73A9-5B80-C419-C88215725B68}"/>
              </a:ext>
            </a:extLst>
          </p:cNvPr>
          <p:cNvGraphicFramePr>
            <a:graphicFrameLocks noGrp="1"/>
          </p:cNvGraphicFramePr>
          <p:nvPr/>
        </p:nvGraphicFramePr>
        <p:xfrm>
          <a:off x="4565659" y="1280614"/>
          <a:ext cx="1620000" cy="162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21613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3330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580525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40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449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061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8E378C4-D5E4-6089-E489-CC32AD09D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6444"/>
              </p:ext>
            </p:extLst>
          </p:nvPr>
        </p:nvGraphicFramePr>
        <p:xfrm>
          <a:off x="6367761" y="2789734"/>
          <a:ext cx="2160000" cy="216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787188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01325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483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9479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917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14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092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1473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364C96B1-1D37-DF22-F4F5-6F50CF2B2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5" t="20789" r="9727" b="15304"/>
          <a:stretch/>
        </p:blipFill>
        <p:spPr>
          <a:xfrm>
            <a:off x="3854981" y="1848637"/>
            <a:ext cx="651901" cy="6409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93D27C3-179E-E6A3-09C9-38A511C8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86" y="1721383"/>
            <a:ext cx="866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3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F75252E5-BEFA-F7B2-128D-5A7350B6D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>
            <a:extLst>
              <a:ext uri="{FF2B5EF4-FFF2-40B4-BE49-F238E27FC236}">
                <a16:creationId xmlns:a16="http://schemas.microsoft.com/office/drawing/2014/main" id="{28FE8744-B417-4A68-3037-B0A1EA6FAC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2EC133-757F-CB0D-0F44-12C7AD308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939"/>
              </p:ext>
            </p:extLst>
          </p:nvPr>
        </p:nvGraphicFramePr>
        <p:xfrm>
          <a:off x="556204" y="1280614"/>
          <a:ext cx="3240000" cy="324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415640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483203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625997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949403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931467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6913700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48211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1993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5738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8369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60325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917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9A87DBF-D79B-8E7C-D047-8300A2B9A587}"/>
              </a:ext>
            </a:extLst>
          </p:cNvPr>
          <p:cNvGraphicFramePr>
            <a:graphicFrameLocks noGrp="1"/>
          </p:cNvGraphicFramePr>
          <p:nvPr/>
        </p:nvGraphicFramePr>
        <p:xfrm>
          <a:off x="4565659" y="1280614"/>
          <a:ext cx="1620000" cy="162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92161357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9333054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5805258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740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9449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061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FD22F44-BF5C-55CF-B5E6-8B633B028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814197"/>
              </p:ext>
            </p:extLst>
          </p:nvPr>
        </p:nvGraphicFramePr>
        <p:xfrm>
          <a:off x="6367761" y="2789734"/>
          <a:ext cx="2160000" cy="2160000"/>
        </p:xfrm>
        <a:graphic>
          <a:graphicData uri="http://schemas.openxmlformats.org/drawingml/2006/table">
            <a:tbl>
              <a:tblPr firstRow="1" bandRow="1">
                <a:tableStyleId>{4F10964F-4546-4218-92B0-5C64A70B1E7C}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6787188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0013256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6483753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94797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917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01475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0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092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-2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-1</a:t>
                      </a:r>
                      <a:endParaRPr lang="zh-TW" altLang="en-US" sz="2800" dirty="0"/>
                    </a:p>
                  </a:txBody>
                  <a:tcPr>
                    <a:lnL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14733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820D2C6D-EF24-A336-0005-482CA622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5" t="20789" r="9727" b="15304"/>
          <a:stretch/>
        </p:blipFill>
        <p:spPr>
          <a:xfrm>
            <a:off x="3854981" y="1848637"/>
            <a:ext cx="651901" cy="6409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946748D-5AF9-4263-0077-2C844824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986" y="1721383"/>
            <a:ext cx="8667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5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>
          <a:extLst>
            <a:ext uri="{FF2B5EF4-FFF2-40B4-BE49-F238E27FC236}">
              <a16:creationId xmlns:a16="http://schemas.microsoft.com/office/drawing/2014/main" id="{3B5172DF-51DB-32F5-C767-13B56BB0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>
            <a:extLst>
              <a:ext uri="{FF2B5EF4-FFF2-40B4-BE49-F238E27FC236}">
                <a16:creationId xmlns:a16="http://schemas.microsoft.com/office/drawing/2014/main" id="{FEBB48EE-68B7-2ECB-9A82-AED50FBF9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layer(1/3)</a:t>
            </a:r>
            <a:endParaRPr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95486D-156C-C5F3-54B7-CA91515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78" y="1157889"/>
            <a:ext cx="4968552" cy="3420786"/>
          </a:xfrm>
          <a:prstGeom prst="rect">
            <a:avLst/>
          </a:prstGeom>
        </p:spPr>
      </p:pic>
      <p:sp>
        <p:nvSpPr>
          <p:cNvPr id="3" name="Google Shape;445;p45">
            <a:extLst>
              <a:ext uri="{FF2B5EF4-FFF2-40B4-BE49-F238E27FC236}">
                <a16:creationId xmlns:a16="http://schemas.microsoft.com/office/drawing/2014/main" id="{A0E3354A-170E-EBDE-06F1-14EF771FC1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85209" y="1321739"/>
            <a:ext cx="3131160" cy="3093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000" baseline="-25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height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Input width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Input Channel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Kernel height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-25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Kernel width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height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aseline="-25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width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	</a:t>
            </a:r>
            <a:r>
              <a:rPr lang="en-US" altLang="zh-TW" sz="2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Output Channel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7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layer(2/3)</a:t>
            </a:r>
            <a:endParaRPr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BA25EC-CA24-CFED-1266-248038FE5E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04" t="2303" b="-1"/>
          <a:stretch/>
        </p:blipFill>
        <p:spPr>
          <a:xfrm>
            <a:off x="840981" y="1261472"/>
            <a:ext cx="3677220" cy="288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C81965-8D3C-AC10-D4A7-5A4D6E5C03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8" t="3375" r="705" b="1119"/>
          <a:stretch/>
        </p:blipFill>
        <p:spPr>
          <a:xfrm>
            <a:off x="4625801" y="1261472"/>
            <a:ext cx="4316088" cy="288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0C31C37-B881-EA44-234D-FE47B9D5297F}"/>
              </a:ext>
            </a:extLst>
          </p:cNvPr>
          <p:cNvSpPr txBox="1"/>
          <p:nvPr/>
        </p:nvSpPr>
        <p:spPr>
          <a:xfrm>
            <a:off x="637222" y="4385219"/>
            <a:ext cx="786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(a)First layer of VGG-16.                                    (b)Second layer of VGG-16. 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>
          <a:extLst>
            <a:ext uri="{FF2B5EF4-FFF2-40B4-BE49-F238E27FC236}">
              <a16:creationId xmlns:a16="http://schemas.microsoft.com/office/drawing/2014/main" id="{D9645B41-27E1-9584-6464-86ED5F5F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>
            <a:extLst>
              <a:ext uri="{FF2B5EF4-FFF2-40B4-BE49-F238E27FC236}">
                <a16:creationId xmlns:a16="http://schemas.microsoft.com/office/drawing/2014/main" id="{24B74015-698C-343A-DB76-D167FD6F98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layer(3/3)</a:t>
            </a:r>
            <a:endParaRPr dirty="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DC4A0736-31CE-FB11-C5A9-118E64CB81B1}"/>
              </a:ext>
            </a:extLst>
          </p:cNvPr>
          <p:cNvSpPr/>
          <p:nvPr/>
        </p:nvSpPr>
        <p:spPr>
          <a:xfrm>
            <a:off x="571500" y="1846933"/>
            <a:ext cx="2270760" cy="1325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最終輸出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7E162-8B7B-CBF5-A5E9-33415D174F88}"/>
              </a:ext>
            </a:extLst>
          </p:cNvPr>
          <p:cNvSpPr/>
          <p:nvPr/>
        </p:nvSpPr>
        <p:spPr>
          <a:xfrm>
            <a:off x="3436620" y="1846932"/>
            <a:ext cx="2270760" cy="1325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bias</a:t>
            </a:r>
            <a:endParaRPr lang="zh-TW" altLang="en-US" sz="2800" dirty="0">
              <a:solidFill>
                <a:schemeClr val="bg1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33B4932-D626-6165-1331-B87597A0B3E7}"/>
              </a:ext>
            </a:extLst>
          </p:cNvPr>
          <p:cNvSpPr/>
          <p:nvPr/>
        </p:nvSpPr>
        <p:spPr>
          <a:xfrm>
            <a:off x="6301740" y="1846932"/>
            <a:ext cx="2270760" cy="1325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ReLU</a:t>
            </a:r>
            <a:endParaRPr lang="zh-TW" altLang="en-US" sz="2800" dirty="0">
              <a:solidFill>
                <a:schemeClr val="bg1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8D319DAC-BB39-F3A7-2E5D-105A5DBE0514}"/>
              </a:ext>
            </a:extLst>
          </p:cNvPr>
          <p:cNvSpPr/>
          <p:nvPr/>
        </p:nvSpPr>
        <p:spPr>
          <a:xfrm>
            <a:off x="2842260" y="2380333"/>
            <a:ext cx="594360" cy="365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2C1A3D93-D0C1-536B-AB7B-E27B392DA2B2}"/>
              </a:ext>
            </a:extLst>
          </p:cNvPr>
          <p:cNvSpPr/>
          <p:nvPr/>
        </p:nvSpPr>
        <p:spPr>
          <a:xfrm>
            <a:off x="5707380" y="2380333"/>
            <a:ext cx="594360" cy="365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3693919-D194-11B6-E06C-6E78EB104C33}"/>
              </a:ext>
            </a:extLst>
          </p:cNvPr>
          <p:cNvSpPr txBox="1">
            <a:spLocks/>
          </p:cNvSpPr>
          <p:nvPr/>
        </p:nvSpPr>
        <p:spPr>
          <a:xfrm>
            <a:off x="449538" y="1200061"/>
            <a:ext cx="3328202" cy="70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●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○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katab"/>
              <a:buChar char="■"/>
              <a:defRPr sz="1200" b="0" i="0" u="none" strike="noStrike" cap="none">
                <a:solidFill>
                  <a:schemeClr val="dk1"/>
                </a:solidFill>
                <a:latin typeface="Akatab"/>
                <a:ea typeface="Akatab"/>
                <a:cs typeface="Akatab"/>
                <a:sym typeface="Akatab"/>
              </a:defRPr>
            </a:lvl9pPr>
          </a:lstStyle>
          <a:p>
            <a:r>
              <a:rPr lang="zh-TW" altLang="en-US" sz="2800" dirty="0">
                <a:solidFill>
                  <a:schemeClr val="bg1">
                    <a:lumMod val="1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正確運算流程</a:t>
            </a:r>
            <a:endParaRPr lang="en-US" altLang="zh-TW" sz="2800" dirty="0">
              <a:solidFill>
                <a:schemeClr val="bg1">
                  <a:lumMod val="1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image6.png" descr="ReLU activation function. | Download Scientific Diagram">
            <a:extLst>
              <a:ext uri="{FF2B5EF4-FFF2-40B4-BE49-F238E27FC236}">
                <a16:creationId xmlns:a16="http://schemas.microsoft.com/office/drawing/2014/main" id="{5B9B5C66-87E6-5C72-6B6E-647CC09DFB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3190" y="3288597"/>
            <a:ext cx="2099310" cy="142621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0216102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 Summary of Marketing Plan by Slidesgo">
  <a:themeElements>
    <a:clrScheme name="Simple Light">
      <a:dk1>
        <a:srgbClr val="586847"/>
      </a:dk1>
      <a:lt1>
        <a:srgbClr val="FCFCFC"/>
      </a:lt1>
      <a:dk2>
        <a:srgbClr val="F3ECE6"/>
      </a:dk2>
      <a:lt2>
        <a:srgbClr val="B4ACA2"/>
      </a:lt2>
      <a:accent1>
        <a:srgbClr val="475735"/>
      </a:accent1>
      <a:accent2>
        <a:srgbClr val="303A2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868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1084</Words>
  <Application>Microsoft Office PowerPoint</Application>
  <PresentationFormat>如螢幕大小 (16:9)</PresentationFormat>
  <Paragraphs>336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標楷體</vt:lpstr>
      <vt:lpstr>Akatab</vt:lpstr>
      <vt:lpstr>Wingdings</vt:lpstr>
      <vt:lpstr>Times New Roman</vt:lpstr>
      <vt:lpstr>Noto Serif Ethiopic</vt:lpstr>
      <vt:lpstr>Calibri</vt:lpstr>
      <vt:lpstr>Arial</vt:lpstr>
      <vt:lpstr>Executive Summary of Marketing Plan by Slidesgo</vt:lpstr>
      <vt:lpstr>HDL 作業五說明</vt:lpstr>
      <vt:lpstr>Outline</vt:lpstr>
      <vt:lpstr>Convolution</vt:lpstr>
      <vt:lpstr>Convolution</vt:lpstr>
      <vt:lpstr>Convolution</vt:lpstr>
      <vt:lpstr>Convolution</vt:lpstr>
      <vt:lpstr>Convolution layer(1/3)</vt:lpstr>
      <vt:lpstr>Convolution layer(2/3)</vt:lpstr>
      <vt:lpstr>Convolution layer(3/3)</vt:lpstr>
      <vt:lpstr>硬體設計(1/4) </vt:lpstr>
      <vt:lpstr>硬體設計(2/4) </vt:lpstr>
      <vt:lpstr>硬體設計 (3/4) </vt:lpstr>
      <vt:lpstr>硬體設計(4/4) </vt:lpstr>
      <vt:lpstr>Bias data 、Kernel data 資料擺放順序 </vt:lpstr>
      <vt:lpstr>ULP</vt:lpstr>
      <vt:lpstr>(**參考) Lyr1 &amp; Lyr2 Padding 在TB做 (8+1bit)</vt:lpstr>
      <vt:lpstr>(**參考) Data bit數</vt:lpstr>
      <vt:lpstr>固定ULP後圖片結果 - layer 1</vt:lpstr>
      <vt:lpstr>固定ULP後圖片結果 - layer 2</vt:lpstr>
      <vt:lpstr>繳交檔案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黃宥翔</dc:creator>
  <cp:lastModifiedBy>M123040031</cp:lastModifiedBy>
  <cp:revision>59</cp:revision>
  <dcterms:modified xsi:type="dcterms:W3CDTF">2024-12-02T23:08:11Z</dcterms:modified>
</cp:coreProperties>
</file>