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331" r:id="rId4"/>
    <p:sldId id="258" r:id="rId5"/>
    <p:sldId id="280" r:id="rId6"/>
    <p:sldId id="259" r:id="rId7"/>
    <p:sldId id="262" r:id="rId8"/>
    <p:sldId id="341" r:id="rId9"/>
    <p:sldId id="263" r:id="rId10"/>
    <p:sldId id="308" r:id="rId11"/>
    <p:sldId id="327" r:id="rId12"/>
    <p:sldId id="328" r:id="rId13"/>
    <p:sldId id="329" r:id="rId14"/>
    <p:sldId id="352" r:id="rId15"/>
    <p:sldId id="353" r:id="rId16"/>
    <p:sldId id="266" r:id="rId17"/>
    <p:sldId id="354" r:id="rId18"/>
    <p:sldId id="355" r:id="rId19"/>
    <p:sldId id="292" r:id="rId20"/>
    <p:sldId id="339" r:id="rId21"/>
    <p:sldId id="293" r:id="rId22"/>
    <p:sldId id="295" r:id="rId23"/>
    <p:sldId id="356" r:id="rId24"/>
    <p:sldId id="365" r:id="rId25"/>
    <p:sldId id="357" r:id="rId26"/>
    <p:sldId id="358" r:id="rId27"/>
    <p:sldId id="273" r:id="rId28"/>
    <p:sldId id="296" r:id="rId29"/>
    <p:sldId id="340" r:id="rId30"/>
    <p:sldId id="366" r:id="rId31"/>
    <p:sldId id="319" r:id="rId32"/>
    <p:sldId id="342" r:id="rId33"/>
    <p:sldId id="359" r:id="rId34"/>
    <p:sldId id="343" r:id="rId35"/>
    <p:sldId id="360" r:id="rId36"/>
    <p:sldId id="361" r:id="rId37"/>
    <p:sldId id="362" r:id="rId38"/>
    <p:sldId id="363" r:id="rId39"/>
    <p:sldId id="345" r:id="rId40"/>
    <p:sldId id="346" r:id="rId41"/>
    <p:sldId id="347" r:id="rId42"/>
    <p:sldId id="348" r:id="rId43"/>
    <p:sldId id="349" r:id="rId44"/>
    <p:sldId id="324" r:id="rId45"/>
    <p:sldId id="313" r:id="rId46"/>
    <p:sldId id="344" r:id="rId47"/>
    <p:sldId id="350" r:id="rId48"/>
    <p:sldId id="364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67" r:id="rId57"/>
    <p:sldId id="368" r:id="rId58"/>
    <p:sldId id="369" r:id="rId59"/>
    <p:sldId id="371" r:id="rId60"/>
    <p:sldId id="372" r:id="rId61"/>
    <p:sldId id="373" r:id="rId62"/>
    <p:sldId id="374" r:id="rId63"/>
    <p:sldId id="375" r:id="rId64"/>
    <p:sldId id="376" r:id="rId65"/>
    <p:sldId id="377" r:id="rId6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Jyun-Sheng" initials="YJ" lastIdx="2" clrIdx="0">
    <p:extLst>
      <p:ext uri="{19B8F6BF-5375-455C-9EA6-DF929625EA0E}">
        <p15:presenceInfo xmlns:p15="http://schemas.microsoft.com/office/powerpoint/2012/main" userId="6d6c71a78b7fff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783"/>
    <a:srgbClr val="00B050"/>
    <a:srgbClr val="FF34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73770" autoAdjust="0"/>
  </p:normalViewPr>
  <p:slideViewPr>
    <p:cSldViewPr>
      <p:cViewPr varScale="1">
        <p:scale>
          <a:sx n="81" d="100"/>
          <a:sy n="81" d="100"/>
        </p:scale>
        <p:origin x="23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31D7-0634-41AA-82E9-4A5EA8D3A8DB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3B611-A820-47BE-B1D8-57A9E1F60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9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2AB5-41EB-4C5F-A263-5E889409A16D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7D4A3-C12B-4C1D-BE14-5494EF5E8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5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63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9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46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2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94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41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66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09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888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57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89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rf_2p_hse_rvt_hvt_rvt :  /cad/CBDK/CBDK_TSMC40_Arm_f2.0/CIC/Memory/rf_2p_hse_rvt_hvt_rvt/r9p1/bin/rf_2p_hse_rvt_hvt_rvt</a:t>
            </a:r>
          </a:p>
          <a:p>
            <a:r>
              <a:rPr lang="en-US" altLang="zh-TW" dirty="0"/>
              <a:t>2. </a:t>
            </a:r>
            <a:r>
              <a:rPr lang="en-US" altLang="zh-TW" dirty="0" err="1"/>
              <a:t>rf_sp_hde_rvt_hvt_rvt</a:t>
            </a:r>
            <a:r>
              <a:rPr lang="en-US" altLang="zh-TW" dirty="0"/>
              <a:t> : /cad/CBDK/CBDK_TSMC40_Arm_f2.0/CIC/Memory/</a:t>
            </a:r>
            <a:r>
              <a:rPr lang="en-US" altLang="zh-TW" dirty="0" err="1"/>
              <a:t>rf_sp_hde_rvt_hvt_rvt</a:t>
            </a:r>
            <a:r>
              <a:rPr lang="en-US" altLang="zh-TW" dirty="0"/>
              <a:t>/r8p2/bin/</a:t>
            </a:r>
            <a:r>
              <a:rPr lang="en-US" altLang="zh-TW" dirty="0" err="1"/>
              <a:t>rf_sp_hde_rvt_hvt_rvt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en-US" altLang="zh-TW" dirty="0" err="1"/>
              <a:t>rf_sp_hsd_rvt_rvt_hvt</a:t>
            </a:r>
            <a:r>
              <a:rPr lang="en-US" altLang="zh-TW" dirty="0"/>
              <a:t> :  /cad/CBDK/CBDK_TSMC40_Arm_f2.0/CIC/Memory/</a:t>
            </a:r>
            <a:r>
              <a:rPr lang="en-US" altLang="zh-TW" dirty="0" err="1"/>
              <a:t>rf_sp_hsd_rvt_rvt_hvt</a:t>
            </a:r>
            <a:r>
              <a:rPr lang="en-US" altLang="zh-TW" dirty="0"/>
              <a:t>/r5p2/bin/</a:t>
            </a:r>
            <a:r>
              <a:rPr lang="en-US" altLang="zh-TW" dirty="0" err="1"/>
              <a:t>rf_sp_hsd_rvt_rvt_hvt</a:t>
            </a:r>
            <a:endParaRPr lang="en-US" altLang="zh-TW" dirty="0"/>
          </a:p>
          <a:p>
            <a:r>
              <a:rPr lang="en-US" altLang="zh-TW" dirty="0"/>
              <a:t>4. </a:t>
            </a:r>
            <a:r>
              <a:rPr lang="en-US" altLang="zh-TW" dirty="0" err="1"/>
              <a:t>sram_dp_hde_rvt_hvt_rvt</a:t>
            </a:r>
            <a:r>
              <a:rPr lang="en-US" altLang="zh-TW" dirty="0"/>
              <a:t> :   /cad/CBDK/CBDK_TSMC40_Arm_f2.0/CIC/Memory/</a:t>
            </a:r>
            <a:r>
              <a:rPr lang="en-US" altLang="zh-TW" dirty="0" err="1"/>
              <a:t>sram_dp_hde_rvt_hvt_rvt</a:t>
            </a:r>
            <a:r>
              <a:rPr lang="en-US" altLang="zh-TW" dirty="0"/>
              <a:t>/r5p0/bin/</a:t>
            </a:r>
            <a:r>
              <a:rPr lang="en-US" altLang="zh-TW" dirty="0" err="1"/>
              <a:t>sram_dp_hde_rvt_hvt_rvt</a:t>
            </a:r>
            <a:endParaRPr lang="en-US" altLang="zh-TW" dirty="0"/>
          </a:p>
          <a:p>
            <a:r>
              <a:rPr lang="en-US" altLang="zh-TW" dirty="0"/>
              <a:t>5. </a:t>
            </a:r>
            <a:r>
              <a:rPr lang="en-US" altLang="zh-TW" dirty="0" err="1"/>
              <a:t>sram_sp_hde_rvt_hvt_rvt</a:t>
            </a:r>
            <a:r>
              <a:rPr lang="en-US" altLang="zh-TW" dirty="0"/>
              <a:t> :   /cad/CBDK/CBDK_TSMC40_Arm_f2.0/CIC/Memory/</a:t>
            </a:r>
            <a:r>
              <a:rPr lang="en-US" altLang="zh-TW" dirty="0" err="1"/>
              <a:t>sram_sp_hde_rvt_hvt_rvt</a:t>
            </a:r>
            <a:r>
              <a:rPr lang="en-US" altLang="zh-TW" dirty="0"/>
              <a:t>/r11p2/bin/</a:t>
            </a:r>
            <a:r>
              <a:rPr lang="en-US" altLang="zh-TW" dirty="0" err="1"/>
              <a:t>sram_sp_hde_rvt_hvt_rvt</a:t>
            </a:r>
            <a:endParaRPr lang="en-US" altLang="zh-TW" dirty="0"/>
          </a:p>
          <a:p>
            <a:r>
              <a:rPr lang="en-US" altLang="zh-TW" dirty="0"/>
              <a:t>6. </a:t>
            </a:r>
            <a:r>
              <a:rPr lang="en-US" altLang="zh-TW" dirty="0" err="1"/>
              <a:t>sram_sp_hsc_rvt_hvt_rvt</a:t>
            </a:r>
            <a:r>
              <a:rPr lang="en-US" altLang="zh-TW" dirty="0"/>
              <a:t> :  /cad/CBDK/CBDK_TSMC40_Arm_f2.0/CIC/Memory/</a:t>
            </a:r>
            <a:r>
              <a:rPr lang="en-US" altLang="zh-TW" dirty="0" err="1"/>
              <a:t>sram_sp_hsc_rvt_hvt_rvt</a:t>
            </a:r>
            <a:r>
              <a:rPr lang="en-US" altLang="zh-TW" dirty="0"/>
              <a:t>/r10p2/bin/</a:t>
            </a:r>
            <a:r>
              <a:rPr lang="en-US" altLang="zh-TW" dirty="0" err="1"/>
              <a:t>sram_sp_hsc_rvt_hvt_rvt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16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593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44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991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9170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960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474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232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878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724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4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987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06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196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24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93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503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0671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869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957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27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0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rf_2p_hse_rvt_hvt_rvt :  /cad/CBDK/CBDK_TSMC40_Arm_f2.0/CIC/Memory/rf_2p_hse_rvt_hvt_rvt/r9p1/bin/rf_2p_hse_rvt_hvt_rvt</a:t>
            </a:r>
          </a:p>
          <a:p>
            <a:r>
              <a:rPr lang="en-US" altLang="zh-TW" dirty="0"/>
              <a:t>2. </a:t>
            </a:r>
            <a:r>
              <a:rPr lang="en-US" altLang="zh-TW" dirty="0" err="1"/>
              <a:t>rf_sp_hde_rvt_hvt_rvt</a:t>
            </a:r>
            <a:r>
              <a:rPr lang="en-US" altLang="zh-TW" dirty="0"/>
              <a:t> : /cad/CBDK/CBDK_TSMC40_Arm_f2.0/CIC/Memory/</a:t>
            </a:r>
            <a:r>
              <a:rPr lang="en-US" altLang="zh-TW" dirty="0" err="1"/>
              <a:t>rf_sp_hde_rvt_hvt_rvt</a:t>
            </a:r>
            <a:r>
              <a:rPr lang="en-US" altLang="zh-TW" dirty="0"/>
              <a:t>/r8p2/bin/</a:t>
            </a:r>
            <a:r>
              <a:rPr lang="en-US" altLang="zh-TW" dirty="0" err="1"/>
              <a:t>rf_sp_hde_rvt_hvt_rvt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en-US" altLang="zh-TW" dirty="0" err="1"/>
              <a:t>rf_sp_hsd_rvt_rvt_hvt</a:t>
            </a:r>
            <a:r>
              <a:rPr lang="en-US" altLang="zh-TW" dirty="0"/>
              <a:t> :  /cad/CBDK/CBDK_TSMC40_Arm_f2.0/CIC/Memory/</a:t>
            </a:r>
            <a:r>
              <a:rPr lang="en-US" altLang="zh-TW" dirty="0" err="1"/>
              <a:t>rf_sp_hsd_rvt_rvt_hvt</a:t>
            </a:r>
            <a:r>
              <a:rPr lang="en-US" altLang="zh-TW" dirty="0"/>
              <a:t>/r5p2/bin/</a:t>
            </a:r>
            <a:r>
              <a:rPr lang="en-US" altLang="zh-TW" dirty="0" err="1"/>
              <a:t>rf_sp_hsd_rvt_rvt_hvt</a:t>
            </a:r>
            <a:endParaRPr lang="en-US" altLang="zh-TW" dirty="0"/>
          </a:p>
          <a:p>
            <a:r>
              <a:rPr lang="en-US" altLang="zh-TW" dirty="0"/>
              <a:t>4. </a:t>
            </a:r>
            <a:r>
              <a:rPr lang="en-US" altLang="zh-TW" dirty="0" err="1"/>
              <a:t>sram_dp_hde_rvt_hvt_rvt</a:t>
            </a:r>
            <a:r>
              <a:rPr lang="en-US" altLang="zh-TW" dirty="0"/>
              <a:t> :   /cad/CBDK/CBDK_TSMC40_Arm_f2.0/CIC/Memory/</a:t>
            </a:r>
            <a:r>
              <a:rPr lang="en-US" altLang="zh-TW" dirty="0" err="1"/>
              <a:t>sram_dp_hde_rvt_hvt_rvt</a:t>
            </a:r>
            <a:r>
              <a:rPr lang="en-US" altLang="zh-TW" dirty="0"/>
              <a:t>/r5p0/bin/</a:t>
            </a:r>
            <a:r>
              <a:rPr lang="en-US" altLang="zh-TW" dirty="0" err="1"/>
              <a:t>sram_dp_hde_rvt_hvt_rvt</a:t>
            </a:r>
            <a:endParaRPr lang="en-US" altLang="zh-TW" dirty="0"/>
          </a:p>
          <a:p>
            <a:r>
              <a:rPr lang="en-US" altLang="zh-TW" dirty="0"/>
              <a:t>5. </a:t>
            </a:r>
            <a:r>
              <a:rPr lang="en-US" altLang="zh-TW" dirty="0" err="1"/>
              <a:t>sram_sp_hde_rvt_hvt_rvt</a:t>
            </a:r>
            <a:r>
              <a:rPr lang="en-US" altLang="zh-TW" dirty="0"/>
              <a:t> :   /cad/CBDK/CBDK_TSMC40_Arm_f2.0/CIC/Memory/</a:t>
            </a:r>
            <a:r>
              <a:rPr lang="en-US" altLang="zh-TW" dirty="0" err="1"/>
              <a:t>sram_sp_hde_rvt_hvt_rvt</a:t>
            </a:r>
            <a:r>
              <a:rPr lang="en-US" altLang="zh-TW" dirty="0"/>
              <a:t>/r11p2/bin/</a:t>
            </a:r>
            <a:r>
              <a:rPr lang="en-US" altLang="zh-TW" dirty="0" err="1"/>
              <a:t>sram_sp_hde_rvt_hvt_rvt</a:t>
            </a:r>
            <a:endParaRPr lang="en-US" altLang="zh-TW" dirty="0"/>
          </a:p>
          <a:p>
            <a:r>
              <a:rPr lang="en-US" altLang="zh-TW" dirty="0"/>
              <a:t>6. </a:t>
            </a:r>
            <a:r>
              <a:rPr lang="en-US" altLang="zh-TW" dirty="0" err="1"/>
              <a:t>sram_sp_hsc_rvt_hvt_rvt</a:t>
            </a:r>
            <a:r>
              <a:rPr lang="en-US" altLang="zh-TW" dirty="0"/>
              <a:t> :  /cad/CBDK/CBDK_TSMC40_Arm_f2.0/CIC/Memory/</a:t>
            </a:r>
            <a:r>
              <a:rPr lang="en-US" altLang="zh-TW" dirty="0" err="1"/>
              <a:t>sram_sp_hsc_rvt_hvt_rvt</a:t>
            </a:r>
            <a:r>
              <a:rPr lang="en-US" altLang="zh-TW" dirty="0"/>
              <a:t>/r10p2/bin/</a:t>
            </a:r>
            <a:r>
              <a:rPr lang="en-US" altLang="zh-TW" dirty="0" err="1"/>
              <a:t>sram_sp_hsc_rvt_hvt_rvt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76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91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_SP_1024x32.db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99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87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7D4A3-C12B-4C1D-BE14-5494EF5E87C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39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DA874D8-2D95-4670-B914-D8E0D4CED2C0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42F-675C-4B1E-BB31-FB70450422BE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8375-1E24-41E2-B6BF-4DA9F1F4DD3E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0"/>
          <p:cNvSpPr txBox="1">
            <a:spLocks noGrp="1"/>
          </p:cNvSpPr>
          <p:nvPr>
            <p:ph type="body" idx="1"/>
          </p:nvPr>
        </p:nvSpPr>
        <p:spPr>
          <a:xfrm>
            <a:off x="628650" y="222305"/>
            <a:ext cx="78867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42900" lvl="0" indent="-17145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30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Google Shape;23;p60"/>
          <p:cNvSpPr txBox="1">
            <a:spLocks noGrp="1"/>
          </p:cNvSpPr>
          <p:nvPr>
            <p:ph type="body" idx="2"/>
          </p:nvPr>
        </p:nvSpPr>
        <p:spPr>
          <a:xfrm>
            <a:off x="628650" y="1252150"/>
            <a:ext cx="7886700" cy="492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50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CE96-CBDE-4E66-81D2-02B447AC5C29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EA7B6A-6BE8-408F-ADDA-D65A21D6CB6B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1746-632E-4CD4-B6F5-89248BF00203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8A31-71C4-40D2-BD01-27A8AA87BB62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D446-E43C-4091-B832-DA37CE5AF98F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7002-F5E1-47F4-A4EF-D20D06B1F6A9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79D0-5B94-42C5-8B55-E9328ED344DB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E08E-A11B-4EA4-ABBB-49BCF3228501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C3DDC8-AEC3-4B8B-82DD-689D9EE80293}" type="datetime1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mp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tmp"/><Relationship Id="rId5" Type="http://schemas.openxmlformats.org/officeDocument/2006/relationships/image" Target="../media/image44.tmp"/><Relationship Id="rId4" Type="http://schemas.openxmlformats.org/officeDocument/2006/relationships/image" Target="../media/image4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tmp"/><Relationship Id="rId4" Type="http://schemas.openxmlformats.org/officeDocument/2006/relationships/image" Target="../media/image57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tmp"/><Relationship Id="rId5" Type="http://schemas.openxmlformats.org/officeDocument/2006/relationships/image" Target="../media/image62.png"/><Relationship Id="rId4" Type="http://schemas.openxmlformats.org/officeDocument/2006/relationships/image" Target="../media/image61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tm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74198" y="3789040"/>
            <a:ext cx="8280920" cy="990600"/>
          </a:xfrm>
        </p:spPr>
        <p:txBody>
          <a:bodyPr>
            <a:normAutofit fontScale="90000"/>
          </a:bodyPr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Compiler(40nm)&amp;Vivado BRAM 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013176"/>
            <a:ext cx="7079096" cy="1512168"/>
          </a:xfrm>
        </p:spPr>
        <p:txBody>
          <a:bodyPr>
            <a:normAutofit/>
          </a:bodyPr>
          <a:lstStyle/>
          <a:p>
            <a:pPr algn="ctr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EC5015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Lab</a:t>
            </a:r>
          </a:p>
          <a:p>
            <a:pPr algn="ctr"/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黃宥翔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chris900623@gmail.com</a:t>
            </a:r>
          </a:p>
          <a:p>
            <a:pPr algn="ctr"/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郭昱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ivan010517@gmail.com </a:t>
            </a:r>
          </a:p>
          <a:p>
            <a:endParaRPr lang="zh-TW" altLang="en-US" sz="1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Cycle Timing(Dual Port)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79" y="1544637"/>
            <a:ext cx="7953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9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Cycle Timing (Dual Port)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79" y="1544637"/>
            <a:ext cx="7953375" cy="4410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8B2A1D-A00B-42C6-A1E2-888D37197091}"/>
              </a:ext>
            </a:extLst>
          </p:cNvPr>
          <p:cNvSpPr/>
          <p:nvPr/>
        </p:nvSpPr>
        <p:spPr>
          <a:xfrm>
            <a:off x="1979712" y="1544636"/>
            <a:ext cx="794065" cy="3468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292238-1BA2-4CFC-ACA4-5743DA806EE8}"/>
              </a:ext>
            </a:extLst>
          </p:cNvPr>
          <p:cNvSpPr/>
          <p:nvPr/>
        </p:nvSpPr>
        <p:spPr>
          <a:xfrm>
            <a:off x="4174967" y="1544636"/>
            <a:ext cx="794065" cy="42350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10CD37-DE96-4910-A42B-7F89E9B6E9FD}"/>
              </a:ext>
            </a:extLst>
          </p:cNvPr>
          <p:cNvSpPr/>
          <p:nvPr/>
        </p:nvSpPr>
        <p:spPr>
          <a:xfrm>
            <a:off x="2773777" y="5229200"/>
            <a:ext cx="794065" cy="550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586758-98C3-46D0-982A-529773FBC2C9}"/>
              </a:ext>
            </a:extLst>
          </p:cNvPr>
          <p:cNvSpPr/>
          <p:nvPr/>
        </p:nvSpPr>
        <p:spPr>
          <a:xfrm>
            <a:off x="6428912" y="1547315"/>
            <a:ext cx="794065" cy="3468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D7C041-9E35-4C2A-894F-58F4142F8864}"/>
              </a:ext>
            </a:extLst>
          </p:cNvPr>
          <p:cNvSpPr/>
          <p:nvPr/>
        </p:nvSpPr>
        <p:spPr>
          <a:xfrm>
            <a:off x="7239774" y="5229200"/>
            <a:ext cx="794065" cy="550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EF2129E3-0B89-42D0-8BB9-FF7C9FAEA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23798"/>
              </p:ext>
            </p:extLst>
          </p:nvPr>
        </p:nvGraphicFramePr>
        <p:xfrm>
          <a:off x="198278" y="5985509"/>
          <a:ext cx="848057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0898">
                  <a:extLst>
                    <a:ext uri="{9D8B030D-6E8A-4147-A177-3AD203B41FA5}">
                      <a16:colId xmlns:a16="http://schemas.microsoft.com/office/drawing/2014/main" val="2453314747"/>
                    </a:ext>
                  </a:extLst>
                </a:gridCol>
                <a:gridCol w="1971367">
                  <a:extLst>
                    <a:ext uri="{9D8B030D-6E8A-4147-A177-3AD203B41FA5}">
                      <a16:colId xmlns:a16="http://schemas.microsoft.com/office/drawing/2014/main" val="1726223950"/>
                    </a:ext>
                  </a:extLst>
                </a:gridCol>
                <a:gridCol w="2303434">
                  <a:extLst>
                    <a:ext uri="{9D8B030D-6E8A-4147-A177-3AD203B41FA5}">
                      <a16:colId xmlns:a16="http://schemas.microsoft.com/office/drawing/2014/main" val="3438167456"/>
                    </a:ext>
                  </a:extLst>
                </a:gridCol>
                <a:gridCol w="2434876">
                  <a:extLst>
                    <a:ext uri="{9D8B030D-6E8A-4147-A177-3AD203B41FA5}">
                      <a16:colId xmlns:a16="http://schemas.microsoft.com/office/drawing/2014/main" val="357406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CENA</a:t>
                      </a: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CENB 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1’b0  (enable)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1’b1  (disable)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1’b0  (enable)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2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WENA</a:t>
                      </a: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WENB 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1’b1 (read)</a:t>
                      </a:r>
                      <a:endParaRPr lang="zh-TW" altLang="en-US" sz="18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b="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1’b1 (read)</a:t>
                      </a:r>
                      <a:endParaRPr lang="zh-TW" altLang="en-US" sz="18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1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Cycle Timing (Dual Port)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0" y="1268760"/>
            <a:ext cx="7277869" cy="48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7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Cycle Timing (Dual Port)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0" y="1268760"/>
            <a:ext cx="7277869" cy="4819250"/>
          </a:xfrm>
          <a:prstGeom prst="rect">
            <a:avLst/>
          </a:prstGeom>
        </p:spPr>
      </p:pic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B735ED16-9BEE-4B5A-8252-B7C5D668D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45190"/>
              </p:ext>
            </p:extLst>
          </p:nvPr>
        </p:nvGraphicFramePr>
        <p:xfrm>
          <a:off x="198276" y="6088010"/>
          <a:ext cx="848057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7420">
                  <a:extLst>
                    <a:ext uri="{9D8B030D-6E8A-4147-A177-3AD203B41FA5}">
                      <a16:colId xmlns:a16="http://schemas.microsoft.com/office/drawing/2014/main" val="2453314747"/>
                    </a:ext>
                  </a:extLst>
                </a:gridCol>
                <a:gridCol w="2104845">
                  <a:extLst>
                    <a:ext uri="{9D8B030D-6E8A-4147-A177-3AD203B41FA5}">
                      <a16:colId xmlns:a16="http://schemas.microsoft.com/office/drawing/2014/main" val="1726223950"/>
                    </a:ext>
                  </a:extLst>
                </a:gridCol>
                <a:gridCol w="2303434">
                  <a:extLst>
                    <a:ext uri="{9D8B030D-6E8A-4147-A177-3AD203B41FA5}">
                      <a16:colId xmlns:a16="http://schemas.microsoft.com/office/drawing/2014/main" val="3438167456"/>
                    </a:ext>
                  </a:extLst>
                </a:gridCol>
                <a:gridCol w="2434876">
                  <a:extLst>
                    <a:ext uri="{9D8B030D-6E8A-4147-A177-3AD203B41FA5}">
                      <a16:colId xmlns:a16="http://schemas.microsoft.com/office/drawing/2014/main" val="357406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CENA</a:t>
                      </a: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CENB 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1’b0  (enable)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1’b1  (disable)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1’b0  (enable)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2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WENA</a:t>
                      </a: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WENB </a:t>
                      </a:r>
                      <a:endParaRPr lang="zh-TW" altLang="en-US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1’b0 (write)</a:t>
                      </a:r>
                      <a:endParaRPr lang="zh-TW" altLang="en-US" sz="18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b="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1’b1 (write)</a:t>
                      </a:r>
                      <a:endParaRPr lang="zh-TW" altLang="en-US" sz="1800" b="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925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93DCC52-C414-445E-B2D3-C4D2F908526A}"/>
              </a:ext>
            </a:extLst>
          </p:cNvPr>
          <p:cNvSpPr/>
          <p:nvPr/>
        </p:nvSpPr>
        <p:spPr>
          <a:xfrm>
            <a:off x="1979712" y="1411340"/>
            <a:ext cx="794065" cy="3961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F12DB8-616F-437E-8F14-D79786DFE52F}"/>
              </a:ext>
            </a:extLst>
          </p:cNvPr>
          <p:cNvSpPr/>
          <p:nvPr/>
        </p:nvSpPr>
        <p:spPr>
          <a:xfrm>
            <a:off x="6156176" y="1426570"/>
            <a:ext cx="794065" cy="3961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5AEEAB-F465-40AB-B6F8-3581D997DBB1}"/>
              </a:ext>
            </a:extLst>
          </p:cNvPr>
          <p:cNvSpPr/>
          <p:nvPr/>
        </p:nvSpPr>
        <p:spPr>
          <a:xfrm>
            <a:off x="2773777" y="5462994"/>
            <a:ext cx="794065" cy="550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40EBEC-7D94-4614-8309-2A619D4F8B7A}"/>
              </a:ext>
            </a:extLst>
          </p:cNvPr>
          <p:cNvSpPr/>
          <p:nvPr/>
        </p:nvSpPr>
        <p:spPr>
          <a:xfrm>
            <a:off x="6950241" y="5500267"/>
            <a:ext cx="794065" cy="550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CDD6B7-4BB0-4C40-9DCC-C626DA18FF36}"/>
              </a:ext>
            </a:extLst>
          </p:cNvPr>
          <p:cNvSpPr/>
          <p:nvPr/>
        </p:nvSpPr>
        <p:spPr>
          <a:xfrm>
            <a:off x="4041530" y="1495580"/>
            <a:ext cx="794065" cy="42350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90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memory parameter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1/4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14</a:t>
            </a:fld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45A823-15B4-02A6-5F7F-8A1BF331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4578493" cy="397493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AF9E8AD-5970-5956-085F-DE459D9EA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844824"/>
            <a:ext cx="4578493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1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memory parameter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2/4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15</a:t>
            </a:fld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DEEB6A-6E0E-F020-5824-5B119DD1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2" y="1916832"/>
            <a:ext cx="4572396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8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memory parameter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3/4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16</a:t>
            </a:fld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879826-8013-FCA0-AE03-C8F18060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4578493" cy="39749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54A3F5-0277-11FD-2AAA-9BFE72A6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493" y="1988840"/>
            <a:ext cx="4572396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9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memory parameter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4/4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17</a:t>
            </a:fld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E3FC26-DB53-F334-3F26-3C45B702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72" y="1943895"/>
            <a:ext cx="4572396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Step1.</a:t>
            </a:r>
            <a:r>
              <a:rPr lang="zh-TW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開啟介面</a:t>
            </a:r>
            <a:endParaRPr lang="en-US" altLang="zh-TW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連線到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作業系統的工作站並進入到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自己創的資料夾目錄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此範例創建的資料夾為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rf_1024x16m8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，創好後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cd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進入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08147A-E25D-C8DD-53B2-49719DF1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52936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Step2.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開啟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ARM Memory Compiler</a:t>
            </a:r>
            <a:endParaRPr lang="en-US" altLang="zh-TW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進到自己創的資料夾後輸入下列指令來開啟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ARM Memory Compiler</a:t>
            </a:r>
          </a:p>
          <a:p>
            <a:pPr lvl="1"/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/cad/CBDK/CBDK_TSMC40_Arm_f2.0/CIC/Memory/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rf_sp_hde_rvt_hvt_rvt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/r8p2/bin/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rf_sp_hde_rvt_hvt_rvt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這裡以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register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file_single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port_high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density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舉例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en-US" altLang="zh-TW" sz="1600" dirty="0">
              <a:solidFill>
                <a:srgbClr val="00B05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若需要產生其他的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可以到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/cad/CBDK/CBDK_TSMC40_Arm_f2.0/CIC/Memory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內找相對應的檔案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完整路徑在備忘稿中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D2F7AE2-1405-5A0E-B2BE-2546D5E8E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449702" y="5445224"/>
            <a:ext cx="2244595" cy="8292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8CB9EC-60BF-ED5F-4E96-027FB4BB0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062178" y="5467542"/>
            <a:ext cx="2244595" cy="8292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1B471B-9DBE-0295-3035-314E23913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4638"/>
            <a:ext cx="9144000" cy="14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memory arrays</a:t>
            </a:r>
          </a:p>
          <a:p>
            <a:pPr marL="868680" lvl="3" indent="0">
              <a:buNone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memory compiler introduction</a:t>
            </a:r>
          </a:p>
          <a:p>
            <a:pPr lvl="3"/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memory parameter</a:t>
            </a:r>
          </a:p>
          <a:p>
            <a:pPr lvl="3"/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lib to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Pre-sim Flow</a:t>
            </a:r>
          </a:p>
          <a:p>
            <a:pPr marL="868680" lvl="3" indent="0">
              <a:buNone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Synthesis Flow</a:t>
            </a:r>
          </a:p>
          <a:p>
            <a:pPr lvl="3"/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Gate-level-Simulation Flow</a:t>
            </a:r>
          </a:p>
          <a:p>
            <a:pPr marL="1097280" lvl="4" indent="0">
              <a:buNone/>
            </a:pPr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BRAM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183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C4E03908-A737-D30B-BEAE-C46D78C10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88" y="1115727"/>
            <a:ext cx="4868823" cy="52994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666896" y="1772816"/>
            <a:ext cx="2655754" cy="83394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122756" y="4221088"/>
            <a:ext cx="513140" cy="2938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427984" y="1772816"/>
            <a:ext cx="2202627" cy="99059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18649" y="4725143"/>
            <a:ext cx="2609335" cy="6703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708667" y="5556511"/>
            <a:ext cx="4591526" cy="8586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89870" y="202780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71109" y="410901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文字方塊 17"/>
          <p:cNvSpPr txBox="1"/>
          <p:nvPr/>
        </p:nvSpPr>
        <p:spPr>
          <a:xfrm>
            <a:off x="6152965" y="1772816"/>
            <a:ext cx="39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文字方塊 17"/>
          <p:cNvSpPr txBox="1"/>
          <p:nvPr/>
        </p:nvSpPr>
        <p:spPr>
          <a:xfrm>
            <a:off x="1331640" y="475421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331640" y="539549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圓角矩形 6">
            <a:extLst>
              <a:ext uri="{FF2B5EF4-FFF2-40B4-BE49-F238E27FC236}">
                <a16:creationId xmlns:a16="http://schemas.microsoft.com/office/drawing/2014/main" id="{9EC13480-7F75-4C38-EEBE-C40CB00BD31F}"/>
              </a:ext>
            </a:extLst>
          </p:cNvPr>
          <p:cNvSpPr/>
          <p:nvPr/>
        </p:nvSpPr>
        <p:spPr>
          <a:xfrm>
            <a:off x="1708666" y="1200281"/>
            <a:ext cx="695873" cy="2938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DCBBB5-266E-9D3B-FE7C-515DD0040A84}"/>
              </a:ext>
            </a:extLst>
          </p:cNvPr>
          <p:cNvSpPr txBox="1"/>
          <p:nvPr/>
        </p:nvSpPr>
        <p:spPr>
          <a:xfrm>
            <a:off x="2528983" y="1057798"/>
            <a:ext cx="51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6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B45393DF-24FC-A6AF-B85F-350122E7B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5" y="2459349"/>
            <a:ext cx="4001058" cy="15051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Step3.</a:t>
            </a:r>
            <a:r>
              <a:rPr lang="zh-TW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產生</a:t>
            </a:r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</a:t>
            </a:r>
            <a:r>
              <a:rPr lang="zh-TW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Verilog Model </a:t>
            </a:r>
            <a:r>
              <a:rPr lang="zh-TW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(for </a:t>
            </a:r>
            <a:r>
              <a:rPr lang="en-US" altLang="zh-TW" sz="24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verilog</a:t>
            </a:r>
            <a:r>
              <a:rPr lang="zh-TW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simulation)</a:t>
            </a:r>
          </a:p>
          <a:p>
            <a:pPr lvl="1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rf_1024x16m8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大小：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1024x16 mux:8(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名稱可以自訂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11"/>
          <p:cNvSpPr txBox="1"/>
          <p:nvPr/>
        </p:nvSpPr>
        <p:spPr>
          <a:xfrm>
            <a:off x="200576" y="2057940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名稱、大小與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Mux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寬度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14" y="4038255"/>
            <a:ext cx="9334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51520" y="400506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按下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update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按鈕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61539" y="4365104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檢查是否有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示意圖出現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35919" y="2029712"/>
            <a:ext cx="45005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4.VIEWS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選擇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Verilog Model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，並按下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Generate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按鈕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108544" y="5227258"/>
            <a:ext cx="45005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檢查是否有成功產生，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rf_1024x16m8.v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檔案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627784" y="2924657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需要為</a:t>
            </a:r>
            <a:r>
              <a:rPr lang="en-US" altLang="zh-TW" sz="1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的指數次方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C4C4E44-59E2-4263-B507-552514CE8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443" y="4085357"/>
            <a:ext cx="4140788" cy="1090109"/>
          </a:xfrm>
          <a:prstGeom prst="rect">
            <a:avLst/>
          </a:prstGeom>
        </p:spPr>
      </p:pic>
      <p:sp>
        <p:nvSpPr>
          <p:cNvPr id="19" name="圓角矩形 9">
            <a:extLst>
              <a:ext uri="{FF2B5EF4-FFF2-40B4-BE49-F238E27FC236}">
                <a16:creationId xmlns:a16="http://schemas.microsoft.com/office/drawing/2014/main" id="{EF5C44CA-AC72-4CBF-B7ED-0D1C0D978F61}"/>
              </a:ext>
            </a:extLst>
          </p:cNvPr>
          <p:cNvSpPr/>
          <p:nvPr/>
        </p:nvSpPr>
        <p:spPr>
          <a:xfrm>
            <a:off x="4669532" y="4323715"/>
            <a:ext cx="4017268" cy="257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9">
            <a:extLst>
              <a:ext uri="{FF2B5EF4-FFF2-40B4-BE49-F238E27FC236}">
                <a16:creationId xmlns:a16="http://schemas.microsoft.com/office/drawing/2014/main" id="{C87D3465-F679-4A62-8D56-B0C32BD13975}"/>
              </a:ext>
            </a:extLst>
          </p:cNvPr>
          <p:cNvSpPr/>
          <p:nvPr/>
        </p:nvSpPr>
        <p:spPr>
          <a:xfrm>
            <a:off x="6588224" y="4640941"/>
            <a:ext cx="936104" cy="257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94AEC76-FC58-4A8B-87F8-BE0E36492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432" y="2439305"/>
            <a:ext cx="3299491" cy="147160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0E51C5-1DFA-44D2-500E-EE2792879D0C}"/>
              </a:ext>
            </a:extLst>
          </p:cNvPr>
          <p:cNvSpPr txBox="1"/>
          <p:nvPr/>
        </p:nvSpPr>
        <p:spPr>
          <a:xfrm>
            <a:off x="2627784" y="3359440"/>
            <a:ext cx="150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此設定不代表</a:t>
            </a:r>
            <a:r>
              <a:rPr lang="en-US" altLang="zh-TW" sz="1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memory </a:t>
            </a:r>
            <a:r>
              <a:rPr lang="zh-TW" altLang="en-US" sz="1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能跑幾</a:t>
            </a:r>
            <a:r>
              <a:rPr lang="en-US" altLang="zh-TW" sz="11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Hz</a:t>
            </a:r>
            <a:endParaRPr lang="zh-TW" altLang="en-US" sz="11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8" name="圖片 27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A8DBD3AA-377B-464A-9A09-C93DE262E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47" y="5507631"/>
            <a:ext cx="4965087" cy="984184"/>
          </a:xfrm>
          <a:prstGeom prst="rect">
            <a:avLst/>
          </a:prstGeom>
        </p:spPr>
      </p:pic>
      <p:pic>
        <p:nvPicPr>
          <p:cNvPr id="32" name="圖片 31" descr="一張含有 螢幕擷取畫面, 文字, 陳列, Rectangle 的圖片&#10;&#10;自動產生的描述">
            <a:extLst>
              <a:ext uri="{FF2B5EF4-FFF2-40B4-BE49-F238E27FC236}">
                <a16:creationId xmlns:a16="http://schemas.microsoft.com/office/drawing/2014/main" id="{20479347-D929-E90D-C1EA-6BF50160F6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5" y="4750720"/>
            <a:ext cx="2926331" cy="15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44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螢幕擷取畫面, 陳列, 數字 的圖片&#10;&#10;自動產生的描述">
            <a:extLst>
              <a:ext uri="{FF2B5EF4-FFF2-40B4-BE49-F238E27FC236}">
                <a16:creationId xmlns:a16="http://schemas.microsoft.com/office/drawing/2014/main" id="{D620EFD2-6E18-E9E0-E48E-B51D71EDE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87" y="2060483"/>
            <a:ext cx="3344305" cy="14077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Synopsys Model  (For Design Complier)</a:t>
            </a:r>
          </a:p>
          <a:p>
            <a:pPr lvl="1"/>
            <a:endParaRPr lang="zh-TW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736395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1.VIEWS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選擇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Synopsys Model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34656" y="1700808"/>
            <a:ext cx="428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2.Library Name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可自訂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148064" y="3394137"/>
            <a:ext cx="34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按下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Generate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按鈕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會花點時間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88" y="406552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檢查是否有成功產生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個*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.lib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檔案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5260" y="5383368"/>
            <a:ext cx="5514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Generator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會針對不同的操作狀況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 fast</a:t>
            </a:r>
            <a:r>
              <a:rPr lang="zh-TW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slow</a:t>
            </a:r>
            <a:r>
              <a:rPr lang="zh-TW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typical )_ voltage _ temperature</a:t>
            </a:r>
          </a:p>
          <a:p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分別產生不同的*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.lib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檔案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Ex: ff_0pxxv_xxc  //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fast_voltage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xxV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&amp; temperature = xx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度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A4D9D2C-1172-4AB2-8FCD-D7767F20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8" y="2143865"/>
            <a:ext cx="4001058" cy="1743318"/>
          </a:xfrm>
          <a:prstGeom prst="rect">
            <a:avLst/>
          </a:prstGeom>
        </p:spPr>
      </p:pic>
      <p:sp>
        <p:nvSpPr>
          <p:cNvPr id="23" name="圓角矩形 6">
            <a:extLst>
              <a:ext uri="{FF2B5EF4-FFF2-40B4-BE49-F238E27FC236}">
                <a16:creationId xmlns:a16="http://schemas.microsoft.com/office/drawing/2014/main" id="{303C26CD-E3BF-4D45-94F4-3652991CB884}"/>
              </a:ext>
            </a:extLst>
          </p:cNvPr>
          <p:cNvSpPr/>
          <p:nvPr/>
        </p:nvSpPr>
        <p:spPr>
          <a:xfrm>
            <a:off x="6273044" y="2490903"/>
            <a:ext cx="1107268" cy="218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6">
            <a:extLst>
              <a:ext uri="{FF2B5EF4-FFF2-40B4-BE49-F238E27FC236}">
                <a16:creationId xmlns:a16="http://schemas.microsoft.com/office/drawing/2014/main" id="{DB99AFC4-FA00-4E90-9DB9-9299F3B51FB6}"/>
              </a:ext>
            </a:extLst>
          </p:cNvPr>
          <p:cNvSpPr/>
          <p:nvPr/>
        </p:nvSpPr>
        <p:spPr>
          <a:xfrm>
            <a:off x="6732240" y="3145480"/>
            <a:ext cx="720080" cy="218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078CD2A7-594F-604E-4ADF-87725DE3F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358629"/>
            <a:ext cx="2987824" cy="1068957"/>
          </a:xfrm>
          <a:prstGeom prst="rect">
            <a:avLst/>
          </a:prstGeom>
        </p:spPr>
      </p:pic>
      <p:pic>
        <p:nvPicPr>
          <p:cNvPr id="15" name="圖片 1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69556C71-5CF4-7BB8-D1A6-260D54F10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45" y="4255977"/>
            <a:ext cx="3877216" cy="181000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0B5E31E-E4DC-4E9E-1D8F-4CA57E3F6C8A}"/>
              </a:ext>
            </a:extLst>
          </p:cNvPr>
          <p:cNvSpPr txBox="1"/>
          <p:nvPr/>
        </p:nvSpPr>
        <p:spPr>
          <a:xfrm>
            <a:off x="5195442" y="3856006"/>
            <a:ext cx="34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做到這步驟會有以下這些檔案</a:t>
            </a:r>
          </a:p>
        </p:txBody>
      </p:sp>
    </p:spTree>
    <p:extLst>
      <p:ext uri="{BB962C8B-B14F-4D97-AF65-F5344CB8AC3E}">
        <p14:creationId xmlns:p14="http://schemas.microsoft.com/office/powerpoint/2010/main" val="2714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CAB0C1F3-01B5-85F2-B511-C659219D9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1" y="2419802"/>
            <a:ext cx="3972479" cy="15718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可做或可不做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檔是為了看產生好的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Datasheet(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伺服器無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ps2pdf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之後在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 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ps2pdf rf_1024x16m8_tt_0p90v_0p90v_25c.ps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rf_1024x16m8_tt.pdf) </a:t>
            </a:r>
          </a:p>
          <a:p>
            <a:pPr lvl="1"/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9350" y="2341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1.VIEWS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選擇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PostScript  Datasheet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48064" y="3447134"/>
            <a:ext cx="34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按下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Generate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按鈕</a:t>
            </a:r>
          </a:p>
        </p:txBody>
      </p:sp>
      <p:sp>
        <p:nvSpPr>
          <p:cNvPr id="25" name="圓角矩形 6">
            <a:extLst>
              <a:ext uri="{FF2B5EF4-FFF2-40B4-BE49-F238E27FC236}">
                <a16:creationId xmlns:a16="http://schemas.microsoft.com/office/drawing/2014/main" id="{DB99AFC4-FA00-4E90-9DB9-9299F3B51FB6}"/>
              </a:ext>
            </a:extLst>
          </p:cNvPr>
          <p:cNvSpPr/>
          <p:nvPr/>
        </p:nvSpPr>
        <p:spPr>
          <a:xfrm>
            <a:off x="6732240" y="3198477"/>
            <a:ext cx="720080" cy="218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0E0EC696-C428-2995-F196-A45AD7B89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9" y="2763458"/>
            <a:ext cx="3504259" cy="1807281"/>
          </a:xfrm>
          <a:prstGeom prst="rect">
            <a:avLst/>
          </a:prstGeom>
        </p:spPr>
      </p:pic>
      <p:pic>
        <p:nvPicPr>
          <p:cNvPr id="19" name="圖片 18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A50F1F57-8EC8-B5F8-9389-F3432196D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5280478"/>
            <a:ext cx="3010320" cy="1114581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B06822-AEDB-A97A-DE65-A25C0088823F}"/>
              </a:ext>
            </a:extLst>
          </p:cNvPr>
          <p:cNvSpPr txBox="1"/>
          <p:nvPr/>
        </p:nvSpPr>
        <p:spPr>
          <a:xfrm>
            <a:off x="566823" y="49038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檢查是否有成功產生不同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corner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下的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ps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</a:t>
            </a:r>
          </a:p>
        </p:txBody>
      </p:sp>
      <p:pic>
        <p:nvPicPr>
          <p:cNvPr id="26" name="圖片 2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4EA3A58-54A1-5F3A-0D35-AB27C05FA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34" y="4570739"/>
            <a:ext cx="2674294" cy="202661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97F8BAE2-C5F5-F5D1-6B4D-5B4FA4FFE6CE}"/>
              </a:ext>
            </a:extLst>
          </p:cNvPr>
          <p:cNvSpPr txBox="1"/>
          <p:nvPr/>
        </p:nvSpPr>
        <p:spPr>
          <a:xfrm>
            <a:off x="5244494" y="4163307"/>
            <a:ext cx="34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做到這步驟會有以下這些檔案</a:t>
            </a:r>
          </a:p>
        </p:txBody>
      </p:sp>
    </p:spTree>
    <p:extLst>
      <p:ext uri="{BB962C8B-B14F-4D97-AF65-F5344CB8AC3E}">
        <p14:creationId xmlns:p14="http://schemas.microsoft.com/office/powerpoint/2010/main" val="2291815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7/10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rf_1024x16m8_tt.pdf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/>
          </a:p>
        </p:txBody>
      </p:sp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97417056-9811-8C7A-8C8E-E27926DD0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27" y="1574695"/>
            <a:ext cx="3051518" cy="2790258"/>
          </a:xfrm>
          <a:prstGeom prst="rect">
            <a:avLst/>
          </a:prstGeom>
        </p:spPr>
      </p:pic>
      <p:pic>
        <p:nvPicPr>
          <p:cNvPr id="11" name="圖片 10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3B098E6A-6C75-CC58-A2E4-F9D31F183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464648"/>
            <a:ext cx="2546246" cy="2074582"/>
          </a:xfrm>
          <a:prstGeom prst="rect">
            <a:avLst/>
          </a:prstGeom>
        </p:spPr>
      </p:pic>
      <p:pic>
        <p:nvPicPr>
          <p:cNvPr id="13" name="圖片 1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EC0636FA-CF18-CCCA-1E37-23D709443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43" y="1195975"/>
            <a:ext cx="3363857" cy="2783346"/>
          </a:xfrm>
          <a:prstGeom prst="rect">
            <a:avLst/>
          </a:prstGeom>
        </p:spPr>
      </p:pic>
      <p:pic>
        <p:nvPicPr>
          <p:cNvPr id="15" name="圖片 14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FE2090B1-FD5F-4354-D500-EC8DC20D6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2" y="4195753"/>
            <a:ext cx="1914792" cy="2343477"/>
          </a:xfrm>
          <a:prstGeom prst="rect">
            <a:avLst/>
          </a:prstGeom>
        </p:spPr>
      </p:pic>
      <p:pic>
        <p:nvPicPr>
          <p:cNvPr id="18" name="圖片 17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7B8FBB9B-7870-EBB8-BF0A-2D5DFCDDC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39" y="4195753"/>
            <a:ext cx="2773490" cy="223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7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8/10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Step6.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Spec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可做或可不做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檔，內容為在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compiler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所設定的參數與名稱</a:t>
            </a:r>
            <a:endParaRPr lang="zh-TW" altLang="en-US" dirty="0"/>
          </a:p>
        </p:txBody>
      </p:sp>
      <p:pic>
        <p:nvPicPr>
          <p:cNvPr id="7" name="圖片 6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B0D2F3DD-B40E-8D81-DE98-70C473104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52936"/>
            <a:ext cx="2410161" cy="14098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2AE1467-3272-95BE-5EA5-F99AD7FAD61E}"/>
              </a:ext>
            </a:extLst>
          </p:cNvPr>
          <p:cNvSpPr txBox="1"/>
          <p:nvPr/>
        </p:nvSpPr>
        <p:spPr>
          <a:xfrm>
            <a:off x="1043608" y="2483604"/>
            <a:ext cx="263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點選左上方的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Utilities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C1470B-1D1A-B998-461D-158F27BDD521}"/>
              </a:ext>
            </a:extLst>
          </p:cNvPr>
          <p:cNvSpPr txBox="1"/>
          <p:nvPr/>
        </p:nvSpPr>
        <p:spPr>
          <a:xfrm>
            <a:off x="799187" y="4364388"/>
            <a:ext cx="32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Write Spec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圓角矩形 6">
            <a:extLst>
              <a:ext uri="{FF2B5EF4-FFF2-40B4-BE49-F238E27FC236}">
                <a16:creationId xmlns:a16="http://schemas.microsoft.com/office/drawing/2014/main" id="{E339808E-B638-A48A-CD7F-816AE11F6034}"/>
              </a:ext>
            </a:extLst>
          </p:cNvPr>
          <p:cNvSpPr/>
          <p:nvPr/>
        </p:nvSpPr>
        <p:spPr>
          <a:xfrm>
            <a:off x="1413219" y="3302964"/>
            <a:ext cx="754120" cy="25492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5FED93AC-F747-8728-E94D-82E3A1770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2" y="5342960"/>
            <a:ext cx="3524742" cy="98121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87A2A7-2685-9054-C1C2-C78751D9E26C}"/>
              </a:ext>
            </a:extLst>
          </p:cNvPr>
          <p:cNvSpPr txBox="1"/>
          <p:nvPr/>
        </p:nvSpPr>
        <p:spPr>
          <a:xfrm>
            <a:off x="911564" y="5082094"/>
            <a:ext cx="32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開啟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.spec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</a:t>
            </a:r>
          </a:p>
        </p:txBody>
      </p:sp>
      <p:pic>
        <p:nvPicPr>
          <p:cNvPr id="18" name="圖片 17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01929D86-D700-1373-E43F-C358863954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6"/>
          <a:stretch/>
        </p:blipFill>
        <p:spPr>
          <a:xfrm>
            <a:off x="4367572" y="3279695"/>
            <a:ext cx="4664296" cy="307665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BB2C882-BBD5-DEB7-EBAC-3E26845DB737}"/>
              </a:ext>
            </a:extLst>
          </p:cNvPr>
          <p:cNvSpPr txBox="1"/>
          <p:nvPr/>
        </p:nvSpPr>
        <p:spPr>
          <a:xfrm>
            <a:off x="3831823" y="2911748"/>
            <a:ext cx="544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可看到在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compiler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所設定的參數與名稱等</a:t>
            </a:r>
          </a:p>
        </p:txBody>
      </p:sp>
    </p:spTree>
    <p:extLst>
      <p:ext uri="{BB962C8B-B14F-4D97-AF65-F5344CB8AC3E}">
        <p14:creationId xmlns:p14="http://schemas.microsoft.com/office/powerpoint/2010/main" val="3299299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9/10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Step7.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產生所有檔案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可做或可不做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圖片 6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B0D2F3DD-B40E-8D81-DE98-70C473104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0781"/>
            <a:ext cx="2410161" cy="14098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2AE1467-3272-95BE-5EA5-F99AD7FAD61E}"/>
              </a:ext>
            </a:extLst>
          </p:cNvPr>
          <p:cNvSpPr txBox="1"/>
          <p:nvPr/>
        </p:nvSpPr>
        <p:spPr>
          <a:xfrm>
            <a:off x="971600" y="1791449"/>
            <a:ext cx="263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點選左上方的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Utilities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圓角矩形 6">
            <a:extLst>
              <a:ext uri="{FF2B5EF4-FFF2-40B4-BE49-F238E27FC236}">
                <a16:creationId xmlns:a16="http://schemas.microsoft.com/office/drawing/2014/main" id="{E339808E-B638-A48A-CD7F-816AE11F6034}"/>
              </a:ext>
            </a:extLst>
          </p:cNvPr>
          <p:cNvSpPr/>
          <p:nvPr/>
        </p:nvSpPr>
        <p:spPr>
          <a:xfrm>
            <a:off x="1331640" y="2880861"/>
            <a:ext cx="1368152" cy="115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89A0F3-2B40-630E-9A67-7D8A88CF6562}"/>
              </a:ext>
            </a:extLst>
          </p:cNvPr>
          <p:cNvSpPr txBox="1"/>
          <p:nvPr/>
        </p:nvSpPr>
        <p:spPr>
          <a:xfrm>
            <a:off x="971600" y="348570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Generate Menu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圖片 8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9CB8E621-EBFD-69D1-9F9E-D380557E0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08333"/>
            <a:ext cx="2810267" cy="332468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068946F-8808-030E-3263-2597D4307289}"/>
              </a:ext>
            </a:extLst>
          </p:cNvPr>
          <p:cNvSpPr txBox="1"/>
          <p:nvPr/>
        </p:nvSpPr>
        <p:spPr>
          <a:xfrm>
            <a:off x="4481474" y="1606783"/>
            <a:ext cx="442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Generate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，即可得到勾選使用的檔案</a:t>
            </a:r>
          </a:p>
        </p:txBody>
      </p:sp>
      <p:sp>
        <p:nvSpPr>
          <p:cNvPr id="13" name="圓角矩形 6">
            <a:extLst>
              <a:ext uri="{FF2B5EF4-FFF2-40B4-BE49-F238E27FC236}">
                <a16:creationId xmlns:a16="http://schemas.microsoft.com/office/drawing/2014/main" id="{030F4CB2-49D4-638F-C522-70BB3A83F9E9}"/>
              </a:ext>
            </a:extLst>
          </p:cNvPr>
          <p:cNvSpPr/>
          <p:nvPr/>
        </p:nvSpPr>
        <p:spPr>
          <a:xfrm>
            <a:off x="6104128" y="4978102"/>
            <a:ext cx="988151" cy="25492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42E6DF-085B-33DB-D7DE-58732A3BDE82}"/>
              </a:ext>
            </a:extLst>
          </p:cNvPr>
          <p:cNvSpPr txBox="1"/>
          <p:nvPr/>
        </p:nvSpPr>
        <p:spPr>
          <a:xfrm>
            <a:off x="4699885" y="5333325"/>
            <a:ext cx="442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注意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Synopsys Model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若沒有在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step4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設定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則會用“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USRLIB”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為預設名字，所以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step4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的名稱要設定。</a:t>
            </a:r>
          </a:p>
        </p:txBody>
      </p:sp>
      <p:pic>
        <p:nvPicPr>
          <p:cNvPr id="19" name="圖片 18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9755FF86-F1E3-3C2E-F3B1-A4BB0A859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97" y="4119878"/>
            <a:ext cx="1728647" cy="222628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99D23C-BBD3-189C-52FE-DA4679690449}"/>
              </a:ext>
            </a:extLst>
          </p:cNvPr>
          <p:cNvSpPr txBox="1"/>
          <p:nvPr/>
        </p:nvSpPr>
        <p:spPr>
          <a:xfrm>
            <a:off x="989551" y="37649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產生結果</a:t>
            </a:r>
          </a:p>
        </p:txBody>
      </p:sp>
    </p:spTree>
    <p:extLst>
      <p:ext uri="{BB962C8B-B14F-4D97-AF65-F5344CB8AC3E}">
        <p14:creationId xmlns:p14="http://schemas.microsoft.com/office/powerpoint/2010/main" val="1708541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10/10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Step8. </a:t>
            </a:r>
            <a:r>
              <a:rPr lang="zh-TW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關掉</a:t>
            </a:r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endParaRPr lang="en-US" altLang="zh-TW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File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itchFamily="2" charset="2"/>
              </a:rPr>
              <a:t>Exit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Step9. </a:t>
            </a:r>
            <a:r>
              <a:rPr lang="zh-TW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zh-TW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產生的檔案放至目錄下</a:t>
            </a:r>
            <a:endParaRPr lang="en-US" altLang="zh-TW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通常我們需要</a:t>
            </a:r>
            <a:r>
              <a:rPr lang="zh-TW" altLang="en-US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</a:t>
            </a:r>
            <a:r>
              <a:rPr lang="en-US" altLang="zh-TW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.v</a:t>
            </a:r>
            <a:r>
              <a:rPr lang="zh-TW" altLang="en-US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及</a:t>
            </a:r>
            <a:r>
              <a:rPr lang="zh-TW" altLang="en-US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</a:t>
            </a:r>
            <a:r>
              <a:rPr lang="en-US" altLang="zh-TW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.lib</a:t>
            </a:r>
            <a:r>
              <a:rPr lang="zh-TW" altLang="en-US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</a:t>
            </a:r>
            <a:endParaRPr lang="en-US" altLang="zh-TW" sz="2100" u="sng" dirty="0">
              <a:solidFill>
                <a:srgbClr val="FF996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由於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Synopsys Design Compiler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無法直接使用產生的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*.lib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檔案</a:t>
            </a:r>
            <a:endParaRPr lang="en-US" altLang="zh-TW" sz="2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因此要先將</a:t>
            </a:r>
            <a:r>
              <a:rPr lang="zh-TW" altLang="en-US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</a:t>
            </a:r>
            <a:r>
              <a:rPr lang="en-US" altLang="zh-TW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.lib</a:t>
            </a:r>
            <a:r>
              <a:rPr lang="zh-TW" altLang="en-US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檔案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轉為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Design Compiler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可使用的</a:t>
            </a:r>
            <a:r>
              <a:rPr lang="zh-TW" altLang="en-US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</a:t>
            </a:r>
            <a:r>
              <a:rPr lang="en-US" altLang="zh-TW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.db</a:t>
            </a:r>
            <a:r>
              <a:rPr lang="zh-TW" altLang="en-US" sz="2100" u="sng" dirty="0">
                <a:solidFill>
                  <a:srgbClr val="FF99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檔案</a:t>
            </a:r>
            <a:endParaRPr lang="en-US" altLang="zh-TW" sz="2100" u="sng" dirty="0">
              <a:solidFill>
                <a:srgbClr val="FF996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268761"/>
            <a:ext cx="1368152" cy="799462"/>
          </a:xfrm>
          <a:prstGeom prst="rect">
            <a:avLst/>
          </a:prstGeom>
        </p:spPr>
      </p:pic>
      <p:pic>
        <p:nvPicPr>
          <p:cNvPr id="6" name="圖片 5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D6F1D6F0-AB91-B580-A0B7-CFE6B8C77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1088"/>
            <a:ext cx="4625023" cy="12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4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lib to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1/3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400" u="sng" dirty="0">
                <a:solidFill>
                  <a:srgbClr val="FF99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*.lib</a:t>
            </a:r>
            <a:r>
              <a:rPr lang="zh-TW" altLang="en-US" sz="2400" u="sng" dirty="0">
                <a:solidFill>
                  <a:srgbClr val="FF99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compile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成為</a:t>
            </a:r>
            <a:r>
              <a:rPr lang="zh-TW" altLang="en-US" sz="2400" u="sng" dirty="0">
                <a:solidFill>
                  <a:srgbClr val="FF99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u="sng" dirty="0">
                <a:solidFill>
                  <a:srgbClr val="FF99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400" u="sng" dirty="0" err="1">
                <a:solidFill>
                  <a:srgbClr val="FF99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</a:t>
            </a:r>
            <a:r>
              <a:rPr lang="zh-TW" altLang="en-US" sz="2400" u="sng" dirty="0">
                <a:solidFill>
                  <a:srgbClr val="FF99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sz="2400" u="sng" dirty="0">
              <a:solidFill>
                <a:srgbClr val="FF9966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輸入下列指令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21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tt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0.9v 25c 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作為範例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100" dirty="0" err="1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lc_shell</a:t>
            </a:r>
            <a:endParaRPr lang="en-US" altLang="zh-TW" sz="2100" dirty="0">
              <a:solidFill>
                <a:srgbClr val="00B05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TW" sz="2100" dirty="0" err="1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read_lib</a:t>
            </a:r>
            <a:r>
              <a:rPr lang="en-US" altLang="zh-TW" sz="21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rf_1024x16m8_nldm_tt_0p90v_0p90v_25c_syn.lib</a:t>
            </a:r>
          </a:p>
          <a:p>
            <a:pPr lvl="1"/>
            <a:r>
              <a:rPr lang="en-US" altLang="zh-TW" sz="2100" dirty="0" err="1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write_lib</a:t>
            </a:r>
            <a:r>
              <a:rPr lang="en-US" altLang="zh-TW" sz="21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rf_1024x16m8_nldm_tt_0p90v_0p90v_25c</a:t>
            </a:r>
            <a:r>
              <a:rPr lang="zh-TW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-output rf_1024x16m8_nldm_tt_0p90v_0p90v_25c.db</a:t>
            </a:r>
          </a:p>
          <a:p>
            <a:pPr lvl="1"/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會順利產生</a:t>
            </a:r>
            <a:r>
              <a:rPr lang="en-US" altLang="zh-TW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rf_1024x16m8_nldm_tt_0p90v_0p90v_25c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.db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1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exit</a:t>
            </a:r>
          </a:p>
          <a:p>
            <a:pPr marL="274320" lvl="1" indent="0">
              <a:buNone/>
            </a:pPr>
            <a:endParaRPr lang="en-US" altLang="zh-TW" sz="2100" dirty="0">
              <a:solidFill>
                <a:srgbClr val="00B05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zh-TW" sz="2100" dirty="0">
              <a:solidFill>
                <a:srgbClr val="00B05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altLang="zh-TW" sz="2100" dirty="0">
              <a:solidFill>
                <a:srgbClr val="00B05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若需要產生多個</a:t>
            </a:r>
            <a:r>
              <a:rPr lang="en-US" altLang="zh-TW" sz="2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db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檔可以寫</a:t>
            </a:r>
            <a:r>
              <a:rPr lang="en-US" altLang="zh-TW" sz="2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tcl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腳本 並用 </a:t>
            </a:r>
            <a:r>
              <a:rPr lang="en-US" altLang="zh-TW" sz="2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lc_shell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–f </a:t>
            </a:r>
            <a:r>
              <a:rPr lang="en-US" altLang="zh-TW" sz="21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xxx.tcl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</a:t>
            </a:r>
            <a:endParaRPr lang="en-US" altLang="zh-TW" sz="21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endParaRPr lang="en-US" altLang="zh-TW" sz="21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335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圖片 36">
            <a:extLst>
              <a:ext uri="{FF2B5EF4-FFF2-40B4-BE49-F238E27FC236}">
                <a16:creationId xmlns:a16="http://schemas.microsoft.com/office/drawing/2014/main" id="{0AEFAA37-D85D-2DEB-9508-E91498DE4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5" y="5346912"/>
            <a:ext cx="8743768" cy="692874"/>
          </a:xfrm>
          <a:prstGeom prst="rect">
            <a:avLst/>
          </a:prstGeom>
        </p:spPr>
      </p:pic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8BC63030-120C-32EA-284F-6FD3BC16F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2" y="3307052"/>
            <a:ext cx="5885189" cy="8423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lib to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2/3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6" name="圓角矩形 9">
            <a:extLst>
              <a:ext uri="{FF2B5EF4-FFF2-40B4-BE49-F238E27FC236}">
                <a16:creationId xmlns:a16="http://schemas.microsoft.com/office/drawing/2014/main" id="{5A1E8D12-BADB-4DCE-A277-A6D356D81C9E}"/>
              </a:ext>
            </a:extLst>
          </p:cNvPr>
          <p:cNvSpPr/>
          <p:nvPr/>
        </p:nvSpPr>
        <p:spPr>
          <a:xfrm>
            <a:off x="400232" y="3291659"/>
            <a:ext cx="5063698" cy="199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0" name="圓角矩形 9">
            <a:extLst>
              <a:ext uri="{FF2B5EF4-FFF2-40B4-BE49-F238E27FC236}">
                <a16:creationId xmlns:a16="http://schemas.microsoft.com/office/drawing/2014/main" id="{234606E5-3A7A-49FF-94DE-237FEBDAA1A7}"/>
              </a:ext>
            </a:extLst>
          </p:cNvPr>
          <p:cNvSpPr/>
          <p:nvPr/>
        </p:nvSpPr>
        <p:spPr>
          <a:xfrm>
            <a:off x="4817769" y="4676244"/>
            <a:ext cx="1707891" cy="19204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5973B42-3A9C-41EA-A317-4766E563C594}"/>
              </a:ext>
            </a:extLst>
          </p:cNvPr>
          <p:cNvSpPr txBox="1"/>
          <p:nvPr/>
        </p:nvSpPr>
        <p:spPr>
          <a:xfrm>
            <a:off x="6285420" y="117000"/>
            <a:ext cx="235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複製</a:t>
            </a:r>
            <a:r>
              <a:rPr lang="en-US" altLang="zh-TW" dirty="0">
                <a:highlight>
                  <a:srgbClr val="FFFF00"/>
                </a:highlight>
              </a:rPr>
              <a:t>: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Ctrl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+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C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貼上</a:t>
            </a:r>
            <a:r>
              <a:rPr lang="en-US" altLang="zh-TW" dirty="0">
                <a:highlight>
                  <a:srgbClr val="FFFF00"/>
                </a:highlight>
              </a:rPr>
              <a:t>:</a:t>
            </a:r>
            <a:r>
              <a:rPr lang="zh-TW" altLang="en-US" dirty="0">
                <a:highlight>
                  <a:srgbClr val="FFFF00"/>
                </a:highlight>
              </a:rPr>
              <a:t> 滑鼠右鍵點一下</a:t>
            </a:r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8E91E19E-BDE6-478B-8361-E48F774F0F72}"/>
              </a:ext>
            </a:extLst>
          </p:cNvPr>
          <p:cNvSpPr/>
          <p:nvPr/>
        </p:nvSpPr>
        <p:spPr>
          <a:xfrm>
            <a:off x="5607374" y="152399"/>
            <a:ext cx="188762" cy="16532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6E83FE4B-8380-400F-93B8-462B89C28CE7}"/>
              </a:ext>
            </a:extLst>
          </p:cNvPr>
          <p:cNvSpPr/>
          <p:nvPr/>
        </p:nvSpPr>
        <p:spPr>
          <a:xfrm>
            <a:off x="5854183" y="149941"/>
            <a:ext cx="188762" cy="16532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7F1897F5-2701-4FAA-9C54-9ABFDCBEAE83}"/>
              </a:ext>
            </a:extLst>
          </p:cNvPr>
          <p:cNvSpPr/>
          <p:nvPr/>
        </p:nvSpPr>
        <p:spPr>
          <a:xfrm>
            <a:off x="6100992" y="149940"/>
            <a:ext cx="188762" cy="16532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EE8974-304D-4277-B737-4116459EF87C}"/>
              </a:ext>
            </a:extLst>
          </p:cNvPr>
          <p:cNvSpPr txBox="1"/>
          <p:nvPr/>
        </p:nvSpPr>
        <p:spPr>
          <a:xfrm>
            <a:off x="6285826" y="5938999"/>
            <a:ext cx="212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順利寫出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db</a:t>
            </a: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檔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D00DF693-8ABE-4A10-BE0F-A2545C44C0B2}"/>
              </a:ext>
            </a:extLst>
          </p:cNvPr>
          <p:cNvSpPr/>
          <p:nvPr/>
        </p:nvSpPr>
        <p:spPr>
          <a:xfrm>
            <a:off x="6723184" y="4560336"/>
            <a:ext cx="581072" cy="367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B82CE94-ECF0-4212-9252-857AC4558E90}"/>
              </a:ext>
            </a:extLst>
          </p:cNvPr>
          <p:cNvSpPr txBox="1"/>
          <p:nvPr/>
        </p:nvSpPr>
        <p:spPr>
          <a:xfrm>
            <a:off x="7305945" y="4546906"/>
            <a:ext cx="212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順利讀入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</a:t>
            </a: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檔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D56090-88EA-9827-7F26-F91228467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2" y="4254028"/>
            <a:ext cx="6717225" cy="786576"/>
          </a:xfrm>
          <a:prstGeom prst="rect">
            <a:avLst/>
          </a:prstGeom>
        </p:spPr>
      </p:pic>
      <p:sp>
        <p:nvSpPr>
          <p:cNvPr id="29" name="圓角矩形 9">
            <a:extLst>
              <a:ext uri="{FF2B5EF4-FFF2-40B4-BE49-F238E27FC236}">
                <a16:creationId xmlns:a16="http://schemas.microsoft.com/office/drawing/2014/main" id="{B508C6AA-5D2A-85F5-0BE8-3A87C06338F5}"/>
              </a:ext>
            </a:extLst>
          </p:cNvPr>
          <p:cNvSpPr/>
          <p:nvPr/>
        </p:nvSpPr>
        <p:spPr>
          <a:xfrm>
            <a:off x="335523" y="4676244"/>
            <a:ext cx="4359565" cy="192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2" name="圓角矩形 9">
            <a:extLst>
              <a:ext uri="{FF2B5EF4-FFF2-40B4-BE49-F238E27FC236}">
                <a16:creationId xmlns:a16="http://schemas.microsoft.com/office/drawing/2014/main" id="{FEF6775D-2066-697F-3FF0-9AABA76E1B3F}"/>
              </a:ext>
            </a:extLst>
          </p:cNvPr>
          <p:cNvSpPr/>
          <p:nvPr/>
        </p:nvSpPr>
        <p:spPr>
          <a:xfrm>
            <a:off x="179512" y="5351191"/>
            <a:ext cx="8866431" cy="4518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34" name="圖片 3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BD5401D6-DD1A-3484-244F-F15498867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0" y="1207672"/>
            <a:ext cx="4494778" cy="1994763"/>
          </a:xfrm>
          <a:prstGeom prst="rect">
            <a:avLst/>
          </a:prstGeom>
        </p:spPr>
      </p:pic>
      <p:sp>
        <p:nvSpPr>
          <p:cNvPr id="35" name="圓角矩形 9">
            <a:extLst>
              <a:ext uri="{FF2B5EF4-FFF2-40B4-BE49-F238E27FC236}">
                <a16:creationId xmlns:a16="http://schemas.microsoft.com/office/drawing/2014/main" id="{BD398183-929F-7FEE-2E06-622DC72FEB55}"/>
              </a:ext>
            </a:extLst>
          </p:cNvPr>
          <p:cNvSpPr/>
          <p:nvPr/>
        </p:nvSpPr>
        <p:spPr>
          <a:xfrm>
            <a:off x="3059832" y="1207672"/>
            <a:ext cx="792088" cy="1977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166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9611" y="3140968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Memory Compiler</a:t>
            </a:r>
            <a:endParaRPr lang="zh-TW" altLang="en-US" sz="6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11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5F6A80A-79EB-5B47-24FE-699D83BD3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57432"/>
            <a:ext cx="3648584" cy="25149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lib to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3/3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2571B18-6697-3EB6-E38A-A7545A44F2E6}"/>
              </a:ext>
            </a:extLst>
          </p:cNvPr>
          <p:cNvCxnSpPr>
            <a:cxnSpLocks/>
          </p:cNvCxnSpPr>
          <p:nvPr/>
        </p:nvCxnSpPr>
        <p:spPr>
          <a:xfrm flipH="1">
            <a:off x="4518308" y="5651012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3720FC-781C-5D05-62C7-5CC25626A521}"/>
              </a:ext>
            </a:extLst>
          </p:cNvPr>
          <p:cNvSpPr txBox="1"/>
          <p:nvPr/>
        </p:nvSpPr>
        <p:spPr>
          <a:xfrm>
            <a:off x="5238388" y="5466346"/>
            <a:ext cx="245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轉好的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</a:t>
            </a:r>
          </a:p>
        </p:txBody>
      </p:sp>
      <p:sp>
        <p:nvSpPr>
          <p:cNvPr id="17" name="內容版面配置區 3">
            <a:extLst>
              <a:ext uri="{FF2B5EF4-FFF2-40B4-BE49-F238E27FC236}">
                <a16:creationId xmlns:a16="http://schemas.microsoft.com/office/drawing/2014/main" id="{5C65695F-0599-363E-A2FC-0B1BFB8126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轉好可在自己的資料夾看到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rf_1024x16m8_nldm_tt_0p90v_0p90v_25c_syn.db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Pre-sim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1/8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設計電路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設計一個</a:t>
            </a:r>
            <a:r>
              <a:rPr lang="en-US" altLang="zh-TW" sz="2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verilog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檔內含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rf_1024x16m8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</a:t>
            </a:r>
          </a:p>
          <a:p>
            <a:pPr lvl="1"/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 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同時間只能做單獨讀取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(1R)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或單獨寫入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(1W)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的記憶體電路</a:t>
            </a:r>
            <a:endParaRPr lang="en-US" altLang="zh-TW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94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Pre-sim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2/8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7798B6-4969-26F6-F088-01690C59C0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compiler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並查看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腳與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POWER_PINS(VDDCE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VDDPE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VSSE)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不用使用，該腳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APR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會用到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6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Pre-sim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3/8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7" name="圖片 6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B98A06CA-255E-EB48-4762-5D5A4F894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65722"/>
            <a:ext cx="6480720" cy="5824251"/>
          </a:xfrm>
          <a:prstGeom prst="rect">
            <a:avLst/>
          </a:prstGeom>
        </p:spPr>
      </p:pic>
      <p:sp>
        <p:nvSpPr>
          <p:cNvPr id="8" name="右大括弧 7">
            <a:extLst>
              <a:ext uri="{FF2B5EF4-FFF2-40B4-BE49-F238E27FC236}">
                <a16:creationId xmlns:a16="http://schemas.microsoft.com/office/drawing/2014/main" id="{4A768629-69CD-92C8-00B3-895BFCBC82E1}"/>
              </a:ext>
            </a:extLst>
          </p:cNvPr>
          <p:cNvSpPr/>
          <p:nvPr/>
        </p:nvSpPr>
        <p:spPr>
          <a:xfrm>
            <a:off x="2987824" y="3501008"/>
            <a:ext cx="720080" cy="266429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78D353-A2E0-695F-1449-1CC6C64933A1}"/>
              </a:ext>
            </a:extLst>
          </p:cNvPr>
          <p:cNvSpPr txBox="1"/>
          <p:nvPr/>
        </p:nvSpPr>
        <p:spPr>
          <a:xfrm>
            <a:off x="3707904" y="464849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會用到這些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Port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並注意該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port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B05C04-214F-FE0C-6B2E-81E457CCF34F}"/>
              </a:ext>
            </a:extLst>
          </p:cNvPr>
          <p:cNvSpPr/>
          <p:nvPr/>
        </p:nvSpPr>
        <p:spPr>
          <a:xfrm>
            <a:off x="1475656" y="1556792"/>
            <a:ext cx="5472608" cy="499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B4A25F-8D4E-0B7A-DE92-9CDA107D630E}"/>
              </a:ext>
            </a:extLst>
          </p:cNvPr>
          <p:cNvSpPr txBox="1"/>
          <p:nvPr/>
        </p:nvSpPr>
        <p:spPr>
          <a:xfrm>
            <a:off x="6948264" y="1621891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port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用這個</a:t>
            </a:r>
          </a:p>
        </p:txBody>
      </p:sp>
    </p:spTree>
    <p:extLst>
      <p:ext uri="{BB962C8B-B14F-4D97-AF65-F5344CB8AC3E}">
        <p14:creationId xmlns:p14="http://schemas.microsoft.com/office/powerpoint/2010/main" val="1103186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Pre-sim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4/8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8F82438-6AE2-4F3A-9FD4-38A4D85B5749}"/>
              </a:ext>
            </a:extLst>
          </p:cNvPr>
          <p:cNvSpPr txBox="1"/>
          <p:nvPr/>
        </p:nvSpPr>
        <p:spPr>
          <a:xfrm>
            <a:off x="452264" y="1244014"/>
            <a:ext cx="8507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3.</a:t>
            </a:r>
            <a:r>
              <a:rPr lang="en-US" altLang="zh-TW" sz="21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TW" sz="21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TOP.v</a:t>
            </a:r>
            <a:r>
              <a:rPr lang="en-US" altLang="zh-TW" sz="21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輸入以下程式碼，注意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input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不用不可空接，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可以</a:t>
            </a:r>
            <a:endParaRPr lang="en-US" altLang="zh-TW" sz="21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AB8CA3D-925D-4000-9197-F184626D71E2}"/>
              </a:ext>
            </a:extLst>
          </p:cNvPr>
          <p:cNvSpPr txBox="1"/>
          <p:nvPr/>
        </p:nvSpPr>
        <p:spPr>
          <a:xfrm>
            <a:off x="3289407" y="3550013"/>
            <a:ext cx="4126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對應你生成</a:t>
            </a:r>
            <a:r>
              <a:rPr lang="en-US" altLang="zh-TW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SRAM</a:t>
            </a:r>
            <a:r>
              <a:rPr lang="zh-TW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TW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name</a:t>
            </a:r>
          </a:p>
        </p:txBody>
      </p:sp>
      <p:pic>
        <p:nvPicPr>
          <p:cNvPr id="13" name="圖片 12" descr="一張含有 文字, 螢幕擷取畫面, 多媒體軟體, 軟體 的圖片&#10;&#10;自動產生的描述">
            <a:extLst>
              <a:ext uri="{FF2B5EF4-FFF2-40B4-BE49-F238E27FC236}">
                <a16:creationId xmlns:a16="http://schemas.microsoft.com/office/drawing/2014/main" id="{00418D1F-1EB0-AFF7-539B-143F80A3B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59512"/>
            <a:ext cx="6337276" cy="44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09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Pre-sim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5/8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AB8CA3D-925D-4000-9197-F184626D71E2}"/>
              </a:ext>
            </a:extLst>
          </p:cNvPr>
          <p:cNvSpPr txBox="1"/>
          <p:nvPr/>
        </p:nvSpPr>
        <p:spPr>
          <a:xfrm>
            <a:off x="3289407" y="3550013"/>
            <a:ext cx="4126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對應你生成</a:t>
            </a:r>
            <a:r>
              <a:rPr lang="en-US" altLang="zh-TW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SRAM</a:t>
            </a:r>
            <a:r>
              <a:rPr lang="zh-TW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TW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name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A463DB-1943-6151-B5E7-8599C1C5ED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腳說明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此範例為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normal mode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，可以自己調整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訊號都是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active low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TCEN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TWEN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專用的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enable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接腳 ，由於沒有要做測試電路，所以設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沒有要用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Bypass mode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TQ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腳，沒用到設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用不到設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 沒要延遲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access time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RET1N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用不到設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。沒做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voltage retention(power down pin)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STOV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。讓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posedge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詳細說明與使用可以到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/cad/CBDK/CBDK_TSMC40_Arm_f2.0/CIC/Memory/</a:t>
            </a:r>
            <a:r>
              <a:rPr lang="zh-TW" altLang="en-US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選擇的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rxpx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/doc/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裡的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userguide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看。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08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Pre-sim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6/8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AB8CA3D-925D-4000-9197-F184626D71E2}"/>
              </a:ext>
            </a:extLst>
          </p:cNvPr>
          <p:cNvSpPr txBox="1"/>
          <p:nvPr/>
        </p:nvSpPr>
        <p:spPr>
          <a:xfrm>
            <a:off x="3289407" y="4425187"/>
            <a:ext cx="4126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對應你生成</a:t>
            </a:r>
            <a:r>
              <a:rPr lang="en-US" altLang="zh-TW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SRAM</a:t>
            </a:r>
            <a:r>
              <a:rPr lang="zh-TW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TW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name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A463DB-1943-6151-B5E7-8599C1C5ED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STOV=0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STOV =0:  Q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posedge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out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STOV =1:  Q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negedge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out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文字, 圖表, 行, 平行 的圖片&#10;&#10;自動產生的描述">
            <a:extLst>
              <a:ext uri="{FF2B5EF4-FFF2-40B4-BE49-F238E27FC236}">
                <a16:creationId xmlns:a16="http://schemas.microsoft.com/office/drawing/2014/main" id="{649E5F27-919F-3705-D768-B978EBAE8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490"/>
            <a:ext cx="4126200" cy="2704891"/>
          </a:xfrm>
          <a:prstGeom prst="rect">
            <a:avLst/>
          </a:prstGeom>
        </p:spPr>
      </p:pic>
      <p:pic>
        <p:nvPicPr>
          <p:cNvPr id="10" name="圖片 9" descr="一張含有 圖表, 文字, 工程製圖, 行 的圖片&#10;&#10;自動產生的描述">
            <a:extLst>
              <a:ext uri="{FF2B5EF4-FFF2-40B4-BE49-F238E27FC236}">
                <a16:creationId xmlns:a16="http://schemas.microsoft.com/office/drawing/2014/main" id="{87C2F9E9-E9E5-360E-633E-AF54B2498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05219"/>
            <a:ext cx="4921636" cy="2916069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3AA9CD2-28CC-219A-C25D-1C69D89675E5}"/>
              </a:ext>
            </a:extLst>
          </p:cNvPr>
          <p:cNvCxnSpPr>
            <a:cxnSpLocks/>
          </p:cNvCxnSpPr>
          <p:nvPr/>
        </p:nvCxnSpPr>
        <p:spPr>
          <a:xfrm>
            <a:off x="1115616" y="3627149"/>
            <a:ext cx="0" cy="18722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47F934B-C58D-01F6-DFCC-198DB359BDB9}"/>
              </a:ext>
            </a:extLst>
          </p:cNvPr>
          <p:cNvCxnSpPr>
            <a:cxnSpLocks/>
          </p:cNvCxnSpPr>
          <p:nvPr/>
        </p:nvCxnSpPr>
        <p:spPr>
          <a:xfrm>
            <a:off x="5940152" y="3512086"/>
            <a:ext cx="0" cy="1987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62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Pre-sim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7/8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AB8CA3D-925D-4000-9197-F184626D71E2}"/>
              </a:ext>
            </a:extLst>
          </p:cNvPr>
          <p:cNvSpPr txBox="1"/>
          <p:nvPr/>
        </p:nvSpPr>
        <p:spPr>
          <a:xfrm>
            <a:off x="2785351" y="4425187"/>
            <a:ext cx="4126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對應你生成</a:t>
            </a:r>
            <a:r>
              <a:rPr lang="en-US" altLang="zh-TW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SRAM</a:t>
            </a:r>
            <a:r>
              <a:rPr lang="zh-TW" altLang="en-US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TW" sz="21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name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A463DB-1943-6151-B5E7-8599C1C5ED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3F4FED4A-7207-5CD0-DFF7-0FCD0B357346}"/>
              </a:ext>
            </a:extLst>
          </p:cNvPr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Step4. Pre-sim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pre_sim.sh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範例，指令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:source pre_sim.sh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記得跑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pre-sim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要加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notimingcheck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這個指令，以免有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Timing violation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的問題，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gate-level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不用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60F2A5C-140E-1427-8F0F-4E31B777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9" y="2852936"/>
            <a:ext cx="5810767" cy="2083861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81EB86E-233D-B510-615C-5690A69AF258}"/>
              </a:ext>
            </a:extLst>
          </p:cNvPr>
          <p:cNvCxnSpPr>
            <a:cxnSpLocks/>
          </p:cNvCxnSpPr>
          <p:nvPr/>
        </p:nvCxnSpPr>
        <p:spPr>
          <a:xfrm flipH="1">
            <a:off x="5004048" y="321297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0CC3AF9-782A-5E86-2410-C18063595426}"/>
              </a:ext>
            </a:extLst>
          </p:cNvPr>
          <p:cNvCxnSpPr>
            <a:cxnSpLocks/>
          </p:cNvCxnSpPr>
          <p:nvPr/>
        </p:nvCxnSpPr>
        <p:spPr>
          <a:xfrm flipH="1">
            <a:off x="4427984" y="3501008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08ACBFA-9B14-76D9-C201-AF4E57C231BB}"/>
              </a:ext>
            </a:extLst>
          </p:cNvPr>
          <p:cNvCxnSpPr>
            <a:cxnSpLocks/>
          </p:cNvCxnSpPr>
          <p:nvPr/>
        </p:nvCxnSpPr>
        <p:spPr>
          <a:xfrm flipH="1">
            <a:off x="5364088" y="3717032"/>
            <a:ext cx="133590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33A589-AF85-8A17-11F6-6D68F9A3E990}"/>
              </a:ext>
            </a:extLst>
          </p:cNvPr>
          <p:cNvSpPr txBox="1"/>
          <p:nvPr/>
        </p:nvSpPr>
        <p:spPr>
          <a:xfrm>
            <a:off x="5622696" y="2996952"/>
            <a:ext cx="245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輸入自己的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tb.v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與路徑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62F062-6319-A680-4B07-399617796801}"/>
              </a:ext>
            </a:extLst>
          </p:cNvPr>
          <p:cNvSpPr txBox="1"/>
          <p:nvPr/>
        </p:nvSpPr>
        <p:spPr>
          <a:xfrm>
            <a:off x="5580112" y="3284984"/>
            <a:ext cx="27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輸入自己的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TOP.v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與路徑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230300D-BE5E-51B7-5316-FC088082DC1C}"/>
              </a:ext>
            </a:extLst>
          </p:cNvPr>
          <p:cNvSpPr txBox="1"/>
          <p:nvPr/>
        </p:nvSpPr>
        <p:spPr>
          <a:xfrm>
            <a:off x="6711746" y="3501008"/>
            <a:ext cx="275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memory.v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的路徑與檔案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355353E-943E-DA44-081C-8D727C2E734F}"/>
              </a:ext>
            </a:extLst>
          </p:cNvPr>
          <p:cNvCxnSpPr>
            <a:cxnSpLocks/>
          </p:cNvCxnSpPr>
          <p:nvPr/>
        </p:nvCxnSpPr>
        <p:spPr>
          <a:xfrm flipH="1">
            <a:off x="2468945" y="4467815"/>
            <a:ext cx="4718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50EAD38-B0DA-033E-1BC1-4EB8D2616A24}"/>
              </a:ext>
            </a:extLst>
          </p:cNvPr>
          <p:cNvSpPr txBox="1"/>
          <p:nvPr/>
        </p:nvSpPr>
        <p:spPr>
          <a:xfrm>
            <a:off x="2875319" y="4263604"/>
            <a:ext cx="361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前模擬不加會有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Timing violation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3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Pre-sim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8/8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C12F712-AFDF-E89D-F9B6-D28C6DBF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188720"/>
            <a:ext cx="2947338" cy="280831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5F06C53-ADAA-B1FA-6B82-BEF25D61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6" y="4010372"/>
            <a:ext cx="9144000" cy="1048669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11573AD-92D7-2EA4-83CD-48F7F547D7CA}"/>
              </a:ext>
            </a:extLst>
          </p:cNvPr>
          <p:cNvSpPr txBox="1"/>
          <p:nvPr/>
        </p:nvSpPr>
        <p:spPr>
          <a:xfrm>
            <a:off x="2093715" y="5374957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WEN=0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A=5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BE01567-CFC2-BE96-3C40-16DEE811AEA0}"/>
              </a:ext>
            </a:extLst>
          </p:cNvPr>
          <p:cNvSpPr txBox="1"/>
          <p:nvPr/>
        </p:nvSpPr>
        <p:spPr>
          <a:xfrm>
            <a:off x="2731099" y="5374957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WEN=0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=8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=11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872FBC-8171-2C1A-C1B0-81D02055BFAE}"/>
              </a:ext>
            </a:extLst>
          </p:cNvPr>
          <p:cNvSpPr txBox="1"/>
          <p:nvPr/>
        </p:nvSpPr>
        <p:spPr>
          <a:xfrm>
            <a:off x="3451377" y="5374957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WEN=0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=99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=17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CAAD2BD-9B33-AEBF-5101-0A95C35475A0}"/>
              </a:ext>
            </a:extLst>
          </p:cNvPr>
          <p:cNvSpPr txBox="1"/>
          <p:nvPr/>
        </p:nvSpPr>
        <p:spPr>
          <a:xfrm>
            <a:off x="4092686" y="5374957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WEN=0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=81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=63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B206F5A-C61B-B063-BA4E-17CF43E42608}"/>
              </a:ext>
            </a:extLst>
          </p:cNvPr>
          <p:cNvSpPr txBox="1"/>
          <p:nvPr/>
        </p:nvSpPr>
        <p:spPr>
          <a:xfrm>
            <a:off x="4879987" y="5427502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WEN=0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=89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=77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856FBB7-397F-7907-BC7F-84A36806939E}"/>
              </a:ext>
            </a:extLst>
          </p:cNvPr>
          <p:cNvSpPr txBox="1"/>
          <p:nvPr/>
        </p:nvSpPr>
        <p:spPr>
          <a:xfrm>
            <a:off x="5680552" y="5403611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WEN=1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A=5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ABB49AD-166A-27F1-7C73-C54AA2D7EE5A}"/>
              </a:ext>
            </a:extLst>
          </p:cNvPr>
          <p:cNvSpPr txBox="1"/>
          <p:nvPr/>
        </p:nvSpPr>
        <p:spPr>
          <a:xfrm>
            <a:off x="6431981" y="5382422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WEN=1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=8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=11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0C47465-35A8-D4B9-9CFE-6D6CAA4496BC}"/>
              </a:ext>
            </a:extLst>
          </p:cNvPr>
          <p:cNvSpPr txBox="1"/>
          <p:nvPr/>
        </p:nvSpPr>
        <p:spPr>
          <a:xfrm>
            <a:off x="7116826" y="5382422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WEN=1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=99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=17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B413E94-408D-A136-0535-D0E790813CB7}"/>
              </a:ext>
            </a:extLst>
          </p:cNvPr>
          <p:cNvSpPr txBox="1"/>
          <p:nvPr/>
        </p:nvSpPr>
        <p:spPr>
          <a:xfrm>
            <a:off x="7905414" y="5388544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WEN=1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=81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=63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B2AD145-A179-5274-5DA0-B8E012D9060A}"/>
              </a:ext>
            </a:extLst>
          </p:cNvPr>
          <p:cNvSpPr txBox="1"/>
          <p:nvPr/>
        </p:nvSpPr>
        <p:spPr>
          <a:xfrm>
            <a:off x="8575406" y="5374957"/>
            <a:ext cx="100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WEN=1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=89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=77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A04E69E-2BFD-32C3-ED1B-EA1DC4427FE0}"/>
              </a:ext>
            </a:extLst>
          </p:cNvPr>
          <p:cNvCxnSpPr>
            <a:cxnSpLocks/>
          </p:cNvCxnSpPr>
          <p:nvPr/>
        </p:nvCxnSpPr>
        <p:spPr>
          <a:xfrm>
            <a:off x="2411760" y="4941168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B5306E5-D8D5-BC2D-21CF-25DE95975156}"/>
              </a:ext>
            </a:extLst>
          </p:cNvPr>
          <p:cNvCxnSpPr>
            <a:cxnSpLocks/>
          </p:cNvCxnSpPr>
          <p:nvPr/>
        </p:nvCxnSpPr>
        <p:spPr>
          <a:xfrm>
            <a:off x="3102703" y="4941168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41E988A-EAD7-0378-37AE-B69C6AB53915}"/>
              </a:ext>
            </a:extLst>
          </p:cNvPr>
          <p:cNvCxnSpPr>
            <a:cxnSpLocks/>
          </p:cNvCxnSpPr>
          <p:nvPr/>
        </p:nvCxnSpPr>
        <p:spPr>
          <a:xfrm>
            <a:off x="3851920" y="4941168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BF02BCB-0A1D-E5B5-B458-25ABC9EE7D3B}"/>
              </a:ext>
            </a:extLst>
          </p:cNvPr>
          <p:cNvCxnSpPr>
            <a:cxnSpLocks/>
          </p:cNvCxnSpPr>
          <p:nvPr/>
        </p:nvCxnSpPr>
        <p:spPr>
          <a:xfrm>
            <a:off x="4530120" y="4941167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5BC9786-45AE-A1B6-10C4-4C5F9C2CB22D}"/>
              </a:ext>
            </a:extLst>
          </p:cNvPr>
          <p:cNvCxnSpPr>
            <a:cxnSpLocks/>
          </p:cNvCxnSpPr>
          <p:nvPr/>
        </p:nvCxnSpPr>
        <p:spPr>
          <a:xfrm>
            <a:off x="5292080" y="4969607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035711FC-8D96-B21F-1FC6-612FAB3F9DBE}"/>
              </a:ext>
            </a:extLst>
          </p:cNvPr>
          <p:cNvCxnSpPr>
            <a:cxnSpLocks/>
          </p:cNvCxnSpPr>
          <p:nvPr/>
        </p:nvCxnSpPr>
        <p:spPr>
          <a:xfrm>
            <a:off x="6071941" y="4969607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35C6CAB-72FB-90B6-89BF-4EA940852277}"/>
              </a:ext>
            </a:extLst>
          </p:cNvPr>
          <p:cNvCxnSpPr>
            <a:cxnSpLocks/>
          </p:cNvCxnSpPr>
          <p:nvPr/>
        </p:nvCxnSpPr>
        <p:spPr>
          <a:xfrm>
            <a:off x="6804248" y="5008390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4C9E257-3790-A0A6-1A56-6A3159FE111A}"/>
              </a:ext>
            </a:extLst>
          </p:cNvPr>
          <p:cNvCxnSpPr>
            <a:cxnSpLocks/>
          </p:cNvCxnSpPr>
          <p:nvPr/>
        </p:nvCxnSpPr>
        <p:spPr>
          <a:xfrm>
            <a:off x="7524328" y="4969608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378EAA4-09D2-F08E-7363-6DCC8AEF2081}"/>
              </a:ext>
            </a:extLst>
          </p:cNvPr>
          <p:cNvCxnSpPr>
            <a:cxnSpLocks/>
          </p:cNvCxnSpPr>
          <p:nvPr/>
        </p:nvCxnSpPr>
        <p:spPr>
          <a:xfrm>
            <a:off x="8244408" y="4986206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3F493AC-04BD-EB11-A126-1D40FB32CF69}"/>
              </a:ext>
            </a:extLst>
          </p:cNvPr>
          <p:cNvCxnSpPr>
            <a:cxnSpLocks/>
          </p:cNvCxnSpPr>
          <p:nvPr/>
        </p:nvCxnSpPr>
        <p:spPr>
          <a:xfrm>
            <a:off x="8964488" y="4986207"/>
            <a:ext cx="0" cy="433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波型解釋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WEN=0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itchFamily="2" charset="2"/>
              </a:rPr>
              <a:t>  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write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只看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</a:t>
            </a:r>
            <a:endParaRPr lang="en-US" altLang="zh-TW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WEN=1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itchFamily="2" charset="2"/>
              </a:rPr>
              <a:t> 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只看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</a:t>
            </a:r>
          </a:p>
          <a:p>
            <a:pPr lvl="1"/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tb-&gt; Send to Waveform Window -&gt; Run</a:t>
            </a:r>
            <a:endParaRPr lang="zh-TW" altLang="en-US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45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DD8C4D5-A8F1-E361-8F6A-D8BDB135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54" y="2219230"/>
            <a:ext cx="5395946" cy="432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Synthesis Flow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(1/6)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9" name="圓角矩形 9">
            <a:extLst>
              <a:ext uri="{FF2B5EF4-FFF2-40B4-BE49-F238E27FC236}">
                <a16:creationId xmlns:a16="http://schemas.microsoft.com/office/drawing/2014/main" id="{2BCA2D13-BDE6-4801-95EB-982D9C0100CD}"/>
              </a:ext>
            </a:extLst>
          </p:cNvPr>
          <p:cNvSpPr/>
          <p:nvPr/>
        </p:nvSpPr>
        <p:spPr>
          <a:xfrm>
            <a:off x="1979712" y="2924944"/>
            <a:ext cx="4221386" cy="145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9">
            <a:extLst>
              <a:ext uri="{FF2B5EF4-FFF2-40B4-BE49-F238E27FC236}">
                <a16:creationId xmlns:a16="http://schemas.microsoft.com/office/drawing/2014/main" id="{CB4E7804-B2D1-4E26-8E8D-5E1D7DE273F2}"/>
              </a:ext>
            </a:extLst>
          </p:cNvPr>
          <p:cNvSpPr/>
          <p:nvPr/>
        </p:nvSpPr>
        <p:spPr>
          <a:xfrm>
            <a:off x="1187623" y="6021288"/>
            <a:ext cx="1656185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E77931-91D0-4F61-BB40-B7AA9CD2E7D0}"/>
              </a:ext>
            </a:extLst>
          </p:cNvPr>
          <p:cNvSpPr txBox="1"/>
          <p:nvPr/>
        </p:nvSpPr>
        <p:spPr>
          <a:xfrm>
            <a:off x="4555789" y="3021160"/>
            <a:ext cx="1871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自己的</a:t>
            </a:r>
            <a:r>
              <a:rPr lang="en-US" altLang="zh-TW" sz="1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 </a:t>
            </a:r>
            <a:r>
              <a:rPr lang="en-US" altLang="zh-TW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db</a:t>
            </a:r>
            <a:r>
              <a:rPr lang="zh-TW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檔路徑與檔案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2CB9359-6C54-33BF-442B-9E5EF04AC047}"/>
              </a:ext>
            </a:extLst>
          </p:cNvPr>
          <p:cNvSpPr txBox="1"/>
          <p:nvPr/>
        </p:nvSpPr>
        <p:spPr>
          <a:xfrm>
            <a:off x="324745" y="1007433"/>
            <a:ext cx="8507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 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 修改以下程式碼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Target library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放入剛剛產生的*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db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檔路徑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對應合成的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TOP.v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，進行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的修改，注意不要把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mem.v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檔拿去合</a:t>
            </a:r>
          </a:p>
        </p:txBody>
      </p:sp>
    </p:spTree>
    <p:extLst>
      <p:ext uri="{BB962C8B-B14F-4D97-AF65-F5344CB8AC3E}">
        <p14:creationId xmlns:p14="http://schemas.microsoft.com/office/powerpoint/2010/main" val="54615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memory arrays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99983"/>
            <a:ext cx="8219256" cy="479956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23528" y="3789040"/>
            <a:ext cx="115212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567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(2/6)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E663F8-0DDE-4321-B22A-C3497436967D}"/>
              </a:ext>
            </a:extLst>
          </p:cNvPr>
          <p:cNvSpPr txBox="1"/>
          <p:nvPr/>
        </p:nvSpPr>
        <p:spPr>
          <a:xfrm>
            <a:off x="318356" y="1051624"/>
            <a:ext cx="85072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Step3.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開始合成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7432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輸入指令 </a:t>
            </a:r>
            <a:r>
              <a:rPr lang="en-US" altLang="zh-TW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dcnxt_shell</a:t>
            </a:r>
            <a:r>
              <a:rPr lang="en-US" altLang="zh-TW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–f </a:t>
            </a:r>
            <a:r>
              <a:rPr lang="en-US" altLang="zh-TW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dc.tcl</a:t>
            </a:r>
            <a:r>
              <a:rPr lang="en-US" altLang="zh-TW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對應自己取的</a:t>
            </a:r>
            <a:r>
              <a:rPr lang="en-US" altLang="zh-TW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tcl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名字</a:t>
            </a:r>
            <a:r>
              <a:rPr lang="en-US" altLang="zh-TW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方法一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C3E853-6580-315A-74EB-B73532AE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042224"/>
            <a:ext cx="6115050" cy="3019425"/>
          </a:xfrm>
          <a:prstGeom prst="rect">
            <a:avLst/>
          </a:prstGeom>
        </p:spPr>
      </p:pic>
      <p:sp>
        <p:nvSpPr>
          <p:cNvPr id="9" name="圓角矩形 9">
            <a:extLst>
              <a:ext uri="{FF2B5EF4-FFF2-40B4-BE49-F238E27FC236}">
                <a16:creationId xmlns:a16="http://schemas.microsoft.com/office/drawing/2014/main" id="{2BCA2D13-BDE6-4801-95EB-982D9C0100CD}"/>
              </a:ext>
            </a:extLst>
          </p:cNvPr>
          <p:cNvSpPr/>
          <p:nvPr/>
        </p:nvSpPr>
        <p:spPr>
          <a:xfrm>
            <a:off x="4067944" y="2042224"/>
            <a:ext cx="1656184" cy="229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364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059DDE07-EDF1-B058-F0AD-3585F54F5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80" y="1618566"/>
            <a:ext cx="4701074" cy="2571813"/>
          </a:xfrm>
          <a:prstGeom prst="rect">
            <a:avLst/>
          </a:prstGeom>
        </p:spPr>
      </p:pic>
      <p:pic>
        <p:nvPicPr>
          <p:cNvPr id="8" name="圖片 7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C0414FF4-B188-7D4E-01B9-E73CBD989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150297"/>
            <a:ext cx="4826634" cy="2571813"/>
          </a:xfrm>
          <a:prstGeom prst="rect">
            <a:avLst/>
          </a:prstGeom>
        </p:spPr>
      </p:pic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D18E43E5-EABE-7D2F-C78E-5F5BA65A9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4" y="1684258"/>
            <a:ext cx="4002231" cy="2715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(3/6)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E0B3F52D-FD58-487B-A22C-C7391CB52302}"/>
              </a:ext>
            </a:extLst>
          </p:cNvPr>
          <p:cNvSpPr/>
          <p:nvPr/>
        </p:nvSpPr>
        <p:spPr>
          <a:xfrm>
            <a:off x="4366168" y="3788228"/>
            <a:ext cx="3240360" cy="2263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9">
            <a:extLst>
              <a:ext uri="{FF2B5EF4-FFF2-40B4-BE49-F238E27FC236}">
                <a16:creationId xmlns:a16="http://schemas.microsoft.com/office/drawing/2014/main" id="{7D08A9A1-868B-4B1A-9653-274D23B8F4DC}"/>
              </a:ext>
            </a:extLst>
          </p:cNvPr>
          <p:cNvSpPr/>
          <p:nvPr/>
        </p:nvSpPr>
        <p:spPr>
          <a:xfrm>
            <a:off x="363937" y="3845598"/>
            <a:ext cx="367619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9">
            <a:extLst>
              <a:ext uri="{FF2B5EF4-FFF2-40B4-BE49-F238E27FC236}">
                <a16:creationId xmlns:a16="http://schemas.microsoft.com/office/drawing/2014/main" id="{6A6930F8-0C6D-44BE-9142-D121238DBD2A}"/>
              </a:ext>
            </a:extLst>
          </p:cNvPr>
          <p:cNvSpPr/>
          <p:nvPr/>
        </p:nvSpPr>
        <p:spPr>
          <a:xfrm>
            <a:off x="1979712" y="5301209"/>
            <a:ext cx="4898642" cy="14992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660AC5-FAE0-DB42-DEFD-12AAF735FE7B}"/>
              </a:ext>
            </a:extLst>
          </p:cNvPr>
          <p:cNvSpPr txBox="1"/>
          <p:nvPr/>
        </p:nvSpPr>
        <p:spPr>
          <a:xfrm>
            <a:off x="487351" y="1131849"/>
            <a:ext cx="850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Timing  &amp; Area &amp; Power</a:t>
            </a:r>
          </a:p>
        </p:txBody>
      </p:sp>
    </p:spTree>
    <p:extLst>
      <p:ext uri="{BB962C8B-B14F-4D97-AF65-F5344CB8AC3E}">
        <p14:creationId xmlns:p14="http://schemas.microsoft.com/office/powerpoint/2010/main" val="3090834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6F90407-8857-FAE8-2D57-97F8DF00A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5020376" cy="2248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Synthesis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4/6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方法二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dv 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itchFamily="2" charset="2"/>
              </a:rPr>
              <a:t>dv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itchFamily="2" charset="2"/>
              </a:rPr>
              <a:t>視窗中輸入 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itchFamily="2" charset="2"/>
              </a:rPr>
              <a:t>source </a:t>
            </a:r>
            <a:r>
              <a:rPr lang="en-US" altLang="zh-TW" sz="21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itchFamily="2" charset="2"/>
              </a:rPr>
              <a:t>dc.tcl</a:t>
            </a:r>
            <a:endParaRPr lang="en-US" altLang="zh-TW" sz="21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1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dirty="0"/>
          </a:p>
        </p:txBody>
      </p:sp>
      <p:sp>
        <p:nvSpPr>
          <p:cNvPr id="19" name="圓角矩形 9">
            <a:extLst>
              <a:ext uri="{FF2B5EF4-FFF2-40B4-BE49-F238E27FC236}">
                <a16:creationId xmlns:a16="http://schemas.microsoft.com/office/drawing/2014/main" id="{22F7B498-C419-405F-B897-1AE7F7710181}"/>
              </a:ext>
            </a:extLst>
          </p:cNvPr>
          <p:cNvSpPr/>
          <p:nvPr/>
        </p:nvSpPr>
        <p:spPr>
          <a:xfrm>
            <a:off x="3779912" y="2060848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B2CF8518-68B9-546C-BE51-09289BFF5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7" y="4382050"/>
            <a:ext cx="2819794" cy="1886213"/>
          </a:xfrm>
          <a:prstGeom prst="rect">
            <a:avLst/>
          </a:prstGeom>
        </p:spPr>
      </p:pic>
      <p:sp>
        <p:nvSpPr>
          <p:cNvPr id="22" name="圓角矩形 9">
            <a:extLst>
              <a:ext uri="{FF2B5EF4-FFF2-40B4-BE49-F238E27FC236}">
                <a16:creationId xmlns:a16="http://schemas.microsoft.com/office/drawing/2014/main" id="{A95F2985-D371-43B6-8D44-AAFAF325301C}"/>
              </a:ext>
            </a:extLst>
          </p:cNvPr>
          <p:cNvSpPr/>
          <p:nvPr/>
        </p:nvSpPr>
        <p:spPr>
          <a:xfrm>
            <a:off x="2051720" y="5964910"/>
            <a:ext cx="1217293" cy="2477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441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1DFDB131-B4C9-431D-E85E-51F74F7A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411052"/>
            <a:ext cx="7746776" cy="37542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Synthesis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方法二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 3"/>
              <a:buChar char=""/>
              <a:tabLst/>
              <a:defRPr/>
            </a:pP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合成後，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File</a:t>
            </a:r>
            <a:r>
              <a:rPr kumimoji="0" lang="en-US" altLang="zh-TW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itchFamily="2" charset="2"/>
              </a:rPr>
              <a:t>  Read   </a:t>
            </a:r>
            <a:r>
              <a:rPr kumimoji="0" lang="en-US" altLang="zh-TW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Wingdings" pitchFamily="2" charset="2"/>
              </a:rPr>
              <a:t>TOP.v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Schematic</a:t>
            </a:r>
            <a:r>
              <a:rPr lang="zh-TW" altLang="en-US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 電路是否有順利加入</a:t>
            </a:r>
            <a:r>
              <a:rPr lang="en-US" altLang="zh-TW" sz="2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rf_1024x16m8</a:t>
            </a:r>
          </a:p>
          <a:p>
            <a:pPr lvl="1"/>
            <a:endParaRPr lang="en-US" altLang="zh-TW" sz="21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6F78080-880B-41E8-B568-934B7640895F}"/>
              </a:ext>
            </a:extLst>
          </p:cNvPr>
          <p:cNvGrpSpPr/>
          <p:nvPr/>
        </p:nvGrpSpPr>
        <p:grpSpPr>
          <a:xfrm>
            <a:off x="611560" y="2660707"/>
            <a:ext cx="4502758" cy="2978093"/>
            <a:chOff x="-8979069" y="4313442"/>
            <a:chExt cx="7662594" cy="430682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BE3AA1A-1949-4CF3-A8A5-AA8A839AFEBB}"/>
                </a:ext>
              </a:extLst>
            </p:cNvPr>
            <p:cNvSpPr/>
            <p:nvPr/>
          </p:nvSpPr>
          <p:spPr>
            <a:xfrm>
              <a:off x="-6650809" y="4313442"/>
              <a:ext cx="216017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8A367BC9-8F65-4523-8656-B844CA8A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6668" y="8137454"/>
              <a:ext cx="0" cy="2880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7D72306-5559-4EF3-A4DE-288D74FF59D2}"/>
                </a:ext>
              </a:extLst>
            </p:cNvPr>
            <p:cNvSpPr txBox="1"/>
            <p:nvPr/>
          </p:nvSpPr>
          <p:spPr>
            <a:xfrm>
              <a:off x="-2321877" y="8281710"/>
              <a:ext cx="1005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點取兩下</a:t>
              </a:r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B2B9708C-70F8-43F6-A56B-7629D311C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79069" y="5190106"/>
              <a:ext cx="751764" cy="648073"/>
            </a:xfrm>
            <a:prstGeom prst="rect">
              <a:avLst/>
            </a:prstGeom>
          </p:spPr>
        </p:pic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9832E4F-5863-4154-AA86-B6199E00A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243829" y="4566588"/>
              <a:ext cx="1751808" cy="6840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 descr="一張含有 螢幕擷取畫面, 陳列, 圖表, 鮮豔 的圖片&#10;&#10;自動產生的描述">
            <a:extLst>
              <a:ext uri="{FF2B5EF4-FFF2-40B4-BE49-F238E27FC236}">
                <a16:creationId xmlns:a16="http://schemas.microsoft.com/office/drawing/2014/main" id="{68DE2B0B-F3B9-97F2-1962-2B6B30031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64" y="2735395"/>
            <a:ext cx="2557190" cy="3106986"/>
          </a:xfrm>
          <a:prstGeom prst="rect">
            <a:avLst/>
          </a:prstGeom>
        </p:spPr>
      </p:pic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25DDCD9-600D-B0E8-7F6E-EC8C110BF6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9800" y="2473393"/>
            <a:ext cx="1713050" cy="1206275"/>
          </a:xfrm>
          <a:prstGeom prst="bentConnector3">
            <a:avLst>
              <a:gd name="adj1" fmla="val 4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05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Synthesis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6/6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F7A6763-7D4F-4E21-94D9-CCCD0F383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t="12150" r="90162" b="65451"/>
          <a:stretch/>
        </p:blipFill>
        <p:spPr>
          <a:xfrm>
            <a:off x="517307" y="1482973"/>
            <a:ext cx="1840574" cy="184057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3AFF3C-1E52-48A9-B182-628B6D9CC7A9}"/>
              </a:ext>
            </a:extLst>
          </p:cNvPr>
          <p:cNvSpPr txBox="1"/>
          <p:nvPr/>
        </p:nvSpPr>
        <p:spPr>
          <a:xfrm>
            <a:off x="401651" y="10902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1.  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5436F9-C688-4581-9910-23FB14288A69}"/>
              </a:ext>
            </a:extLst>
          </p:cNvPr>
          <p:cNvSpPr txBox="1"/>
          <p:nvPr/>
        </p:nvSpPr>
        <p:spPr>
          <a:xfrm>
            <a:off x="3148299" y="10902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2.  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78B72A8-A7D9-497D-A98A-0FB68F13EF67}"/>
              </a:ext>
            </a:extLst>
          </p:cNvPr>
          <p:cNvSpPr txBox="1"/>
          <p:nvPr/>
        </p:nvSpPr>
        <p:spPr>
          <a:xfrm>
            <a:off x="1652565" y="359791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3.  </a:t>
            </a: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投影片編號版面配置區 2">
            <a:extLst>
              <a:ext uri="{FF2B5EF4-FFF2-40B4-BE49-F238E27FC236}">
                <a16:creationId xmlns:a16="http://schemas.microsoft.com/office/drawing/2014/main" id="{9582140C-7216-4076-86C1-BD5BAEAA5D84}"/>
              </a:ext>
            </a:extLst>
          </p:cNvPr>
          <p:cNvSpPr txBox="1">
            <a:spLocks/>
          </p:cNvSpPr>
          <p:nvPr/>
        </p:nvSpPr>
        <p:spPr>
          <a:xfrm>
            <a:off x="3024408" y="6810482"/>
            <a:ext cx="1273313" cy="117594"/>
          </a:xfrm>
          <a:prstGeom prst="rect">
            <a:avLst/>
          </a:prstGeom>
        </p:spPr>
        <p:txBody>
          <a:bodyPr vert="horz"/>
          <a:lstStyle>
            <a:defPPr>
              <a:defRPr lang="zh-TW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8" name="圖片 7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605CC7E4-83D4-A6F5-A656-FB2F27D5A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93" y="1452789"/>
            <a:ext cx="3273137" cy="2296081"/>
          </a:xfrm>
          <a:prstGeom prst="rect">
            <a:avLst/>
          </a:prstGeom>
        </p:spPr>
      </p:pic>
      <p:pic>
        <p:nvPicPr>
          <p:cNvPr id="9" name="圖片 8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11F97B3E-0982-D2E1-B01B-084BB04DA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67251"/>
            <a:ext cx="4818421" cy="2335109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413DFE07-0BE9-812A-7001-F1B33D457B9E}"/>
              </a:ext>
            </a:extLst>
          </p:cNvPr>
          <p:cNvGrpSpPr/>
          <p:nvPr/>
        </p:nvGrpSpPr>
        <p:grpSpPr>
          <a:xfrm>
            <a:off x="3059833" y="4216907"/>
            <a:ext cx="2800672" cy="1576501"/>
            <a:chOff x="-8979069" y="4313442"/>
            <a:chExt cx="7662594" cy="43068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CF1D24-F831-735F-BA39-40A866CAB665}"/>
                </a:ext>
              </a:extLst>
            </p:cNvPr>
            <p:cNvSpPr/>
            <p:nvPr/>
          </p:nvSpPr>
          <p:spPr>
            <a:xfrm>
              <a:off x="-6650809" y="4313442"/>
              <a:ext cx="216017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E5191D72-14DC-84A1-FCFB-CAC11F100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6668" y="8137454"/>
              <a:ext cx="0" cy="2880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2C70A1C-9ABF-F48B-C6AA-2BEDC286BC93}"/>
                </a:ext>
              </a:extLst>
            </p:cNvPr>
            <p:cNvSpPr txBox="1"/>
            <p:nvPr/>
          </p:nvSpPr>
          <p:spPr>
            <a:xfrm>
              <a:off x="-2321877" y="8281710"/>
              <a:ext cx="1005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點取兩下</a:t>
              </a: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1584E72-30A0-26CA-DD0C-7CEE38693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979069" y="5190106"/>
              <a:ext cx="751764" cy="648073"/>
            </a:xfrm>
            <a:prstGeom prst="rect">
              <a:avLst/>
            </a:prstGeom>
          </p:spPr>
        </p:pic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0B20413-9082-2BCF-5CE7-46866DF3F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243829" y="4566588"/>
              <a:ext cx="1751808" cy="6840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圖片 18" descr="一張含有 螢幕擷取畫面, 陳列, 圖表, 鮮豔 的圖片&#10;&#10;自動產生的描述">
            <a:extLst>
              <a:ext uri="{FF2B5EF4-FFF2-40B4-BE49-F238E27FC236}">
                <a16:creationId xmlns:a16="http://schemas.microsoft.com/office/drawing/2014/main" id="{D4034215-B913-9982-7727-70A7F2DDC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8" y="4229621"/>
            <a:ext cx="1590548" cy="19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Gate-level Simulation Flow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首先需要準備檔案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Top_syn.v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合成後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testbench.v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(tb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sc9_cln40g_base_rvt.v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sc9_cln40g_base_rvt_udp.v(cell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library.v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rf_1024x16m8.v (memory compiler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.v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post_sim.sh</a:t>
            </a:r>
          </a:p>
        </p:txBody>
      </p:sp>
    </p:spTree>
    <p:extLst>
      <p:ext uri="{BB962C8B-B14F-4D97-AF65-F5344CB8AC3E}">
        <p14:creationId xmlns:p14="http://schemas.microsoft.com/office/powerpoint/2010/main" val="2149754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A3C92AEF-E420-42B3-2565-0F421D470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348880"/>
            <a:ext cx="5017691" cy="3210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Gate-level Simulation Flow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13" name="圓角矩形 9">
            <a:extLst>
              <a:ext uri="{FF2B5EF4-FFF2-40B4-BE49-F238E27FC236}">
                <a16:creationId xmlns:a16="http://schemas.microsoft.com/office/drawing/2014/main" id="{A5EB0BD4-15B5-4FB3-A9C4-4E535D689700}"/>
              </a:ext>
            </a:extLst>
          </p:cNvPr>
          <p:cNvSpPr/>
          <p:nvPr/>
        </p:nvSpPr>
        <p:spPr>
          <a:xfrm>
            <a:off x="612648" y="2711073"/>
            <a:ext cx="4743187" cy="18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9">
            <a:extLst>
              <a:ext uri="{FF2B5EF4-FFF2-40B4-BE49-F238E27FC236}">
                <a16:creationId xmlns:a16="http://schemas.microsoft.com/office/drawing/2014/main" id="{E3A37FC6-363E-4DD1-B340-CD8FE42B9FA8}"/>
              </a:ext>
            </a:extLst>
          </p:cNvPr>
          <p:cNvSpPr/>
          <p:nvPr/>
        </p:nvSpPr>
        <p:spPr>
          <a:xfrm>
            <a:off x="792275" y="5140625"/>
            <a:ext cx="1981200" cy="1947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89913183-EF90-40D3-B49B-ECD28A736729}"/>
              </a:ext>
            </a:extLst>
          </p:cNvPr>
          <p:cNvSpPr/>
          <p:nvPr/>
        </p:nvSpPr>
        <p:spPr>
          <a:xfrm>
            <a:off x="3888619" y="2980385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A29B2E-F4D9-4B96-87C5-3EA8EAC4C5C5}"/>
              </a:ext>
            </a:extLst>
          </p:cNvPr>
          <p:cNvSpPr txBox="1"/>
          <p:nvPr/>
        </p:nvSpPr>
        <p:spPr>
          <a:xfrm>
            <a:off x="3392561" y="3412433"/>
            <a:ext cx="196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合成的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SDF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檔</a:t>
            </a:r>
          </a:p>
        </p:txBody>
      </p:sp>
      <p:pic>
        <p:nvPicPr>
          <p:cNvPr id="11" name="圖片 10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D1F0FB0D-1679-DA5A-D40A-FD1171858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36" y="1143000"/>
            <a:ext cx="1461799" cy="5322449"/>
          </a:xfrm>
          <a:prstGeom prst="rect">
            <a:avLst/>
          </a:prstGeom>
        </p:spPr>
      </p:pic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3F21E251-326C-4F5D-E07E-98ECB24356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28219"/>
            <a:ext cx="8229600" cy="4937760"/>
          </a:xfrm>
        </p:spPr>
        <p:txBody>
          <a:bodyPr/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testbench.v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輸入以下程式碼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路徑改成自己的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sdf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3301263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3">
            <a:extLst>
              <a:ext uri="{FF2B5EF4-FFF2-40B4-BE49-F238E27FC236}">
                <a16:creationId xmlns:a16="http://schemas.microsoft.com/office/drawing/2014/main" id="{1BF42F7D-071A-E7AE-6365-7B5FB9635E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6759" y="1193421"/>
            <a:ext cx="8229600" cy="4937760"/>
          </a:xfrm>
        </p:spPr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post_sim.sh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source post_sim.sh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C8D607-C83D-4E0A-7937-DA70D3E7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70" y="3153147"/>
            <a:ext cx="7163474" cy="25359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Gate-level Simulation Flow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921796-DF21-428A-8652-380488740FFE}"/>
              </a:ext>
            </a:extLst>
          </p:cNvPr>
          <p:cNvSpPr txBox="1"/>
          <p:nvPr/>
        </p:nvSpPr>
        <p:spPr>
          <a:xfrm>
            <a:off x="7756942" y="4393346"/>
            <a:ext cx="1618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cell library file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73B4F1-F0FF-4862-ACC5-37841BB6F3E0}"/>
              </a:ext>
            </a:extLst>
          </p:cNvPr>
          <p:cNvSpPr txBox="1"/>
          <p:nvPr/>
        </p:nvSpPr>
        <p:spPr>
          <a:xfrm>
            <a:off x="5557335" y="3565085"/>
            <a:ext cx="134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合成後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.v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檔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36BC6F6-4ED0-4C22-A805-71D528BC29EF}"/>
              </a:ext>
            </a:extLst>
          </p:cNvPr>
          <p:cNvSpPr txBox="1"/>
          <p:nvPr/>
        </p:nvSpPr>
        <p:spPr>
          <a:xfrm>
            <a:off x="5081657" y="3330088"/>
            <a:ext cx="75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TB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檔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162DBA-195B-48A8-BFA0-A0B7BF67F594}"/>
              </a:ext>
            </a:extLst>
          </p:cNvPr>
          <p:cNvSpPr txBox="1"/>
          <p:nvPr/>
        </p:nvSpPr>
        <p:spPr>
          <a:xfrm>
            <a:off x="6019576" y="3802991"/>
            <a:ext cx="209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>
                <a:solidFill>
                  <a:srgbClr val="FF0000"/>
                </a:solidFill>
                <a:latin typeface="Arial"/>
                <a:ea typeface="標楷體"/>
              </a:rPr>
              <a:t>Resigter</a:t>
            </a:r>
            <a:r>
              <a:rPr lang="en-US" altLang="zh-TW" dirty="0">
                <a:solidFill>
                  <a:srgbClr val="FF0000"/>
                </a:solidFill>
                <a:latin typeface="Arial"/>
                <a:ea typeface="標楷體"/>
              </a:rPr>
              <a:t> File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.v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檔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745BD1B-A775-4AE4-9E4E-12B13AF87672}"/>
              </a:ext>
            </a:extLst>
          </p:cNvPr>
          <p:cNvCxnSpPr>
            <a:cxnSpLocks/>
          </p:cNvCxnSpPr>
          <p:nvPr/>
        </p:nvCxnSpPr>
        <p:spPr>
          <a:xfrm flipH="1">
            <a:off x="5659166" y="3995772"/>
            <a:ext cx="3931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8A9AFA7-6843-5966-72DD-B5AC2A6F2A3C}"/>
              </a:ext>
            </a:extLst>
          </p:cNvPr>
          <p:cNvCxnSpPr>
            <a:cxnSpLocks/>
          </p:cNvCxnSpPr>
          <p:nvPr/>
        </p:nvCxnSpPr>
        <p:spPr>
          <a:xfrm flipH="1">
            <a:off x="4688548" y="3512640"/>
            <a:ext cx="3931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082F525-509F-433E-8AFD-1181F71530E1}"/>
              </a:ext>
            </a:extLst>
          </p:cNvPr>
          <p:cNvCxnSpPr>
            <a:cxnSpLocks/>
          </p:cNvCxnSpPr>
          <p:nvPr/>
        </p:nvCxnSpPr>
        <p:spPr>
          <a:xfrm flipH="1">
            <a:off x="5220071" y="3789040"/>
            <a:ext cx="3931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9">
            <a:extLst>
              <a:ext uri="{FF2B5EF4-FFF2-40B4-BE49-F238E27FC236}">
                <a16:creationId xmlns:a16="http://schemas.microsoft.com/office/drawing/2014/main" id="{9ABC08E5-0D97-78B1-D790-99202FB4443A}"/>
              </a:ext>
            </a:extLst>
          </p:cNvPr>
          <p:cNvSpPr/>
          <p:nvPr/>
        </p:nvSpPr>
        <p:spPr>
          <a:xfrm>
            <a:off x="504870" y="4365104"/>
            <a:ext cx="7252072" cy="504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51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Gate-level Simulation  Flow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4/4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波型解釋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WEN=0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itchFamily="2" charset="2"/>
              </a:rPr>
              <a:t>  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write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只看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</a:t>
            </a:r>
            <a:endParaRPr lang="en-US" altLang="zh-TW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WEN=1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itchFamily="2" charset="2"/>
              </a:rPr>
              <a:t> 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只看</a:t>
            </a:r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</a:t>
            </a:r>
          </a:p>
          <a:p>
            <a:pPr lvl="1"/>
            <a:r>
              <a:rPr lang="en-US" altLang="zh-TW" sz="2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tb-&gt; Send to Waveform Window -&gt; Run</a:t>
            </a:r>
            <a:endParaRPr lang="zh-TW" altLang="en-US" sz="2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035B8D-1816-F88A-DCF2-E527FBA8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8982"/>
            <a:ext cx="9144000" cy="10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9611" y="3140968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err="1"/>
              <a:t>Vivado</a:t>
            </a:r>
            <a:r>
              <a:rPr lang="en-US" altLang="zh-TW" sz="6000" dirty="0"/>
              <a:t> BRAM</a:t>
            </a:r>
            <a:endParaRPr lang="zh-TW" altLang="en-US" sz="6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memory compiler introduction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1/5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公司提供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常用的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種類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05531"/>
              </p:ext>
            </p:extLst>
          </p:nvPr>
        </p:nvGraphicFramePr>
        <p:xfrm>
          <a:off x="755576" y="2924944"/>
          <a:ext cx="8064895" cy="1675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7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TSMC_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file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RF_SP_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rvt_hvt_rvt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RF_SP_HSD (</a:t>
                      </a:r>
                      <a:r>
                        <a:rPr lang="en-US" altLang="zh-TW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rvt_rvt_hvt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SRAM_SP_HDE 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rvt_hvt_rvt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SRAM_SP_HSC (</a:t>
                      </a:r>
                      <a:r>
                        <a:rPr lang="en-US" altLang="zh-TW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rvt_hvt_rvt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Two-port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RF_2P_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HSE (</a:t>
                      </a:r>
                      <a:r>
                        <a:rPr lang="en-US" altLang="zh-TW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rvt_hvt_rvt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Dual-port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SRAM_DP_HDE 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rvt_hvt_rvt</a:t>
                      </a: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61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628650" y="476672"/>
            <a:ext cx="7886700" cy="5760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Block memory generator(1/6)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50</a:t>
            </a:fld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2"/>
          </p:nvPr>
        </p:nvSpPr>
        <p:spPr>
          <a:xfrm>
            <a:off x="628650" y="1268760"/>
            <a:ext cx="7886700" cy="3694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l"/>
            </a:pPr>
            <a:r>
              <a:rPr lang="en-US" dirty="0" err="1"/>
              <a:t>如果有用到現成的IP，需於此專案重新導入</a:t>
            </a:r>
            <a:endParaRPr dirty="0"/>
          </a:p>
          <a:p>
            <a:pPr marL="457200" indent="-457200">
              <a:lnSpc>
                <a:spcPct val="150000"/>
              </a:lnSpc>
              <a:buSzPts val="2800"/>
              <a:buFont typeface="Wingdings" panose="05000000000000000000" pitchFamily="2" charset="2"/>
              <a:buChar char="l"/>
            </a:pPr>
            <a:r>
              <a:rPr lang="en-US" dirty="0"/>
              <a:t>IP Catalog -&gt; Block memory generator (</a:t>
            </a:r>
            <a:r>
              <a:rPr lang="en-US" dirty="0" err="1"/>
              <a:t>inst</a:t>
            </a:r>
            <a:r>
              <a:rPr lang="en-US" dirty="0"/>
              <a:t>, in, </a:t>
            </a:r>
            <a:r>
              <a:rPr lang="en-US" dirty="0" err="1"/>
              <a:t>wgt</a:t>
            </a:r>
            <a:r>
              <a:rPr lang="en-US" dirty="0"/>
              <a:t>, out)</a:t>
            </a:r>
            <a:endParaRPr dirty="0"/>
          </a:p>
          <a:p>
            <a:pPr marL="0" indent="0">
              <a:lnSpc>
                <a:spcPct val="150000"/>
              </a:lnSpc>
              <a:buSzPts val="2800"/>
              <a:buNone/>
            </a:pPr>
            <a:endParaRPr dirty="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3213311"/>
            <a:ext cx="8323350" cy="33120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0;p15"/>
          <p:cNvSpPr/>
          <p:nvPr/>
        </p:nvSpPr>
        <p:spPr>
          <a:xfrm>
            <a:off x="628650" y="4900305"/>
            <a:ext cx="774998" cy="27927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" name="Google Shape;150;p15"/>
          <p:cNvSpPr/>
          <p:nvPr/>
        </p:nvSpPr>
        <p:spPr>
          <a:xfrm>
            <a:off x="6070450" y="6307080"/>
            <a:ext cx="2101949" cy="25223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85735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628650" y="435014"/>
            <a:ext cx="7886700" cy="5760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Block memory generator(2/6)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51</a:t>
            </a:fld>
            <a:endParaRPr/>
          </a:p>
        </p:txBody>
      </p:sp>
      <p:pic>
        <p:nvPicPr>
          <p:cNvPr id="149" name="Google Shape;149;p15" descr="一張含有 螢幕擷取畫面, 電腦, 膝上型電腦, 螢幕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42" y="1340768"/>
            <a:ext cx="9059055" cy="488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206036" y="2348880"/>
            <a:ext cx="452762" cy="12650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3347864" y="3284984"/>
            <a:ext cx="2376264" cy="21602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16132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" y="1710164"/>
            <a:ext cx="8515350" cy="403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628650" y="435756"/>
            <a:ext cx="7886700" cy="5760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Block memory generator(3/6)</a:t>
            </a:r>
            <a:endParaRPr dirty="0"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52</a:t>
            </a:fld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043126" y="2249926"/>
            <a:ext cx="1280604" cy="11874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486496" y="4208418"/>
            <a:ext cx="177970" cy="997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850911" y="3173973"/>
            <a:ext cx="791501" cy="1401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62" name="Google Shape;162;p16"/>
          <p:cNvCxnSpPr>
            <a:stCxn id="163" idx="3"/>
          </p:cNvCxnSpPr>
          <p:nvPr/>
        </p:nvCxnSpPr>
        <p:spPr>
          <a:xfrm rot="10800000" flipH="1">
            <a:off x="3182645" y="2671660"/>
            <a:ext cx="3841875" cy="15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p16"/>
          <p:cNvCxnSpPr>
            <a:stCxn id="160" idx="3"/>
          </p:cNvCxnSpPr>
          <p:nvPr/>
        </p:nvCxnSpPr>
        <p:spPr>
          <a:xfrm rot="10800000" flipH="1">
            <a:off x="3664466" y="3243541"/>
            <a:ext cx="3359925" cy="10147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3" name="Google Shape;163;p16"/>
          <p:cNvSpPr/>
          <p:nvPr/>
        </p:nvSpPr>
        <p:spPr>
          <a:xfrm>
            <a:off x="2789808" y="4186377"/>
            <a:ext cx="392837" cy="13316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2"/>
          </p:nvPr>
        </p:nvSpPr>
        <p:spPr>
          <a:xfrm>
            <a:off x="8129726" y="3350986"/>
            <a:ext cx="576494" cy="3799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sz="1050"/>
              <a:t>不要打勾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3088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7" descr="一張含有 螢幕擷取畫面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8400" y="1912537"/>
            <a:ext cx="4922978" cy="360544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593816" y="437964"/>
            <a:ext cx="7886700" cy="5760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Block memory generator(4/6)</a:t>
            </a:r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53</a:t>
            </a:fld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715555" y="2914650"/>
            <a:ext cx="1731146" cy="26431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4" name="Google Shape;174;p17" descr="一張含有 螢幕擷取畫面 的圖片&#10;&#10;自動產生的描述"/>
          <p:cNvPicPr preferRelativeResize="0"/>
          <p:nvPr/>
        </p:nvPicPr>
        <p:blipFill rotWithShape="1">
          <a:blip r:embed="rId4">
            <a:alphaModFix/>
          </a:blip>
          <a:srcRect l="25539"/>
          <a:stretch/>
        </p:blipFill>
        <p:spPr>
          <a:xfrm>
            <a:off x="0" y="1673279"/>
            <a:ext cx="4803541" cy="2282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7"/>
          <p:cNvCxnSpPr>
            <a:stCxn id="176" idx="3"/>
            <a:endCxn id="173" idx="1"/>
          </p:cNvCxnSpPr>
          <p:nvPr/>
        </p:nvCxnSpPr>
        <p:spPr>
          <a:xfrm>
            <a:off x="1870969" y="2529026"/>
            <a:ext cx="3844575" cy="5177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Google Shape;176;p17"/>
          <p:cNvSpPr/>
          <p:nvPr/>
        </p:nvSpPr>
        <p:spPr>
          <a:xfrm>
            <a:off x="1536197" y="2489632"/>
            <a:ext cx="334772" cy="7878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5146169"/>
            <a:ext cx="788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***請注意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Vivado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BRAM 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cen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wen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zh-TW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與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Memory Compiler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CEN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WEN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致能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(Enable)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訊號是相反的</a:t>
            </a:r>
            <a:endParaRPr lang="en-US" altLang="zh-TW" dirty="0">
              <a:solidFill>
                <a:srgbClr val="FF0000"/>
              </a:solidFill>
              <a:latin typeface="+mj-ea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+mj-ea"/>
              </a:rPr>
              <a:t>舉例來說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:Memory Compiler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 的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CEN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0:Enable 1:Disable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+mj-ea"/>
              </a:rPr>
              <a:t>Vivado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 BRAM 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+mj-ea"/>
              </a:rPr>
              <a:t>CEN 0:Disable 1:Enable</a:t>
            </a:r>
          </a:p>
        </p:txBody>
      </p:sp>
    </p:spTree>
    <p:extLst>
      <p:ext uri="{BB962C8B-B14F-4D97-AF65-F5344CB8AC3E}">
        <p14:creationId xmlns:p14="http://schemas.microsoft.com/office/powerpoint/2010/main" val="1222123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8" descr="一張含有 螢幕擷取畫面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157889"/>
            <a:ext cx="7992888" cy="507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628650" y="387754"/>
            <a:ext cx="7886700" cy="5760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Block memory generator(5/6)</a:t>
            </a:r>
            <a:endParaRPr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54</a:t>
            </a:fld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131839" y="3517973"/>
            <a:ext cx="1275923" cy="1925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2"/>
          </p:nvPr>
        </p:nvSpPr>
        <p:spPr>
          <a:xfrm>
            <a:off x="4572000" y="3138036"/>
            <a:ext cx="1584176" cy="3799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sz="1600" dirty="0" err="1">
                <a:solidFill>
                  <a:srgbClr val="FF0000"/>
                </a:solidFill>
              </a:rPr>
              <a:t>不要打勾</a:t>
            </a:r>
            <a:endParaRPr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25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9"/>
          <p:cNvPicPr preferRelativeResize="0"/>
          <p:nvPr/>
        </p:nvPicPr>
        <p:blipFill rotWithShape="1">
          <a:blip r:embed="rId3">
            <a:alphaModFix/>
          </a:blip>
          <a:srcRect l="69830" t="18760" r="19683" b="28980"/>
          <a:stretch/>
        </p:blipFill>
        <p:spPr>
          <a:xfrm>
            <a:off x="2517017" y="1556792"/>
            <a:ext cx="3609096" cy="47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594036" y="459636"/>
            <a:ext cx="7886700" cy="5760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Block memory generator(6/6)</a:t>
            </a:r>
            <a:endParaRPr dirty="0"/>
          </a:p>
        </p:txBody>
      </p:sp>
      <p:sp>
        <p:nvSpPr>
          <p:cNvPr id="192" name="Google Shape;192;p19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55</a:t>
            </a:fld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2922971" y="3458723"/>
            <a:ext cx="1950868" cy="1797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699792" y="4779193"/>
            <a:ext cx="1950868" cy="17977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4148433" y="5968716"/>
            <a:ext cx="777905" cy="26189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2"/>
          </p:nvPr>
        </p:nvSpPr>
        <p:spPr>
          <a:xfrm>
            <a:off x="5049760" y="3279281"/>
            <a:ext cx="2964614" cy="7184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sz="1600" dirty="0" err="1">
                <a:solidFill>
                  <a:srgbClr val="FF0000"/>
                </a:solidFill>
              </a:rPr>
              <a:t>Check檔名,範例應是inst_bram_sp.xci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743289" y="4664359"/>
            <a:ext cx="1413700" cy="37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sz="1600" dirty="0" err="1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選Global</a:t>
            </a:r>
            <a:endParaRPr sz="1600" dirty="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552416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 (1/10)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使用前面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範例的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TOP.v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tb.v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作為範例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TOP.v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tb.v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後由於範例取名是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rf_1024x16m8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，且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與無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名稱可做可不做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文字, 螢幕擷取畫面, 陳列, 數字 的圖片&#10;&#10;自動產生的描述">
            <a:extLst>
              <a:ext uri="{FF2B5EF4-FFF2-40B4-BE49-F238E27FC236}">
                <a16:creationId xmlns:a16="http://schemas.microsoft.com/office/drawing/2014/main" id="{C47BF87F-531D-D5F9-FFC3-B0640F981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5" y="2447142"/>
            <a:ext cx="2270820" cy="4239780"/>
          </a:xfrm>
          <a:prstGeom prst="rect">
            <a:avLst/>
          </a:prstGeom>
        </p:spPr>
      </p:pic>
      <p:pic>
        <p:nvPicPr>
          <p:cNvPr id="10" name="圖片 9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BD0D9D9C-1E04-9ABC-9D25-E77C3AF9E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66" y="2538587"/>
            <a:ext cx="2075960" cy="4326078"/>
          </a:xfrm>
          <a:prstGeom prst="rect">
            <a:avLst/>
          </a:prstGeom>
        </p:spPr>
      </p:pic>
      <p:sp>
        <p:nvSpPr>
          <p:cNvPr id="11" name="Google Shape;196;p19">
            <a:extLst>
              <a:ext uri="{FF2B5EF4-FFF2-40B4-BE49-F238E27FC236}">
                <a16:creationId xmlns:a16="http://schemas.microsoft.com/office/drawing/2014/main" id="{5EB9F810-CE60-C6C7-E418-FEEA059A2AD0}"/>
              </a:ext>
            </a:extLst>
          </p:cNvPr>
          <p:cNvSpPr txBox="1">
            <a:spLocks/>
          </p:cNvSpPr>
          <p:nvPr/>
        </p:nvSpPr>
        <p:spPr>
          <a:xfrm>
            <a:off x="2251116" y="3284984"/>
            <a:ext cx="910062" cy="5040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Font typeface="Wingdings 3"/>
              <a:buNone/>
            </a:pPr>
            <a:r>
              <a:rPr lang="zh-TW" altLang="en-US" sz="1600" dirty="0">
                <a:solidFill>
                  <a:srgbClr val="FF0000"/>
                </a:solidFill>
                <a:latin typeface="+mj-ea"/>
                <a:ea typeface="+mj-ea"/>
              </a:rPr>
              <a:t>改名前</a:t>
            </a:r>
            <a:endParaRPr 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Google Shape;196;p19">
            <a:extLst>
              <a:ext uri="{FF2B5EF4-FFF2-40B4-BE49-F238E27FC236}">
                <a16:creationId xmlns:a16="http://schemas.microsoft.com/office/drawing/2014/main" id="{6DEE26DC-412B-B892-D941-73F160A26EDA}"/>
              </a:ext>
            </a:extLst>
          </p:cNvPr>
          <p:cNvSpPr txBox="1">
            <a:spLocks/>
          </p:cNvSpPr>
          <p:nvPr/>
        </p:nvSpPr>
        <p:spPr>
          <a:xfrm>
            <a:off x="7073264" y="3356993"/>
            <a:ext cx="910062" cy="5040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Font typeface="Wingdings 3"/>
              <a:buNone/>
            </a:pPr>
            <a:r>
              <a:rPr lang="zh-TW" altLang="en-US" sz="1600" dirty="0">
                <a:solidFill>
                  <a:srgbClr val="FF0000"/>
                </a:solidFill>
                <a:latin typeface="+mj-ea"/>
                <a:ea typeface="+mj-ea"/>
              </a:rPr>
              <a:t>改名後</a:t>
            </a:r>
            <a:endParaRPr 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0429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 (2/10)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 Catalog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Memories &amp;Storage Elements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RAMs &amp;ROMs &amp;BRAM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Memory Generator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1EDE0FDE-F3B4-3644-2C42-CDD838885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" y="2337466"/>
            <a:ext cx="7596336" cy="33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9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 (3/10)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名稱取你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TOP.v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memory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Type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由於此範例是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 port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 port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AE199D-F483-9C1F-0C7C-C01D6222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32856"/>
            <a:ext cx="5040560" cy="4066746"/>
          </a:xfrm>
          <a:prstGeom prst="rect">
            <a:avLst/>
          </a:prstGeom>
        </p:spPr>
      </p:pic>
      <p:sp>
        <p:nvSpPr>
          <p:cNvPr id="7" name="Google Shape;196;p19">
            <a:extLst>
              <a:ext uri="{FF2B5EF4-FFF2-40B4-BE49-F238E27FC236}">
                <a16:creationId xmlns:a16="http://schemas.microsoft.com/office/drawing/2014/main" id="{20100F2C-DEBA-895D-AAE2-D0470EBA9049}"/>
              </a:ext>
            </a:extLst>
          </p:cNvPr>
          <p:cNvSpPr txBox="1">
            <a:spLocks/>
          </p:cNvSpPr>
          <p:nvPr/>
        </p:nvSpPr>
        <p:spPr>
          <a:xfrm>
            <a:off x="4067944" y="2420888"/>
            <a:ext cx="4104456" cy="5040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Font typeface="Wingdings 3"/>
              <a:buNone/>
            </a:pPr>
            <a:r>
              <a:rPr lang="zh-TW" altLang="en-US" sz="1600" dirty="0">
                <a:solidFill>
                  <a:srgbClr val="FF0000"/>
                </a:solidFill>
                <a:latin typeface="+mj-ea"/>
                <a:ea typeface="+mj-ea"/>
              </a:rPr>
              <a:t>範例</a:t>
            </a:r>
            <a:r>
              <a:rPr lang="en-US" altLang="zh-TW" sz="1600" dirty="0" err="1">
                <a:solidFill>
                  <a:srgbClr val="FF0000"/>
                </a:solidFill>
                <a:latin typeface="+mj-ea"/>
                <a:ea typeface="+mj-ea"/>
              </a:rPr>
              <a:t>TOP.v</a:t>
            </a:r>
            <a:r>
              <a:rPr lang="zh-TW" altLang="en-US" sz="1600" dirty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en-US" altLang="zh-TW" sz="1600" dirty="0">
                <a:solidFill>
                  <a:srgbClr val="FF0000"/>
                </a:solidFill>
                <a:latin typeface="+mj-ea"/>
                <a:ea typeface="+mj-ea"/>
              </a:rPr>
              <a:t>memory </a:t>
            </a:r>
            <a:r>
              <a:rPr lang="zh-TW" altLang="en-US" sz="1600" dirty="0">
                <a:solidFill>
                  <a:srgbClr val="FF0000"/>
                </a:solidFill>
                <a:latin typeface="+mj-ea"/>
                <a:ea typeface="+mj-ea"/>
              </a:rPr>
              <a:t>名稱叫做</a:t>
            </a:r>
            <a:r>
              <a:rPr lang="en-US" altLang="zh-TW" sz="1600" dirty="0">
                <a:solidFill>
                  <a:srgbClr val="FF0000"/>
                </a:solidFill>
                <a:latin typeface="+mj-ea"/>
                <a:ea typeface="+mj-ea"/>
              </a:rPr>
              <a:t>bram_1024x16</a:t>
            </a:r>
            <a:endParaRPr 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23406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 (4/10)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Step4.Port A Options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Width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depth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1024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Dual port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則有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 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要設定，都好了按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 descr="一張含有 文字, 螢幕擷取畫面, 數字, 軟體 的圖片&#10;&#10;自動產生的描述">
            <a:extLst>
              <a:ext uri="{FF2B5EF4-FFF2-40B4-BE49-F238E27FC236}">
                <a16:creationId xmlns:a16="http://schemas.microsoft.com/office/drawing/2014/main" id="{D5A19894-B377-F289-DF92-79D1F8B4F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82551"/>
            <a:ext cx="6773577" cy="4523049"/>
          </a:xfrm>
          <a:prstGeom prst="rect">
            <a:avLst/>
          </a:prstGeom>
        </p:spPr>
      </p:pic>
      <p:sp>
        <p:nvSpPr>
          <p:cNvPr id="7" name="Google Shape;184;p18">
            <a:extLst>
              <a:ext uri="{FF2B5EF4-FFF2-40B4-BE49-F238E27FC236}">
                <a16:creationId xmlns:a16="http://schemas.microsoft.com/office/drawing/2014/main" id="{C300CEA8-F046-BD2A-2BAA-FE8E1BB54079}"/>
              </a:ext>
            </a:extLst>
          </p:cNvPr>
          <p:cNvSpPr/>
          <p:nvPr/>
        </p:nvSpPr>
        <p:spPr>
          <a:xfrm>
            <a:off x="3934038" y="4625720"/>
            <a:ext cx="1275923" cy="19254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Google Shape;185;p18">
            <a:extLst>
              <a:ext uri="{FF2B5EF4-FFF2-40B4-BE49-F238E27FC236}">
                <a16:creationId xmlns:a16="http://schemas.microsoft.com/office/drawing/2014/main" id="{B35A1985-C53B-F34D-2E3A-522F88E4A829}"/>
              </a:ext>
            </a:extLst>
          </p:cNvPr>
          <p:cNvSpPr txBox="1">
            <a:spLocks/>
          </p:cNvSpPr>
          <p:nvPr/>
        </p:nvSpPr>
        <p:spPr>
          <a:xfrm>
            <a:off x="5374199" y="4245783"/>
            <a:ext cx="1584176" cy="3799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Font typeface="Wingdings 3"/>
              <a:buNone/>
            </a:pPr>
            <a:r>
              <a:rPr lang="zh-TW" altLang="en-US" sz="1600" dirty="0">
                <a:solidFill>
                  <a:srgbClr val="FF0000"/>
                </a:solidFill>
              </a:rPr>
              <a:t>不要打勾</a:t>
            </a:r>
          </a:p>
        </p:txBody>
      </p:sp>
    </p:spTree>
    <p:extLst>
      <p:ext uri="{BB962C8B-B14F-4D97-AF65-F5344CB8AC3E}">
        <p14:creationId xmlns:p14="http://schemas.microsoft.com/office/powerpoint/2010/main" val="406870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memory compiler introduction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2/5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Register file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容量較小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只支援單一讀或寫的埠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(1R/1W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1R1W)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相同容量下面積較小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SRAM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容量較大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可支援兩個讀及寫的埠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(1R/1W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1R1W/2R/2W)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相同容量下面積較大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73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 (5/10)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Global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Generate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, 電子產品, 螢幕擷取畫面, 陳列 的圖片&#10;&#10;自動產生的描述">
            <a:extLst>
              <a:ext uri="{FF2B5EF4-FFF2-40B4-BE49-F238E27FC236}">
                <a16:creationId xmlns:a16="http://schemas.microsoft.com/office/drawing/2014/main" id="{285F9BA6-279F-EC83-A5D0-C3F4BF20E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36713"/>
            <a:ext cx="382005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9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 (6/10)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Step6.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旁邊的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，跑出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Show IP Hierarchy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F77DC4-7522-8FF4-9FA5-375C79D6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659189"/>
            <a:ext cx="8229600" cy="455612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77AF87-AD89-D335-CAAA-6A9D455A0528}"/>
              </a:ext>
            </a:extLst>
          </p:cNvPr>
          <p:cNvSpPr/>
          <p:nvPr/>
        </p:nvSpPr>
        <p:spPr>
          <a:xfrm>
            <a:off x="971600" y="2924944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Google Shape;185;p18">
            <a:extLst>
              <a:ext uri="{FF2B5EF4-FFF2-40B4-BE49-F238E27FC236}">
                <a16:creationId xmlns:a16="http://schemas.microsoft.com/office/drawing/2014/main" id="{AFB8EEF4-6C0E-FE0E-3420-9828A4013347}"/>
              </a:ext>
            </a:extLst>
          </p:cNvPr>
          <p:cNvSpPr txBox="1">
            <a:spLocks/>
          </p:cNvSpPr>
          <p:nvPr/>
        </p:nvSpPr>
        <p:spPr>
          <a:xfrm>
            <a:off x="179512" y="2761031"/>
            <a:ext cx="1584176" cy="3799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anchor="t" anchorCtr="0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Font typeface="Wingdings 3"/>
              <a:buNone/>
            </a:pPr>
            <a:r>
              <a:rPr lang="zh-TW" altLang="en-US" sz="1600" dirty="0">
                <a:solidFill>
                  <a:srgbClr val="FF0000"/>
                </a:solidFill>
                <a:latin typeface="+mj-ea"/>
                <a:ea typeface="+mj-ea"/>
              </a:rPr>
              <a:t>點這個</a:t>
            </a:r>
          </a:p>
        </p:txBody>
      </p:sp>
    </p:spTree>
    <p:extLst>
      <p:ext uri="{BB962C8B-B14F-4D97-AF65-F5344CB8AC3E}">
        <p14:creationId xmlns:p14="http://schemas.microsoft.com/office/powerpoint/2010/main" val="246396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 (7/10)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Step7.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bram1024x16.vhd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查看接腳名稱並把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TOP.v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的接腳更改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255A408C-AACD-4B44-94DE-A2D6EAFB2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776395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39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 (8/10)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Step8.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修改完成後可以看到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底下有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CEN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加反相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(~)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compiler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active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是相反的，或是要改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電路控制不用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也行。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, 軟體, 電腦圖示, 數字 的圖片&#10;&#10;自動產生的描述">
            <a:extLst>
              <a:ext uri="{FF2B5EF4-FFF2-40B4-BE49-F238E27FC236}">
                <a16:creationId xmlns:a16="http://schemas.microsoft.com/office/drawing/2014/main" id="{C27A7A85-EB14-FC12-3759-3F0B20E5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1" y="2538541"/>
            <a:ext cx="7070475" cy="364733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915594C-5B85-E7CE-B299-576FC5DFAECF}"/>
              </a:ext>
            </a:extLst>
          </p:cNvPr>
          <p:cNvSpPr/>
          <p:nvPr/>
        </p:nvSpPr>
        <p:spPr>
          <a:xfrm>
            <a:off x="4716016" y="5085184"/>
            <a:ext cx="1152128" cy="384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953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 (9/10)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Step9.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Behav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Simulation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 descr="一張含有 螢幕擷取畫面, 鮮豔, 行 的圖片&#10;&#10;自動產生的描述">
            <a:extLst>
              <a:ext uri="{FF2B5EF4-FFF2-40B4-BE49-F238E27FC236}">
                <a16:creationId xmlns:a16="http://schemas.microsoft.com/office/drawing/2014/main" id="{E0936B7B-E568-A13B-981C-0853B49EE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73424"/>
            <a:ext cx="9144000" cy="13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8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BRAM single port example(10/10)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57" name="內容版面配置區 29">
            <a:extLst>
              <a:ext uri="{FF2B5EF4-FFF2-40B4-BE49-F238E27FC236}">
                <a16:creationId xmlns:a16="http://schemas.microsoft.com/office/drawing/2014/main" id="{F068CA68-B7FD-0B17-D587-2957F92A01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2641848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Step10.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之後流程與之前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Synthesis-&gt;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xdc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Post-imp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出來的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Post-imp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波行與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Uiltization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85FBED8F-468F-A30B-FCA3-F89E30BA7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485233"/>
            <a:ext cx="4032448" cy="1865759"/>
          </a:xfrm>
          <a:prstGeom prst="rect">
            <a:avLst/>
          </a:prstGeom>
        </p:spPr>
      </p:pic>
      <p:pic>
        <p:nvPicPr>
          <p:cNvPr id="8" name="圖片 7" descr="一張含有 螢幕擷取畫面, 鮮豔 的圖片&#10;&#10;自動產生的描述">
            <a:extLst>
              <a:ext uri="{FF2B5EF4-FFF2-40B4-BE49-F238E27FC236}">
                <a16:creationId xmlns:a16="http://schemas.microsoft.com/office/drawing/2014/main" id="{F62A7327-4D5D-1E2C-115D-F8F452B86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178"/>
            <a:ext cx="9144000" cy="13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memory compiler introduction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3/5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Single-Port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同一時間只能做單端讀取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(1R)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或是單端寫入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(1W)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的功能</a:t>
            </a: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4F5E9092-FECB-A444-265C-F5AD4A00E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11770"/>
              </p:ext>
            </p:extLst>
          </p:nvPr>
        </p:nvGraphicFramePr>
        <p:xfrm>
          <a:off x="461573" y="2032144"/>
          <a:ext cx="3259088" cy="4393262"/>
        </p:xfrm>
        <a:graphic>
          <a:graphicData uri="http://schemas.openxmlformats.org/drawingml/2006/table">
            <a:tbl>
              <a:tblPr firstRow="1" bandRow="1"/>
              <a:tblGrid>
                <a:gridCol w="885441">
                  <a:extLst>
                    <a:ext uri="{9D8B030D-6E8A-4147-A177-3AD203B41FA5}">
                      <a16:colId xmlns:a16="http://schemas.microsoft.com/office/drawing/2014/main" val="3150060586"/>
                    </a:ext>
                  </a:extLst>
                </a:gridCol>
                <a:gridCol w="2373647">
                  <a:extLst>
                    <a:ext uri="{9D8B030D-6E8A-4147-A177-3AD203B41FA5}">
                      <a16:colId xmlns:a16="http://schemas.microsoft.com/office/drawing/2014/main" val="3517811381"/>
                    </a:ext>
                  </a:extLst>
                </a:gridCol>
              </a:tblGrid>
              <a:tr h="3699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381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381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58632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381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Chip Enable (active low)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381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39671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2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Enable (active low)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2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009960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Addresses(A[0]=LSB)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93665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Inputs (D[0]=LSB)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2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17817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Outputs (Q[0]=LSB)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99814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2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2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461143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Multiplexor out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(WEN CEN A D)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14911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5703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 DY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40702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white"/>
                      </a:solidFill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TW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Extra Margin Adjustment</a:t>
                      </a:r>
                    </a:p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910199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EMAW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white"/>
                      </a:solidFill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14317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96349"/>
                  </a:ext>
                </a:extLst>
              </a:tr>
            </a:tbl>
          </a:graphicData>
        </a:graphic>
      </p:graphicFrame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6820AED1-64F0-EB84-CD9B-23D12D895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27081"/>
              </p:ext>
            </p:extLst>
          </p:nvPr>
        </p:nvGraphicFramePr>
        <p:xfrm>
          <a:off x="5338170" y="2058107"/>
          <a:ext cx="3869950" cy="5069376"/>
        </p:xfrm>
        <a:graphic>
          <a:graphicData uri="http://schemas.openxmlformats.org/drawingml/2006/table">
            <a:tbl>
              <a:tblPr firstRow="1" bandRow="1"/>
              <a:tblGrid>
                <a:gridCol w="1288450">
                  <a:extLst>
                    <a:ext uri="{9D8B030D-6E8A-4147-A177-3AD203B41FA5}">
                      <a16:colId xmlns:a16="http://schemas.microsoft.com/office/drawing/2014/main" val="3150060586"/>
                    </a:ext>
                  </a:extLst>
                </a:gridCol>
                <a:gridCol w="2581500">
                  <a:extLst>
                    <a:ext uri="{9D8B030D-6E8A-4147-A177-3AD203B41FA5}">
                      <a16:colId xmlns:a16="http://schemas.microsoft.com/office/drawing/2014/main" val="3517811381"/>
                    </a:ext>
                  </a:extLst>
                </a:gridCol>
              </a:tblGrid>
              <a:tr h="344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381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381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58632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2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Bypass mode, active low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white"/>
                      </a:solidFill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2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17817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 (enable)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Mode Enable ,active low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white"/>
                      </a:solidFill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99814"/>
                  </a:ext>
                </a:extLst>
              </a:tr>
              <a:tr h="5212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TCEN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Chip Enable Test Input ,active low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063121"/>
                  </a:ext>
                </a:extLst>
              </a:tr>
              <a:tr h="5212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 Enable Test Input ,active low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02627"/>
                  </a:ext>
                </a:extLst>
              </a:tr>
              <a:tr h="301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 Test Input(TA[0]=LSB)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256444"/>
                  </a:ext>
                </a:extLst>
              </a:tr>
              <a:tr h="301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Test Inputs (TD[0]=LSB)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86290"/>
                  </a:ext>
                </a:extLst>
              </a:tr>
              <a:tr h="521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TQ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Bypass Q input in write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mode(TQ[0] = 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88940"/>
                  </a:ext>
                </a:extLst>
              </a:tr>
              <a:tr h="33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RET1N</a:t>
                      </a: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Retention mode, active low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white"/>
                      </a:solidFill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4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39692"/>
                  </a:ext>
                </a:extLst>
              </a:tr>
              <a:tr h="5212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STOV</a:t>
                      </a: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20000"/>
                      </a:prst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Synchronous clock enable, active low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prstClr val="white"/>
                      </a:solidFill>
                    </a:lnL>
                    <a:lnR w="12700" cmpd="sng">
                      <a:solidFill>
                        <a:prstClr val="white"/>
                      </a:solidFill>
                    </a:lnR>
                    <a:lnT w="12700" cmpd="sng">
                      <a:solidFill>
                        <a:prstClr val="white"/>
                      </a:solidFill>
                    </a:lnT>
                    <a:lnB w="12700" cmpd="sng">
                      <a:solidFill>
                        <a:prstClr val="whit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prstClr val="black">
                        <a:tint val="20000"/>
                      </a:prst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30568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7720EA01-391C-436B-A05C-F7AA5115B64E}"/>
              </a:ext>
            </a:extLst>
          </p:cNvPr>
          <p:cNvSpPr txBox="1"/>
          <p:nvPr/>
        </p:nvSpPr>
        <p:spPr>
          <a:xfrm>
            <a:off x="447464" y="2924944"/>
            <a:ext cx="30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WEN=0 write ; WEN=1 read</a:t>
            </a:r>
            <a:endParaRPr lang="zh-TW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4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memory compiler introduction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4/5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207184" y="1011520"/>
            <a:ext cx="8229600" cy="493776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Dual-Port</a:t>
            </a:r>
          </a:p>
          <a:p>
            <a:pPr lvl="1"/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同一時間兩個埠都可做讀取或寫入的功能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(1R/1W/1R1W/2R/2W)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9">
            <a:extLst>
              <a:ext uri="{FF2B5EF4-FFF2-40B4-BE49-F238E27FC236}">
                <a16:creationId xmlns:a16="http://schemas.microsoft.com/office/drawing/2014/main" id="{5BCD6961-E400-4E69-992E-4E046D1DD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94407"/>
              </p:ext>
            </p:extLst>
          </p:nvPr>
        </p:nvGraphicFramePr>
        <p:xfrm>
          <a:off x="35496" y="1772816"/>
          <a:ext cx="4824536" cy="51520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150060586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517811381"/>
                    </a:ext>
                  </a:extLst>
                </a:gridCol>
              </a:tblGrid>
              <a:tr h="33218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632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 CLKB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A&amp;B Clocks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39671"/>
                  </a:ext>
                </a:extLst>
              </a:tr>
              <a:tr h="336179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CENB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A&amp;B Chip Enables(Active low)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09960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WENA WENB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A&amp;B Write Enables(Active low)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36634"/>
                  </a:ext>
                </a:extLst>
              </a:tr>
              <a:tr h="57377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  AB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A&amp;B Addresses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(AA[0],AB[0]=LSB)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93665"/>
                  </a:ext>
                </a:extLst>
              </a:tr>
              <a:tr h="57377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 DB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A&amp;B Data Inputs 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(DA[0],DB[0]=LSB)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17817"/>
                  </a:ext>
                </a:extLst>
              </a:tr>
              <a:tr h="57377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 QB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A&amp;B Data Outputs (QA[0],QB[0]=LSB)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99814"/>
                  </a:ext>
                </a:extLst>
              </a:tr>
              <a:tr h="57377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EMAA EMAWA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EMASA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&amp; </a:t>
                      </a:r>
                      <a:r>
                        <a:rPr lang="en-US" altLang="zh-TW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Wrtie</a:t>
                      </a:r>
                      <a:endParaRPr lang="en-US" altLang="zh-TW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 Margin Adjustment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14911"/>
                  </a:ext>
                </a:extLst>
              </a:tr>
              <a:tr h="573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EMAB EMAWB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EMASB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5703"/>
                  </a:ext>
                </a:extLst>
              </a:tr>
              <a:tr h="332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Retention mode,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acitve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55830"/>
                  </a:ext>
                </a:extLst>
              </a:tr>
              <a:tr h="573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Synchronous clock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enable,active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high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2418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AA755A5-FE6F-496C-8600-3411B7DB9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69965"/>
              </p:ext>
            </p:extLst>
          </p:nvPr>
        </p:nvGraphicFramePr>
        <p:xfrm>
          <a:off x="4932041" y="1772816"/>
          <a:ext cx="4211960" cy="5133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191">
                  <a:extLst>
                    <a:ext uri="{9D8B030D-6E8A-4147-A177-3AD203B41FA5}">
                      <a16:colId xmlns:a16="http://schemas.microsoft.com/office/drawing/2014/main" val="3150060586"/>
                    </a:ext>
                  </a:extLst>
                </a:gridCol>
                <a:gridCol w="2483769">
                  <a:extLst>
                    <a:ext uri="{9D8B030D-6E8A-4147-A177-3AD203B41FA5}">
                      <a16:colId xmlns:a16="http://schemas.microsoft.com/office/drawing/2014/main" val="3517811381"/>
                    </a:ext>
                  </a:extLst>
                </a:gridCol>
              </a:tblGrid>
              <a:tr h="38329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AYA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Multiplexor out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(ADDR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DATA_IN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23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DYA DYB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Margin Adjustment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00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CENYA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CENYB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9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WENYA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77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BENA BENB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TQA TQB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Bypass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mode,active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(Bypass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mode_EN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data_in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 TENB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MODE,active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(TEST_MODE_EN</a:t>
                      </a:r>
                      <a:r>
                        <a:rPr kumimoji="0" lang="zh-TW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CEN</a:t>
                      </a:r>
                      <a:r>
                        <a:rPr kumimoji="0" lang="zh-TW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kumimoji="0" lang="zh-TW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DATA_IN)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0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TCENA TCENB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TWENA  TWENB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kumimoji="0" lang="en-US" altLang="zh-TW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MODE,active</a:t>
                      </a: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(CEN WEN A D Q </a:t>
                      </a:r>
                      <a:r>
                        <a:rPr kumimoji="0" lang="zh-TW" altLang="en-US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同前面</a:t>
                      </a: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46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TAA TAB 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8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TDA TDB 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COLLDISN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 circuit </a:t>
                      </a:r>
                      <a:r>
                        <a:rPr lang="en-US" altLang="zh-TW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disable,active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low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32429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2C9BB9-D839-4030-9D6F-615EDAE824C9}"/>
              </a:ext>
            </a:extLst>
          </p:cNvPr>
          <p:cNvSpPr txBox="1"/>
          <p:nvPr/>
        </p:nvSpPr>
        <p:spPr>
          <a:xfrm>
            <a:off x="1603248" y="2992696"/>
            <a:ext cx="307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WEN=0 write ; WEN =1 read</a:t>
            </a:r>
            <a:endParaRPr lang="zh-TW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memory compiler introduction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5/5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chemeClr val="tx1"/>
                </a:solidFill>
              </a:rPr>
              <a:t>9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Two-Port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同一時間只能做單端讀取及單端寫入的功能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(1W/1R/1R1W)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84348" y="1165829"/>
            <a:ext cx="232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A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B is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7CE1C50B-3CC7-4FBB-98DE-BD971BF1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92985"/>
              </p:ext>
            </p:extLst>
          </p:nvPr>
        </p:nvGraphicFramePr>
        <p:xfrm>
          <a:off x="107504" y="2153920"/>
          <a:ext cx="4680520" cy="45359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150060586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517811381"/>
                    </a:ext>
                  </a:extLst>
                </a:gridCol>
              </a:tblGrid>
              <a:tr h="410984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 CLKB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&amp; Write Clocks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3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CENB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&amp; Write Enables (Active low)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0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  AB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&amp; Write Addresses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(AA[0],AB[0]=LSB)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9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Inputs (DB[0]=LSB)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Outputs (QA[0]=LSB)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EMAA EMASA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&amp; </a:t>
                      </a:r>
                      <a:r>
                        <a:rPr lang="en-US" altLang="zh-TW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Wrtie</a:t>
                      </a:r>
                      <a:endParaRPr lang="en-US" altLang="zh-TW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 Margin Adjustment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EMAB EMAWB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5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COLLDISN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 circuit </a:t>
                      </a:r>
                      <a:r>
                        <a:rPr lang="en-US" altLang="zh-TW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disable,active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low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70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Retention mode,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acitve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5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Synchronous clock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enable,active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high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241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A7DFD56-9533-4239-A2E2-CAFA3B261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88731"/>
              </p:ext>
            </p:extLst>
          </p:nvPr>
        </p:nvGraphicFramePr>
        <p:xfrm>
          <a:off x="4860032" y="2153920"/>
          <a:ext cx="4187896" cy="3766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245">
                  <a:extLst>
                    <a:ext uri="{9D8B030D-6E8A-4147-A177-3AD203B41FA5}">
                      <a16:colId xmlns:a16="http://schemas.microsoft.com/office/drawing/2014/main" val="3150060586"/>
                    </a:ext>
                  </a:extLst>
                </a:gridCol>
                <a:gridCol w="2542651">
                  <a:extLst>
                    <a:ext uri="{9D8B030D-6E8A-4147-A177-3AD203B41FA5}">
                      <a16:colId xmlns:a16="http://schemas.microsoft.com/office/drawing/2014/main" val="3517811381"/>
                    </a:ext>
                  </a:extLst>
                </a:gridCol>
              </a:tblGrid>
              <a:tr h="38329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AYA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Multiplexor out</a:t>
                      </a: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(ADDR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DATA_IN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23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Margin Adjustment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00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CENYA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CENYB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9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BENA</a:t>
                      </a:r>
                    </a:p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Bypass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mode,active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(Bypass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mode_EN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data_in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 TENB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kumimoji="0"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MODE,active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(TEST_MODE_EN</a:t>
                      </a:r>
                      <a:r>
                        <a:rPr kumimoji="0" lang="zh-TW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CEN</a:t>
                      </a:r>
                      <a:r>
                        <a:rPr kumimoji="0" lang="zh-TW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kumimoji="0" lang="zh-TW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DATA_IN)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0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TCENA TCENB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kumimoji="0" lang="en-US" altLang="zh-TW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MODE,active</a:t>
                      </a: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(CEN WEN A D Q </a:t>
                      </a:r>
                      <a:r>
                        <a:rPr kumimoji="0" lang="zh-TW" altLang="en-US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同前面</a:t>
                      </a:r>
                      <a:r>
                        <a:rPr kumimoji="0" lang="en-US" altLang="zh-TW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46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TAA TAB 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8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TDB 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14911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14E714-9619-4259-B83C-BF431B125C0C}"/>
              </a:ext>
            </a:extLst>
          </p:cNvPr>
          <p:cNvSpPr txBox="1"/>
          <p:nvPr/>
        </p:nvSpPr>
        <p:spPr>
          <a:xfrm>
            <a:off x="4860032" y="13043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因此沒有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WEN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64B66463-F68D-444D-B85E-D33F38164DAD}"/>
              </a:ext>
            </a:extLst>
          </p:cNvPr>
          <p:cNvSpPr/>
          <p:nvPr/>
        </p:nvSpPr>
        <p:spPr>
          <a:xfrm>
            <a:off x="4363988" y="1412776"/>
            <a:ext cx="496044" cy="20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5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14319</TotalTime>
  <Words>4017</Words>
  <Application>Microsoft Office PowerPoint</Application>
  <PresentationFormat>如螢幕大小 (4:3)</PresentationFormat>
  <Paragraphs>629</Paragraphs>
  <Slides>65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6" baseType="lpstr">
      <vt:lpstr>Microsoft YaHei</vt:lpstr>
      <vt:lpstr>標楷體</vt:lpstr>
      <vt:lpstr>Arial</vt:lpstr>
      <vt:lpstr>Bookman Old Style</vt:lpstr>
      <vt:lpstr>Calibri</vt:lpstr>
      <vt:lpstr>Consolas</vt:lpstr>
      <vt:lpstr>Gill Sans MT</vt:lpstr>
      <vt:lpstr>Times New Roman</vt:lpstr>
      <vt:lpstr>Wingdings</vt:lpstr>
      <vt:lpstr>Wingdings 3</vt:lpstr>
      <vt:lpstr>原創</vt:lpstr>
      <vt:lpstr> 2024  Memory Compiler(40nm)&amp;Vivado BRAM </vt:lpstr>
      <vt:lpstr>Outline</vt:lpstr>
      <vt:lpstr>Memory Compiler</vt:lpstr>
      <vt:lpstr>Type of memory arrays</vt:lpstr>
      <vt:lpstr>ARM memory compiler introduction（1/5）</vt:lpstr>
      <vt:lpstr>ARM memory compiler introduction（2/5）</vt:lpstr>
      <vt:lpstr>ARM memory compiler introduction（3/5）</vt:lpstr>
      <vt:lpstr>ARM memory compiler introduction（4/5）</vt:lpstr>
      <vt:lpstr>ARM memory compiler introduction（5/5）</vt:lpstr>
      <vt:lpstr>Read Cycle Timing(Dual Port)</vt:lpstr>
      <vt:lpstr>Read Cycle Timing (Dual Port)</vt:lpstr>
      <vt:lpstr>Write Cycle Timing (Dual Port)</vt:lpstr>
      <vt:lpstr>Write Cycle Timing (Dual Port)</vt:lpstr>
      <vt:lpstr>ARM memory parameter（1/4）</vt:lpstr>
      <vt:lpstr>ARM memory parameter（2/4）</vt:lpstr>
      <vt:lpstr>ARM memory parameter（3/4）</vt:lpstr>
      <vt:lpstr>ARM memory parameter（4/4）</vt:lpstr>
      <vt:lpstr>Memory Compiler Flow（1/10）</vt:lpstr>
      <vt:lpstr>Memory Compiler Flow（2/10）</vt:lpstr>
      <vt:lpstr>Memory Compiler Flow（3/10）</vt:lpstr>
      <vt:lpstr>Memory Compiler Flow（4/10）</vt:lpstr>
      <vt:lpstr>Memory Compiler Flow（5/10）</vt:lpstr>
      <vt:lpstr>Memory Compiler Flow（6/10）</vt:lpstr>
      <vt:lpstr>Memory Compiler Flow（7/10）</vt:lpstr>
      <vt:lpstr>Memory Compiler Flow（8/10）</vt:lpstr>
      <vt:lpstr>Memory Compiler Flow（9/10）</vt:lpstr>
      <vt:lpstr>Memory Compiler Flow（10/10）</vt:lpstr>
      <vt:lpstr>Memory lib to db Flow（1/3）</vt:lpstr>
      <vt:lpstr>Memory lib to db Flow（2/3）</vt:lpstr>
      <vt:lpstr>Memory lib to db Flow（3/3）</vt:lpstr>
      <vt:lpstr>Memory Pre-sim Flow（1/8）</vt:lpstr>
      <vt:lpstr>Memory Pre-sim Flow（2/8）</vt:lpstr>
      <vt:lpstr>Memory Pre-sim Flow（3/8）</vt:lpstr>
      <vt:lpstr>Memory Pre-sim Flow（4/8）</vt:lpstr>
      <vt:lpstr>Memory Pre-sim Flow（5/8）</vt:lpstr>
      <vt:lpstr>Memory Pre-sim Flow（6/8）</vt:lpstr>
      <vt:lpstr>Memory Pre-sim Flow（7/8）</vt:lpstr>
      <vt:lpstr>Memory Pre-sim Flow（8/8）</vt:lpstr>
      <vt:lpstr>Memory Synthesis Flow(1/6)</vt:lpstr>
      <vt:lpstr>Memory Synthesis Flow(2/6)</vt:lpstr>
      <vt:lpstr>Memory Synthesis Flow(3/6)</vt:lpstr>
      <vt:lpstr>Memory Synthesis Flow（4/6）</vt:lpstr>
      <vt:lpstr>Memory Synthesis Flow（5/6）</vt:lpstr>
      <vt:lpstr>Memory Synthesis Flow（6/6）</vt:lpstr>
      <vt:lpstr>Memory Gate-level Simulation Flow(1/4)</vt:lpstr>
      <vt:lpstr>Memory Gate-level Simulation Flow(2/4)</vt:lpstr>
      <vt:lpstr>Memory Gate-level Simulation Flow(3/4)</vt:lpstr>
      <vt:lpstr>Memory Gate-level Simulation  Flow（4/4）</vt:lpstr>
      <vt:lpstr>Vivado BRAM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BRAM single port example (1/10)</vt:lpstr>
      <vt:lpstr>BRAM single port example (2/10)</vt:lpstr>
      <vt:lpstr>BRAM single port example (3/10)</vt:lpstr>
      <vt:lpstr>BRAM single port example (4/10)</vt:lpstr>
      <vt:lpstr>BRAM single port example (5/10)</vt:lpstr>
      <vt:lpstr>BRAM single port example (6/10)</vt:lpstr>
      <vt:lpstr>BRAM single port example (7/10)</vt:lpstr>
      <vt:lpstr>BRAM single port example (8/10)</vt:lpstr>
      <vt:lpstr>BRAM single port example (9/10)</vt:lpstr>
      <vt:lpstr>BRAM single port example(10/10)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Summer Training Course Memory Complier</dc:title>
  <dc:creator>pucheng</dc:creator>
  <cp:lastModifiedBy>M123040031</cp:lastModifiedBy>
  <cp:revision>601</cp:revision>
  <cp:lastPrinted>2018-07-10T13:16:56Z</cp:lastPrinted>
  <dcterms:created xsi:type="dcterms:W3CDTF">2012-08-06T01:55:48Z</dcterms:created>
  <dcterms:modified xsi:type="dcterms:W3CDTF">2024-11-30T22:09:14Z</dcterms:modified>
</cp:coreProperties>
</file>