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7" r:id="rId3"/>
    <p:sldId id="25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92" r:id="rId12"/>
    <p:sldId id="285" r:id="rId13"/>
    <p:sldId id="287" r:id="rId14"/>
    <p:sldId id="288" r:id="rId15"/>
    <p:sldId id="290" r:id="rId16"/>
    <p:sldId id="28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57B-25CF-439F-AE28-5CB6CA13337F}" type="datetimeFigureOut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2D0D-9BD5-48E2-ABA2-EE905B2B37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9191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57B-25CF-439F-AE28-5CB6CA13337F}" type="datetimeFigureOut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2D0D-9BD5-48E2-ABA2-EE905B2B37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090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57B-25CF-439F-AE28-5CB6CA13337F}" type="datetimeFigureOut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2D0D-9BD5-48E2-ABA2-EE905B2B37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001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6524"/>
            <a:ext cx="7886700" cy="1325563"/>
          </a:xfrm>
        </p:spPr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57B-25CF-439F-AE28-5CB6CA13337F}" type="datetimeFigureOut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2D0D-9BD5-48E2-ABA2-EE905B2B37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6943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57B-25CF-439F-AE28-5CB6CA13337F}" type="datetimeFigureOut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2D0D-9BD5-48E2-ABA2-EE905B2B37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3923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57B-25CF-439F-AE28-5CB6CA13337F}" type="datetimeFigureOut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2D0D-9BD5-48E2-ABA2-EE905B2B37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3516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57B-25CF-439F-AE28-5CB6CA13337F}" type="datetimeFigureOut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2D0D-9BD5-48E2-ABA2-EE905B2B37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8902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57B-25CF-439F-AE28-5CB6CA13337F}" type="datetimeFigureOut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2D0D-9BD5-48E2-ABA2-EE905B2B37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5772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57B-25CF-439F-AE28-5CB6CA13337F}" type="datetimeFigureOut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2D0D-9BD5-48E2-ABA2-EE905B2B37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4520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57B-25CF-439F-AE28-5CB6CA13337F}" type="datetimeFigureOut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2D0D-9BD5-48E2-ABA2-EE905B2B37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0525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57B-25CF-439F-AE28-5CB6CA13337F}" type="datetimeFigureOut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52D0D-9BD5-48E2-ABA2-EE905B2B37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9919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14C57B-25CF-439F-AE28-5CB6CA13337F}" type="datetimeFigureOut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752D0D-9BD5-48E2-ABA2-EE905B2B37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112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900623@gmail.com" TargetMode="External"/><Relationship Id="rId2" Type="http://schemas.openxmlformats.org/officeDocument/2006/relationships/hyperlink" Target="mailto:ivan010517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900623@gmail.com" TargetMode="External"/><Relationship Id="rId2" Type="http://schemas.openxmlformats.org/officeDocument/2006/relationships/hyperlink" Target="mailto:ivan010517@gmail.com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1DE07B-BE67-196D-F3CD-B5B526BDD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602196"/>
            <a:ext cx="7772400" cy="2387600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Design Compiler</a:t>
            </a:r>
            <a:endParaRPr lang="zh-TW" altLang="en-US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F0B82E2-8CF3-A7B9-3A1E-DB9B05D3F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123020"/>
            <a:ext cx="6858000" cy="1655762"/>
          </a:xfrm>
        </p:spPr>
        <p:txBody>
          <a:bodyPr/>
          <a:lstStyle/>
          <a:p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郭昱 </a:t>
            </a:r>
            <a:r>
              <a:rPr lang="en-US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  <a:hlinkClick r:id="rId2"/>
              </a:rPr>
              <a:t>ivan010517@gmail.com</a:t>
            </a:r>
            <a:endParaRPr lang="en-US" altLang="zh-TW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zh-TW" altLang="en-US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黃宥翔 </a:t>
            </a:r>
            <a:r>
              <a:rPr lang="en-US" altLang="zh-TW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chris900623@gmail.com</a:t>
            </a:r>
            <a:endParaRPr lang="en-US" altLang="zh-TW" b="0" i="0" dirty="0">
              <a:solidFill>
                <a:srgbClr val="222222"/>
              </a:solidFill>
              <a:effectLst/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en-US" altLang="zh-TW" b="0" i="0" dirty="0">
                <a:solidFill>
                  <a:srgbClr val="22222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2024 ALU / HDL</a:t>
            </a:r>
          </a:p>
        </p:txBody>
      </p:sp>
    </p:spTree>
    <p:extLst>
      <p:ext uri="{BB962C8B-B14F-4D97-AF65-F5344CB8AC3E}">
        <p14:creationId xmlns:p14="http://schemas.microsoft.com/office/powerpoint/2010/main" val="1770091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800FBD-3569-5297-BCCC-65AB492AD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+mn-lt"/>
              </a:rPr>
              <a:t>使用</a:t>
            </a:r>
            <a:r>
              <a:rPr lang="en-US" altLang="zh-TW" dirty="0">
                <a:latin typeface="+mn-lt"/>
              </a:rPr>
              <a:t>Design Compiler</a:t>
            </a:r>
            <a:r>
              <a:rPr lang="zh-TW" altLang="en-US" dirty="0">
                <a:latin typeface="+mn-lt"/>
              </a:rPr>
              <a:t>合成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BD0DFE-E4FB-5BCD-8178-9184AB471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</a:t>
            </a:r>
            <a:r>
              <a:rPr lang="en-US" altLang="zh-TW" dirty="0" err="1"/>
              <a:t>dcnxt_shell</a:t>
            </a:r>
            <a:r>
              <a:rPr lang="en-US" altLang="zh-TW" dirty="0"/>
              <a:t> –f </a:t>
            </a:r>
            <a:r>
              <a:rPr lang="en-US" altLang="zh-TW" dirty="0" err="1"/>
              <a:t>dc.tcl</a:t>
            </a:r>
            <a:r>
              <a:rPr lang="en-US" altLang="zh-TW" dirty="0"/>
              <a:t> </a:t>
            </a:r>
            <a:r>
              <a:rPr lang="zh-TW" altLang="en-US" dirty="0"/>
              <a:t>，即開始執行</a:t>
            </a:r>
            <a:r>
              <a:rPr lang="en-US" altLang="zh-TW" dirty="0" err="1"/>
              <a:t>tcl</a:t>
            </a:r>
            <a:r>
              <a:rPr lang="zh-TW" altLang="en-US" dirty="0"/>
              <a:t>檔、進行合成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8FB8863-C78C-C5C0-245A-F6FA1CBDCE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7884"/>
          <a:stretch/>
        </p:blipFill>
        <p:spPr>
          <a:xfrm>
            <a:off x="1582988" y="2784135"/>
            <a:ext cx="5978024" cy="407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850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64A9AF-079F-C757-BC28-08F414423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+mn-lt"/>
              </a:rPr>
              <a:t>Static Timing Analysis</a:t>
            </a:r>
            <a:endParaRPr lang="zh-TW" altLang="en-US">
              <a:latin typeface="+mn-lt"/>
            </a:endParaRPr>
          </a:p>
        </p:txBody>
      </p:sp>
      <p:pic>
        <p:nvPicPr>
          <p:cNvPr id="2050" name="Picture 2" descr="The Ultimate Guide to Static Timing Analysis (STA) - AnySilicon">
            <a:extLst>
              <a:ext uri="{FF2B5EF4-FFF2-40B4-BE49-F238E27FC236}">
                <a16:creationId xmlns:a16="http://schemas.microsoft.com/office/drawing/2014/main" id="{0C74E37C-9311-9637-18A8-7D71AC918C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05" y="1857983"/>
            <a:ext cx="8923390" cy="4286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304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F851E8-E5C5-8CB8-A7BE-33476A925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Report Timing</a:t>
            </a:r>
            <a:endParaRPr lang="zh-TW" altLang="en-US" dirty="0">
              <a:latin typeface="+mn-lt"/>
            </a:endParaRPr>
          </a:p>
        </p:txBody>
      </p:sp>
      <p:pic>
        <p:nvPicPr>
          <p:cNvPr id="4" name="內容版面配置區 7">
            <a:extLst>
              <a:ext uri="{FF2B5EF4-FFF2-40B4-BE49-F238E27FC236}">
                <a16:creationId xmlns:a16="http://schemas.microsoft.com/office/drawing/2014/main" id="{F814D9E6-0C4B-A862-01AC-8D03AAC18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27" y="1368425"/>
            <a:ext cx="5603546" cy="532765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2BD6DBF-B2BA-73AC-EFFE-81AD347CF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89" y="1295400"/>
            <a:ext cx="5387661" cy="2425963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4AE3E1D3-2321-EFFC-341F-6659536EC70B}"/>
              </a:ext>
            </a:extLst>
          </p:cNvPr>
          <p:cNvSpPr/>
          <p:nvPr/>
        </p:nvSpPr>
        <p:spPr>
          <a:xfrm>
            <a:off x="1770227" y="4209201"/>
            <a:ext cx="5603546" cy="22075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632BC0A-38C1-9D41-C13C-E30A7867D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8242" y="1295400"/>
            <a:ext cx="3645758" cy="2425963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67E033E4-8454-2FDD-2DA4-1B2BD8EE63B3}"/>
              </a:ext>
            </a:extLst>
          </p:cNvPr>
          <p:cNvSpPr/>
          <p:nvPr/>
        </p:nvSpPr>
        <p:spPr>
          <a:xfrm>
            <a:off x="1770227" y="5826417"/>
            <a:ext cx="5603546" cy="22075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E1C0CD4A-22C4-3311-533C-DA9EE52A3866}"/>
              </a:ext>
            </a:extLst>
          </p:cNvPr>
          <p:cNvSpPr/>
          <p:nvPr/>
        </p:nvSpPr>
        <p:spPr>
          <a:xfrm>
            <a:off x="1770227" y="6377042"/>
            <a:ext cx="5603546" cy="22075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6325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F851E8-E5C5-8CB8-A7BE-33476A925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Report Area</a:t>
            </a:r>
            <a:endParaRPr lang="zh-TW" altLang="en-US" dirty="0">
              <a:latin typeface="+mn-lt"/>
            </a:endParaRPr>
          </a:p>
        </p:txBody>
      </p:sp>
      <p:pic>
        <p:nvPicPr>
          <p:cNvPr id="3" name="內容版面配置區 5">
            <a:extLst>
              <a:ext uri="{FF2B5EF4-FFF2-40B4-BE49-F238E27FC236}">
                <a16:creationId xmlns:a16="http://schemas.microsoft.com/office/drawing/2014/main" id="{ABECBF20-9B45-AAD4-E81E-3549B10C34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2202"/>
          <a:stretch/>
        </p:blipFill>
        <p:spPr>
          <a:xfrm>
            <a:off x="1044740" y="1546640"/>
            <a:ext cx="7054520" cy="4552319"/>
          </a:xfrm>
        </p:spPr>
      </p:pic>
      <p:sp>
        <p:nvSpPr>
          <p:cNvPr id="10" name="矩形: 圓角 9">
            <a:extLst>
              <a:ext uri="{FF2B5EF4-FFF2-40B4-BE49-F238E27FC236}">
                <a16:creationId xmlns:a16="http://schemas.microsoft.com/office/drawing/2014/main" id="{DFC37F25-2610-D947-01CC-3F3067FDDA71}"/>
              </a:ext>
            </a:extLst>
          </p:cNvPr>
          <p:cNvSpPr/>
          <p:nvPr/>
        </p:nvSpPr>
        <p:spPr>
          <a:xfrm>
            <a:off x="976544" y="4509856"/>
            <a:ext cx="2902998" cy="1509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AD11C0F8-809D-60BC-0DDC-C5D735680288}"/>
              </a:ext>
            </a:extLst>
          </p:cNvPr>
          <p:cNvSpPr/>
          <p:nvPr/>
        </p:nvSpPr>
        <p:spPr>
          <a:xfrm>
            <a:off x="978021" y="4813181"/>
            <a:ext cx="2902998" cy="1509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874EC76-4C8B-38FD-E6D5-028DDBF0B23A}"/>
              </a:ext>
            </a:extLst>
          </p:cNvPr>
          <p:cNvSpPr txBox="1"/>
          <p:nvPr/>
        </p:nvSpPr>
        <p:spPr>
          <a:xfrm>
            <a:off x="4092606" y="4443849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Combinational Logic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CA5E42E-04B1-4B95-51EC-B3AC5F98E626}"/>
              </a:ext>
            </a:extLst>
          </p:cNvPr>
          <p:cNvSpPr txBox="1"/>
          <p:nvPr/>
        </p:nvSpPr>
        <p:spPr>
          <a:xfrm>
            <a:off x="4092606" y="4703974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Sequential Logic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3F4A2E99-5297-AB8A-53A4-EA99D78BCAD1}"/>
              </a:ext>
            </a:extLst>
          </p:cNvPr>
          <p:cNvSpPr/>
          <p:nvPr/>
        </p:nvSpPr>
        <p:spPr>
          <a:xfrm>
            <a:off x="976544" y="5399224"/>
            <a:ext cx="2902998" cy="1509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0722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F851E8-E5C5-8CB8-A7BE-33476A925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Report Power</a:t>
            </a:r>
            <a:endParaRPr lang="zh-TW" altLang="en-US" dirty="0">
              <a:latin typeface="+mn-lt"/>
            </a:endParaRPr>
          </a:p>
        </p:txBody>
      </p:sp>
      <p:pic>
        <p:nvPicPr>
          <p:cNvPr id="3" name="內容版面配置區 6">
            <a:extLst>
              <a:ext uri="{FF2B5EF4-FFF2-40B4-BE49-F238E27FC236}">
                <a16:creationId xmlns:a16="http://schemas.microsoft.com/office/drawing/2014/main" id="{14F77C02-6E5C-737B-41C7-0412A77B53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1937" y="1368425"/>
            <a:ext cx="6380126" cy="5327650"/>
          </a:xfrm>
        </p:spPr>
      </p:pic>
      <p:sp>
        <p:nvSpPr>
          <p:cNvPr id="10" name="矩形: 圓角 9">
            <a:extLst>
              <a:ext uri="{FF2B5EF4-FFF2-40B4-BE49-F238E27FC236}">
                <a16:creationId xmlns:a16="http://schemas.microsoft.com/office/drawing/2014/main" id="{F281B576-6775-A8F0-24C3-31D818451105}"/>
              </a:ext>
            </a:extLst>
          </p:cNvPr>
          <p:cNvSpPr/>
          <p:nvPr/>
        </p:nvSpPr>
        <p:spPr>
          <a:xfrm>
            <a:off x="1253230" y="4024722"/>
            <a:ext cx="3027286" cy="17576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79A10BC8-CCF9-08F6-C42B-AFFA2F11F4E1}"/>
              </a:ext>
            </a:extLst>
          </p:cNvPr>
          <p:cNvSpPr/>
          <p:nvPr/>
        </p:nvSpPr>
        <p:spPr>
          <a:xfrm>
            <a:off x="1253230" y="4326694"/>
            <a:ext cx="3027286" cy="17576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28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808558-C95D-8199-A23E-20028119FB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>
                <a:latin typeface="+mn-lt"/>
              </a:rPr>
              <a:t>Static Timing Analysis</a:t>
            </a:r>
            <a:endParaRPr lang="zh-TW" altLang="en-US">
              <a:latin typeface="+mn-lt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862CAA3-BAB1-BC19-3050-0E3C15215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202238"/>
            <a:ext cx="6858000" cy="1655762"/>
          </a:xfrm>
        </p:spPr>
        <p:txBody>
          <a:bodyPr/>
          <a:lstStyle/>
          <a:p>
            <a:r>
              <a:rPr lang="zh-TW" altLang="en-US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郭昱 </a:t>
            </a:r>
            <a:r>
              <a:rPr lang="en-US" altLang="zh-TW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  <a:hlinkClick r:id="rId2"/>
              </a:rPr>
              <a:t>ivan010517@gmail.com</a:t>
            </a:r>
            <a:endParaRPr lang="en-US" altLang="zh-TW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zh-TW" altLang="en-US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黃宥翔 </a:t>
            </a:r>
            <a:r>
              <a:rPr lang="en-US" altLang="zh-TW" b="0" i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chris900623@gmail.com</a:t>
            </a:r>
            <a:endParaRPr lang="en-US" altLang="zh-TW" b="0" i="0">
              <a:solidFill>
                <a:srgbClr val="222222"/>
              </a:solidFill>
              <a:effectLst/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r>
              <a:rPr lang="en-US" altLang="zh-TW" b="0" i="0">
                <a:solidFill>
                  <a:srgbClr val="22222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2024 ALU / HDL</a:t>
            </a: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651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62D092-D391-6D97-C867-EED03AA96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98ABDD-1DFB-DB02-2F33-4E76F3ECE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7032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E5EF64-5E51-14E5-05BB-413FB74DE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Logic Synthesis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圖形 13" descr="文件 外框">
            <a:extLst>
              <a:ext uri="{FF2B5EF4-FFF2-40B4-BE49-F238E27FC236}">
                <a16:creationId xmlns:a16="http://schemas.microsoft.com/office/drawing/2014/main" id="{C77058C4-C00B-E86B-CC31-9F103C458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81214" y="3059934"/>
            <a:ext cx="914400" cy="914400"/>
          </a:xfrm>
          <a:prstGeom prst="rect">
            <a:avLst/>
          </a:prstGeom>
        </p:spPr>
      </p:pic>
      <p:pic>
        <p:nvPicPr>
          <p:cNvPr id="16" name="圖形 15" descr="處理器 外框">
            <a:extLst>
              <a:ext uri="{FF2B5EF4-FFF2-40B4-BE49-F238E27FC236}">
                <a16:creationId xmlns:a16="http://schemas.microsoft.com/office/drawing/2014/main" id="{148CCFD6-9431-E9E3-E3AB-DEE0EC3DC6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1214" y="5495540"/>
            <a:ext cx="914400" cy="914400"/>
          </a:xfrm>
          <a:prstGeom prst="rect">
            <a:avLst/>
          </a:prstGeom>
        </p:spPr>
      </p:pic>
      <p:pic>
        <p:nvPicPr>
          <p:cNvPr id="20" name="圖形 19" descr="藍圖 外框">
            <a:extLst>
              <a:ext uri="{FF2B5EF4-FFF2-40B4-BE49-F238E27FC236}">
                <a16:creationId xmlns:a16="http://schemas.microsoft.com/office/drawing/2014/main" id="{CDDAC3B4-DCBC-6A11-1AAD-848ECA28B0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81214" y="4277737"/>
            <a:ext cx="914400" cy="914400"/>
          </a:xfrm>
          <a:prstGeom prst="rect">
            <a:avLst/>
          </a:prstGeom>
        </p:spPr>
      </p:pic>
      <p:sp>
        <p:nvSpPr>
          <p:cNvPr id="25" name="文字方塊 24">
            <a:extLst>
              <a:ext uri="{FF2B5EF4-FFF2-40B4-BE49-F238E27FC236}">
                <a16:creationId xmlns:a16="http://schemas.microsoft.com/office/drawing/2014/main" id="{97273B73-56CD-8F84-FB76-4D2C88469991}"/>
              </a:ext>
            </a:extLst>
          </p:cNvPr>
          <p:cNvSpPr txBox="1"/>
          <p:nvPr/>
        </p:nvSpPr>
        <p:spPr>
          <a:xfrm>
            <a:off x="2396558" y="2110201"/>
            <a:ext cx="1092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RTL</a:t>
            </a:r>
            <a:r>
              <a:rPr lang="zh-TW" altLang="en-US" dirty="0"/>
              <a:t> </a:t>
            </a:r>
            <a:r>
              <a:rPr lang="en-US" altLang="zh-TW" dirty="0"/>
              <a:t>code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FEAC3D1-B131-2FA5-C6A7-0667FF101F8B}"/>
              </a:ext>
            </a:extLst>
          </p:cNvPr>
          <p:cNvSpPr txBox="1"/>
          <p:nvPr/>
        </p:nvSpPr>
        <p:spPr>
          <a:xfrm>
            <a:off x="1549018" y="3332468"/>
            <a:ext cx="1939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Gate Level Netlist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28" name="圖形 27" descr="網頁設計 外框">
            <a:extLst>
              <a:ext uri="{FF2B5EF4-FFF2-40B4-BE49-F238E27FC236}">
                <a16:creationId xmlns:a16="http://schemas.microsoft.com/office/drawing/2014/main" id="{379EFD9E-3FF7-25F0-D66B-6CF5769300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81214" y="1842131"/>
            <a:ext cx="914400" cy="914400"/>
          </a:xfrm>
          <a:prstGeom prst="rect">
            <a:avLst/>
          </a:prstGeom>
        </p:spPr>
      </p:pic>
      <p:sp>
        <p:nvSpPr>
          <p:cNvPr id="29" name="文字方塊 28">
            <a:extLst>
              <a:ext uri="{FF2B5EF4-FFF2-40B4-BE49-F238E27FC236}">
                <a16:creationId xmlns:a16="http://schemas.microsoft.com/office/drawing/2014/main" id="{EB71432F-2BA6-E01C-01E8-45A2690397DA}"/>
              </a:ext>
            </a:extLst>
          </p:cNvPr>
          <p:cNvSpPr txBox="1"/>
          <p:nvPr/>
        </p:nvSpPr>
        <p:spPr>
          <a:xfrm>
            <a:off x="2602546" y="4550271"/>
            <a:ext cx="85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Layout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DA09F93A-0B87-B1AB-745F-FD2B71C6CD5C}"/>
              </a:ext>
            </a:extLst>
          </p:cNvPr>
          <p:cNvSpPr txBox="1"/>
          <p:nvPr/>
        </p:nvSpPr>
        <p:spPr>
          <a:xfrm>
            <a:off x="2832959" y="5768074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Chip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761884F5-E7EB-511F-6BC1-77C82FF3C0B1}"/>
              </a:ext>
            </a:extLst>
          </p:cNvPr>
          <p:cNvSpPr txBox="1"/>
          <p:nvPr/>
        </p:nvSpPr>
        <p:spPr>
          <a:xfrm>
            <a:off x="6517516" y="2696791"/>
            <a:ext cx="172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Logic Synthesis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7245633-B7FD-F4EB-0F83-D0D7BA1CE73B}"/>
              </a:ext>
            </a:extLst>
          </p:cNvPr>
          <p:cNvSpPr txBox="1"/>
          <p:nvPr/>
        </p:nvSpPr>
        <p:spPr>
          <a:xfrm>
            <a:off x="6569100" y="4093071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APR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A4225A81-DEED-D669-8A00-4BB09425A935}"/>
              </a:ext>
            </a:extLst>
          </p:cNvPr>
          <p:cNvSpPr txBox="1"/>
          <p:nvPr/>
        </p:nvSpPr>
        <p:spPr>
          <a:xfrm>
            <a:off x="6517516" y="5304685"/>
            <a:ext cx="1061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Tape-out</a:t>
            </a:r>
            <a:endParaRPr lang="zh-TW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5" name="圖形 54" descr="返回 外框">
            <a:extLst>
              <a:ext uri="{FF2B5EF4-FFF2-40B4-BE49-F238E27FC236}">
                <a16:creationId xmlns:a16="http://schemas.microsoft.com/office/drawing/2014/main" id="{C10AE161-49E5-3DC7-897F-C7ACE9873D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6200000" flipH="1">
            <a:off x="5212491" y="2268453"/>
            <a:ext cx="1501805" cy="1364889"/>
          </a:xfrm>
          <a:prstGeom prst="rect">
            <a:avLst/>
          </a:prstGeom>
        </p:spPr>
      </p:pic>
      <p:pic>
        <p:nvPicPr>
          <p:cNvPr id="56" name="圖形 55" descr="返回 外框">
            <a:extLst>
              <a:ext uri="{FF2B5EF4-FFF2-40B4-BE49-F238E27FC236}">
                <a16:creationId xmlns:a16="http://schemas.microsoft.com/office/drawing/2014/main" id="{A955E0D0-BF13-99B7-EAF8-055EABB5AD9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6200000" flipH="1">
            <a:off x="5212492" y="3585592"/>
            <a:ext cx="1501805" cy="1364889"/>
          </a:xfrm>
          <a:prstGeom prst="rect">
            <a:avLst/>
          </a:prstGeom>
        </p:spPr>
      </p:pic>
      <p:pic>
        <p:nvPicPr>
          <p:cNvPr id="57" name="圖形 56" descr="返回 外框">
            <a:extLst>
              <a:ext uri="{FF2B5EF4-FFF2-40B4-BE49-F238E27FC236}">
                <a16:creationId xmlns:a16="http://schemas.microsoft.com/office/drawing/2014/main" id="{52804FD7-B19E-EB41-43A0-6C6D305CFAD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6200000" flipH="1">
            <a:off x="5212492" y="4869584"/>
            <a:ext cx="1501805" cy="1364889"/>
          </a:xfrm>
          <a:prstGeom prst="rect">
            <a:avLst/>
          </a:prstGeom>
        </p:spPr>
      </p:pic>
      <p:sp>
        <p:nvSpPr>
          <p:cNvPr id="58" name="矩形: 圓角 57">
            <a:extLst>
              <a:ext uri="{FF2B5EF4-FFF2-40B4-BE49-F238E27FC236}">
                <a16:creationId xmlns:a16="http://schemas.microsoft.com/office/drawing/2014/main" id="{20C91FC8-6483-49EE-9053-92B40ABEA982}"/>
              </a:ext>
            </a:extLst>
          </p:cNvPr>
          <p:cNvSpPr/>
          <p:nvPr/>
        </p:nvSpPr>
        <p:spPr>
          <a:xfrm>
            <a:off x="1330860" y="1808725"/>
            <a:ext cx="3494637" cy="9812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: 圓角 58">
            <a:extLst>
              <a:ext uri="{FF2B5EF4-FFF2-40B4-BE49-F238E27FC236}">
                <a16:creationId xmlns:a16="http://schemas.microsoft.com/office/drawing/2014/main" id="{F8059B01-39DF-5E13-A1DD-CF534B40210E}"/>
              </a:ext>
            </a:extLst>
          </p:cNvPr>
          <p:cNvSpPr/>
          <p:nvPr/>
        </p:nvSpPr>
        <p:spPr>
          <a:xfrm>
            <a:off x="1330859" y="3023916"/>
            <a:ext cx="3494637" cy="9812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0" name="矩形: 圓角 59">
            <a:extLst>
              <a:ext uri="{FF2B5EF4-FFF2-40B4-BE49-F238E27FC236}">
                <a16:creationId xmlns:a16="http://schemas.microsoft.com/office/drawing/2014/main" id="{5FE480BB-6D3E-0036-7D14-40C39247C807}"/>
              </a:ext>
            </a:extLst>
          </p:cNvPr>
          <p:cNvSpPr/>
          <p:nvPr/>
        </p:nvSpPr>
        <p:spPr>
          <a:xfrm>
            <a:off x="1330859" y="4244293"/>
            <a:ext cx="3494637" cy="981288"/>
          </a:xfrm>
          <a:prstGeom prst="round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1" name="矩形: 圓角 60">
            <a:extLst>
              <a:ext uri="{FF2B5EF4-FFF2-40B4-BE49-F238E27FC236}">
                <a16:creationId xmlns:a16="http://schemas.microsoft.com/office/drawing/2014/main" id="{438AAC6F-631D-BEA2-9A60-9DBDBC0FA54C}"/>
              </a:ext>
            </a:extLst>
          </p:cNvPr>
          <p:cNvSpPr/>
          <p:nvPr/>
        </p:nvSpPr>
        <p:spPr>
          <a:xfrm>
            <a:off x="1330858" y="5462096"/>
            <a:ext cx="3494637" cy="981288"/>
          </a:xfrm>
          <a:prstGeom prst="round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圖形 3" descr="徽章 (勾號) 以實心填滿">
            <a:extLst>
              <a:ext uri="{FF2B5EF4-FFF2-40B4-BE49-F238E27FC236}">
                <a16:creationId xmlns:a16="http://schemas.microsoft.com/office/drawing/2014/main" id="{6007EA25-BEDD-0D50-0EA4-49A02B51B8C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537747" y="1333516"/>
            <a:ext cx="914400" cy="914400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AC7ADA76-65F3-293B-779D-FCE348178D71}"/>
              </a:ext>
            </a:extLst>
          </p:cNvPr>
          <p:cNvSpPr txBox="1"/>
          <p:nvPr/>
        </p:nvSpPr>
        <p:spPr>
          <a:xfrm>
            <a:off x="6458782" y="3088062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Design Compiler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218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7F2FC7-9BD5-DD7F-C307-AF1FF07D2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所需檔案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7E25F8-DDA1-C39D-2590-9C93759FC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RTL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你的程式碼，不包含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testbench)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Design compiler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之腳本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作業檔案提供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TSMC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ADFP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Cell Library File 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伺服器內部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39821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729A52-4185-88A3-9CD3-E335F9CBE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腳本說明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60D700-107F-09C0-9E42-4CF7B7DA4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79612"/>
            <a:ext cx="7886700" cy="4351338"/>
          </a:xfrm>
        </p:spPr>
        <p:txBody>
          <a:bodyPr/>
          <a:lstStyle/>
          <a:p>
            <a:r>
              <a:rPr lang="en-US" altLang="zh-TW" dirty="0" err="1"/>
              <a:t>dc.tcl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FDBE374-FAFA-91DA-523B-9237F8967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0167"/>
            <a:ext cx="9144000" cy="301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7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F1EC87-69D7-2245-96B0-4837F7289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腳本說明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C59032-C59B-96D7-328E-650F35673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80759"/>
            <a:ext cx="7886700" cy="562656"/>
          </a:xfrm>
        </p:spPr>
        <p:txBody>
          <a:bodyPr/>
          <a:lstStyle/>
          <a:p>
            <a:r>
              <a:rPr lang="zh-TW" altLang="en-US" dirty="0"/>
              <a:t>修改檔案存放位置、</a:t>
            </a:r>
            <a:r>
              <a:rPr lang="en-US" altLang="zh-TW" dirty="0"/>
              <a:t>top module name</a:t>
            </a:r>
            <a:r>
              <a:rPr lang="zh-TW" altLang="en-US" dirty="0"/>
              <a:t>及</a:t>
            </a:r>
            <a:r>
              <a:rPr lang="en-US" altLang="zh-TW" dirty="0"/>
              <a:t>clock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0578AE5-34BA-30F4-6292-1B42212C9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377" y="1650978"/>
            <a:ext cx="6645246" cy="2045314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279701D0-9C08-ABA9-C13E-96BD735EBB92}"/>
              </a:ext>
            </a:extLst>
          </p:cNvPr>
          <p:cNvSpPr txBox="1">
            <a:spLocks/>
          </p:cNvSpPr>
          <p:nvPr/>
        </p:nvSpPr>
        <p:spPr>
          <a:xfrm>
            <a:off x="628650" y="3824876"/>
            <a:ext cx="7886700" cy="562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將所有要合成的檔案之完整路徑放入</a:t>
            </a:r>
            <a:r>
              <a:rPr lang="en-US" altLang="zh-TW" dirty="0"/>
              <a:t>{}</a:t>
            </a:r>
            <a:r>
              <a:rPr lang="zh-TW" altLang="en-US" dirty="0"/>
              <a:t>內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A26C3EC-93EE-DD13-A97C-7AE4A5CF0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377" y="4387532"/>
            <a:ext cx="6645246" cy="247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646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A228B4-2DEE-5EC6-E74B-B4B6793B6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腳本說明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BE9CAE-CC2C-CB90-4166-A89825727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94646"/>
            <a:ext cx="7886700" cy="5426830"/>
          </a:xfrm>
        </p:spPr>
        <p:txBody>
          <a:bodyPr>
            <a:normAutofit/>
          </a:bodyPr>
          <a:lstStyle/>
          <a:p>
            <a:r>
              <a:rPr lang="zh-TW" altLang="en-US" dirty="0"/>
              <a:t>作業要求需合成</a:t>
            </a:r>
            <a:r>
              <a:rPr lang="en-US" altLang="zh-TW" sz="1800" i="1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delay-optimization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, </a:t>
            </a:r>
            <a:r>
              <a:rPr kumimoji="1" lang="en-US" altLang="zh-TW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area-optimization</a:t>
            </a:r>
            <a:r>
              <a:rPr lang="en-US" altLang="zh-TW" sz="18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, and </a:t>
            </a:r>
            <a:r>
              <a:rPr lang="en-US" altLang="zh-TW" sz="1800" i="1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in-between</a:t>
            </a:r>
            <a:r>
              <a:rPr lang="zh-TW" altLang="en-US" dirty="0"/>
              <a:t>之三種電路，需修改</a:t>
            </a:r>
            <a:r>
              <a:rPr lang="en-US" altLang="zh-TW" dirty="0">
                <a:solidFill>
                  <a:srgbClr val="FF0000"/>
                </a:solidFill>
              </a:rPr>
              <a:t>31</a:t>
            </a:r>
            <a:r>
              <a:rPr lang="zh-TW" altLang="en-US" dirty="0">
                <a:solidFill>
                  <a:srgbClr val="FF0000"/>
                </a:solidFill>
              </a:rPr>
              <a:t>行中的</a:t>
            </a:r>
            <a:r>
              <a:rPr lang="en-US" altLang="zh-TW" dirty="0">
                <a:solidFill>
                  <a:srgbClr val="FF0000"/>
                </a:solidFill>
              </a:rPr>
              <a:t>period</a:t>
            </a:r>
            <a:r>
              <a:rPr lang="zh-TW" altLang="en-US" dirty="0"/>
              <a:t>，合成順序如下</a:t>
            </a:r>
            <a:endParaRPr lang="en-US" altLang="zh-TW" dirty="0"/>
          </a:p>
          <a:p>
            <a:pPr lvl="1"/>
            <a:r>
              <a:rPr lang="zh-TW" altLang="en-US" dirty="0"/>
              <a:t>先將</a:t>
            </a:r>
            <a:r>
              <a:rPr lang="en-US" altLang="zh-TW" dirty="0"/>
              <a:t>period</a:t>
            </a:r>
            <a:r>
              <a:rPr lang="zh-TW" altLang="en-US" dirty="0"/>
              <a:t>設一個很大的值</a:t>
            </a:r>
            <a:r>
              <a:rPr lang="en-US" altLang="zh-TW" dirty="0"/>
              <a:t>(</a:t>
            </a:r>
            <a:r>
              <a:rPr lang="zh-TW" altLang="en-US" dirty="0"/>
              <a:t>假設</a:t>
            </a:r>
            <a:r>
              <a:rPr lang="en-US" altLang="zh-TW" dirty="0"/>
              <a:t>10)</a:t>
            </a:r>
            <a:r>
              <a:rPr lang="zh-TW" altLang="en-US" dirty="0"/>
              <a:t>進行合成，合成後</a:t>
            </a:r>
            <a:r>
              <a:rPr lang="en-US" altLang="zh-TW" dirty="0"/>
              <a:t>report </a:t>
            </a:r>
            <a:r>
              <a:rPr lang="en-US" altLang="zh-TW" dirty="0" err="1"/>
              <a:t>timin</a:t>
            </a:r>
            <a:r>
              <a:rPr lang="zh-TW" altLang="en-US" dirty="0"/>
              <a:t>發現最快可以跑</a:t>
            </a:r>
            <a:r>
              <a:rPr lang="en-US" altLang="zh-TW" dirty="0"/>
              <a:t>2</a:t>
            </a:r>
            <a:r>
              <a:rPr lang="zh-TW" altLang="en-US" dirty="0"/>
              <a:t>，則將</a:t>
            </a:r>
            <a:r>
              <a:rPr lang="en-US" altLang="zh-TW" dirty="0"/>
              <a:t>period</a:t>
            </a:r>
            <a:r>
              <a:rPr lang="zh-TW" altLang="en-US" dirty="0"/>
              <a:t>改設</a:t>
            </a:r>
            <a:r>
              <a:rPr lang="en-US" altLang="zh-TW" dirty="0"/>
              <a:t>2</a:t>
            </a:r>
            <a:r>
              <a:rPr lang="zh-TW" altLang="en-US" dirty="0"/>
              <a:t>再合一次，如果</a:t>
            </a:r>
            <a:r>
              <a:rPr lang="en-US" altLang="zh-TW" dirty="0"/>
              <a:t>slack &gt;= 0(MET)</a:t>
            </a:r>
            <a:r>
              <a:rPr lang="zh-TW" altLang="en-US" dirty="0"/>
              <a:t>則</a:t>
            </a:r>
            <a:r>
              <a:rPr lang="en-US" altLang="zh-TW" dirty="0"/>
              <a:t>22</a:t>
            </a:r>
            <a:r>
              <a:rPr lang="zh-TW" altLang="en-US" dirty="0"/>
              <a:t>即為</a:t>
            </a:r>
            <a:r>
              <a:rPr lang="en-US" altLang="zh-TW" i="1" dirty="0">
                <a:solidFill>
                  <a:srgbClr val="0000CC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area-optimization</a:t>
            </a:r>
            <a:r>
              <a:rPr kumimoji="1" lang="zh-TW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軟正黑體" pitchFamily="34" charset="-120"/>
                <a:cs typeface="+mn-cs"/>
              </a:rPr>
              <a:t>之</a:t>
            </a:r>
            <a:r>
              <a:rPr lang="en-US" altLang="zh-TW" dirty="0">
                <a:effectLst/>
                <a:ea typeface="Microsoft JhengHei Light" panose="020B0304030504040204" pitchFamily="34" charset="-120"/>
              </a:rPr>
              <a:t>period</a:t>
            </a:r>
          </a:p>
          <a:p>
            <a:pPr lvl="1"/>
            <a:r>
              <a:rPr lang="zh-TW" altLang="en-US" dirty="0"/>
              <a:t>接著改設</a:t>
            </a:r>
            <a:r>
              <a:rPr lang="en-US" altLang="zh-TW" dirty="0"/>
              <a:t>period</a:t>
            </a:r>
            <a:r>
              <a:rPr lang="zh-TW" altLang="en-US" dirty="0"/>
              <a:t>為一個很小的值</a:t>
            </a:r>
            <a:r>
              <a:rPr lang="en-US" altLang="zh-TW" dirty="0"/>
              <a:t>(</a:t>
            </a:r>
            <a:r>
              <a:rPr lang="zh-TW" altLang="en-US" dirty="0"/>
              <a:t>假設</a:t>
            </a:r>
            <a:r>
              <a:rPr lang="en-US" altLang="zh-TW" dirty="0"/>
              <a:t>0)</a:t>
            </a:r>
            <a:r>
              <a:rPr lang="zh-TW" altLang="en-US" dirty="0"/>
              <a:t>進行合成，合成後</a:t>
            </a:r>
            <a:r>
              <a:rPr lang="en-US" altLang="zh-TW" dirty="0"/>
              <a:t>report timing</a:t>
            </a:r>
            <a:r>
              <a:rPr lang="zh-TW" altLang="en-US" dirty="0"/>
              <a:t>發現</a:t>
            </a:r>
            <a:r>
              <a:rPr lang="en-US" altLang="zh-TW" dirty="0"/>
              <a:t>slack = -0.5(Violate)</a:t>
            </a:r>
            <a:r>
              <a:rPr lang="zh-TW" altLang="en-US" dirty="0"/>
              <a:t>，則將</a:t>
            </a:r>
            <a:r>
              <a:rPr lang="en-US" altLang="zh-TW" dirty="0"/>
              <a:t>period</a:t>
            </a:r>
            <a:r>
              <a:rPr lang="zh-TW" altLang="en-US" dirty="0"/>
              <a:t>改設</a:t>
            </a:r>
            <a:r>
              <a:rPr lang="en-US" altLang="zh-TW" dirty="0"/>
              <a:t>0.5</a:t>
            </a:r>
            <a:r>
              <a:rPr lang="zh-TW" altLang="en-US" dirty="0"/>
              <a:t>再合一次，如果</a:t>
            </a:r>
            <a:r>
              <a:rPr lang="en-US" altLang="zh-TW" dirty="0"/>
              <a:t>slack &gt;= 0(MET)</a:t>
            </a:r>
            <a:r>
              <a:rPr lang="zh-TW" altLang="en-US" dirty="0"/>
              <a:t>則</a:t>
            </a:r>
            <a:r>
              <a:rPr lang="en-US" altLang="zh-TW" dirty="0"/>
              <a:t>0.5</a:t>
            </a:r>
            <a:r>
              <a:rPr lang="zh-TW" altLang="en-US" dirty="0"/>
              <a:t>即為</a:t>
            </a:r>
            <a:r>
              <a:rPr lang="en-US" altLang="zh-TW" i="1" dirty="0">
                <a:solidFill>
                  <a:srgbClr val="0000CC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delay-optimization</a:t>
            </a:r>
            <a:r>
              <a:rPr kumimoji="1" lang="zh-TW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軟正黑體" pitchFamily="34" charset="-120"/>
                <a:cs typeface="+mn-cs"/>
              </a:rPr>
              <a:t>之</a:t>
            </a:r>
            <a:r>
              <a:rPr lang="en-US" altLang="zh-TW" dirty="0">
                <a:effectLst/>
                <a:ea typeface="Microsoft JhengHei Light" panose="020B0304030504040204" pitchFamily="34" charset="-120"/>
              </a:rPr>
              <a:t>period</a:t>
            </a:r>
          </a:p>
          <a:p>
            <a:pPr lvl="1"/>
            <a:r>
              <a:rPr kumimoji="1" lang="zh-TW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軟正黑體" pitchFamily="34" charset="-120"/>
                <a:cs typeface="+mn-cs"/>
              </a:rPr>
              <a:t>最後</a:t>
            </a:r>
            <a:r>
              <a:rPr lang="zh-TW" altLang="en-US" dirty="0">
                <a:solidFill>
                  <a:srgbClr val="000000"/>
                </a:solidFill>
                <a:latin typeface="Arial"/>
                <a:cs typeface="+mn-cs"/>
              </a:rPr>
              <a:t>設</a:t>
            </a:r>
            <a:r>
              <a:rPr kumimoji="1" lang="en-US" altLang="zh-TW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軟正黑體" pitchFamily="34" charset="-120"/>
                <a:cs typeface="+mn-cs"/>
              </a:rPr>
              <a:t>period</a:t>
            </a:r>
            <a:r>
              <a:rPr kumimoji="1" lang="zh-TW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軟正黑體" pitchFamily="34" charset="-120"/>
                <a:cs typeface="+mn-cs"/>
              </a:rPr>
              <a:t>為</a:t>
            </a:r>
            <a:r>
              <a:rPr kumimoji="1" lang="en-US" altLang="zh-TW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軟正黑體" pitchFamily="34" charset="-120"/>
                <a:cs typeface="+mn-cs"/>
              </a:rPr>
              <a:t>(2+0.5)/2=1.25</a:t>
            </a:r>
            <a:r>
              <a:rPr kumimoji="1" lang="zh-TW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軟正黑體" pitchFamily="34" charset="-120"/>
                <a:cs typeface="+mn-cs"/>
              </a:rPr>
              <a:t>進行合成</a:t>
            </a:r>
            <a:r>
              <a:rPr lang="zh-TW" altLang="en-US" dirty="0">
                <a:effectLst/>
                <a:ea typeface="Microsoft JhengHei Light" panose="020B0304030504040204" pitchFamily="34" charset="-120"/>
              </a:rPr>
              <a:t>，</a:t>
            </a:r>
            <a:r>
              <a:rPr lang="zh-TW" altLang="en-US" dirty="0"/>
              <a:t>假設</a:t>
            </a:r>
            <a:r>
              <a:rPr lang="en-US" altLang="zh-TW" dirty="0"/>
              <a:t>slack = -0.1(Violate)</a:t>
            </a:r>
            <a:r>
              <a:rPr lang="zh-TW" altLang="en-US" dirty="0"/>
              <a:t>則設</a:t>
            </a:r>
            <a:r>
              <a:rPr lang="en-US" altLang="zh-TW" dirty="0"/>
              <a:t>1.35</a:t>
            </a:r>
            <a:r>
              <a:rPr lang="zh-TW" altLang="en-US" dirty="0"/>
              <a:t>再合一次，直到</a:t>
            </a:r>
            <a:r>
              <a:rPr lang="en-US" altLang="zh-TW" dirty="0"/>
              <a:t>slack &gt;= 0(MET)</a:t>
            </a:r>
            <a:r>
              <a:rPr lang="zh-TW" altLang="en-US" dirty="0"/>
              <a:t>，最終</a:t>
            </a:r>
            <a:r>
              <a:rPr lang="en-US" altLang="zh-TW" dirty="0"/>
              <a:t>period</a:t>
            </a:r>
            <a:r>
              <a:rPr lang="zh-TW" altLang="en-US" dirty="0"/>
              <a:t>值</a:t>
            </a:r>
            <a:r>
              <a:rPr kumimoji="1" lang="zh-TW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軟正黑體" pitchFamily="34" charset="-120"/>
                <a:cs typeface="+mn-cs"/>
              </a:rPr>
              <a:t>即為</a:t>
            </a:r>
            <a:r>
              <a:rPr kumimoji="1" lang="en-US" altLang="zh-TW" b="0" i="1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in-between</a:t>
            </a:r>
            <a:r>
              <a:rPr kumimoji="1" lang="en-US" altLang="zh-TW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1" lang="zh-TW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軟正黑體" pitchFamily="34" charset="-120"/>
                <a:cs typeface="+mn-cs"/>
              </a:rPr>
              <a:t>電路之</a:t>
            </a:r>
            <a:r>
              <a:rPr kumimoji="1" lang="en-US" altLang="zh-TW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icrosoft JhengHei Light" panose="020B0304030504040204" pitchFamily="34" charset="-120"/>
                <a:cs typeface="+mn-cs"/>
              </a:rPr>
              <a:t>period</a:t>
            </a:r>
            <a:endParaRPr lang="zh-TW" altLang="en-US" dirty="0">
              <a:ea typeface="Microsoft JhengHei Light" panose="020B03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2318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EEA640-9F07-15BF-B90E-A414172D7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腳本說明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9D2D0B-4BFF-599C-BFD6-8889330B6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56814"/>
            <a:ext cx="7886700" cy="572294"/>
          </a:xfrm>
        </p:spPr>
        <p:txBody>
          <a:bodyPr/>
          <a:lstStyle/>
          <a:p>
            <a:r>
              <a:rPr lang="zh-TW" altLang="en-US" dirty="0"/>
              <a:t>如果電路中無</a:t>
            </a:r>
            <a:r>
              <a:rPr lang="en-US" altLang="zh-TW" dirty="0" err="1"/>
              <a:t>clk</a:t>
            </a:r>
            <a:r>
              <a:rPr lang="zh-TW" altLang="en-US" dirty="0"/>
              <a:t>設計，使用</a:t>
            </a:r>
            <a:r>
              <a:rPr lang="en-US" altLang="zh-TW" dirty="0"/>
              <a:t>50</a:t>
            </a:r>
            <a:r>
              <a:rPr lang="zh-TW" altLang="en-US" dirty="0"/>
              <a:t>、</a:t>
            </a:r>
            <a:r>
              <a:rPr lang="en-US" altLang="zh-TW" dirty="0"/>
              <a:t>51</a:t>
            </a:r>
            <a:r>
              <a:rPr lang="zh-TW" altLang="en-US" dirty="0"/>
              <a:t>行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DBAB341-1E59-0BA3-255B-E2A2FDEEC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784" y="2029108"/>
            <a:ext cx="7030431" cy="199100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09834B6-494D-4840-72A2-D3947CCC0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100" y="4828892"/>
            <a:ext cx="6801799" cy="2029108"/>
          </a:xfrm>
          <a:prstGeom prst="rect">
            <a:avLst/>
          </a:prstGeom>
        </p:spPr>
      </p:pic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316A062D-F69C-EC7F-1E83-C866BECE5FAB}"/>
              </a:ext>
            </a:extLst>
          </p:cNvPr>
          <p:cNvSpPr txBox="1">
            <a:spLocks/>
          </p:cNvSpPr>
          <p:nvPr/>
        </p:nvSpPr>
        <p:spPr>
          <a:xfrm>
            <a:off x="628649" y="4266783"/>
            <a:ext cx="7886700" cy="572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如果電路中有</a:t>
            </a:r>
            <a:r>
              <a:rPr lang="en-US" altLang="zh-TW" dirty="0" err="1"/>
              <a:t>clk</a:t>
            </a:r>
            <a:r>
              <a:rPr lang="zh-TW" altLang="en-US" dirty="0"/>
              <a:t>設計，使用</a:t>
            </a:r>
            <a:r>
              <a:rPr lang="en-US" altLang="zh-TW" dirty="0"/>
              <a:t>54~57</a:t>
            </a:r>
            <a:r>
              <a:rPr lang="zh-TW" altLang="en-US" dirty="0"/>
              <a:t>行</a:t>
            </a:r>
          </a:p>
        </p:txBody>
      </p:sp>
    </p:spTree>
    <p:extLst>
      <p:ext uri="{BB962C8B-B14F-4D97-AF65-F5344CB8AC3E}">
        <p14:creationId xmlns:p14="http://schemas.microsoft.com/office/powerpoint/2010/main" val="2049148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758E36-C155-A201-E921-DDA5AF82B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腳本說明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91C169-4DCE-3F9C-AEDF-F3FA08EC7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44968"/>
            <a:ext cx="7886700" cy="4351338"/>
          </a:xfrm>
        </p:spPr>
        <p:txBody>
          <a:bodyPr/>
          <a:lstStyle/>
          <a:p>
            <a:r>
              <a:rPr lang="zh-TW" altLang="en-US" dirty="0"/>
              <a:t>設定</a:t>
            </a:r>
            <a:r>
              <a:rPr lang="en-US" altLang="zh-TW" dirty="0"/>
              <a:t>input</a:t>
            </a:r>
            <a:r>
              <a:rPr lang="zh-TW" altLang="en-US" dirty="0"/>
              <a:t>、</a:t>
            </a:r>
            <a:r>
              <a:rPr lang="en-US" altLang="zh-TW" dirty="0"/>
              <a:t>output delay</a:t>
            </a:r>
            <a:r>
              <a:rPr lang="zh-TW" altLang="en-US" dirty="0"/>
              <a:t>、</a:t>
            </a:r>
            <a:r>
              <a:rPr lang="en-US" altLang="zh-TW" dirty="0"/>
              <a:t>Operating Conditions</a:t>
            </a:r>
            <a:r>
              <a:rPr lang="zh-TW" altLang="en-US" dirty="0"/>
              <a:t>和</a:t>
            </a:r>
            <a:r>
              <a:rPr lang="en-US" altLang="zh-TW" dirty="0"/>
              <a:t>wire Load Module(</a:t>
            </a:r>
            <a:r>
              <a:rPr lang="zh-TW" altLang="en-US" dirty="0"/>
              <a:t>不須修改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進行</a:t>
            </a:r>
            <a:r>
              <a:rPr lang="en-US" altLang="zh-TW" dirty="0"/>
              <a:t>compile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2E5CD66-9129-7E66-AD93-50DC50BBF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66108"/>
            <a:ext cx="9144000" cy="360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862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2CEDEF-800F-8C75-9695-C8F3E38A6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腳本說明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14A25B-9C22-3694-84E7-75D2E2A5A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3331"/>
            <a:ext cx="7886700" cy="4351338"/>
          </a:xfrm>
        </p:spPr>
        <p:txBody>
          <a:bodyPr/>
          <a:lstStyle/>
          <a:p>
            <a:r>
              <a:rPr lang="zh-TW" altLang="en-US" dirty="0"/>
              <a:t>設定合成時命名規則</a:t>
            </a:r>
            <a:r>
              <a:rPr lang="en-US" altLang="zh-TW" dirty="0"/>
              <a:t>(</a:t>
            </a:r>
            <a:r>
              <a:rPr lang="zh-TW" altLang="en-US" dirty="0"/>
              <a:t>不須修改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輸出</a:t>
            </a:r>
            <a:r>
              <a:rPr lang="en-US" altLang="zh-TW" dirty="0"/>
              <a:t>timing</a:t>
            </a:r>
            <a:r>
              <a:rPr lang="zh-TW" altLang="en-US" dirty="0"/>
              <a:t>、</a:t>
            </a:r>
            <a:r>
              <a:rPr lang="en-US" altLang="zh-TW" dirty="0"/>
              <a:t>area</a:t>
            </a:r>
            <a:r>
              <a:rPr lang="zh-TW" altLang="en-US" dirty="0"/>
              <a:t>和</a:t>
            </a:r>
            <a:r>
              <a:rPr lang="en-US" altLang="zh-TW" dirty="0"/>
              <a:t>power report</a:t>
            </a:r>
            <a:r>
              <a:rPr lang="zh-TW" altLang="en-US" dirty="0"/>
              <a:t>，輸出路徑可至</a:t>
            </a:r>
            <a:r>
              <a:rPr lang="en-US" altLang="zh-TW" dirty="0"/>
              <a:t>25</a:t>
            </a:r>
            <a:r>
              <a:rPr lang="zh-TW" altLang="en-US" dirty="0"/>
              <a:t>行更改</a:t>
            </a:r>
            <a:endParaRPr lang="en-US" altLang="zh-TW" dirty="0"/>
          </a:p>
          <a:p>
            <a:r>
              <a:rPr lang="zh-TW" altLang="en-US" dirty="0"/>
              <a:t>產生合成後</a:t>
            </a:r>
            <a:r>
              <a:rPr lang="en-US" altLang="zh-TW" dirty="0"/>
              <a:t>.v</a:t>
            </a:r>
            <a:r>
              <a:rPr lang="zh-TW" altLang="en-US" dirty="0"/>
              <a:t>檔、</a:t>
            </a:r>
            <a:r>
              <a:rPr lang="en-US" altLang="zh-TW" dirty="0" err="1"/>
              <a:t>ddc</a:t>
            </a:r>
            <a:r>
              <a:rPr lang="zh-TW" altLang="en-US" dirty="0"/>
              <a:t>、</a:t>
            </a:r>
            <a:r>
              <a:rPr lang="en-US" altLang="zh-TW" dirty="0" err="1"/>
              <a:t>sdf</a:t>
            </a:r>
            <a:r>
              <a:rPr lang="zh-TW" altLang="en-US" dirty="0"/>
              <a:t>和</a:t>
            </a:r>
            <a:r>
              <a:rPr lang="en-US" altLang="zh-TW" dirty="0" err="1"/>
              <a:t>sdc</a:t>
            </a:r>
            <a:r>
              <a:rPr lang="zh-TW" altLang="en-US" dirty="0"/>
              <a:t> 檔，產生之名稱可至</a:t>
            </a:r>
            <a:r>
              <a:rPr lang="en-US" altLang="zh-TW" dirty="0"/>
              <a:t>26</a:t>
            </a:r>
            <a:r>
              <a:rPr lang="zh-TW" altLang="en-US" dirty="0"/>
              <a:t>行更改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C23FD49-B277-6B96-920F-9A511B870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607" y="3603280"/>
            <a:ext cx="7060785" cy="325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545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502</TotalTime>
  <Words>424</Words>
  <Application>Microsoft Office PowerPoint</Application>
  <PresentationFormat>如螢幕大小 (4:3)</PresentationFormat>
  <Paragraphs>49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Microsoft JhengHei Light</vt:lpstr>
      <vt:lpstr>微軟正黑體</vt:lpstr>
      <vt:lpstr>Arial</vt:lpstr>
      <vt:lpstr>Arial Black</vt:lpstr>
      <vt:lpstr>Times New Roman</vt:lpstr>
      <vt:lpstr>Office 佈景主題</vt:lpstr>
      <vt:lpstr>Design Compiler</vt:lpstr>
      <vt:lpstr>Logic Synthesis</vt:lpstr>
      <vt:lpstr>所需檔案</vt:lpstr>
      <vt:lpstr>腳本說明</vt:lpstr>
      <vt:lpstr>腳本說明</vt:lpstr>
      <vt:lpstr>腳本說明</vt:lpstr>
      <vt:lpstr>腳本說明</vt:lpstr>
      <vt:lpstr>腳本說明</vt:lpstr>
      <vt:lpstr>腳本說明</vt:lpstr>
      <vt:lpstr>使用Design Compiler合成</vt:lpstr>
      <vt:lpstr>Static Timing Analysis</vt:lpstr>
      <vt:lpstr>Report Timing</vt:lpstr>
      <vt:lpstr>Report Area</vt:lpstr>
      <vt:lpstr>Report Power</vt:lpstr>
      <vt:lpstr>Static Timing Analysis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Ivan Kuo</dc:creator>
  <cp:lastModifiedBy>M123040033</cp:lastModifiedBy>
  <cp:revision>33</cp:revision>
  <dcterms:created xsi:type="dcterms:W3CDTF">2024-09-20T05:33:17Z</dcterms:created>
  <dcterms:modified xsi:type="dcterms:W3CDTF">2024-09-24T02:51:09Z</dcterms:modified>
</cp:coreProperties>
</file>