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 autoCompressPictures="0">
  <p:sldMasterIdLst>
    <p:sldMasterId id="21474848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364" r:id="rId4"/>
    <p:sldId id="365" r:id="rId5"/>
    <p:sldId id="407" r:id="rId6"/>
    <p:sldId id="408" r:id="rId7"/>
    <p:sldId id="409" r:id="rId8"/>
    <p:sldId id="376" r:id="rId9"/>
    <p:sldId id="406" r:id="rId10"/>
    <p:sldId id="411" r:id="rId11"/>
    <p:sldId id="412" r:id="rId12"/>
    <p:sldId id="410" r:id="rId13"/>
    <p:sldId id="414" r:id="rId14"/>
    <p:sldId id="415" r:id="rId15"/>
    <p:sldId id="416" r:id="rId16"/>
    <p:sldId id="417" r:id="rId17"/>
    <p:sldId id="418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6" r:id="rId29"/>
    <p:sldId id="430" r:id="rId30"/>
    <p:sldId id="431" r:id="rId31"/>
    <p:sldId id="432" r:id="rId32"/>
    <p:sldId id="437" r:id="rId33"/>
    <p:sldId id="413" r:id="rId34"/>
    <p:sldId id="438" r:id="rId35"/>
    <p:sldId id="439" r:id="rId36"/>
    <p:sldId id="440" r:id="rId37"/>
    <p:sldId id="441" r:id="rId38"/>
    <p:sldId id="442" r:id="rId39"/>
    <p:sldId id="443" r:id="rId40"/>
    <p:sldId id="444" r:id="rId41"/>
    <p:sldId id="445" r:id="rId42"/>
    <p:sldId id="446" r:id="rId43"/>
    <p:sldId id="447" r:id="rId44"/>
    <p:sldId id="449" r:id="rId45"/>
    <p:sldId id="450" r:id="rId46"/>
    <p:sldId id="451" r:id="rId47"/>
    <p:sldId id="453" r:id="rId48"/>
    <p:sldId id="454" r:id="rId49"/>
    <p:sldId id="452" r:id="rId50"/>
    <p:sldId id="455" r:id="rId51"/>
    <p:sldId id="456" r:id="rId52"/>
    <p:sldId id="457" r:id="rId53"/>
    <p:sldId id="458" r:id="rId54"/>
    <p:sldId id="459" r:id="rId55"/>
    <p:sldId id="460" r:id="rId56"/>
    <p:sldId id="461" r:id="rId57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2B2C"/>
    <a:srgbClr val="00FF00"/>
    <a:srgbClr val="FF66FF"/>
    <a:srgbClr val="00CCFF"/>
    <a:srgbClr val="FF6699"/>
    <a:srgbClr val="33CC33"/>
    <a:srgbClr val="E7EAED"/>
    <a:srgbClr val="096AA6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79182" autoAdjust="0"/>
  </p:normalViewPr>
  <p:slideViewPr>
    <p:cSldViewPr snapToGrid="0" snapToObjects="1">
      <p:cViewPr varScale="1">
        <p:scale>
          <a:sx n="83" d="100"/>
          <a:sy n="83" d="100"/>
        </p:scale>
        <p:origin x="91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17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30418-8E61-4163-A647-87D2388144BA}" type="datetimeFigureOut">
              <a:rPr lang="en-US" altLang="zh-TW"/>
              <a:pPr>
                <a:defRPr/>
              </a:pPr>
              <a:t>4/28/2023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05606FE-1CB0-488B-A090-5B568FB2398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CF8B307-C1AE-4270-9388-BF3AF8D6905F}" type="datetimeFigureOut">
              <a:rPr lang="en-US" altLang="zh-TW"/>
              <a:pPr>
                <a:defRPr/>
              </a:pPr>
              <a:t>4/28/2023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319D5FB-F94C-4EEE-BFC0-4534D8ACEA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104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4768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801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832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8010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2283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378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151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06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22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656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6894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6669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6941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779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1995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99854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5260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0401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2396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52255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02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72142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98424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7593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0863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71279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88837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5628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3309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62036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44546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226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125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11582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45026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32889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635582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4376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6792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14958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19502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047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685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4031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51150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12491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7692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47195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86059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2054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0662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4177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2000" dirty="0"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9271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9348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19D5FB-F94C-4EEE-BFC0-4534D8ACEA31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1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Title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7325"/>
            <a:ext cx="1176972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/>
          <p:nvPr userDrawn="1"/>
        </p:nvSpPr>
        <p:spPr>
          <a:xfrm>
            <a:off x="508000" y="6288742"/>
            <a:ext cx="3347477" cy="276999"/>
          </a:xfrm>
          <a:prstGeom prst="rect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1FBB1"/>
                </a:solidFill>
                <a:latin typeface="+mn-lt"/>
                <a:ea typeface="+mn-ea"/>
              </a:rPr>
              <a:t>Network &amp; System Lab, NSYSU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1" y="2492376"/>
            <a:ext cx="901699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2" y="3966882"/>
            <a:ext cx="901699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A2AF-0BEC-49D6-A0C9-C34B0654D30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D0DA1-134A-4740-B30F-F3FD0B01001A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9830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D7B6B-A41E-47E1-9A85-DE0AE7A96F53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88629-0C46-4FCB-B5F3-D54CC0A11B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38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Content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7325"/>
            <a:ext cx="1176972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5" y="590550"/>
            <a:ext cx="48768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7364" y="739589"/>
            <a:ext cx="48768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85" y="1816100"/>
            <a:ext cx="48768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7C5DC-424D-4745-BB9C-B019CDE34AB6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6A229-D362-44D2-97A2-1D408C1FB9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5968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PictureCap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87325"/>
            <a:ext cx="1138237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533400"/>
            <a:ext cx="59690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81499" y="1828800"/>
            <a:ext cx="5966052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51005" y="179292"/>
            <a:ext cx="4374783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181600" y="6288088"/>
            <a:ext cx="2516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8362C-8804-4ADA-ADE0-2A23779B8DAF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23200" y="6288088"/>
            <a:ext cx="35687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CD49C-5B02-4278-A198-AE03A60367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5253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7325"/>
            <a:ext cx="1176972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1271" y="533400"/>
            <a:ext cx="48768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794871" y="1600200"/>
            <a:ext cx="48768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549" y="1828800"/>
            <a:ext cx="48768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6288088"/>
            <a:ext cx="24876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428B1-221F-4194-9B77-DAD932C4FF8E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3888" y="6288088"/>
            <a:ext cx="69580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61F6F-6191-4961-BFAA-93C61C4911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28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PictureCaption-Extr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7325"/>
            <a:ext cx="1176972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385" y="3778624"/>
            <a:ext cx="10080687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162112" y="762000"/>
            <a:ext cx="9903635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7380" y="4827494"/>
            <a:ext cx="10079969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08000" y="6288088"/>
            <a:ext cx="24876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E4A52-34CC-447B-AD8A-08D210D8E092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33888" y="6288088"/>
            <a:ext cx="69580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14405-7E21-4436-A557-98A765FC40F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09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231B4-C113-4EF4-ACF7-112913AD2477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D838-AF85-4F66-9E3F-BF0336FCFB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737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71529" y="779463"/>
            <a:ext cx="1810871" cy="5268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283" y="779465"/>
            <a:ext cx="8227484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35ADB-3306-4312-99B6-EAA712707B4F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5D852-BBE0-4BE5-B8CE-6E797782F6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68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71450"/>
            <a:ext cx="11771312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sys_1091_7210170_26106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73" y="244918"/>
            <a:ext cx="5055340" cy="54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nsysu-logo(s)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600" y="5334000"/>
            <a:ext cx="22034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2"/>
          <p:cNvSpPr txBox="1"/>
          <p:nvPr userDrawn="1"/>
        </p:nvSpPr>
        <p:spPr>
          <a:xfrm>
            <a:off x="1903129" y="6165464"/>
            <a:ext cx="3152211" cy="276999"/>
          </a:xfrm>
          <a:prstGeom prst="rect">
            <a:avLst/>
          </a:prstGeom>
          <a:solidFill>
            <a:schemeClr val="accent5">
              <a:lumMod val="60000"/>
              <a:lumOff val="40000"/>
              <a:alpha val="13000"/>
            </a:schemeClr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rgbClr val="F1FBB1"/>
                </a:solidFill>
                <a:latin typeface="+mn-lt"/>
                <a:ea typeface="+mn-ea"/>
              </a:rPr>
              <a:t>Network &amp; System Lab, NSYSU</a:t>
            </a:r>
          </a:p>
        </p:txBody>
      </p:sp>
      <p:pic>
        <p:nvPicPr>
          <p:cNvPr id="9" name="Picture 14" descr="mountain.jpe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051" y="584200"/>
            <a:ext cx="1144587" cy="615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lib.jpe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171450"/>
            <a:ext cx="1074738" cy="6143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895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sz="2200"/>
            </a:lvl2pPr>
            <a:lvl3pPr>
              <a:defRPr sz="1800"/>
            </a:lvl3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81050" y="6303963"/>
            <a:ext cx="2516188" cy="365125"/>
          </a:xfrm>
        </p:spPr>
        <p:txBody>
          <a:bodyPr/>
          <a:lstStyle>
            <a:lvl1pPr>
              <a:defRPr sz="1400" b="1">
                <a:solidFill>
                  <a:srgbClr val="F1FBB1"/>
                </a:solidFill>
              </a:defRPr>
            </a:lvl1pPr>
          </a:lstStyle>
          <a:p>
            <a:pPr>
              <a:defRPr/>
            </a:pPr>
            <a:fld id="{65B8354C-1897-4647-9C3E-C0FD50EA01C4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92713" y="6288088"/>
            <a:ext cx="6489700" cy="365125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>
            <a:lvl1pPr>
              <a:defRPr>
                <a:solidFill>
                  <a:srgbClr val="F1FBB1"/>
                </a:solidFill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3819-3D74-4A86-A436-D809D7C0F0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1861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Overlay-SectionHea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187325"/>
            <a:ext cx="11769725" cy="648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5" y="2591361"/>
            <a:ext cx="10111316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85" y="3950355"/>
            <a:ext cx="10111316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C0DA2-325E-42EC-8145-86A5EC094C8A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0599A-2BBA-49BC-9918-C8EFFB5580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27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283" y="1828800"/>
            <a:ext cx="48768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1388" y="1828800"/>
            <a:ext cx="48768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6224A-30E4-4EEB-964A-2150E305FC74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15D5-2C29-43F8-B711-F06ED5581D8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886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10"/>
          <p:cNvCxnSpPr/>
          <p:nvPr/>
        </p:nvCxnSpPr>
        <p:spPr>
          <a:xfrm>
            <a:off x="1166813" y="2286000"/>
            <a:ext cx="4749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6421438" y="2286000"/>
            <a:ext cx="4754562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2"/>
          <p:cNvCxnSpPr/>
          <p:nvPr/>
        </p:nvCxnSpPr>
        <p:spPr>
          <a:xfrm>
            <a:off x="1166813" y="2286000"/>
            <a:ext cx="4749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3"/>
          <p:cNvCxnSpPr/>
          <p:nvPr/>
        </p:nvCxnSpPr>
        <p:spPr>
          <a:xfrm>
            <a:off x="6421438" y="2286000"/>
            <a:ext cx="4754562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85" y="381000"/>
            <a:ext cx="10111316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84" y="1438835"/>
            <a:ext cx="48768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84" y="2362200"/>
            <a:ext cx="48768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3800" y="1438835"/>
            <a:ext cx="48768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3800" y="2362200"/>
            <a:ext cx="48768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4D41A-CBC3-4D39-9E1A-4EC297D4DFAE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632C-A111-48C0-B3C4-C8D42A067D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09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283" y="1828801"/>
            <a:ext cx="10113435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1039283" y="3991816"/>
            <a:ext cx="10113435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2A29-DF36-4394-864B-84BD56C15A97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960F-08CE-4439-B42D-DB87BC6124A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518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1271" y="1828801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281271" y="3991816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1039283" y="1828800"/>
            <a:ext cx="48768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ACBA3-05CB-4759-9D91-C9EC2166C071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21C39-80EE-4C98-8131-E7683AB992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359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1039284" y="1828801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1039284" y="3991816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6281271" y="1828801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6281271" y="3991816"/>
            <a:ext cx="48768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09844-960C-4D13-BB89-973D7063853C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B1250-534E-4C7F-A05D-B5C1093BFC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635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Overlay-ContentSlid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87325"/>
            <a:ext cx="11769725" cy="648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74964-EA3C-40F4-B145-E59E906BFD69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78006-D960-4665-88DB-E8226B6C0D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958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/>
        </p:nvSpPr>
        <p:spPr>
          <a:xfrm>
            <a:off x="254000" y="190500"/>
            <a:ext cx="11686117" cy="6478588"/>
          </a:xfrm>
          <a:prstGeom prst="round2DiagRect">
            <a:avLst>
              <a:gd name="adj1" fmla="val 9416"/>
              <a:gd name="adj2" fmla="val 0"/>
            </a:avLst>
          </a:prstGeom>
          <a:ln/>
          <a:effectLst>
            <a:glow rad="101600">
              <a:schemeClr val="accent1">
                <a:satMod val="175000"/>
                <a:alpha val="40000"/>
              </a:schemeClr>
            </a:glow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zh-TW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039813" y="381000"/>
            <a:ext cx="101107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39813" y="1828800"/>
            <a:ext cx="10110787" cy="420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8000" y="6288088"/>
            <a:ext cx="25161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20C3FF-82CB-4952-BCB2-3EEEFDB57C5D}" type="datetime1">
              <a:rPr lang="zh-TW" altLang="en-US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6900" y="6288088"/>
            <a:ext cx="6985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6163" y="219075"/>
            <a:ext cx="6572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8F6DB43-AB9D-4199-B580-EA587019BAE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" name="TextBox 9"/>
          <p:cNvSpPr txBox="1"/>
          <p:nvPr userDrawn="1"/>
        </p:nvSpPr>
        <p:spPr>
          <a:xfrm>
            <a:off x="5039237" y="6264108"/>
            <a:ext cx="5644036" cy="276999"/>
          </a:xfrm>
          <a:prstGeom prst="rect">
            <a:avLst/>
          </a:prstGeom>
          <a:solidFill>
            <a:schemeClr val="accent6">
              <a:lumMod val="75000"/>
              <a:alpha val="37000"/>
            </a:schemeClr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</a:rPr>
              <a:t>Department of Computer Science and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4" r:id="rId1"/>
    <p:sldLayoutId id="2147485305" r:id="rId2"/>
    <p:sldLayoutId id="2147485306" r:id="rId3"/>
    <p:sldLayoutId id="2147485307" r:id="rId4"/>
    <p:sldLayoutId id="2147485308" r:id="rId5"/>
    <p:sldLayoutId id="2147485309" r:id="rId6"/>
    <p:sldLayoutId id="2147485310" r:id="rId7"/>
    <p:sldLayoutId id="2147485311" r:id="rId8"/>
    <p:sldLayoutId id="2147485312" r:id="rId9"/>
    <p:sldLayoutId id="2147485313" r:id="rId10"/>
    <p:sldLayoutId id="2147485314" r:id="rId11"/>
    <p:sldLayoutId id="2147485315" r:id="rId12"/>
    <p:sldLayoutId id="2147485316" r:id="rId13"/>
    <p:sldLayoutId id="2147485317" r:id="rId14"/>
    <p:sldLayoutId id="2147485318" r:id="rId15"/>
    <p:sldLayoutId id="2147485319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bg1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MS PGothic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Trebuchet MS" charset="0"/>
          <a:ea typeface="ＭＳ Ｐゴシック" charset="0"/>
          <a:cs typeface="ＭＳ Ｐゴシック" charset="0"/>
        </a:defRPr>
      </a:lvl9pPr>
    </p:titleStyle>
    <p:bodyStyle>
      <a:lvl1pPr marL="282575" indent="-282575" algn="l" rtl="0" eaLnBrk="0" fontAlgn="base" hangingPunct="0">
        <a:spcBef>
          <a:spcPts val="2000"/>
        </a:spcBef>
        <a:spcAft>
          <a:spcPct val="0"/>
        </a:spcAft>
        <a:buFont typeface="Wingdings 2" panose="05020102010507070707" pitchFamily="18" charset="2"/>
        <a:buChar char=""/>
        <a:defRPr sz="2200" kern="1200">
          <a:solidFill>
            <a:schemeClr val="bg1"/>
          </a:solidFill>
          <a:latin typeface="+mn-lt"/>
          <a:ea typeface="MS PGothic" pitchFamily="34" charset="-128"/>
          <a:cs typeface="MS PGothic" charset="0"/>
        </a:defRPr>
      </a:lvl1pPr>
      <a:lvl2pPr marL="577850" indent="-295275" algn="l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sz="2000" kern="1200">
          <a:solidFill>
            <a:schemeClr val="bg1"/>
          </a:solidFill>
          <a:latin typeface="+mn-lt"/>
          <a:ea typeface="MS PGothic" pitchFamily="34" charset="-128"/>
          <a:cs typeface="MS PGothic" charset="0"/>
        </a:defRPr>
      </a:lvl2pPr>
      <a:lvl3pPr marL="860425" indent="-282575" algn="l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chemeClr val="bg1"/>
          </a:solidFill>
          <a:latin typeface="+mn-lt"/>
          <a:ea typeface="MS PGothic" pitchFamily="34" charset="-128"/>
          <a:cs typeface="MS PGothic" charset="0"/>
        </a:defRPr>
      </a:lvl3pPr>
      <a:lvl4pPr marL="1143000" indent="-282575" algn="l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chemeClr val="bg1"/>
          </a:solidFill>
          <a:latin typeface="+mn-lt"/>
          <a:ea typeface="MS PGothic" pitchFamily="34" charset="-128"/>
          <a:cs typeface="MS PGothic" charset="0"/>
        </a:defRPr>
      </a:lvl4pPr>
      <a:lvl5pPr marL="1425575" indent="-282575" algn="l" rtl="0" eaLnBrk="0" fontAlgn="base" hangingPunct="0">
        <a:spcBef>
          <a:spcPts val="600"/>
        </a:spcBef>
        <a:spcAft>
          <a:spcPct val="0"/>
        </a:spcAft>
        <a:buFont typeface="Wingdings 2" panose="05020102010507070707" pitchFamily="18" charset="2"/>
        <a:buChar char=""/>
        <a:defRPr kern="1200">
          <a:solidFill>
            <a:schemeClr val="bg1"/>
          </a:solidFill>
          <a:latin typeface="+mn-lt"/>
          <a:ea typeface="MS PGothic" pitchFamily="34" charset="-128"/>
          <a:cs typeface="MS PGothic" charset="0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20909" y="3540213"/>
            <a:ext cx="10640646" cy="868747"/>
          </a:xfrm>
        </p:spPr>
        <p:txBody>
          <a:bodyPr/>
          <a:lstStyle/>
          <a:p>
            <a:pPr algn="ctr"/>
            <a:r>
              <a:rPr lang="zh-TW" altLang="en-US" sz="3600" b="1"/>
              <a:t>介面說明</a:t>
            </a:r>
            <a:endParaRPr lang="zh-TW" altLang="en-US" sz="3600" b="1" dirty="0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CE61DA74-E3E1-BBBC-19FB-A75EE4741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7489" y="2892673"/>
            <a:ext cx="9016999" cy="868747"/>
          </a:xfrm>
        </p:spPr>
        <p:txBody>
          <a:bodyPr>
            <a:normAutofit/>
          </a:bodyPr>
          <a:lstStyle/>
          <a:p>
            <a:r>
              <a:rPr lang="en-US" altLang="zh-TW" sz="3600" b="1">
                <a:solidFill>
                  <a:schemeClr val="accent2"/>
                </a:solidFill>
              </a:rPr>
              <a:t>Telegram bot</a:t>
            </a:r>
            <a:r>
              <a:rPr lang="zh-TW" altLang="en-US" sz="3600" b="1">
                <a:solidFill>
                  <a:schemeClr val="accent2"/>
                </a:solidFill>
              </a:rPr>
              <a:t>整合</a:t>
            </a:r>
            <a:r>
              <a:rPr lang="en-US" altLang="zh-TW" sz="3600" b="1">
                <a:solidFill>
                  <a:schemeClr val="accent2"/>
                </a:solidFill>
              </a:rPr>
              <a:t>Python</a:t>
            </a:r>
            <a:endParaRPr lang="zh-TW" altLang="en-US" sz="36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409074" y="2316884"/>
            <a:ext cx="10016290" cy="450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聊天機器人是最簡單的應用，透過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可以回答使用者相關問題，亦或是與使用者進行對話。</a:t>
            </a:r>
            <a:endParaRPr lang="en-US" altLang="zh-TW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新聞機器人可以提供國內外的最新新聞，並且可以通過設置關鍵詞，將與你感興趣的新聞推送到你的手機上。</a:t>
            </a:r>
            <a:r>
              <a:rPr lang="en-US" altLang="zh-TW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(Python-</a:t>
            </a:r>
            <a:r>
              <a:rPr lang="zh-TW" altLang="en-US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  <a:r>
              <a:rPr lang="en-US" altLang="zh-TW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天氣機器人可以幫助你查詢當地或其他城市的天氣情況，這對於旅行者或外出工作的人來說非常方便。</a:t>
            </a:r>
            <a:r>
              <a:rPr lang="en-US" altLang="zh-TW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(Python-</a:t>
            </a:r>
            <a:r>
              <a:rPr lang="zh-TW" altLang="en-US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  <a:r>
              <a:rPr lang="en-US" altLang="zh-TW" sz="2000" b="1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30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409074" y="2316884"/>
            <a:ext cx="10214476" cy="3692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翻譯機器人：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幫助你快速翻譯任何語言，你只需要將你想翻譯的文字發送給它，它就會迅速翻譯成需要的語言。</a:t>
            </a:r>
            <a:endParaRPr lang="en-US" altLang="zh-TW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音樂機器人：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通過 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平台收聽你喜歡的歌曲，只需要告訴它歌名或歌手名，就可以播放想聽的歌曲。</a:t>
            </a: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贊助機器人：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接收支持者的贊助，提供各種付款方式，使得方便的接收贊助款。</a:t>
            </a:r>
          </a:p>
        </p:txBody>
      </p:sp>
    </p:spTree>
    <p:extLst>
      <p:ext uri="{BB962C8B-B14F-4D97-AF65-F5344CB8AC3E}">
        <p14:creationId xmlns:p14="http://schemas.microsoft.com/office/powerpoint/2010/main" val="50178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7389FA3F-5780-574F-8F66-CCAC7C6A4A63}"/>
              </a:ext>
            </a:extLst>
          </p:cNvPr>
          <p:cNvSpPr/>
          <p:nvPr/>
        </p:nvSpPr>
        <p:spPr>
          <a:xfrm>
            <a:off x="1118937" y="2424363"/>
            <a:ext cx="8963526" cy="35974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812558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ea typeface="標楷體" panose="03000509000000000000" pitchFamily="65" charset="-120"/>
              </a:rPr>
              <a:t>Telegram bot</a:t>
            </a:r>
          </a:p>
        </p:txBody>
      </p:sp>
      <p:pic>
        <p:nvPicPr>
          <p:cNvPr id="1026" name="Picture 2" descr="Telegram聊天機器人超詳細懶人包，商管人都看得懂【附Python程式碼】 | by Ivan Yang | 誤闖數據叢林的商管人Zino |  Medium">
            <a:extLst>
              <a:ext uri="{FF2B5EF4-FFF2-40B4-BE49-F238E27FC236}">
                <a16:creationId xmlns:a16="http://schemas.microsoft.com/office/drawing/2014/main" id="{13136F34-12D3-CAA9-FF91-419FED2F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90" y="2517637"/>
            <a:ext cx="8355932" cy="341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1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86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Keyboard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在訊息中加入按鈕，讓使用者透過點選按鈕來觸發特定的事件。</a:t>
            </a: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endParaRPr lang="zh-TW" altLang="en-US" sz="2200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C66C438-FB73-FAC2-0A24-9FF0F1E1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727" y="3599416"/>
            <a:ext cx="4590546" cy="1999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76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460918" y="2138415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Keyboard(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14AB331-B52D-49F0-D376-897581E5F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24" y="2676383"/>
            <a:ext cx="8097855" cy="3354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90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460918" y="2138415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Keyboard(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2AE036-287E-F431-6ED4-E50FEF9C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5" y="2969419"/>
            <a:ext cx="8428019" cy="2523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5909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04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2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訊息下方加入按鈕，讓使用者透過點選按鈕來回覆特定的訊息。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F01C2A2-C627-446D-9750-8E6EAA6E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76" y="3670509"/>
            <a:ext cx="3477110" cy="179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39CB0F-6042-15CD-87BC-013E503E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597" y="3670509"/>
            <a:ext cx="3873198" cy="1790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9843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9BDC595-3D1E-9B4E-637C-3B49744AC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794" y="2640180"/>
            <a:ext cx="8091985" cy="3263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723411-12ED-FB70-ADD6-BC54102D7558}"/>
              </a:ext>
            </a:extLst>
          </p:cNvPr>
          <p:cNvSpPr txBox="1"/>
          <p:nvPr/>
        </p:nvSpPr>
        <p:spPr>
          <a:xfrm>
            <a:off x="409074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2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352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723411-12ED-FB70-ADD6-BC54102D7558}"/>
              </a:ext>
            </a:extLst>
          </p:cNvPr>
          <p:cNvSpPr txBox="1"/>
          <p:nvPr/>
        </p:nvSpPr>
        <p:spPr>
          <a:xfrm>
            <a:off x="409074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2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65884-28C8-FAAF-700A-174723DAB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668" y="3028411"/>
            <a:ext cx="8091985" cy="2487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785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04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3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 Markup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按鈕會顯示在訊息下方，與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類似，但可以自訂按鈕的樣式和位置。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801C6E2-A389-B370-861C-031B6224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41" y="3626775"/>
            <a:ext cx="3842371" cy="19211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16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BF603-B1C0-4464-83C8-4D0FE1BF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584200"/>
            <a:ext cx="10110787" cy="1044575"/>
          </a:xfrm>
        </p:spPr>
        <p:txBody>
          <a:bodyPr/>
          <a:lstStyle/>
          <a:p>
            <a:r>
              <a:rPr lang="zh-TW" altLang="en-US" b="1">
                <a:solidFill>
                  <a:srgbClr val="FFFF00"/>
                </a:solidFill>
              </a:rPr>
              <a:t>目錄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8A045-0E9F-4730-8BA5-2E2D247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2" y="1939451"/>
            <a:ext cx="10110787" cy="3237916"/>
          </a:xfrm>
        </p:spPr>
        <p:txBody>
          <a:bodyPr/>
          <a:lstStyle/>
          <a:p>
            <a:pPr>
              <a:lnSpc>
                <a:spcPts val="4200"/>
              </a:lnSpc>
            </a:pPr>
            <a:r>
              <a:rPr lang="zh-TW" altLang="en-US" sz="2800"/>
              <a:t>前言</a:t>
            </a:r>
            <a:endParaRPr lang="en-US" altLang="zh-TW" sz="2800"/>
          </a:p>
          <a:p>
            <a:pPr>
              <a:lnSpc>
                <a:spcPts val="4200"/>
              </a:lnSpc>
            </a:pPr>
            <a:r>
              <a:rPr lang="en-US" altLang="zh-TW" sz="2800"/>
              <a:t>Telegram bot </a:t>
            </a:r>
            <a:r>
              <a:rPr lang="zh-TW" altLang="en-US" sz="2800"/>
              <a:t>說明</a:t>
            </a:r>
            <a:endParaRPr lang="en-US" altLang="zh-TW" sz="2800"/>
          </a:p>
          <a:p>
            <a:pPr>
              <a:lnSpc>
                <a:spcPts val="4200"/>
              </a:lnSpc>
            </a:pPr>
            <a:r>
              <a:rPr lang="en-US" altLang="zh-TW" sz="2800"/>
              <a:t>Telegram bot ChatGPT</a:t>
            </a:r>
          </a:p>
          <a:p>
            <a:pPr>
              <a:lnSpc>
                <a:spcPts val="4200"/>
              </a:lnSpc>
            </a:pPr>
            <a:r>
              <a:rPr lang="en-US" altLang="zh-TW" sz="2800"/>
              <a:t>Telegram</a:t>
            </a:r>
            <a:r>
              <a:rPr lang="zh-TW" altLang="en-US" sz="2800"/>
              <a:t> </a:t>
            </a:r>
            <a:r>
              <a:rPr lang="en-US" altLang="zh-TW" sz="2800"/>
              <a:t>bot </a:t>
            </a:r>
            <a:r>
              <a:rPr lang="zh-TW" altLang="en-US" sz="2800"/>
              <a:t>實作</a:t>
            </a:r>
            <a:endParaRPr lang="en-US" altLang="zh-TW" sz="2800"/>
          </a:p>
          <a:p>
            <a:pPr marL="0" indent="0">
              <a:lnSpc>
                <a:spcPts val="4200"/>
              </a:lnSpc>
              <a:buNone/>
            </a:pPr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06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F28C06-F9E7-5385-518C-3A0BC469BC55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3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 Markup(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17FD276-67DC-ED82-2EA5-C45FB3C2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63" y="2736773"/>
            <a:ext cx="8552861" cy="31197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376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B306F6-DEA4-D7B6-944D-15703E47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4" y="2805831"/>
            <a:ext cx="8822207" cy="2689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CECA402-5FC5-6664-96F1-94C604A8CC00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3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 Markup(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7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04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Force Reply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當使用者收到這樣的訊息時，必須回覆訊息才能進行下一步動作。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582D0F-C752-7555-4B23-BB0CD84B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73" y="3660149"/>
            <a:ext cx="4269811" cy="215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10BE35-374A-86AC-B3BC-BDA8F6BCA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35" y="3660149"/>
            <a:ext cx="3515475" cy="21581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8818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F28C06-F9E7-5385-518C-3A0BC469BC55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Force Reply(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01DCBE-71BF-95FF-CC60-399CA6A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68" y="2853914"/>
            <a:ext cx="9095277" cy="2708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755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5B306F6-DEA4-D7B6-944D-15703E476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4" y="2805831"/>
            <a:ext cx="8822207" cy="26891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6D2ABBF-33D2-61DB-1520-BBB7AB347343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4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Force Reply(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228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045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5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Inline Markup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顯示在訊息下方，但不像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Keyboard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需要回覆特定的訊息，而是可以直接觸發事件。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FF76F9-0E90-2634-7612-FC5143AF9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835" y="3616432"/>
            <a:ext cx="3113262" cy="2466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F7B3D3-539F-FA7F-0309-871877521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850" y="4026231"/>
            <a:ext cx="3048425" cy="14861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32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F28C06-F9E7-5385-518C-3A0BC469BC55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5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Inline Markup(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06BDE0-F28C-2D62-DA3B-800C34EC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16" y="2717084"/>
            <a:ext cx="9398765" cy="2632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194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0104D4-F90D-00A3-0DEF-F8F4544F5CDC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5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Inline Markup(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915287-8181-EF40-45BF-67A949B1D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69"/>
          <a:stretch/>
        </p:blipFill>
        <p:spPr>
          <a:xfrm>
            <a:off x="781050" y="3074550"/>
            <a:ext cx="9898327" cy="2108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724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0104D4-F90D-00A3-0DEF-F8F4544F5CDC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5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Inline Markup(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891E80-C741-D82F-63AE-F6D75050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440" y="2793537"/>
            <a:ext cx="8752225" cy="29571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7582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306805" y="2316884"/>
            <a:ext cx="10214476" cy="1861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6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Buttons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可以在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Inline Keyboard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Reply Inline Markup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中使用，透過點選按鈕來觸發事件，並且可以傳遞參數。</a:t>
            </a:r>
          </a:p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6"/>
            </a:pPr>
            <a:endParaRPr lang="zh-TW" altLang="en-US" sz="2200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C940B70-F4EF-AD7A-145C-C419DC49B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450" y="3912583"/>
            <a:ext cx="3866753" cy="17301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31F0383-9E2C-BC95-9013-05C091AC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847" y="4237048"/>
            <a:ext cx="4121634" cy="1061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00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190999" y="2994626"/>
            <a:ext cx="7651751" cy="868747"/>
          </a:xfrm>
        </p:spPr>
        <p:txBody>
          <a:bodyPr/>
          <a:lstStyle/>
          <a:p>
            <a:pPr algn="ctr"/>
            <a:r>
              <a:rPr lang="zh-TW" altLang="en-US" sz="6000" b="1"/>
              <a:t>前言</a:t>
            </a:r>
            <a:endParaRPr lang="en-US" altLang="zh-TW" sz="6000" b="1"/>
          </a:p>
        </p:txBody>
      </p:sp>
    </p:spTree>
    <p:extLst>
      <p:ext uri="{BB962C8B-B14F-4D97-AF65-F5344CB8AC3E}">
        <p14:creationId xmlns:p14="http://schemas.microsoft.com/office/powerpoint/2010/main" val="388953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9F28C06-F9E7-5385-518C-3A0BC469BC55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6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Buttons(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6A0203-A2CA-89C0-7069-B2DBA1E38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93" y="2635626"/>
            <a:ext cx="8699326" cy="32730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4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0A0632-7BC2-4B2B-4479-72E6561BC736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6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Buttons(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7422A8-93C0-6554-04F9-6B3F4F36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047709"/>
            <a:ext cx="10294307" cy="1899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352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60A0632-7BC2-4B2B-4479-72E6561BC736}"/>
              </a:ext>
            </a:extLst>
          </p:cNvPr>
          <p:cNvSpPr txBox="1"/>
          <p:nvPr/>
        </p:nvSpPr>
        <p:spPr>
          <a:xfrm>
            <a:off x="306805" y="2047900"/>
            <a:ext cx="10214476" cy="537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spcBef>
                <a:spcPts val="2400"/>
              </a:spcBef>
              <a:buFont typeface="+mj-lt"/>
              <a:buAutoNum type="arabicPeriod" startAt="6"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Callback Buttons(</a:t>
            </a: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3931A6-5C79-3095-4426-772460C1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27" y="2844108"/>
            <a:ext cx="9210805" cy="26185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602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1215" y="3377772"/>
            <a:ext cx="7651751" cy="868747"/>
          </a:xfrm>
        </p:spPr>
        <p:txBody>
          <a:bodyPr/>
          <a:lstStyle/>
          <a:p>
            <a:pPr algn="ctr"/>
            <a:r>
              <a:rPr lang="en-US" altLang="zh-TW" sz="6000" b="1"/>
              <a:t>Telegram bot ChatGPT</a:t>
            </a:r>
          </a:p>
        </p:txBody>
      </p:sp>
    </p:spTree>
    <p:extLst>
      <p:ext uri="{BB962C8B-B14F-4D97-AF65-F5344CB8AC3E}">
        <p14:creationId xmlns:p14="http://schemas.microsoft.com/office/powerpoint/2010/main" val="1697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D33B53-FC86-CA40-BD11-2DBCBA716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98"/>
          <a:stretch/>
        </p:blipFill>
        <p:spPr>
          <a:xfrm>
            <a:off x="664950" y="2983384"/>
            <a:ext cx="4324954" cy="2265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DB91FA4-E171-A81F-18CC-49CD873C1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746" y="2694504"/>
            <a:ext cx="4115374" cy="29531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57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3038DCB-F8AE-90A6-69BE-E8A74930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49" y="2696744"/>
            <a:ext cx="4210638" cy="2867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F34E6D-44B7-C29D-E8C2-50680A35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28" y="3042952"/>
            <a:ext cx="3258005" cy="16766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23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5AD1560-CF2B-3862-4E44-B351008D5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0" y="2599151"/>
            <a:ext cx="9898328" cy="2859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882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EA056E8-527C-3630-A83B-E8E01929F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546" y="3253320"/>
            <a:ext cx="9702908" cy="110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88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276C85-1BC3-A0F4-8FB0-515D2A091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646" y="2194244"/>
            <a:ext cx="6332412" cy="3855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436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574F137-D9BE-6D04-C60B-7006C50BB1E0}"/>
              </a:ext>
            </a:extLst>
          </p:cNvPr>
          <p:cNvGrpSpPr/>
          <p:nvPr/>
        </p:nvGrpSpPr>
        <p:grpSpPr>
          <a:xfrm>
            <a:off x="1229246" y="2701549"/>
            <a:ext cx="8677819" cy="2822998"/>
            <a:chOff x="1229246" y="2701549"/>
            <a:chExt cx="8677819" cy="282299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51757A5-C4DC-24BA-DD14-B492C51EB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9246" y="2701549"/>
              <a:ext cx="8677819" cy="282299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BD5CD0-9568-8D83-2EA7-71B19DB688CB}"/>
                </a:ext>
              </a:extLst>
            </p:cNvPr>
            <p:cNvSpPr/>
            <p:nvPr/>
          </p:nvSpPr>
          <p:spPr>
            <a:xfrm>
              <a:off x="4077222" y="2974932"/>
              <a:ext cx="5260931" cy="2129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03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8A045-0E9F-4730-8BA5-2E2D247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160" y="2573967"/>
            <a:ext cx="7999076" cy="2966575"/>
          </a:xfrm>
        </p:spPr>
        <p:txBody>
          <a:bodyPr/>
          <a:lstStyle/>
          <a:p>
            <a:pPr>
              <a:spcBef>
                <a:spcPts val="3600"/>
              </a:spcBef>
            </a:pPr>
            <a:r>
              <a:rPr lang="en-US" altLang="zh-TW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體驗不佳</a:t>
            </a:r>
            <a:endParaRPr lang="en-US" altLang="zh-TW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目前市面上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占的手機儲存空間過於龐大。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中，具有許多廣告推播等訊息。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使用起來不夠簡潔明瞭，導致使用者體驗不佳。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18710F7-2C83-245F-F629-F5AF75D1EADE}"/>
              </a:ext>
            </a:extLst>
          </p:cNvPr>
          <p:cNvSpPr txBox="1">
            <a:spLocks/>
          </p:cNvSpPr>
          <p:nvPr/>
        </p:nvSpPr>
        <p:spPr bwMode="auto">
          <a:xfrm>
            <a:off x="781050" y="594233"/>
            <a:ext cx="101107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FF895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zh-TW" altLang="en-US" sz="3600" b="1">
                <a:solidFill>
                  <a:srgbClr val="FFFF00"/>
                </a:solidFill>
              </a:rPr>
              <a:t>前言</a:t>
            </a:r>
            <a:endParaRPr lang="en-US" altLang="zh-TW" sz="3600" b="1">
              <a:solidFill>
                <a:srgbClr val="FFFF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7F1467-CBBE-87B6-BC89-8BA28177B0C0}"/>
              </a:ext>
            </a:extLst>
          </p:cNvPr>
          <p:cNvSpPr txBox="1"/>
          <p:nvPr/>
        </p:nvSpPr>
        <p:spPr>
          <a:xfrm>
            <a:off x="930944" y="1764450"/>
            <a:ext cx="3298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民眾安裝</a:t>
            </a:r>
            <a:r>
              <a:rPr lang="en-US" altLang="zh-TW" sz="2400" b="1" i="0">
                <a:solidFill>
                  <a:schemeClr val="bg1"/>
                </a:solidFill>
                <a:effectLst/>
                <a:latin typeface="Söhne"/>
              </a:rPr>
              <a:t>APP</a:t>
            </a:r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意願下降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96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FF9A26-1BAD-4A1E-AAD4-FAFB096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2780619"/>
            <a:ext cx="9602203" cy="24005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04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ChatGPT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ChatGPT</a:t>
            </a:r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5D112B-1D1D-C986-85DA-52DDD4ED3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785" y="2705621"/>
            <a:ext cx="9339779" cy="2659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05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1215" y="3377772"/>
            <a:ext cx="7651751" cy="868747"/>
          </a:xfrm>
        </p:spPr>
        <p:txBody>
          <a:bodyPr/>
          <a:lstStyle/>
          <a:p>
            <a:pPr algn="ctr"/>
            <a:r>
              <a:rPr lang="en-US" altLang="zh-TW" sz="6000" b="1"/>
              <a:t>Telegram bot </a:t>
            </a:r>
            <a:br>
              <a:rPr lang="en-US" altLang="zh-TW" sz="6000" b="1"/>
            </a:br>
            <a:r>
              <a:rPr lang="zh-TW" altLang="en-US" sz="6000" b="1"/>
              <a:t>實作</a:t>
            </a:r>
          </a:p>
        </p:txBody>
      </p:sp>
    </p:spTree>
    <p:extLst>
      <p:ext uri="{BB962C8B-B14F-4D97-AF65-F5344CB8AC3E}">
        <p14:creationId xmlns:p14="http://schemas.microsoft.com/office/powerpoint/2010/main" val="20618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創建說明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99DD639-BAD6-4C33-4941-7D1CF8217B68}"/>
              </a:ext>
            </a:extLst>
          </p:cNvPr>
          <p:cNvSpPr txBox="1">
            <a:spLocks/>
          </p:cNvSpPr>
          <p:nvPr/>
        </p:nvSpPr>
        <p:spPr bwMode="auto">
          <a:xfrm>
            <a:off x="1235160" y="2267937"/>
            <a:ext cx="8925508" cy="134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20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400" b="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77850" indent="-2952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6042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143000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42557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50000"/>
              </a:lnSpc>
              <a:spcBef>
                <a:spcPts val="3600"/>
              </a:spcBef>
              <a:buNone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Step1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應用程式中找到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BotFather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聊天機器人，並發送 </a:t>
            </a:r>
            <a:r>
              <a:rPr lang="en-US" altLang="zh-TW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/newbot </a:t>
            </a:r>
            <a:r>
              <a:rPr lang="zh-TW" altLang="en-US" sz="2200">
                <a:latin typeface="微軟正黑體" panose="020B0604030504040204" pitchFamily="34" charset="-120"/>
                <a:ea typeface="微軟正黑體" panose="020B0604030504040204" pitchFamily="34" charset="-120"/>
              </a:rPr>
              <a:t>命令，創建機器人。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8C0560-6230-123F-2D8E-B213C645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81" y="3687698"/>
            <a:ext cx="5605237" cy="17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創建說明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99DD639-BAD6-4C33-4941-7D1CF8217B68}"/>
              </a:ext>
            </a:extLst>
          </p:cNvPr>
          <p:cNvSpPr txBox="1">
            <a:spLocks/>
          </p:cNvSpPr>
          <p:nvPr/>
        </p:nvSpPr>
        <p:spPr bwMode="auto">
          <a:xfrm>
            <a:off x="776911" y="2068718"/>
            <a:ext cx="4831935" cy="28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20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400" b="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77850" indent="-2952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6042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143000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42557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Step2 :</a:t>
            </a: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然後輸入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bot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，將顯示名稱和用戶名。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BotFather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會回覆一則包含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bot token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的訊息。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請務必妥善保存這個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，因為它將用於與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API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進行連動。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27DC295-9483-87FE-7A29-BE4705C13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5"/>
          <a:stretch/>
        </p:blipFill>
        <p:spPr>
          <a:xfrm>
            <a:off x="6286070" y="2138415"/>
            <a:ext cx="3634288" cy="38561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199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創建說明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99DD639-BAD6-4C33-4941-7D1CF8217B68}"/>
              </a:ext>
            </a:extLst>
          </p:cNvPr>
          <p:cNvSpPr txBox="1">
            <a:spLocks/>
          </p:cNvSpPr>
          <p:nvPr/>
        </p:nvSpPr>
        <p:spPr bwMode="auto">
          <a:xfrm>
            <a:off x="1137858" y="2360507"/>
            <a:ext cx="9750721" cy="28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20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400" b="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77850" indent="-2952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6042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143000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42557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22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Step3 :</a:t>
            </a: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套件，「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python-telegram-bot==13.7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BotFather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token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來建立連接。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使用第三方庫（如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python-telegram-bot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）來開發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07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創建說明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99DD639-BAD6-4C33-4941-7D1CF8217B68}"/>
              </a:ext>
            </a:extLst>
          </p:cNvPr>
          <p:cNvSpPr txBox="1">
            <a:spLocks/>
          </p:cNvSpPr>
          <p:nvPr/>
        </p:nvSpPr>
        <p:spPr bwMode="auto">
          <a:xfrm>
            <a:off x="1137858" y="2360507"/>
            <a:ext cx="9750721" cy="282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0" fontAlgn="base" hangingPunct="0">
              <a:spcBef>
                <a:spcPts val="20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400" b="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577850" indent="-2952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22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86042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sz="1800"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143000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425575" indent="-282575" algn="l" rtl="0" eaLnBrk="0" fontAlgn="base" hangingPunct="0">
              <a:spcBef>
                <a:spcPts val="600"/>
              </a:spcBef>
              <a:spcAft>
                <a:spcPct val="0"/>
              </a:spcAft>
              <a:buFont typeface="Wingdings 2" panose="05020102010507070707" pitchFamily="18" charset="2"/>
              <a:buChar char=""/>
              <a:defRPr kern="1200">
                <a:solidFill>
                  <a:schemeClr val="bg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711325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0002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290763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2571750" indent="-288925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"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TW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Step4 :</a:t>
            </a: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bot(Localhost)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部屬至雲端服務平臺，如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Heroku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AWS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Cloud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部署成功後，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bot 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將可執行。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654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畫面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3010E52-D7AB-9C64-5020-B098D241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48" y="2934413"/>
            <a:ext cx="4201111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41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47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畫面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A1AF4D-C361-9393-ED0D-B90875504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49" y="2645948"/>
            <a:ext cx="4191585" cy="28007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F9D9DDE-F2C5-2874-63B2-C79923B3D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43" y="3024650"/>
            <a:ext cx="4201111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B36F7D-4FD2-8920-428E-7C3EF6B5B9EC}"/>
              </a:ext>
            </a:extLst>
          </p:cNvPr>
          <p:cNvSpPr/>
          <p:nvPr/>
        </p:nvSpPr>
        <p:spPr>
          <a:xfrm>
            <a:off x="920416" y="4379495"/>
            <a:ext cx="1672389" cy="39102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5F389D8-BB12-C855-C0B1-D84291EAB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450" y="1675373"/>
            <a:ext cx="2303782" cy="89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1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畫面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9D9DDE-F2C5-2874-63B2-C79923B3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7" y="3024650"/>
            <a:ext cx="4201111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B36F7D-4FD2-8920-428E-7C3EF6B5B9EC}"/>
              </a:ext>
            </a:extLst>
          </p:cNvPr>
          <p:cNvSpPr/>
          <p:nvPr/>
        </p:nvSpPr>
        <p:spPr>
          <a:xfrm>
            <a:off x="3309269" y="4379495"/>
            <a:ext cx="1672389" cy="39102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3E87C01-A6BF-CE03-0A46-D38B6E3A3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707" y="2758897"/>
            <a:ext cx="4305901" cy="29245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203B6FA-E40B-5EA2-6816-0A8F232F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9795" y="1812126"/>
            <a:ext cx="2183731" cy="8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8A045-0E9F-4730-8BA5-2E2D247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160" y="2573967"/>
            <a:ext cx="8642766" cy="29665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zh-TW" altLang="en-US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記憶體空間限制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lnSpc>
                <a:spcPct val="15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手機的記憶體空間有限，安裝太多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將會導致手機執行速度變慢，甚至系統崩潰。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lnSpc>
                <a:spcPct val="15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因此，許多使用者會考慮是否值得在手機中安裝新的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18710F7-2C83-245F-F629-F5AF75D1EADE}"/>
              </a:ext>
            </a:extLst>
          </p:cNvPr>
          <p:cNvSpPr txBox="1">
            <a:spLocks/>
          </p:cNvSpPr>
          <p:nvPr/>
        </p:nvSpPr>
        <p:spPr bwMode="auto">
          <a:xfrm>
            <a:off x="781050" y="594233"/>
            <a:ext cx="101107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FF895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zh-TW" altLang="en-US" sz="3600" b="1">
                <a:solidFill>
                  <a:srgbClr val="FFFF00"/>
                </a:solidFill>
              </a:rPr>
              <a:t>前言</a:t>
            </a:r>
            <a:endParaRPr lang="en-US" altLang="zh-TW" sz="3600" b="1">
              <a:solidFill>
                <a:srgbClr val="FFFF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7F1467-CBBE-87B6-BC89-8BA28177B0C0}"/>
              </a:ext>
            </a:extLst>
          </p:cNvPr>
          <p:cNvSpPr txBox="1"/>
          <p:nvPr/>
        </p:nvSpPr>
        <p:spPr>
          <a:xfrm>
            <a:off x="930944" y="1764450"/>
            <a:ext cx="3298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民眾安裝</a:t>
            </a:r>
            <a:r>
              <a:rPr lang="en-US" altLang="zh-TW" sz="2400" b="1" i="0">
                <a:solidFill>
                  <a:schemeClr val="bg1"/>
                </a:solidFill>
                <a:effectLst/>
                <a:latin typeface="Söhne"/>
              </a:rPr>
              <a:t>APP</a:t>
            </a:r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意願下降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2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畫面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9D9DDE-F2C5-2874-63B2-C79923B3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7" y="3024650"/>
            <a:ext cx="4201111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B36F7D-4FD2-8920-428E-7C3EF6B5B9EC}"/>
              </a:ext>
            </a:extLst>
          </p:cNvPr>
          <p:cNvSpPr/>
          <p:nvPr/>
        </p:nvSpPr>
        <p:spPr>
          <a:xfrm>
            <a:off x="1251868" y="4827697"/>
            <a:ext cx="1672389" cy="39102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8294619-DB38-CF4F-FCD2-C23376B7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723" y="2760034"/>
            <a:ext cx="4163006" cy="29150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6B2AF81-BC25-0DCA-8C9B-FFD2D0EF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943" y="1747700"/>
            <a:ext cx="2312565" cy="9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畫面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F9D9DDE-F2C5-2874-63B2-C79923B3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27" y="3024650"/>
            <a:ext cx="4201111" cy="2248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B36F7D-4FD2-8920-428E-7C3EF6B5B9EC}"/>
              </a:ext>
            </a:extLst>
          </p:cNvPr>
          <p:cNvSpPr/>
          <p:nvPr/>
        </p:nvSpPr>
        <p:spPr>
          <a:xfrm>
            <a:off x="3243094" y="4827697"/>
            <a:ext cx="1672389" cy="39102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D36534-6B4F-CF37-7347-10D770705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718" y="2782713"/>
            <a:ext cx="4220164" cy="2876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4ADC78C-749E-4F04-BE9D-9DFC0F07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656" y="1750038"/>
            <a:ext cx="2341361" cy="9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程式碼說明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EA63C1-79FD-16D9-E27F-29E3A5C6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37" y="2747429"/>
            <a:ext cx="9317277" cy="2206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569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程式碼說明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935304-9019-A429-8251-0D94C479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55" y="2567835"/>
            <a:ext cx="9041626" cy="27779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9165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程式碼說明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72369F-602A-E233-66C4-62822949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75" y="2088311"/>
            <a:ext cx="6121770" cy="40150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716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54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程式碼說明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EE7F67-B2CE-9CA3-6840-BD001900B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88" y="2756957"/>
            <a:ext cx="9039160" cy="2229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8395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55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 </a:t>
            </a:r>
            <a:r>
              <a:rPr lang="zh-TW" altLang="en-US" sz="3600" b="1">
                <a:solidFill>
                  <a:srgbClr val="FFFF00"/>
                </a:solidFill>
              </a:rPr>
              <a:t>實作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54" y="1675373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latin typeface="Trebuchet MS (本文)"/>
                <a:ea typeface="微軟正黑體" panose="020B0604030504040204" pitchFamily="34" charset="-120"/>
              </a:rPr>
              <a:t>Telegram bot </a:t>
            </a:r>
            <a:r>
              <a:rPr lang="zh-TW" altLang="en-US" sz="2400" b="1">
                <a:latin typeface="Trebuchet MS (本文)"/>
                <a:ea typeface="微軟正黑體" panose="020B0604030504040204" pitchFamily="34" charset="-120"/>
              </a:rPr>
              <a:t>程式碼說明</a:t>
            </a:r>
            <a:endParaRPr lang="en-US" altLang="zh-TW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FADC6FD-7384-0C05-84FD-A5DC0E8E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92" y="2611359"/>
            <a:ext cx="9357989" cy="26597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86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8A045-0E9F-4730-8BA5-2E2D247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34" y="2411540"/>
            <a:ext cx="8642766" cy="29665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zh-TW" altLang="en-US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隱私和安全問題</a:t>
            </a:r>
            <a:endParaRPr lang="en-US" altLang="zh-TW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lnSpc>
                <a:spcPct val="15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收集使用者的個人資訊，並且在使用者不知情的情況下向第三方分享這些資訊。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52475" lvl="1" indent="-457200">
              <a:lnSpc>
                <a:spcPct val="150000"/>
              </a:lnSpc>
              <a:spcBef>
                <a:spcPts val="3600"/>
              </a:spcBef>
              <a:buFont typeface="+mj-lt"/>
              <a:buAutoNum type="arabicPeriod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這導致使用者對於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的隱私和安全問題產生擔憂，降低了使用者對於安裝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的意願。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18710F7-2C83-245F-F629-F5AF75D1EADE}"/>
              </a:ext>
            </a:extLst>
          </p:cNvPr>
          <p:cNvSpPr txBox="1">
            <a:spLocks/>
          </p:cNvSpPr>
          <p:nvPr/>
        </p:nvSpPr>
        <p:spPr bwMode="auto">
          <a:xfrm>
            <a:off x="781050" y="594233"/>
            <a:ext cx="101107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FF895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zh-TW" altLang="en-US" sz="3600" b="1">
                <a:solidFill>
                  <a:srgbClr val="FFFF00"/>
                </a:solidFill>
              </a:rPr>
              <a:t>前言</a:t>
            </a:r>
            <a:endParaRPr lang="en-US" altLang="zh-TW" sz="3600" b="1">
              <a:solidFill>
                <a:srgbClr val="FFFF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7F1467-CBBE-87B6-BC89-8BA28177B0C0}"/>
              </a:ext>
            </a:extLst>
          </p:cNvPr>
          <p:cNvSpPr txBox="1"/>
          <p:nvPr/>
        </p:nvSpPr>
        <p:spPr>
          <a:xfrm>
            <a:off x="930944" y="1764450"/>
            <a:ext cx="3298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民眾安裝</a:t>
            </a:r>
            <a:r>
              <a:rPr lang="en-US" altLang="zh-TW" sz="2400" b="1" i="0">
                <a:solidFill>
                  <a:schemeClr val="bg1"/>
                </a:solidFill>
                <a:effectLst/>
                <a:latin typeface="Söhne"/>
              </a:rPr>
              <a:t>APP</a:t>
            </a:r>
            <a:r>
              <a:rPr lang="zh-TW" altLang="en-US" sz="2400" b="1" i="0">
                <a:solidFill>
                  <a:schemeClr val="bg1"/>
                </a:solidFill>
                <a:effectLst/>
                <a:latin typeface="Söhne"/>
              </a:rPr>
              <a:t>意願下降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47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8A045-0E9F-4730-8BA5-2E2D2471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033" y="2529417"/>
            <a:ext cx="10019129" cy="29665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不需要安裝</a:t>
            </a:r>
            <a:endParaRPr lang="en-US" altLang="zh-TW" sz="2200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38175" lvl="1" indent="-342900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使用者可以直接透過通訊軟體使用機器人，不需要額外安裝和下載</a:t>
            </a:r>
            <a:r>
              <a:rPr lang="en-US" altLang="zh-TW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spcBef>
                <a:spcPts val="1500"/>
              </a:spcBef>
            </a:pPr>
            <a:r>
              <a:rPr lang="zh-TW" altLang="en-US" sz="2200" b="1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簡潔明瞭</a:t>
            </a:r>
            <a:endParaRPr lang="en-US" altLang="zh-TW" sz="2200" b="1">
              <a:solidFill>
                <a:srgbClr val="FF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1500"/>
              </a:spcBef>
              <a:buFont typeface="Wingdings" panose="05000000000000000000" pitchFamily="2" charset="2"/>
              <a:buChar char="Ø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通訊軟體機器人的使用界面簡單明瞭，使用者可以快速完成想要的操作，提升了使用者體驗。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E18710F7-2C83-245F-F629-F5AF75D1EADE}"/>
              </a:ext>
            </a:extLst>
          </p:cNvPr>
          <p:cNvSpPr txBox="1">
            <a:spLocks/>
          </p:cNvSpPr>
          <p:nvPr/>
        </p:nvSpPr>
        <p:spPr bwMode="auto">
          <a:xfrm>
            <a:off x="781050" y="594233"/>
            <a:ext cx="1011078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kern="1200">
                <a:solidFill>
                  <a:srgbClr val="FF8952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MS PGothic" pitchFamily="34" charset="-128"/>
                <a:cs typeface="MS PGothic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9pPr>
          </a:lstStyle>
          <a:p>
            <a:pPr defTabSz="914400"/>
            <a:r>
              <a:rPr lang="zh-TW" altLang="en-US" sz="3600" b="1">
                <a:solidFill>
                  <a:srgbClr val="FFFF00"/>
                </a:solidFill>
              </a:rPr>
              <a:t>前言</a:t>
            </a:r>
            <a:endParaRPr lang="en-US" altLang="zh-TW" sz="3600" b="1">
              <a:solidFill>
                <a:srgbClr val="FFFF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47F1467-CBBE-87B6-BC89-8BA28177B0C0}"/>
              </a:ext>
            </a:extLst>
          </p:cNvPr>
          <p:cNvSpPr txBox="1"/>
          <p:nvPr/>
        </p:nvSpPr>
        <p:spPr>
          <a:xfrm>
            <a:off x="930944" y="1764450"/>
            <a:ext cx="32981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>
                <a:solidFill>
                  <a:schemeClr val="bg1"/>
                </a:solidFill>
                <a:latin typeface="Söhne"/>
              </a:rPr>
              <a:t>轉向通訊軟體機器人</a:t>
            </a:r>
            <a:endParaRPr lang="zh-TW" alt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91215" y="2896509"/>
            <a:ext cx="7651751" cy="868747"/>
          </a:xfrm>
        </p:spPr>
        <p:txBody>
          <a:bodyPr/>
          <a:lstStyle/>
          <a:p>
            <a:pPr algn="ctr"/>
            <a:r>
              <a:rPr lang="en-US" altLang="zh-TW" sz="6000" b="1"/>
              <a:t>Telegram bot </a:t>
            </a:r>
            <a:r>
              <a:rPr lang="zh-TW" altLang="en-US" sz="6000" b="1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49992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D52B46-AB6C-486E-B46F-CF1A66AF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B8354C-1897-4647-9C3E-C0FD50EA01C4}" type="datetime1">
              <a:rPr lang="zh-TW" altLang="en-US" smtClean="0"/>
              <a:pPr>
                <a:defRPr/>
              </a:pPr>
              <a:t>2023/4/28</a:t>
            </a:fld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2EB4AA1-28F9-4E91-BD6A-2AD32AAD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D3819-3D74-4A86-A436-D809D7C0F0E3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F154D1D-483B-265A-2661-608B3F40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3" y="424656"/>
            <a:ext cx="10110787" cy="1044575"/>
          </a:xfrm>
        </p:spPr>
        <p:txBody>
          <a:bodyPr/>
          <a:lstStyle/>
          <a:p>
            <a:r>
              <a:rPr lang="en-US" altLang="zh-TW" sz="3600" b="1">
                <a:solidFill>
                  <a:srgbClr val="FFFF00"/>
                </a:solidFill>
              </a:rPr>
              <a:t>Telegram bot</a:t>
            </a:r>
            <a:r>
              <a:rPr lang="zh-TW" altLang="en-US" sz="3600" b="1">
                <a:solidFill>
                  <a:srgbClr val="FFFF00"/>
                </a:solidFill>
              </a:rPr>
              <a:t>說明</a:t>
            </a:r>
            <a:endParaRPr lang="en-US" altLang="zh-TW" sz="3600" b="1" dirty="0">
              <a:solidFill>
                <a:srgbClr val="FFFF00"/>
              </a:solidFill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3F2B17A4-C159-A8A0-D76A-D15DB037D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812558"/>
            <a:ext cx="9898327" cy="463042"/>
          </a:xfrm>
        </p:spPr>
        <p:txBody>
          <a:bodyPr/>
          <a:lstStyle/>
          <a:p>
            <a:pPr lvl="1"/>
            <a:r>
              <a:rPr lang="en-US" altLang="zh-TW" sz="2400" b="1">
                <a:ea typeface="標楷體" panose="03000509000000000000" pitchFamily="65" charset="-120"/>
              </a:rPr>
              <a:t>Telegram bot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8F1B490-EF45-0933-F7B2-7CEF7DB672F7}"/>
              </a:ext>
            </a:extLst>
          </p:cNvPr>
          <p:cNvSpPr txBox="1"/>
          <p:nvPr/>
        </p:nvSpPr>
        <p:spPr>
          <a:xfrm>
            <a:off x="848227" y="2820579"/>
            <a:ext cx="10016290" cy="2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messenger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平台上，執行的自動化程式。</a:t>
            </a:r>
            <a:endParaRPr lang="en-US" altLang="zh-TW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可以被用戶添加為朋友，進行對話互動。</a:t>
            </a:r>
            <a:endParaRPr lang="en-US" altLang="zh-TW" sz="220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Telegram bot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可以應用於提供新聞、天氣預報等功能，其機器人背後運作方式，需透過</a:t>
            </a:r>
            <a:r>
              <a:rPr lang="en-US" altLang="zh-TW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程式語言進行撰寫。</a:t>
            </a:r>
          </a:p>
        </p:txBody>
      </p:sp>
    </p:spTree>
    <p:extLst>
      <p:ext uri="{BB962C8B-B14F-4D97-AF65-F5344CB8AC3E}">
        <p14:creationId xmlns:p14="http://schemas.microsoft.com/office/powerpoint/2010/main" val="41056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1283</Words>
  <Application>Microsoft Office PowerPoint</Application>
  <PresentationFormat>寬螢幕</PresentationFormat>
  <Paragraphs>325</Paragraphs>
  <Slides>56</Slides>
  <Notes>56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5" baseType="lpstr">
      <vt:lpstr>Söhne</vt:lpstr>
      <vt:lpstr>Trebuchet MS (本文)</vt:lpstr>
      <vt:lpstr>微軟正黑體</vt:lpstr>
      <vt:lpstr>Arial</vt:lpstr>
      <vt:lpstr>Calibri</vt:lpstr>
      <vt:lpstr>Trebuchet MS</vt:lpstr>
      <vt:lpstr>Wingdings</vt:lpstr>
      <vt:lpstr>Wingdings 2</vt:lpstr>
      <vt:lpstr>Revolution</vt:lpstr>
      <vt:lpstr>介面說明</vt:lpstr>
      <vt:lpstr>目錄</vt:lpstr>
      <vt:lpstr>前言</vt:lpstr>
      <vt:lpstr>PowerPoint 簡報</vt:lpstr>
      <vt:lpstr>PowerPoint 簡報</vt:lpstr>
      <vt:lpstr>PowerPoint 簡報</vt:lpstr>
      <vt:lpstr>PowerPoint 簡報</vt:lpstr>
      <vt:lpstr>Telegram bot 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bot說明</vt:lpstr>
      <vt:lpstr>Telegram bot ChatGPT</vt:lpstr>
      <vt:lpstr>Telegram bot ChatGPT</vt:lpstr>
      <vt:lpstr>Telegram bot ChatGPT</vt:lpstr>
      <vt:lpstr>Telegram bot ChatGPT</vt:lpstr>
      <vt:lpstr>Telegram bot ChatGPT</vt:lpstr>
      <vt:lpstr>Telegram bot ChatGPT</vt:lpstr>
      <vt:lpstr>Telegram bot ChatGPT</vt:lpstr>
      <vt:lpstr>Telegram bot ChatGPT</vt:lpstr>
      <vt:lpstr>Telegram bot ChatGPT</vt:lpstr>
      <vt:lpstr>Telegram bot 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  <vt:lpstr>Telegram bot 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2021-01-05T09:35:31Z</dcterms:created>
  <dcterms:modified xsi:type="dcterms:W3CDTF">2023-04-28T03:13:34Z</dcterms:modified>
</cp:coreProperties>
</file>