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80"/>
  </p:notesMasterIdLst>
  <p:handoutMasterIdLst>
    <p:handoutMasterId r:id="rId81"/>
  </p:handoutMasterIdLst>
  <p:sldIdLst>
    <p:sldId id="1009" r:id="rId3"/>
    <p:sldId id="945" r:id="rId4"/>
    <p:sldId id="946" r:id="rId5"/>
    <p:sldId id="947" r:id="rId6"/>
    <p:sldId id="948" r:id="rId7"/>
    <p:sldId id="949" r:id="rId8"/>
    <p:sldId id="950" r:id="rId9"/>
    <p:sldId id="951" r:id="rId10"/>
    <p:sldId id="952" r:id="rId11"/>
    <p:sldId id="953" r:id="rId12"/>
    <p:sldId id="954" r:id="rId13"/>
    <p:sldId id="955" r:id="rId14"/>
    <p:sldId id="956" r:id="rId15"/>
    <p:sldId id="957" r:id="rId16"/>
    <p:sldId id="958" r:id="rId17"/>
    <p:sldId id="959" r:id="rId18"/>
    <p:sldId id="960" r:id="rId19"/>
    <p:sldId id="961" r:id="rId20"/>
    <p:sldId id="962" r:id="rId21"/>
    <p:sldId id="963" r:id="rId22"/>
    <p:sldId id="964" r:id="rId23"/>
    <p:sldId id="965" r:id="rId24"/>
    <p:sldId id="966" r:id="rId25"/>
    <p:sldId id="967" r:id="rId26"/>
    <p:sldId id="968" r:id="rId27"/>
    <p:sldId id="969" r:id="rId28"/>
    <p:sldId id="970" r:id="rId29"/>
    <p:sldId id="971" r:id="rId30"/>
    <p:sldId id="972" r:id="rId31"/>
    <p:sldId id="973" r:id="rId32"/>
    <p:sldId id="974" r:id="rId33"/>
    <p:sldId id="975" r:id="rId34"/>
    <p:sldId id="976" r:id="rId35"/>
    <p:sldId id="977" r:id="rId36"/>
    <p:sldId id="978" r:id="rId37"/>
    <p:sldId id="979" r:id="rId38"/>
    <p:sldId id="980" r:id="rId39"/>
    <p:sldId id="981" r:id="rId40"/>
    <p:sldId id="982" r:id="rId41"/>
    <p:sldId id="983" r:id="rId42"/>
    <p:sldId id="984" r:id="rId43"/>
    <p:sldId id="985" r:id="rId44"/>
    <p:sldId id="986" r:id="rId45"/>
    <p:sldId id="987" r:id="rId46"/>
    <p:sldId id="988" r:id="rId47"/>
    <p:sldId id="989" r:id="rId48"/>
    <p:sldId id="990" r:id="rId49"/>
    <p:sldId id="991" r:id="rId50"/>
    <p:sldId id="992" r:id="rId51"/>
    <p:sldId id="993" r:id="rId52"/>
    <p:sldId id="994" r:id="rId53"/>
    <p:sldId id="995" r:id="rId54"/>
    <p:sldId id="996" r:id="rId55"/>
    <p:sldId id="997" r:id="rId56"/>
    <p:sldId id="998" r:id="rId57"/>
    <p:sldId id="999" r:id="rId58"/>
    <p:sldId id="1000" r:id="rId59"/>
    <p:sldId id="1001" r:id="rId60"/>
    <p:sldId id="1002" r:id="rId61"/>
    <p:sldId id="1003" r:id="rId62"/>
    <p:sldId id="1004" r:id="rId63"/>
    <p:sldId id="1005" r:id="rId64"/>
    <p:sldId id="1006" r:id="rId65"/>
    <p:sldId id="1007" r:id="rId66"/>
    <p:sldId id="1008" r:id="rId67"/>
    <p:sldId id="761" r:id="rId68"/>
    <p:sldId id="890" r:id="rId69"/>
    <p:sldId id="765" r:id="rId70"/>
    <p:sldId id="772" r:id="rId71"/>
    <p:sldId id="900" r:id="rId72"/>
    <p:sldId id="901" r:id="rId73"/>
    <p:sldId id="895" r:id="rId74"/>
    <p:sldId id="902" r:id="rId75"/>
    <p:sldId id="896" r:id="rId76"/>
    <p:sldId id="897" r:id="rId77"/>
    <p:sldId id="898" r:id="rId78"/>
    <p:sldId id="903" r:id="rId79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569"/>
    <a:srgbClr val="009900"/>
    <a:srgbClr val="D0EAEC"/>
    <a:srgbClr val="B4ABDA"/>
    <a:srgbClr val="D9FFD9"/>
    <a:srgbClr val="FFCC99"/>
    <a:srgbClr val="00B0F0"/>
    <a:srgbClr val="333399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36" d="100"/>
          <a:sy n="236" d="100"/>
        </p:scale>
        <p:origin x="-9968" y="-7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8BD04-9CAC-465A-9B5F-59C5DD16E361}" type="slidenum">
              <a:rPr lang="zh-TW" altLang="en-US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43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A79CA-42FF-4BED-8CE2-E3C6E0482EC7}" type="slidenum">
              <a:rPr lang="zh-TW" altLang="en-US">
                <a:solidFill>
                  <a:srgbClr val="000000"/>
                </a:solidFill>
              </a:rPr>
              <a:pPr/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815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2286A-C388-4CAB-89EA-B641FFD2B0E5}" type="slidenum">
              <a:rPr lang="zh-TW" altLang="en-US">
                <a:solidFill>
                  <a:srgbClr val="000000"/>
                </a:solidFill>
              </a:rPr>
              <a:pPr/>
              <a:t>14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432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15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0172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5DD5-A853-48C4-998F-2E204E2836F1}" type="slidenum">
              <a:rPr lang="zh-TW" altLang="en-US">
                <a:solidFill>
                  <a:srgbClr val="000000"/>
                </a:solidFill>
              </a:rPr>
              <a:pPr/>
              <a:t>16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5928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6D8AB-3C8A-4C1C-8FE7-77EBA2CD6C8D}" type="slidenum">
              <a:rPr lang="zh-TW" altLang="en-US">
                <a:solidFill>
                  <a:srgbClr val="000000"/>
                </a:solidFill>
              </a:rPr>
              <a:pPr/>
              <a:t>17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74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339BD9-CEEB-404E-B637-BE52935507F4}" type="slidenum">
              <a:rPr lang="zh-TW" altLang="en-US">
                <a:solidFill>
                  <a:srgbClr val="000000"/>
                </a:solidFill>
              </a:rPr>
              <a:pPr/>
              <a:t>19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5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70137-FA35-4F29-9EA5-2ED1AE389D06}" type="slidenum">
              <a:rPr lang="zh-TW" altLang="en-US">
                <a:solidFill>
                  <a:srgbClr val="000000"/>
                </a:solidFill>
              </a:rPr>
              <a:pPr/>
              <a:t>20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6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21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4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B5412-1EEE-438D-8AA8-37F15B3065F8}" type="slidenum">
              <a:rPr lang="zh-TW" altLang="en-US">
                <a:solidFill>
                  <a:srgbClr val="000000"/>
                </a:solidFill>
              </a:rPr>
              <a:pPr/>
              <a:t>22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3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>
                <a:solidFill>
                  <a:srgbClr val="000000"/>
                </a:solidFill>
              </a:rPr>
              <a:pPr/>
              <a:t>23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10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818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>
                <a:solidFill>
                  <a:srgbClr val="000000"/>
                </a:solidFill>
              </a:rPr>
              <a:pPr/>
              <a:t>24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911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E0FB2-F8BA-4E1D-9E4F-844EFB06498B}" type="slidenum">
              <a:rPr lang="zh-TW" altLang="en-US">
                <a:solidFill>
                  <a:srgbClr val="000000"/>
                </a:solidFill>
              </a:rPr>
              <a:pPr/>
              <a:t>25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7179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E9BEE-1623-4FF0-BB69-8B2CD9729CA0}" type="slidenum">
              <a:rPr lang="zh-TW" altLang="en-US">
                <a:solidFill>
                  <a:srgbClr val="000000"/>
                </a:solidFill>
              </a:rPr>
              <a:pPr/>
              <a:t>26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33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9CFB3-9117-4650-84D1-4804204FDBDB}" type="slidenum">
              <a:rPr lang="zh-TW" altLang="en-US">
                <a:solidFill>
                  <a:srgbClr val="000000"/>
                </a:solidFill>
              </a:rPr>
              <a:pPr/>
              <a:t>27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457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BC173-63BF-4474-8C06-32B5F3A6F385}" type="slidenum">
              <a:rPr lang="zh-TW" altLang="en-US">
                <a:solidFill>
                  <a:srgbClr val="000000"/>
                </a:solidFill>
              </a:rPr>
              <a:pPr/>
              <a:t>28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944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3965-78B6-4BCA-AE6D-9C5E10CF2FA6}" type="slidenum">
              <a:rPr lang="zh-TW" altLang="en-US">
                <a:solidFill>
                  <a:srgbClr val="000000"/>
                </a:solidFill>
              </a:rPr>
              <a:pPr/>
              <a:t>29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75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13E2-746D-4637-B4ED-243090A021C7}" type="slidenum">
              <a:rPr lang="zh-TW" altLang="en-US">
                <a:solidFill>
                  <a:srgbClr val="000000"/>
                </a:solidFill>
              </a:rPr>
              <a:pPr/>
              <a:t>30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876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E9118-E66F-4EA4-868E-D6BD1BBAEF7B}" type="slidenum">
              <a:rPr lang="zh-TW" altLang="en-US">
                <a:solidFill>
                  <a:srgbClr val="000000"/>
                </a:solidFill>
              </a:rPr>
              <a:pPr/>
              <a:t>31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06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546CF-E9F2-4766-A320-F28F322F6F34}" type="slidenum">
              <a:rPr lang="zh-TW" altLang="en-US">
                <a:solidFill>
                  <a:srgbClr val="000000"/>
                </a:solidFill>
              </a:rPr>
              <a:pPr/>
              <a:t>32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37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AE3E-EFF0-4449-B2DC-C7C039B90CFD}" type="slidenum">
              <a:rPr lang="zh-TW" altLang="en-US">
                <a:solidFill>
                  <a:srgbClr val="000000"/>
                </a:solidFill>
              </a:rPr>
              <a:pPr/>
              <a:t>33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4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EB6645-3D1D-4255-BE21-B9FDF5939ABD}" type="slidenum">
              <a:rPr lang="zh-TW" altLang="en-US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646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12C5E-B8F8-4F37-B330-F022D31C879D}" type="slidenum">
              <a:rPr lang="zh-TW" altLang="en-US">
                <a:solidFill>
                  <a:srgbClr val="000000"/>
                </a:solidFill>
              </a:rPr>
              <a:pPr/>
              <a:t>34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2469-09C0-410F-8C1B-C65A2C27FB6C}" type="slidenum">
              <a:rPr lang="zh-TW" altLang="en-US">
                <a:solidFill>
                  <a:srgbClr val="000000"/>
                </a:solidFill>
              </a:rPr>
              <a:pPr/>
              <a:t>35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46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9139C-1705-425B-A9BF-9CB132CED141}" type="slidenum">
              <a:rPr lang="zh-TW" altLang="en-US">
                <a:solidFill>
                  <a:srgbClr val="000000"/>
                </a:solidFill>
              </a:rPr>
              <a:pPr/>
              <a:t>36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514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98C47-F2C7-4D1D-A041-8B25ED4332F3}" type="slidenum">
              <a:rPr lang="zh-TW" altLang="en-US">
                <a:solidFill>
                  <a:srgbClr val="000000"/>
                </a:solidFill>
              </a:rPr>
              <a:pPr/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789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D0182-8579-4B83-90E3-5F2226E7DF4C}" type="slidenum">
              <a:rPr lang="zh-TW" altLang="en-US">
                <a:solidFill>
                  <a:srgbClr val="000000"/>
                </a:solidFill>
              </a:rPr>
              <a:pPr/>
              <a:t>38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18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B72F4-186A-40E4-A321-DECD826722E5}" type="slidenum">
              <a:rPr lang="zh-TW" altLang="en-US">
                <a:solidFill>
                  <a:srgbClr val="000000"/>
                </a:solidFill>
              </a:rPr>
              <a:pPr/>
              <a:t>39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65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40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71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>
                <a:solidFill>
                  <a:srgbClr val="000000"/>
                </a:solidFill>
              </a:rPr>
              <a:pPr/>
              <a:t>41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65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42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937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>
                <a:solidFill>
                  <a:srgbClr val="000000"/>
                </a:solidFill>
              </a:rPr>
              <a:pPr/>
              <a:t>43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CA5777-6404-4F7C-868B-46A77CDDE84A}" type="slidenum">
              <a:rPr lang="zh-TW" altLang="en-US">
                <a:solidFill>
                  <a:srgbClr val="000000"/>
                </a:solidFill>
              </a:rPr>
              <a:pPr/>
              <a:t>7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0822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7E74C-3745-4BC1-BD08-63F6C7A3D5BA}" type="slidenum">
              <a:rPr lang="zh-TW" altLang="en-US">
                <a:solidFill>
                  <a:srgbClr val="000000"/>
                </a:solidFill>
              </a:rPr>
              <a:pPr/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2968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>
                <a:solidFill>
                  <a:srgbClr val="000000"/>
                </a:solidFill>
              </a:rPr>
              <a:pPr/>
              <a:t>65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527082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66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47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67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191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68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4805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69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7759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70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2880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71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814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72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539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73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23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81B0D5-75C0-458C-8A7E-1793FE16C56A}" type="slidenum">
              <a:rPr lang="zh-TW" altLang="en-US">
                <a:solidFill>
                  <a:srgbClr val="000000"/>
                </a:solidFill>
              </a:rPr>
              <a:pPr/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85492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610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539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76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611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77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60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B7A0F-FD1A-4CCB-A1D9-E16CDEDC78B0}" type="slidenum">
              <a:rPr lang="zh-TW" altLang="en-US">
                <a:solidFill>
                  <a:srgbClr val="000000"/>
                </a:solidFill>
              </a:rPr>
              <a:pPr/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4276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52B3-6AEB-4E37-94A0-0A95062157E3}" type="slidenum">
              <a:rPr lang="zh-TW" altLang="en-US">
                <a:solidFill>
                  <a:srgbClr val="000000"/>
                </a:solidFill>
              </a:rPr>
              <a:pPr/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225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975AF-3C20-40F0-9767-22248EFB2942}" type="slidenum">
              <a:rPr lang="zh-TW" altLang="en-US">
                <a:solidFill>
                  <a:srgbClr val="000000"/>
                </a:solidFill>
              </a:rPr>
              <a:pPr/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52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F2780-D445-438C-8AD5-F3AF9A73CEB6}" type="slidenum">
              <a:rPr lang="zh-TW" altLang="en-US">
                <a:solidFill>
                  <a:srgbClr val="000000"/>
                </a:solidFill>
              </a:rPr>
              <a:pPr/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412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7BFFE-1730-484A-8F2D-05FDC907B019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FFD2-28A6-4B2D-876D-659AFB9CF3E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A29A0-016D-4801-8695-01D34DA36CA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892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078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95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043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89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112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2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9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7E727-02F7-46E0-A957-C3641FE0E34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85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59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678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02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9F734-E2E6-49FC-9DDA-32EFE9B7C40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5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ABCB0-0F28-4ADD-870E-CB1B5934B11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6F61B-8FE3-4163-9ADD-828868CBA75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2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3D35A-90A8-45E3-B592-8F6A4302B5B6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96FFC-2FED-47AE-8A66-E365050651B1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3ED22-79BC-4BF7-8193-606EE7B3A9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21D83-1182-4B56-9308-A09D5DD558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eaLnBrk="1" hangingPunct="1">
              <a:defRPr/>
            </a:pPr>
            <a:fld id="{0FDBEE42-13C9-453E-8D7B-3822A2138F39}" type="slidenum">
              <a:rPr kumimoji="1" lang="zh-TW" altLang="en-US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61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019" y="-228600"/>
            <a:ext cx="9168019" cy="708660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 bwMode="auto">
          <a:xfrm rot="17514819">
            <a:off x="3473597" y="-142806"/>
            <a:ext cx="304800" cy="2316728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 rot="17458293">
            <a:off x="3270341" y="-22534"/>
            <a:ext cx="341384" cy="2654981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 rot="17192422">
            <a:off x="3220495" y="317120"/>
            <a:ext cx="335558" cy="2826790"/>
          </a:xfrm>
          <a:prstGeom prst="triangle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6200000">
            <a:off x="3216484" y="127765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rot="16984402">
            <a:off x="3747817" y="1161842"/>
            <a:ext cx="323157" cy="1539797"/>
          </a:xfrm>
          <a:prstGeom prst="triangle">
            <a:avLst>
              <a:gd name="adj" fmla="val 88679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6200000">
            <a:off x="4265739" y="1234223"/>
            <a:ext cx="362107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6200000">
            <a:off x="4237568" y="1582894"/>
            <a:ext cx="418450" cy="402173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0" y="3352800"/>
            <a:ext cx="1676400" cy="1981200"/>
          </a:xfrm>
          <a:prstGeom prst="wedgeRectCallout">
            <a:avLst>
              <a:gd name="adj1" fmla="val 55434"/>
              <a:gd name="adj2" fmla="val -88365"/>
            </a:avLst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000" b="0" dirty="0">
                <a:solidFill>
                  <a:srgbClr val="000000"/>
                </a:solidFill>
                <a:latin typeface="Arial Narrow" panose="020B0606020202030204" pitchFamily="34" charset="0"/>
              </a:rPr>
              <a:t>That leaves this one</a:t>
            </a:r>
          </a:p>
        </p:txBody>
      </p:sp>
      <p:sp>
        <p:nvSpPr>
          <p:cNvPr id="16" name="Isosceles Triangle 15"/>
          <p:cNvSpPr/>
          <p:nvPr/>
        </p:nvSpPr>
        <p:spPr bwMode="auto">
          <a:xfrm rot="16980243">
            <a:off x="3162753" y="738930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7" name="Isosceles Triangle 16"/>
          <p:cNvSpPr/>
          <p:nvPr/>
        </p:nvSpPr>
        <p:spPr bwMode="auto">
          <a:xfrm rot="16200000">
            <a:off x="3383134" y="1272903"/>
            <a:ext cx="335558" cy="2847454"/>
          </a:xfrm>
          <a:prstGeom prst="triangle">
            <a:avLst>
              <a:gd name="adj" fmla="val 2644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" name="Isosceles Triangle 17"/>
          <p:cNvSpPr/>
          <p:nvPr/>
        </p:nvSpPr>
        <p:spPr bwMode="auto">
          <a:xfrm rot="16980243">
            <a:off x="3338904" y="779703"/>
            <a:ext cx="299708" cy="2748943"/>
          </a:xfrm>
          <a:prstGeom prst="triangle">
            <a:avLst>
              <a:gd name="adj" fmla="val 50486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 rot="10800000">
            <a:off x="4571999" y="2209800"/>
            <a:ext cx="228600" cy="685800"/>
          </a:xfrm>
          <a:prstGeom prst="triangle">
            <a:avLst>
              <a:gd name="adj" fmla="val 100000"/>
            </a:avLst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572000" y="1219200"/>
            <a:ext cx="2514600" cy="1905000"/>
          </a:xfrm>
          <a:prstGeom prst="wedgeRectCallout">
            <a:avLst>
              <a:gd name="adj1" fmla="val -49915"/>
              <a:gd name="adj2" fmla="val -1813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Now we're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done with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BBE0E3"/>
              </a:buClr>
              <a:buSzPct val="85000"/>
              <a:buFont typeface="Wingdings" panose="05000000000000000000" pitchFamily="2" charset="2"/>
              <a:buNone/>
            </a:pPr>
            <a:r>
              <a:rPr kumimoji="0" lang="en-US" altLang="zh-TW" sz="4400" b="0" dirty="0">
                <a:solidFill>
                  <a:srgbClr val="000000"/>
                </a:solidFill>
                <a:latin typeface="Arial Narrow" panose="020B0606020202030204" pitchFamily="34" charset="0"/>
              </a:rPr>
              <a:t> these five!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08DC4-B22E-44AB-A124-6920912B8357}"/>
              </a:ext>
            </a:extLst>
          </p:cNvPr>
          <p:cNvSpPr/>
          <p:nvPr/>
        </p:nvSpPr>
        <p:spPr bwMode="auto">
          <a:xfrm>
            <a:off x="8610600" y="6511391"/>
            <a:ext cx="533400" cy="346609"/>
          </a:xfrm>
          <a:prstGeom prst="rect">
            <a:avLst/>
          </a:prstGeom>
          <a:solidFill>
            <a:srgbClr val="8485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81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'{print}'</a:t>
            </a:r>
            <a:r>
              <a:rPr lang="en-US" altLang="zh-TW" sz="2400" dirty="0">
                <a:ea typeface="新細明體" pitchFamily="18" charset="-120"/>
              </a:rPr>
              <a:t> 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4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'{print}'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'1'</a:t>
            </a:r>
            <a:r>
              <a:rPr lang="en-US" altLang="zh-TW" sz="2400" dirty="0">
                <a:ea typeface="新細明體" pitchFamily="18" charset="-120"/>
              </a:rPr>
              <a:t> 	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74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7F7F7F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'1' 	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'1;1;1'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	  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179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7F7F7F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7F7F7F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'1;1;1' 	  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'print'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55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00B05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00B05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'print' 	  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2400" y="3429000"/>
            <a:ext cx="3124200" cy="1905000"/>
          </a:xfrm>
          <a:prstGeom prst="wedgeRoundRectCallout">
            <a:avLst>
              <a:gd name="adj1" fmla="val 39722"/>
              <a:gd name="adj2" fmla="val 81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that AWK lets you define variables. 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variables are defined and used with normal C syntax.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419600" y="3733800"/>
            <a:ext cx="2895600" cy="1752600"/>
          </a:xfrm>
          <a:prstGeom prst="wedgeRoundRectCallout">
            <a:avLst>
              <a:gd name="adj1" fmla="val -84954"/>
              <a:gd name="adj2" fmla="val 7436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And AWK also uses C-expression syntax, such as the ++ and the % operators.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267200" y="6172200"/>
            <a:ext cx="4343400" cy="685800"/>
          </a:xfrm>
          <a:prstGeom prst="wedgeRoundRectCallout">
            <a:avLst>
              <a:gd name="adj1" fmla="val -76986"/>
              <a:gd name="adj2" fmla="val -571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0" bIns="0"/>
          <a:lstStyle/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Q: Don’t we need to initialize x?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A: No. Assumes initial value is 0.</a:t>
            </a:r>
          </a:p>
        </p:txBody>
      </p:sp>
    </p:spTree>
    <p:extLst>
      <p:ext uri="{BB962C8B-B14F-4D97-AF65-F5344CB8AC3E}">
        <p14:creationId xmlns:p14="http://schemas.microsoft.com/office/powerpoint/2010/main" val="134981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971800" y="2971800"/>
            <a:ext cx="1295400" cy="838200"/>
          </a:xfrm>
          <a:prstGeom prst="wedgeRoundRectCallout">
            <a:avLst>
              <a:gd name="adj1" fmla="val 12140"/>
              <a:gd name="adj2" fmla="val -17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x starts out as 0.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400800" y="2971800"/>
            <a:ext cx="1752600" cy="2057400"/>
          </a:xfrm>
          <a:prstGeom prst="wedgeRoundRectCallout">
            <a:avLst>
              <a:gd name="adj1" fmla="val -10128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If x is odd then x%2 will be nonzero, hence true.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95800" y="2971800"/>
            <a:ext cx="1752600" cy="2057400"/>
          </a:xfrm>
          <a:prstGeom prst="wedgeRoundRectCallout">
            <a:avLst>
              <a:gd name="adj1" fmla="val 8422"/>
              <a:gd name="adj2" fmla="val -10109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After this, x==1 on the 1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st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line; x==2 on the 2</a:t>
            </a:r>
            <a:r>
              <a:rPr kumimoji="1" lang="en-US" altLang="zh-TW" b="1" baseline="30000" dirty="0">
                <a:solidFill>
                  <a:srgbClr val="009900"/>
                </a:solidFill>
                <a:latin typeface="Arial Narrow" pitchFamily="34" charset="0"/>
              </a:rPr>
              <a:t>nd</a:t>
            </a:r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 line, etc.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990600" y="2743200"/>
            <a:ext cx="1447800" cy="1295400"/>
          </a:xfrm>
          <a:prstGeom prst="wedgeRoundRectCallout">
            <a:avLst>
              <a:gd name="adj1" fmla="val -54527"/>
              <a:gd name="adj2" fmla="val -893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7030A0"/>
                </a:solidFill>
                <a:latin typeface="Arial Narrow" pitchFamily="34" charset="0"/>
              </a:rPr>
              <a:t>So we print the odd lines.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4191000" y="4343400"/>
            <a:ext cx="2667000" cy="1295400"/>
          </a:xfrm>
          <a:prstGeom prst="wedgeRoundRectCallout">
            <a:avLst>
              <a:gd name="adj1" fmla="val -48431"/>
              <a:gd name="adj2" fmla="val -1144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latin typeface="Arial Narrow" pitchFamily="34" charset="0"/>
              </a:rPr>
              <a:t>But variables are zero by default. So we don’t need this.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4114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333399"/>
                </a:solidFill>
                <a:latin typeface="Arial Narrow" pitchFamily="34" charset="0"/>
              </a:rPr>
              <a:t>This is just the default action, so…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701800" y="4262120"/>
            <a:ext cx="1905000" cy="1295400"/>
          </a:xfrm>
          <a:prstGeom prst="wedgeRoundRectCallout">
            <a:avLst>
              <a:gd name="adj1" fmla="val 21740"/>
              <a:gd name="adj2" fmla="val -1505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9900"/>
                </a:solidFill>
                <a:latin typeface="Arial Narrow" pitchFamily="34" charset="0"/>
              </a:rPr>
              <a:t>This is just the default pattern, so…</a:t>
            </a: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81600" y="2743200"/>
            <a:ext cx="3848100" cy="1783080"/>
          </a:xfrm>
          <a:prstGeom prst="wedgeRoundRectCallout">
            <a:avLst>
              <a:gd name="adj1" fmla="val -83244"/>
              <a:gd name="adj2" fmla="val 664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But a default action followed by a default pattern would need a “;”. 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: </a:t>
            </a:r>
            <a:b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</a:b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 '1;{print "A 2nd action"}'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1336040" y="4648200"/>
            <a:ext cx="4074160" cy="1295400"/>
          </a:xfrm>
          <a:prstGeom prst="wedgeRoundRectCallout">
            <a:avLst>
              <a:gd name="adj1" fmla="val 19994"/>
              <a:gd name="adj2" fmla="val -9251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This “;” is not needed, because awk knows that only a new pattern can follow the “}”, so….</a:t>
            </a:r>
          </a:p>
        </p:txBody>
      </p:sp>
    </p:spTree>
    <p:extLst>
      <p:ext uri="{BB962C8B-B14F-4D97-AF65-F5344CB8AC3E}">
        <p14:creationId xmlns:p14="http://schemas.microsoft.com/office/powerpoint/2010/main" val="15736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</a:rPr>
              <a:t>cat f  |  awk '{x++}x%2'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rgbClr val="3333CC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rgbClr val="3333CC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ea typeface="新細明體" pitchFamily="18" charset="-120"/>
                <a:sym typeface="Wingdings" pitchFamily="2" charset="2"/>
              </a:rPr>
              <a:t>	  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400" y="838200"/>
            <a:ext cx="8001000" cy="4953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TW" sz="2800" dirty="0">
                <a:solidFill>
                  <a:srgbClr val="3333CC"/>
                </a:solidFill>
                <a:latin typeface="Arial"/>
              </a:rPr>
              <a:t>awk '{x++}x%2'</a:t>
            </a:r>
            <a:r>
              <a:rPr lang="en-US" altLang="zh-TW" sz="2800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  <a:r>
              <a:rPr lang="en-US" altLang="zh-TW" sz="28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?</a:t>
            </a:r>
          </a:p>
          <a:p>
            <a:pPr algn="ctr" eaLnBrk="1" hangingPunct="1"/>
            <a:r>
              <a:rPr lang="en-US" altLang="zh-TW" sz="2000" b="1" dirty="0">
                <a:solidFill>
                  <a:srgbClr val="3333CC"/>
                </a:solidFill>
                <a:latin typeface="Arial"/>
                <a:sym typeface="Wingdings" pitchFamily="2" charset="2"/>
              </a:rPr>
              <a:t> 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BEGIN{x=0}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1{x++}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2{print}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 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333399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333399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seq</a:t>
            </a:r>
            <a:r>
              <a:rPr kumimoji="1" lang="zh-TW" altLang="en-US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2|awk</a:t>
            </a:r>
            <a:r>
              <a:rPr kumimoji="1"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  <a:r>
              <a:rPr kumimoji="1"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{x++}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x</a:t>
            </a:r>
            <a:r>
              <a:rPr kumimoji="1" lang="en-US" altLang="zh-TW" dirty="0">
                <a:solidFill>
                  <a:srgbClr val="7030A0"/>
                </a:solidFill>
                <a:cs typeface="Times New Roman" panose="02020603050405020304" pitchFamily="18" charset="0"/>
              </a:rPr>
              <a:t>%</a:t>
            </a:r>
            <a:r>
              <a:rPr kumimoji="1" lang="en-US" altLang="zh-TW" dirty="0">
                <a:solidFill>
                  <a:srgbClr val="7030A0"/>
                </a:solidFill>
                <a:latin typeface="Lucida Console" panose="020B0609040504020204" pitchFamily="49" charset="0"/>
              </a:rPr>
              <a:t>2</a:t>
            </a: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'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</a:p>
          <a:p>
            <a:pPr eaLnBrk="1" hangingPunct="1">
              <a:lnSpc>
                <a:spcPct val="85000"/>
              </a:lnSpc>
            </a:pPr>
            <a:r>
              <a:rPr kumimoji="1" lang="en-US" altLang="zh-TW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%</a:t>
            </a:r>
            <a:endParaRPr kumimoji="1"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1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cat f  |  awk '1{print}'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'{print}'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	cat f  |  awk 'print' 	  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cat f  |  awk '{x++}x%2'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2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2"/>
                </a:solidFill>
                <a:ea typeface="新細明體" pitchFamily="18" charset="-120"/>
              </a:rPr>
              <a:t> 	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cat f  |  awk '++x%2'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3733800"/>
            <a:ext cx="4267200" cy="2438400"/>
          </a:xfrm>
          <a:prstGeom prst="wedgeRoundRectCallout">
            <a:avLst>
              <a:gd name="adj1" fmla="val -75898"/>
              <a:gd name="adj2" fmla="val 590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Ordinarily, patterns don’t do an action themselves. But ++ is an exception.</a:t>
            </a:r>
          </a:p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(In the same way that C conditionals don’t ordinarily do actions, but  can use the ++.</a:t>
            </a:r>
          </a:p>
        </p:txBody>
      </p:sp>
    </p:spTree>
    <p:extLst>
      <p:ext uri="{BB962C8B-B14F-4D97-AF65-F5344CB8AC3E}">
        <p14:creationId xmlns:p14="http://schemas.microsoft.com/office/powerpoint/2010/main" val="25739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AWK Variables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325562"/>
            <a:ext cx="8458200" cy="4800600"/>
          </a:xfrm>
        </p:spPr>
        <p:txBody>
          <a:bodyPr/>
          <a:lstStyle/>
          <a:p>
            <a:r>
              <a:rPr lang="en-US" altLang="zh-TW" sz="3600" dirty="0">
                <a:ea typeface="新細明體" pitchFamily="18" charset="-120"/>
              </a:rPr>
              <a:t>We have just seen a user-defined variable (named: x).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3600" dirty="0">
                <a:ea typeface="新細明體" pitchFamily="18" charset="-120"/>
              </a:rPr>
              <a:t>AWK also has some built-in variables, as the following slides will show…</a:t>
            </a:r>
          </a:p>
          <a:p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347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6482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If you want to reference the input line, then you use $0.</a:t>
            </a:r>
          </a:p>
          <a:p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 lvl="1"/>
            <a:r>
              <a:rPr lang="en-US" altLang="zh-TW" sz="2800" dirty="0">
                <a:ea typeface="新細明體" pitchFamily="18" charset="-120"/>
              </a:rPr>
              <a:t> To </a:t>
            </a:r>
            <a:r>
              <a:rPr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save the line</a:t>
            </a:r>
            <a:r>
              <a:rPr lang="en-US" altLang="zh-TW" sz="2800" dirty="0">
                <a:ea typeface="新細明體" pitchFamily="18" charset="-120"/>
              </a:rPr>
              <a:t> into </a:t>
            </a:r>
            <a:r>
              <a:rPr lang="en-US" altLang="zh-TW" sz="2800" b="1" dirty="0">
                <a:solidFill>
                  <a:srgbClr val="7030A0"/>
                </a:solidFill>
                <a:ea typeface="新細明體" pitchFamily="18" charset="-120"/>
              </a:rPr>
              <a:t>a variable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b="1" dirty="0">
                <a:solidFill>
                  <a:srgbClr val="7030A0"/>
                </a:solidFill>
                <a:ea typeface="新細明體" pitchFamily="18" charset="-120"/>
              </a:rPr>
              <a:t>x</a:t>
            </a:r>
            <a:r>
              <a:rPr lang="en-US" altLang="zh-TW" b="1" dirty="0">
                <a:solidFill>
                  <a:srgbClr val="009900"/>
                </a:solidFill>
                <a:ea typeface="新細明體" pitchFamily="18" charset="-120"/>
              </a:rPr>
              <a:t>=$0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dirty="0">
                <a:ea typeface="新細明體" pitchFamily="18" charset="-120"/>
              </a:rPr>
              <a:t>Any of the following will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print every line</a:t>
            </a:r>
            <a:r>
              <a:rPr lang="en-US" altLang="zh-TW" sz="2800" dirty="0">
                <a:ea typeface="新細明體" pitchFamily="18" charset="-120"/>
              </a:rPr>
              <a:t>: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ea typeface="新細明體" pitchFamily="18" charset="-120"/>
              </a:rPr>
              <a:t>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% awk '{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 $0</a:t>
            </a:r>
            <a:r>
              <a:rPr lang="en-US" altLang="zh-TW" dirty="0">
                <a:ea typeface="新細明體" pitchFamily="18" charset="-120"/>
              </a:rPr>
              <a:t>}' &lt; file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  <a:endParaRPr kumimoji="1" lang="en-US" altLang="zh-TW" sz="3600" dirty="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$0   -  The entire line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429124" y="4286256"/>
            <a:ext cx="2971800" cy="1295400"/>
          </a:xfrm>
          <a:prstGeom prst="wedgeRoundRectCallout">
            <a:avLst>
              <a:gd name="adj1" fmla="val -82968"/>
              <a:gd name="adj2" fmla="val 527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So, when you don’t specify what to print, the default is $0.</a:t>
            </a:r>
          </a:p>
        </p:txBody>
      </p:sp>
    </p:spTree>
    <p:extLst>
      <p:ext uri="{BB962C8B-B14F-4D97-AF65-F5344CB8AC3E}">
        <p14:creationId xmlns:p14="http://schemas.microsoft.com/office/powerpoint/2010/main" val="267337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17526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The source for this material comes from our “textbook”: </a:t>
            </a:r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http://www.grymoire.com/Unix/Awk.html</a:t>
            </a:r>
          </a:p>
          <a:p>
            <a:endParaRPr lang="en-US" altLang="zh-TW" sz="2800" u="sng" dirty="0">
              <a:solidFill>
                <a:schemeClr val="accent2"/>
              </a:solidFill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And, just like we did for </a:t>
            </a:r>
            <a:r>
              <a:rPr lang="en-US" altLang="zh-TW" sz="2800" dirty="0" err="1">
                <a:ea typeface="新細明體" pitchFamily="18" charset="-120"/>
              </a:rPr>
              <a:t>sed</a:t>
            </a:r>
            <a:r>
              <a:rPr lang="en-US" altLang="zh-TW" sz="2800" dirty="0">
                <a:ea typeface="新細明體" pitchFamily="18" charset="-120"/>
              </a:rPr>
              <a:t>, we will also be looking (next week) at some awk one-liners, from:</a:t>
            </a:r>
          </a:p>
          <a:p>
            <a:r>
              <a:rPr lang="en-US" altLang="zh-TW" sz="2800" u="sng" dirty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87375"/>
            <a:ext cx="7772400" cy="1470025"/>
          </a:xfrm>
        </p:spPr>
        <p:txBody>
          <a:bodyPr/>
          <a:lstStyle/>
          <a:p>
            <a:r>
              <a:rPr lang="en-US" dirty="0"/>
              <a:t>And now:</a:t>
            </a:r>
            <a:br>
              <a:rPr lang="en-US" dirty="0"/>
            </a:br>
            <a:r>
              <a:rPr lang="en-US" sz="5400" b="1" dirty="0">
                <a:solidFill>
                  <a:schemeClr val="accent2"/>
                </a:solidFill>
              </a:rPr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394800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Similar to cut -f, AWK can parse the line into fields</a:t>
            </a:r>
          </a:p>
          <a:p>
            <a:r>
              <a:rPr lang="en-US" altLang="zh-TW" sz="2800" dirty="0">
                <a:ea typeface="新細明體" pitchFamily="18" charset="-120"/>
              </a:rPr>
              <a:t>$4 would indicate the 4</a:t>
            </a:r>
            <a:r>
              <a:rPr lang="en-US" altLang="zh-TW" sz="2800" baseline="30000" dirty="0">
                <a:ea typeface="新細明體" pitchFamily="18" charset="-120"/>
              </a:rPr>
              <a:t>th</a:t>
            </a:r>
            <a:r>
              <a:rPr lang="en-US" altLang="zh-TW" sz="2800" dirty="0">
                <a:ea typeface="新細明體" pitchFamily="18" charset="-120"/>
              </a:rPr>
              <a:t> field</a:t>
            </a:r>
          </a:p>
          <a:p>
            <a:pPr>
              <a:spcAft>
                <a:spcPts val="1200"/>
              </a:spcAft>
            </a:pPr>
            <a:r>
              <a:rPr lang="en-US" altLang="zh-TW" sz="2800" dirty="0">
                <a:ea typeface="新細明體" pitchFamily="18" charset="-120"/>
              </a:rPr>
              <a:t>We should not confuse an AWK field $4 with a 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C-shell parameter variable $4</a:t>
            </a:r>
          </a:p>
          <a:p>
            <a:r>
              <a:rPr lang="en-US" altLang="zh-TW" sz="2800" dirty="0">
                <a:ea typeface="新細明體" pitchFamily="18" charset="-120"/>
              </a:rPr>
              <a:t>For example, all of the following print the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first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eleventh</a:t>
            </a:r>
            <a:r>
              <a:rPr lang="en-US" altLang="zh-TW" sz="2800" dirty="0">
                <a:ea typeface="新細明體" pitchFamily="18" charset="-120"/>
              </a:rPr>
              <a:t> fields: 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b="1" dirty="0">
                <a:solidFill>
                  <a:srgbClr val="FF0000"/>
                </a:solidFill>
                <a:ea typeface="新細明體" pitchFamily="18" charset="-120"/>
              </a:rPr>
              <a:t>,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x=1</a:t>
            </a:r>
            <a:r>
              <a:rPr lang="en-US" altLang="zh-TW" sz="2800" dirty="0">
                <a:ea typeface="新細明體" pitchFamily="18" charset="-120"/>
              </a:rPr>
              <a:t>;print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$x</a:t>
            </a:r>
            <a:r>
              <a:rPr lang="en-US" altLang="zh-TW" sz="2800" dirty="0">
                <a:ea typeface="新細明體" pitchFamily="18" charset="-120"/>
              </a:rPr>
              <a:t>,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$(11</a:t>
            </a:r>
            <a:r>
              <a:rPr lang="en-US" altLang="zh-TW" sz="2800" dirty="0">
                <a:ea typeface="新細明體" pitchFamily="18" charset="-120"/>
              </a:rPr>
              <a:t>*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x</a:t>
            </a:r>
            <a:r>
              <a:rPr lang="en-US" altLang="zh-TW" sz="2800" dirty="0">
                <a:ea typeface="新細明體" pitchFamily="18" charset="-120"/>
              </a:rPr>
              <a:t>)}'</a:t>
            </a:r>
          </a:p>
          <a:p>
            <a:pPr>
              <a:spcBef>
                <a:spcPts val="400"/>
              </a:spcBef>
              <a:buFont typeface="Monotype Sorts" pitchFamily="2" charset="2"/>
              <a:buNone/>
            </a:pPr>
            <a:r>
              <a:rPr lang="en-US" altLang="zh-TW" sz="2800" dirty="0">
                <a:ea typeface="新細明體" pitchFamily="18" charset="-120"/>
              </a:rPr>
              <a:t>	% awk '{print </a:t>
            </a:r>
            <a:r>
              <a:rPr lang="en-US" altLang="zh-TW" sz="2800" b="1" dirty="0">
                <a:solidFill>
                  <a:srgbClr val="FFC000"/>
                </a:solidFill>
                <a:ea typeface="新細明體" pitchFamily="18" charset="-120"/>
              </a:rPr>
              <a:t>$1</a:t>
            </a:r>
            <a:r>
              <a:rPr lang="en-US" altLang="zh-TW" sz="2800" dirty="0">
                <a:ea typeface="新細明體" pitchFamily="18" charset="-120"/>
              </a:rPr>
              <a:t> " " </a:t>
            </a:r>
            <a:r>
              <a:rPr lang="en-US" altLang="zh-TW" sz="2800" b="1" dirty="0">
                <a:solidFill>
                  <a:srgbClr val="00B0F0"/>
                </a:solidFill>
                <a:ea typeface="新細明體" pitchFamily="18" charset="-120"/>
              </a:rPr>
              <a:t>$11</a:t>
            </a:r>
            <a:r>
              <a:rPr lang="en-US" altLang="zh-TW" sz="2800" dirty="0">
                <a:ea typeface="新細明體" pitchFamily="18" charset="-120"/>
              </a:rPr>
              <a:t>}'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FF0000"/>
                </a:solidFill>
                <a:latin typeface="Arial" charset="0"/>
              </a:rPr>
              <a:t>n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343400" y="2438400"/>
            <a:ext cx="4724400" cy="1371600"/>
          </a:xfrm>
          <a:prstGeom prst="wedgeRoundRectCallout">
            <a:avLst>
              <a:gd name="adj1" fmla="val -66646"/>
              <a:gd name="adj2" fmla="val 16585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to print are separated by commas, then they will be output with a single space between them.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4648200" y="5715000"/>
            <a:ext cx="4495800" cy="1143000"/>
          </a:xfrm>
          <a:prstGeom prst="wedgeRoundRectCallout">
            <a:avLst>
              <a:gd name="adj1" fmla="val -75928"/>
              <a:gd name="adj2" fmla="val 109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rIns="45720" bIns="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If the items are not separated by commas, then they will be output directly next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3525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11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0" y="0"/>
            <a:ext cx="9144000" cy="30480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en-US" altLang="zh-TW" sz="4400" dirty="0">
                <a:solidFill>
                  <a:srgbClr val="333399"/>
                </a:solidFill>
                <a:latin typeface="Arial" charset="0"/>
              </a:rPr>
              <a:t>Some Awk Built-In Variables </a:t>
            </a:r>
          </a:p>
          <a:p>
            <a:pPr eaLnBrk="1" hangingPunct="1"/>
            <a:endParaRPr kumimoji="1" lang="en-US" altLang="zh-TW" sz="1600" b="1" dirty="0">
              <a:solidFill>
                <a:srgbClr val="000000"/>
              </a:solidFill>
              <a:latin typeface="Arial Narrow" pitchFamily="34" charset="0"/>
            </a:endParaRP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$0   -  The entire line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$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  <a:r>
              <a:rPr kumimoji="1" lang="en-US" altLang="zh-TW" sz="2800" b="1" dirty="0">
                <a:solidFill>
                  <a:srgbClr val="808080"/>
                </a:solidFill>
                <a:latin typeface="Arial" charset="0"/>
              </a:rPr>
              <a:t>   -  Field </a:t>
            </a:r>
            <a:r>
              <a:rPr kumimoji="1" lang="en-US" altLang="zh-TW" sz="2800" b="1" i="1" dirty="0">
                <a:solidFill>
                  <a:srgbClr val="808080"/>
                </a:solidFill>
                <a:latin typeface="Arial" charset="0"/>
              </a:rPr>
              <a:t>n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NF </a:t>
            </a:r>
            <a:r>
              <a:rPr kumimoji="1" lang="en-US" altLang="zh-TW" sz="7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 -  Number of fields in current line (or record)</a:t>
            </a:r>
          </a:p>
          <a:p>
            <a:pPr lvl="1" eaLnBrk="1" hangingPunct="1"/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NR </a:t>
            </a:r>
            <a:r>
              <a:rPr kumimoji="1" lang="en-US" altLang="zh-TW" sz="1600" b="1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kumimoji="1" lang="en-US" altLang="zh-TW" sz="2800" b="1" dirty="0">
                <a:solidFill>
                  <a:srgbClr val="FF0000"/>
                </a:solidFill>
                <a:latin typeface="Arial" charset="0"/>
              </a:rPr>
              <a:t>-  Number of lines (or records) read so far</a:t>
            </a:r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228600" y="3048000"/>
            <a:ext cx="8915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So, for example: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"Line #" NR, "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contains",NF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 "fields"}'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print "The last field is:" $NF}'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	% awk '{ for(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=1;i&lt;=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NF;i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++) print "Field #" 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,"is:",$</a:t>
            </a:r>
            <a:r>
              <a:rPr kumimoji="1" lang="en-US" altLang="zh-TW" sz="2700" b="1" dirty="0" err="1">
                <a:solidFill>
                  <a:srgbClr val="000000"/>
                </a:solidFill>
                <a:latin typeface="Arial" charset="0"/>
              </a:rPr>
              <a:t>i</a:t>
            </a:r>
            <a:r>
              <a:rPr kumimoji="1" lang="en-US" altLang="zh-TW" sz="2700" b="1" dirty="0">
                <a:solidFill>
                  <a:srgbClr val="000000"/>
                </a:solidFill>
                <a:latin typeface="Arial" charset="0"/>
              </a:rPr>
              <a:t>}'</a:t>
            </a:r>
          </a:p>
          <a:p>
            <a:pPr marL="342900" indent="-342900" eaLnBrk="1" hangingPunct="1">
              <a:spcBef>
                <a:spcPct val="20000"/>
              </a:spcBef>
              <a:buSzPct val="80000"/>
            </a:pPr>
            <a:endParaRPr kumimoji="1" lang="en-US" altLang="zh-TW" sz="27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895600" y="5410200"/>
            <a:ext cx="6019800" cy="1371600"/>
          </a:xfrm>
          <a:prstGeom prst="wedgeRoundRectCallout">
            <a:avLst>
              <a:gd name="adj1" fmla="val -42185"/>
              <a:gd name="adj2" fmla="val -794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Notice how similar AWK syntax is to C! All your old friends are here: while, break, {…}, if, else, etc.  In fact, AWK even offers </a:t>
            </a:r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printf</a:t>
            </a:r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5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Output Formatting: print vs </a:t>
            </a:r>
            <a:r>
              <a:rPr lang="en-US" altLang="zh-TW" dirty="0" err="1">
                <a:solidFill>
                  <a:schemeClr val="accent2"/>
                </a:solidFill>
                <a:ea typeface="新細明體" pitchFamily="18" charset="-120"/>
              </a:rPr>
              <a:t>printf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84237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uses a simplistic format: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( format, val1, val2, 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you control formatting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So, to insert your own spaces and newlines, do this: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  	     % awk '{</a:t>
            </a:r>
            <a:r>
              <a:rPr lang="en-US" altLang="zh-TW" sz="2400" dirty="0" err="1">
                <a:ea typeface="新細明體" pitchFamily="18" charset="-120"/>
              </a:rPr>
              <a:t>printf</a:t>
            </a:r>
            <a:r>
              <a:rPr lang="en-US" altLang="zh-TW" sz="2400" dirty="0">
                <a:ea typeface="新細明體" pitchFamily="18" charset="-120"/>
              </a:rPr>
              <a:t>("Pay for %-8s is $%6.2f.\n",$1,$2*$3)}'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81000" y="5791200"/>
            <a:ext cx="8382000" cy="838200"/>
          </a:xfrm>
          <a:prstGeom prst="wedgeRoundRectCallout">
            <a:avLst>
              <a:gd name="adj1" fmla="val 31366"/>
              <a:gd name="adj2" fmla="val -1040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 eaLnBrk="1" hangingPunct="1"/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this? AWK makes no distinction between a number and a string! It is just a question of </a:t>
            </a:r>
            <a:r>
              <a:rPr kumimoji="1"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you use it</a:t>
            </a:r>
            <a:r>
              <a:rPr kumimoji="1"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55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452596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Validating data is a common operation</a:t>
            </a:r>
          </a:p>
          <a:p>
            <a:r>
              <a:rPr lang="en-US" altLang="zh-TW" dirty="0">
                <a:ea typeface="新細明體" pitchFamily="18" charset="-120"/>
              </a:rPr>
              <a:t>Awk is excellent at data validation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NF != 3 { print $0, "number of fields not equal to 3"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&lt; 6.55 { print $0, "rate is below minimum wage"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$2 &gt; 10 { print $0, "rate exceeds $10 per hour"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&lt; 0 { print $0, "negative hours worked" }</a:t>
            </a:r>
          </a:p>
          <a:p>
            <a:pPr lvl="1"/>
            <a:r>
              <a:rPr lang="en-US" altLang="zh-TW" sz="2600" dirty="0">
                <a:ea typeface="新細明體" pitchFamily="18" charset="-120"/>
              </a:rPr>
              <a:t>$3 &gt; 60 { print $0, "too many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105134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  </a:t>
            </a:r>
            <a:r>
              <a:rPr lang="en-US" altLang="zh-TW" sz="3200">
                <a:ea typeface="新細明體" pitchFamily="18" charset="-120"/>
              </a:rPr>
              <a:t>There are some useful flags</a:t>
            </a:r>
            <a:endParaRPr lang="en-US" altLang="zh-TW"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-f  &lt;</a:t>
            </a:r>
            <a:r>
              <a:rPr lang="en-US" altLang="zh-TW"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>
                <a:ea typeface="新細明體" pitchFamily="18" charset="-120"/>
              </a:rPr>
              <a:t>&gt;  </a:t>
            </a:r>
            <a:r>
              <a:rPr lang="en-US" altLang="zh-TW">
                <a:ea typeface="新細明體" pitchFamily="18" charset="-120"/>
                <a:sym typeface="Symbol" pitchFamily="18" charset="2"/>
              </a:rPr>
              <a:t>  Uses the file instead of a one-liner script			(But you can also just put a #!/usr/bin/awk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  <a:sym typeface="Symbol" pitchFamily="18" charset="2"/>
              </a:rPr>
              <a:t>-F "x"     Uses the symbol in "x" for the field separator</a:t>
            </a:r>
            <a:endParaRPr lang="en-US" altLang="zh-TW">
              <a:solidFill>
                <a:schemeClr val="bg1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  <a:buFont typeface="Monotype Sorts" pitchFamily="2" charset="2"/>
              <a:buNone/>
            </a:pPr>
            <a:endParaRPr lang="en-US" altLang="zh-TW" sz="2600">
              <a:ea typeface="新細明體" pitchFamily="18" charset="-120"/>
            </a:endParaRPr>
          </a:p>
        </p:txBody>
      </p:sp>
      <p:sp>
        <p:nvSpPr>
          <p:cNvPr id="4" name="Flowchart: Connector 3"/>
          <p:cNvSpPr>
            <a:spLocks noChangeArrowheads="1"/>
          </p:cNvSpPr>
          <p:nvPr/>
        </p:nvSpPr>
        <p:spPr bwMode="auto">
          <a:xfrm>
            <a:off x="8648700" y="1676400"/>
            <a:ext cx="342900" cy="328613"/>
          </a:xfrm>
          <a:prstGeom prst="flowChartConnector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zh-TW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0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389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5814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506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781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75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25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5400" dirty="0">
                <a:solidFill>
                  <a:schemeClr val="accent2"/>
                </a:solidFill>
                <a:ea typeface="新細明體" pitchFamily="18" charset="-120"/>
              </a:rPr>
              <a:t>awk</a:t>
            </a:r>
            <a:endParaRPr lang="en-US" altLang="zh-TW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r>
              <a:rPr lang="en-US" altLang="zh-TW" sz="3200" dirty="0">
                <a:ea typeface="新細明體" pitchFamily="18" charset="-120"/>
              </a:rPr>
              <a:t>A programming language for </a:t>
            </a:r>
            <a:r>
              <a:rPr lang="en-US" altLang="zh-TW" dirty="0">
                <a:ea typeface="新細明體" pitchFamily="18" charset="-120"/>
              </a:rPr>
              <a:t>do</a:t>
            </a:r>
            <a:r>
              <a:rPr lang="en-US" altLang="zh-TW" sz="3200" dirty="0">
                <a:ea typeface="新細明體" pitchFamily="18" charset="-120"/>
              </a:rPr>
              <a:t>ing common data manipulation tasks with only a few lines of program</a:t>
            </a:r>
          </a:p>
          <a:p>
            <a:r>
              <a:rPr lang="en-US" altLang="zh-TW" sz="3200" dirty="0">
                <a:ea typeface="新細明體" pitchFamily="18" charset="-120"/>
              </a:rPr>
              <a:t>Awk is a </a:t>
            </a:r>
            <a:r>
              <a:rPr lang="en-US" altLang="zh-TW" sz="3200" i="1" dirty="0">
                <a:ea typeface="新細明體" pitchFamily="18" charset="-120"/>
              </a:rPr>
              <a:t>pattern action</a:t>
            </a:r>
            <a:r>
              <a:rPr lang="en-US" altLang="zh-TW" sz="3200" dirty="0">
                <a:ea typeface="新細明體" pitchFamily="18" charset="-120"/>
              </a:rPr>
              <a:t> language</a:t>
            </a:r>
          </a:p>
          <a:p>
            <a:r>
              <a:rPr lang="en-US" altLang="zh-TW" sz="3200" dirty="0">
                <a:ea typeface="新細明體" pitchFamily="18" charset="-120"/>
              </a:rPr>
              <a:t>Awk looks a little like </a:t>
            </a:r>
            <a:r>
              <a:rPr lang="en-US" altLang="zh-TW" sz="3200" i="1" dirty="0">
                <a:ea typeface="新細明體" pitchFamily="18" charset="-120"/>
              </a:rPr>
              <a:t>C</a:t>
            </a:r>
            <a:r>
              <a:rPr lang="en-US" altLang="zh-TW" sz="3200" dirty="0">
                <a:ea typeface="新細明體" pitchFamily="18" charset="-120"/>
              </a:rPr>
              <a:t> but it automatically handles input, field splitting, initialization, and memory management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Built-in string and number data types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No variable declarations</a:t>
            </a:r>
          </a:p>
          <a:p>
            <a:pPr lvl="1"/>
            <a:r>
              <a:rPr lang="en-US" altLang="zh-TW" sz="3000" dirty="0">
                <a:ea typeface="新細明體" pitchFamily="18" charset="-120"/>
              </a:rPr>
              <a:t>Associative arrays</a:t>
            </a:r>
          </a:p>
        </p:txBody>
      </p:sp>
    </p:spTree>
    <p:extLst>
      <p:ext uri="{BB962C8B-B14F-4D97-AF65-F5344CB8AC3E}">
        <p14:creationId xmlns:p14="http://schemas.microsoft.com/office/powerpoint/2010/main" val="56951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00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44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5537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120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7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261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0015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434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5301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34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727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 	   d</a:t>
            </a:r>
          </a:p>
        </p:txBody>
      </p:sp>
      <p:sp>
        <p:nvSpPr>
          <p:cNvPr id="5734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FFFF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FFFF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734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2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Development timeline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5800" y="12192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grep</a:t>
            </a:r>
            <a:endParaRPr kumimoji="1" lang="en-US" altLang="zh-TW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685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egrep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2209800" y="2209800"/>
            <a:ext cx="914400" cy="457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 err="1">
                <a:solidFill>
                  <a:srgbClr val="000000"/>
                </a:solidFill>
                <a:latin typeface="Arial Narrow" pitchFamily="34" charset="0"/>
              </a:rPr>
              <a:t>sed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3733800" y="3200400"/>
            <a:ext cx="9144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awk</a:t>
            </a:r>
            <a:endParaRPr kumimoji="1" lang="en-US" altLang="zh-TW" sz="2000" b="1" dirty="0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1143000" y="1676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>
            <a:off x="1143000" y="16764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>
            <a:off x="2667000" y="2667000"/>
            <a:ext cx="1524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>
            <a:off x="1143000" y="2667000"/>
            <a:ext cx="2971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1" hangingPunct="1"/>
            <a:endParaRPr kumimoji="1" 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733800" y="3657600"/>
            <a:ext cx="914400" cy="1981200"/>
            <a:chOff x="2352" y="2304"/>
            <a:chExt cx="576" cy="1248"/>
          </a:xfrm>
        </p:grpSpPr>
        <p:sp>
          <p:nvSpPr>
            <p:cNvPr id="4118" name="Rectangle 8"/>
            <p:cNvSpPr>
              <a:spLocks noChangeArrowheads="1"/>
            </p:cNvSpPr>
            <p:nvPr/>
          </p:nvSpPr>
          <p:spPr bwMode="auto">
            <a:xfrm>
              <a:off x="235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nawk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9" name="Rectangle 9"/>
            <p:cNvSpPr>
              <a:spLocks noChangeArrowheads="1"/>
            </p:cNvSpPr>
            <p:nvPr/>
          </p:nvSpPr>
          <p:spPr bwMode="auto">
            <a:xfrm>
              <a:off x="2352" y="3264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gawk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0" name="Line 15"/>
            <p:cNvSpPr>
              <a:spLocks noChangeShapeType="1"/>
            </p:cNvSpPr>
            <p:nvPr/>
          </p:nvSpPr>
          <p:spPr bwMode="auto">
            <a:xfrm>
              <a:off x="2640" y="230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21" name="Line 16"/>
            <p:cNvSpPr>
              <a:spLocks noChangeShapeType="1"/>
            </p:cNvSpPr>
            <p:nvPr/>
          </p:nvSpPr>
          <p:spPr bwMode="auto">
            <a:xfrm>
              <a:off x="2640" y="292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191000" y="3657600"/>
            <a:ext cx="1981200" cy="990600"/>
            <a:chOff x="2640" y="2304"/>
            <a:chExt cx="1248" cy="624"/>
          </a:xfrm>
        </p:grpSpPr>
        <p:sp>
          <p:nvSpPr>
            <p:cNvPr id="4116" name="Rectangle 10"/>
            <p:cNvSpPr>
              <a:spLocks noChangeArrowheads="1"/>
            </p:cNvSpPr>
            <p:nvPr/>
          </p:nvSpPr>
          <p:spPr bwMode="auto">
            <a:xfrm>
              <a:off x="3312" y="2640"/>
              <a:ext cx="576" cy="28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7" name="Line 17"/>
            <p:cNvSpPr>
              <a:spLocks noChangeShapeType="1"/>
            </p:cNvSpPr>
            <p:nvPr/>
          </p:nvSpPr>
          <p:spPr bwMode="auto">
            <a:xfrm>
              <a:off x="2640" y="2304"/>
              <a:ext cx="96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042338" y="1424152"/>
            <a:ext cx="3429000" cy="2743200"/>
            <a:chOff x="3216" y="864"/>
            <a:chExt cx="2160" cy="1728"/>
          </a:xfrm>
        </p:grpSpPr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3216" y="864"/>
              <a:ext cx="2160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So, one reason to learn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awk is if you hope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to later learn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.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(but no </a:t>
              </a:r>
              <a:r>
                <a:rPr kumimoji="1" lang="en-US" altLang="zh-TW" b="1" dirty="0" err="1">
                  <a:solidFill>
                    <a:srgbClr val="000000"/>
                  </a:solidFill>
                  <a:latin typeface="Arial Narrow" pitchFamily="34" charset="0"/>
                </a:rPr>
                <a:t>perl</a:t>
              </a:r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in this class.)</a:t>
              </a:r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3744" y="1920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83931" y="4038600"/>
            <a:ext cx="3505200" cy="1676400"/>
            <a:chOff x="96" y="2544"/>
            <a:chExt cx="2208" cy="1056"/>
          </a:xfrm>
        </p:grpSpPr>
        <p:sp>
          <p:nvSpPr>
            <p:cNvPr id="4111" name="Rectangle 20"/>
            <p:cNvSpPr>
              <a:spLocks noChangeArrowheads="1"/>
            </p:cNvSpPr>
            <p:nvPr/>
          </p:nvSpPr>
          <p:spPr bwMode="auto">
            <a:xfrm>
              <a:off x="96" y="2544"/>
              <a:ext cx="1728" cy="105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These awk extensions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have some extra 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features, including</a:t>
              </a:r>
            </a:p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 user functions.</a:t>
              </a:r>
            </a:p>
          </p:txBody>
        </p:sp>
        <p:sp>
          <p:nvSpPr>
            <p:cNvPr id="4112" name="Line 21"/>
            <p:cNvSpPr>
              <a:spLocks noChangeShapeType="1"/>
            </p:cNvSpPr>
            <p:nvPr/>
          </p:nvSpPr>
          <p:spPr bwMode="auto">
            <a:xfrm>
              <a:off x="1824" y="3408"/>
              <a:ext cx="480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4113" name="Line 22"/>
            <p:cNvSpPr>
              <a:spLocks noChangeShapeType="1"/>
            </p:cNvSpPr>
            <p:nvPr/>
          </p:nvSpPr>
          <p:spPr bwMode="auto">
            <a:xfrm flipV="1">
              <a:off x="1776" y="2784"/>
              <a:ext cx="528" cy="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257800" y="4648200"/>
            <a:ext cx="914400" cy="990600"/>
            <a:chOff x="5257800" y="4648200"/>
            <a:chExt cx="914400" cy="990600"/>
          </a:xfrm>
        </p:grpSpPr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257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PHP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5715000" y="46482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5000" y="4648200"/>
            <a:ext cx="1981200" cy="990600"/>
            <a:chOff x="5715000" y="4648200"/>
            <a:chExt cx="1981200" cy="99060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6781800" y="5181600"/>
              <a:ext cx="914400" cy="4572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Python</a:t>
              </a:r>
              <a:endParaRPr kumimoji="1" lang="en-US" altLang="zh-TW" sz="2000" b="1" dirty="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5715000" y="4648200"/>
              <a:ext cx="1524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</p:grpSp>
      <p:grpSp>
        <p:nvGrpSpPr>
          <p:cNvPr id="30" name="Group 24"/>
          <p:cNvGrpSpPr>
            <a:grpSpLocks/>
          </p:cNvGrpSpPr>
          <p:nvPr/>
        </p:nvGrpSpPr>
        <p:grpSpPr bwMode="auto">
          <a:xfrm>
            <a:off x="6836980" y="5670331"/>
            <a:ext cx="2057400" cy="1143000"/>
            <a:chOff x="4224" y="3504"/>
            <a:chExt cx="1296" cy="720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608" y="3504"/>
              <a:ext cx="384" cy="672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4224" y="3936"/>
              <a:ext cx="1296" cy="288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Python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69980" y="5670331"/>
            <a:ext cx="1752600" cy="1143000"/>
            <a:chOff x="4191000" y="5715000"/>
            <a:chExt cx="1752600" cy="1143000"/>
          </a:xfrm>
        </p:grpSpPr>
        <p:sp>
          <p:nvSpPr>
            <p:cNvPr id="33" name="Line 19"/>
            <p:cNvSpPr>
              <a:spLocks noChangeShapeType="1"/>
            </p:cNvSpPr>
            <p:nvPr/>
          </p:nvSpPr>
          <p:spPr bwMode="auto">
            <a:xfrm flipH="1">
              <a:off x="4953000" y="5715000"/>
              <a:ext cx="609600" cy="1066800"/>
            </a:xfrm>
            <a:prstGeom prst="line">
              <a:avLst/>
            </a:prstGeom>
            <a:noFill/>
            <a:ln w="50800" cmpd="dbl">
              <a:solidFill>
                <a:srgbClr val="99CC00"/>
              </a:solidFill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kumimoji="1" lang="en-US" sz="1800" b="1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4191000" y="6400800"/>
              <a:ext cx="1752600" cy="457200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kumimoji="1" lang="en-US" altLang="zh-TW" b="1" dirty="0">
                  <a:solidFill>
                    <a:srgbClr val="000000"/>
                  </a:solidFill>
                  <a:latin typeface="Arial Narrow" pitchFamily="34" charset="0"/>
                </a:rPr>
                <a:t>Or learn 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3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dirty="0">
                <a:solidFill>
                  <a:srgbClr val="FFFFFF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5490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859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endParaRPr lang="en-US" altLang="zh-TW" b="1" dirty="0">
              <a:solidFill>
                <a:srgbClr val="00FF99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7755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   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\t]+" '{print $4}' file</a:t>
            </a:r>
          </a:p>
          <a:p>
            <a:pPr marL="342900" indent="-342900">
              <a:buSzPct val="80000"/>
            </a:pP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 dirty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 dirty="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 dirty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000000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000000"/>
              </a:solidFill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3173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Running AWK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  </a:t>
            </a:r>
            <a:r>
              <a:rPr lang="en-US" altLang="zh-TW" sz="3200" dirty="0">
                <a:solidFill>
                  <a:srgbClr val="CCCCCC"/>
                </a:solidFill>
                <a:ea typeface="新細明體" pitchFamily="18" charset="-120"/>
              </a:rPr>
              <a:t>There are some useful flags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>
              <a:solidFill>
                <a:srgbClr val="CCCCCC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</a:pPr>
            <a:r>
              <a:rPr lang="en-US" altLang="zh-TW" sz="3200" dirty="0">
                <a:ea typeface="新細明體" pitchFamily="18" charset="-120"/>
              </a:rPr>
              <a:t>  You also might want to access arguments</a:t>
            </a:r>
          </a:p>
          <a:p>
            <a:pPr lvl="1">
              <a:spcBef>
                <a:spcPct val="0"/>
              </a:spcBef>
            </a:pPr>
            <a:r>
              <a:rPr lang="en-US" altLang="zh-TW" sz="2600" dirty="0">
                <a:ea typeface="新細明體" pitchFamily="18" charset="-120"/>
              </a:rPr>
              <a:t>Of course, you can’t use $1, $2, etc. (because these are used for fields.)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>
                <a:ea typeface="新細明體" pitchFamily="18" charset="-120"/>
              </a:rPr>
              <a:t>Instead, what you do is to use the built-in variables ARGC &amp; ARGV.  For example: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</a:rPr>
              <a:t>     </a:t>
            </a:r>
            <a:r>
              <a:rPr lang="en-US" altLang="zh-TW" sz="2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 awk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1800" i="1" dirty="0" err="1">
                <a:ea typeface="新細明體" pitchFamily="18" charset="-120"/>
              </a:rPr>
              <a:t>awk_code_goes_here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2000" dirty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>
                <a:latin typeface="High Tower Text" pitchFamily="18" charset="0"/>
                <a:ea typeface="新細明體" pitchFamily="18" charset="-120"/>
              </a:rPr>
              <a:t>filename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 sz="22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200" dirty="0">
                <a:ea typeface="新細明體" pitchFamily="18" charset="-120"/>
              </a:rPr>
              <a:t>ARGC == 2), (ARGV[0] == “awk”),(ARGV[1] == “filename”)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676400" y="914400"/>
            <a:ext cx="6400800" cy="1905000"/>
          </a:xfrm>
          <a:prstGeom prst="wedgeRoundRectCallout">
            <a:avLst>
              <a:gd name="adj1" fmla="val -49650"/>
              <a:gd name="adj2" fmla="val 1615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Yes, these wo</a:t>
            </a:r>
            <a:r>
              <a:rPr lang="en-US" sz="2800" dirty="0">
                <a:solidFill>
                  <a:srgbClr val="000000"/>
                </a:solidFill>
              </a:rPr>
              <a:t>rk. But not like you think they would: Awk arguments are </a:t>
            </a:r>
            <a:r>
              <a:rPr lang="en-US" sz="2800" spc="150" dirty="0">
                <a:solidFill>
                  <a:srgbClr val="000000"/>
                </a:solidFill>
              </a:rPr>
              <a:t>f</a:t>
            </a:r>
            <a:r>
              <a:rPr lang="en-US" sz="2800" dirty="0">
                <a:solidFill>
                  <a:srgbClr val="000000"/>
                </a:solidFill>
              </a:rPr>
              <a:t>ilenames not generic parameters that you can define however you would like.  </a:t>
            </a:r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33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676400" y="1600200"/>
            <a:ext cx="6400800" cy="1905000"/>
          </a:xfrm>
          <a:prstGeom prst="wedgeRoundRectCallout">
            <a:avLst>
              <a:gd name="adj1" fmla="val -59079"/>
              <a:gd name="adj2" fmla="val -56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Just as you could specify the -F </a:t>
            </a:r>
            <a:r>
              <a:rPr lang="en-US" altLang="zh-TW" sz="2800" spc="15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lag, you can also change the </a:t>
            </a:r>
            <a:r>
              <a:rPr lang="en-US" altLang="zh-TW" sz="2800" spc="15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ield separator from within the awk program (but it will only apply to future input lines/records).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143000" y="2895600"/>
            <a:ext cx="6400800" cy="3352800"/>
          </a:xfrm>
          <a:prstGeom prst="wedgeRoundRectCallout">
            <a:avLst>
              <a:gd name="adj1" fmla="val 11909"/>
              <a:gd name="adj2" fmla="val -779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>
              <a:defRPr/>
            </a:pPr>
            <a:r>
              <a:rPr lang="en-US" sz="2800" dirty="0">
                <a:solidFill>
                  <a:srgbClr val="000000"/>
                </a:solidFill>
              </a:rPr>
              <a:t>Notice that the default consumes all of the blank space between </a:t>
            </a:r>
            <a:r>
              <a:rPr lang="en-US" sz="2800" spc="150" dirty="0">
                <a:solidFill>
                  <a:srgbClr val="000000"/>
                </a:solidFill>
              </a:rPr>
              <a:t>f</a:t>
            </a:r>
            <a:r>
              <a:rPr lang="en-US" sz="2800" dirty="0">
                <a:solidFill>
                  <a:srgbClr val="000000"/>
                </a:solidFill>
              </a:rPr>
              <a:t>ields. So AWK WON’T know HOW MANY spaces were in the input line, unless you either:</a:t>
            </a:r>
          </a:p>
          <a:p>
            <a:pPr marL="514350" lvl="1" indent="-514350">
              <a:buFontTx/>
              <a:buAutoNum type="arabicParenR"/>
              <a:defRPr/>
            </a:pPr>
            <a:r>
              <a:rPr lang="en-US" sz="2800" dirty="0">
                <a:solidFill>
                  <a:srgbClr val="000000"/>
                </a:solidFill>
              </a:rPr>
              <a:t>Override the FS default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			or</a:t>
            </a:r>
          </a:p>
          <a:p>
            <a:pPr marL="514350" lvl="1" indent="-514350">
              <a:defRPr/>
            </a:pPr>
            <a:r>
              <a:rPr lang="en-US" sz="2800" dirty="0">
                <a:solidFill>
                  <a:srgbClr val="000000"/>
                </a:solidFill>
              </a:rPr>
              <a:t>2)	Directly inspect $0</a:t>
            </a:r>
          </a:p>
        </p:txBody>
      </p:sp>
    </p:spTree>
    <p:extLst>
      <p:ext uri="{BB962C8B-B14F-4D97-AF65-F5344CB8AC3E}">
        <p14:creationId xmlns:p14="http://schemas.microsoft.com/office/powerpoint/2010/main" val="2069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52400" y="3810000"/>
            <a:ext cx="8839200" cy="2590800"/>
          </a:xfrm>
          <a:prstGeom prst="wedgeRoundRectCallout">
            <a:avLst>
              <a:gd name="adj1" fmla="val -41250"/>
              <a:gd name="adj2" fmla="val -900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Why is the line number called NR instead of NL? Because: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1) You don’t have to use the default – you can change it </a:t>
            </a:r>
            <a:b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    with RS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2) And if you change it then they won’t be input lines any </a:t>
            </a:r>
            <a:b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</a:b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    more. So we instead use the generic word, “record.”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370817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45070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| awk -F: '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{$1=$1}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29073"/>
              <a:gd name="adj2" fmla="val -504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724400" y="685800"/>
            <a:ext cx="4267200" cy="1600200"/>
          </a:xfrm>
          <a:prstGeom prst="wedgeRoundRectCallout">
            <a:avLst>
              <a:gd name="adj1" fmla="val -62365"/>
              <a:gd name="adj2" fmla="val 52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Su</a:t>
            </a:r>
            <a:r>
              <a:rPr lang="en-US" sz="3200" dirty="0">
                <a:solidFill>
                  <a:srgbClr val="000000"/>
                </a:solidFill>
              </a:rPr>
              <a:t>rely, this part that I just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added is useless code </a:t>
            </a:r>
            <a:r>
              <a:rPr lang="en-US" sz="3200" dirty="0">
                <a:solidFill>
                  <a:srgbClr val="FFFF00"/>
                </a:solidFill>
              </a:rPr>
              <a:t>that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FFFF00"/>
                </a:solidFill>
              </a:rPr>
              <a:t>does nothing</a:t>
            </a:r>
            <a:r>
              <a:rPr lang="en-US" sz="3200" dirty="0">
                <a:solidFill>
                  <a:srgbClr val="000000"/>
                </a:solidFill>
              </a:rPr>
              <a:t>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104290"/>
              <a:gd name="adj2" fmla="val 28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3352800"/>
            <a:ext cx="2743200" cy="1600200"/>
          </a:xfrm>
          <a:prstGeom prst="wedgeRoundRectCallout">
            <a:avLst>
              <a:gd name="adj1" fmla="val -95568"/>
              <a:gd name="adj2" fmla="val -131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676400" y="3352800"/>
            <a:ext cx="4267200" cy="1600200"/>
          </a:xfrm>
          <a:prstGeom prst="wedgeRoundRectCallout">
            <a:avLst>
              <a:gd name="adj1" fmla="val -56794"/>
              <a:gd name="adj2" fmla="val -77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Umm…? It seems to have had an effect</a:t>
            </a:r>
            <a:r>
              <a:rPr lang="en-US" sz="3200" dirty="0">
                <a:solidFill>
                  <a:srgbClr val="000000"/>
                </a:solidFill>
              </a:rPr>
              <a:t>, so I guess it </a:t>
            </a:r>
            <a:r>
              <a:rPr lang="en-US" sz="3200" dirty="0">
                <a:solidFill>
                  <a:srgbClr val="FFFF00"/>
                </a:solidFill>
              </a:rPr>
              <a:t>wasn’t</a:t>
            </a:r>
            <a:r>
              <a:rPr lang="en-US" sz="3200" dirty="0">
                <a:solidFill>
                  <a:srgbClr val="000000"/>
                </a:solidFill>
              </a:rPr>
              <a:t> useless!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42878"/>
              <a:gd name="adj2" fmla="val -1795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Q:What is going on?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t1): The 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input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FS</a:t>
            </a:r>
            <a:r>
              <a:rPr lang="en-US" sz="3200" dirty="0">
                <a:solidFill>
                  <a:srgbClr val="000000"/>
                </a:solidFill>
              </a:rPr>
              <a:t> was changed, but the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output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3200" spc="15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ield sepa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ato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is still the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default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(a space).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61584"/>
              <a:gd name="adj2" fmla="val -81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Q:But Why not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>
                <a:solidFill>
                  <a:srgbClr val="FFFF00"/>
                </a:solidFill>
              </a:rPr>
              <a:t>r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also?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t2): This p</a:t>
            </a:r>
            <a:r>
              <a:rPr lang="en-US" sz="3200" dirty="0">
                <a:solidFill>
                  <a:srgbClr val="000000"/>
                </a:solidFill>
              </a:rPr>
              <a:t>rogram didn’t allow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943600" y="2362200"/>
            <a:ext cx="3200400" cy="1143000"/>
          </a:xfrm>
          <a:prstGeom prst="wedgeRoundRectCallout">
            <a:avLst>
              <a:gd name="adj1" fmla="val -91299"/>
              <a:gd name="adj2" fmla="val -257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A(pa</a:t>
            </a:r>
            <a:r>
              <a:rPr lang="en-US" sz="3200" dirty="0">
                <a:solidFill>
                  <a:srgbClr val="000000"/>
                </a:solidFill>
              </a:rPr>
              <a:t>r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t3): But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this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p</a:t>
            </a:r>
            <a:r>
              <a:rPr lang="en-US" sz="3200" dirty="0">
                <a:solidFill>
                  <a:srgbClr val="000000"/>
                </a:solidFill>
              </a:rPr>
              <a:t>rogram </a:t>
            </a:r>
            <a:r>
              <a:rPr lang="en-US" sz="3200" i="1" dirty="0">
                <a:solidFill>
                  <a:srgbClr val="FFFF00"/>
                </a:solidFill>
              </a:rPr>
              <a:t>did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9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4" grpId="1" animBg="1"/>
      <p:bldP spid="9" grpId="0" animBg="1"/>
      <p:bldP spid="6" grpId="0" animBg="1"/>
      <p:bldP spid="6" grpId="1" animBg="1"/>
      <p:bldP spid="5" grpId="0" animBg="1"/>
      <p:bldP spid="5" grpId="1" animBg="1"/>
      <p:bldP spid="7" grpId="0" animBg="1"/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733800" y="4267200"/>
            <a:ext cx="2743200" cy="609600"/>
          </a:xfrm>
          <a:prstGeom prst="wedgeRoundRectCallout">
            <a:avLst>
              <a:gd name="adj1" fmla="val -134901"/>
              <a:gd name="adj2" fmla="val -263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105400" y="914400"/>
            <a:ext cx="2819400" cy="609600"/>
          </a:xfrm>
          <a:prstGeom prst="wedgeRoundRectCallout">
            <a:avLst>
              <a:gd name="adj1" fmla="val -83057"/>
              <a:gd name="adj2" fmla="val 3394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743200" y="4267200"/>
            <a:ext cx="4267200" cy="609600"/>
          </a:xfrm>
          <a:prstGeom prst="wedgeRoundRectCallout">
            <a:avLst>
              <a:gd name="adj1" fmla="val -79509"/>
              <a:gd name="adj2" fmla="val -119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Thus, equivalent outp</a:t>
            </a:r>
            <a:r>
              <a:rPr lang="en-US" sz="3200" dirty="0">
                <a:solidFill>
                  <a:srgbClr val="000000"/>
                </a:solidFill>
              </a:rPr>
              <a:t>ut.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19600" y="914400"/>
            <a:ext cx="4267200" cy="609600"/>
          </a:xfrm>
          <a:prstGeom prst="wedgeRoundRectCallout">
            <a:avLst>
              <a:gd name="adj1" fmla="val -79508"/>
              <a:gd name="adj2" fmla="val 1921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 Equivalent p</a:t>
            </a:r>
            <a:r>
              <a:rPr lang="en-US" sz="3200" dirty="0">
                <a:solidFill>
                  <a:srgbClr val="000000"/>
                </a:solidFill>
              </a:rPr>
              <a:t>rograms.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70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>
                <a:solidFill>
                  <a:srgbClr val="3333CC"/>
                </a:solidFill>
                <a:ea typeface="新細明體" pitchFamily="18" charset="-120"/>
              </a:rPr>
              <a:t>grep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take input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file named as an argument: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standard input: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grep 'pattern'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pipe: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cat file | grep 'pattern'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cat file | awk 'program'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12611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42758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7315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962400" y="5638800"/>
            <a:ext cx="5181600" cy="1143000"/>
          </a:xfrm>
          <a:prstGeom prst="wedgeRoundRectCallout">
            <a:avLst>
              <a:gd name="adj1" fmla="val -1937"/>
              <a:gd name="adj2" fmla="val -849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Only sometimes</a:t>
            </a:r>
            <a:r>
              <a:rPr lang="en-US" sz="3200" dirty="0">
                <a:solidFill>
                  <a:srgbClr val="000000"/>
                </a:solidFill>
              </a:rPr>
              <a:t> allows awk to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r</a:t>
            </a:r>
            <a:r>
              <a:rPr lang="en-US" altLang="zh-TW" sz="3200" dirty="0" err="1">
                <a:solidFill>
                  <a:srgbClr val="000000"/>
                </a:solidFill>
                <a:ea typeface="新細明體" pitchFamily="18" charset="-120"/>
              </a:rPr>
              <a:t>ecompute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41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9536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cat f2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1181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16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'BEGIN{FS=":"}{$1=$1}1'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5105400"/>
            <a:ext cx="4876800" cy="1600200"/>
          </a:xfrm>
          <a:prstGeom prst="wedgeRoundRectCallout">
            <a:avLst>
              <a:gd name="adj1" fmla="val -120834"/>
              <a:gd name="adj2" fmla="val 4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Yes, the</a:t>
            </a:r>
            <a:r>
              <a:rPr lang="en-US" sz="3200" dirty="0">
                <a:solidFill>
                  <a:srgbClr val="000000"/>
                </a:solidFill>
              </a:rPr>
              <a:t>re is an empty line here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.</a:t>
            </a:r>
          </a:p>
          <a:p>
            <a:pPr marL="0" lvl="1"/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</a:rPr>
              <a:t>Q: </a:t>
            </a:r>
            <a:r>
              <a:rPr lang="en-US" altLang="zh-TW" sz="3200" i="1" dirty="0">
                <a:solidFill>
                  <a:srgbClr val="FFFF00"/>
                </a:solidFill>
                <a:ea typeface="新細明體" pitchFamily="18" charset="-120"/>
              </a:rPr>
              <a:t>Why</a:t>
            </a:r>
            <a:r>
              <a:rPr lang="en-US" altLang="zh-TW" sz="3200" i="1" dirty="0">
                <a:solidFill>
                  <a:srgbClr val="000000"/>
                </a:solidFill>
                <a:ea typeface="新細明體" pitchFamily="18" charset="-120"/>
              </a:rPr>
              <a:t> the</a:t>
            </a:r>
            <a:r>
              <a:rPr lang="en-US" sz="3200" i="1" dirty="0">
                <a:solidFill>
                  <a:srgbClr val="000000"/>
                </a:solidFill>
              </a:rPr>
              <a:t> empty line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  <a:endParaRPr lang="en-US" altLang="zh-TW" sz="32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F7E8BE-61D2-47CB-B5F4-B1D8C8E87157}"/>
              </a:ext>
            </a:extLst>
          </p:cNvPr>
          <p:cNvSpPr/>
          <p:nvPr/>
        </p:nvSpPr>
        <p:spPr bwMode="auto">
          <a:xfrm>
            <a:off x="2133600" y="762000"/>
            <a:ext cx="48006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40664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dirty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821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1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3152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b="1" dirty="0">
              <a:solidFill>
                <a:srgbClr val="40404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cat f2 </a:t>
            </a:r>
            <a:r>
              <a:rPr lang="en-US" altLang="zh-TW" b="1" dirty="0" err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f2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9CB639-3E83-4C8A-BF38-22CD85FC2A54}"/>
              </a:ext>
            </a:extLst>
          </p:cNvPr>
          <p:cNvSpPr/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Field &amp; Record Separator Examples</a:t>
            </a:r>
          </a:p>
        </p:txBody>
      </p:sp>
    </p:spTree>
    <p:extLst>
      <p:ext uri="{BB962C8B-B14F-4D97-AF65-F5344CB8AC3E}">
        <p14:creationId xmlns:p14="http://schemas.microsoft.com/office/powerpoint/2010/main" val="22310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3.33333E-6 -0.316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</p:spTree>
    <p:extLst>
      <p:ext uri="{BB962C8B-B14F-4D97-AF65-F5344CB8AC3E}">
        <p14:creationId xmlns:p14="http://schemas.microsoft.com/office/powerpoint/2010/main" val="16309086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29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5604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$0 does 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;{$1=$1}1'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2209800" y="3048000"/>
            <a:ext cx="6400800" cy="1905000"/>
          </a:xfrm>
          <a:prstGeom prst="wedgeRoundRectCallout">
            <a:avLst>
              <a:gd name="adj1" fmla="val -71824"/>
              <a:gd name="adj2" fmla="val -60037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default OFS is one space, but the two fields are still separated by the original number of spaces, because $0 has not updated.  </a:t>
            </a:r>
          </a:p>
        </p:txBody>
      </p:sp>
    </p:spTree>
    <p:extLst>
      <p:ext uri="{BB962C8B-B14F-4D97-AF65-F5344CB8AC3E}">
        <p14:creationId xmlns:p14="http://schemas.microsoft.com/office/powerpoint/2010/main" val="11482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Running an AWK Program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600" dirty="0">
                <a:ea typeface="新細明體" pitchFamily="18" charset="-120"/>
              </a:rPr>
              <a:t>Like </a:t>
            </a:r>
            <a:r>
              <a:rPr lang="en-US" altLang="zh-TW" sz="3600" b="1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600" dirty="0">
                <a:ea typeface="新細明體" pitchFamily="18" charset="-120"/>
              </a:rPr>
              <a:t>, 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awk</a:t>
            </a:r>
            <a:r>
              <a:rPr lang="en-US" altLang="zh-TW" sz="3600" dirty="0">
                <a:ea typeface="新細明體" pitchFamily="18" charset="-120"/>
              </a:rPr>
              <a:t> can </a:t>
            </a:r>
            <a:r>
              <a:rPr lang="en-US" altLang="zh-TW" sz="3600" i="1" dirty="0">
                <a:ea typeface="新細明體" pitchFamily="18" charset="-120"/>
              </a:rPr>
              <a:t>load its program</a:t>
            </a:r>
            <a:r>
              <a:rPr lang="en-US" altLang="zh-TW" sz="3600" dirty="0">
                <a:ea typeface="新細明體" pitchFamily="18" charset="-120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'program'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 program name on the command line: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-f 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	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awk -f 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program_filename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altLang="zh-TW" sz="7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From an executable awk file: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3333CC"/>
                </a:solidFill>
                <a:ea typeface="新細明體" pitchFamily="18" charset="-120"/>
              </a:rPr>
              <a:t>sedscript</a:t>
            </a: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solidFill>
                  <a:srgbClr val="3333CC"/>
                </a:solidFill>
                <a:ea typeface="新細明體" pitchFamily="18" charset="-120"/>
              </a:rPr>
              <a:t>   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% ./</a:t>
            </a:r>
            <a:r>
              <a:rPr lang="en-US" altLang="zh-TW" sz="3000" dirty="0" err="1">
                <a:solidFill>
                  <a:srgbClr val="FF0000"/>
                </a:solidFill>
                <a:ea typeface="新細明體" pitchFamily="18" charset="-120"/>
              </a:rPr>
              <a:t>awkscript</a:t>
            </a:r>
            <a:r>
              <a:rPr lang="en-US" altLang="zh-TW" sz="3000" dirty="0">
                <a:solidFill>
                  <a:srgbClr val="FF0000"/>
                </a:solidFill>
                <a:ea typeface="新細明體" pitchFamily="18" charset="-120"/>
              </a:rPr>
              <a:t> &lt;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% head -1 </a:t>
            </a:r>
            <a:r>
              <a:rPr lang="en-US" altLang="zh-TW" sz="3000" dirty="0" err="1">
                <a:ea typeface="新細明體" pitchFamily="18" charset="-120"/>
              </a:rPr>
              <a:t>awkscript</a:t>
            </a:r>
            <a:endParaRPr lang="en-US" altLang="zh-TW" sz="3000" dirty="0">
              <a:ea typeface="新細明體" pitchFamily="18" charset="-12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000" dirty="0">
                <a:ea typeface="新細明體" pitchFamily="18" charset="-120"/>
              </a:rPr>
              <a:t>   </a:t>
            </a:r>
            <a:r>
              <a:rPr lang="en-US" altLang="zh-TW" sz="1000" dirty="0">
                <a:ea typeface="新細明體" pitchFamily="18" charset="-120"/>
              </a:rPr>
              <a:t> </a:t>
            </a:r>
            <a:r>
              <a:rPr lang="en-US" altLang="zh-TW" sz="3000" dirty="0">
                <a:ea typeface="新細明體" pitchFamily="18" charset="-120"/>
              </a:rPr>
              <a:t>#!/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/bin/</a:t>
            </a:r>
            <a:r>
              <a:rPr lang="en-US" altLang="zh-TW" sz="3000" dirty="0" err="1">
                <a:ea typeface="新細明體" pitchFamily="18" charset="-120"/>
              </a:rPr>
              <a:t>awk</a:t>
            </a:r>
            <a:r>
              <a:rPr lang="en-US" altLang="zh-TW" sz="3000" dirty="0">
                <a:ea typeface="新細明體" pitchFamily="18" charset="-120"/>
              </a:rPr>
              <a:t> -f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64008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endParaRPr kumimoji="1" lang="zh-TW" altLang="zh-TW" sz="18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6628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;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{$1=$1}1'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9" name="Rounded Rectangular Callout 6"/>
          <p:cNvSpPr>
            <a:spLocks noChangeArrowheads="1"/>
          </p:cNvSpPr>
          <p:nvPr/>
        </p:nvSpPr>
        <p:spPr bwMode="auto">
          <a:xfrm>
            <a:off x="2590800" y="2971800"/>
            <a:ext cx="6400800" cy="1524000"/>
          </a:xfrm>
          <a:prstGeom prst="wedgeRoundRectCallout">
            <a:avLst>
              <a:gd name="adj1" fmla="val -29662"/>
              <a:gd name="adj2" fmla="val -81324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(This “;” is necessary to indicate that the action that follows is NOT matched to the pattern that precedes it.) </a:t>
            </a:r>
          </a:p>
        </p:txBody>
      </p:sp>
    </p:spTree>
    <p:extLst>
      <p:ext uri="{BB962C8B-B14F-4D97-AF65-F5344CB8AC3E}">
        <p14:creationId xmlns:p14="http://schemas.microsoft.com/office/powerpoint/2010/main" val="2988684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7652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not automatically update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$1=$1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}1'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7653" name="Rounded Rectangular Callout 6"/>
          <p:cNvSpPr>
            <a:spLocks noChangeArrowheads="1"/>
          </p:cNvSpPr>
          <p:nvPr/>
        </p:nvSpPr>
        <p:spPr bwMode="auto">
          <a:xfrm>
            <a:off x="2057400" y="3048000"/>
            <a:ext cx="7086600" cy="1524000"/>
          </a:xfrm>
          <a:prstGeom prst="wedgeRoundRectCallout">
            <a:avLst>
              <a:gd name="adj1" fmla="val -15144"/>
              <a:gd name="adj2" fmla="val -9197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Although we said that it doesn’t </a:t>
            </a:r>
            <a:r>
              <a:rPr lang="en-US" altLang="zh-TW" sz="2800" i="1">
                <a:solidFill>
                  <a:srgbClr val="FFFFFF"/>
                </a:solidFill>
                <a:ea typeface="新細明體" pitchFamily="18" charset="-120"/>
              </a:rPr>
              <a:t>automatically</a:t>
            </a:r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 update, yet that doesn’t mean that we can’t manually force a recalculation of $0. </a:t>
            </a:r>
          </a:p>
        </p:txBody>
      </p:sp>
    </p:spTree>
    <p:extLst>
      <p:ext uri="{BB962C8B-B14F-4D97-AF65-F5344CB8AC3E}">
        <p14:creationId xmlns:p14="http://schemas.microsoft.com/office/powerpoint/2010/main" val="2717149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>
                <a:ea typeface="新細明體" pitchFamily="18" charset="-120"/>
              </a:rPr>
              <a:t>: 	</a:t>
            </a:r>
            <a:r>
              <a:rPr lang="en-US" altLang="zh-TW" sz="320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867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8677" name="Rounded Rectangular Callout 7"/>
          <p:cNvSpPr>
            <a:spLocks noChangeArrowheads="1"/>
          </p:cNvSpPr>
          <p:nvPr/>
        </p:nvSpPr>
        <p:spPr bwMode="auto">
          <a:xfrm>
            <a:off x="2057400" y="0"/>
            <a:ext cx="7086600" cy="1524000"/>
          </a:xfrm>
          <a:prstGeom prst="wedgeRoundRectCallout">
            <a:avLst>
              <a:gd name="adj1" fmla="val -5361"/>
              <a:gd name="adj2" fmla="val 92870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(No “;” is needed here – although it is not an error to include one.  It isn’t needed because the part that follows is clearly a new pattern.)</a:t>
            </a:r>
          </a:p>
        </p:txBody>
      </p:sp>
    </p:spTree>
    <p:extLst>
      <p:ext uri="{BB962C8B-B14F-4D97-AF65-F5344CB8AC3E}">
        <p14:creationId xmlns:p14="http://schemas.microsoft.com/office/powerpoint/2010/main" val="26908383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</a:t>
            </a:r>
            <a:r>
              <a:rPr lang="en-US" altLang="zh-TW" sz="3200" dirty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% echo "a      b" | awk '1;{$1=$1}</a:t>
            </a:r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1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 dirty="0">
                <a:solidFill>
                  <a:srgbClr val="FFFFFF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828800" y="3276600"/>
            <a:ext cx="6400800" cy="1143000"/>
          </a:xfrm>
          <a:prstGeom prst="wedgeRoundRectCallout">
            <a:avLst>
              <a:gd name="adj1" fmla="val -65375"/>
              <a:gd name="adj2" fmla="val -5229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FFFFFF"/>
                </a:solidFill>
                <a:ea typeface="新細明體" pitchFamily="18" charset="-120"/>
              </a:rPr>
              <a:t>See: the second print command outputs the recomputed $0 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886200" y="2438400"/>
            <a:ext cx="1371600" cy="990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6264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TW" sz="4000" kern="0" dirty="0">
                <a:solidFill>
                  <a:srgbClr val="333399"/>
                </a:solidFill>
                <a:latin typeface="Arial"/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>
                <a:ea typeface="新細明體" pitchFamily="18" charset="-120"/>
              </a:rPr>
              <a:t>: 	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762000" y="1447800"/>
            <a:ext cx="6553200" cy="1981200"/>
          </a:xfrm>
          <a:prstGeom prst="wedgeRoundRectCallout">
            <a:avLst>
              <a:gd name="adj1" fmla="val -42514"/>
              <a:gd name="adj2" fmla="val 13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rgbClr val="000000"/>
                </a:solidFill>
                <a:ea typeface="新細明體" pitchFamily="18" charset="-120"/>
              </a:rPr>
              <a:t>The OFS and the ORS can also be strings, not just single characters. (But, of course, they cannot be regular expressions like FS and RS can.)</a:t>
            </a:r>
          </a:p>
        </p:txBody>
      </p:sp>
    </p:spTree>
    <p:extLst>
      <p:ext uri="{BB962C8B-B14F-4D97-AF65-F5344CB8AC3E}">
        <p14:creationId xmlns:p14="http://schemas.microsoft.com/office/powerpoint/2010/main" val="21069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(so it’s like the -F flag -- except </a:t>
            </a:r>
            <a:r>
              <a:rPr lang="en-US" altLang="zh-TW" i="1" dirty="0">
                <a:ea typeface="新細明體" pitchFamily="18" charset="-120"/>
              </a:rPr>
              <a:t>you can change it on the fly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 </a:t>
            </a: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>
                <a:ea typeface="新細明體" pitchFamily="18" charset="-120"/>
              </a:rPr>
              <a:t> - Output record separator, \n by default</a:t>
            </a:r>
          </a:p>
        </p:txBody>
      </p:sp>
    </p:spTree>
    <p:extLst>
      <p:ext uri="{BB962C8B-B14F-4D97-AF65-F5344CB8AC3E}">
        <p14:creationId xmlns:p14="http://schemas.microsoft.com/office/powerpoint/2010/main" val="1772468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592320" y="3576320"/>
            <a:ext cx="3886200" cy="990600"/>
          </a:xfrm>
          <a:prstGeom prst="wedgeRoundRectCallout">
            <a:avLst>
              <a:gd name="adj1" fmla="val -102086"/>
              <a:gd name="adj2" fmla="val 13915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This one differs from C, because it means “exponent”.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11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2209800" y="537972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5" name="Rounded Rectangular Callout 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other operators that differ from C.</a:t>
              </a:r>
            </a:p>
          </p:txBody>
        </p:sp>
        <p:sp>
          <p:nvSpPr>
            <p:cNvPr id="2" name="Isosceles Triangle 1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5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914400"/>
            <a:ext cx="9144000" cy="19050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9144000" cy="2514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9800" y="4343400"/>
            <a:ext cx="3886200" cy="1165695"/>
            <a:chOff x="2209800" y="4343400"/>
            <a:chExt cx="3886200" cy="1165695"/>
          </a:xfrm>
        </p:grpSpPr>
        <p:sp>
          <p:nvSpPr>
            <p:cNvPr id="23" name="Rounded Rectangular Callout 22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25" name="Rounded Rectangular Callout 2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other operators that differ from C.</a:t>
              </a:r>
            </a:p>
          </p:txBody>
        </p:sp>
        <p:sp>
          <p:nvSpPr>
            <p:cNvPr id="26" name="Isosceles Triangle 25"/>
            <p:cNvSpPr/>
            <p:nvPr/>
          </p:nvSpPr>
          <p:spPr bwMode="auto">
            <a:xfrm flipV="1">
              <a:off x="2868038" y="5296708"/>
              <a:ext cx="1115438" cy="212387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9525" cap="flat" cmpd="sng" algn="ctr">
              <a:solidFill>
                <a:srgbClr val="00CC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3715916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 $1}{A=$1}'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048000" y="1066800"/>
            <a:ext cx="4495800" cy="1295400"/>
          </a:xfrm>
          <a:prstGeom prst="wedgeRoundRectCallout">
            <a:avLst>
              <a:gd name="adj1" fmla="val -96926"/>
              <a:gd name="adj2" fmla="val 8869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'$1~"[.][0-9]+E"{print $1}'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'$0!~"(</a:t>
            </a:r>
            <a:r>
              <a:rPr lang="en-US" altLang="zh-TW" dirty="0" err="1">
                <a:ea typeface="新細明體" pitchFamily="18" charset="-120"/>
              </a:rPr>
              <a:t>a|b</a:t>
            </a:r>
            <a:r>
              <a:rPr lang="en-US" altLang="zh-TW" dirty="0">
                <a:ea typeface="新細明體" pitchFamily="18" charset="-120"/>
              </a:rPr>
              <a:t>)y"{print "nope"}'</a:t>
            </a:r>
          </a:p>
        </p:txBody>
      </p:sp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6324600" y="76200"/>
            <a:ext cx="2743200" cy="1524000"/>
          </a:xfrm>
          <a:prstGeom prst="wedgeRoundRectCallout">
            <a:avLst>
              <a:gd name="adj1" fmla="val -80529"/>
              <a:gd name="adj2" fmla="val 506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So, AWK uses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extended</a:t>
            </a:r>
            <a:r>
              <a:rPr lang="en-US" altLang="zh-TW" sz="2800" dirty="0">
                <a:ea typeface="新細明體" pitchFamily="18" charset="-120"/>
              </a:rPr>
              <a:t> regular expressions.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A$1}{A=$1}'.</a:t>
            </a: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>
                <a:ea typeface="新細明體" pitchFamily="18" charset="-120"/>
              </a:rPr>
              <a:t>Eg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 $1}{A=$1}'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awk '{print A$1}{A=$1}'</a:t>
            </a:r>
          </a:p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awk '{print A B}{B=A;A=$1}'</a:t>
            </a: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20951" y="2590800"/>
            <a:ext cx="3886200" cy="457200"/>
          </a:xfrm>
          <a:prstGeom prst="wedgeRoundRectCallout">
            <a:avLst>
              <a:gd name="adj1" fmla="val -55799"/>
              <a:gd name="adj2" fmla="val 3338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A space separated them here.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5105400" y="3054609"/>
            <a:ext cx="3886200" cy="1288791"/>
          </a:xfrm>
          <a:prstGeom prst="wedgeRoundRectCallout">
            <a:avLst>
              <a:gd name="adj1" fmla="val -56551"/>
              <a:gd name="adj2" fmla="val 808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But it was optional, because it will be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implicitly assumed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when no operator is given.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029200" y="5486400"/>
            <a:ext cx="3962400" cy="1295400"/>
          </a:xfrm>
          <a:prstGeom prst="wedgeRoundRectCallout">
            <a:avLst>
              <a:gd name="adj1" fmla="val -53182"/>
              <a:gd name="adj2" fmla="val -7599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This time, however, the space was needed to prevent creating a new variable “AB”.</a:t>
            </a:r>
          </a:p>
        </p:txBody>
      </p:sp>
    </p:spTree>
    <p:extLst>
      <p:ext uri="{BB962C8B-B14F-4D97-AF65-F5344CB8AC3E}">
        <p14:creationId xmlns:p14="http://schemas.microsoft.com/office/powerpoint/2010/main" val="40060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15" grpId="0" animBg="1"/>
      <p:bldP spid="15" grpId="1" animBg="1"/>
      <p:bldP spid="21" grpId="0" animBg="1"/>
      <p:bldP spid="21" grpId="1" animBg="1"/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5908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validate2.awk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28" y="6457950"/>
            <a:ext cx="357790" cy="394607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6019800" y="1219200"/>
            <a:ext cx="2514600" cy="4953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kumimoji="1" lang="zh-TW" altLang="en-US" sz="18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096000" y="1295400"/>
            <a:ext cx="2286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BEGIN{action}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 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pattern { action}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TW" sz="2600" b="1" dirty="0">
                <a:solidFill>
                  <a:srgbClr val="000000"/>
                </a:solidFill>
                <a:latin typeface="Arial Narrow" pitchFamily="34" charset="0"/>
              </a:rPr>
              <a:t>END    {action}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an AWK Program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10200" cy="5181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programs consist of: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BEGIN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processing to execute prior to reading input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pattern - action pairs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for input data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For each pattern matched, the corresponding action is taken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An optional END segment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Processing after end of input data</a:t>
            </a:r>
          </a:p>
        </p:txBody>
      </p:sp>
    </p:spTree>
    <p:extLst>
      <p:ext uri="{BB962C8B-B14F-4D97-AF65-F5344CB8AC3E}">
        <p14:creationId xmlns:p14="http://schemas.microsoft.com/office/powerpoint/2010/main" val="933795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5334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Awk is Good at Data Validation 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zh-TW" altLang="en-US" dirty="0">
                <a:ea typeface="新細明體" pitchFamily="18" charset="-120"/>
              </a:rPr>
              <a:t>證實</a:t>
            </a:r>
            <a:r>
              <a:rPr lang="en-US" altLang="zh-TW" dirty="0">
                <a:ea typeface="新細明體" pitchFamily="18" charset="-120"/>
              </a:rPr>
              <a:t>) </a:t>
            </a:r>
            <a:endParaRPr lang="en-US" altLang="zh-TW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9812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3086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-228600"/>
            <a:ext cx="8610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itchFamily="18" charset="-120"/>
              </a:rPr>
              <a:t>Suppose I had a file of all of the salaries (</a:t>
            </a:r>
            <a:r>
              <a:rPr lang="zh-TW" altLang="en-US" dirty="0">
                <a:ea typeface="新細明體" pitchFamily="18" charset="-120"/>
              </a:rPr>
              <a:t>薪水</a:t>
            </a:r>
            <a:r>
              <a:rPr lang="en-US" altLang="zh-TW" dirty="0">
                <a:ea typeface="新細明體" pitchFamily="18" charset="-120"/>
              </a:rPr>
              <a:t>) of the employees (</a:t>
            </a:r>
            <a:r>
              <a:rPr lang="zh-TW" altLang="en-US" dirty="0">
                <a:ea typeface="新細明體" pitchFamily="18" charset="-120"/>
              </a:rPr>
              <a:t>雇员</a:t>
            </a:r>
            <a:r>
              <a:rPr lang="en-US" altLang="zh-TW" dirty="0">
                <a:ea typeface="新細明體" pitchFamily="18" charset="-120"/>
              </a:rPr>
              <a:t>) in a company and that I want to see if any of the entrees are broken: </a:t>
            </a:r>
          </a:p>
          <a:p>
            <a:pPr marL="457200" lvl="1" indent="0">
              <a:buNone/>
            </a:pP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1295400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kern="0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kern="0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3451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3.50    40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7.50    400</a:t>
            </a:r>
            <a:endParaRPr lang="en-US" altLang="zh-TW" spc="-11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$9.00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40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730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Alan Turing     9.40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endParaRPr lang="en-US" altLang="zh-TW" b="1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cat salaries.txt | awk -F"[\t]" -f </a:t>
            </a:r>
            <a:r>
              <a:rPr lang="en-US" altLang="zh-TW" spc="-1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728" y="6503635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20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6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b="1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endParaRPr lang="en-US" altLang="zh-TW" b="1" spc="-11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344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Barbara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Liskov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7.50    40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b="1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b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</a:b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</a:p>
        </p:txBody>
      </p:sp>
    </p:spTree>
    <p:extLst>
      <p:ext uri="{BB962C8B-B14F-4D97-AF65-F5344CB8AC3E}">
        <p14:creationId xmlns:p14="http://schemas.microsoft.com/office/powerpoint/2010/main" val="36298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Donald Knuth    8.50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b="1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Jon Von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Neuman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9.80    35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b="1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Sergey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Brin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7.50    55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Tim Berners Lee 8.50    15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validate2.awk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NF != 3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$2 &lt; 7.5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$2 &gt; 10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$3 &lt; 0  { print $0, "negative hours worked"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$3 &gt; 60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{ print $0, "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" }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salaries.txt | awk -F"[\t]" -f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validate.awk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Alfred </a:t>
            </a:r>
            <a:r>
              <a:rPr lang="en-US" altLang="zh-TW" spc="-100" dirty="0" err="1">
                <a:latin typeface="Lucida Console" panose="020B0609040504020204" pitchFamily="49" charset="0"/>
                <a:ea typeface="新細明體" pitchFamily="18" charset="-120"/>
              </a:rPr>
              <a:t>Aho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3.50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Peter</a:t>
            </a:r>
            <a:r>
              <a:rPr lang="en-US" altLang="zh-TW" sz="18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30" dirty="0">
                <a:latin typeface="Lucida Console" panose="020B0609040504020204" pitchFamily="49" charset="0"/>
                <a:ea typeface="新細明體" pitchFamily="18" charset="-120"/>
              </a:rPr>
              <a:t>Weinberger</a:t>
            </a:r>
            <a:r>
              <a:rPr lang="en-US" altLang="zh-TW" sz="1400" spc="-13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7.50   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400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too many hours worked</a:t>
            </a:r>
            <a:endParaRPr lang="en-US" altLang="zh-TW" spc="-110" dirty="0">
              <a:solidFill>
                <a:srgbClr val="7030A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Brian Kernighan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$9.00  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rate below minimum wage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Grace Hopper   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40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     9.10 </a:t>
            </a:r>
            <a:r>
              <a:rPr lang="en-US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rate exceeds $10/hour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L. Page  8.50   40      </a:t>
            </a:r>
            <a:r>
              <a:rPr lang="en-US" altLang="zh-TW" spc="-10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40 </a:t>
            </a:r>
            <a:r>
              <a:rPr lang="en-US" altLang="zh-TW" spc="-110" dirty="0">
                <a:solidFill>
                  <a:srgbClr val="7030A0"/>
                </a:solidFill>
                <a:latin typeface="Lucida Console" panose="020B0609040504020204" pitchFamily="49" charset="0"/>
                <a:ea typeface="新細明體" pitchFamily="18" charset="-120"/>
              </a:rPr>
              <a:t>number of fields not 3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304800" y="3634666"/>
            <a:ext cx="3733800" cy="1143000"/>
          </a:xfrm>
          <a:prstGeom prst="wedgeRoundRectCallout">
            <a:avLst>
              <a:gd name="adj1" fmla="val 32746"/>
              <a:gd name="adj2" fmla="val 12503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wait.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Yes, this field is broken.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038600" y="4114800"/>
            <a:ext cx="4724400" cy="685800"/>
          </a:xfrm>
          <a:prstGeom prst="wedgeRoundRectCallout">
            <a:avLst>
              <a:gd name="adj1" fmla="val -8920"/>
              <a:gd name="adj2" fmla="val 1746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it isn't broken in this way.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304800" y="1752600"/>
            <a:ext cx="3733800" cy="685800"/>
          </a:xfrm>
          <a:prstGeom prst="wedgeRoundRectCallout">
            <a:avLst>
              <a:gd name="adj1" fmla="val -33348"/>
              <a:gd name="adj2" fmla="val 18628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So why is $9.00 &lt; 7.5 ?</a:t>
            </a:r>
          </a:p>
        </p:txBody>
      </p:sp>
    </p:spTree>
    <p:extLst>
      <p:ext uri="{BB962C8B-B14F-4D97-AF65-F5344CB8AC3E}">
        <p14:creationId xmlns:p14="http://schemas.microsoft.com/office/powerpoint/2010/main" val="424468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876800"/>
          </a:xfrm>
        </p:spPr>
        <p:txBody>
          <a:bodyPr/>
          <a:lstStyle/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10+10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"10" 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"10"+"10"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10 10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20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1010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 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"55NotANum"+0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0+"NotANum"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55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("a"&lt;"b")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("a"&gt;"A")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("a"&lt;"</a:t>
            </a:r>
            <a:r>
              <a:rPr lang="en-US" altLang="zh-TW" spc="-100" dirty="0" err="1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ap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("10"&lt;"9")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(10&lt;9)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("$"&lt;"7")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echo|awk 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</a:t>
            </a: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("$9"&lt;"7.5")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("$9"&lt;7.5)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r>
              <a:rPr lang="en-US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 8@X | </a:t>
            </a:r>
            <a:r>
              <a:rPr lang="en-US" altLang="zh-TW" spc="-1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tr</a:t>
            </a:r>
            <a:r>
              <a:rPr lang="en-US" altLang="zh-TW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"@" "\n" | awk \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? 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'{print(</a:t>
            </a: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$1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$1+0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$1+"0"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,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$1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"o"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$NF-1</a:t>
            </a:r>
            <a:r>
              <a:rPr lang="en-US" dirty="0">
                <a:solidFill>
                  <a:srgbClr val="9030A0"/>
                </a:solidFill>
              </a:rPr>
              <a:t>,$(NF-1)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)}'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8o </a:t>
            </a:r>
            <a:r>
              <a:rPr lang="pt-BR" altLang="zh-TW" spc="-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pt-BR" altLang="zh-TW" spc="-1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FFC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99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r>
              <a:rPr lang="pt-BR" altLang="zh-TW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Xo </a:t>
            </a:r>
            <a:r>
              <a:rPr lang="pt-BR" altLang="zh-TW" spc="-1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-1</a:t>
            </a:r>
            <a:r>
              <a:rPr lang="pt-BR" altLang="zh-TW" spc="-100" dirty="0">
                <a:solidFill>
                  <a:srgbClr val="00B0F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pt-BR" altLang="zh-TW" spc="-100" dirty="0">
                <a:solidFill>
                  <a:srgbClr val="9030A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None/>
            </a:pPr>
            <a:r>
              <a:rPr lang="en-US" altLang="zh-TW" spc="-11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How Awk handles strings vs numbers</a:t>
            </a: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990600" y="0"/>
            <a:ext cx="3886200" cy="1447800"/>
          </a:xfrm>
          <a:prstGeom prst="wedgeRoundRectCallout">
            <a:avLst>
              <a:gd name="adj1" fmla="val 36748"/>
              <a:gd name="adj2" fmla="val 93519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solidFill>
                  <a:srgbClr val="C00000"/>
                </a:solidFill>
                <a:ea typeface="新細明體" pitchFamily="18" charset="-120"/>
              </a:rPr>
              <a:t>What happens when you use a numeric operator on string operands?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1295400"/>
            <a:ext cx="76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0099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endParaRPr lang="en-US" altLang="zh-TW" kern="0" spc="-100" dirty="0">
              <a:solidFill>
                <a:srgbClr val="FFC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233363" lvl="1" indent="0">
              <a:lnSpc>
                <a:spcPct val="89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pt-BR" altLang="zh-TW" kern="0" spc="-1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?</a:t>
            </a:r>
            <a:endParaRPr lang="pt-BR" altLang="zh-TW" kern="0" spc="-1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Rounded Rectangular Callout 5"/>
          <p:cNvSpPr>
            <a:spLocks noChangeArrowheads="1"/>
          </p:cNvSpPr>
          <p:nvPr/>
        </p:nvSpPr>
        <p:spPr bwMode="auto">
          <a:xfrm>
            <a:off x="5181600" y="0"/>
            <a:ext cx="3886200" cy="1447800"/>
          </a:xfrm>
          <a:prstGeom prst="wedgeRoundRectCallout">
            <a:avLst>
              <a:gd name="adj1" fmla="val -36127"/>
              <a:gd name="adj2" fmla="val 91066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solidFill>
                  <a:srgbClr val="FFC000"/>
                </a:solidFill>
                <a:ea typeface="新細明體" pitchFamily="18" charset="-120"/>
              </a:rPr>
              <a:t>What happens when you use a string operator on numeric operands?</a:t>
            </a:r>
          </a:p>
        </p:txBody>
      </p:sp>
      <p:sp>
        <p:nvSpPr>
          <p:cNvPr id="10" name="Rounded Rectangular Callout 5"/>
          <p:cNvSpPr>
            <a:spLocks noChangeArrowheads="1"/>
          </p:cNvSpPr>
          <p:nvPr/>
        </p:nvSpPr>
        <p:spPr bwMode="auto">
          <a:xfrm>
            <a:off x="304800" y="3505200"/>
            <a:ext cx="5257800" cy="1752600"/>
          </a:xfrm>
          <a:prstGeom prst="wedgeRoundRectCallout">
            <a:avLst>
              <a:gd name="adj1" fmla="val -36642"/>
              <a:gd name="adj2" fmla="val -99633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The answer is that you get the same results as before, because Awk converts the operand types so that they work with the operator.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0600" y="609600"/>
            <a:ext cx="4306339" cy="1447800"/>
            <a:chOff x="990600" y="609600"/>
            <a:chExt cx="4306339" cy="1447800"/>
          </a:xfrm>
        </p:grpSpPr>
        <p:sp>
          <p:nvSpPr>
            <p:cNvPr id="12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92957"/>
                <a:gd name="adj2" fmla="val 90010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>
                  <a:solidFill>
                    <a:srgbClr val="FF0000"/>
                  </a:solidFill>
                  <a:ea typeface="新細明體" pitchFamily="18" charset="-120"/>
                </a:rPr>
                <a:t>What happens when you use a numeric operator on string operands?</a:t>
              </a:r>
            </a:p>
          </p:txBody>
        </p:sp>
        <p:sp>
          <p:nvSpPr>
            <p:cNvPr id="11" name="Rounded Rectangular Callout 5"/>
            <p:cNvSpPr>
              <a:spLocks noChangeArrowheads="1"/>
            </p:cNvSpPr>
            <p:nvPr/>
          </p:nvSpPr>
          <p:spPr bwMode="auto">
            <a:xfrm>
              <a:off x="990600" y="609600"/>
              <a:ext cx="3886200" cy="1447800"/>
            </a:xfrm>
            <a:prstGeom prst="wedgeRoundRectCallout">
              <a:avLst>
                <a:gd name="adj1" fmla="val 36748"/>
                <a:gd name="adj2" fmla="val 93519"/>
                <a:gd name="adj3" fmla="val 16667"/>
              </a:avLst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45720" rIns="45720" anchor="ctr" anchorCtr="0"/>
            <a:lstStyle/>
            <a:p>
              <a:pPr marL="0" lvl="1" algn="ctr"/>
              <a:r>
                <a:rPr lang="en-US" altLang="zh-TW" sz="2800" dirty="0">
                  <a:ea typeface="新細明體" pitchFamily="18" charset="-120"/>
                </a:rPr>
                <a:t>But what if the operand cannot be converted to</a:t>
              </a:r>
              <a:br>
                <a:rPr lang="en-US" altLang="zh-TW" sz="2800" dirty="0">
                  <a:ea typeface="新細明體" pitchFamily="18" charset="-120"/>
                </a:rPr>
              </a:br>
              <a:r>
                <a:rPr lang="en-US" altLang="zh-TW" sz="2800" dirty="0">
                  <a:ea typeface="新細明體" pitchFamily="18" charset="-120"/>
                </a:rPr>
                <a:t>a number?</a:t>
              </a:r>
            </a:p>
          </p:txBody>
        </p:sp>
        <p:sp>
          <p:nvSpPr>
            <p:cNvPr id="3" name="Isosceles Triangle 2"/>
            <p:cNvSpPr/>
            <p:nvPr/>
          </p:nvSpPr>
          <p:spPr bwMode="auto">
            <a:xfrm rot="7212084">
              <a:off x="4790773" y="1430719"/>
              <a:ext cx="402731" cy="609600"/>
            </a:xfrm>
            <a:prstGeom prst="triangl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Rounded Rectangular Callout 5"/>
          <p:cNvSpPr>
            <a:spLocks noChangeArrowheads="1"/>
          </p:cNvSpPr>
          <p:nvPr/>
        </p:nvSpPr>
        <p:spPr bwMode="auto">
          <a:xfrm>
            <a:off x="304800" y="4267200"/>
            <a:ext cx="2819400" cy="1828800"/>
          </a:xfrm>
          <a:prstGeom prst="wedgeRoundRectCallout">
            <a:avLst>
              <a:gd name="adj1" fmla="val -43344"/>
              <a:gd name="adj2" fmla="val -108828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The answer is that any number at the front of the operand is used.</a:t>
            </a:r>
          </a:p>
        </p:txBody>
      </p:sp>
      <p:sp>
        <p:nvSpPr>
          <p:cNvPr id="16" name="Rounded Rectangular Callout 5"/>
          <p:cNvSpPr>
            <a:spLocks noChangeArrowheads="1"/>
          </p:cNvSpPr>
          <p:nvPr/>
        </p:nvSpPr>
        <p:spPr bwMode="auto">
          <a:xfrm>
            <a:off x="5105400" y="1447800"/>
            <a:ext cx="990600" cy="1371600"/>
          </a:xfrm>
          <a:prstGeom prst="wedgeRoundRectCallout">
            <a:avLst>
              <a:gd name="adj1" fmla="val -3942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97</a:t>
            </a:r>
          </a:p>
        </p:txBody>
      </p:sp>
      <p:sp>
        <p:nvSpPr>
          <p:cNvPr id="17" name="Rounded Rectangular Callout 5"/>
          <p:cNvSpPr>
            <a:spLocks noChangeArrowheads="1"/>
          </p:cNvSpPr>
          <p:nvPr/>
        </p:nvSpPr>
        <p:spPr bwMode="auto">
          <a:xfrm>
            <a:off x="6096000" y="1447800"/>
            <a:ext cx="980217" cy="1371600"/>
          </a:xfrm>
          <a:prstGeom prst="wedgeRoundRectCallout">
            <a:avLst>
              <a:gd name="adj1" fmla="val -34798"/>
              <a:gd name="adj2" fmla="val 8665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65</a:t>
            </a:r>
          </a:p>
        </p:txBody>
      </p:sp>
      <p:sp>
        <p:nvSpPr>
          <p:cNvPr id="18" name="Rounded Rectangular Callout 5"/>
          <p:cNvSpPr>
            <a:spLocks noChangeArrowheads="1"/>
          </p:cNvSpPr>
          <p:nvPr/>
        </p:nvSpPr>
        <p:spPr bwMode="auto">
          <a:xfrm>
            <a:off x="3124200" y="1447800"/>
            <a:ext cx="990600" cy="1371600"/>
          </a:xfrm>
          <a:prstGeom prst="wedgeRoundRectCallout">
            <a:avLst>
              <a:gd name="adj1" fmla="val 24138"/>
              <a:gd name="adj2" fmla="val 8778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97</a:t>
            </a:r>
          </a:p>
        </p:txBody>
      </p:sp>
      <p:sp>
        <p:nvSpPr>
          <p:cNvPr id="19" name="Rounded Rectangular Callout 5"/>
          <p:cNvSpPr>
            <a:spLocks noChangeArrowheads="1"/>
          </p:cNvSpPr>
          <p:nvPr/>
        </p:nvSpPr>
        <p:spPr bwMode="auto">
          <a:xfrm>
            <a:off x="4114800" y="1447800"/>
            <a:ext cx="980217" cy="1371600"/>
          </a:xfrm>
          <a:prstGeom prst="wedgeRoundRectCallout">
            <a:avLst>
              <a:gd name="adj1" fmla="val -7128"/>
              <a:gd name="adj2" fmla="val 8552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ASCII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code</a:t>
            </a:r>
          </a:p>
          <a:p>
            <a:pPr marL="0" lvl="1" algn="ctr"/>
            <a:r>
              <a:rPr lang="en-US" altLang="zh-TW" sz="2800" dirty="0">
                <a:ea typeface="新細明體" pitchFamily="18" charset="-120"/>
              </a:rPr>
              <a:t>98</a:t>
            </a:r>
          </a:p>
        </p:txBody>
      </p:sp>
      <p:sp>
        <p:nvSpPr>
          <p:cNvPr id="20" name="Rounded Rectangular Callout 5"/>
          <p:cNvSpPr>
            <a:spLocks noChangeArrowheads="1"/>
          </p:cNvSpPr>
          <p:nvPr/>
        </p:nvSpPr>
        <p:spPr bwMode="auto">
          <a:xfrm>
            <a:off x="7074748" y="1447800"/>
            <a:ext cx="1754070" cy="1371600"/>
          </a:xfrm>
          <a:prstGeom prst="wedgeRoundRectCallout">
            <a:avLst>
              <a:gd name="adj1" fmla="val 7012"/>
              <a:gd name="adj2" fmla="val 88912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Longer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is bigger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(like in a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dictionary) </a:t>
            </a:r>
          </a:p>
        </p:txBody>
      </p:sp>
      <p:sp>
        <p:nvSpPr>
          <p:cNvPr id="21" name="Rounded Rectangular Callout 5"/>
          <p:cNvSpPr>
            <a:spLocks noChangeArrowheads="1"/>
          </p:cNvSpPr>
          <p:nvPr/>
        </p:nvSpPr>
        <p:spPr bwMode="auto">
          <a:xfrm>
            <a:off x="4800600" y="3352800"/>
            <a:ext cx="1828800" cy="1828800"/>
          </a:xfrm>
          <a:prstGeom prst="wedgeRoundRectCallout">
            <a:avLst>
              <a:gd name="adj1" fmla="val 21643"/>
              <a:gd name="adj2" fmla="val 72241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Take the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last field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and subtract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1 from it.</a:t>
            </a:r>
          </a:p>
        </p:txBody>
      </p:sp>
      <p:sp>
        <p:nvSpPr>
          <p:cNvPr id="23" name="Rounded Rectangular Callout 5"/>
          <p:cNvSpPr>
            <a:spLocks noChangeArrowheads="1"/>
          </p:cNvSpPr>
          <p:nvPr/>
        </p:nvSpPr>
        <p:spPr bwMode="auto">
          <a:xfrm>
            <a:off x="6629400" y="3402227"/>
            <a:ext cx="2438400" cy="1828800"/>
          </a:xfrm>
          <a:prstGeom prst="wedgeRoundRectCallout">
            <a:avLst>
              <a:gd name="adj1" fmla="val -22640"/>
              <a:gd name="adj2" fmla="val 70890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Take the 2</a:t>
            </a:r>
            <a:r>
              <a:rPr lang="en-US" altLang="zh-TW" sz="2800" baseline="30000" dirty="0">
                <a:ea typeface="新細明體" pitchFamily="18" charset="-120"/>
              </a:rPr>
              <a:t>nd</a:t>
            </a:r>
            <a:r>
              <a:rPr lang="en-US" altLang="zh-TW" sz="2800" dirty="0">
                <a:ea typeface="新細明體" pitchFamily="18" charset="-120"/>
              </a:rPr>
              <a:t>-to-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last field. But if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NF==1, then $0</a:t>
            </a:r>
            <a:br>
              <a:rPr lang="en-US" altLang="zh-TW" sz="2800" dirty="0">
                <a:ea typeface="新細明體" pitchFamily="18" charset="-120"/>
              </a:rPr>
            </a:br>
            <a:r>
              <a:rPr lang="en-US" altLang="zh-TW" sz="2800" dirty="0">
                <a:ea typeface="新細明體" pitchFamily="18" charset="-120"/>
              </a:rPr>
              <a:t>is the full line.</a:t>
            </a:r>
          </a:p>
        </p:txBody>
      </p:sp>
      <p:sp>
        <p:nvSpPr>
          <p:cNvPr id="22" name="Rounded Rectangular Callout 5"/>
          <p:cNvSpPr>
            <a:spLocks noChangeArrowheads="1"/>
          </p:cNvSpPr>
          <p:nvPr/>
        </p:nvSpPr>
        <p:spPr bwMode="auto">
          <a:xfrm>
            <a:off x="2895600" y="2971800"/>
            <a:ext cx="2590800" cy="1828800"/>
          </a:xfrm>
          <a:prstGeom prst="wedgeRoundRectCallout">
            <a:avLst>
              <a:gd name="adj1" fmla="val -121383"/>
              <a:gd name="adj2" fmla="val -41605"/>
              <a:gd name="adj3" fmla="val 16667"/>
            </a:avLst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 anchor="ctr" anchorCtr="0"/>
          <a:lstStyle/>
          <a:p>
            <a:pPr marL="0" lvl="1" algn="ctr"/>
            <a:r>
              <a:rPr lang="en-US" altLang="zh-TW" sz="2800" dirty="0">
                <a:ea typeface="新細明體" pitchFamily="18" charset="-120"/>
              </a:rPr>
              <a:t>And if there is no number at the front, then it converts to a 0.</a:t>
            </a:r>
          </a:p>
        </p:txBody>
      </p:sp>
    </p:spTree>
    <p:extLst>
      <p:ext uri="{BB962C8B-B14F-4D97-AF65-F5344CB8AC3E}">
        <p14:creationId xmlns:p14="http://schemas.microsoft.com/office/powerpoint/2010/main" val="13073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2457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3" grpId="0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or the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pattern</a:t>
            </a:r>
            <a:r>
              <a:rPr lang="en-US" altLang="zh-TW" sz="2800" dirty="0"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ea typeface="新細明體" pitchFamily="18" charset="-120"/>
              </a:rPr>
              <a:t>The default </a:t>
            </a:r>
            <a:r>
              <a:rPr lang="en-US" altLang="zh-TW" sz="2800" i="1" dirty="0">
                <a:ea typeface="新細明體" pitchFamily="18" charset="-120"/>
              </a:rPr>
              <a:t>action</a:t>
            </a:r>
            <a:r>
              <a:rPr lang="en-US" altLang="zh-TW" sz="2800" dirty="0"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solidFill>
                  <a:schemeClr val="bg1"/>
                </a:solidFill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cat f  | '1{print}'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616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altLang="zh-TW" sz="4200" dirty="0">
                <a:solidFill>
                  <a:schemeClr val="accent2"/>
                </a:solidFill>
                <a:ea typeface="新細明體" pitchFamily="18" charset="-120"/>
              </a:rPr>
              <a:t>The Structure of Pattern-Action Pairs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6019800"/>
          </a:xfrm>
        </p:spPr>
        <p:txBody>
          <a:bodyPr/>
          <a:lstStyle/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You can skip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or the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, but not both</a:t>
            </a:r>
          </a:p>
          <a:p>
            <a:pPr lvl="1"/>
            <a:r>
              <a:rPr lang="en-US" altLang="zh-TW" sz="2400" dirty="0">
                <a:solidFill>
                  <a:srgbClr val="00B050"/>
                </a:solidFill>
                <a:ea typeface="新細明體" pitchFamily="18" charset="-120"/>
              </a:rPr>
              <a:t>AWK knows which, because actions are enclosed in { }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pattern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match all lines</a:t>
            </a:r>
          </a:p>
          <a:p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The default </a:t>
            </a:r>
            <a:r>
              <a:rPr lang="en-US" altLang="zh-TW" sz="2800" i="1" dirty="0">
                <a:solidFill>
                  <a:srgbClr val="808080"/>
                </a:solidFill>
                <a:ea typeface="新細明體" pitchFamily="18" charset="-120"/>
              </a:rPr>
              <a:t>action</a:t>
            </a:r>
            <a:r>
              <a:rPr lang="en-US" altLang="zh-TW" sz="2800" dirty="0">
                <a:solidFill>
                  <a:srgbClr val="808080"/>
                </a:solidFill>
                <a:ea typeface="新細明體" pitchFamily="18" charset="-120"/>
              </a:rPr>
              <a:t> is to print the line (or record)</a:t>
            </a:r>
          </a:p>
          <a:p>
            <a:endParaRPr lang="en-US" altLang="zh-TW" sz="14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So, then, what will each of these do?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</a:t>
            </a:r>
            <a:r>
              <a:rPr lang="en-US" altLang="zh-TW" sz="2400" u="sng" dirty="0">
                <a:solidFill>
                  <a:srgbClr val="FF0000"/>
                </a:solidFill>
                <a:ea typeface="新細明體" pitchFamily="18" charset="-120"/>
              </a:rPr>
              <a:t>cat f  |  awk '1{print}'</a:t>
            </a:r>
            <a:r>
              <a:rPr lang="en-US" altLang="zh-TW" sz="2400" dirty="0">
                <a:ea typeface="新細明體" pitchFamily="18" charset="-120"/>
              </a:rPr>
              <a:t> 	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新細明體" pitchFamily="18" charset="-120"/>
                <a:sym typeface="Wingdings" pitchFamily="2" charset="2"/>
              </a:rPr>
              <a:t>?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‘{print}'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cat f  |  awk '1' 	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all lines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 	cat f  |  awk '1;1;1'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 each line three times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	     cat f  |  awk 'print' 	  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syntax error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'{x++}x%2'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7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</a:rPr>
              <a:t> 	     cat f  |  awk ‘++x%2'</a:t>
            </a:r>
            <a:r>
              <a:rPr lang="en-US" altLang="zh-TW" sz="2400" dirty="0">
                <a:solidFill>
                  <a:schemeClr val="bg1"/>
                </a:solidFill>
                <a:ea typeface="新細明體" pitchFamily="18" charset="-120"/>
                <a:sym typeface="Wingdings" pitchFamily="2" charset="2"/>
              </a:rPr>
              <a:t> 	    prints odd lines</a:t>
            </a:r>
            <a:endParaRPr lang="en-US" altLang="zh-TW" sz="2400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4724400"/>
            <a:ext cx="2895600" cy="1752600"/>
          </a:xfrm>
          <a:prstGeom prst="wedgeRoundRectCallout">
            <a:avLst>
              <a:gd name="adj1" fmla="val -51847"/>
              <a:gd name="adj2" fmla="val -947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eaLnBrk="1" hangingPunct="1"/>
            <a:r>
              <a:rPr kumimoji="1" lang="en-US" altLang="zh-TW" b="1" dirty="0">
                <a:solidFill>
                  <a:srgbClr val="000000"/>
                </a:solidFill>
                <a:latin typeface="Arial Narrow" pitchFamily="34" charset="0"/>
              </a:rPr>
              <a:t>C-style conditionals are legal for patterns. What does “1” mean as a C conditional?</a:t>
            </a:r>
          </a:p>
        </p:txBody>
      </p:sp>
    </p:spTree>
    <p:extLst>
      <p:ext uri="{BB962C8B-B14F-4D97-AF65-F5344CB8AC3E}">
        <p14:creationId xmlns:p14="http://schemas.microsoft.com/office/powerpoint/2010/main" val="29084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7521</TotalTime>
  <Words>11202</Words>
  <Application>Microsoft Office PowerPoint</Application>
  <PresentationFormat>On-screen Show (4:3)</PresentationFormat>
  <Paragraphs>1303</Paragraphs>
  <Slides>77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新細明體</vt:lpstr>
      <vt:lpstr>Arial</vt:lpstr>
      <vt:lpstr>Arial Narrow</vt:lpstr>
      <vt:lpstr>High Tower Text</vt:lpstr>
      <vt:lpstr>Lucida Console</vt:lpstr>
      <vt:lpstr>Monotype Sorts</vt:lpstr>
      <vt:lpstr>Symbol</vt:lpstr>
      <vt:lpstr>Times New Roman</vt:lpstr>
      <vt:lpstr>Wingdings</vt:lpstr>
      <vt:lpstr>Default Design</vt:lpstr>
      <vt:lpstr>CISC1480</vt:lpstr>
      <vt:lpstr>PowerPoint Presentation</vt:lpstr>
      <vt:lpstr>And now: awk</vt:lpstr>
      <vt:lpstr>awk</vt:lpstr>
      <vt:lpstr>Development timeline</vt:lpstr>
      <vt:lpstr>Running an AWK Program</vt:lpstr>
      <vt:lpstr>Running an AWK Program</vt:lpstr>
      <vt:lpstr>The Structure of an AWK Program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The Structure of Pattern-Action Pairs</vt:lpstr>
      <vt:lpstr>AWK Variables</vt:lpstr>
      <vt:lpstr>PowerPoint Presentation</vt:lpstr>
      <vt:lpstr>PowerPoint Presentation</vt:lpstr>
      <vt:lpstr>PowerPoint Presentation</vt:lpstr>
      <vt:lpstr>PowerPoint Presentation</vt:lpstr>
      <vt:lpstr>Output Formatting: print vs printf</vt:lpstr>
      <vt:lpstr>Data Validation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Built-in Variables for Separating Things</vt:lpstr>
      <vt:lpstr>PowerPoint Presentation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Built-In Variables</vt:lpstr>
      <vt:lpstr>Operators</vt:lpstr>
      <vt:lpstr>Operators</vt:lpstr>
      <vt:lpstr>Operators</vt:lpstr>
      <vt:lpstr>Awk is Good at Data Validation (證實) </vt:lpstr>
      <vt:lpstr>Awk is Good at Data Validation (證實) </vt:lpstr>
      <vt:lpstr>PowerPoint Presentation</vt:lpstr>
      <vt:lpstr>Data Validation</vt:lpstr>
      <vt:lpstr>Data Validation</vt:lpstr>
      <vt:lpstr>Data Validation</vt:lpstr>
      <vt:lpstr>Data Validation</vt:lpstr>
      <vt:lpstr>Data Validation</vt:lpstr>
      <vt:lpstr>How Awk handles strings vs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435</cp:revision>
  <cp:lastPrinted>1999-10-31T21:08:02Z</cp:lastPrinted>
  <dcterms:created xsi:type="dcterms:W3CDTF">1999-08-07T15:16:11Z</dcterms:created>
  <dcterms:modified xsi:type="dcterms:W3CDTF">2024-05-12T15:03:31Z</dcterms:modified>
</cp:coreProperties>
</file>