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111"/>
  </p:notesMasterIdLst>
  <p:handoutMasterIdLst>
    <p:handoutMasterId r:id="rId112"/>
  </p:handoutMasterIdLst>
  <p:sldIdLst>
    <p:sldId id="749" r:id="rId2"/>
    <p:sldId id="893" r:id="rId3"/>
    <p:sldId id="768" r:id="rId4"/>
    <p:sldId id="769" r:id="rId5"/>
    <p:sldId id="770" r:id="rId6"/>
    <p:sldId id="771" r:id="rId7"/>
    <p:sldId id="753" r:id="rId8"/>
    <p:sldId id="922" r:id="rId9"/>
    <p:sldId id="924" r:id="rId10"/>
    <p:sldId id="763" r:id="rId11"/>
    <p:sldId id="925" r:id="rId12"/>
    <p:sldId id="927" r:id="rId13"/>
    <p:sldId id="757" r:id="rId14"/>
    <p:sldId id="928" r:id="rId15"/>
    <p:sldId id="758" r:id="rId16"/>
    <p:sldId id="932" r:id="rId17"/>
    <p:sldId id="934" r:id="rId18"/>
    <p:sldId id="935" r:id="rId19"/>
    <p:sldId id="937" r:id="rId20"/>
    <p:sldId id="938" r:id="rId21"/>
    <p:sldId id="939" r:id="rId22"/>
    <p:sldId id="940" r:id="rId23"/>
    <p:sldId id="941" r:id="rId24"/>
    <p:sldId id="942" r:id="rId25"/>
    <p:sldId id="943" r:id="rId26"/>
    <p:sldId id="944" r:id="rId27"/>
    <p:sldId id="931" r:id="rId28"/>
    <p:sldId id="945" r:id="rId29"/>
    <p:sldId id="947" r:id="rId30"/>
    <p:sldId id="946" r:id="rId31"/>
    <p:sldId id="764" r:id="rId32"/>
    <p:sldId id="911" r:id="rId33"/>
    <p:sldId id="914" r:id="rId34"/>
    <p:sldId id="735" r:id="rId35"/>
    <p:sldId id="919" r:id="rId36"/>
    <p:sldId id="841" r:id="rId37"/>
    <p:sldId id="843" r:id="rId38"/>
    <p:sldId id="844" r:id="rId39"/>
    <p:sldId id="842" r:id="rId40"/>
    <p:sldId id="846" r:id="rId41"/>
    <p:sldId id="845" r:id="rId42"/>
    <p:sldId id="737" r:id="rId43"/>
    <p:sldId id="730" r:id="rId44"/>
    <p:sldId id="916" r:id="rId45"/>
    <p:sldId id="917" r:id="rId46"/>
    <p:sldId id="918" r:id="rId47"/>
    <p:sldId id="731" r:id="rId48"/>
    <p:sldId id="838" r:id="rId49"/>
    <p:sldId id="732" r:id="rId50"/>
    <p:sldId id="913" r:id="rId51"/>
    <p:sldId id="920" r:id="rId52"/>
    <p:sldId id="948" r:id="rId53"/>
    <p:sldId id="949" r:id="rId54"/>
    <p:sldId id="767" r:id="rId55"/>
    <p:sldId id="639" r:id="rId56"/>
    <p:sldId id="687" r:id="rId57"/>
    <p:sldId id="640" r:id="rId58"/>
    <p:sldId id="641" r:id="rId59"/>
    <p:sldId id="642" r:id="rId60"/>
    <p:sldId id="643" r:id="rId61"/>
    <p:sldId id="644" r:id="rId62"/>
    <p:sldId id="645" r:id="rId63"/>
    <p:sldId id="646" r:id="rId64"/>
    <p:sldId id="647" r:id="rId65"/>
    <p:sldId id="648" r:id="rId66"/>
    <p:sldId id="649" r:id="rId67"/>
    <p:sldId id="650" r:id="rId68"/>
    <p:sldId id="651" r:id="rId69"/>
    <p:sldId id="652" r:id="rId70"/>
    <p:sldId id="653" r:id="rId71"/>
    <p:sldId id="654" r:id="rId72"/>
    <p:sldId id="655" r:id="rId73"/>
    <p:sldId id="656" r:id="rId74"/>
    <p:sldId id="657" r:id="rId75"/>
    <p:sldId id="658" r:id="rId76"/>
    <p:sldId id="659" r:id="rId77"/>
    <p:sldId id="660" r:id="rId78"/>
    <p:sldId id="661" r:id="rId79"/>
    <p:sldId id="662" r:id="rId80"/>
    <p:sldId id="663" r:id="rId81"/>
    <p:sldId id="664" r:id="rId82"/>
    <p:sldId id="665" r:id="rId83"/>
    <p:sldId id="666" r:id="rId84"/>
    <p:sldId id="667" r:id="rId85"/>
    <p:sldId id="849" r:id="rId86"/>
    <p:sldId id="848" r:id="rId87"/>
    <p:sldId id="850" r:id="rId88"/>
    <p:sldId id="852" r:id="rId89"/>
    <p:sldId id="851" r:id="rId90"/>
    <p:sldId id="853" r:id="rId91"/>
    <p:sldId id="773" r:id="rId92"/>
    <p:sldId id="774" r:id="rId93"/>
    <p:sldId id="733" r:id="rId94"/>
    <p:sldId id="894" r:id="rId95"/>
    <p:sldId id="580" r:id="rId96"/>
    <p:sldId id="950" r:id="rId97"/>
    <p:sldId id="951" r:id="rId98"/>
    <p:sldId id="952" r:id="rId99"/>
    <p:sldId id="953" r:id="rId100"/>
    <p:sldId id="954" r:id="rId101"/>
    <p:sldId id="955" r:id="rId102"/>
    <p:sldId id="956" r:id="rId103"/>
    <p:sldId id="957" r:id="rId104"/>
    <p:sldId id="958" r:id="rId105"/>
    <p:sldId id="959" r:id="rId106"/>
    <p:sldId id="960" r:id="rId107"/>
    <p:sldId id="961" r:id="rId108"/>
    <p:sldId id="962" r:id="rId109"/>
    <p:sldId id="963" r:id="rId110"/>
  </p:sldIdLst>
  <p:sldSz cx="9144000" cy="6858000" type="screen4x3"/>
  <p:notesSz cx="6877050" cy="916305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6">
          <p15:clr>
            <a:srgbClr val="A4A3A4"/>
          </p15:clr>
        </p15:guide>
        <p15:guide id="2" pos="216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EE"/>
    <a:srgbClr val="B74BC9"/>
    <a:srgbClr val="FFFFFF"/>
    <a:srgbClr val="F8467D"/>
    <a:srgbClr val="5F5F5F"/>
    <a:srgbClr val="1B4D1B"/>
    <a:srgbClr val="797600"/>
    <a:srgbClr val="9030A0"/>
    <a:srgbClr val="EEE8AA"/>
    <a:srgbClr val="33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1388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6092"/>
    </p:cViewPr>
  </p:sorterViewPr>
  <p:notesViewPr>
    <p:cSldViewPr>
      <p:cViewPr>
        <p:scale>
          <a:sx n="150" d="100"/>
          <a:sy n="150" d="100"/>
        </p:scale>
        <p:origin x="312" y="2910"/>
      </p:cViewPr>
      <p:guideLst>
        <p:guide orient="horz" pos="2886"/>
        <p:guide pos="216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presProps" Target="presProp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theme" Target="theme/theme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2928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2928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F4B1623-6347-44F7-BD2B-690FD1150BA3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0886214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9738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7313" y="0"/>
            <a:ext cx="2979737" cy="458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87388"/>
            <a:ext cx="4579938" cy="3435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7575" y="4352925"/>
            <a:ext cx="5041900" cy="4122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04263"/>
            <a:ext cx="2979738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defTabSz="915988">
              <a:defRPr sz="1200"/>
            </a:lvl1pPr>
          </a:lstStyle>
          <a:p>
            <a:endParaRPr lang="en-US" altLang="zh-TW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7313" y="8704263"/>
            <a:ext cx="2979737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650" tIns="45825" rIns="91650" bIns="45825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A9B47762-5C62-47AD-9614-A3EA662BE8A7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335872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1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8688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4988836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72578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364380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4859E46-1846-41CB-8310-6DF3E8B9D1A1}" type="slidenum">
              <a:rPr lang="zh-TW" altLang="en-US"/>
              <a:pPr/>
              <a:t>13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667278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1041762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15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2450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16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439796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17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373753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18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874347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19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48093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E46E76-C011-4BA8-A3B6-038CF117AF01}" type="slidenum">
              <a:rPr lang="zh-TW" altLang="en-US"/>
              <a:pPr/>
              <a:t>2</a:t>
            </a:fld>
            <a:endParaRPr lang="en-US" altLang="zh-TW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4844221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20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2936075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21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418444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22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7508085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23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946757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24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14757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25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7922058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26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84537040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27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2198960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28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0954789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29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46934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17C42-31E4-4533-9083-3380566A143C}" type="slidenum">
              <a:rPr lang="zh-TW" altLang="en-US"/>
              <a:pPr/>
              <a:t>3</a:t>
            </a:fld>
            <a:endParaRPr lang="en-US" altLang="zh-TW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62918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30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24916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34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TW" dirty="0"/>
              <a:t>The +1 is to account for the NEWLINE at the end of each line, </a:t>
            </a:r>
            <a:r>
              <a:rPr lang="en-US" altLang="zh-TW" i="1" dirty="0"/>
              <a:t>length</a:t>
            </a:r>
            <a:r>
              <a:rPr lang="en-US" altLang="zh-TW" dirty="0"/>
              <a:t> doesn’t count it</a:t>
            </a:r>
          </a:p>
        </p:txBody>
      </p:sp>
    </p:spTree>
    <p:extLst>
      <p:ext uri="{BB962C8B-B14F-4D97-AF65-F5344CB8AC3E}">
        <p14:creationId xmlns:p14="http://schemas.microsoft.com/office/powerpoint/2010/main" val="38692781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A45443-287D-4554-A902-E01DF252509E}" type="slidenum">
              <a:rPr lang="zh-TW" altLang="en-US"/>
              <a:pPr/>
              <a:t>35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106616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36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20513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37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6779000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38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561167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39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15586223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40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286141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B2B1CA-C10F-4E4B-B767-AF2680DC1E33}" type="slidenum">
              <a:rPr lang="zh-TW" altLang="en-US"/>
              <a:pPr/>
              <a:t>41</a:t>
            </a:fld>
            <a:endParaRPr lang="en-US" altLang="zh-TW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04776994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43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84704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2AA5EF2-437A-4548-A5A0-3AEA285E75D1}" type="slidenum">
              <a:rPr lang="zh-TW" altLang="en-US"/>
              <a:pPr/>
              <a:t>4</a:t>
            </a:fld>
            <a:endParaRPr lang="en-US" altLang="zh-TW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53165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44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0207863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45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79593507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D2E564-2ABB-4910-A95B-30FB2847F5BB}" type="slidenum">
              <a:rPr lang="zh-TW" altLang="en-US"/>
              <a:pPr/>
              <a:t>46</a:t>
            </a:fld>
            <a:endParaRPr lang="en-US" altLang="zh-TW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563321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47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51277748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CDEED8-5860-4736-A467-AFAC05B9FFFF}" type="slidenum">
              <a:rPr lang="zh-TW" altLang="en-US"/>
              <a:pPr/>
              <a:t>48</a:t>
            </a:fld>
            <a:endParaRPr lang="en-US" altLang="zh-TW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28928344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49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7671277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51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82401680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53EACE-0DB6-4013-B779-ACB4CC1B314A}" type="slidenum">
              <a:rPr lang="zh-TW" altLang="en-US"/>
              <a:pPr/>
              <a:t>52</a:t>
            </a:fld>
            <a:endParaRPr lang="en-US" altLang="zh-TW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62602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55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9081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91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79251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0075AE8-5307-4084-89E0-63F43955F7EE}" type="slidenum">
              <a:rPr lang="zh-TW" altLang="en-US"/>
              <a:pPr/>
              <a:t>5</a:t>
            </a:fld>
            <a:endParaRPr lang="en-US" altLang="zh-TW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4085644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887EF5-699A-4EF8-A2F3-1598C7EE08E1}" type="slidenum">
              <a:rPr lang="zh-TW" altLang="en-US"/>
              <a:pPr/>
              <a:t>92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28409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94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5757323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72B3AC-D4DD-4BBB-A602-D127C5DF3E6E}" type="slidenum">
              <a:rPr lang="zh-TW" altLang="en-US"/>
              <a:pPr/>
              <a:t>6</a:t>
            </a:fld>
            <a:endParaRPr lang="en-US" altLang="zh-TW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9774623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4A95E67-6636-477B-A890-E2D77A233F9A}" type="slidenum">
              <a:rPr lang="zh-TW" altLang="en-US"/>
              <a:pPr/>
              <a:t>7</a:t>
            </a:fld>
            <a:endParaRPr lang="en-US" altLang="zh-TW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7768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548EE7-A743-4B45-BC5C-BC221ED9C212}" type="slidenum">
              <a:rPr lang="zh-TW" altLang="en-US"/>
              <a:pPr/>
              <a:t>8</a:t>
            </a:fld>
            <a:endParaRPr lang="en-US" altLang="zh-TW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836610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7D9119-7476-4582-BAF9-B34A64DE2CDB}" type="slidenum">
              <a:rPr lang="zh-TW" altLang="en-US"/>
              <a:pPr/>
              <a:t>9</a:t>
            </a:fld>
            <a:endParaRPr lang="en-US" altLang="zh-TW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251010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0"/>
            <a:ext cx="2209800" cy="6400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0"/>
            <a:ext cx="6477000" cy="6400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86300" y="1066800"/>
            <a:ext cx="4152900" cy="5334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0"/>
            <a:ext cx="8839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10668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>
          <a:solidFill>
            <a:schemeClr val="accent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q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SzPct val="80000"/>
        <a:buFont typeface="Monotype Sorts" pitchFamily="2" charset="2"/>
        <a:buChar char="u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SzPct val="70000"/>
        <a:buFont typeface="Monotype Sorts" pitchFamily="2" charset="2"/>
        <a:buChar char="l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* $3 &gt; 50 { 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/Grace/   </a:t>
            </a:r>
            <a:r>
              <a:rPr lang="en-US" altLang="zh-TW" dirty="0"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0538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print()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( format, val1, val2, val3,</a:t>
            </a:r>
            <a:r>
              <a:rPr lang="en-US" altLang="zh-TW" dirty="0">
                <a:ea typeface="新細明體" pitchFamily="18" charset="-120"/>
              </a:rPr>
              <a:t> … )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("Pay for %-8s is $%6.2f\n",$1,$2*$3)}'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1617627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string creation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 sz="240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Create a string of a specific length? (e.g., generate 513 spaces)</a:t>
            </a:r>
          </a:p>
          <a:p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'BEGIN{while (a++&lt;513) s=s " "; print s}'</a:t>
            </a: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Insert a string of specific length at a certain character position?</a:t>
            </a:r>
          </a:p>
          <a:p>
            <a:pPr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Example: insert 49 spaces after column #6 of each input line.</a:t>
            </a:r>
          </a:p>
          <a:p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rgbClr val="A6A6A6"/>
                </a:solidFill>
                <a:ea typeface="新細明體" pitchFamily="18" charset="-120"/>
              </a:rPr>
              <a:t>gawk --re-interval 'BEGIN{while(a++&lt;49) s=s " "};               				   {sub(/^.{6}/,"&amp;" s)};1'</a:t>
            </a:r>
          </a:p>
          <a:p>
            <a:pPr>
              <a:buFont typeface="Monotype Sorts" pitchFamily="2" charset="2"/>
              <a:buNone/>
            </a:pPr>
            <a:endParaRPr lang="en-US" altLang="zh-TW" sz="2400" i="1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762000" y="4724400"/>
            <a:ext cx="6934200" cy="685800"/>
          </a:xfrm>
          <a:prstGeom prst="wedgeRoundRectCallout">
            <a:avLst>
              <a:gd name="adj1" fmla="val -41250"/>
              <a:gd name="adj2" fmla="val -12452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solidFill>
                  <a:srgbClr val="000000"/>
                </a:solidFill>
                <a:ea typeface="新細明體" pitchFamily="18" charset="-120"/>
              </a:rPr>
              <a:t>I won’t test you on gawk.</a:t>
            </a:r>
          </a:p>
        </p:txBody>
      </p:sp>
    </p:spTree>
    <p:extLst>
      <p:ext uri="{BB962C8B-B14F-4D97-AF65-F5344CB8AC3E}">
        <p14:creationId xmlns:p14="http://schemas.microsoft.com/office/powerpoint/2010/main" val="204502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9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9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9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59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9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839200" cy="54864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Convert DOS newlines (CR/LF) to Unix format?</a:t>
            </a:r>
            <a:r>
              <a:rPr lang="en-US" altLang="zh-TW" sz="2000" dirty="0">
                <a:solidFill>
                  <a:schemeClr val="accent2"/>
                </a:solidFill>
                <a:ea typeface="新細明體" pitchFamily="18" charset="-120"/>
              </a:rPr>
              <a:t>  </a:t>
            </a:r>
            <a:r>
              <a:rPr lang="en-US" altLang="zh-TW" sz="2000" dirty="0">
                <a:ea typeface="新細明體" pitchFamily="18" charset="-120"/>
              </a:rPr>
              <a:t>(emulates </a:t>
            </a:r>
            <a:r>
              <a:rPr lang="en-US" altLang="zh-TW" sz="2000" dirty="0" err="1">
                <a:ea typeface="新細明體" pitchFamily="18" charset="-120"/>
              </a:rPr>
              <a:t>tr</a:t>
            </a:r>
            <a:r>
              <a:rPr lang="en-US" altLang="zh-TW" sz="2000" dirty="0">
                <a:ea typeface="新細明體" pitchFamily="18" charset="-120"/>
              </a:rPr>
              <a:t> –d “\r”)</a:t>
            </a:r>
          </a:p>
          <a:p>
            <a:pPr>
              <a:lnSpc>
                <a:spcPct val="90000"/>
              </a:lnSpc>
            </a:pP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2000" i="1" dirty="0">
                <a:ea typeface="新細明體" pitchFamily="18" charset="-120"/>
              </a:rPr>
              <a:t>awk '{sub(/\r$/,"")};1'</a:t>
            </a:r>
            <a:r>
              <a:rPr lang="en-US" altLang="zh-TW" sz="2000" dirty="0">
                <a:ea typeface="新細明體" pitchFamily="18" charset="-120"/>
              </a:rPr>
              <a:t>   # assumes EACH line ends with Ctrl-M</a:t>
            </a:r>
          </a:p>
          <a:p>
            <a:pPr>
              <a:lnSpc>
                <a:spcPct val="90000"/>
              </a:lnSpc>
            </a:pPr>
            <a:endParaRPr lang="en-US" altLang="zh-TW" sz="12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Convert Unix newlines (LF) to DOS format?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'{sub(/$/,"\r")};1'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leading whitespace (spaces, tabs) from front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'{sub(/^[ \t]+/, "")};1'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trailing whitespace (spaces, tabs) from end of each line?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'{sub(/[ \t]+$/, "")};1'</a:t>
            </a:r>
          </a:p>
          <a:p>
            <a:pPr>
              <a:lnSpc>
                <a:spcPct val="90000"/>
              </a:lnSpc>
            </a:pPr>
            <a:endParaRPr lang="en-US" altLang="zh-TW" sz="1200" i="1" dirty="0">
              <a:ea typeface="新細明體" pitchFamily="18" charset="-120"/>
            </a:endParaRPr>
          </a:p>
          <a:p>
            <a:pPr lvl="0">
              <a:lnSpc>
                <a:spcPct val="90000"/>
              </a:lnSpc>
              <a:buNone/>
            </a:pPr>
            <a:r>
              <a:rPr lang="en-US" altLang="zh-TW" sz="2300" dirty="0">
                <a:solidFill>
                  <a:srgbClr val="3333CC"/>
                </a:solidFill>
                <a:ea typeface="新細明體" pitchFamily="18" charset="-120"/>
              </a:rPr>
              <a:t>Delete BOTH leading and trailing whitespace from each line?</a:t>
            </a:r>
          </a:p>
          <a:p>
            <a:pPr lvl="0">
              <a:lnSpc>
                <a:spcPct val="90000"/>
              </a:lnSpc>
            </a:pP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awk '{</a:t>
            </a:r>
            <a:r>
              <a:rPr lang="en-US" altLang="zh-TW" sz="2000" i="1" dirty="0" err="1">
                <a:solidFill>
                  <a:srgbClr val="000000"/>
                </a:solidFill>
                <a:ea typeface="新細明體" pitchFamily="18" charset="-120"/>
              </a:rPr>
              <a:t>gsub</a:t>
            </a:r>
            <a:r>
              <a:rPr lang="en-US" altLang="zh-TW" sz="2000" i="1" dirty="0">
                <a:solidFill>
                  <a:srgbClr val="000000"/>
                </a:solidFill>
                <a:ea typeface="新細明體" pitchFamily="18" charset="-120"/>
              </a:rPr>
              <a:t>(/^[ \t]+|[ \t]+$/,"")};1'</a:t>
            </a:r>
          </a:p>
          <a:p>
            <a:pPr>
              <a:lnSpc>
                <a:spcPct val="90000"/>
              </a:lnSpc>
              <a:buNone/>
            </a:pPr>
            <a:endParaRPr lang="en-US" altLang="zh-TW" sz="12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Delete all extra whitespace (</a:t>
            </a:r>
            <a:r>
              <a:rPr lang="en-US" altLang="zh-TW" sz="2300" dirty="0" err="1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300" dirty="0">
                <a:solidFill>
                  <a:schemeClr val="accent2"/>
                </a:solidFill>
                <a:ea typeface="新細明體" pitchFamily="18" charset="-120"/>
              </a:rPr>
              <a:t>, each field separated by one space?</a:t>
            </a:r>
          </a:p>
          <a:p>
            <a:pPr>
              <a:lnSpc>
                <a:spcPct val="90000"/>
              </a:lnSpc>
            </a:pPr>
            <a:r>
              <a:rPr lang="en-US" altLang="zh-TW" sz="2000" i="1" dirty="0">
                <a:ea typeface="新細明體" pitchFamily="18" charset="-120"/>
              </a:rPr>
              <a:t>awk '{$1=$1};1'</a:t>
            </a:r>
            <a:r>
              <a:rPr lang="en-US" altLang="zh-TW" sz="2000" dirty="0">
                <a:ea typeface="新細明體" pitchFamily="18" charset="-120"/>
              </a:rPr>
              <a:t>           # also removes extra space between fields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88011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04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04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604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604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53340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Insert 5 blank spaces at beginning of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'{sub(/^/, "     ")};1'</a:t>
            </a:r>
          </a:p>
          <a:p>
            <a:pPr>
              <a:lnSpc>
                <a:spcPct val="90000"/>
              </a:lnSpc>
            </a:pPr>
            <a:endParaRPr lang="en-US" altLang="zh-TW" sz="20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Align all text flush right on a 79-column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 "%79s\n", $0}' file*</a:t>
            </a:r>
          </a:p>
          <a:p>
            <a:pPr>
              <a:lnSpc>
                <a:spcPct val="90000"/>
              </a:lnSpc>
            </a:pPr>
            <a:endParaRPr lang="en-US" altLang="zh-TW" sz="20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Center all text on a 79-character width?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'{l=length();s=</a:t>
            </a:r>
            <a:r>
              <a:rPr lang="en-US" altLang="zh-TW" sz="2400" i="1" dirty="0" err="1">
                <a:ea typeface="新細明體" pitchFamily="18" charset="-120"/>
              </a:rPr>
              <a:t>int</a:t>
            </a:r>
            <a:r>
              <a:rPr lang="en-US" altLang="zh-TW" sz="2400" i="1" dirty="0">
                <a:ea typeface="新細明體" pitchFamily="18" charset="-120"/>
              </a:rPr>
              <a:t>((79-l)/2); 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 "%"(</a:t>
            </a:r>
            <a:r>
              <a:rPr lang="en-US" altLang="zh-TW" sz="2400" i="1" dirty="0" err="1">
                <a:ea typeface="新細明體" pitchFamily="18" charset="-120"/>
              </a:rPr>
              <a:t>s+l</a:t>
            </a:r>
            <a:r>
              <a:rPr lang="en-US" altLang="zh-TW" sz="2400" i="1" dirty="0">
                <a:ea typeface="新細明體" pitchFamily="18" charset="-120"/>
              </a:rPr>
              <a:t>)"s\n",$0}' file*</a:t>
            </a:r>
          </a:p>
          <a:p>
            <a:pPr>
              <a:lnSpc>
                <a:spcPct val="90000"/>
              </a:lnSpc>
            </a:pPr>
            <a:endParaRPr lang="en-US" altLang="zh-TW" sz="20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(find and replace)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 with "bar" on each line?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'{sub(/foo/,"bar")}; 1'</a:t>
            </a:r>
            <a:r>
              <a:rPr lang="en-US" altLang="zh-TW" sz="2400" dirty="0">
                <a:ea typeface="新細明體" pitchFamily="18" charset="-120"/>
              </a:rPr>
              <a:t>                   </a:t>
            </a:r>
            <a:r>
              <a:rPr lang="en-US" altLang="zh-TW" sz="2400" dirty="0">
                <a:latin typeface="Arial Narrow" pitchFamily="34" charset="0"/>
                <a:ea typeface="新細明體" pitchFamily="18" charset="-120"/>
              </a:rPr>
              <a:t># replace only 1st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gawk '{$0=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gensub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(/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foo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/,"bar",4)};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1'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latin typeface="Arial Narrow" pitchFamily="34" charset="0"/>
                <a:ea typeface="新細明體" pitchFamily="18" charset="-120"/>
              </a:rPr>
              <a:t># replace only 4th instance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(/foo/,"bar")}; 1'</a:t>
            </a:r>
            <a:r>
              <a:rPr lang="en-US" altLang="zh-TW" sz="2400" dirty="0">
                <a:ea typeface="新細明體" pitchFamily="18" charset="-120"/>
              </a:rPr>
              <a:t>          </a:t>
            </a:r>
            <a:r>
              <a:rPr lang="en-US" altLang="zh-TW" sz="2400" dirty="0">
                <a:latin typeface="Arial Narrow" pitchFamily="34" charset="0"/>
                <a:ea typeface="新細明體" pitchFamily="18" charset="-120"/>
              </a:rPr>
              <a:t># replace ALL instances in a line</a:t>
            </a:r>
          </a:p>
        </p:txBody>
      </p:sp>
    </p:spTree>
    <p:extLst>
      <p:ext uri="{BB962C8B-B14F-4D97-AF65-F5344CB8AC3E}">
        <p14:creationId xmlns:p14="http://schemas.microsoft.com/office/powerpoint/2010/main" val="2653844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066800"/>
            <a:ext cx="88392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foo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 with "bar" ONLY for lines which contain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</a:t>
            </a:r>
            <a:r>
              <a:rPr lang="en-US" altLang="zh-TW" sz="2400" i="1" dirty="0" err="1">
                <a:ea typeface="新細明體" pitchFamily="18" charset="-120"/>
              </a:rPr>
              <a:t>baz</a:t>
            </a:r>
            <a:r>
              <a:rPr lang="en-US" altLang="zh-TW" sz="2400" i="1" dirty="0">
                <a:ea typeface="新細明體" pitchFamily="18" charset="-120"/>
              </a:rPr>
              <a:t>/{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Substitute "foo" with "bar" EXCEPT for lines that contain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baz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'!/</a:t>
            </a:r>
            <a:r>
              <a:rPr lang="en-US" altLang="zh-TW" sz="2400" i="1" dirty="0" err="1">
                <a:ea typeface="新細明體" pitchFamily="18" charset="-120"/>
              </a:rPr>
              <a:t>baz</a:t>
            </a:r>
            <a:r>
              <a:rPr lang="en-US" altLang="zh-TW" sz="2400" i="1" dirty="0">
                <a:ea typeface="新細明體" pitchFamily="18" charset="-120"/>
              </a:rPr>
              <a:t>/{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(/foo/, "bar")};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Change "scarlet" or "ruby" or "puce" to "red“?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gsub</a:t>
            </a:r>
            <a:r>
              <a:rPr lang="en-US" altLang="zh-TW" sz="2400" i="1" dirty="0">
                <a:ea typeface="新細明體" pitchFamily="18" charset="-120"/>
              </a:rPr>
              <a:t>(/</a:t>
            </a:r>
            <a:r>
              <a:rPr lang="en-US" altLang="zh-TW" sz="2400" i="1" dirty="0" err="1">
                <a:ea typeface="新細明體" pitchFamily="18" charset="-120"/>
              </a:rPr>
              <a:t>scarlet|ruby|puce</a:t>
            </a:r>
            <a:r>
              <a:rPr lang="en-US" altLang="zh-TW" sz="2400" i="1" dirty="0">
                <a:ea typeface="新細明體" pitchFamily="18" charset="-120"/>
              </a:rPr>
              <a:t>/, "red")}; 1'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Reverse order of lines (emulates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tac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")?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'{a[</a:t>
            </a:r>
            <a:r>
              <a:rPr lang="en-US" altLang="zh-TW" sz="2400" i="1" dirty="0" err="1">
                <a:ea typeface="新細明體" pitchFamily="18" charset="-120"/>
              </a:rPr>
              <a:t>i</a:t>
            </a:r>
            <a:r>
              <a:rPr lang="en-US" altLang="zh-TW" sz="2400" i="1" dirty="0">
                <a:ea typeface="新細明體" pitchFamily="18" charset="-120"/>
              </a:rPr>
              <a:t>++]=$0} END {for (j=i-1; j&gt;=0;) print a[j--] }' file*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If a line ends with a backslash, append the next line to it?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(Fails if there are multiple lines ending with backslash...)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'/\\$/ {sub(/\\$/,""); </a:t>
            </a:r>
            <a:r>
              <a:rPr lang="en-US" altLang="zh-TW" sz="2400" i="1" dirty="0" err="1">
                <a:ea typeface="新細明體" pitchFamily="18" charset="-120"/>
              </a:rPr>
              <a:t>getline</a:t>
            </a:r>
            <a:r>
              <a:rPr lang="en-US" altLang="zh-TW" sz="2400" i="1" dirty="0">
                <a:ea typeface="新細明體" pitchFamily="18" charset="-120"/>
              </a:rPr>
              <a:t> t; print $0 t; next}; 1' file*</a:t>
            </a:r>
          </a:p>
        </p:txBody>
      </p:sp>
    </p:spTree>
    <p:extLst>
      <p:ext uri="{BB962C8B-B14F-4D97-AF65-F5344CB8AC3E}">
        <p14:creationId xmlns:p14="http://schemas.microsoft.com/office/powerpoint/2010/main" val="214954837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text conversion and substitution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991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and sort the login names of all users?</a:t>
            </a:r>
          </a:p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altLang="zh-TW" sz="2400" kern="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-F ":" '{print $1 | "sort" }' /</a:t>
            </a:r>
            <a:r>
              <a:rPr lang="en-US" altLang="zh-TW" sz="2400" i="1" kern="0" dirty="0" err="1">
                <a:ea typeface="新細明體" pitchFamily="18" charset="-120"/>
              </a:rPr>
              <a:t>etc</a:t>
            </a:r>
            <a:r>
              <a:rPr lang="en-US" altLang="zh-TW" sz="2400" i="1" kern="0" dirty="0">
                <a:ea typeface="新細明體" pitchFamily="18" charset="-120"/>
              </a:rPr>
              <a:t>/</a:t>
            </a:r>
            <a:r>
              <a:rPr lang="en-US" altLang="zh-TW" sz="2400" i="1" kern="0" dirty="0" err="1">
                <a:ea typeface="新細明體" pitchFamily="18" charset="-120"/>
              </a:rPr>
              <a:t>passwd</a:t>
            </a: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first 2 fields, in opposite order,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'{print $2, $1}'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Switch the first 2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'{temp = $1; $1 = $2; $2 = temp}'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line, deleting the second field of that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$2 = ""; print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in reverse order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&gt;0;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--) </a:t>
            </a:r>
            <a:r>
              <a:rPr lang="en-US" altLang="zh-TW" sz="2400" i="1" kern="0" dirty="0" err="1">
                <a:ea typeface="新細明體" pitchFamily="18" charset="-120"/>
              </a:rPr>
              <a:t>printf</a:t>
            </a:r>
            <a:r>
              <a:rPr lang="en-US" altLang="zh-TW" sz="2400" i="1" kern="0" dirty="0">
                <a:ea typeface="新細明體" pitchFamily="18" charset="-120"/>
              </a:rPr>
              <a:t>("%s ",$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);print ""}' file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Concatenate every 5 lines of input, using a comma separator?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'ORS=NR%5?",":"\n"' file</a:t>
            </a:r>
          </a:p>
        </p:txBody>
      </p:sp>
    </p:spTree>
    <p:extLst>
      <p:ext uri="{BB962C8B-B14F-4D97-AF65-F5344CB8AC3E}">
        <p14:creationId xmlns:p14="http://schemas.microsoft.com/office/powerpoint/2010/main" val="102187536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839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first 10 lines of file?</a:t>
            </a:r>
            <a:r>
              <a:rPr lang="en-US" altLang="zh-TW" sz="2400" kern="0" dirty="0">
                <a:ea typeface="新細明體" pitchFamily="18" charset="-120"/>
              </a:rPr>
              <a:t> (emulates "head")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'NR &lt; 11'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first line of file?</a:t>
            </a:r>
            <a:r>
              <a:rPr lang="en-US" altLang="zh-TW" sz="2400" kern="0" dirty="0">
                <a:ea typeface="新細明體" pitchFamily="18" charset="-120"/>
              </a:rPr>
              <a:t> (emulates "head -1")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'NR&gt;1{exit};1'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2 lines of a file?</a:t>
            </a:r>
            <a:r>
              <a:rPr lang="en-US" altLang="zh-TW" sz="2400" kern="0" dirty="0">
                <a:ea typeface="新細明體" pitchFamily="18" charset="-120"/>
              </a:rPr>
              <a:t> (emulates "tail -2")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'{y=x "\n" $0; x=$0};END{print y}'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line of a file?</a:t>
            </a:r>
            <a:r>
              <a:rPr lang="en-US" altLang="zh-TW" sz="2400" kern="0" dirty="0">
                <a:ea typeface="新細明體" pitchFamily="18" charset="-120"/>
              </a:rPr>
              <a:t> (emulates "tail -1")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'END{print}'</a:t>
            </a:r>
          </a:p>
          <a:p>
            <a:pPr>
              <a:lnSpc>
                <a:spcPct val="80000"/>
              </a:lnSpc>
            </a:pPr>
            <a:endParaRPr lang="en-US" altLang="zh-TW" sz="20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lines which match regular expression?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000" kern="0" dirty="0">
                <a:ea typeface="新細明體" pitchFamily="18" charset="-120"/>
              </a:rPr>
              <a:t>(emulates "</a:t>
            </a:r>
            <a:r>
              <a:rPr lang="en-US" altLang="zh-TW" sz="2000" kern="0" dirty="0" err="1">
                <a:ea typeface="新細明體" pitchFamily="18" charset="-120"/>
              </a:rPr>
              <a:t>grep</a:t>
            </a:r>
            <a:r>
              <a:rPr lang="en-US" altLang="zh-TW" sz="2000" kern="0" dirty="0">
                <a:ea typeface="新細明體" pitchFamily="18" charset="-120"/>
              </a:rPr>
              <a:t>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'/regex/'</a:t>
            </a:r>
          </a:p>
        </p:txBody>
      </p:sp>
    </p:spTree>
    <p:extLst>
      <p:ext uri="{BB962C8B-B14F-4D97-AF65-F5344CB8AC3E}">
        <p14:creationId xmlns:p14="http://schemas.microsoft.com/office/powerpoint/2010/main" val="143848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52400" y="1447800"/>
            <a:ext cx="86868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lines which do NOT match regex?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000" kern="0" dirty="0">
                <a:ea typeface="新細明體" pitchFamily="18" charset="-120"/>
              </a:rPr>
              <a:t>(emulates "grep -v")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'!/regex/'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any line where field #5 is equal to "abc123“?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'$5 == "abc123"'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only those lines where field #5 is NOT equal to "abc123“?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000" kern="0" dirty="0">
                <a:ea typeface="新細明體" pitchFamily="18" charset="-120"/>
              </a:rPr>
              <a:t>(But this will also print lines which have less than 5 fields.)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'$5 != "abc123"'</a:t>
            </a:r>
          </a:p>
          <a:p>
            <a:pPr>
              <a:lnSpc>
                <a:spcPct val="8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'!($5 == "abc123")'</a:t>
            </a:r>
          </a:p>
          <a:p>
            <a:pPr>
              <a:lnSpc>
                <a:spcPct val="80000"/>
              </a:lnSpc>
            </a:pPr>
            <a:endParaRPr lang="en-US" altLang="zh-TW" sz="2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Matching a field against a regular expression?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'$7  ~ /^[a-f]/'</a:t>
            </a:r>
            <a:r>
              <a:rPr lang="en-US" altLang="zh-TW" sz="2400" kern="0" dirty="0">
                <a:ea typeface="新細明體" pitchFamily="18" charset="-120"/>
              </a:rPr>
              <a:t>    </a:t>
            </a:r>
            <a:r>
              <a:rPr lang="en-US" altLang="zh-TW" sz="2400" kern="0" dirty="0">
                <a:latin typeface="Arial Narrow" pitchFamily="34" charset="0"/>
                <a:ea typeface="新細明體" pitchFamily="18" charset="-120"/>
              </a:rPr>
              <a:t># print line if field #7 matches regex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'$7 !~ /^[a-f]/'</a:t>
            </a:r>
            <a:r>
              <a:rPr lang="en-US" altLang="zh-TW" sz="2400" kern="0" dirty="0">
                <a:ea typeface="新細明體" pitchFamily="18" charset="-120"/>
              </a:rPr>
              <a:t>    </a:t>
            </a:r>
            <a:r>
              <a:rPr lang="en-US" altLang="zh-TW" sz="2400" kern="0" dirty="0">
                <a:latin typeface="Arial Narrow" pitchFamily="34" charset="0"/>
                <a:ea typeface="新細明體" pitchFamily="18" charset="-120"/>
              </a:rPr>
              <a:t># print line if field #7 does NOT match regex</a:t>
            </a:r>
          </a:p>
          <a:p>
            <a:pPr>
              <a:lnSpc>
                <a:spcPct val="80000"/>
              </a:lnSpc>
            </a:pPr>
            <a:endParaRPr lang="en-US" altLang="zh-TW" sz="24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62495175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8991600" cy="5562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the line immediately before a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(But not the line with </a:t>
            </a:r>
            <a:r>
              <a:rPr lang="en-US" altLang="zh-TW" sz="2000" dirty="0" err="1">
                <a:ea typeface="新細明體" pitchFamily="18" charset="-120"/>
              </a:rPr>
              <a:t>regex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'/regex/{print x};{x=$0}'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itchFamily="18" charset="-120"/>
              </a:rPr>
              <a:t> awk '/regex/{print (NR==1 ? "match on line 1" : x)};{x=$0}'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the line immediately after a 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regex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(But not the line with </a:t>
            </a:r>
            <a:r>
              <a:rPr lang="en-US" altLang="zh-TW" sz="2000" dirty="0" err="1">
                <a:ea typeface="新細明體" pitchFamily="18" charset="-120"/>
              </a:rPr>
              <a:t>regex</a:t>
            </a:r>
            <a:r>
              <a:rPr lang="en-US" altLang="zh-TW" sz="2000" dirty="0">
                <a:ea typeface="新細明體" pitchFamily="18" charset="-12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awk '/regex/{</a:t>
            </a:r>
            <a:r>
              <a:rPr lang="en-US" altLang="zh-TW" sz="2400" i="1" dirty="0" err="1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getline;print</a:t>
            </a: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}'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for AAA and BBB and CCC?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(in any order, on the same line)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'/AAA/ &amp;&amp; /BBB/ &amp;&amp; /CCC/'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Grep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for AAA and BBB and CCC? (in that order)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'/AAA.*BBB.*CCC/'</a:t>
            </a:r>
          </a:p>
          <a:p>
            <a:pPr>
              <a:lnSpc>
                <a:spcPct val="9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only lines of 65 characters or longer?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'length &gt; 64'</a:t>
            </a:r>
          </a:p>
        </p:txBody>
      </p:sp>
    </p:spTree>
    <p:extLst>
      <p:ext uri="{BB962C8B-B14F-4D97-AF65-F5344CB8AC3E}">
        <p14:creationId xmlns:p14="http://schemas.microsoft.com/office/powerpoint/2010/main" val="194729240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printing of certain lines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55626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only lines of less than 65 characters?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'length &lt; 64'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from regular expression to end of file?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'/regex/,0'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awk '/regex/,EOF'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from lines 8-12, inclusive?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'NR==8,NR==12'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line number 52?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'NR==52'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 awk 'NR==52 {</a:t>
            </a:r>
            <a:r>
              <a:rPr lang="en-US" altLang="zh-TW" sz="2400" i="1" dirty="0" err="1">
                <a:ea typeface="新細明體" pitchFamily="18" charset="-120"/>
              </a:rPr>
              <a:t>print;exit</a:t>
            </a:r>
            <a:r>
              <a:rPr lang="en-US" altLang="zh-TW" sz="2400" i="1" dirty="0">
                <a:ea typeface="新細明體" pitchFamily="18" charset="-120"/>
              </a:rPr>
              <a:t>}'</a:t>
            </a:r>
            <a:r>
              <a:rPr lang="en-US" altLang="zh-TW" sz="2400" dirty="0">
                <a:ea typeface="新細明體" pitchFamily="18" charset="-120"/>
              </a:rPr>
              <a:t>          # more efficient on large files</a:t>
            </a:r>
          </a:p>
          <a:p>
            <a:pPr>
              <a:lnSpc>
                <a:spcPct val="80000"/>
              </a:lnSpc>
            </a:pPr>
            <a:endParaRPr lang="en-US" altLang="zh-TW" sz="18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Print section of file between two regular expressions (inclusive)?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'/Iowa/,/Montana/'</a:t>
            </a:r>
            <a:r>
              <a:rPr lang="en-US" altLang="zh-TW" sz="2400" dirty="0">
                <a:ea typeface="新細明體" pitchFamily="18" charset="-120"/>
              </a:rPr>
              <a:t>             # case sensitive</a:t>
            </a:r>
          </a:p>
        </p:txBody>
      </p:sp>
    </p:spTree>
    <p:extLst>
      <p:ext uri="{BB962C8B-B14F-4D97-AF65-F5344CB8AC3E}">
        <p14:creationId xmlns:p14="http://schemas.microsoft.com/office/powerpoint/2010/main" val="425356786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selective deleting of certain lines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371600"/>
            <a:ext cx="8458200" cy="47244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Delete ALL blank lines from a file?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(same as "grep '.' ")</a:t>
            </a:r>
          </a:p>
          <a:p>
            <a:r>
              <a:rPr lang="en-US" altLang="zh-TW" sz="2400" i="1" dirty="0">
                <a:ea typeface="新細明體" pitchFamily="18" charset="-120"/>
              </a:rPr>
              <a:t> awk NF</a:t>
            </a:r>
          </a:p>
          <a:p>
            <a:r>
              <a:rPr lang="en-US" altLang="zh-TW" sz="2400" i="1" dirty="0">
                <a:ea typeface="新細明體" pitchFamily="18" charset="-120"/>
              </a:rPr>
              <a:t> awk '/./'</a:t>
            </a:r>
          </a:p>
          <a:p>
            <a:endParaRPr lang="en-US" altLang="zh-TW" sz="2400" i="1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Remove duplicate, consecutive lines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000" dirty="0">
                <a:ea typeface="新細明體" pitchFamily="18" charset="-120"/>
              </a:rPr>
              <a:t>(emulates "</a:t>
            </a:r>
            <a:r>
              <a:rPr lang="en-US" altLang="zh-TW" sz="2000" dirty="0" err="1">
                <a:ea typeface="新細明體" pitchFamily="18" charset="-120"/>
              </a:rPr>
              <a:t>uniq</a:t>
            </a:r>
            <a:r>
              <a:rPr lang="en-US" altLang="zh-TW" sz="2000" dirty="0">
                <a:ea typeface="新細明體" pitchFamily="18" charset="-120"/>
              </a:rPr>
              <a:t>")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'a !~ $0; {a=$0}'</a:t>
            </a: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Remove duplicate, nonconsecutive lines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'!a[$0]++'</a:t>
            </a:r>
            <a:r>
              <a:rPr lang="en-US" altLang="zh-TW" sz="2400" dirty="0">
                <a:ea typeface="新細明體" pitchFamily="18" charset="-120"/>
              </a:rPr>
              <a:t>                         # most concise script</a:t>
            </a:r>
          </a:p>
          <a:p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'!($0 in a){a[$0];print}'</a:t>
            </a:r>
            <a:r>
              <a:rPr lang="en-US" altLang="zh-TW" sz="2400" dirty="0">
                <a:ea typeface="新細明體" pitchFamily="18" charset="-120"/>
              </a:rPr>
              <a:t>      # most efficient script</a:t>
            </a:r>
          </a:p>
          <a:p>
            <a:endParaRPr lang="en-US" altLang="zh-TW" sz="2400" dirty="0">
              <a:ea typeface="新細明體" pitchFamily="18" charset="-120"/>
            </a:endParaRPr>
          </a:p>
          <a:p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80287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print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 err="1">
                <a:solidFill>
                  <a:srgbClr val="333399"/>
                </a:solidFill>
                <a:ea typeface="新細明體" pitchFamily="18" charset="-120"/>
              </a:rPr>
              <a:t>printf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&gt;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/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sz="5400" kern="0" dirty="0">
                <a:solidFill>
                  <a:srgbClr val="0000EE"/>
                </a:solidFill>
                <a:ea typeface="新細明體" pitchFamily="18" charset="-120"/>
              </a:rPr>
              <a:t>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"filename"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Instead of sending output to standard output, you can send it to a file.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&gt;&gt;</a:t>
            </a:r>
            <a:r>
              <a:rPr lang="en-US" altLang="zh-TW" dirty="0">
                <a:ea typeface="新細明體" pitchFamily="18" charset="-120"/>
              </a:rPr>
              <a:t> Appends the printed text </a:t>
            </a:r>
            <a:r>
              <a:rPr lang="en-US" altLang="zh-TW" u="sng" dirty="0">
                <a:ea typeface="新細明體" pitchFamily="18" charset="-120"/>
              </a:rPr>
              <a:t>at the end</a:t>
            </a:r>
            <a:r>
              <a:rPr lang="en-US" altLang="zh-TW" dirty="0">
                <a:ea typeface="新細明體" pitchFamily="18" charset="-120"/>
              </a:rPr>
              <a:t> of the indicated file (if it exists, otherwise it creates it).</a:t>
            </a:r>
          </a:p>
          <a:p>
            <a:pPr marL="855663" lvl="1" indent="-398463">
              <a:buNone/>
            </a:pP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&gt; </a:t>
            </a:r>
            <a:r>
              <a:rPr lang="en-US" altLang="zh-TW" dirty="0">
                <a:ea typeface="新細明體" pitchFamily="18" charset="-120"/>
              </a:rPr>
              <a:t>  Behaves in one of 2 ways: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If this is the first time your awk program redirects to this file, it creates a new file containing the printed text.</a:t>
            </a:r>
          </a:p>
          <a:p>
            <a:pPr marL="855663" lvl="1" indent="-398463">
              <a:buNone/>
            </a:pPr>
            <a:r>
              <a:rPr lang="en-US" altLang="zh-TW" dirty="0">
                <a:ea typeface="新細明體" pitchFamily="18" charset="-120"/>
              </a:rPr>
              <a:t>	- Otherwise, it appends the printed text into the file.</a:t>
            </a:r>
          </a:p>
          <a:p>
            <a:pPr marL="0" indent="0"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2 | awk \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? '{printf$0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"F"}NR==1{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"-"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&gt;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"F"}'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% cat F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1-2%</a:t>
            </a:r>
          </a:p>
        </p:txBody>
      </p:sp>
    </p:spTree>
    <p:extLst>
      <p:ext uri="{BB962C8B-B14F-4D97-AF65-F5344CB8AC3E}">
        <p14:creationId xmlns:p14="http://schemas.microsoft.com/office/powerpoint/2010/main" val="1004060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2667000"/>
            <a:ext cx="9144000" cy="4191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711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610600" cy="5334000"/>
          </a:xfrm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An if-else clause:</a:t>
            </a:r>
          </a:p>
          <a:p>
            <a:pPr>
              <a:buFont typeface="Arial" charset="0"/>
              <a:buChar char="•"/>
            </a:pPr>
            <a:endParaRPr lang="en-US" altLang="zh-TW" sz="1100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$2 &gt; 8 { n = n + 1; pay = pay + $2 * $3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END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if</a:t>
            </a:r>
            <a:r>
              <a:rPr lang="en-US" altLang="zh-TW" dirty="0">
                <a:ea typeface="新細明體" pitchFamily="18" charset="-120"/>
              </a:rPr>
              <a:t> (n &gt; 0)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print n, "employees, total pay is $" pay,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   		  "average pay is $" pay/n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else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 {</a:t>
            </a:r>
            <a:r>
              <a:rPr lang="en-US" altLang="zh-TW" dirty="0">
                <a:ea typeface="新細明體" pitchFamily="18" charset="-120"/>
              </a:rPr>
              <a:t>   print "no employees are paid more than $8/hour"</a:t>
            </a:r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	}</a:t>
            </a:r>
          </a:p>
          <a:p>
            <a:pPr lvl="1"/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002280" y="5562600"/>
            <a:ext cx="6019800" cy="1143000"/>
          </a:xfrm>
          <a:prstGeom prst="wedgeRoundRectCallout">
            <a:avLst>
              <a:gd name="adj1" fmla="val -5199"/>
              <a:gd name="adj2" fmla="val -195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By not putting a comma (“,”) here, the number will go right after the “$”.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11780" y="533400"/>
            <a:ext cx="6019800" cy="1524000"/>
          </a:xfrm>
          <a:prstGeom prst="wedgeRoundRectCallout">
            <a:avLst>
              <a:gd name="adj1" fmla="val 5054"/>
              <a:gd name="adj2" fmla="val 15887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But pay/n is a numeric computation. Q:How can the numeric answer be used with the string concatenation operator?</a:t>
            </a:r>
          </a:p>
        </p:txBody>
      </p:sp>
      <p:sp>
        <p:nvSpPr>
          <p:cNvPr id="6" name="Rounded Rectangular Callout 3"/>
          <p:cNvSpPr>
            <a:spLocks noChangeArrowheads="1"/>
          </p:cNvSpPr>
          <p:nvPr/>
        </p:nvSpPr>
        <p:spPr bwMode="auto">
          <a:xfrm>
            <a:off x="266700" y="2286000"/>
            <a:ext cx="6477000" cy="1524000"/>
          </a:xfrm>
          <a:prstGeom prst="wedgeRoundRectCallout">
            <a:avLst>
              <a:gd name="adj1" fmla="val -7393"/>
              <a:gd name="adj2" fmla="val -1021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A:Awk uses the operator to determine how to treat the operands. In reality everything (even numbers) are </a:t>
            </a:r>
            <a:r>
              <a:rPr lang="en-US" altLang="zh-TW" sz="2800" b="1" dirty="0">
                <a:solidFill>
                  <a:srgbClr val="0070C0"/>
                </a:solidFill>
                <a:ea typeface="新細明體" pitchFamily="18" charset="-120"/>
              </a:rPr>
              <a:t>stored as strings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7" name="Rounded Rectangular Callout 3"/>
          <p:cNvSpPr>
            <a:spLocks noChangeArrowheads="1"/>
          </p:cNvSpPr>
          <p:nvPr/>
        </p:nvSpPr>
        <p:spPr bwMode="auto">
          <a:xfrm>
            <a:off x="304800" y="4343400"/>
            <a:ext cx="6477000" cy="2362200"/>
          </a:xfrm>
          <a:prstGeom prst="wedgeRoundRectCallout">
            <a:avLst>
              <a:gd name="adj1" fmla="val 11926"/>
              <a:gd name="adj2" fmla="val -79034"/>
              <a:gd name="adj3" fmla="val 16667"/>
            </a:avLst>
          </a:prstGeom>
          <a:solidFill>
            <a:srgbClr val="0070C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45720"/>
          <a:lstStyle/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We know that the number </a:t>
            </a:r>
            <a:r>
              <a:rPr lang="en-US" sz="2800" dirty="0">
                <a:solidFill>
                  <a:srgbClr val="00CC99"/>
                </a:solidFill>
              </a:rPr>
              <a:t>4294967295 can be stored in 4 bytes as unsigned </a:t>
            </a:r>
            <a:r>
              <a:rPr lang="en-US" sz="2800" dirty="0" err="1">
                <a:solidFill>
                  <a:srgbClr val="00CC99"/>
                </a:solidFill>
              </a:rPr>
              <a:t>int</a:t>
            </a:r>
            <a:r>
              <a:rPr lang="en-US" sz="2800" dirty="0">
                <a:solidFill>
                  <a:srgbClr val="00CC99"/>
                </a:solidFill>
              </a:rPr>
              <a:t>, but consider: it can also be stored in 11 bytes as a string of ASCII characters (with a '\0' to mark the end): "4294967295".</a:t>
            </a:r>
          </a:p>
          <a:p>
            <a:pPr marL="0" lvl="1"/>
            <a:r>
              <a:rPr lang="en-US" altLang="zh-TW" sz="2800" dirty="0">
                <a:solidFill>
                  <a:srgbClr val="00CC99"/>
                </a:solidFill>
                <a:ea typeface="新細明體" pitchFamily="18" charset="-120"/>
              </a:rPr>
              <a:t> 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012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0" y="4038600"/>
            <a:ext cx="9144000" cy="28194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16764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661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59436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while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&lt;=$3)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20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With a break: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1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(1) {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 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=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+ 1; if (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&gt;$3)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}</a:t>
            </a:r>
          </a:p>
          <a:p>
            <a:pPr lvl="1" indent="-396875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28436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26670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4038601"/>
            <a:ext cx="9144000" cy="990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19049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4953000"/>
            <a:ext cx="9144000" cy="19050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8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685800"/>
            <a:ext cx="8763000" cy="6172200"/>
          </a:xfrm>
        </p:spPr>
        <p:txBody>
          <a:bodyPr/>
          <a:lstStyle/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# Compute compound interest, year-by-year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	</a:t>
            </a:r>
            <a:r>
              <a:rPr lang="nn-NO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 </a:t>
            </a:r>
            <a:r>
              <a:rPr lang="nn-NO" altLang="zh-TW" dirty="0">
                <a:latin typeface="Lucida Console" panose="020B0609040504020204" pitchFamily="49" charset="0"/>
                <a:ea typeface="新細明體" pitchFamily="18" charset="-120"/>
              </a:rPr>
              <a:t>(i = 1; i &lt;= $3; i = i + 1)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		 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("\t%.2f\n",$1*(1+$2)^</a:t>
            </a:r>
            <a:r>
              <a:rPr lang="en-US" altLang="zh-TW" dirty="0" err="1">
                <a:latin typeface="Lucida Console" panose="020B0609040504020204" pitchFamily="49" charset="0"/>
                <a:ea typeface="新細明體" pitchFamily="18" charset="-120"/>
              </a:rPr>
              <a:t>i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)#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 ^ is exponent</a:t>
            </a:r>
            <a:endParaRPr lang="en-US" altLang="zh-TW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A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loop iterating over an array: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(v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A)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  print A[v]}'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 indent="-338138">
              <a:lnSpc>
                <a:spcPct val="90000"/>
              </a:lnSpc>
              <a:spcBef>
                <a:spcPts val="0"/>
              </a:spcBef>
              <a:buNone/>
            </a:pPr>
            <a:endParaRPr lang="en-US" altLang="zh-TW" sz="80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spcBef>
                <a:spcPts val="600"/>
              </a:spcBef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the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keyword also works outside of a loop: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endParaRPr lang="en-US" altLang="zh-TW" sz="600" dirty="0">
              <a:ea typeface="新細明體" pitchFamily="18" charset="-120"/>
            </a:endParaRP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{ A[0]="X";A[1]="Y";A[2]="Z";\ 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print "This prints 0 1 0 1: ", \</a:t>
            </a:r>
          </a:p>
          <a:p>
            <a:pPr lvl="1" indent="-396875">
              <a:spcBef>
                <a:spcPts val="0"/>
              </a:spcBef>
              <a:buNone/>
            </a:pP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 3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2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"Y"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A, "1" </a:t>
            </a:r>
            <a:r>
              <a:rPr lang="en-US" altLang="zh-TW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dirty="0">
                <a:latin typeface="Lucida Console" panose="020B0609040504020204" pitchFamily="49" charset="0"/>
                <a:ea typeface="新細明體" pitchFamily="18" charset="-120"/>
              </a:rPr>
              <a:t> A}'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4869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14654"/>
            <a:ext cx="9144000" cy="443346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5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>
                <a:ea typeface="新細明體" pitchFamily="18" charset="-120"/>
              </a:rPr>
              <a:t>: immediately stop processing any more input.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6961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 of the </a:t>
            </a:r>
            <a:b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Pattern/Action Pair: Complex Cases 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447800"/>
            <a:ext cx="8458200" cy="5334000"/>
          </a:xfrm>
        </p:spPr>
        <p:txBody>
          <a:bodyPr/>
          <a:lstStyle/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 patterns are good for selecting specific lines from the input for further processing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Comparison: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&gt;=8 { print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Computation: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* $3 &gt; 50 {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printf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("$%6.2f for %s\n", $2 * $3, $1) }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Logical Operation: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$2 &gt;= 8 || $3 &gt;= 20</a:t>
            </a:r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Selection by Text Content:</a:t>
            </a:r>
          </a:p>
          <a:p>
            <a:pPr lvl="1">
              <a:spcBef>
                <a:spcPts val="0"/>
              </a:spcBef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== "Grace"</a:t>
            </a:r>
          </a:p>
          <a:p>
            <a:pPr lvl="1"/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$1 ~ "Grace"</a:t>
            </a:r>
          </a:p>
          <a:p>
            <a:pPr lvl="1"/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</a:rPr>
              <a:t>/Grace/   </a:t>
            </a:r>
            <a:r>
              <a:rPr lang="en-US" altLang="zh-TW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 This has the </a:t>
            </a:r>
            <a:r>
              <a:rPr lang="en-US" altLang="zh-TW" u="sng" dirty="0">
                <a:solidFill>
                  <a:schemeClr val="accent2"/>
                </a:solidFill>
                <a:ea typeface="新細明體" pitchFamily="18" charset="-120"/>
                <a:sym typeface="Wingdings" pitchFamily="2" charset="2"/>
              </a:rPr>
              <a:t>same meaning as it has in sed</a:t>
            </a:r>
            <a:endParaRPr lang="en-US" altLang="zh-TW" u="sng" dirty="0">
              <a:solidFill>
                <a:schemeClr val="accent2"/>
              </a:solidFill>
              <a:ea typeface="新細明體" pitchFamily="18" charset="-120"/>
            </a:endParaRP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895600" y="4343400"/>
            <a:ext cx="6019800" cy="1371600"/>
          </a:xfrm>
          <a:prstGeom prst="wedgeRoundRectCallout">
            <a:avLst>
              <a:gd name="adj1" fmla="val -8375"/>
              <a:gd name="adj2" fmla="val 10272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Q: And so, what is that sed meaning?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A: Matches to lines containing the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  </a:t>
            </a:r>
          </a:p>
          <a:p>
            <a:pPr marL="0" lvl="1"/>
            <a:r>
              <a:rPr lang="en-US" altLang="zh-TW" dirty="0">
                <a:ea typeface="新細明體" pitchFamily="18" charset="-120"/>
              </a:rPr>
              <a:t>    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5" name="Rounded Rectangular Callout 3"/>
          <p:cNvSpPr>
            <a:spLocks noChangeArrowheads="1"/>
          </p:cNvSpPr>
          <p:nvPr/>
        </p:nvSpPr>
        <p:spPr bwMode="auto">
          <a:xfrm>
            <a:off x="2895600" y="3276600"/>
            <a:ext cx="6019800" cy="1066800"/>
          </a:xfrm>
          <a:prstGeom prst="wedgeRoundRectCallout">
            <a:avLst>
              <a:gd name="adj1" fmla="val -67620"/>
              <a:gd name="adj2" fmla="val 24769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Matches to lines containing the </a:t>
            </a:r>
            <a:r>
              <a:rPr lang="en-US" altLang="zh-TW" sz="2800" b="1" u="sng" dirty="0">
                <a:solidFill>
                  <a:srgbClr val="FFFF00"/>
                </a:solidFill>
                <a:ea typeface="新細明體" pitchFamily="18" charset="-120"/>
              </a:rPr>
              <a:t>extended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regular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2800" b="1" u="sng" dirty="0">
                <a:solidFill>
                  <a:srgbClr val="FF0000"/>
                </a:solidFill>
                <a:ea typeface="新細明體" pitchFamily="18" charset="-120"/>
              </a:rPr>
              <a:t>expression</a:t>
            </a:r>
            <a:r>
              <a:rPr lang="en-US" altLang="zh-TW" dirty="0">
                <a:ea typeface="新細明體" pitchFamily="18" charset="-120"/>
              </a:rPr>
              <a:t> inside of the /…/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971800" y="2286000"/>
            <a:ext cx="6019800" cy="990600"/>
          </a:xfrm>
          <a:prstGeom prst="wedgeRoundRectCallout">
            <a:avLst>
              <a:gd name="adj1" fmla="val -69939"/>
              <a:gd name="adj2" fmla="val 37023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This example would be equivalent to:</a:t>
            </a:r>
            <a:endParaRPr lang="en-US" altLang="zh-TW" sz="2800" dirty="0">
              <a:solidFill>
                <a:srgbClr val="FFFF00"/>
              </a:solidFill>
              <a:ea typeface="新細明體" pitchFamily="18" charset="-120"/>
            </a:endParaRPr>
          </a:p>
          <a:p>
            <a:pPr marL="0" lvl="1"/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$0~"Grace"</a:t>
            </a:r>
          </a:p>
        </p:txBody>
      </p:sp>
    </p:spTree>
    <p:extLst>
      <p:ext uri="{BB962C8B-B14F-4D97-AF65-F5344CB8AC3E}">
        <p14:creationId xmlns:p14="http://schemas.microsoft.com/office/powerpoint/2010/main" val="1408183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88685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 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33114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1025525" indent="-1025525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59936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stop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processing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this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line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and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restart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for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the</a:t>
            </a:r>
            <a:r>
              <a:rPr lang="en-US" altLang="zh-TW" sz="2400" kern="0" spc="-20" dirty="0">
                <a:ea typeface="新細明體" pitchFamily="18" charset="-120"/>
              </a:rPr>
              <a:t> </a:t>
            </a:r>
            <a:r>
              <a:rPr lang="en-US" altLang="zh-TW" kern="0" spc="-20" dirty="0">
                <a:ea typeface="新細明體" pitchFamily="18" charset="-120"/>
              </a:rPr>
              <a:t>next.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19884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 % </a:t>
            </a:r>
            <a:r>
              <a:rPr lang="en-US" altLang="zh-TW" kern="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'1;{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"="}'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252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0"/>
            <a:ext cx="9144000" cy="1524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25150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"/>
    </mc:Choice>
    <mc:Fallback xmlns="">
      <p:transition spd="slow" advTm="2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3810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spc="-4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ea typeface="新細明體" pitchFamily="18" charset="-120"/>
              </a:rPr>
              <a:t>:</a:t>
            </a: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replace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this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line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with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next,</a:t>
            </a:r>
            <a:r>
              <a:rPr lang="en-US" altLang="zh-TW" sz="20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but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keep</a:t>
            </a:r>
            <a:r>
              <a:rPr lang="en-US" altLang="zh-TW" sz="2400" kern="0" spc="-100" dirty="0">
                <a:ea typeface="新細明體" pitchFamily="18" charset="-120"/>
              </a:rPr>
              <a:t> </a:t>
            </a:r>
            <a:r>
              <a:rPr lang="en-US" altLang="zh-TW" kern="0" spc="-100" dirty="0">
                <a:ea typeface="新細明體" pitchFamily="18" charset="-120"/>
              </a:rPr>
              <a:t>processing.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2400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50" dirty="0" err="1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seq</a:t>
            </a:r>
            <a:r>
              <a:rPr lang="en-US" altLang="zh-TW" kern="0" spc="-5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3|</a:t>
            </a:r>
            <a:r>
              <a:rPr lang="en-US" altLang="zh-TW" kern="0" spc="-50" dirty="0">
                <a:latin typeface="Lucida Console" panose="020B0609040504020204" pitchFamily="49" charset="0"/>
                <a:ea typeface="新細明體" pitchFamily="18" charset="-120"/>
              </a:rPr>
              <a:t>awk</a:t>
            </a:r>
            <a:r>
              <a:rPr lang="en-US" altLang="zh-TW" sz="2000" kern="0" spc="-5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300" dirty="0">
                <a:latin typeface="Lucida Console" panose="020B0609040504020204" pitchFamily="49" charset="0"/>
                <a:ea typeface="新細明體" pitchFamily="18" charset="-120"/>
              </a:rPr>
              <a:t>'1;{</a:t>
            </a:r>
            <a:r>
              <a:rPr lang="en-US" altLang="zh-TW" kern="0" spc="-5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spc="-50" dirty="0" err="1">
                <a:latin typeface="Lucida Console" panose="020B0609040504020204" pitchFamily="49" charset="0"/>
                <a:ea typeface="新細明體" pitchFamily="18" charset="-120"/>
              </a:rPr>
              <a:t>;print;prin</a:t>
            </a:r>
            <a:r>
              <a:rPr lang="en-US" altLang="zh-TW" kern="0" spc="-150" dirty="0" err="1">
                <a:latin typeface="Lucida Console" panose="020B0609040504020204" pitchFamily="49" charset="0"/>
                <a:ea typeface="新細明體" pitchFamily="18" charset="-120"/>
              </a:rPr>
              <a:t>t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"="</a:t>
            </a:r>
            <a:r>
              <a:rPr lang="en-US" altLang="zh-TW" kern="0" spc="-25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kern="0" spc="-150" dirty="0">
                <a:latin typeface="Lucida Console" panose="020B0609040504020204" pitchFamily="49" charset="0"/>
                <a:ea typeface="新細明體" pitchFamily="18" charset="-120"/>
              </a:rPr>
              <a:t>'</a:t>
            </a:r>
            <a:endParaRPr lang="en-US" altLang="zh-TW" kern="0" spc="-5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1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2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 3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=</a:t>
            </a:r>
          </a:p>
          <a:p>
            <a:pPr marL="0" indent="0">
              <a:spcBef>
                <a:spcPts val="0"/>
              </a:spcBef>
              <a:buFont typeface="Monotype Sorts" pitchFamily="2" charset="2"/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sz="1800" kern="0" dirty="0">
                <a:solidFill>
                  <a:schemeClr val="bg1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(The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3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printed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2x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because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there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is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no</a:t>
            </a:r>
            <a:r>
              <a:rPr lang="en-US" altLang="zh-TW" sz="2000" kern="0" spc="-1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spc="-100" dirty="0">
                <a:latin typeface="Lucida Console" panose="020B0609040504020204" pitchFamily="49" charset="0"/>
                <a:ea typeface="新細明體" pitchFamily="18" charset="-120"/>
              </a:rPr>
              <a:t>4.)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exit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,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next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10113" y="6216341"/>
            <a:ext cx="401072" cy="523220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r>
              <a:rPr lang="en-US" altLang="zh-TW" sz="2800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sz="28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4904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524000"/>
            <a:ext cx="87630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ea typeface="新細明體" pitchFamily="18" charset="-120"/>
              </a:rPr>
              <a:t>Instead of replacing $0 (and $1, $2, </a:t>
            </a:r>
            <a:r>
              <a:rPr lang="en-US" altLang="zh-TW" sz="3200" kern="0" dirty="0" err="1">
                <a:ea typeface="新細明體" pitchFamily="18" charset="-120"/>
              </a:rPr>
              <a:t>etc</a:t>
            </a:r>
            <a:r>
              <a:rPr lang="en-US" altLang="zh-TW" sz="3200" kern="0" dirty="0">
                <a:ea typeface="新細明體" pitchFamily="18" charset="-120"/>
              </a:rPr>
              <a:t>), you can give 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variable to load into:</a:t>
            </a:r>
          </a:p>
          <a:p>
            <a:pPr>
              <a:spcBef>
                <a:spcPts val="0"/>
              </a:spcBef>
            </a:pPr>
            <a:endParaRPr lang="en-US" altLang="zh-TW" sz="800" kern="0" dirty="0"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;print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333399"/>
                </a:solidFill>
                <a:latin typeface="Lucida Console" panose="020B0609040504020204" pitchFamily="49" charset="0"/>
                <a:ea typeface="新細明體" pitchFamily="18" charset="-120"/>
              </a:rPr>
              <a:t>$0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 -n||</a:t>
            </a:r>
            <a:r>
              <a:rPr lang="en-US" altLang="zh-TW" kern="0" dirty="0">
                <a:latin typeface="+mn-ea"/>
              </a:rPr>
              <a:t>The following shows </a:t>
            </a:r>
            <a:r>
              <a:rPr lang="en-US" altLang="zh-TW" kern="0" dirty="0" err="1">
                <a:latin typeface="+mn-ea"/>
              </a:rPr>
              <a:t>getline</a:t>
            </a:r>
            <a:r>
              <a:rPr lang="en-US" altLang="zh-TW" kern="0" dirty="0">
                <a:latin typeface="+mn-ea"/>
              </a:rPr>
              <a:t> returns 0 on fail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cat F 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x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}'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lnSpc>
                <a:spcPct val="96000"/>
              </a:lnSpc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  <a:endParaRPr lang="en-US" altLang="zh-TW" kern="0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85800" y="4038089"/>
            <a:ext cx="370614" cy="2134111"/>
          </a:xfrm>
          <a:prstGeom prst="rect">
            <a:avLst/>
          </a:prstGeom>
        </p:spPr>
        <p:txBody>
          <a:bodyPr wrap="none">
            <a:noAutofit/>
          </a:bodyPr>
          <a:lstStyle/>
          <a:p>
            <a:pPr>
              <a:lnSpc>
                <a:spcPct val="96000"/>
              </a:lnSpc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endParaRPr lang="en-US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</a:p>
          <a:p>
            <a:pPr>
              <a:lnSpc>
                <a:spcPct val="96000"/>
              </a:lnSpc>
            </a:pPr>
            <a:r>
              <a:rPr lang="en-US" kern="0" dirty="0">
                <a:latin typeface="Lucida Console" panose="020B0609040504020204" pitchFamily="49" charset="0"/>
                <a:ea typeface="新細明體" pitchFamily="18" charset="-120"/>
              </a:rPr>
              <a:t>%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700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standard input, you can </a:t>
            </a:r>
            <a:r>
              <a:rPr lang="en-US" altLang="zh-TW" sz="3200" kern="0" dirty="0" err="1">
                <a:ea typeface="新細明體" pitchFamily="18" charset="-120"/>
              </a:rPr>
              <a:t>getline</a:t>
            </a:r>
            <a:r>
              <a:rPr lang="en-US" altLang="zh-TW" sz="3200" kern="0" dirty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echo| 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piped command you execute (you provide a string holding a UNIX command sequence):</a:t>
            </a:r>
          </a:p>
          <a:p>
            <a:pPr>
              <a:spcBef>
                <a:spcPts val="0"/>
              </a:spcBef>
            </a:pPr>
            <a:endParaRPr lang="en-US" altLang="zh-TW" sz="1050" kern="0" dirty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echo|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awk 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chemeClr val="bg1">
                    <a:lumMod val="75000"/>
                  </a:schemeClr>
                </a:solidFill>
                <a:latin typeface="Lucida Console" panose="020B0609040504020204" pitchFamily="49" charset="0"/>
                <a:ea typeface="新細明體" pitchFamily="18" charset="-120"/>
              </a:rPr>
              <a:t>% </a:t>
            </a:r>
          </a:p>
        </p:txBody>
      </p:sp>
    </p:spTree>
    <p:extLst>
      <p:ext uri="{BB962C8B-B14F-4D97-AF65-F5344CB8AC3E}">
        <p14:creationId xmlns:p14="http://schemas.microsoft.com/office/powerpoint/2010/main" val="408363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&lt;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-2059" y="5029200"/>
            <a:ext cx="9144000" cy="137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-2059" y="685801"/>
            <a:ext cx="9144000" cy="3276599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0" y="6400800"/>
            <a:ext cx="9144000" cy="4572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ectangle 1"/>
          <p:cNvSpPr/>
          <p:nvPr/>
        </p:nvSpPr>
        <p:spPr bwMode="auto">
          <a:xfrm>
            <a:off x="0" y="4038600"/>
            <a:ext cx="9144000" cy="990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731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026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2192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The Pattern Selection Part: the BEGIN and END Patterns</a:t>
            </a:r>
          </a:p>
        </p:txBody>
      </p:sp>
      <p:sp>
        <p:nvSpPr>
          <p:cNvPr id="28675" name="Rectangle 1027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8768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Special pattern BEGIN matches before the first input line is read; END matches after the last input line has been read</a:t>
            </a:r>
          </a:p>
          <a:p>
            <a:r>
              <a:rPr lang="en-US" altLang="zh-TW" dirty="0">
                <a:ea typeface="新細明體" pitchFamily="18" charset="-120"/>
              </a:rPr>
              <a:t>This allows for initial and wrap-up processing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</a:t>
            </a:r>
            <a:r>
              <a:rPr lang="en-US" altLang="zh-TW" sz="14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{ FS=",";print "NAME    RATE    HOURS"; print ""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 { print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</a:t>
            </a:r>
            <a:r>
              <a:rPr lang="en-US" altLang="zh-TW" sz="2000" dirty="0">
                <a:ea typeface="新細明體" pitchFamily="18" charset="-120"/>
              </a:rPr>
              <a:t>    </a:t>
            </a:r>
            <a:r>
              <a:rPr lang="en-US" altLang="zh-TW" dirty="0">
                <a:ea typeface="新細明體" pitchFamily="18" charset="-120"/>
              </a:rPr>
              <a:t> { print "total number of employees is", NR }</a:t>
            </a:r>
          </a:p>
        </p:txBody>
      </p:sp>
    </p:spTree>
    <p:extLst>
      <p:ext uri="{BB962C8B-B14F-4D97-AF65-F5344CB8AC3E}">
        <p14:creationId xmlns:p14="http://schemas.microsoft.com/office/powerpoint/2010/main" val="1096311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function</a:t>
            </a:r>
            <a:r>
              <a:rPr lang="en-US" altLang="zh-TW" sz="5400" b="1" kern="0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endParaRPr lang="en-US" altLang="zh-TW" sz="4400" b="1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Use </a:t>
            </a:r>
            <a:r>
              <a:rPr lang="en-US" altLang="zh-TW" sz="3200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 to define a new function:</a:t>
            </a:r>
          </a:p>
          <a:p>
            <a:pPr lvl="1">
              <a:spcBef>
                <a:spcPts val="120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{  if (NF != 4)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("Expected 4 fields");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else 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print;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rgbClr val="0000EE"/>
                </a:solidFill>
                <a:latin typeface="Lucida Console" panose="020B0609040504020204" pitchFamily="49" charset="0"/>
                <a:ea typeface="新細明體" pitchFamily="18" charset="-120"/>
              </a:rPr>
              <a:t>error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( </a:t>
            </a:r>
            <a:r>
              <a:rPr lang="en-US" altLang="zh-TW" kern="0">
                <a:latin typeface="Lucida Console" panose="020B0609040504020204" pitchFamily="49" charset="0"/>
                <a:ea typeface="新細明體" pitchFamily="18" charset="-120"/>
              </a:rPr>
              <a:t>message )</a:t>
            </a:r>
            <a:endParaRPr lang="en-US" altLang="zh-TW" kern="0" dirty="0">
              <a:latin typeface="Lucida Console" panose="020B0609040504020204" pitchFamily="49" charset="0"/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{  if (FILENAME != "-")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{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("%s: ", FILENAME) 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}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("line # %d, %s, line: %s\n", NR,\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          message, $0) &gt;&gt; "/dev/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tty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";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61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/>
              <a:t>Built-in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3862971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15" name="Straight Connector 14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Rounded Rectangular Callout 15"/>
          <p:cNvSpPr>
            <a:spLocks noChangeArrowheads="1"/>
          </p:cNvSpPr>
          <p:nvPr/>
        </p:nvSpPr>
        <p:spPr bwMode="auto">
          <a:xfrm>
            <a:off x="-7345" y="651164"/>
            <a:ext cx="3429000" cy="1558636"/>
          </a:xfrm>
          <a:prstGeom prst="wedgeRoundRectCallout">
            <a:avLst>
              <a:gd name="adj1" fmla="val 72747"/>
              <a:gd name="adj2" fmla="val 64982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These are all obvious. But they won’t be on the exam.</a:t>
            </a:r>
          </a:p>
        </p:txBody>
      </p:sp>
      <p:sp>
        <p:nvSpPr>
          <p:cNvPr id="18" name="Rounded Rectangular Callout 17"/>
          <p:cNvSpPr>
            <a:spLocks noChangeArrowheads="1"/>
          </p:cNvSpPr>
          <p:nvPr/>
        </p:nvSpPr>
        <p:spPr bwMode="auto">
          <a:xfrm>
            <a:off x="5673436" y="339436"/>
            <a:ext cx="3470564" cy="2251364"/>
          </a:xfrm>
          <a:prstGeom prst="wedgeRoundRectCallout">
            <a:avLst>
              <a:gd name="adj1" fmla="val -57798"/>
              <a:gd name="adj2" fmla="val 52941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 anchor="ctr" anchorCtr="0"/>
          <a:lstStyle/>
          <a:p>
            <a:pPr marL="0" lvl="1">
              <a:lnSpc>
                <a:spcPct val="90000"/>
              </a:lnSpc>
            </a:pPr>
            <a:r>
              <a:rPr lang="en-US" altLang="zh-TW" sz="2800" spc="-40" dirty="0">
                <a:ea typeface="新細明體" pitchFamily="18" charset="-120"/>
              </a:rPr>
              <a:t>There are 3 variants of </a:t>
            </a:r>
            <a:r>
              <a:rPr lang="en-US" altLang="zh-TW" sz="2800" spc="-50" dirty="0">
                <a:ea typeface="新細明體" pitchFamily="18" charset="-120"/>
              </a:rPr>
              <a:t>awk. Among them, the </a:t>
            </a:r>
            <a:r>
              <a:rPr lang="en-US" altLang="zh-TW" sz="2800" spc="-200" dirty="0">
                <a:ea typeface="新細明體" pitchFamily="18" charset="-120"/>
              </a:rPr>
              <a:t>e</a:t>
            </a:r>
            <a:r>
              <a:rPr lang="en-US" altLang="zh-TW" sz="2800" spc="-100" dirty="0">
                <a:ea typeface="新細明體" pitchFamily="18" charset="-120"/>
              </a:rPr>
              <a:t>x</a:t>
            </a:r>
            <a:r>
              <a:rPr lang="en-US" altLang="zh-TW" sz="2800" spc="-50" dirty="0">
                <a:ea typeface="新細明體" pitchFamily="18" charset="-120"/>
              </a:rPr>
              <a:t>a</a:t>
            </a:r>
            <a:r>
              <a:rPr lang="en-US" altLang="zh-TW" sz="2800" spc="-200" dirty="0">
                <a:ea typeface="新細明體" pitchFamily="18" charset="-120"/>
              </a:rPr>
              <a:t>m </a:t>
            </a:r>
            <a:r>
              <a:rPr lang="en-US" altLang="zh-TW" sz="2800" spc="-220" dirty="0">
                <a:ea typeface="新細明體" pitchFamily="18" charset="-120"/>
              </a:rPr>
              <a:t>w</a:t>
            </a:r>
            <a:r>
              <a:rPr lang="en-US" altLang="zh-TW" sz="2800" spc="-100" dirty="0">
                <a:ea typeface="新細明體" pitchFamily="18" charset="-120"/>
              </a:rPr>
              <a:t>o</a:t>
            </a:r>
            <a:r>
              <a:rPr lang="en-US" altLang="zh-TW" sz="2800" spc="-300" dirty="0">
                <a:ea typeface="新細明體" pitchFamily="18" charset="-120"/>
              </a:rPr>
              <a:t>n</a:t>
            </a:r>
            <a:r>
              <a:rPr lang="en-US" altLang="zh-TW" sz="2800" spc="-200" dirty="0">
                <a:ea typeface="新細明體" pitchFamily="18" charset="-120"/>
              </a:rPr>
              <a:t>’t </a:t>
            </a:r>
            <a:r>
              <a:rPr lang="en-US" altLang="zh-TW" sz="2800" spc="-100" dirty="0">
                <a:ea typeface="新細明體" pitchFamily="18" charset="-120"/>
              </a:rPr>
              <a:t>c</a:t>
            </a:r>
            <a:r>
              <a:rPr lang="en-US" altLang="zh-TW" sz="2800" spc="-200" dirty="0">
                <a:ea typeface="新細明體" pitchFamily="18" charset="-120"/>
              </a:rPr>
              <a:t>ov</a:t>
            </a:r>
            <a:r>
              <a:rPr lang="en-US" altLang="zh-TW" sz="2800" spc="-70" dirty="0">
                <a:ea typeface="新細明體" pitchFamily="18" charset="-120"/>
              </a:rPr>
              <a:t>e</a:t>
            </a:r>
            <a:r>
              <a:rPr lang="en-US" altLang="zh-TW" sz="2800" spc="-100" dirty="0">
                <a:ea typeface="新細明體" pitchFamily="18" charset="-120"/>
              </a:rPr>
              <a:t>r g</a:t>
            </a:r>
            <a:r>
              <a:rPr lang="en-US" altLang="zh-TW" sz="2800" spc="-150" dirty="0">
                <a:ea typeface="新細明體" pitchFamily="18" charset="-120"/>
              </a:rPr>
              <a:t>a</a:t>
            </a:r>
            <a:r>
              <a:rPr lang="en-US" altLang="zh-TW" sz="2800" spc="-120" dirty="0">
                <a:ea typeface="新細明體" pitchFamily="18" charset="-120"/>
              </a:rPr>
              <a:t>w</a:t>
            </a:r>
            <a:r>
              <a:rPr lang="en-US" altLang="zh-TW" sz="2800" spc="-100" dirty="0">
                <a:ea typeface="新細明體" pitchFamily="18" charset="-120"/>
              </a:rPr>
              <a:t>k</a:t>
            </a:r>
            <a:r>
              <a:rPr lang="en-US" altLang="zh-TW" sz="2800" spc="-150" dirty="0">
                <a:ea typeface="新細明體" pitchFamily="18" charset="-120"/>
              </a:rPr>
              <a:t>. </a:t>
            </a:r>
            <a:r>
              <a:rPr lang="en-US" altLang="zh-TW" sz="2800" dirty="0">
                <a:ea typeface="新細明體" pitchFamily="18" charset="-120"/>
              </a:rPr>
              <a:t>(Some computers run </a:t>
            </a:r>
            <a:r>
              <a:rPr lang="en-US" altLang="zh-TW" sz="2800" spc="-60" dirty="0">
                <a:ea typeface="新細明體" pitchFamily="18" charset="-120"/>
              </a:rPr>
              <a:t>g</a:t>
            </a:r>
            <a:r>
              <a:rPr lang="en-US" altLang="zh-TW" sz="2800" spc="-100" dirty="0">
                <a:ea typeface="新細明體" pitchFamily="18" charset="-120"/>
              </a:rPr>
              <a:t>aw</a:t>
            </a:r>
            <a:r>
              <a:rPr lang="en-US" altLang="zh-TW" sz="2800" spc="-60" dirty="0">
                <a:ea typeface="新細明體" pitchFamily="18" charset="-120"/>
              </a:rPr>
              <a:t>k</a:t>
            </a:r>
            <a:r>
              <a:rPr lang="en-US" altLang="zh-TW" spc="-60" dirty="0">
                <a:ea typeface="新細明體" pitchFamily="18" charset="-120"/>
              </a:rPr>
              <a:t> </a:t>
            </a:r>
            <a:r>
              <a:rPr lang="en-US" altLang="zh-TW" sz="2800" spc="-60" dirty="0">
                <a:ea typeface="新細明體" pitchFamily="18" charset="-120"/>
              </a:rPr>
              <a:t>if </a:t>
            </a:r>
            <a:r>
              <a:rPr lang="en-US" altLang="zh-TW" sz="2800" spc="-110" dirty="0">
                <a:ea typeface="新細明體" pitchFamily="18" charset="-120"/>
              </a:rPr>
              <a:t>yo</a:t>
            </a:r>
            <a:r>
              <a:rPr lang="en-US" altLang="zh-TW" sz="2800" spc="-60" dirty="0">
                <a:ea typeface="新細明體" pitchFamily="18" charset="-120"/>
              </a:rPr>
              <a:t>u</a:t>
            </a:r>
            <a:r>
              <a:rPr lang="en-US" altLang="zh-TW" spc="-60" dirty="0">
                <a:ea typeface="新細明體" pitchFamily="18" charset="-120"/>
              </a:rPr>
              <a:t> </a:t>
            </a:r>
            <a:r>
              <a:rPr lang="en-US" altLang="zh-TW" sz="2800" spc="-60" dirty="0">
                <a:ea typeface="新細明體" pitchFamily="18" charset="-120"/>
              </a:rPr>
              <a:t>type </a:t>
            </a:r>
            <a:r>
              <a:rPr lang="en-US" altLang="zh-TW" sz="2800" spc="-110" dirty="0">
                <a:ea typeface="新細明體" pitchFamily="18" charset="-120"/>
              </a:rPr>
              <a:t>aw</a:t>
            </a:r>
            <a:r>
              <a:rPr lang="en-US" altLang="zh-TW" sz="2800" spc="-60" dirty="0">
                <a:ea typeface="新細明體" pitchFamily="18" charset="-120"/>
              </a:rPr>
              <a:t>k</a:t>
            </a:r>
            <a:r>
              <a:rPr lang="en-US" altLang="zh-TW" sz="2800" spc="-200" dirty="0">
                <a:ea typeface="新細明體" pitchFamily="18" charset="-120"/>
              </a:rPr>
              <a:t>.</a:t>
            </a:r>
            <a:r>
              <a:rPr lang="en-US" altLang="zh-TW" sz="2800" spc="-60" dirty="0">
                <a:ea typeface="新細明體" pitchFamily="18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29920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140"/>
          <a:stretch/>
        </p:blipFill>
        <p:spPr>
          <a:xfrm>
            <a:off x="2777841" y="707687"/>
            <a:ext cx="3927759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6" name="Straight Connector 5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72284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4.81481E-6 L -0.27136 0.0009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57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length</a:t>
            </a:r>
            <a:r>
              <a:rPr lang="en-US" altLang="zh-TW" sz="3200" dirty="0">
                <a:ea typeface="新細明體" pitchFamily="18" charset="-120"/>
              </a:rPr>
              <a:t>() function can tell you the number of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elements</a:t>
            </a:r>
            <a:r>
              <a:rPr lang="en-US" altLang="zh-TW" sz="3200" dirty="0">
                <a:ea typeface="新細明體" pitchFamily="18" charset="-120"/>
              </a:rPr>
              <a:t> in an </a:t>
            </a:r>
            <a:r>
              <a:rPr lang="en-US" altLang="zh-TW" sz="3200" dirty="0">
                <a:solidFill>
                  <a:srgbClr val="FFC000"/>
                </a:solidFill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OR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characters</a:t>
            </a:r>
            <a:r>
              <a:rPr lang="en-US" altLang="zh-TW" sz="3200" dirty="0">
                <a:ea typeface="新細明體" pitchFamily="18" charset="-120"/>
              </a:rPr>
              <a:t> in a </a:t>
            </a:r>
            <a:r>
              <a:rPr lang="en-US" altLang="zh-TW" sz="3200" dirty="0">
                <a:solidFill>
                  <a:srgbClr val="00B050"/>
                </a:solidFill>
                <a:ea typeface="新細明體" pitchFamily="18" charset="-120"/>
              </a:rPr>
              <a:t>string</a:t>
            </a:r>
            <a:r>
              <a:rPr lang="en-US" altLang="zh-TW" sz="3200" dirty="0">
                <a:ea typeface="新細明體" pitchFamily="18" charset="-120"/>
              </a:rPr>
              <a:t>.</a:t>
            </a: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When used on a string, it is equivalent to the </a:t>
            </a:r>
            <a:r>
              <a:rPr lang="en-US" altLang="zh-TW" sz="3200" dirty="0" err="1">
                <a:ea typeface="新細明體" pitchFamily="18" charset="-120"/>
              </a:rPr>
              <a:t>strlen</a:t>
            </a:r>
            <a:r>
              <a:rPr lang="en-US" altLang="zh-TW" sz="3200" dirty="0">
                <a:ea typeface="新細明體" pitchFamily="18" charset="-120"/>
              </a:rPr>
              <a:t>() function of C programming.</a:t>
            </a:r>
          </a:p>
          <a:p>
            <a:pPr indent="-287338">
              <a:spcBef>
                <a:spcPts val="24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here is a basic equivalent of </a:t>
            </a:r>
            <a:r>
              <a:rPr lang="en-US" altLang="zh-TW" sz="3200" dirty="0" err="1">
                <a:ea typeface="新細明體" pitchFamily="18" charset="-120"/>
              </a:rPr>
              <a:t>wc</a:t>
            </a:r>
            <a:r>
              <a:rPr lang="en-US" altLang="zh-TW" sz="3200" dirty="0">
                <a:ea typeface="新細明體" pitchFamily="18" charset="-120"/>
              </a:rPr>
              <a:t>:</a:t>
            </a:r>
          </a:p>
          <a:p>
            <a:pPr>
              <a:lnSpc>
                <a:spcPct val="90000"/>
              </a:lnSpc>
              <a:spcBef>
                <a:spcPts val="12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	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/bin/awk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</a:t>
            </a:r>
          </a:p>
          <a:p>
            <a:pPr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+ 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+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b="1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 + NF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}</a:t>
            </a:r>
          </a:p>
          <a:p>
            <a:pPr lvl="1">
              <a:lnSpc>
                <a:spcPct val="90000"/>
              </a:lnSpc>
              <a:spcBef>
                <a:spcPct val="0"/>
              </a:spcBef>
              <a:buNone/>
            </a:pP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END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print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NR,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"lines,",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nw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"words,",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 err="1">
                <a:latin typeface="High Tower Text" pitchFamily="18" charset="0"/>
                <a:ea typeface="新細明體" pitchFamily="18" charset="-120"/>
              </a:rPr>
              <a:t>nc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800" dirty="0">
                <a:latin typeface="High Tower Text" pitchFamily="18" charset="0"/>
                <a:ea typeface="新細明體" pitchFamily="18" charset="-120"/>
              </a:rPr>
              <a:t>"characters" }</a:t>
            </a:r>
          </a:p>
        </p:txBody>
      </p:sp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length()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missing, the rest of the string is used.</a:t>
            </a:r>
          </a:p>
        </p:txBody>
      </p:sp>
    </p:spTree>
    <p:extLst>
      <p:ext uri="{BB962C8B-B14F-4D97-AF65-F5344CB8AC3E}">
        <p14:creationId xmlns:p14="http://schemas.microsoft.com/office/powerpoint/2010/main" val="18314310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359139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string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, the 2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411800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string,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2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position of the start of the substring to extract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The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length of the string to extract.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772572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</a:t>
            </a:r>
            <a:r>
              <a:rPr lang="en-US" altLang="zh-TW" dirty="0">
                <a:solidFill>
                  <a:srgbClr val="A6A6A6"/>
                </a:solidFill>
                <a:ea typeface="新細明體" pitchFamily="18" charset="-120"/>
              </a:rPr>
              <a:t>The 1</a:t>
            </a:r>
            <a:r>
              <a:rPr lang="en-US" altLang="zh-TW" baseline="30000" dirty="0">
                <a:solidFill>
                  <a:srgbClr val="A6A6A6"/>
                </a:solidFill>
                <a:ea typeface="新細明體" pitchFamily="18" charset="-120"/>
              </a:rPr>
              <a:t>st</a:t>
            </a:r>
            <a:r>
              <a:rPr lang="en-US" altLang="zh-TW" dirty="0">
                <a:solidFill>
                  <a:srgbClr val="A6A6A6"/>
                </a:solidFill>
                <a:ea typeface="新細明體" pitchFamily="18" charset="-120"/>
              </a:rPr>
              <a:t> is the string, 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he 2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nd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is the position of the start of the substring to extract.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The 3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is the length of the string to extract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 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solidFill>
                  <a:srgbClr val="FF0000"/>
                </a:solidFill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length(</a:t>
            </a:r>
            <a:r>
              <a:rPr lang="en-US" altLang="zh-TW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solidFill>
                  <a:srgbClr val="009900"/>
                </a:solidFill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solidFill>
                  <a:srgbClr val="009900"/>
                </a:solidFill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2032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458200" cy="59436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=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END { print </a:t>
            </a:r>
            <a:r>
              <a:rPr lang="en-US" altLang="zh-TW" sz="2400" dirty="0" err="1">
                <a:ea typeface="新細明體" pitchFamily="18" charset="-120"/>
              </a:rPr>
              <a:t>emp</a:t>
            </a:r>
            <a:r>
              <a:rPr lang="en-US" altLang="zh-TW" sz="2400" dirty="0"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ea typeface="新細明體" pitchFamily="18" charset="-120"/>
              </a:rPr>
              <a:t>hrs</a:t>
            </a:r>
            <a:r>
              <a:rPr lang="en-US" altLang="zh-TW" sz="2400" dirty="0">
                <a:ea typeface="新細明體" pitchFamily="18" charset="-120"/>
              </a:rPr>
              <a:t>"}</a:t>
            </a:r>
          </a:p>
        </p:txBody>
      </p:sp>
    </p:spTree>
    <p:extLst>
      <p:ext uri="{BB962C8B-B14F-4D97-AF65-F5344CB8AC3E}">
        <p14:creationId xmlns:p14="http://schemas.microsoft.com/office/powerpoint/2010/main" val="348871430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 argument is missing, the rest of the string is used.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,length(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72510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 err="1">
                <a:ea typeface="新細明體" pitchFamily="18" charset="-120"/>
              </a:rPr>
              <a:t>substr</a:t>
            </a:r>
            <a:r>
              <a:rPr lang="en-US" altLang="zh-TW" sz="3200" dirty="0">
                <a:ea typeface="新細明體" pitchFamily="18" charset="-120"/>
              </a:rPr>
              <a:t>() function extracts part of a string.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	It takes 2 or 3 arguments. The 1</a:t>
            </a:r>
            <a:r>
              <a:rPr lang="en-US" altLang="zh-TW" baseline="30000" dirty="0">
                <a:ea typeface="新細明體" pitchFamily="18" charset="-120"/>
              </a:rPr>
              <a:t>st</a:t>
            </a:r>
            <a:r>
              <a:rPr lang="en-US" altLang="zh-TW" dirty="0">
                <a:ea typeface="新細明體" pitchFamily="18" charset="-120"/>
              </a:rPr>
              <a:t> is the string, the 2</a:t>
            </a:r>
            <a:r>
              <a:rPr lang="en-US" altLang="zh-TW" baseline="30000" dirty="0">
                <a:ea typeface="新細明體" pitchFamily="18" charset="-120"/>
              </a:rPr>
              <a:t>nd</a:t>
            </a:r>
            <a:r>
              <a:rPr lang="en-US" altLang="zh-TW" dirty="0">
                <a:ea typeface="新細明體" pitchFamily="18" charset="-120"/>
              </a:rPr>
              <a:t> is the position of the start of the substring to extract. 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is the length of the string to extract. 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If this 3</a:t>
            </a:r>
            <a:r>
              <a:rPr lang="en-US" altLang="zh-TW" baseline="30000" dirty="0">
                <a:solidFill>
                  <a:srgbClr val="009900"/>
                </a:solidFill>
                <a:ea typeface="新細明體" pitchFamily="18" charset="-120"/>
              </a:rPr>
              <a:t>rd</a:t>
            </a:r>
            <a:r>
              <a:rPr lang="en-US" altLang="zh-TW" dirty="0">
                <a:solidFill>
                  <a:srgbClr val="009900"/>
                </a:solidFill>
                <a:ea typeface="新細明體" pitchFamily="18" charset="-120"/>
              </a:rPr>
              <a:t> argument is missing, the rest of the string is used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.</a:t>
            </a:r>
          </a:p>
          <a:p>
            <a:pPr indent="-282575">
              <a:lnSpc>
                <a:spcPct val="80000"/>
              </a:lnSpc>
              <a:spcBef>
                <a:spcPts val="1200"/>
              </a:spcBef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For example, to process some mail addresses: </a:t>
            </a:r>
            <a:br>
              <a:rPr lang="en-US" altLang="zh-TW" sz="3200" dirty="0">
                <a:ea typeface="新細明體" pitchFamily="18" charset="-120"/>
              </a:rPr>
            </a:br>
            <a:r>
              <a:rPr lang="en-US" altLang="zh-TW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!/bin/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if ((x=index(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,"@"))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username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hostname = 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$1</a:t>
            </a:r>
            <a:r>
              <a:rPr lang="en-US" altLang="zh-TW" sz="3200" dirty="0">
                <a:latin typeface="Times New Roman" pitchFamily="18" charset="0"/>
                <a:ea typeface="新細明體" pitchFamily="18" charset="-120"/>
              </a:rPr>
              <a:t>,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x+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);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sz="3200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("username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s, hostname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n",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latin typeface="High Tower Text" pitchFamily="18" charset="0"/>
                <a:ea typeface="新細明體" pitchFamily="18" charset="-120"/>
              </a:rPr>
              <a:t>                  username, hostname);</a:t>
            </a:r>
          </a:p>
          <a:p>
            <a:pPr>
              <a:lnSpc>
                <a:spcPct val="7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	} </a:t>
            </a:r>
            <a:endParaRPr lang="en-US" altLang="zh-TW" sz="3200" dirty="0">
              <a:ea typeface="新細明體" pitchFamily="18" charset="-120"/>
            </a:endParaRPr>
          </a:p>
        </p:txBody>
      </p:sp>
      <p:sp>
        <p:nvSpPr>
          <p:cNvPr id="2" name="Arc 1"/>
          <p:cNvSpPr/>
          <p:nvPr/>
        </p:nvSpPr>
        <p:spPr bwMode="auto">
          <a:xfrm rot="1128827">
            <a:off x="751357" y="3194801"/>
            <a:ext cx="5861868" cy="2322844"/>
          </a:xfrm>
          <a:prstGeom prst="arc">
            <a:avLst>
              <a:gd name="adj1" fmla="val 18679135"/>
              <a:gd name="adj2" fmla="val 414193"/>
            </a:avLst>
          </a:prstGeom>
          <a:noFill/>
          <a:ln w="38100" cap="flat" cmpd="sng" algn="ctr">
            <a:solidFill>
              <a:srgbClr val="0099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7067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/>
          <p:cNvSpPr>
            <a:spLocks noGrp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b="1" dirty="0"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substr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(), continued</a:t>
            </a:r>
          </a:p>
        </p:txBody>
      </p:sp>
      <p:sp>
        <p:nvSpPr>
          <p:cNvPr id="49155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</a:t>
            </a:r>
            <a:r>
              <a:rPr lang="en-US" altLang="zh-TW" dirty="0" err="1">
                <a:ea typeface="新細明體" pitchFamily="18" charset="-120"/>
              </a:rPr>
              <a:t>substr</a:t>
            </a:r>
            <a:r>
              <a:rPr lang="en-US" altLang="zh-TW" dirty="0">
                <a:ea typeface="新細明體" pitchFamily="18" charset="-120"/>
              </a:rPr>
              <a:t> function can be used in non-obvious ways. For example, it can convert upper case to lower case:</a:t>
            </a:r>
          </a:p>
          <a:p>
            <a:pPr>
              <a:lnSpc>
                <a:spcPct val="80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	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z="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pc="100" dirty="0">
                <a:latin typeface="High Tower Text" pitchFamily="18" charset="0"/>
                <a:ea typeface="新細明體" pitchFamily="18" charset="-120"/>
              </a:rPr>
              <a:t>L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C="</a:t>
            </a:r>
            <a:r>
              <a:rPr lang="en-US" altLang="zh-TW" sz="105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>
                <a:latin typeface="High Tower Text" pitchFamily="18" charset="0"/>
                <a:ea typeface="新細明體" pitchFamily="18" charset="-120"/>
              </a:rPr>
              <a:t>ab</a:t>
            </a:r>
            <a:r>
              <a:rPr lang="en-US" altLang="zh-TW" sz="4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000" spc="400" dirty="0" err="1">
                <a:latin typeface="High Tower Text" pitchFamily="18" charset="0"/>
                <a:ea typeface="新細明體" pitchFamily="18" charset="-120"/>
              </a:rPr>
              <a:t>c</a:t>
            </a:r>
            <a:r>
              <a:rPr lang="en-US" altLang="zh-TW" sz="3000" spc="500" dirty="0" err="1">
                <a:latin typeface="High Tower Text" pitchFamily="18" charset="0"/>
                <a:ea typeface="新細明體" pitchFamily="18" charset="-120"/>
              </a:rPr>
              <a:t>defghijklmnopqrstuvwxy</a:t>
            </a:r>
            <a:r>
              <a:rPr lang="en-US" altLang="zh-TW" sz="3000" spc="100" dirty="0" err="1">
                <a:latin typeface="High Tower Text" pitchFamily="18" charset="0"/>
                <a:ea typeface="新細明體" pitchFamily="18" charset="-120"/>
              </a:rPr>
              <a:t>z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";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</a:t>
            </a:r>
            <a:r>
              <a:rPr lang="en-US" altLang="zh-TW" spc="-200" dirty="0">
                <a:latin typeface="High Tower Text" pitchFamily="18" charset="0"/>
                <a:ea typeface="新細明體" pitchFamily="18" charset="-120"/>
              </a:rPr>
              <a:t>U</a:t>
            </a:r>
            <a:r>
              <a:rPr lang="en-US" altLang="zh-TW" spc="-100" dirty="0">
                <a:latin typeface="High Tower Text" pitchFamily="18" charset="0"/>
                <a:ea typeface="新細明體" pitchFamily="18" charset="-120"/>
              </a:rPr>
              <a:t>C="ABCDEFGHIJKLMNOPQRSTUVWXYZ"; </a:t>
            </a:r>
          </a:p>
          <a:p>
            <a:pPr>
              <a:lnSpc>
                <a:spcPct val="67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</a:t>
            </a:r>
            <a:r>
              <a:rPr lang="en-US" altLang="zh-TW" sz="1800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{ </a:t>
            </a:r>
          </a:p>
          <a:p>
            <a:pPr>
              <a:lnSpc>
                <a:spcPct val="6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out="";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=length(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char=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$0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,i,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j=index(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LC,char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if (j 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&gt;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 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{ out = out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substr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(UC,j,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else { out = out char; }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	}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out);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} 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index()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index</a:t>
            </a:r>
            <a:r>
              <a:rPr lang="en-US" altLang="zh-TW" sz="3200" dirty="0">
                <a:ea typeface="新細明體" pitchFamily="18" charset="-120"/>
              </a:rPr>
              <a:t>() function is the equivalent of the </a:t>
            </a:r>
            <a:r>
              <a:rPr lang="en-US" altLang="zh-TW" sz="3200" dirty="0" err="1">
                <a:ea typeface="新細明體" pitchFamily="18" charset="-120"/>
              </a:rPr>
              <a:t>strstr</a:t>
            </a:r>
            <a:r>
              <a:rPr lang="en-US" altLang="zh-TW" sz="3200" dirty="0">
                <a:ea typeface="新細明體" pitchFamily="18" charset="-120"/>
              </a:rPr>
              <a:t>() function of C programming.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function returns a positive value indicating the location of the substring, when 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If the substring consists of 2 or more characters, all of them must be found, sequentially, in the same order, for a match.</a:t>
            </a:r>
            <a:endParaRPr lang="en-US" altLang="zh-TW" sz="3200" dirty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          index(sentence,","));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match()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Whereas </a:t>
            </a:r>
            <a:r>
              <a:rPr lang="en-US" altLang="zh-TW" sz="3200" i="1" dirty="0">
                <a:ea typeface="新細明體" pitchFamily="18" charset="-120"/>
              </a:rPr>
              <a:t>index</a:t>
            </a:r>
            <a:r>
              <a:rPr lang="en-US" altLang="zh-TW" sz="3200" dirty="0">
                <a:ea typeface="新細明體" pitchFamily="18" charset="-120"/>
              </a:rPr>
              <a:t>() searches for a substring, </a:t>
            </a:r>
            <a:r>
              <a:rPr lang="en-US" altLang="zh-TW" sz="3200" i="1" dirty="0">
                <a:ea typeface="新細明體" pitchFamily="18" charset="-120"/>
              </a:rPr>
              <a:t>match</a:t>
            </a:r>
            <a:r>
              <a:rPr lang="en-US" altLang="zh-TW" sz="3200" dirty="0">
                <a:ea typeface="新細明體" pitchFamily="18" charset="-120"/>
              </a:rPr>
              <a:t>() searches for a regular expression.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The function returns a positive value indicating the location of the expression, when it is found. Returns 0 if not found.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Actually, a string is a trivial case of a reg. expr.. So you can use match in place of index (but only in </a:t>
            </a:r>
            <a:r>
              <a:rPr lang="en-US" altLang="zh-TW" dirty="0" err="1">
                <a:ea typeface="新細明體" pitchFamily="18" charset="-120"/>
              </a:rPr>
              <a:t>nawk</a:t>
            </a:r>
            <a:r>
              <a:rPr lang="en-US" altLang="zh-TW" dirty="0">
                <a:ea typeface="新細明體" pitchFamily="18" charset="-120"/>
              </a:rPr>
              <a:t>, not awk).</a:t>
            </a:r>
            <a:endParaRPr lang="en-US" altLang="zh-TW" sz="3200" dirty="0"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find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("Found comma at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          match(sentence,","));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3442272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</a:t>
            </a:r>
            <a:r>
              <a:rPr lang="en-US" altLang="zh-TW" sz="3200" spc="-10" dirty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spc="-10" dirty="0">
                <a:ea typeface="新細明體" pitchFamily="18" charset="-120"/>
              </a:rPr>
              <a:t>m</a:t>
            </a:r>
            <a:r>
              <a:rPr lang="en-US" altLang="zh-TW" sz="3200" i="1" dirty="0">
                <a:ea typeface="新細明體" pitchFamily="18" charset="-120"/>
              </a:rPr>
              <a:t>atch</a:t>
            </a:r>
            <a:r>
              <a:rPr lang="en-US" altLang="zh-TW" sz="3200" dirty="0"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onl</a:t>
            </a:r>
            <a:r>
              <a:rPr lang="en-US" altLang="zh-TW" sz="3200" dirty="0"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searches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for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a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re</a:t>
            </a:r>
            <a:r>
              <a:rPr lang="en-US" altLang="zh-TW" sz="3200" spc="-60" dirty="0">
                <a:ea typeface="新細明體" pitchFamily="18" charset="-120"/>
              </a:rPr>
              <a:t>g</a:t>
            </a:r>
            <a:r>
              <a:rPr lang="en-US" altLang="zh-TW" sz="3200" dirty="0">
                <a:ea typeface="新細明體" pitchFamily="18" charset="-120"/>
              </a:rPr>
              <a:t>.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60" dirty="0">
                <a:ea typeface="新細明體" pitchFamily="18" charset="-120"/>
              </a:rPr>
              <a:t>e</a:t>
            </a:r>
            <a:r>
              <a:rPr lang="en-US" altLang="zh-TW" sz="3200" dirty="0">
                <a:ea typeface="新細明體" pitchFamily="18" charset="-120"/>
              </a:rPr>
              <a:t>xp</a:t>
            </a:r>
            <a:r>
              <a:rPr lang="en-US" altLang="zh-TW" sz="3200" spc="-50" dirty="0">
                <a:ea typeface="新細明體" pitchFamily="18" charset="-120"/>
              </a:rPr>
              <a:t>r.</a:t>
            </a:r>
            <a:r>
              <a:rPr lang="en-US" altLang="zh-TW" sz="3200" dirty="0">
                <a:ea typeface="新細明體" pitchFamily="18" charset="-120"/>
              </a:rPr>
              <a:t>, </a:t>
            </a:r>
            <a:r>
              <a:rPr lang="en-US" altLang="zh-TW" sz="3200" spc="-10" dirty="0">
                <a:ea typeface="新細明體" pitchFamily="18" charset="-120"/>
              </a:rPr>
              <a:t>t</a:t>
            </a:r>
            <a:r>
              <a:rPr lang="en-US" altLang="zh-TW" sz="3200" spc="-20" dirty="0">
                <a:ea typeface="新細明體" pitchFamily="18" charset="-120"/>
              </a:rPr>
              <a:t>h</a:t>
            </a:r>
            <a:r>
              <a:rPr lang="en-US" altLang="zh-TW" sz="3200" spc="-10" dirty="0">
                <a:ea typeface="新細明體" pitchFamily="18" charset="-120"/>
              </a:rPr>
              <a:t>e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i="1" spc="-10" dirty="0">
                <a:ea typeface="新細明體" pitchFamily="18" charset="-120"/>
              </a:rPr>
              <a:t>sub</a:t>
            </a:r>
            <a:r>
              <a:rPr lang="en-US" altLang="zh-TW" sz="3200" spc="-10" dirty="0">
                <a:ea typeface="新細明體" pitchFamily="18" charset="-120"/>
              </a:rPr>
              <a:t>()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c</a:t>
            </a:r>
            <a:r>
              <a:rPr lang="en-US" altLang="zh-TW" sz="3200" spc="-20" dirty="0">
                <a:ea typeface="新細明體" pitchFamily="18" charset="-120"/>
              </a:rPr>
              <a:t>ommand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20" dirty="0">
                <a:ea typeface="新細明體" pitchFamily="18" charset="-120"/>
              </a:rPr>
              <a:t>goe</a:t>
            </a:r>
            <a:r>
              <a:rPr lang="en-US" altLang="zh-TW" sz="3200" spc="-10" dirty="0">
                <a:ea typeface="新細明體" pitchFamily="18" charset="-120"/>
              </a:rPr>
              <a:t>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furt</a:t>
            </a:r>
            <a:r>
              <a:rPr lang="en-US" altLang="zh-TW" sz="3200" spc="-20" dirty="0">
                <a:ea typeface="新細明體" pitchFamily="18" charset="-120"/>
              </a:rPr>
              <a:t>her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20" dirty="0">
                <a:ea typeface="新細明體" pitchFamily="18" charset="-120"/>
              </a:rPr>
              <a:t>an</a:t>
            </a:r>
            <a:r>
              <a:rPr lang="en-US" altLang="zh-TW" sz="3200" spc="-10" dirty="0">
                <a:ea typeface="新細明體" pitchFamily="18" charset="-120"/>
              </a:rPr>
              <a:t>d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r</a:t>
            </a:r>
            <a:r>
              <a:rPr lang="en-US" altLang="zh-TW" sz="3200" spc="-20" dirty="0">
                <a:ea typeface="新細明體" pitchFamily="18" charset="-120"/>
              </a:rPr>
              <a:t>epla</a:t>
            </a:r>
            <a:r>
              <a:rPr lang="en-US" altLang="zh-TW" sz="3200" spc="-10" dirty="0">
                <a:ea typeface="新細明體" pitchFamily="18" charset="-120"/>
              </a:rPr>
              <a:t>ces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it.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But it also returns a value of 1 to indicate that a substitution occurred. Returns 0 if no substitution is made.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It only replaces the first match.                                                    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.</a:t>
            </a:r>
            <a:endParaRPr lang="en-US" altLang="zh-TW" sz="3200" dirty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("Replaced comma?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	 	       sub("x",",", sentence), sentence);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7767648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W</a:t>
            </a:r>
            <a:r>
              <a:rPr lang="en-US" altLang="zh-TW" sz="3200" spc="-10" dirty="0">
                <a:ea typeface="新細明體" pitchFamily="18" charset="-120"/>
              </a:rPr>
              <a:t>hereas</a:t>
            </a:r>
            <a:r>
              <a:rPr lang="en-US" altLang="zh-TW" spc="-10" dirty="0">
                <a:ea typeface="新細明體" pitchFamily="18" charset="-120"/>
              </a:rPr>
              <a:t> </a:t>
            </a:r>
            <a:r>
              <a:rPr lang="en-US" altLang="zh-TW" sz="3200" i="1" dirty="0">
                <a:ea typeface="新細明體" pitchFamily="18" charset="-120"/>
              </a:rPr>
              <a:t>sub</a:t>
            </a:r>
            <a:r>
              <a:rPr lang="en-US" altLang="zh-TW" sz="3200" dirty="0">
                <a:ea typeface="新細明體" pitchFamily="18" charset="-120"/>
              </a:rPr>
              <a:t>()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onl</a:t>
            </a:r>
            <a:r>
              <a:rPr lang="en-US" altLang="zh-TW" sz="3200" dirty="0">
                <a:ea typeface="新細明體" pitchFamily="18" charset="-120"/>
              </a:rPr>
              <a:t>y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replaces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one match, </a:t>
            </a:r>
            <a:r>
              <a:rPr lang="en-US" altLang="zh-TW" sz="3200" spc="-10" dirty="0">
                <a:ea typeface="新細明體" pitchFamily="18" charset="-120"/>
              </a:rPr>
              <a:t>t</a:t>
            </a:r>
            <a:r>
              <a:rPr lang="en-US" altLang="zh-TW" sz="3200" spc="-20" dirty="0">
                <a:ea typeface="新細明體" pitchFamily="18" charset="-120"/>
              </a:rPr>
              <a:t>h</a:t>
            </a:r>
            <a:r>
              <a:rPr lang="en-US" altLang="zh-TW" sz="3200" spc="-10" dirty="0">
                <a:ea typeface="新細明體" pitchFamily="18" charset="-120"/>
              </a:rPr>
              <a:t>e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i="1" spc="-10" dirty="0" err="1">
                <a:ea typeface="新細明體" pitchFamily="18" charset="-120"/>
              </a:rPr>
              <a:t>gsub</a:t>
            </a:r>
            <a:r>
              <a:rPr lang="en-US" altLang="zh-TW" sz="3200" spc="-10" dirty="0">
                <a:ea typeface="新細明體" pitchFamily="18" charset="-120"/>
              </a:rPr>
              <a:t>()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c</a:t>
            </a:r>
            <a:r>
              <a:rPr lang="en-US" altLang="zh-TW" sz="3200" spc="-20" dirty="0">
                <a:ea typeface="新細明體" pitchFamily="18" charset="-120"/>
              </a:rPr>
              <a:t>ommand</a:t>
            </a:r>
            <a:r>
              <a:rPr lang="en-US" altLang="zh-TW" spc="-2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r</a:t>
            </a:r>
            <a:r>
              <a:rPr lang="en-US" altLang="zh-TW" sz="3200" spc="-20" dirty="0">
                <a:ea typeface="新細明體" pitchFamily="18" charset="-120"/>
              </a:rPr>
              <a:t>epla</a:t>
            </a:r>
            <a:r>
              <a:rPr lang="en-US" altLang="zh-TW" sz="3200" spc="-10" dirty="0">
                <a:ea typeface="新細明體" pitchFamily="18" charset="-120"/>
              </a:rPr>
              <a:t>ces</a:t>
            </a:r>
            <a:r>
              <a:rPr lang="en-US" altLang="zh-TW" spc="-10" dirty="0">
                <a:ea typeface="新細明體" pitchFamily="18" charset="-120"/>
              </a:rPr>
              <a:t> </a:t>
            </a:r>
            <a:r>
              <a:rPr lang="en-US" altLang="zh-TW" sz="3200" spc="-10" dirty="0">
                <a:ea typeface="新細明體" pitchFamily="18" charset="-120"/>
              </a:rPr>
              <a:t>all matches.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But it also returns a value indicating the number of substitutions that occurred (including the possibility of returning a 0 if no substitutions were made).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It only replaces the first match.</a:t>
            </a:r>
            <a:endParaRPr lang="en-US" altLang="zh-TW" sz="3200" dirty="0">
              <a:solidFill>
                <a:schemeClr val="bg1"/>
              </a:solidFill>
              <a:ea typeface="新細明體" pitchFamily="18" charset="-120"/>
            </a:endParaRPr>
          </a:p>
          <a:p>
            <a:pPr indent="-287338">
              <a:buFont typeface="Wingdings" pitchFamily="2" charset="2"/>
              <a:buChar char="§"/>
            </a:pPr>
            <a:r>
              <a:rPr lang="en-US" altLang="zh-TW" sz="3000" dirty="0">
                <a:ea typeface="新細明體" pitchFamily="18" charset="-120"/>
              </a:rPr>
              <a:t>For example, </a:t>
            </a:r>
            <a:r>
              <a:rPr lang="en-US" altLang="zh-TW" sz="3200" dirty="0">
                <a:ea typeface="新細明體" pitchFamily="18" charset="-120"/>
              </a:rPr>
              <a:t>to replace a comma, try this:</a:t>
            </a:r>
          </a:p>
          <a:p>
            <a:pPr>
              <a:lnSpc>
                <a:spcPct val="85000"/>
              </a:lnSpc>
              <a:spcBef>
                <a:spcPts val="120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{	sentence="This is a short, useless sentence.";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if (index(sentence, ",")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&gt;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0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 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("Replaced this many commas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d: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n", 		      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gsub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("x",",", sentence), sentence);</a:t>
            </a:r>
            <a:br>
              <a:rPr lang="en-US" altLang="zh-TW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208346929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6858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So sub() acts like </a:t>
            </a:r>
            <a:r>
              <a:rPr lang="en-US" altLang="zh-TW" sz="3200" dirty="0" err="1">
                <a:ea typeface="新細明體" pitchFamily="18" charset="-120"/>
              </a:rPr>
              <a:t>sed’s</a:t>
            </a:r>
            <a:r>
              <a:rPr lang="en-US" altLang="zh-TW" sz="3200" dirty="0">
                <a:ea typeface="新細明體" pitchFamily="18" charset="-120"/>
              </a:rPr>
              <a:t> “s”. 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br>
              <a:rPr lang="en-US" altLang="zh-TW" sz="320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dirty="0">
                <a:ea typeface="新細明體" pitchFamily="18" charset="-120"/>
              </a:rPr>
              <a:t> </a:t>
            </a:r>
            <a:br>
              <a:rPr lang="en-US" altLang="zh-TW" sz="3200" dirty="0">
                <a:ea typeface="新細明體" pitchFamily="18" charset="-120"/>
              </a:rPr>
            </a:br>
            <a:endParaRPr lang="en-US" altLang="zh-TW" sz="2800" dirty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76200" y="25908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Here is a sentence|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Here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is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a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sentence|awk</a:t>
            </a:r>
            <a:r>
              <a:rPr lang="en-US" altLang="zh-TW" sz="24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'{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r.*</a:t>
            </a:r>
            <a:r>
              <a:rPr lang="en-US" altLang="zh-TW" sz="3200" kern="0" dirty="0" err="1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n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sz="3200" kern="0" dirty="0" err="1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RN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HeRNce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0" y="45720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buFont typeface="Wingdings" pitchFamily="2" charset="2"/>
              <a:buChar char="§"/>
            </a:pPr>
            <a:r>
              <a:rPr lang="en-US" altLang="zh-TW" sz="3200" kern="0" dirty="0">
                <a:ea typeface="新細明體" pitchFamily="18" charset="-120"/>
              </a:rPr>
              <a:t>But awk uses </a:t>
            </a:r>
            <a:r>
              <a:rPr lang="en-US" altLang="zh-TW" sz="3200" i="1" u="sng" kern="0" dirty="0">
                <a:ea typeface="新細明體" pitchFamily="18" charset="-120"/>
              </a:rPr>
              <a:t>extended</a:t>
            </a:r>
            <a:r>
              <a:rPr lang="en-US" altLang="zh-TW" sz="3200" kern="0" dirty="0">
                <a:solidFill>
                  <a:srgbClr val="0000FF"/>
                </a:solidFill>
                <a:ea typeface="新細明體" pitchFamily="18" charset="-120"/>
              </a:rPr>
              <a:t> </a:t>
            </a:r>
            <a:r>
              <a:rPr lang="en-US" altLang="zh-TW" sz="3200" kern="0" dirty="0">
                <a:ea typeface="新細明體" pitchFamily="18" charset="-120"/>
              </a:rPr>
              <a:t>regular expressions, so:</a:t>
            </a:r>
            <a:r>
              <a:rPr lang="en-US" altLang="zh-TW" sz="3000" kern="0" dirty="0">
                <a:ea typeface="新細明體" pitchFamily="18" charset="-120"/>
              </a:rPr>
              <a:t> 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br>
              <a:rPr lang="en-US" altLang="zh-TW" sz="3200" kern="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>
                <a:ea typeface="新細明體" pitchFamily="18" charset="-120"/>
              </a:rPr>
              <a:t> </a:t>
            </a:r>
            <a:br>
              <a:rPr lang="en-US" altLang="zh-TW" sz="3200" kern="0" dirty="0">
                <a:ea typeface="新細明體" pitchFamily="18" charset="-120"/>
              </a:rPr>
            </a:br>
            <a:endParaRPr lang="en-US" altLang="zh-TW" kern="0" dirty="0"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" y="5105400"/>
            <a:ext cx="8991600" cy="17526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</a:t>
            </a:r>
            <a:r>
              <a:rPr lang="en-US" altLang="zh-TW" sz="3200" kern="0" dirty="0" err="1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sed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'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]+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/'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%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echo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| awk '{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sub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/>
                </a:solidFill>
                <a:latin typeface="High Tower Text" pitchFamily="18" charset="0"/>
                <a:ea typeface="新細明體" pitchFamily="18" charset="-120"/>
              </a:rPr>
              <a:t> ]+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","</a:t>
            </a:r>
            <a:r>
              <a:rPr lang="en-US" altLang="zh-TW" kern="0" dirty="0">
                <a:solidFill>
                  <a:schemeClr val="bg1"/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")}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1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'</a:t>
            </a:r>
          </a:p>
          <a:p>
            <a:pPr>
              <a:lnSpc>
                <a:spcPct val="85000"/>
              </a:lnSpc>
              <a:spcBef>
                <a:spcPct val="0"/>
              </a:spcBef>
              <a:buNone/>
            </a:pP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@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2</a:t>
            </a:r>
            <a:r>
              <a:rPr lang="en-US" altLang="zh-TW" sz="3200" kern="0" dirty="0">
                <a:solidFill>
                  <a:schemeClr val="bg1">
                    <a:lumMod val="65000"/>
                  </a:schemeClr>
                </a:solidFill>
                <a:latin typeface="High Tower Text" pitchFamily="18" charset="0"/>
                <a:ea typeface="新細明體" pitchFamily="18" charset="-120"/>
              </a:rPr>
              <a:t> + </a:t>
            </a:r>
            <a:r>
              <a:rPr lang="en-US" altLang="zh-TW" kern="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3</a:t>
            </a: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endParaRPr lang="en-US" altLang="zh-TW" sz="3200" kern="0" dirty="0">
              <a:solidFill>
                <a:schemeClr val="bg1">
                  <a:lumMod val="65000"/>
                </a:schemeClr>
              </a:solidFill>
              <a:latin typeface="High Tower Text" pitchFamily="18" charset="0"/>
              <a:ea typeface="新細明體" pitchFamily="18" charset="-12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0" y="20574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indent="-287338">
              <a:spcBef>
                <a:spcPts val="0"/>
              </a:spcBef>
              <a:buFont typeface="Wingdings" pitchFamily="2" charset="2"/>
              <a:buChar char="§"/>
            </a:pPr>
            <a:r>
              <a:rPr lang="en-US" altLang="zh-TW" sz="3000" kern="0" dirty="0">
                <a:ea typeface="新細明體" pitchFamily="18" charset="-120"/>
              </a:rPr>
              <a:t>Compare:</a:t>
            </a:r>
          </a:p>
          <a:p>
            <a:pPr>
              <a:lnSpc>
                <a:spcPct val="85000"/>
              </a:lnSpc>
              <a:spcBef>
                <a:spcPct val="0"/>
              </a:spcBef>
              <a:buFont typeface="Monotype Sorts" pitchFamily="2" charset="2"/>
              <a:buNone/>
            </a:pPr>
            <a:br>
              <a:rPr lang="en-US" altLang="zh-TW" sz="3200" kern="0" dirty="0">
                <a:latin typeface="High Tower Text" pitchFamily="18" charset="0"/>
                <a:ea typeface="新細明體" pitchFamily="18" charset="-120"/>
              </a:rPr>
            </a:br>
            <a:r>
              <a:rPr lang="en-US" altLang="zh-TW" sz="3200" kern="0" dirty="0">
                <a:ea typeface="新細明體" pitchFamily="18" charset="-120"/>
              </a:rPr>
              <a:t> </a:t>
            </a:r>
            <a:br>
              <a:rPr lang="en-US" altLang="zh-TW" sz="3200" kern="0" dirty="0">
                <a:ea typeface="新細明體" pitchFamily="18" charset="-120"/>
              </a:rPr>
            </a:br>
            <a:endParaRPr lang="en-US" altLang="zh-TW" kern="0" dirty="0">
              <a:latin typeface="High Tower Text" pitchFamily="18" charset="0"/>
              <a:ea typeface="新細明體" pitchFamily="18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/>
      <p:bldP spid="6" grpId="1"/>
      <p:bldP spid="7" grpId="0" animBg="1"/>
      <p:bldP spid="7" grpId="1" animBg="1"/>
      <p:bldP spid="9" grpId="0"/>
      <p:bldP spid="9" grpId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sub(), </a:t>
            </a:r>
            <a:r>
              <a:rPr lang="en-US" altLang="zh-TW" sz="5400" b="1" dirty="0" err="1">
                <a:solidFill>
                  <a:srgbClr val="FF0000"/>
                </a:solidFill>
                <a:ea typeface="新細明體" pitchFamily="18" charset="-120"/>
              </a:rPr>
              <a:t>gsub</a:t>
            </a: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So sub() acts like </a:t>
            </a:r>
            <a:r>
              <a:rPr lang="en-US" altLang="zh-TW" sz="3200" dirty="0" err="1">
                <a:ea typeface="新細明體" pitchFamily="18" charset="-120"/>
              </a:rPr>
              <a:t>sed’s</a:t>
            </a:r>
            <a:r>
              <a:rPr lang="en-US" altLang="zh-TW" sz="3200" dirty="0">
                <a:ea typeface="新細明體" pitchFamily="18" charset="-120"/>
              </a:rPr>
              <a:t> “s”. </a:t>
            </a:r>
          </a:p>
          <a:p>
            <a:pPr indent="-287338">
              <a:buFont typeface="Wingdings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You can give a third argument to apply the substitution to a variable: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>
                <a:ea typeface="新細明體" pitchFamily="18" charset="-120"/>
              </a:rPr>
              <a:t>sub("old",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None/>
            </a:pPr>
            <a:r>
              <a:rPr lang="en-US" altLang="zh-TW" sz="3200" dirty="0" err="1">
                <a:ea typeface="新細明體" pitchFamily="18" charset="-120"/>
              </a:rPr>
              <a:t>gsub</a:t>
            </a:r>
            <a:r>
              <a:rPr lang="en-US" altLang="zh-TW" sz="3200" dirty="0">
                <a:ea typeface="新細明體" pitchFamily="18" charset="-120"/>
              </a:rPr>
              <a:t>(/old/,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spcBef>
                <a:spcPts val="600"/>
              </a:spcBef>
              <a:buFont typeface="Monotype Sorts" pitchFamily="2" charset="2"/>
              <a:buNone/>
            </a:pPr>
            <a:r>
              <a:rPr lang="en-US" altLang="zh-TW" sz="3200" dirty="0" err="1">
                <a:ea typeface="新細明體" pitchFamily="18" charset="-120"/>
              </a:rPr>
              <a:t>gsub</a:t>
            </a:r>
            <a:r>
              <a:rPr lang="en-US" altLang="zh-TW" sz="3200" dirty="0">
                <a:ea typeface="新細明體" pitchFamily="18" charset="-120"/>
              </a:rPr>
              <a:t>("old", "new", </a:t>
            </a:r>
            <a:r>
              <a:rPr lang="en-US" altLang="zh-TW" sz="3200" dirty="0" err="1">
                <a:ea typeface="新細明體" pitchFamily="18" charset="-120"/>
              </a:rPr>
              <a:t>stringvariable</a:t>
            </a:r>
            <a:r>
              <a:rPr lang="en-US" altLang="zh-TW" sz="3200" dirty="0">
                <a:ea typeface="新細明體" pitchFamily="18" charset="-120"/>
              </a:rPr>
              <a:t>)</a:t>
            </a:r>
          </a:p>
          <a:p>
            <a:pPr lvl="1">
              <a:buFont typeface="Wingdings" pitchFamily="2" charset="2"/>
              <a:buChar char="§"/>
            </a:pPr>
            <a:r>
              <a:rPr lang="en-US" altLang="zh-TW" sz="2800" dirty="0">
                <a:ea typeface="新細明體" pitchFamily="18" charset="-120"/>
              </a:rPr>
              <a:t>Obviously from the last slide, $0 is the variable   that it gets applied to by default (i.e., when no third argument is given). </a:t>
            </a:r>
            <a:endParaRPr lang="en-US" altLang="zh-TW" sz="3200" dirty="0">
              <a:latin typeface="High Tower Text" pitchFamily="18" charset="0"/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46441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6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split</a:t>
            </a:r>
            <a:r>
              <a:rPr lang="en-US" altLang="zh-TW" sz="3200" dirty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3 arguments: the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, an </a:t>
            </a:r>
            <a:r>
              <a:rPr lang="en-US" altLang="zh-TW" u="sng" dirty="0">
                <a:ea typeface="新細明體" pitchFamily="18" charset="-120"/>
              </a:rPr>
              <a:t>array to fill</a:t>
            </a:r>
            <a:r>
              <a:rPr lang="en-US" altLang="zh-TW" dirty="0">
                <a:ea typeface="新細明體" pitchFamily="18" charset="-120"/>
              </a:rPr>
              <a:t>, &amp; a </a:t>
            </a:r>
            <a:r>
              <a:rPr lang="en-US" altLang="zh-TW" u="sng" dirty="0">
                <a:ea typeface="新細明體" pitchFamily="18" charset="-120"/>
              </a:rPr>
              <a:t>separator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$1==A[1], $2==A[2], … $NF==A[n];  NF==n</a:t>
            </a:r>
          </a:p>
          <a:p>
            <a:pPr indent="-282575">
              <a:buFont typeface="Wingdings" panose="05000000000000000000" pitchFamily="2" charset="2"/>
              <a:buChar char="§"/>
            </a:pPr>
            <a:r>
              <a:rPr lang="en-US" altLang="zh-TW" dirty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Computing with AWK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6868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hrs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"}</a:t>
            </a:r>
          </a:p>
          <a:p>
            <a:r>
              <a:rPr lang="en-US" altLang="zh-TW" dirty="0"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ea typeface="新細明體" pitchFamily="18" charset="-120"/>
              </a:rPr>
              <a:t>END { print NR,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  print "average pay is", pay/NR      }</a:t>
            </a:r>
          </a:p>
        </p:txBody>
      </p:sp>
    </p:spTree>
    <p:extLst>
      <p:ext uri="{BB962C8B-B14F-4D97-AF65-F5344CB8AC3E}">
        <p14:creationId xmlns:p14="http://schemas.microsoft.com/office/powerpoint/2010/main" val="19779602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0" y="152400"/>
            <a:ext cx="5715000" cy="2362200"/>
          </a:xfrm>
          <a:prstGeom prst="wedgeRoundRectCallout">
            <a:avLst>
              <a:gd name="adj1" fmla="val 40674"/>
              <a:gd name="adj2" fmla="val 79090"/>
              <a:gd name="adj3" fmla="val 16667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Actually, </a:t>
            </a:r>
            <a:r>
              <a:rPr kumimoji="0" 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is a keyword, not a function (we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know this because you don't put "(</a:t>
            </a:r>
            <a:r>
              <a:rPr kumimoji="0" lang="en-US" sz="12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)" after the word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).</a:t>
            </a:r>
            <a:b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</a:b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Anyway, we already looked at the </a:t>
            </a:r>
            <a:r>
              <a:rPr kumimoji="0" lang="en-US" sz="2800" b="0" i="0" u="none" strike="noStrike" cap="none" normalizeH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2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rPr>
              <a:t> keyword. </a:t>
            </a:r>
            <a:endParaRPr kumimoji="0" 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481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889E-6 -4.81481E-6 L -0.46181 0.00047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090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4" presetClass="exit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" grpId="0" animBg="1"/>
      <p:bldP spid="2" grpI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solidFill>
                  <a:srgbClr val="0000EE"/>
                </a:solidFill>
                <a:ea typeface="新細明體" pitchFamily="18" charset="-120"/>
              </a:rPr>
              <a:t>The </a:t>
            </a:r>
            <a:r>
              <a:rPr lang="en-US" altLang="zh-TW" sz="3200" i="1" dirty="0">
                <a:solidFill>
                  <a:srgbClr val="0000EE"/>
                </a:solidFill>
                <a:ea typeface="新細明體" pitchFamily="18" charset="-120"/>
              </a:rPr>
              <a:t>system</a:t>
            </a:r>
            <a:r>
              <a:rPr lang="en-US" altLang="zh-TW" sz="3200" dirty="0">
                <a:solidFill>
                  <a:srgbClr val="0000EE"/>
                </a:solidFill>
                <a:ea typeface="新細明體" pitchFamily="18" charset="-120"/>
              </a:rPr>
              <a:t>() function executes a UNIX command or command sequence.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1 argument: a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Returns the exit code from running the command (s).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Don't forget the quotes around the UNIX command (s).</a:t>
            </a:r>
          </a:p>
          <a:p>
            <a:pPr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For example: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x=system("clear") </a:t>
            </a:r>
            <a:r>
              <a:rPr lang="en-US" altLang="zh-TW" sz="2400" dirty="0">
                <a:latin typeface="Arial Narrow" panose="020B0606020202030204" pitchFamily="34" charset="0"/>
              </a:rPr>
              <a:t>#return a 0 means success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print x; y=system("exit </a:t>
            </a:r>
            <a:r>
              <a:rPr lang="en-US" altLang="zh-TW" sz="2400" dirty="0">
                <a:ea typeface="新細明體" pitchFamily="18" charset="-120"/>
              </a:rPr>
              <a:t>5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>
                <a:latin typeface="Arial Narrow" panose="020B0606020202030204" pitchFamily="34" charset="0"/>
                <a:ea typeface="新細明體" pitchFamily="18" charset="-120"/>
              </a:rPr>
              <a:t>#returns a 5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print y;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    system("(cd 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usr;pwd|sed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s,</a:t>
            </a:r>
            <a:r>
              <a:rPr lang="en-US" altLang="zh-TW" dirty="0">
                <a:latin typeface="Arial Narrow" panose="020B0606020202030204" pitchFamily="34" charset="0"/>
                <a:ea typeface="新細明體" pitchFamily="18" charset="-120"/>
              </a:rPr>
              <a:t>/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,,);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pwd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") </a:t>
            </a:r>
            <a:r>
              <a:rPr lang="en-US" altLang="zh-TW" sz="2400" dirty="0">
                <a:latin typeface="Arial Narrow" panose="020B0606020202030204" pitchFamily="34" charset="0"/>
                <a:ea typeface="新細明體" pitchFamily="18" charset="-120"/>
              </a:rPr>
              <a:t>#a command sequence</a:t>
            </a:r>
          </a:p>
          <a:p>
            <a:pPr>
              <a:lnSpc>
                <a:spcPct val="80000"/>
              </a:lnSpc>
              <a:spcBef>
                <a:spcPct val="0"/>
              </a:spcBef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   }</a:t>
            </a:r>
          </a:p>
        </p:txBody>
      </p:sp>
      <p:sp>
        <p:nvSpPr>
          <p:cNvPr id="4" name="Rounded Rectangular Callout 3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24220"/>
              <a:gd name="adj2" fmla="val -83589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system()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19785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getline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 options</a:t>
            </a:r>
            <a:endParaRPr lang="en-US" altLang="zh-TW" sz="4400" kern="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7630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altLang="zh-TW" sz="3200" kern="0" dirty="0">
                <a:ea typeface="新細明體" pitchFamily="18" charset="-120"/>
              </a:rPr>
              <a:t>Instead of standard input, you can </a:t>
            </a:r>
            <a:r>
              <a:rPr lang="en-US" altLang="zh-TW" sz="3200" kern="0" dirty="0" err="1">
                <a:ea typeface="新細明體" pitchFamily="18" charset="-120"/>
              </a:rPr>
              <a:t>getline</a:t>
            </a:r>
            <a:r>
              <a:rPr lang="en-US" altLang="zh-TW" sz="3200" kern="0" dirty="0">
                <a:ea typeface="新細明體" pitchFamily="18" charset="-120"/>
              </a:rPr>
              <a:t> from: 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file you indicate (remember the quotes):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echo| awk '{while(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&lt;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"F"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)print $1}'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</a:t>
            </a:r>
          </a:p>
          <a:p>
            <a:pPr>
              <a:spcBef>
                <a:spcPts val="0"/>
              </a:spcBef>
              <a:buFont typeface="Arial" charset="0"/>
              <a:buChar char="•"/>
            </a:pPr>
            <a:r>
              <a:rPr lang="en-US" altLang="zh-TW" sz="3200" kern="0" dirty="0">
                <a:solidFill>
                  <a:srgbClr val="FF0000"/>
                </a:solidFill>
                <a:ea typeface="新細明體" pitchFamily="18" charset="-120"/>
              </a:rPr>
              <a:t>A piped command you execute (you provide a string holding a UNIX command sequence):</a:t>
            </a:r>
          </a:p>
          <a:p>
            <a:pPr>
              <a:spcBef>
                <a:spcPts val="0"/>
              </a:spcBef>
            </a:pPr>
            <a:endParaRPr lang="en-US" altLang="zh-TW" sz="1050" kern="0" dirty="0">
              <a:ea typeface="新細明體" pitchFamily="18" charset="-120"/>
            </a:endParaRP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echo|awk '{while(</a:t>
            </a:r>
            <a:r>
              <a:rPr lang="en-US" altLang="zh-TW" kern="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"cat F"|</a:t>
            </a:r>
            <a:r>
              <a:rPr lang="en-US" altLang="zh-TW" kern="0" dirty="0" err="1"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) print}'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1 2 3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4 5 6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7 8 9</a:t>
            </a:r>
          </a:p>
          <a:p>
            <a:pPr lvl="1">
              <a:spcBef>
                <a:spcPts val="0"/>
              </a:spcBef>
              <a:buNone/>
            </a:pPr>
            <a:r>
              <a:rPr lang="en-US" altLang="zh-TW" kern="0" dirty="0">
                <a:latin typeface="Lucida Console" panose="020B0609040504020204" pitchFamily="49" charset="0"/>
                <a:ea typeface="新細明體" pitchFamily="18" charset="-120"/>
              </a:rPr>
              <a:t>% </a:t>
            </a:r>
          </a:p>
        </p:txBody>
      </p:sp>
      <p:sp>
        <p:nvSpPr>
          <p:cNvPr id="5" name="Rounded Rectangular Callout 4"/>
          <p:cNvSpPr/>
          <p:nvPr/>
        </p:nvSpPr>
        <p:spPr bwMode="auto">
          <a:xfrm>
            <a:off x="1524000" y="2743200"/>
            <a:ext cx="7496175" cy="1247775"/>
          </a:xfrm>
          <a:prstGeom prst="wedgeRoundRectCallout">
            <a:avLst>
              <a:gd name="adj1" fmla="val -1539"/>
              <a:gd name="adj2" fmla="val 98472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Recall that the pipe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used with </a:t>
            </a:r>
            <a:r>
              <a:rPr kumimoji="0" lang="en-US" sz="3200" b="0" i="0" u="none" strike="noStrike" cap="none" normalizeH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also executed a UNIX command sequence…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1219200" y="3276600"/>
            <a:ext cx="7496175" cy="1247775"/>
          </a:xfrm>
          <a:prstGeom prst="wedgeRoundRectCallout">
            <a:avLst>
              <a:gd name="adj1" fmla="val -48426"/>
              <a:gd name="adj2" fmla="val 169464"/>
              <a:gd name="adj3" fmla="val 16667"/>
            </a:avLst>
          </a:prstGeom>
          <a:solidFill>
            <a:srgbClr val="0000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Notice that "| </a:t>
            </a:r>
            <a:r>
              <a:rPr kumimoji="0" lang="en-US" sz="3200" b="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getline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" </a:t>
            </a:r>
            <a:r>
              <a:rPr kumimoji="0" lang="en-US" sz="3200" b="1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itchFamily="18" charset="0"/>
              </a:rPr>
              <a:t>kept track </a:t>
            </a:r>
            <a:r>
              <a:rPr kumimoji="0" 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of how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 many lines the UNIX command </a:t>
            </a:r>
            <a:r>
              <a:rPr lang="en-US" sz="3200" dirty="0">
                <a:solidFill>
                  <a:schemeClr val="bg1"/>
                </a:solidFill>
              </a:rPr>
              <a:t>gener</a:t>
            </a:r>
            <a:r>
              <a:rPr kumimoji="0" lang="en-US" sz="3200" b="0" i="0" u="none" strike="noStrike" cap="none" normalizeH="0" dirty="0">
                <a:ln>
                  <a:noFill/>
                </a:ln>
                <a:solidFill>
                  <a:schemeClr val="bg1"/>
                </a:solidFill>
                <a:effectLst/>
                <a:latin typeface="Times New Roman" pitchFamily="18" charset="0"/>
              </a:rPr>
              <a:t>ated.</a:t>
            </a: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5981"/>
              <a:gd name="adj2" fmla="val -1745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  <p:sp>
        <p:nvSpPr>
          <p:cNvPr id="10" name="Trapezoid 9"/>
          <p:cNvSpPr>
            <a:spLocks noChangeAspect="1"/>
          </p:cNvSpPr>
          <p:nvPr/>
        </p:nvSpPr>
        <p:spPr bwMode="auto">
          <a:xfrm rot="-2700000">
            <a:off x="-737070" y="282628"/>
            <a:ext cx="2945498" cy="863248"/>
          </a:xfrm>
          <a:prstGeom prst="trapezoid">
            <a:avLst>
              <a:gd name="adj" fmla="val 100893"/>
            </a:avLst>
          </a:prstGeom>
          <a:solidFill>
            <a:srgbClr val="FFFF00"/>
          </a:solidFill>
          <a:ln w="952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0" rIns="91440" bIns="45720" numCol="1" rtlCol="0" anchor="ctr" anchorCtr="1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5pPr>
            <a:lvl6pPr marL="22860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6pPr>
            <a:lvl7pPr marL="27432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7pPr>
            <a:lvl8pPr marL="32004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8pPr>
            <a:lvl9pPr marL="3657600" algn="l" defTabSz="914400" rtl="0" eaLnBrk="1" latinLnBrk="0" hangingPunct="1">
              <a:defRPr kumimoji="1" b="1" kern="1200">
                <a:solidFill>
                  <a:schemeClr val="tx1"/>
                </a:solidFill>
                <a:latin typeface="Arial Narrow" pitchFamily="34" charset="0"/>
                <a:ea typeface="新細明體" pitchFamily="18" charset="-120"/>
                <a:cs typeface="Arial" pitchFamily="34" charset="0"/>
              </a:defRPr>
            </a:lvl9pPr>
          </a:lstStyle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新細明體" charset="-120"/>
              </a:rPr>
              <a:t>Recall Slide #44</a:t>
            </a:r>
          </a:p>
          <a:p>
            <a:pPr marL="0" marR="0" indent="0" algn="ctr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sz="9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044202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animBg="1"/>
      <p:bldP spid="8" grpId="0" animBg="1"/>
      <p:bldP spid="9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 bwMode="auto">
          <a:xfrm>
            <a:off x="0" y="1049338"/>
            <a:ext cx="9144000" cy="5808662"/>
          </a:xfrm>
          <a:prstGeom prst="rect">
            <a:avLst/>
          </a:prstGeom>
          <a:solidFill>
            <a:srgbClr val="EEE8AA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691"/>
          <a:stretch/>
        </p:blipFill>
        <p:spPr>
          <a:xfrm>
            <a:off x="290280" y="707687"/>
            <a:ext cx="8853720" cy="607411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0"/>
          <a:stretch/>
        </p:blipFill>
        <p:spPr>
          <a:xfrm>
            <a:off x="-9832" y="707687"/>
            <a:ext cx="9230032" cy="6074113"/>
          </a:xfrm>
          <a:prstGeom prst="rect">
            <a:avLst/>
          </a:prstGeom>
        </p:spPr>
      </p:pic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Summary of Built-In Functions</a:t>
            </a:r>
          </a:p>
        </p:txBody>
      </p:sp>
      <p:cxnSp>
        <p:nvCxnSpPr>
          <p:cNvPr id="4" name="Straight Connector 3"/>
          <p:cNvCxnSpPr/>
          <p:nvPr/>
        </p:nvCxnSpPr>
        <p:spPr bwMode="auto">
          <a:xfrm flipH="1">
            <a:off x="-7939" y="1052512"/>
            <a:ext cx="9144000" cy="1588"/>
          </a:xfrm>
          <a:prstGeom prst="line">
            <a:avLst/>
          </a:prstGeom>
          <a:solidFill>
            <a:schemeClr val="accent1"/>
          </a:solidFill>
          <a:ln w="6350" cap="flat" cmpd="sng" algn="ctr">
            <a:solidFill>
              <a:srgbClr val="E3E2CE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" name="Rectangle 2"/>
          <p:cNvSpPr/>
          <p:nvPr/>
        </p:nvSpPr>
        <p:spPr bwMode="auto">
          <a:xfrm>
            <a:off x="4991250" y="2855239"/>
            <a:ext cx="4098537" cy="1442079"/>
          </a:xfrm>
          <a:prstGeom prst="rect">
            <a:avLst/>
          </a:prstGeom>
          <a:solidFill>
            <a:srgbClr val="EEE8AA">
              <a:alpha val="6980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ounded Rectangular Callout 12"/>
          <p:cNvSpPr/>
          <p:nvPr/>
        </p:nvSpPr>
        <p:spPr bwMode="auto">
          <a:xfrm>
            <a:off x="1981200" y="5257800"/>
            <a:ext cx="6705600" cy="1143000"/>
          </a:xfrm>
          <a:prstGeom prst="wedgeRoundRectCallout">
            <a:avLst>
              <a:gd name="adj1" fmla="val 4916"/>
              <a:gd name="adj2" fmla="val -97009"/>
              <a:gd name="adj3" fmla="val 16667"/>
            </a:avLst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normalizeH="0" baseline="0" dirty="0">
                <a:ln>
                  <a:noFill/>
                </a:ln>
                <a:effectLst/>
                <a:latin typeface="Times New Roman" pitchFamily="18" charset="0"/>
              </a:rPr>
              <a:t>But it can only keep track of one pipe</a:t>
            </a:r>
            <a:r>
              <a:rPr kumimoji="0" lang="en-US" sz="3200" b="0" i="0" u="none" strike="noStrike" cap="none" normalizeH="0" dirty="0">
                <a:ln>
                  <a:noFill/>
                </a:ln>
                <a:effectLst/>
                <a:latin typeface="Times New Roman" pitchFamily="18" charset="0"/>
              </a:rPr>
              <a:t>. And that's why there's a close function.</a:t>
            </a:r>
            <a:endParaRPr kumimoji="0" lang="en-US" sz="3200" b="0" i="0" u="none" strike="noStrike" cap="none" normalizeH="0" baseline="0" dirty="0">
              <a:ln>
                <a:noFill/>
              </a:ln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3454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438400"/>
            <a:ext cx="8839200" cy="762000"/>
          </a:xfrm>
        </p:spPr>
        <p:txBody>
          <a:bodyPr/>
          <a:lstStyle/>
          <a:p>
            <a:r>
              <a:rPr lang="en-US" b="1" dirty="0"/>
              <a:t>Associative Arrays…</a:t>
            </a:r>
          </a:p>
        </p:txBody>
      </p:sp>
    </p:spTree>
    <p:extLst>
      <p:ext uri="{BB962C8B-B14F-4D97-AF65-F5344CB8AC3E}">
        <p14:creationId xmlns:p14="http://schemas.microsoft.com/office/powerpoint/2010/main" val="6660106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61122" y="778565"/>
            <a:ext cx="8458200" cy="556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Wingdings" panose="05000000000000000000" pitchFamily="2" charset="2"/>
              <a:buChar char="§"/>
            </a:pPr>
            <a:r>
              <a:rPr lang="en-US" altLang="zh-TW" sz="4000" kern="0" dirty="0">
                <a:latin typeface="Times New Roman" panose="02020603050405020304" pitchFamily="18" charset="0"/>
                <a:ea typeface="新細明體" pitchFamily="18" charset="-120"/>
                <a:cs typeface="Times New Roman" panose="02020603050405020304" pitchFamily="18" charset="0"/>
              </a:rPr>
              <a:t>Awk provides arrays for storing groups of related data values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# reverse - print input in reverse order by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         { line[NR] = $0 }   	# remember each line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END { 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= NR		# print lines in reverse order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while (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&gt; 0) {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	print line[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]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		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= </a:t>
            </a:r>
            <a:r>
              <a:rPr lang="en-US" altLang="zh-TW" sz="2800" kern="0" dirty="0" err="1">
                <a:ea typeface="新細明體" pitchFamily="18" charset="-120"/>
              </a:rPr>
              <a:t>i</a:t>
            </a:r>
            <a:r>
              <a:rPr lang="en-US" altLang="zh-TW" sz="2800" kern="0" dirty="0">
                <a:ea typeface="新細明體" pitchFamily="18" charset="-120"/>
              </a:rPr>
              <a:t> - 1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    	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sz="2800" kern="0" dirty="0">
                <a:ea typeface="新細明體" pitchFamily="18" charset="-120"/>
              </a:rPr>
              <a:t>		     }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514600" y="914400"/>
            <a:ext cx="5943600" cy="990600"/>
          </a:xfrm>
          <a:prstGeom prst="wedgeRoundRectCallout">
            <a:avLst>
              <a:gd name="adj1" fmla="val -41557"/>
              <a:gd name="adj2" fmla="val 13411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</a:t>
            </a:r>
            <a:r>
              <a:rPr lang="en-US" altLang="zh-TW" b="1" i="1" dirty="0">
                <a:ea typeface="新細明體" pitchFamily="18" charset="-120"/>
              </a:rPr>
              <a:t>looks like</a:t>
            </a:r>
            <a:r>
              <a:rPr lang="en-US" altLang="zh-TW" dirty="0">
                <a:ea typeface="新細明體" pitchFamily="18" charset="-120"/>
              </a:rPr>
              <a:t> an ordinary C-style array. But actually the array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index</a:t>
            </a:r>
            <a:r>
              <a:rPr lang="en-US" altLang="zh-TW" dirty="0">
                <a:ea typeface="新細明體" pitchFamily="18" charset="-120"/>
              </a:rPr>
              <a:t> being used is a </a:t>
            </a:r>
            <a:r>
              <a:rPr lang="en-US" altLang="zh-TW" b="1" i="1" dirty="0">
                <a:solidFill>
                  <a:srgbClr val="FFFF00"/>
                </a:solidFill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3657600" y="3810000"/>
            <a:ext cx="5410200" cy="1752600"/>
          </a:xfrm>
          <a:prstGeom prst="wedgeRoundRectCallout">
            <a:avLst>
              <a:gd name="adj1" fmla="val 27310"/>
              <a:gd name="adj2" fmla="val -16768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(It just so-happens that, in this case, the string contains a set of characters that are all digits – in other words, this string just happens to actually represent a number.)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218" y="838200"/>
            <a:ext cx="8478982" cy="6019800"/>
          </a:xfrm>
        </p:spPr>
        <p:txBody>
          <a:bodyPr/>
          <a:lstStyle/>
          <a:p>
            <a:pPr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There is a data structure called a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hash table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.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That is what an associative array is.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You use a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key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to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look-up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 the </a:t>
            </a:r>
            <a:r>
              <a:rPr lang="en-US" altLang="zh-TW" sz="4000" dirty="0">
                <a:solidFill>
                  <a:srgbClr val="FF9900"/>
                </a:solidFill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value </a:t>
            </a: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in the table.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simpler: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AWK manages the hash table.</a:t>
            </a:r>
            <a:endParaRPr lang="en-US" altLang="zh-TW" sz="4000" dirty="0">
              <a:latin typeface="Times New Roman" pitchFamily="18" charset="0"/>
              <a:ea typeface="新細明體" pitchFamily="18" charset="-120"/>
              <a:cs typeface="Times New Roman" pitchFamily="18" charset="0"/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altLang="zh-TW" sz="40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They make some tasks more efficient: </a:t>
            </a:r>
          </a:p>
          <a:p>
            <a:pPr lvl="1">
              <a:spcBef>
                <a:spcPts val="0"/>
              </a:spcBef>
              <a:buFont typeface="Wingdings" panose="05000000000000000000" pitchFamily="2" charset="2"/>
              <a:buChar char="§"/>
            </a:pPr>
            <a:r>
              <a:rPr lang="en-US" altLang="zh-TW" sz="36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Because AWK optimizes the hash table.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7620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Awk Arrays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BEGIN</a:t>
            </a:r>
            <a:r>
              <a:rPr lang="en-US" altLang="zh-TW" dirty="0">
                <a:ea typeface="新細明體" pitchFamily="18" charset="-120"/>
              </a:rPr>
              <a:t>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 err="1">
                <a:ea typeface="新細明體" pitchFamily="18" charset="-120"/>
              </a:rPr>
              <a:t>beautifull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96129"/>
              <a:gd name="adj2" fmla="val -5943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where you initialize stuff (in this case, an array).</a:t>
            </a: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for(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ea typeface="新細明體" pitchFamily="18" charset="-120"/>
              </a:rPr>
              <a:t>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70717"/>
              <a:gd name="adj2" fmla="val 12333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can loop through all fields.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(A little comment about END)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914400"/>
            <a:ext cx="8763000" cy="5943600"/>
          </a:xfrm>
        </p:spPr>
        <p:txBody>
          <a:bodyPr/>
          <a:lstStyle/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Counting is easy to do with AWK: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$3 &gt; 15 {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=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 + 1}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	END { print </a:t>
            </a:r>
            <a:r>
              <a:rPr lang="en-US" altLang="zh-TW" sz="2400" dirty="0" err="1">
                <a:solidFill>
                  <a:srgbClr val="808080"/>
                </a:solidFill>
                <a:ea typeface="新細明體" pitchFamily="18" charset="-120"/>
              </a:rPr>
              <a:t>emp</a:t>
            </a:r>
            <a:r>
              <a:rPr lang="en-US" altLang="zh-TW" sz="2400" dirty="0">
                <a:solidFill>
                  <a:srgbClr val="808080"/>
                </a:solidFill>
                <a:ea typeface="新細明體" pitchFamily="18" charset="-120"/>
              </a:rPr>
              <a:t>, "employees worked more than 15 hrs"}</a:t>
            </a:r>
          </a:p>
          <a:p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Computing Sums and Averages is also simple: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{ pay = pay + $2 * $3 }</a:t>
            </a:r>
          </a:p>
          <a:p>
            <a:pPr lvl="1">
              <a:buNone/>
            </a:pP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END</a:t>
            </a:r>
            <a:r>
              <a:rPr lang="en-US" altLang="zh-TW" dirty="0">
                <a:ea typeface="新細明體" pitchFamily="18" charset="-120"/>
              </a:rPr>
              <a:t> { print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</a:t>
            </a:r>
            <a:r>
              <a:rPr lang="en-US" altLang="zh-TW" dirty="0">
                <a:ea typeface="新細明體" pitchFamily="18" charset="-120"/>
              </a:rPr>
              <a:t>, "employees" </a:t>
            </a:r>
            <a:r>
              <a:rPr lang="en-US" altLang="zh-TW" spc="-70" dirty="0">
                <a:solidFill>
                  <a:schemeClr val="tx1">
                    <a:lumMod val="65000"/>
                    <a:lumOff val="35000"/>
                  </a:schemeClr>
                </a:solidFill>
                <a:ea typeface="新細明體" pitchFamily="18" charset="-120"/>
              </a:rPr>
              <a:t>#NR’s value is from the final line</a:t>
            </a:r>
            <a:endParaRPr lang="en-US" altLang="zh-TW" dirty="0">
              <a:ea typeface="新細明體" pitchFamily="18" charset="-120"/>
            </a:endParaRP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"total pay is", pay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           print "average pay is", pay/NR      }</a:t>
            </a:r>
          </a:p>
          <a:p>
            <a:r>
              <a:rPr lang="en-US" altLang="zh-TW" dirty="0">
                <a:solidFill>
                  <a:srgbClr val="FF0000"/>
                </a:solidFill>
                <a:ea typeface="新細明體" pitchFamily="18" charset="-120"/>
              </a:rPr>
              <a:t>Printing the Last Input Line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Although </a:t>
            </a:r>
            <a:r>
              <a:rPr lang="en-US" altLang="zh-TW" dirty="0">
                <a:solidFill>
                  <a:srgbClr val="00B050"/>
                </a:solidFill>
                <a:ea typeface="新細明體" pitchFamily="18" charset="-120"/>
              </a:rPr>
              <a:t>NR retains its value</a:t>
            </a:r>
            <a:r>
              <a:rPr lang="en-US" altLang="zh-TW" dirty="0">
                <a:ea typeface="新細明體" pitchFamily="18" charset="-120"/>
              </a:rPr>
              <a:t> after the last input line has been read,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$0 does not (on some systems)</a:t>
            </a:r>
            <a:r>
              <a:rPr lang="en-US" altLang="zh-TW" dirty="0">
                <a:ea typeface="新細明體" pitchFamily="18" charset="-120"/>
              </a:rPr>
              <a:t>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       {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 = $0 </a:t>
            </a: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END { print NR ":", </a:t>
            </a:r>
            <a:r>
              <a:rPr lang="en-US" altLang="zh-TW" dirty="0">
                <a:solidFill>
                  <a:srgbClr val="3333CC"/>
                </a:solidFill>
                <a:ea typeface="新細明體" pitchFamily="18" charset="-120"/>
              </a:rPr>
              <a:t>last</a:t>
            </a:r>
            <a:r>
              <a:rPr lang="en-US" altLang="zh-TW" dirty="0">
                <a:ea typeface="新細明體" pitchFamily="18" charset="-120"/>
              </a:rPr>
              <a:t> }</a:t>
            </a:r>
          </a:p>
          <a:p>
            <a:pPr lvl="1">
              <a:buFont typeface="Monotype Sorts" pitchFamily="2" charset="2"/>
              <a:buNone/>
            </a:pPr>
            <a:endParaRPr lang="en-US" altLang="zh-TW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323752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0718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check what is </a:t>
            </a:r>
            <a:r>
              <a:rPr lang="en-US" altLang="zh-TW" b="1" u="sng" dirty="0">
                <a:solidFill>
                  <a:srgbClr val="FFFF00"/>
                </a:solidFill>
                <a:ea typeface="新細明體" pitchFamily="18" charset="-120"/>
              </a:rPr>
              <a:t>in</a:t>
            </a:r>
            <a:r>
              <a:rPr lang="en-US" altLang="zh-TW" dirty="0">
                <a:ea typeface="新細明體" pitchFamily="18" charset="-120"/>
              </a:rPr>
              <a:t> an </a:t>
            </a:r>
            <a:r>
              <a:rPr lang="en-US" altLang="zh-TW" b="1" dirty="0">
                <a:ea typeface="新細明體" pitchFamily="18" charset="-120"/>
              </a:rPr>
              <a:t>associative</a:t>
            </a:r>
            <a:r>
              <a:rPr lang="en-US" altLang="zh-TW" dirty="0">
                <a:ea typeface="新細明體" pitchFamily="18" charset="-120"/>
              </a:rPr>
              <a:t> array. 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27894"/>
              <a:gd name="adj2" fmla="val 13256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check what is </a:t>
            </a:r>
            <a:r>
              <a:rPr lang="en-US" altLang="zh-TW" b="1" u="sng" dirty="0">
                <a:ea typeface="新細明體" pitchFamily="18" charset="-120"/>
              </a:rPr>
              <a:t>in</a:t>
            </a:r>
            <a:r>
              <a:rPr lang="en-US" altLang="zh-TW" dirty="0">
                <a:ea typeface="新細明體" pitchFamily="18" charset="-120"/>
              </a:rPr>
              <a:t> an </a:t>
            </a:r>
            <a:r>
              <a:rPr lang="en-US" altLang="zh-TW" b="1" u="sng" dirty="0">
                <a:solidFill>
                  <a:srgbClr val="FFFF00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ea typeface="新細明體" pitchFamily="18" charset="-120"/>
              </a:rPr>
              <a:t> array. 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6019800" y="4572000"/>
            <a:ext cx="3048000" cy="1295400"/>
          </a:xfrm>
          <a:prstGeom prst="wedgeRoundRectCallout">
            <a:avLst>
              <a:gd name="adj1" fmla="val -78959"/>
              <a:gd name="adj2" fmla="val -155869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Can you visualize why a </a:t>
            </a:r>
            <a:r>
              <a:rPr lang="en-US" altLang="zh-TW" dirty="0">
                <a:solidFill>
                  <a:srgbClr val="FFFF00"/>
                </a:solidFill>
                <a:ea typeface="新細明體" pitchFamily="18" charset="-120"/>
              </a:rPr>
              <a:t>C-style array</a:t>
            </a:r>
            <a:r>
              <a:rPr lang="en-US" altLang="zh-TW" dirty="0">
                <a:ea typeface="新細明體" pitchFamily="18" charset="-120"/>
              </a:rPr>
              <a:t> would </a:t>
            </a:r>
            <a:r>
              <a:rPr lang="en-US" altLang="zh-TW" u="sng" dirty="0">
                <a:solidFill>
                  <a:srgbClr val="FFFF00"/>
                </a:solidFill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need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this</a:t>
            </a:r>
            <a:r>
              <a:rPr lang="en-US" altLang="zh-TW" dirty="0">
                <a:ea typeface="新細明體" pitchFamily="18" charset="-120"/>
              </a:rPr>
              <a:t> operator?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4267200" y="4495800"/>
            <a:ext cx="3048000" cy="1066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1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599"/>
              <a:gd name="adj2" fmla="val 136257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is how you update a field. 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accent1">
                    <a:lumMod val="75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accent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echo "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shein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solidFill>
                  <a:schemeClr val="bg1"/>
                </a:solidFill>
                <a:ea typeface="新細明體" pitchFamily="18" charset="-120"/>
              </a:rPr>
              <a:t>guttentag</a:t>
            </a: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 thanks very much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3352800" y="2438400"/>
            <a:ext cx="3886200" cy="990600"/>
          </a:xfrm>
          <a:prstGeom prst="wedgeRoundRectCallout">
            <a:avLst>
              <a:gd name="adj1" fmla="val -118246"/>
              <a:gd name="adj2" fmla="val 197180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prints the new $0, which may have updated  fields. 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thanks beautiful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</a:t>
            </a:r>
            <a:endParaRPr lang="zh-TW" altLang="en-US" dirty="0"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is </a:t>
            </a:r>
            <a:r>
              <a:rPr lang="en-US" altLang="zh-TW" b="1" i="1" dirty="0">
                <a:ea typeface="新細明體" pitchFamily="18" charset="-120"/>
              </a:rPr>
              <a:t>not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62668"/>
              <a:gd name="adj2" fmla="val 81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127089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5176"/>
              <a:gd name="adj2" fmla="val -394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7086600" y="4724400"/>
            <a:ext cx="2057400" cy="457200"/>
          </a:xfrm>
          <a:prstGeom prst="wedgeRoundRectCallout">
            <a:avLst>
              <a:gd name="adj1" fmla="val -299843"/>
              <a:gd name="adj2" fmla="val 217180"/>
              <a:gd name="adj3" fmla="val 16667"/>
            </a:avLst>
          </a:prstGeom>
          <a:solidFill>
            <a:srgbClr val="FFC0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it stays as is. 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=1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76200"/>
            <a:ext cx="8839200" cy="762000"/>
          </a:xfrm>
        </p:spPr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Handling Text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914400"/>
            <a:ext cx="84582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altLang="zh-TW" kern="0" dirty="0">
                <a:ea typeface="新細明體" pitchFamily="18" charset="-120"/>
              </a:rPr>
              <a:t>Awk variables can hold strings of characters as well as numbers, and Awk conveniently translates back and forth as needed</a:t>
            </a:r>
          </a:p>
          <a:p>
            <a:pPr>
              <a:spcBef>
                <a:spcPts val="1800"/>
              </a:spcBef>
            </a:pPr>
            <a:r>
              <a:rPr lang="en-US" altLang="zh-TW" kern="0" dirty="0">
                <a:ea typeface="新細明體" pitchFamily="18" charset="-120"/>
              </a:rPr>
              <a:t>The following program finds the employee who is paid the most per hour 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      $2 &gt; 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 { 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 = $2; </a:t>
            </a:r>
            <a:r>
              <a:rPr lang="en-US" altLang="zh-TW" sz="2400" kern="0" dirty="0" err="1">
                <a:ea typeface="新細明體" pitchFamily="18" charset="-120"/>
              </a:rPr>
              <a:t>maxemp</a:t>
            </a:r>
            <a:r>
              <a:rPr lang="en-US" altLang="zh-TW" sz="2400" kern="0" dirty="0">
                <a:ea typeface="新細明體" pitchFamily="18" charset="-120"/>
              </a:rPr>
              <a:t> = $1 }</a:t>
            </a:r>
          </a:p>
          <a:p>
            <a:pPr>
              <a:buFont typeface="Monotype Sorts" pitchFamily="2" charset="2"/>
              <a:buNone/>
            </a:pPr>
            <a:r>
              <a:rPr lang="en-US" altLang="zh-TW" sz="2400" kern="0" dirty="0">
                <a:ea typeface="新細明體" pitchFamily="18" charset="-120"/>
              </a:rPr>
              <a:t>      END { print "highest hourly rate:",</a:t>
            </a:r>
            <a:r>
              <a:rPr lang="en-US" altLang="zh-TW" sz="2400" kern="0" dirty="0" err="1">
                <a:ea typeface="新細明體" pitchFamily="18" charset="-120"/>
              </a:rPr>
              <a:t>maxrate</a:t>
            </a:r>
            <a:r>
              <a:rPr lang="en-US" altLang="zh-TW" sz="2400" kern="0" dirty="0">
                <a:ea typeface="新細明體" pitchFamily="18" charset="-120"/>
              </a:rPr>
              <a:t>,"for",</a:t>
            </a:r>
            <a:r>
              <a:rPr lang="en-US" altLang="zh-TW" sz="2400" kern="0" dirty="0" err="1">
                <a:ea typeface="新細明體" pitchFamily="18" charset="-120"/>
              </a:rPr>
              <a:t>maxemp</a:t>
            </a:r>
            <a:r>
              <a:rPr lang="en-US" altLang="zh-TW" sz="2400" kern="0" dirty="0">
                <a:ea typeface="新細明體" pitchFamily="18" charset="-120"/>
              </a:rPr>
              <a:t> }</a:t>
            </a:r>
          </a:p>
          <a:p>
            <a:pPr>
              <a:spcBef>
                <a:spcPts val="1800"/>
              </a:spcBef>
            </a:pPr>
            <a:r>
              <a:rPr lang="en-US" altLang="zh-TW" kern="0" dirty="0">
                <a:ea typeface="新細明體" pitchFamily="18" charset="-120"/>
              </a:rPr>
              <a:t>String Concatenation: the space operator</a:t>
            </a:r>
          </a:p>
          <a:p>
            <a:pPr lvl="1"/>
            <a:r>
              <a:rPr lang="en-US" altLang="zh-TW" kern="0" dirty="0">
                <a:ea typeface="新細明體" pitchFamily="18" charset="-120"/>
              </a:rPr>
              <a:t>New strings can be created by combining old ones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>
                <a:ea typeface="新細明體" pitchFamily="18" charset="-120"/>
              </a:rPr>
              <a:t>         { names = names $1 ", " }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kern="0" dirty="0">
                <a:ea typeface="新細明體" pitchFamily="18" charset="-120"/>
              </a:rPr>
              <a:t>END { print names }</a:t>
            </a:r>
          </a:p>
          <a:p>
            <a:pPr>
              <a:buFont typeface="Monotype Sorts" pitchFamily="2" charset="2"/>
              <a:buNone/>
            </a:pPr>
            <a:endParaRPr lang="en-US" altLang="zh-TW" sz="2400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5242959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40404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7F7F7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A6A6A6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3489325" algn="l"/>
              </a:tabLst>
            </a:pP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32069"/>
              <a:gd name="adj2" fmla="val 93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2296"/>
              <a:gd name="adj2" fmla="val -422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80365"/>
              <a:gd name="adj2" fmla="val 20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So, update it. </a:t>
            </a: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2286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133600" y="3048000"/>
            <a:ext cx="42672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2860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505200" y="3048000"/>
            <a:ext cx="1828800" cy="12192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2834640" y="4535424"/>
            <a:ext cx="2499360" cy="128016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>
                    <a:lumMod val="75000"/>
                    <a:lumOff val="2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80808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80808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tx1">
                    <a:lumMod val="50000"/>
                    <a:lumOff val="50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65000"/>
                  </a:schemeClr>
                </a:solidFill>
                <a:ea typeface="新細明體" pitchFamily="18" charset="-120"/>
              </a:rPr>
              <a:t>thanks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4114800" y="4724400"/>
            <a:ext cx="1066800" cy="457200"/>
          </a:xfrm>
          <a:prstGeom prst="wedgeRoundRectCallout">
            <a:avLst>
              <a:gd name="adj1" fmla="val -42554"/>
              <a:gd name="adj2" fmla="val -9482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 is  </a:t>
            </a:r>
            <a:r>
              <a:rPr lang="en-US" altLang="zh-TW" dirty="0">
                <a:ea typeface="新細明體" pitchFamily="18" charset="-120"/>
              </a:rPr>
              <a:t> in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91438"/>
              <a:gd name="adj2" fmla="val 89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-29826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7" name="Rounded Rectangular Callout 6"/>
          <p:cNvSpPr>
            <a:spLocks noChangeArrowheads="1"/>
          </p:cNvSpPr>
          <p:nvPr/>
        </p:nvSpPr>
        <p:spPr bwMode="auto">
          <a:xfrm>
            <a:off x="2667000" y="4724400"/>
            <a:ext cx="1447800" cy="457200"/>
          </a:xfrm>
          <a:prstGeom prst="wedgeRoundRectCallout">
            <a:avLst>
              <a:gd name="adj1" fmla="val 25753"/>
              <a:gd name="adj2" fmla="val -9482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word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186136"/>
              <a:gd name="adj2" fmla="val -31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11" name="Rounded Rectangular Callout 10"/>
          <p:cNvSpPr>
            <a:spLocks noChangeArrowheads="1"/>
          </p:cNvSpPr>
          <p:nvPr/>
        </p:nvSpPr>
        <p:spPr bwMode="auto">
          <a:xfrm>
            <a:off x="5181600" y="4724400"/>
            <a:ext cx="1905000" cy="457200"/>
          </a:xfrm>
          <a:prstGeom prst="wedgeRoundRectCallout">
            <a:avLst>
              <a:gd name="adj1" fmla="val -73816"/>
              <a:gd name="adj2" fmla="val -9082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 dictionary.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086600" y="4724400"/>
            <a:ext cx="1752600" cy="457200"/>
          </a:xfrm>
          <a:prstGeom prst="wedgeRoundRectCallout">
            <a:avLst>
              <a:gd name="adj1" fmla="val -224017"/>
              <a:gd name="adj2" fmla="val 189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So, update it. 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  <a:ln>
            <a:noFill/>
          </a:ln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"]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="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++)if(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[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$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]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cxnSp>
        <p:nvCxnSpPr>
          <p:cNvPr id="13" name="Straight Arrow Connector 12"/>
          <p:cNvCxnSpPr/>
          <p:nvPr/>
        </p:nvCxnSpPr>
        <p:spPr bwMode="auto">
          <a:xfrm flipH="1" flipV="1">
            <a:off x="3733800" y="4572000"/>
            <a:ext cx="1219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4" name="Straight Arrow Connector 13"/>
          <p:cNvCxnSpPr/>
          <p:nvPr/>
        </p:nvCxnSpPr>
        <p:spPr bwMode="auto">
          <a:xfrm flipH="1" flipV="1">
            <a:off x="2209800" y="3581400"/>
            <a:ext cx="4191000" cy="6858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6" name="Arc 15"/>
          <p:cNvSpPr/>
          <p:nvPr/>
        </p:nvSpPr>
        <p:spPr bwMode="auto">
          <a:xfrm>
            <a:off x="990600" y="2819400"/>
            <a:ext cx="2514600" cy="1676400"/>
          </a:xfrm>
          <a:prstGeom prst="arc">
            <a:avLst>
              <a:gd name="adj1" fmla="val 12267537"/>
              <a:gd name="adj2" fmla="val 20343868"/>
            </a:avLst>
          </a:prstGeom>
          <a:noFill/>
          <a:ln w="28575" cap="flat" cmpd="sng" algn="ctr">
            <a:solidFill>
              <a:srgbClr val="92D05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17" name="Straight Arrow Connector 16"/>
          <p:cNvCxnSpPr/>
          <p:nvPr/>
        </p:nvCxnSpPr>
        <p:spPr bwMode="auto">
          <a:xfrm>
            <a:off x="3733800" y="3505200"/>
            <a:ext cx="1600200" cy="7620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20" name="Straight Arrow Connector 19"/>
          <p:cNvCxnSpPr/>
          <p:nvPr/>
        </p:nvCxnSpPr>
        <p:spPr bwMode="auto">
          <a:xfrm flipH="1">
            <a:off x="3886200" y="4572000"/>
            <a:ext cx="1447800" cy="129540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9900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144000" cy="6172200"/>
          </a:xfrm>
          <a:solidFill>
            <a:schemeClr val="bg1"/>
          </a:solidFill>
        </p:spPr>
        <p:txBody>
          <a:bodyPr/>
          <a:lstStyle/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3200" dirty="0">
                <a:ea typeface="新細明體" pitchFamily="18" charset="-120"/>
              </a:rPr>
              <a:t>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printf</a:t>
            </a:r>
            <a:r>
              <a:rPr lang="en-US" altLang="zh-TW" sz="3200" dirty="0">
                <a:ea typeface="新細明體" pitchFamily="18" charset="-120"/>
              </a:rPr>
              <a:t> format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[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, expression-list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 [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&gt;</a:t>
            </a:r>
            <a:r>
              <a:rPr lang="en-US" altLang="zh-TW" sz="3200" dirty="0">
                <a:ea typeface="新細明體" pitchFamily="18" charset="-120"/>
              </a:rPr>
              <a:t> filename </a:t>
            </a:r>
            <a:r>
              <a:rPr lang="en-US" altLang="zh-TW" sz="3200" dirty="0">
                <a:latin typeface="Bahnschrift" panose="020B0502040204020203" pitchFamily="34" charset="0"/>
                <a:ea typeface="新細明體" pitchFamily="18" charset="-120"/>
              </a:rPr>
              <a:t>]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if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[ 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else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dirty="0">
                <a:ea typeface="新細明體" pitchFamily="18" charset="-120"/>
              </a:rPr>
              <a:t> ]</a:t>
            </a:r>
            <a:endParaRPr lang="en-US" altLang="zh-TW" dirty="0"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{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  <a:r>
              <a:rPr lang="en-US" altLang="zh-TW" sz="3200" i="1" spc="-200" dirty="0">
                <a:ea typeface="新細明體" pitchFamily="18" charset="-120"/>
              </a:rPr>
              <a:t>(</a:t>
            </a:r>
            <a:r>
              <a:rPr lang="en-US" altLang="zh-TW" sz="3200" i="1" spc="-100" dirty="0">
                <a:ea typeface="新細明體" pitchFamily="18" charset="-120"/>
              </a:rPr>
              <a:t>s</a:t>
            </a:r>
            <a:r>
              <a:rPr lang="en-US" altLang="zh-TW" sz="3200" i="1" dirty="0">
                <a:ea typeface="新細明體" pitchFamily="18" charset="-120"/>
              </a:rPr>
              <a:t>)</a:t>
            </a:r>
            <a:r>
              <a:rPr lang="en-US" altLang="zh-TW" sz="1400" i="1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}</a:t>
            </a:r>
            <a:r>
              <a:rPr lang="en-US" altLang="zh-TW" sz="2000" dirty="0">
                <a:latin typeface="Lucida Console" panose="020B0609040504020204" pitchFamily="49" charset="0"/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  <a:sym typeface="Symbol" panose="05050102010706020507" pitchFamily="18" charset="2"/>
              </a:rPr>
              <a:t> Creates a </a:t>
            </a:r>
            <a:r>
              <a:rPr lang="en-US" altLang="zh-TW" sz="3200" dirty="0">
                <a:ea typeface="新細明體" pitchFamily="18" charset="-120"/>
              </a:rPr>
              <a:t>statement block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while</a:t>
            </a:r>
            <a:r>
              <a:rPr lang="en-US" altLang="zh-TW" sz="3200" dirty="0">
                <a:ea typeface="新細明體" pitchFamily="18" charset="-120"/>
              </a:rPr>
              <a:t> (</a:t>
            </a: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condition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break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continue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for</a:t>
            </a:r>
            <a:r>
              <a:rPr lang="en-US" altLang="zh-TW" sz="3200" spc="-4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(</a:t>
            </a:r>
            <a:r>
              <a:rPr lang="en-US" altLang="zh-TW" sz="1600" i="1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condition</a:t>
            </a:r>
            <a:r>
              <a:rPr lang="en-US" altLang="zh-TW" sz="3200" spc="-40" dirty="0">
                <a:ea typeface="新細明體" pitchFamily="18" charset="-120"/>
              </a:rPr>
              <a:t>;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  <a:r>
              <a:rPr lang="en-US" altLang="zh-TW" sz="2000" spc="-40" dirty="0">
                <a:ea typeface="新細明體" pitchFamily="18" charset="-120"/>
              </a:rPr>
              <a:t> </a:t>
            </a:r>
            <a:r>
              <a:rPr lang="en-US" altLang="zh-TW" sz="3200" spc="-40" dirty="0">
                <a:ea typeface="新細明體" pitchFamily="18" charset="-120"/>
              </a:rPr>
              <a:t>)</a:t>
            </a:r>
            <a:r>
              <a:rPr lang="en-US" altLang="zh-TW" sz="2400" spc="-40" dirty="0">
                <a:ea typeface="新細明體" pitchFamily="18" charset="-120"/>
              </a:rPr>
              <a:t> </a:t>
            </a:r>
            <a:r>
              <a:rPr lang="en-US" altLang="zh-TW" sz="3200" i="1" spc="-40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spc="-2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       for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dirty="0">
                <a:ea typeface="新細明體" pitchFamily="18" charset="-120"/>
              </a:rPr>
              <a:t>( </a:t>
            </a:r>
            <a:r>
              <a:rPr lang="en-US" altLang="zh-TW" sz="3200" i="1" dirty="0">
                <a:ea typeface="新細明體" pitchFamily="18" charset="-120"/>
              </a:rPr>
              <a:t>variable</a:t>
            </a:r>
            <a:r>
              <a:rPr lang="en-US" altLang="zh-TW" sz="3200" dirty="0">
                <a:ea typeface="新細明體" pitchFamily="18" charset="-120"/>
              </a:rPr>
              <a:t> </a:t>
            </a: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in</a:t>
            </a:r>
            <a:r>
              <a:rPr lang="en-US" altLang="zh-TW" sz="320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3200" i="1" dirty="0">
                <a:ea typeface="新細明體" pitchFamily="18" charset="-120"/>
              </a:rPr>
              <a:t>array</a:t>
            </a:r>
            <a:r>
              <a:rPr lang="en-US" altLang="zh-TW" sz="3200" dirty="0">
                <a:ea typeface="新細明體" pitchFamily="18" charset="-120"/>
              </a:rPr>
              <a:t> ) </a:t>
            </a:r>
            <a:r>
              <a:rPr lang="en-US" altLang="zh-TW" sz="3200" i="1" dirty="0">
                <a:ea typeface="新細明體" pitchFamily="18" charset="-120"/>
              </a:rPr>
              <a:t>statement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next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exit</a:t>
            </a: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 err="1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getline</a:t>
            </a:r>
            <a:endParaRPr lang="en-US" altLang="zh-TW" sz="3200" dirty="0">
              <a:solidFill>
                <a:srgbClr val="FF0000"/>
              </a:solidFill>
              <a:latin typeface="Lucida Console" panose="020B0609040504020204" pitchFamily="49" charset="0"/>
              <a:ea typeface="新細明體" pitchFamily="18" charset="-120"/>
            </a:endParaRPr>
          </a:p>
          <a:p>
            <a:pPr indent="-287338">
              <a:lnSpc>
                <a:spcPct val="97000"/>
              </a:lnSpc>
              <a:spcBef>
                <a:spcPts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zh-TW" sz="3200" dirty="0">
                <a:solidFill>
                  <a:srgbClr val="FF0000"/>
                </a:solidFill>
                <a:latin typeface="Lucida Console" panose="020B0609040504020204" pitchFamily="49" charset="0"/>
                <a:ea typeface="新細明體" pitchFamily="18" charset="-120"/>
              </a:rPr>
              <a:t>function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0" y="1676400"/>
            <a:ext cx="9144000" cy="5181600"/>
          </a:xfrm>
          <a:prstGeom prst="rect">
            <a:avLst/>
          </a:prstGeom>
          <a:solidFill>
            <a:srgbClr val="FFFFFF">
              <a:alpha val="8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7239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NF;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15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the loop is done. 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990600"/>
            <a:ext cx="8458200" cy="57912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sz="3200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Associative arrays can easily translate text: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chemeClr val="bg1">
                  <a:lumMod val="50000"/>
                </a:schemeClr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"]="beautiful"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{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for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(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=1;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i&lt;=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NF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;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++)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if($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  <a:ea typeface="新細明體" pitchFamily="18" charset="-120"/>
              </a:rPr>
              <a:t>]}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1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FF990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9900"/>
                </a:solidFill>
                <a:ea typeface="新細明體" pitchFamily="18" charset="-120"/>
              </a:rPr>
              <a:t> thanks beautiful</a:t>
            </a:r>
            <a:endParaRPr lang="zh-TW" altLang="en-US" dirty="0">
              <a:solidFill>
                <a:srgbClr val="FF99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chemeClr val="bg1">
                    <a:lumMod val="75000"/>
                  </a:schemeClr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chemeClr val="bg1">
                  <a:lumMod val="75000"/>
                </a:schemeClr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1066800" y="3505200"/>
            <a:ext cx="1905000" cy="457200"/>
          </a:xfrm>
          <a:prstGeom prst="wedgeRoundRectCallout">
            <a:avLst>
              <a:gd name="adj1" fmla="val 49753"/>
              <a:gd name="adj2" fmla="val 125180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4572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now, 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==4. 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2971800" y="3505200"/>
            <a:ext cx="1752600" cy="457200"/>
          </a:xfrm>
          <a:prstGeom prst="wedgeRoundRectCallout">
            <a:avLst>
              <a:gd name="adj1" fmla="val -95771"/>
              <a:gd name="adj2" fmla="val 137180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0"/>
          <a:lstStyle/>
          <a:p>
            <a:pPr marL="0" lvl="1"/>
            <a:r>
              <a:rPr lang="en-US" altLang="zh-TW" b="1" i="1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And 4 &gt; NF. 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4724400" y="3505200"/>
            <a:ext cx="2514600" cy="457200"/>
          </a:xfrm>
          <a:prstGeom prst="wedgeRoundRectCallout">
            <a:avLst>
              <a:gd name="adj1" fmla="val -197452"/>
              <a:gd name="adj2" fmla="val 14118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So the loop is done. </a:t>
            </a:r>
          </a:p>
        </p:txBody>
      </p: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93788"/>
              <a:gd name="adj2" fmla="val 2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And $0 prints. </a:t>
            </a:r>
          </a:p>
        </p:txBody>
      </p: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7239000" y="3505200"/>
            <a:ext cx="1905000" cy="457200"/>
          </a:xfrm>
          <a:prstGeom prst="wedgeRoundRectCallout">
            <a:avLst>
              <a:gd name="adj1" fmla="val -304508"/>
              <a:gd name="adj2" fmla="val 451180"/>
              <a:gd name="adj3" fmla="val 16667"/>
            </a:avLst>
          </a:prstGeom>
          <a:solidFill>
            <a:srgbClr val="FF990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lIns="0"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And $0 prints. 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 cat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endParaRPr lang="en-US" altLang="zh-TW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{for(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=1;i&lt;=</a:t>
            </a:r>
            <a:r>
              <a:rPr lang="en-US" altLang="zh-TW" dirty="0" err="1">
                <a:ea typeface="新細明體" pitchFamily="18" charset="-120"/>
              </a:rPr>
              <a:t>NF;i</a:t>
            </a:r>
            <a:r>
              <a:rPr lang="en-US" altLang="zh-TW" dirty="0">
                <a:ea typeface="新細明體" pitchFamily="18" charset="-120"/>
              </a:rPr>
              <a:t>++)if($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 in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) 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=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[$</a:t>
            </a:r>
            <a:r>
              <a:rPr lang="en-US" altLang="zh-TW" dirty="0" err="1">
                <a:ea typeface="新細明體" pitchFamily="18" charset="-120"/>
              </a:rPr>
              <a:t>i</a:t>
            </a:r>
            <a:r>
              <a:rPr lang="en-US" altLang="zh-TW" dirty="0">
                <a:ea typeface="新細明體" pitchFamily="18" charset="-120"/>
              </a:rPr>
              <a:t>]}  1</a:t>
            </a:r>
            <a:endParaRPr lang="zh-TW" altLang="en-US" dirty="0"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% echo "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,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 | awk -f </a:t>
            </a:r>
            <a:r>
              <a:rPr lang="en-US" altLang="zh-TW" dirty="0" err="1">
                <a:ea typeface="新細明體" pitchFamily="18" charset="-120"/>
              </a:rPr>
              <a:t>awkfile</a:t>
            </a:r>
            <a:r>
              <a:rPr lang="en-US" altLang="zh-TW" dirty="0"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, thanks beautiful</a:t>
            </a:r>
            <a:endParaRPr lang="zh-TW" altLang="en-US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%</a:t>
            </a:r>
            <a:endParaRPr lang="zh-TW" altLang="en-US" dirty="0"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7615617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8900113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 rot="690457">
            <a:off x="4087357" y="5992231"/>
            <a:ext cx="401053" cy="838200"/>
          </a:xfrm>
          <a:prstGeom prst="wedgeRoundRectCallout">
            <a:avLst>
              <a:gd name="adj1" fmla="val -174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endParaRPr lang="en-US" altLang="zh-TW" dirty="0">
              <a:ea typeface="新細明體" pitchFamily="18" charset="-120"/>
            </a:endParaRP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Wonderful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00B0F0"/>
                </a:solidFill>
                <a:ea typeface="新細明體" pitchFamily="18" charset="-120"/>
              </a:rPr>
              <a:t>W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underbar</a:t>
            </a:r>
            <a:r>
              <a:rPr lang="en-US" altLang="zh-TW" dirty="0">
                <a:solidFill>
                  <a:srgbClr val="00B0F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92D050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,</a:t>
            </a:r>
            <a:r>
              <a:rPr lang="en-US" altLang="zh-TW" dirty="0"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4495800"/>
            <a:ext cx="5245768" cy="457200"/>
          </a:xfrm>
          <a:prstGeom prst="wedgeRoundRectCallout">
            <a:avLst>
              <a:gd name="adj1" fmla="val -8328"/>
              <a:gd name="adj2" fmla="val 161741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wunderbar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" name="Rounded Rectangular Callout 4"/>
          <p:cNvSpPr>
            <a:spLocks noChangeArrowheads="1"/>
          </p:cNvSpPr>
          <p:nvPr/>
        </p:nvSpPr>
        <p:spPr bwMode="auto">
          <a:xfrm>
            <a:off x="5277853" y="4495800"/>
            <a:ext cx="3866147" cy="457200"/>
          </a:xfrm>
          <a:prstGeom prst="wedgeRoundRectCallout">
            <a:avLst>
              <a:gd name="adj1" fmla="val -126585"/>
              <a:gd name="adj2" fmla="val 277530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H="1" flipV="1">
            <a:off x="2819400" y="4267200"/>
            <a:ext cx="629653" cy="3368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2" name="Straight Arrow Connector 11"/>
          <p:cNvCxnSpPr/>
          <p:nvPr/>
        </p:nvCxnSpPr>
        <p:spPr bwMode="auto">
          <a:xfrm flipH="1" flipV="1">
            <a:off x="5277853" y="4114800"/>
            <a:ext cx="1255296" cy="489284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8" name="Rounded Rectangular Callout 7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62692"/>
              <a:gd name="adj2" fmla="val -60403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That’s because this text was: 1) capitalized and 2) followed by a comma. So there was no match.</a:t>
            </a:r>
          </a:p>
        </p:txBody>
      </p:sp>
    </p:spTree>
    <p:extLst>
      <p:ext uri="{BB962C8B-B14F-4D97-AF65-F5344CB8AC3E}">
        <p14:creationId xmlns:p14="http://schemas.microsoft.com/office/powerpoint/2010/main" val="23025703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"]="thank you very much"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thanks beautiful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cxnSp>
        <p:nvCxnSpPr>
          <p:cNvPr id="7" name="Straight Arrow Connector 6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106658628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r>
              <a:rPr lang="en-US" altLang="zh-TW" dirty="0"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"]="Wonderful"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++)if($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in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)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0" name="Rounded Rectangular Callout 9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cxnSp>
        <p:nvCxnSpPr>
          <p:cNvPr id="15" name="Straight Arrow Connector 14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702100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52400" y="0"/>
            <a:ext cx="88392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accent2"/>
                </a:solidFill>
                <a:latin typeface="Arial" charset="0"/>
              </a:defRPr>
            </a:lvl9pPr>
          </a:lstStyle>
          <a:p>
            <a: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  <a:t>Keywords</a:t>
            </a:r>
            <a:br>
              <a:rPr lang="en-US" altLang="zh-TW" sz="4400" kern="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print </a:t>
            </a:r>
            <a:r>
              <a:rPr lang="en-US" altLang="zh-TW" sz="5400" kern="0" dirty="0">
                <a:solidFill>
                  <a:srgbClr val="333399"/>
                </a:solidFill>
                <a:ea typeface="新細明體" pitchFamily="18" charset="-120"/>
              </a:rPr>
              <a:t>&amp;</a:t>
            </a:r>
            <a:r>
              <a:rPr lang="en-US" altLang="zh-TW" sz="5400" b="1" kern="0" dirty="0">
                <a:solidFill>
                  <a:srgbClr val="FF0000"/>
                </a:solidFill>
                <a:ea typeface="新細明體" pitchFamily="18" charset="-120"/>
              </a:rPr>
              <a:t> </a:t>
            </a:r>
            <a:r>
              <a:rPr lang="en-US" altLang="zh-TW" sz="5400" b="1" kern="0" dirty="0" err="1">
                <a:solidFill>
                  <a:srgbClr val="FF0000"/>
                </a:solidFill>
                <a:ea typeface="新細明體" pitchFamily="18" charset="-120"/>
              </a:rPr>
              <a:t>printf</a:t>
            </a:r>
            <a:endParaRPr lang="en-US" altLang="zh-TW" sz="4400" b="1" kern="0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53340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The print command assumes basic formatting: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Put spaces where ever there are commas</a:t>
            </a:r>
          </a:p>
          <a:p>
            <a:pPr lvl="1"/>
            <a:r>
              <a:rPr lang="en-US" altLang="zh-TW" dirty="0">
                <a:ea typeface="新細明體" pitchFamily="18" charset="-120"/>
              </a:rPr>
              <a:t>Insert a new-line at the end</a:t>
            </a:r>
          </a:p>
          <a:p>
            <a:pPr lvl="1"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r>
              <a:rPr lang="en-US" altLang="zh-TW" dirty="0">
                <a:ea typeface="新細明體" pitchFamily="18" charset="-120"/>
              </a:rPr>
              <a:t>But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allows highly-formatted output</a:t>
            </a:r>
          </a:p>
          <a:p>
            <a:pPr lvl="1"/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has the form: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i="1" dirty="0">
                <a:ea typeface="新細明體" pitchFamily="18" charset="-120"/>
              </a:rPr>
              <a:t> format, val1, val2, val3,</a:t>
            </a:r>
            <a:r>
              <a:rPr lang="en-US" altLang="zh-TW" dirty="0">
                <a:ea typeface="新細明體" pitchFamily="18" charset="-120"/>
              </a:rPr>
              <a:t> … </a:t>
            </a:r>
          </a:p>
          <a:p>
            <a:pPr lvl="1">
              <a:buFont typeface="Monotype Sorts" pitchFamily="2" charset="2"/>
              <a:buNone/>
            </a:pPr>
            <a:endParaRPr lang="en-US" altLang="zh-TW" sz="1100" dirty="0">
              <a:ea typeface="新細明體" pitchFamily="18" charset="-120"/>
            </a:endParaRPr>
          </a:p>
          <a:p>
            <a:pPr lvl="1"/>
            <a:r>
              <a:rPr lang="en-US" altLang="zh-TW" dirty="0">
                <a:ea typeface="新細明體" pitchFamily="18" charset="-120"/>
              </a:rPr>
              <a:t>When using </a:t>
            </a:r>
            <a:r>
              <a:rPr lang="en-US" altLang="zh-TW" i="1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, formatting is under your control </a:t>
            </a:r>
          </a:p>
          <a:p>
            <a:pPr lvl="2"/>
            <a:r>
              <a:rPr lang="en-US" altLang="zh-TW" dirty="0">
                <a:ea typeface="新細明體" pitchFamily="18" charset="-120"/>
              </a:rPr>
              <a:t>But this means that to insert your own spaces and newlines:</a:t>
            </a:r>
          </a:p>
          <a:p>
            <a:pPr lvl="1"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  	     % awk '{</a:t>
            </a:r>
            <a:r>
              <a:rPr lang="en-US" altLang="zh-TW" dirty="0" err="1">
                <a:ea typeface="新細明體" pitchFamily="18" charset="-120"/>
              </a:rPr>
              <a:t>printf</a:t>
            </a:r>
            <a:r>
              <a:rPr lang="en-US" altLang="zh-TW" dirty="0">
                <a:ea typeface="新細明體" pitchFamily="18" charset="-120"/>
              </a:rPr>
              <a:t> "Pay for %-8s is $%6.2f\n",$1,$2*$3}'</a:t>
            </a:r>
          </a:p>
        </p:txBody>
      </p:sp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533400" y="6019800"/>
            <a:ext cx="8382000" cy="838200"/>
          </a:xfrm>
          <a:prstGeom prst="wedgeRoundRectCallout">
            <a:avLst>
              <a:gd name="adj1" fmla="val 19264"/>
              <a:gd name="adj2" fmla="val -76764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Now this is interesting! AWK makes no distinction between a number and a string! It is just a question of how you use it.</a:t>
            </a: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6248400" y="0"/>
            <a:ext cx="2895600" cy="1447800"/>
          </a:xfrm>
          <a:prstGeom prst="wedgeRoundRectCallout">
            <a:avLst>
              <a:gd name="adj1" fmla="val -72967"/>
              <a:gd name="adj2" fmla="val -33656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These are keywords. But they are also built in functions…</a:t>
            </a:r>
          </a:p>
        </p:txBody>
      </p:sp>
    </p:spTree>
    <p:extLst>
      <p:ext uri="{BB962C8B-B14F-4D97-AF65-F5344CB8AC3E}">
        <p14:creationId xmlns:p14="http://schemas.microsoft.com/office/powerpoint/2010/main" val="531632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ular Callout 3"/>
          <p:cNvSpPr>
            <a:spLocks noChangeArrowheads="1"/>
          </p:cNvSpPr>
          <p:nvPr/>
        </p:nvSpPr>
        <p:spPr bwMode="auto">
          <a:xfrm>
            <a:off x="0" y="3962400"/>
            <a:ext cx="5245768" cy="457200"/>
          </a:xfrm>
          <a:prstGeom prst="wedgeRoundRectCallout">
            <a:avLst>
              <a:gd name="adj1" fmla="val 49164"/>
              <a:gd name="adj2" fmla="val 291566"/>
              <a:gd name="adj3" fmla="val 16667"/>
            </a:avLst>
          </a:prstGeom>
          <a:solidFill>
            <a:srgbClr val="FF6699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Although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 phrase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was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in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this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dictionary,</a:t>
            </a:r>
          </a:p>
        </p:txBody>
      </p:sp>
      <p:sp>
        <p:nvSpPr>
          <p:cNvPr id="53250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 example of an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 array</a:t>
            </a:r>
            <a:endParaRPr lang="zh-TW" altLang="en-US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3251" name="內容版面配置區 2"/>
          <p:cNvSpPr>
            <a:spLocks noGrp="1"/>
          </p:cNvSpPr>
          <p:nvPr>
            <p:ph idx="1"/>
          </p:nvPr>
        </p:nvSpPr>
        <p:spPr>
          <a:xfrm>
            <a:off x="381000" y="762000"/>
            <a:ext cx="8458200" cy="5334000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  <a:ea typeface="新細明體" pitchFamily="18" charset="-120"/>
              </a:rPr>
              <a:t>But this specific example’s for-loop was imperfect: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cat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BEGIN{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"]="thanks";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"]="beautiful"</a:t>
            </a: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 </a:t>
            </a:r>
            <a:r>
              <a:rPr lang="en-US" altLang="zh-TW" dirty="0" err="1">
                <a:ea typeface="新細明體" pitchFamily="18" charset="-120"/>
              </a:rPr>
              <a:t>dict</a:t>
            </a:r>
            <a:r>
              <a:rPr lang="en-US" altLang="zh-TW" dirty="0">
                <a:ea typeface="新細明體" pitchFamily="18" charset="-120"/>
              </a:rPr>
              <a:t>["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"]="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 you very much</a:t>
            </a:r>
            <a:r>
              <a:rPr lang="en-US" altLang="zh-TW" dirty="0">
                <a:ea typeface="新細明體" pitchFamily="18" charset="-120"/>
              </a:rPr>
              <a:t>"</a:t>
            </a:r>
          </a:p>
          <a:p>
            <a:pPr>
              <a:buNone/>
            </a:pPr>
            <a:endParaRPr lang="en-US" altLang="zh-TW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}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{for(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=1;i&lt;=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NF;i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++)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if($</a:t>
            </a:r>
            <a:r>
              <a:rPr lang="en-US" altLang="zh-TW" b="1" dirty="0" err="1">
                <a:solidFill>
                  <a:srgbClr val="00B0F0"/>
                </a:solidFill>
                <a:ea typeface="新細明體" pitchFamily="18" charset="-120"/>
              </a:rPr>
              <a:t>i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 in </a:t>
            </a:r>
            <a:r>
              <a:rPr lang="en-US" altLang="zh-TW" b="1" dirty="0" err="1">
                <a:solidFill>
                  <a:srgbClr val="00B0F0"/>
                </a:solidFill>
                <a:ea typeface="新細明體" pitchFamily="18" charset="-120"/>
              </a:rPr>
              <a:t>dict</a:t>
            </a:r>
            <a:r>
              <a:rPr lang="en-US" altLang="zh-TW" b="1" dirty="0">
                <a:solidFill>
                  <a:srgbClr val="00B0F0"/>
                </a:solidFill>
                <a:ea typeface="新細明體" pitchFamily="18" charset="-120"/>
              </a:rPr>
              <a:t>)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=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dict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[$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i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]}  1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pPr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 echo "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danke</a:t>
            </a:r>
            <a:r>
              <a:rPr lang="en-US" altLang="zh-TW" dirty="0">
                <a:solidFill>
                  <a:srgbClr val="FF6699"/>
                </a:solidFill>
                <a:ea typeface="新細明體" pitchFamily="18" charset="-120"/>
              </a:rPr>
              <a:t> </a:t>
            </a:r>
            <a:r>
              <a:rPr lang="en-US" altLang="zh-TW" dirty="0" err="1">
                <a:solidFill>
                  <a:srgbClr val="FF6699"/>
                </a:solidFill>
                <a:ea typeface="新細明體" pitchFamily="18" charset="-120"/>
              </a:rPr>
              <a:t>schoen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" | awk -f </a:t>
            </a: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awkfile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 </a:t>
            </a:r>
          </a:p>
          <a:p>
            <a:pPr>
              <a:buNone/>
            </a:pPr>
            <a:r>
              <a:rPr lang="en-US" altLang="zh-TW" dirty="0" err="1">
                <a:solidFill>
                  <a:srgbClr val="BFBFBF"/>
                </a:solidFill>
                <a:ea typeface="新細明體" pitchFamily="18" charset="-120"/>
              </a:rPr>
              <a:t>Wunderbar</a:t>
            </a: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, </a:t>
            </a:r>
            <a:r>
              <a:rPr lang="en-US" altLang="zh-TW" dirty="0">
                <a:solidFill>
                  <a:srgbClr val="92D050"/>
                </a:solidFill>
                <a:ea typeface="新細明體" pitchFamily="18" charset="-120"/>
              </a:rPr>
              <a:t>thanks beautiful</a:t>
            </a:r>
            <a:endParaRPr lang="zh-TW" altLang="en-US" dirty="0">
              <a:solidFill>
                <a:srgbClr val="92D05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solidFill>
                  <a:srgbClr val="BFBFBF"/>
                </a:solidFill>
                <a:ea typeface="新細明體" pitchFamily="18" charset="-120"/>
              </a:rPr>
              <a:t>%</a:t>
            </a:r>
            <a:endParaRPr lang="zh-TW" altLang="en-US" dirty="0">
              <a:solidFill>
                <a:srgbClr val="BFBFBF"/>
              </a:solidFill>
              <a:ea typeface="新細明體" pitchFamily="18" charset="-120"/>
            </a:endParaRPr>
          </a:p>
          <a:p>
            <a:endParaRPr lang="zh-TW" altLang="en-US" dirty="0">
              <a:ea typeface="新細明體" pitchFamily="18" charset="-120"/>
            </a:endParaRPr>
          </a:p>
        </p:txBody>
      </p:sp>
      <p:sp>
        <p:nvSpPr>
          <p:cNvPr id="12" name="Rounded Rectangular Callout 11"/>
          <p:cNvSpPr>
            <a:spLocks noChangeArrowheads="1"/>
          </p:cNvSpPr>
          <p:nvPr/>
        </p:nvSpPr>
        <p:spPr bwMode="auto">
          <a:xfrm>
            <a:off x="5277853" y="3962400"/>
            <a:ext cx="3866147" cy="457200"/>
          </a:xfrm>
          <a:prstGeom prst="wedgeRoundRectCallout">
            <a:avLst>
              <a:gd name="adj1" fmla="val -67663"/>
              <a:gd name="adj2" fmla="val 375775"/>
              <a:gd name="adj3" fmla="val 16667"/>
            </a:avLst>
          </a:prstGeom>
          <a:solidFill>
            <a:srgbClr val="92D05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non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yet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the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substitution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 err="1">
                <a:ea typeface="新細明體" pitchFamily="18" charset="-120"/>
              </a:rPr>
              <a:t>was’t</a:t>
            </a:r>
            <a:r>
              <a:rPr lang="en-US" altLang="zh-TW" sz="2000" dirty="0">
                <a:ea typeface="新細明體" pitchFamily="18" charset="-120"/>
              </a:rPr>
              <a:t> </a:t>
            </a:r>
            <a:r>
              <a:rPr lang="en-US" altLang="zh-TW" dirty="0">
                <a:ea typeface="新細明體" pitchFamily="18" charset="-120"/>
              </a:rPr>
              <a:t>made.</a:t>
            </a:r>
          </a:p>
        </p:txBody>
      </p:sp>
      <p:cxnSp>
        <p:nvCxnSpPr>
          <p:cNvPr id="8" name="Straight Arrow Connector 7"/>
          <p:cNvCxnSpPr/>
          <p:nvPr/>
        </p:nvCxnSpPr>
        <p:spPr bwMode="auto">
          <a:xfrm flipH="1" flipV="1">
            <a:off x="5562602" y="3733800"/>
            <a:ext cx="1066798" cy="38100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92D050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  <p:sp>
        <p:nvSpPr>
          <p:cNvPr id="9" name="Rounded Rectangular Callout 8"/>
          <p:cNvSpPr>
            <a:spLocks noChangeArrowheads="1"/>
          </p:cNvSpPr>
          <p:nvPr/>
        </p:nvSpPr>
        <p:spPr bwMode="auto">
          <a:xfrm>
            <a:off x="2895600" y="5943600"/>
            <a:ext cx="6168189" cy="914400"/>
          </a:xfrm>
          <a:prstGeom prst="wedgeRoundRectCallout">
            <a:avLst>
              <a:gd name="adj1" fmla="val -31223"/>
              <a:gd name="adj2" fmla="val -120052"/>
              <a:gd name="adj3" fmla="val 16667"/>
            </a:avLst>
          </a:prstGeom>
          <a:solidFill>
            <a:srgbClr val="00B0F0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wrap="square" lIns="0" rIns="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That’s because the </a:t>
            </a:r>
            <a:r>
              <a:rPr lang="en-US" altLang="zh-TW" dirty="0" err="1">
                <a:ea typeface="新細明體" pitchFamily="18" charset="-120"/>
              </a:rPr>
              <a:t>danke</a:t>
            </a:r>
            <a:r>
              <a:rPr lang="en-US" altLang="zh-TW" dirty="0">
                <a:ea typeface="新細明體" pitchFamily="18" charset="-120"/>
              </a:rPr>
              <a:t> and </a:t>
            </a:r>
            <a:r>
              <a:rPr lang="en-US" altLang="zh-TW" dirty="0" err="1">
                <a:ea typeface="新細明體" pitchFamily="18" charset="-120"/>
              </a:rPr>
              <a:t>schoen</a:t>
            </a:r>
            <a:r>
              <a:rPr lang="en-US" altLang="zh-TW" dirty="0">
                <a:ea typeface="新細明體" pitchFamily="18" charset="-120"/>
              </a:rPr>
              <a:t> are separate fields. We never tested: </a:t>
            </a:r>
            <a:r>
              <a:rPr lang="en-US" altLang="zh-TW" b="1" dirty="0">
                <a:ea typeface="新細明體" pitchFamily="18" charset="-120"/>
              </a:rPr>
              <a:t>if($</a:t>
            </a:r>
            <a:r>
              <a:rPr lang="en-US" altLang="zh-TW" b="1" dirty="0" err="1">
                <a:ea typeface="新細明體" pitchFamily="18" charset="-120"/>
              </a:rPr>
              <a:t>i</a:t>
            </a:r>
            <a:r>
              <a:rPr lang="en-US" altLang="zh-TW" b="1" dirty="0">
                <a:ea typeface="新細明體" pitchFamily="18" charset="-120"/>
              </a:rPr>
              <a:t>" "$(i+1) in </a:t>
            </a:r>
            <a:r>
              <a:rPr lang="en-US" altLang="zh-TW" b="1" dirty="0" err="1">
                <a:ea typeface="新細明體" pitchFamily="18" charset="-120"/>
              </a:rPr>
              <a:t>dict</a:t>
            </a:r>
            <a:r>
              <a:rPr lang="en-US" altLang="zh-TW" b="1" dirty="0">
                <a:ea typeface="新細明體" pitchFamily="18" charset="-120"/>
              </a:rPr>
              <a:t>)</a:t>
            </a:r>
            <a:r>
              <a:rPr lang="en-US" altLang="zh-TW" dirty="0">
                <a:ea typeface="新細明體" pitchFamily="18" charset="-120"/>
              </a:rPr>
              <a:t>.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 flipV="1">
            <a:off x="2667000" y="3733800"/>
            <a:ext cx="1359568" cy="340895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rgbClr val="FF6699"/>
            </a:solidFill>
            <a:prstDash val="solid"/>
            <a:round/>
            <a:headEnd type="none" w="med" len="med"/>
            <a:tailEnd type="triangle"/>
          </a:ln>
          <a:effectLst>
            <a:outerShdw blurRad="50800" dist="38100" dir="2700000" algn="tl" rotWithShape="0">
              <a:prstClr val="black">
                <a:alpha val="90000"/>
              </a:prst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340547824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>
                <a:ea typeface="新細明體" pitchFamily="18" charset="-120"/>
              </a:rPr>
              <a:t>Q: 	If AWK arrays are just strings, 	</a:t>
            </a: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then</a:t>
            </a:r>
            <a:r>
              <a:rPr lang="en-US" altLang="zh-TW" b="1" dirty="0">
                <a:ea typeface="新細明體" pitchFamily="18" charset="-120"/>
              </a:rPr>
              <a:t> how do you create a </a:t>
            </a:r>
            <a:br>
              <a:rPr lang="en-US" altLang="zh-TW" b="1" dirty="0">
                <a:ea typeface="新細明體" pitchFamily="18" charset="-120"/>
              </a:rPr>
            </a:br>
            <a:r>
              <a:rPr lang="en-US" altLang="zh-TW" b="1" dirty="0"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L[NF" "N</a:t>
            </a:r>
            <a:r>
              <a:rPr lang="en-US" altLang="zh-TW" sz="3600" dirty="0">
                <a:latin typeface="+mj-lt"/>
                <a:ea typeface="新細明體" pitchFamily="18" charset="-120"/>
              </a:rPr>
              <a:t>R]</a:t>
            </a:r>
            <a:r>
              <a:rPr lang="en-US" altLang="zh-TW" sz="3600" dirty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L[NF "," </a:t>
            </a:r>
            <a:r>
              <a:rPr lang="en-US" altLang="zh-TW" sz="3600" dirty="0" err="1">
                <a:ea typeface="新細明體" pitchFamily="18" charset="-120"/>
              </a:rPr>
              <a:t>var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L[$1" "$3]=$0;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</p:spTree>
    <p:extLst>
      <p:ext uri="{BB962C8B-B14F-4D97-AF65-F5344CB8AC3E}">
        <p14:creationId xmlns:p14="http://schemas.microsoft.com/office/powerpoint/2010/main" val="885492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  <p:bldP spid="8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2133600"/>
          </a:xfrm>
        </p:spPr>
        <p:txBody>
          <a:bodyPr/>
          <a:lstStyle/>
          <a:p>
            <a:pPr algn="l">
              <a:lnSpc>
                <a:spcPct val="90000"/>
              </a:lnSpc>
            </a:pP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Q: 	If AWK arrays are just strings, 	then how do you create a </a:t>
            </a:r>
            <a:b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</a:br>
            <a:r>
              <a:rPr lang="en-US" altLang="zh-TW" b="1" dirty="0">
                <a:solidFill>
                  <a:srgbClr val="3333CC"/>
                </a:solidFill>
                <a:ea typeface="新細明體" pitchFamily="18" charset="-120"/>
              </a:rPr>
              <a:t>	multi-dimensional array?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4343400"/>
            <a:ext cx="6705600" cy="2514600"/>
          </a:xfrm>
        </p:spPr>
        <p:txBody>
          <a:bodyPr/>
          <a:lstStyle/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NF" "N</a:t>
            </a:r>
            <a:r>
              <a:rPr lang="en-US" altLang="zh-TW" sz="3600" b="1" dirty="0">
                <a:solidFill>
                  <a:srgbClr val="FF0000"/>
                </a:solidFill>
                <a:latin typeface="+mj-lt"/>
                <a:ea typeface="新細明體" pitchFamily="18" charset="-120"/>
              </a:rPr>
              <a:t>R</a:t>
            </a:r>
            <a:r>
              <a:rPr lang="en-US" altLang="zh-TW" sz="3600" dirty="0">
                <a:latin typeface="+mj-lt"/>
                <a:ea typeface="新細明體" pitchFamily="18" charset="-120"/>
              </a:rPr>
              <a:t>]</a:t>
            </a:r>
            <a:r>
              <a:rPr lang="en-US" altLang="zh-TW" sz="3600" dirty="0">
                <a:ea typeface="新細明體" pitchFamily="18" charset="-120"/>
              </a:rPr>
              <a:t>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NF "," </a:t>
            </a:r>
            <a:r>
              <a:rPr lang="en-US" altLang="zh-TW" sz="3600" b="1" dirty="0" err="1">
                <a:solidFill>
                  <a:srgbClr val="FF0000"/>
                </a:solidFill>
                <a:ea typeface="新細明體" pitchFamily="18" charset="-120"/>
              </a:rPr>
              <a:t>var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{ L[</a:t>
            </a:r>
            <a:r>
              <a:rPr lang="en-US" altLang="zh-TW" sz="3600" b="1" dirty="0">
                <a:solidFill>
                  <a:srgbClr val="FF0000"/>
                </a:solidFill>
                <a:ea typeface="新細明體" pitchFamily="18" charset="-120"/>
              </a:rPr>
              <a:t>$1" "$3</a:t>
            </a:r>
            <a:r>
              <a:rPr lang="en-US" altLang="zh-TW" sz="3600" dirty="0">
                <a:ea typeface="新細明體" pitchFamily="18" charset="-120"/>
              </a:rPr>
              <a:t>]=$0; }</a:t>
            </a:r>
          </a:p>
          <a:p>
            <a:pPr>
              <a:spcBef>
                <a:spcPts val="600"/>
              </a:spcBef>
              <a:buNone/>
            </a:pPr>
            <a:r>
              <a:rPr lang="en-US" altLang="zh-TW" sz="3600" dirty="0">
                <a:ea typeface="新細明體" pitchFamily="18" charset="-120"/>
              </a:rPr>
              <a:t>etc…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52400" y="2057400"/>
            <a:ext cx="88392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>
              <a:lnSpc>
                <a:spcPct val="90000"/>
              </a:lnSpc>
            </a:pP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A:	Concatenate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ings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togethe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	using</a:t>
            </a:r>
            <a:r>
              <a:rPr kumimoji="0" lang="en-US" altLang="zh-TW" sz="4000" b="1" i="0" u="none" strike="noStrike" kern="0" cap="none" spc="0" normalizeH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 a symbol that cannot 	occu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r within the 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st</a:t>
            </a:r>
            <a:r>
              <a:rPr lang="en-US" altLang="zh-TW" sz="4000" b="1" kern="0" dirty="0">
                <a:solidFill>
                  <a:srgbClr val="00B050"/>
                </a:solidFill>
                <a:latin typeface="+mj-lt"/>
                <a:ea typeface="新細明體" pitchFamily="18" charset="-120"/>
              </a:rPr>
              <a:t>r</a:t>
            </a:r>
            <a:r>
              <a:rPr kumimoji="0" lang="en-US" altLang="zh-TW" sz="4000" b="1" i="0" u="none" strike="noStrike" kern="0" cap="none" spc="0" normalizeH="0" baseline="0" noProof="0" dirty="0" err="1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ing</a:t>
            </a:r>
            <a:r>
              <a:rPr kumimoji="0" lang="en-US" altLang="zh-TW" sz="4000" b="1" i="0" u="none" strike="noStrike" kern="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j-lt"/>
                <a:ea typeface="新細明體" pitchFamily="18" charset="-120"/>
                <a:cs typeface="+mj-cs"/>
              </a:rPr>
              <a:t>-indices 	of the individual dimensions.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0" y="0"/>
            <a:ext cx="9144000" cy="4191000"/>
          </a:xfrm>
          <a:prstGeom prst="rect">
            <a:avLst/>
          </a:prstGeom>
          <a:solidFill>
            <a:srgbClr val="FFFFFF">
              <a:alpha val="6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Rounded Rectangular Callout 5"/>
          <p:cNvSpPr>
            <a:spLocks noChangeArrowheads="1"/>
          </p:cNvSpPr>
          <p:nvPr/>
        </p:nvSpPr>
        <p:spPr bwMode="auto">
          <a:xfrm>
            <a:off x="3048000" y="1524000"/>
            <a:ext cx="4495800" cy="1295400"/>
          </a:xfrm>
          <a:prstGeom prst="wedgeRoundRectCallout">
            <a:avLst>
              <a:gd name="adj1" fmla="val -64384"/>
              <a:gd name="adj2" fmla="val 17763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dirty="0">
                <a:ea typeface="新細明體" pitchFamily="18" charset="-120"/>
              </a:rPr>
              <a:t>This shows us that concatenation is achieved by just putting the strings next to each other.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4953000" y="3048000"/>
            <a:ext cx="4038600" cy="1295400"/>
            <a:chOff x="4953000" y="3048000"/>
            <a:chExt cx="4038600" cy="1295400"/>
          </a:xfrm>
        </p:grpSpPr>
        <p:sp>
          <p:nvSpPr>
            <p:cNvPr id="10" name="Rounded Rectangular Callout 9"/>
            <p:cNvSpPr>
              <a:spLocks noChangeArrowheads="1"/>
            </p:cNvSpPr>
            <p:nvPr/>
          </p:nvSpPr>
          <p:spPr bwMode="auto">
            <a:xfrm>
              <a:off x="5181600" y="3048000"/>
              <a:ext cx="685800" cy="1295400"/>
            </a:xfrm>
            <a:prstGeom prst="wedgeRoundRectCallout">
              <a:avLst>
                <a:gd name="adj1" fmla="val -259251"/>
                <a:gd name="adj2" fmla="val 16120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9" name="Rounded Rectangular Callout 8"/>
            <p:cNvSpPr>
              <a:spLocks noChangeArrowheads="1"/>
            </p:cNvSpPr>
            <p:nvPr/>
          </p:nvSpPr>
          <p:spPr bwMode="auto">
            <a:xfrm>
              <a:off x="5181600" y="3048000"/>
              <a:ext cx="1600200" cy="1219200"/>
            </a:xfrm>
            <a:prstGeom prst="wedgeRoundRectCallout">
              <a:avLst>
                <a:gd name="adj1" fmla="val -132394"/>
                <a:gd name="adj2" fmla="val 121672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7" name="Rounded Rectangular Callout 6"/>
            <p:cNvSpPr>
              <a:spLocks noChangeArrowheads="1"/>
            </p:cNvSpPr>
            <p:nvPr/>
          </p:nvSpPr>
          <p:spPr bwMode="auto">
            <a:xfrm>
              <a:off x="4953000" y="3048000"/>
              <a:ext cx="4038600" cy="1295400"/>
            </a:xfrm>
            <a:prstGeom prst="wedgeRoundRectCallout">
              <a:avLst>
                <a:gd name="adj1" fmla="val -80133"/>
                <a:gd name="adj2" fmla="val 70339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In each of these three example lines, there are three strings being concatenated into one.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724400" y="5638800"/>
            <a:ext cx="3886200" cy="457200"/>
            <a:chOff x="4724400" y="5638800"/>
            <a:chExt cx="3886200" cy="457200"/>
          </a:xfrm>
        </p:grpSpPr>
        <p:sp>
          <p:nvSpPr>
            <p:cNvPr id="13" name="Rounded Rectangular Callout 12"/>
            <p:cNvSpPr>
              <a:spLocks noChangeArrowheads="1"/>
            </p:cNvSpPr>
            <p:nvPr/>
          </p:nvSpPr>
          <p:spPr bwMode="auto">
            <a:xfrm>
              <a:off x="48006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2" name="Rounded Rectangular Callout 11"/>
            <p:cNvSpPr>
              <a:spLocks noChangeArrowheads="1"/>
            </p:cNvSpPr>
            <p:nvPr/>
          </p:nvSpPr>
          <p:spPr bwMode="auto">
            <a:xfrm>
              <a:off x="4724400" y="5638800"/>
              <a:ext cx="38862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A space separated them here.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343400" y="6324600"/>
            <a:ext cx="3657600" cy="457200"/>
            <a:chOff x="4572000" y="5638800"/>
            <a:chExt cx="3657600" cy="457200"/>
          </a:xfrm>
        </p:grpSpPr>
        <p:sp>
          <p:nvSpPr>
            <p:cNvPr id="16" name="Rounded Rectangular Callout 15"/>
            <p:cNvSpPr>
              <a:spLocks noChangeArrowheads="1"/>
            </p:cNvSpPr>
            <p:nvPr/>
          </p:nvSpPr>
          <p:spPr bwMode="auto">
            <a:xfrm>
              <a:off x="4724400" y="5638800"/>
              <a:ext cx="1600200" cy="457200"/>
            </a:xfrm>
            <a:prstGeom prst="wedgeRoundRectCallout">
              <a:avLst>
                <a:gd name="adj1" fmla="val -154211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endParaRPr lang="en-US" altLang="zh-TW" dirty="0">
                <a:ea typeface="新細明體" pitchFamily="18" charset="-120"/>
              </a:endParaRPr>
            </a:p>
          </p:txBody>
        </p:sp>
        <p:sp>
          <p:nvSpPr>
            <p:cNvPr id="17" name="Rounded Rectangular Callout 16"/>
            <p:cNvSpPr>
              <a:spLocks noChangeArrowheads="1"/>
            </p:cNvSpPr>
            <p:nvPr/>
          </p:nvSpPr>
          <p:spPr bwMode="auto">
            <a:xfrm>
              <a:off x="4572000" y="5638800"/>
              <a:ext cx="3657600" cy="457200"/>
            </a:xfrm>
            <a:prstGeom prst="wedgeRoundRectCallout">
              <a:avLst>
                <a:gd name="adj1" fmla="val -107622"/>
                <a:gd name="adj2" fmla="val -107308"/>
                <a:gd name="adj3" fmla="val 16667"/>
              </a:avLst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</p:spPr>
          <p:txBody>
            <a:bodyPr rIns="45720"/>
            <a:lstStyle/>
            <a:p>
              <a:pPr marL="0" lvl="1"/>
              <a:r>
                <a:rPr lang="en-US" altLang="zh-TW" dirty="0">
                  <a:ea typeface="新細明體" pitchFamily="18" charset="-120"/>
                </a:rPr>
                <a:t>But even that was optional.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0858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990600"/>
          </a:xfrm>
        </p:spPr>
        <p:txBody>
          <a:bodyPr/>
          <a:lstStyle/>
          <a:p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Split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and an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b="1" i="1" dirty="0">
                <a:solidFill>
                  <a:srgbClr val="333399"/>
                </a:solidFill>
                <a:ea typeface="新細明體" pitchFamily="18" charset="-120"/>
              </a:rPr>
              <a:t>Associative</a:t>
            </a:r>
            <a:r>
              <a:rPr lang="en-US" altLang="zh-TW" b="1" dirty="0">
                <a:solidFill>
                  <a:srgbClr val="333399"/>
                </a:solidFill>
                <a:ea typeface="新細明體" pitchFamily="18" charset="-120"/>
              </a:rPr>
              <a:t> </a:t>
            </a:r>
            <a:r>
              <a:rPr lang="en-US" altLang="zh-TW" dirty="0">
                <a:solidFill>
                  <a:srgbClr val="333399"/>
                </a:solidFill>
                <a:ea typeface="新細明體" pitchFamily="18" charset="-120"/>
              </a:rPr>
              <a:t>Array</a:t>
            </a:r>
            <a:endParaRPr lang="en-US" altLang="zh-TW" sz="3600" dirty="0">
              <a:solidFill>
                <a:srgbClr val="333399"/>
              </a:solidFill>
              <a:ea typeface="新細明體" pitchFamily="18" charset="-120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14400"/>
            <a:ext cx="9144000" cy="5334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How to create an array indexed by numbers?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(month[1] is 'Jan', month[2] is 'Feb', month[3] is 'Mar', …)</a:t>
            </a:r>
          </a:p>
          <a:p>
            <a:pPr>
              <a:buFont typeface="Monotype Sorts" pitchFamily="2" charset="2"/>
              <a:buNone/>
            </a:pPr>
            <a:endParaRPr lang="en-US" altLang="zh-TW" sz="800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split("</a:t>
            </a:r>
            <a:r>
              <a:rPr lang="en-US" altLang="zh-TW" sz="3200" i="1" dirty="0">
                <a:solidFill>
                  <a:srgbClr val="C00000"/>
                </a:solidFill>
                <a:latin typeface="Arial Narrow" pitchFamily="34" charset="0"/>
                <a:ea typeface="新細明體" pitchFamily="18" charset="-120"/>
              </a:rPr>
              <a:t>Jan Feb Mar Apr May Jun Jul Aug Sep Oct Nov Dec",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 month, " ")</a:t>
            </a:r>
          </a:p>
          <a:p>
            <a:endParaRPr lang="en-US" altLang="zh-TW" sz="1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How to create an array named "</a:t>
            </a:r>
            <a:r>
              <a:rPr lang="en-US" altLang="zh-TW" sz="3200" dirty="0" err="1">
                <a:solidFill>
                  <a:schemeClr val="accent2"/>
                </a:solidFill>
                <a:ea typeface="新細明體" pitchFamily="18" charset="-120"/>
              </a:rPr>
              <a:t>mdigit</a:t>
            </a:r>
            <a:r>
              <a:rPr lang="en-US" altLang="zh-TW" sz="3200" dirty="0">
                <a:solidFill>
                  <a:schemeClr val="accent2"/>
                </a:solidFill>
                <a:ea typeface="新細明體" pitchFamily="18" charset="-120"/>
              </a:rPr>
              <a:t>", indexed by these “month” strings? </a:t>
            </a:r>
          </a:p>
          <a:p>
            <a:pPr>
              <a:buFont typeface="Monotype Sorts" pitchFamily="2" charset="2"/>
              <a:buNone/>
            </a:pPr>
            <a:r>
              <a:rPr lang="en-US" altLang="zh-TW" dirty="0">
                <a:ea typeface="新細明體" pitchFamily="18" charset="-120"/>
              </a:rPr>
              <a:t>(</a:t>
            </a:r>
            <a:r>
              <a:rPr lang="en-US" altLang="zh-TW" dirty="0" err="1">
                <a:ea typeface="新細明體" pitchFamily="18" charset="-120"/>
              </a:rPr>
              <a:t>mdigit</a:t>
            </a:r>
            <a:r>
              <a:rPr lang="en-US" altLang="zh-TW" dirty="0">
                <a:ea typeface="新細明體" pitchFamily="18" charset="-120"/>
              </a:rPr>
              <a:t>["Jan"] is 1, </a:t>
            </a:r>
            <a:r>
              <a:rPr lang="en-US" altLang="zh-TW" dirty="0" err="1">
                <a:ea typeface="新細明體" pitchFamily="18" charset="-120"/>
              </a:rPr>
              <a:t>mdigit</a:t>
            </a:r>
            <a:r>
              <a:rPr lang="en-US" altLang="zh-TW" dirty="0">
                <a:ea typeface="新細明體" pitchFamily="18" charset="-120"/>
              </a:rPr>
              <a:t>["Feb"] is 2) </a:t>
            </a:r>
          </a:p>
          <a:p>
            <a:pPr>
              <a:buFont typeface="Monotype Sorts" pitchFamily="2" charset="2"/>
              <a:buNone/>
            </a:pPr>
            <a:endParaRPr lang="en-US" altLang="zh-TW" sz="800" i="1" dirty="0">
              <a:solidFill>
                <a:srgbClr val="C00000"/>
              </a:solidFill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for (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=1;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&lt;=12;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++)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mdigit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[month[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r>
              <a:rPr lang="en-US" altLang="zh-TW" sz="3200" i="1" dirty="0">
                <a:solidFill>
                  <a:srgbClr val="C00000"/>
                </a:solidFill>
                <a:ea typeface="新細明體" pitchFamily="18" charset="-120"/>
              </a:rPr>
              <a:t>]] = </a:t>
            </a:r>
            <a:r>
              <a:rPr lang="en-US" altLang="zh-TW" sz="3200" i="1" dirty="0" err="1">
                <a:solidFill>
                  <a:srgbClr val="C00000"/>
                </a:solidFill>
                <a:ea typeface="新細明體" pitchFamily="18" charset="-120"/>
              </a:rPr>
              <a:t>i</a:t>
            </a:r>
            <a:endParaRPr lang="en-US" altLang="zh-TW" sz="2400" i="1" dirty="0">
              <a:solidFill>
                <a:srgbClr val="C00000"/>
              </a:solidFill>
              <a:ea typeface="新細明體" pitchFamily="18" charset="-120"/>
            </a:endParaRPr>
          </a:p>
          <a:p>
            <a:r>
              <a:rPr lang="en-US" altLang="zh-TW" sz="2400" i="1" dirty="0">
                <a:ea typeface="新細明體" pitchFamily="18" charset="-120"/>
              </a:rPr>
              <a:t>Check out: 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http://www.grymoire.com/Unix/Awk.html#uh-22</a:t>
            </a:r>
          </a:p>
          <a:p>
            <a:r>
              <a:rPr lang="en-US" altLang="zh-TW" sz="2400" i="1" dirty="0">
                <a:ea typeface="新細明體" pitchFamily="18" charset="-120"/>
              </a:rPr>
              <a:t>And:  </a:t>
            </a:r>
            <a:r>
              <a:rPr lang="en-US" altLang="zh-TW" sz="2400" u="sng" dirty="0">
                <a:solidFill>
                  <a:srgbClr val="0070C0"/>
                </a:solidFill>
                <a:ea typeface="新細明體" pitchFamily="18" charset="-120"/>
              </a:rPr>
              <a:t>http://www.grymoire.com/Unix/Awk.html#uh-23</a:t>
            </a:r>
            <a:endParaRPr lang="en-US" altLang="zh-TW" sz="2400" i="1" u="sng" dirty="0">
              <a:solidFill>
                <a:srgbClr val="0070C0"/>
              </a:solidFill>
              <a:ea typeface="新細明體" pitchFamily="18" charset="-120"/>
            </a:endParaRPr>
          </a:p>
          <a:p>
            <a:endParaRPr lang="en-US" altLang="zh-TW" sz="2400" i="1" dirty="0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endParaRPr lang="en-US" altLang="zh-TW" sz="2000" dirty="0">
              <a:ea typeface="新細明體" pitchFamily="18" charset="-120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8839200" cy="1371600"/>
          </a:xfrm>
        </p:spPr>
        <p:txBody>
          <a:bodyPr/>
          <a:lstStyle/>
          <a:p>
            <a: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  <a:t>Built-In Functions</a:t>
            </a:r>
            <a:br>
              <a:rPr lang="en-US" altLang="zh-TW" sz="4400" dirty="0">
                <a:solidFill>
                  <a:srgbClr val="333399"/>
                </a:solidFill>
                <a:ea typeface="新細明體" pitchFamily="18" charset="-120"/>
              </a:rPr>
            </a:br>
            <a:r>
              <a:rPr lang="en-US" altLang="zh-TW" sz="5400" b="1" dirty="0">
                <a:solidFill>
                  <a:srgbClr val="FF0000"/>
                </a:solidFill>
                <a:ea typeface="新細明體" pitchFamily="18" charset="-120"/>
              </a:rPr>
              <a:t>split()</a:t>
            </a:r>
            <a:endParaRPr lang="en-US" altLang="zh-TW" sz="4400" b="1" dirty="0">
              <a:solidFill>
                <a:srgbClr val="FF0000"/>
              </a:solidFill>
              <a:ea typeface="新細明體" pitchFamily="18" charset="-120"/>
            </a:endParaRP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371600"/>
            <a:ext cx="9144000" cy="5486400"/>
          </a:xfrm>
          <a:solidFill>
            <a:schemeClr val="bg1"/>
          </a:solidFill>
        </p:spPr>
        <p:txBody>
          <a:bodyPr/>
          <a:lstStyle/>
          <a:p>
            <a:pPr>
              <a:buFont typeface="Arial" charset="0"/>
              <a:buChar char="•"/>
            </a:pPr>
            <a:r>
              <a:rPr lang="en-US" altLang="zh-TW" sz="3200" dirty="0">
                <a:ea typeface="新細明體" pitchFamily="18" charset="-120"/>
              </a:rPr>
              <a:t>The </a:t>
            </a:r>
            <a:r>
              <a:rPr lang="en-US" altLang="zh-TW" sz="3200" i="1" dirty="0">
                <a:ea typeface="新細明體" pitchFamily="18" charset="-120"/>
              </a:rPr>
              <a:t>split</a:t>
            </a:r>
            <a:r>
              <a:rPr lang="en-US" altLang="zh-TW" sz="3200" dirty="0">
                <a:ea typeface="新細明體" pitchFamily="18" charset="-120"/>
              </a:rPr>
              <a:t>() function divides up a string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Takes 3 arguments: the </a:t>
            </a:r>
            <a:r>
              <a:rPr lang="en-US" altLang="zh-TW" u="sng" dirty="0">
                <a:ea typeface="新細明體" pitchFamily="18" charset="-120"/>
              </a:rPr>
              <a:t>string</a:t>
            </a:r>
            <a:r>
              <a:rPr lang="en-US" altLang="zh-TW" dirty="0">
                <a:ea typeface="新細明體" pitchFamily="18" charset="-120"/>
              </a:rPr>
              <a:t>, an </a:t>
            </a:r>
            <a:r>
              <a:rPr lang="en-US" altLang="zh-TW" u="sng" dirty="0">
                <a:ea typeface="新細明體" pitchFamily="18" charset="-120"/>
              </a:rPr>
              <a:t>array to fill</a:t>
            </a:r>
            <a:r>
              <a:rPr lang="en-US" altLang="zh-TW" dirty="0">
                <a:ea typeface="新細明體" pitchFamily="18" charset="-120"/>
              </a:rPr>
              <a:t>, &amp; a </a:t>
            </a:r>
            <a:r>
              <a:rPr lang="en-US" altLang="zh-TW" u="sng" dirty="0">
                <a:ea typeface="新細明體" pitchFamily="18" charset="-120"/>
              </a:rPr>
              <a:t>separator</a:t>
            </a:r>
            <a:r>
              <a:rPr lang="en-US" altLang="zh-TW" dirty="0">
                <a:ea typeface="新細明體" pitchFamily="18" charset="-120"/>
              </a:rPr>
              <a:t>.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The 3</a:t>
            </a:r>
            <a:r>
              <a:rPr lang="en-US" altLang="zh-TW" baseline="30000" dirty="0">
                <a:ea typeface="新細明體" pitchFamily="18" charset="-120"/>
              </a:rPr>
              <a:t>rd</a:t>
            </a:r>
            <a:r>
              <a:rPr lang="en-US" altLang="zh-TW" dirty="0">
                <a:ea typeface="新細明體" pitchFamily="18" charset="-120"/>
              </a:rPr>
              <a:t> argument is a regular expression. </a:t>
            </a:r>
          </a:p>
          <a:p>
            <a:pPr lvl="1"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In other words, n=split($0,A,FS) creates an array such that:</a:t>
            </a:r>
            <a:br>
              <a:rPr lang="en-US" altLang="zh-TW" dirty="0">
                <a:ea typeface="新細明體" pitchFamily="18" charset="-120"/>
              </a:rPr>
            </a:br>
            <a:r>
              <a:rPr lang="en-US" altLang="zh-TW" dirty="0">
                <a:ea typeface="新細明體" pitchFamily="18" charset="-120"/>
              </a:rPr>
              <a:t> $1==A[1], $2==A[2], … $NF==A[n];  NF==n</a:t>
            </a:r>
          </a:p>
          <a:p>
            <a:pPr>
              <a:buFont typeface="Arial" charset="0"/>
              <a:buChar char="•"/>
            </a:pPr>
            <a:r>
              <a:rPr lang="en-US" altLang="zh-TW" dirty="0">
                <a:ea typeface="新細明體" pitchFamily="18" charset="-120"/>
              </a:rPr>
              <a:t>Here is a script to break up a sentence into words: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sz="3200" dirty="0">
                <a:ea typeface="新細明體" pitchFamily="18" charset="-120"/>
              </a:rPr>
              <a:t>	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  <a:cs typeface="Times New Roman" pitchFamily="18" charset="0"/>
              </a:rPr>
              <a:t>#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!/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usr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/bin/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awk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 </a:t>
            </a:r>
            <a:r>
              <a:rPr lang="en-US" altLang="zh-TW" dirty="0">
                <a:latin typeface="Times New Roman" pitchFamily="18" charset="0"/>
                <a:ea typeface="新細明體" pitchFamily="18" charset="-120"/>
              </a:rPr>
              <a:t>-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f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BEGIN {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string="This is a string, is it not?";   search=" ";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n=split(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string,array,search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for (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1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sz="2000" dirty="0">
                <a:latin typeface="Times New Roman" pitchFamily="18" charset="0"/>
                <a:ea typeface="新細明體" pitchFamily="18" charset="-120"/>
              </a:rPr>
              <a:t>&lt;=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n; 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++) { 					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	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printf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("</a:t>
            </a:r>
            <a:r>
              <a:rPr lang="en-US" altLang="zh-TW" sz="2400" dirty="0">
                <a:latin typeface="High Tower Text" pitchFamily="18" charset="0"/>
                <a:ea typeface="新細明體" pitchFamily="18" charset="-120"/>
              </a:rPr>
              <a:t>W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ord[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d]=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%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s</a:t>
            </a:r>
            <a:r>
              <a:rPr lang="en-US" altLang="zh-TW" sz="2400" dirty="0">
                <a:latin typeface="Times New Roman" pitchFamily="18" charset="0"/>
                <a:ea typeface="新細明體" pitchFamily="18" charset="-120"/>
              </a:rPr>
              <a:t>\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n",i,array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[</a:t>
            </a:r>
            <a:r>
              <a:rPr lang="en-US" altLang="zh-TW" dirty="0" err="1">
                <a:latin typeface="High Tower Text" pitchFamily="18" charset="0"/>
                <a:ea typeface="新細明體" pitchFamily="18" charset="-120"/>
              </a:rPr>
              <a:t>i</a:t>
            </a: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]);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	} exit; </a:t>
            </a:r>
          </a:p>
          <a:p>
            <a:pPr>
              <a:lnSpc>
                <a:spcPct val="80000"/>
              </a:lnSpc>
              <a:spcBef>
                <a:spcPct val="0"/>
              </a:spcBef>
              <a:buFont typeface="Monotype Sorts" pitchFamily="2" charset="2"/>
              <a:buNone/>
            </a:pPr>
            <a:r>
              <a:rPr lang="en-US" altLang="zh-TW" dirty="0">
                <a:latin typeface="High Tower Text" pitchFamily="18" charset="0"/>
                <a:ea typeface="新細明體" pitchFamily="18" charset="-120"/>
              </a:rPr>
              <a:t>	} </a:t>
            </a:r>
            <a:endParaRPr lang="en-US" altLang="zh-TW" sz="2400" dirty="0">
              <a:ea typeface="新細明體" pitchFamily="18" charset="-120"/>
            </a:endParaRPr>
          </a:p>
        </p:txBody>
      </p:sp>
      <p:sp>
        <p:nvSpPr>
          <p:cNvPr id="4" name="Rounded Rectangular Callout 5"/>
          <p:cNvSpPr>
            <a:spLocks noChangeArrowheads="1"/>
          </p:cNvSpPr>
          <p:nvPr/>
        </p:nvSpPr>
        <p:spPr bwMode="auto">
          <a:xfrm>
            <a:off x="2743200" y="228600"/>
            <a:ext cx="5334000" cy="1447800"/>
          </a:xfrm>
          <a:prstGeom prst="wedgeRoundRectCallout">
            <a:avLst>
              <a:gd name="adj1" fmla="val -61813"/>
              <a:gd name="adj2" fmla="val 163423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>
                <a:ea typeface="新細明體" pitchFamily="18" charset="-120"/>
              </a:rPr>
              <a:t>The 1 here is converted to a string before it’s used in the table lookup.</a:t>
            </a:r>
          </a:p>
          <a:p>
            <a:pPr marL="0" lvl="1"/>
            <a:r>
              <a:rPr lang="en-US" altLang="zh-TW" sz="2800" dirty="0">
                <a:ea typeface="新細明體" pitchFamily="18" charset="-120"/>
              </a:rPr>
              <a:t>It is </a:t>
            </a:r>
            <a:r>
              <a:rPr lang="en-US" altLang="zh-TW" sz="2800" dirty="0">
                <a:solidFill>
                  <a:srgbClr val="FFFF00"/>
                </a:solidFill>
                <a:ea typeface="新細明體" pitchFamily="18" charset="-120"/>
              </a:rPr>
              <a:t>a string representing a number</a:t>
            </a:r>
            <a:r>
              <a:rPr lang="en-US" altLang="zh-TW" sz="2800" dirty="0">
                <a:ea typeface="新細明體" pitchFamily="18" charset="-120"/>
              </a:rPr>
              <a:t>.</a:t>
            </a:r>
          </a:p>
        </p:txBody>
      </p:sp>
      <p:sp>
        <p:nvSpPr>
          <p:cNvPr id="5" name="Rounded Rectangular Callout 5"/>
          <p:cNvSpPr>
            <a:spLocks noChangeArrowheads="1"/>
          </p:cNvSpPr>
          <p:nvPr/>
        </p:nvSpPr>
        <p:spPr bwMode="auto">
          <a:xfrm>
            <a:off x="2971800" y="2667000"/>
            <a:ext cx="5334000" cy="1524000"/>
          </a:xfrm>
          <a:prstGeom prst="wedgeRoundRectCallout">
            <a:avLst>
              <a:gd name="adj1" fmla="val -10384"/>
              <a:gd name="adj2" fmla="val -144955"/>
              <a:gd name="adj3" fmla="val 16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 rIns="45720"/>
          <a:lstStyle/>
          <a:p>
            <a:pPr marL="0" lvl="1"/>
            <a:r>
              <a:rPr lang="en-US" altLang="zh-TW" sz="2800" dirty="0" err="1">
                <a:ea typeface="新細明體" pitchFamily="18" charset="-120"/>
              </a:rPr>
              <a:t>Eg</a:t>
            </a:r>
            <a:r>
              <a:rPr lang="en-US" altLang="zh-TW" sz="2800" dirty="0">
                <a:ea typeface="新細明體" pitchFamily="18" charset="-120"/>
              </a:rPr>
              <a:t>, "65535" represents a number using 6 bytes (5 bytes plus a '\0' at the end).</a:t>
            </a:r>
          </a:p>
        </p:txBody>
      </p:sp>
    </p:spTree>
    <p:extLst>
      <p:ext uri="{BB962C8B-B14F-4D97-AF65-F5344CB8AC3E}">
        <p14:creationId xmlns:p14="http://schemas.microsoft.com/office/powerpoint/2010/main" val="374599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pitchFamily="18" charset="-120"/>
              </a:rPr>
              <a:t>In class examples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762000"/>
            <a:ext cx="8763000" cy="6096000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endParaRPr lang="en-US" altLang="zh-TW">
              <a:ea typeface="新細明體" pitchFamily="18" charset="-120"/>
            </a:endParaRPr>
          </a:p>
          <a:p>
            <a:pPr>
              <a:buFont typeface="Monotype Sorts" pitchFamily="2" charset="2"/>
              <a:buNone/>
            </a:pPr>
            <a:r>
              <a:rPr lang="en-US" altLang="zh-TW">
                <a:ea typeface="新細明體" pitchFamily="18" charset="-120"/>
              </a:rPr>
              <a:t>Here are some examples. Most of them come from:</a:t>
            </a:r>
          </a:p>
          <a:p>
            <a:pPr>
              <a:buFont typeface="Monotype Sorts" pitchFamily="2" charset="2"/>
              <a:buNone/>
            </a:pPr>
            <a:r>
              <a:rPr lang="en-US" altLang="zh-TW" u="sng">
                <a:solidFill>
                  <a:schemeClr val="accent2"/>
                </a:solidFill>
                <a:ea typeface="新細明體" pitchFamily="18" charset="-120"/>
              </a:rPr>
              <a:t>http://www.pement.org/awk/awk1line.txt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file spacing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8839200" cy="5181600"/>
          </a:xfrm>
        </p:spPr>
        <p:txBody>
          <a:bodyPr/>
          <a:lstStyle/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Double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'1;{print""}'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ea typeface="新細明體" pitchFamily="18" charset="-120"/>
              </a:rPr>
              <a:t>		or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'{ORS="\n\n"}1'</a:t>
            </a:r>
          </a:p>
          <a:p>
            <a:pPr>
              <a:lnSpc>
                <a:spcPct val="90000"/>
              </a:lnSpc>
            </a:pPr>
            <a:endParaRPr lang="en-US" altLang="zh-TW" sz="24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Double space a file which already has blank lines in it?</a:t>
            </a:r>
            <a:r>
              <a:rPr lang="en-US" altLang="zh-TW" sz="2400" dirty="0">
                <a:ea typeface="新細明體" pitchFamily="18" charset="-120"/>
              </a:rPr>
              <a:t> 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dirty="0">
                <a:ea typeface="新細明體" pitchFamily="18" charset="-120"/>
              </a:rPr>
              <a:t>Output file should contain no more than one blank line between lines of text.</a:t>
            </a:r>
          </a:p>
          <a:p>
            <a:pPr>
              <a:lnSpc>
                <a:spcPct val="90000"/>
              </a:lnSpc>
            </a:pPr>
            <a:r>
              <a:rPr lang="en-US" altLang="zh-TW" sz="2400" i="1" dirty="0">
                <a:ea typeface="新細明體" pitchFamily="18" charset="-120"/>
              </a:rPr>
              <a:t>awk 'NF;NF{print""}'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>
                <a:ea typeface="新細明體" pitchFamily="18" charset="-120"/>
              </a:rPr>
              <a:t>(NOTE: On Unix systems, DOS lines which have only CRLF (\r\n) are</a:t>
            </a:r>
          </a:p>
          <a:p>
            <a:pPr algn="r"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000" i="1" dirty="0">
                <a:ea typeface="新細明體" pitchFamily="18" charset="-120"/>
              </a:rPr>
              <a:t>often treated as non-blank, and thus 'NF' alone will return TRUE</a:t>
            </a:r>
            <a:r>
              <a:rPr lang="en-US" altLang="zh-TW" sz="2400" i="1" dirty="0">
                <a:ea typeface="新細明體" pitchFamily="18" charset="-120"/>
              </a:rPr>
              <a:t>.)</a:t>
            </a: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Triple space a file?</a:t>
            </a:r>
          </a:p>
          <a:p>
            <a:pPr>
              <a:lnSpc>
                <a:spcPct val="9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'1;{print"\n"}'</a:t>
            </a:r>
          </a:p>
          <a:p>
            <a:pPr>
              <a:lnSpc>
                <a:spcPct val="90000"/>
              </a:lnSpc>
            </a:pPr>
            <a:endParaRPr lang="en-US" altLang="zh-TW" sz="2400" i="1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413756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55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6" dur="500"/>
                                        <p:tgtEl>
                                          <p:spTgt spid="55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1" dur="500"/>
                                        <p:tgtEl>
                                          <p:spTgt spid="55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5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52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52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529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066800"/>
            <a:ext cx="8839200" cy="5791200"/>
          </a:xfrm>
        </p:spPr>
        <p:txBody>
          <a:bodyPr/>
          <a:lstStyle/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Precede each line by its line number? (behave like grep -n "^".)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'{$0=NR":"$0}1' 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'{print NR":"$0}'</a:t>
            </a:r>
          </a:p>
          <a:p>
            <a:pPr marL="0" indent="0">
              <a:lnSpc>
                <a:spcPct val="80000"/>
              </a:lnSpc>
              <a:buNone/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 of a file? (behave like "cat -n".)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</a:t>
            </a:r>
            <a:r>
              <a:rPr lang="en-US" altLang="zh-TW" sz="2400" i="1" dirty="0" err="1">
                <a:ea typeface="新細明體" pitchFamily="18" charset="-120"/>
              </a:rPr>
              <a:t>printf</a:t>
            </a:r>
            <a:r>
              <a:rPr lang="en-US" altLang="zh-TW" sz="2400" i="1" dirty="0">
                <a:ea typeface="新細明體" pitchFamily="18" charset="-120"/>
              </a:rPr>
              <a:t>("%6d\</a:t>
            </a:r>
            <a:r>
              <a:rPr lang="en-US" altLang="zh-TW" sz="2400" i="1" dirty="0" err="1">
                <a:ea typeface="新細明體" pitchFamily="18" charset="-120"/>
              </a:rPr>
              <a:t>t%s</a:t>
            </a:r>
            <a:r>
              <a:rPr lang="en-US" altLang="zh-TW" sz="2400" i="1" dirty="0">
                <a:ea typeface="新細明體" pitchFamily="18" charset="-120"/>
              </a:rPr>
              <a:t>\n",NR,$0)}'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line, but only print numbers if line is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'NF{$0=NR":"$0}1'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60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Number each line of file, but only count lines that are not blank?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'NF{$0=++a " :" $0}1'</a:t>
            </a:r>
          </a:p>
          <a:p>
            <a:pPr>
              <a:lnSpc>
                <a:spcPct val="80000"/>
              </a:lnSpc>
            </a:pPr>
            <a:r>
              <a:rPr lang="en-US" altLang="zh-TW" sz="2400" i="1" dirty="0">
                <a:ea typeface="新細明體" pitchFamily="18" charset="-120"/>
              </a:rPr>
              <a:t>awk '{print (NF?++a":":"") $0}'</a:t>
            </a:r>
          </a:p>
          <a:p>
            <a:pPr>
              <a:lnSpc>
                <a:spcPct val="80000"/>
              </a:lnSpc>
            </a:pPr>
            <a:endParaRPr lang="en-US" altLang="zh-TW" sz="1600" i="1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Count lines? (behave like "</a:t>
            </a:r>
            <a:r>
              <a:rPr lang="en-US" altLang="zh-TW" sz="2400" dirty="0" err="1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dirty="0">
                <a:solidFill>
                  <a:schemeClr val="accent2"/>
                </a:solidFill>
                <a:ea typeface="新細明體" pitchFamily="18" charset="-120"/>
              </a:rPr>
              <a:t> -l")</a:t>
            </a:r>
          </a:p>
          <a:p>
            <a:pPr>
              <a:lnSpc>
                <a:spcPct val="80000"/>
              </a:lnSpc>
            </a:pPr>
            <a:r>
              <a:rPr lang="en-US" altLang="zh-TW" sz="2400" dirty="0">
                <a:ea typeface="新細明體" pitchFamily="18" charset="-120"/>
              </a:rPr>
              <a:t> </a:t>
            </a:r>
            <a:r>
              <a:rPr lang="en-US" altLang="zh-TW" sz="2400" i="1" dirty="0">
                <a:ea typeface="新細明體" pitchFamily="18" charset="-120"/>
              </a:rPr>
              <a:t>awk 'END{print NR}'</a:t>
            </a:r>
          </a:p>
          <a:p>
            <a:pPr>
              <a:lnSpc>
                <a:spcPct val="80000"/>
              </a:lnSpc>
            </a:pPr>
            <a:endParaRPr lang="en-US" altLang="zh-TW" sz="1800" i="1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15842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63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563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5632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447800"/>
            <a:ext cx="8610600" cy="541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sums of the fields of every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'{s=0;for(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=1;i&lt;=</a:t>
            </a:r>
            <a:r>
              <a:rPr lang="en-US" altLang="zh-TW" sz="2400" i="1" kern="0" dirty="0" err="1">
                <a:ea typeface="新細明體" pitchFamily="18" charset="-120"/>
              </a:rPr>
              <a:t>NF;i</a:t>
            </a:r>
            <a:r>
              <a:rPr lang="en-US" altLang="zh-TW" sz="2400" i="1" kern="0" dirty="0">
                <a:ea typeface="新細明體" pitchFamily="18" charset="-120"/>
              </a:rPr>
              <a:t>++)s=s+$</a:t>
            </a:r>
            <a:r>
              <a:rPr lang="en-US" altLang="zh-TW" sz="2400" i="1" kern="0" dirty="0" err="1">
                <a:ea typeface="新細明體" pitchFamily="18" charset="-120"/>
              </a:rPr>
              <a:t>i;print</a:t>
            </a:r>
            <a:r>
              <a:rPr lang="en-US" altLang="zh-TW" sz="2400" i="1" kern="0" dirty="0">
                <a:ea typeface="新細明體" pitchFamily="18" charset="-120"/>
              </a:rPr>
              <a:t> s}'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endParaRPr lang="en-US" altLang="zh-TW" sz="1600" kern="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Add all fields in all lines and print the sum?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s=s+$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}; END{print s}'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Replacing each field with its absolute value?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 err="1">
                <a:ea typeface="新細明體" pitchFamily="18" charset="-120"/>
              </a:rPr>
              <a:t>awk</a:t>
            </a:r>
            <a:r>
              <a:rPr lang="en-US" altLang="zh-TW" sz="2400" i="1" kern="0" dirty="0">
                <a:ea typeface="新細明體" pitchFamily="18" charset="-120"/>
              </a:rPr>
              <a:t>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if ($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&lt; 0)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= -$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r>
              <a:rPr lang="en-US" altLang="zh-TW" sz="2400" i="1" kern="0" dirty="0">
                <a:ea typeface="新細明體" pitchFamily="18" charset="-120"/>
              </a:rPr>
              <a:t> awk '{for (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=1;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&lt;=NF; 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++)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= ($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&lt; 0) ? -$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 : $</a:t>
            </a:r>
            <a:r>
              <a:rPr lang="en-US" altLang="zh-TW" sz="2400" i="1" kern="0" dirty="0" err="1">
                <a:ea typeface="新細明體" pitchFamily="18" charset="-120"/>
              </a:rPr>
              <a:t>i</a:t>
            </a:r>
            <a:r>
              <a:rPr lang="en-US" altLang="zh-TW" sz="2400" i="1" kern="0" dirty="0">
                <a:ea typeface="新細明體" pitchFamily="18" charset="-120"/>
              </a:rPr>
              <a:t>; print }'</a:t>
            </a:r>
          </a:p>
          <a:p>
            <a:pPr>
              <a:lnSpc>
                <a:spcPct val="90000"/>
              </a:lnSpc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total number of fields ("words") in all lines? (</a:t>
            </a:r>
            <a:r>
              <a:rPr lang="en-US" altLang="zh-TW" sz="2400" kern="0" dirty="0" err="1">
                <a:solidFill>
                  <a:schemeClr val="accent2"/>
                </a:solidFill>
                <a:ea typeface="新細明體" pitchFamily="18" charset="-120"/>
              </a:rPr>
              <a:t>ie</a:t>
            </a: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, </a:t>
            </a:r>
            <a:r>
              <a:rPr lang="en-US" altLang="zh-TW" sz="2400" kern="0" dirty="0" err="1">
                <a:solidFill>
                  <a:schemeClr val="accent2"/>
                </a:solidFill>
                <a:ea typeface="新細明體" pitchFamily="18" charset="-120"/>
              </a:rPr>
              <a:t>wc</a:t>
            </a: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 -c)</a:t>
            </a:r>
          </a:p>
          <a:p>
            <a:pPr>
              <a:lnSpc>
                <a:spcPct val="9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t+=NF};END{print t}' file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zh-TW" sz="1600" i="1" kern="0" dirty="0">
              <a:ea typeface="新細明體" pitchFamily="18" charset="-120"/>
            </a:endParaRP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total number of lines that contain "Beth"</a:t>
            </a:r>
          </a:p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'/Beth/{n++}; END {print n+0}' file</a:t>
            </a:r>
          </a:p>
        </p:txBody>
      </p:sp>
    </p:spTree>
    <p:extLst>
      <p:ext uri="{BB962C8B-B14F-4D97-AF65-F5344CB8AC3E}">
        <p14:creationId xmlns:p14="http://schemas.microsoft.com/office/powerpoint/2010/main" val="1108750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763000" cy="1295400"/>
          </a:xfrm>
        </p:spPr>
        <p:txBody>
          <a:bodyPr/>
          <a:lstStyle/>
          <a:p>
            <a:r>
              <a:rPr lang="en-US" altLang="zh-TW" dirty="0">
                <a:ea typeface="新細明體" pitchFamily="18" charset="-120"/>
              </a:rPr>
              <a:t>AWK One-liners</a:t>
            </a:r>
            <a:br>
              <a:rPr lang="en-US" altLang="zh-TW" sz="3600" dirty="0">
                <a:ea typeface="新細明體" pitchFamily="18" charset="-120"/>
              </a:rPr>
            </a:br>
            <a:r>
              <a:rPr lang="en-US" altLang="zh-TW" sz="3600" dirty="0">
                <a:solidFill>
                  <a:schemeClr val="tx1"/>
                </a:solidFill>
                <a:ea typeface="新細明體" pitchFamily="18" charset="-120"/>
              </a:rPr>
              <a:t>numbering and calculations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28600" y="1330960"/>
            <a:ext cx="8763000" cy="5527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SzPct val="80000"/>
              <a:buFont typeface="Monotype Sorts" pitchFamily="2" charset="2"/>
              <a:buChar char="u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70000"/>
              <a:buFont typeface="Monotype Sorts" pitchFamily="2" charset="2"/>
              <a:buChar char="l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4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largest first field and the line that contains it?</a:t>
            </a:r>
          </a:p>
          <a:p>
            <a:pPr>
              <a:lnSpc>
                <a:spcPct val="90000"/>
              </a:lnSpc>
              <a:buFont typeface="Monotype Sorts" pitchFamily="2" charset="2"/>
              <a:buNone/>
            </a:pPr>
            <a:r>
              <a:rPr lang="en-US" altLang="zh-TW" sz="2400" i="1" kern="0" dirty="0">
                <a:ea typeface="新細明體" pitchFamily="18" charset="-120"/>
              </a:rPr>
              <a:t>awk '$1&gt;max{max=$1;maxline=$0};END{print </a:t>
            </a:r>
            <a:r>
              <a:rPr lang="en-US" altLang="zh-TW" sz="2400" i="1" kern="0" dirty="0" err="1">
                <a:ea typeface="新細明體" pitchFamily="18" charset="-120"/>
              </a:rPr>
              <a:t>max,maxline</a:t>
            </a:r>
            <a:r>
              <a:rPr lang="en-US" altLang="zh-TW" sz="2400" i="1" kern="0" dirty="0">
                <a:ea typeface="新細明體" pitchFamily="18" charset="-120"/>
              </a:rPr>
              <a:t>}'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1400" kern="0" dirty="0">
              <a:solidFill>
                <a:schemeClr val="accent2"/>
              </a:solidFill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number of fields in each line, followed by the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print NF ":" $0 } 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field of each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print $NF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the last field of the last line?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'{ field = $NF }; END{ print field }'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 with more than 4 fields?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'NF &gt; 4'</a:t>
            </a:r>
          </a:p>
          <a:p>
            <a:pPr>
              <a:lnSpc>
                <a:spcPct val="80000"/>
              </a:lnSpc>
            </a:pPr>
            <a:endParaRPr lang="en-US" altLang="zh-TW" sz="1400" i="1" kern="0" dirty="0">
              <a:ea typeface="新細明體" pitchFamily="18" charset="-120"/>
            </a:endParaRP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r>
              <a:rPr lang="en-US" altLang="zh-TW" sz="2400" kern="0" dirty="0">
                <a:solidFill>
                  <a:schemeClr val="accent2"/>
                </a:solidFill>
                <a:ea typeface="新細明體" pitchFamily="18" charset="-120"/>
              </a:rPr>
              <a:t>Print every line where the value of the last field is &gt; 4?</a:t>
            </a:r>
          </a:p>
          <a:p>
            <a:pPr>
              <a:lnSpc>
                <a:spcPct val="80000"/>
              </a:lnSpc>
            </a:pPr>
            <a:r>
              <a:rPr lang="en-US" altLang="zh-TW" sz="2400" kern="0" dirty="0">
                <a:ea typeface="新細明體" pitchFamily="18" charset="-120"/>
              </a:rPr>
              <a:t> </a:t>
            </a:r>
            <a:r>
              <a:rPr lang="en-US" altLang="zh-TW" sz="2400" i="1" kern="0" dirty="0">
                <a:ea typeface="新細明體" pitchFamily="18" charset="-120"/>
              </a:rPr>
              <a:t>awk '$NF &gt; 4'</a:t>
            </a:r>
          </a:p>
          <a:p>
            <a:pPr>
              <a:lnSpc>
                <a:spcPct val="80000"/>
              </a:lnSpc>
              <a:buFont typeface="Monotype Sorts" pitchFamily="2" charset="2"/>
              <a:buNone/>
            </a:pPr>
            <a:endParaRPr lang="en-US" altLang="zh-TW" sz="2400" i="1" kern="0" dirty="0">
              <a:ea typeface="新細明體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249291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ISC1480">
  <a:themeElements>
    <a:clrScheme name="CISC1480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ISC1480.po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ISC1480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ISC1480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SC1480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D:\CISC1480\CISC1480.pot</Template>
  <TotalTime>15366</TotalTime>
  <Words>11393</Words>
  <Application>Microsoft Office PowerPoint</Application>
  <PresentationFormat>On-screen Show (4:3)</PresentationFormat>
  <Paragraphs>1430</Paragraphs>
  <Slides>109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109</vt:i4>
      </vt:variant>
    </vt:vector>
  </HeadingPairs>
  <TitlesOfParts>
    <vt:vector size="120" baseType="lpstr">
      <vt:lpstr>新細明體</vt:lpstr>
      <vt:lpstr>Arial</vt:lpstr>
      <vt:lpstr>Arial Narrow</vt:lpstr>
      <vt:lpstr>Bahnschrift</vt:lpstr>
      <vt:lpstr>High Tower Text</vt:lpstr>
      <vt:lpstr>Lucida Console</vt:lpstr>
      <vt:lpstr>Monotype Sorts</vt:lpstr>
      <vt:lpstr>Symbol</vt:lpstr>
      <vt:lpstr>Times New Roman</vt:lpstr>
      <vt:lpstr>Wingdings</vt:lpstr>
      <vt:lpstr>CISC1480</vt:lpstr>
      <vt:lpstr>The Pattern Selection Part of the  Pattern/Action Pair: Complex Cases </vt:lpstr>
      <vt:lpstr>The Pattern Selection Part of the  Pattern/Action Pair: Complex Cases </vt:lpstr>
      <vt:lpstr>The Pattern Selection Part: the BEGIN and END Patterns</vt:lpstr>
      <vt:lpstr>Computing with AWK</vt:lpstr>
      <vt:lpstr>Computing with AWK</vt:lpstr>
      <vt:lpstr>(A little comment about END)</vt:lpstr>
      <vt:lpstr>Handling Text</vt:lpstr>
      <vt:lpstr>Keywords  </vt:lpstr>
      <vt:lpstr>PowerPoint Presentation</vt:lpstr>
      <vt:lpstr>PowerPoint Presentation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Keywords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Keywords  </vt:lpstr>
      <vt:lpstr>PowerPoint Presentation</vt:lpstr>
      <vt:lpstr>Built-in Functions…</vt:lpstr>
      <vt:lpstr>Summary of Built-In Functions</vt:lpstr>
      <vt:lpstr>Summary of Built-In Functions</vt:lpstr>
      <vt:lpstr>Built-In Functions length()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</vt:lpstr>
      <vt:lpstr>Built-In Functions substr(), continued</vt:lpstr>
      <vt:lpstr>Built-In Functions index()</vt:lpstr>
      <vt:lpstr>Built-In Functions match()</vt:lpstr>
      <vt:lpstr>Built-In Functions sub()</vt:lpstr>
      <vt:lpstr>Built-In Functions gsub()</vt:lpstr>
      <vt:lpstr>Built-In Functions sub(), gsub()</vt:lpstr>
      <vt:lpstr>Built-In Functions sub(), gsub()</vt:lpstr>
      <vt:lpstr>Built-In Functions split()</vt:lpstr>
      <vt:lpstr>Summary of Built-In Functions</vt:lpstr>
      <vt:lpstr>Built-In Functions system()</vt:lpstr>
      <vt:lpstr>PowerPoint Presentation</vt:lpstr>
      <vt:lpstr>Summary of Built-In Functions</vt:lpstr>
      <vt:lpstr>Associative Arrays…</vt:lpstr>
      <vt:lpstr>Awk Arrays</vt:lpstr>
      <vt:lpstr>Awk Arrays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An example of an associative array</vt:lpstr>
      <vt:lpstr>Q:  If AWK arrays are just strings,  then how do you create a   multi-dimensional array?</vt:lpstr>
      <vt:lpstr>Q:  If AWK arrays are just strings,  then how do you create a   multi-dimensional array?</vt:lpstr>
      <vt:lpstr>Split and an Associative Array</vt:lpstr>
      <vt:lpstr>Built-In Functions split()</vt:lpstr>
      <vt:lpstr>In class examples</vt:lpstr>
      <vt:lpstr>AWK One-liners file spacing</vt:lpstr>
      <vt:lpstr>AWK One-liners numbering and calculations</vt:lpstr>
      <vt:lpstr>AWK One-liners numbering and calculations</vt:lpstr>
      <vt:lpstr>AWK One-liners numbering and calculations</vt:lpstr>
      <vt:lpstr>AWK One-liners string creation</vt:lpstr>
      <vt:lpstr>AWK One-liners text conversion and substitution</vt:lpstr>
      <vt:lpstr>AWK One-liners text conversion and substitution</vt:lpstr>
      <vt:lpstr>AWK One-liners text conversion and substitution</vt:lpstr>
      <vt:lpstr>AWK One-liners text conversion and substitution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printing of certain lines</vt:lpstr>
      <vt:lpstr>AWK One-liners selective deleting of certain 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Command Notation</dc:title>
  <dc:creator>Me</dc:creator>
  <cp:lastModifiedBy>Me</cp:lastModifiedBy>
  <cp:revision>555</cp:revision>
  <cp:lastPrinted>1999-10-31T21:08:02Z</cp:lastPrinted>
  <dcterms:created xsi:type="dcterms:W3CDTF">1999-08-07T15:16:11Z</dcterms:created>
  <dcterms:modified xsi:type="dcterms:W3CDTF">2024-05-20T00:54:26Z</dcterms:modified>
</cp:coreProperties>
</file>