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DE6F-EB86-C954-6619-FC48C7AAE2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B68BDA-6470-ADC0-E10E-C29B6417EB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DE67D-BE29-A97A-F154-D8A18F6E7DCF}"/>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5" name="Footer Placeholder 4">
            <a:extLst>
              <a:ext uri="{FF2B5EF4-FFF2-40B4-BE49-F238E27FC236}">
                <a16:creationId xmlns:a16="http://schemas.microsoft.com/office/drawing/2014/main" id="{52607260-8136-EA27-8CAA-6991030E1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3BE63-E41A-548C-74E3-DA368E8D1266}"/>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313794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ACBE-52D4-7470-DAA0-00F9374D3C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7511C4-7F9F-3DD7-7042-414E2B9F10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8D47E-7914-17FE-EAAA-DFB2646D7FE6}"/>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5" name="Footer Placeholder 4">
            <a:extLst>
              <a:ext uri="{FF2B5EF4-FFF2-40B4-BE49-F238E27FC236}">
                <a16:creationId xmlns:a16="http://schemas.microsoft.com/office/drawing/2014/main" id="{62916A86-CB6C-D969-B399-8CB3924A6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7BCFC-22F1-85D7-65F6-8CA0A174752C}"/>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2013334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7F717-1E77-C22B-F54F-43033F01F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A73923-5157-C215-2616-028BCCAD09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507A0-6575-6AD3-697F-07F40B7D7B53}"/>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5" name="Footer Placeholder 4">
            <a:extLst>
              <a:ext uri="{FF2B5EF4-FFF2-40B4-BE49-F238E27FC236}">
                <a16:creationId xmlns:a16="http://schemas.microsoft.com/office/drawing/2014/main" id="{20EE282B-5D7F-1FE6-803E-1FE8B576B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0C3A4-DC02-7619-2071-B218523A2BD9}"/>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3689057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12E8-2BD4-C34D-FD45-B58BE956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043CD-588B-E598-D421-C88B603E09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35EF1-EFB9-6C76-E56A-332F6804BD67}"/>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5" name="Footer Placeholder 4">
            <a:extLst>
              <a:ext uri="{FF2B5EF4-FFF2-40B4-BE49-F238E27FC236}">
                <a16:creationId xmlns:a16="http://schemas.microsoft.com/office/drawing/2014/main" id="{91E190D6-3FCA-CAC5-12EA-40772771C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C2E78-D88E-C0B9-2471-BB296AAC93D9}"/>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260731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061E-823D-E214-6F9A-B3BDF78F0B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1ACB1F-28BF-4CBF-DD06-123AD2218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CFDCD-00D2-E76D-A964-9C3640C409C7}"/>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5" name="Footer Placeholder 4">
            <a:extLst>
              <a:ext uri="{FF2B5EF4-FFF2-40B4-BE49-F238E27FC236}">
                <a16:creationId xmlns:a16="http://schemas.microsoft.com/office/drawing/2014/main" id="{9E9D4433-860D-1BF9-59EA-5952C8DA7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4CF87-3F5F-89E9-4750-DDA0971BC586}"/>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2553586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6F7C-E2B1-1AF0-8C6A-7C64D9B7E7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729AE3-30CD-B237-FAA1-528C1E3927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2FBCA-C5EF-5CE4-0C5D-31013591D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1A5CA4-9010-6684-FBFF-93E951A7880D}"/>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6" name="Footer Placeholder 5">
            <a:extLst>
              <a:ext uri="{FF2B5EF4-FFF2-40B4-BE49-F238E27FC236}">
                <a16:creationId xmlns:a16="http://schemas.microsoft.com/office/drawing/2014/main" id="{ACC49757-EAE7-FF6F-7099-D33CFAF4A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3F1CC-00DA-444F-EFF8-DE6BC1D2DA50}"/>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99081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38E7-3378-AF44-8802-F66F417D5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32A411-5A3E-0525-55A6-131BD4ED8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6A7286-04AB-6E2C-55C2-D46BA8BF9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E7A995-C0B0-0FA7-2F0C-0459ED3CC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CA66D-24CF-B2BB-1A14-E65860A5D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086822-5DA9-7F1B-486D-6B1E4CD8C46B}"/>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8" name="Footer Placeholder 7">
            <a:extLst>
              <a:ext uri="{FF2B5EF4-FFF2-40B4-BE49-F238E27FC236}">
                <a16:creationId xmlns:a16="http://schemas.microsoft.com/office/drawing/2014/main" id="{7070E9A8-D212-C166-9FBD-B182492F58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051F4D-2EA9-B024-D0A3-E8A261C66731}"/>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165606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29E6-EE7D-2254-24F4-0A702D52A2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00802F-D735-01A6-55CF-9152AD18D1F8}"/>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4" name="Footer Placeholder 3">
            <a:extLst>
              <a:ext uri="{FF2B5EF4-FFF2-40B4-BE49-F238E27FC236}">
                <a16:creationId xmlns:a16="http://schemas.microsoft.com/office/drawing/2014/main" id="{EE697A10-3745-B13A-09F2-8B9F809144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50F919-6D46-84A1-BE95-848084477680}"/>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215717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07AA7-68CE-FA66-400B-5B25D3A24F1F}"/>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3" name="Footer Placeholder 2">
            <a:extLst>
              <a:ext uri="{FF2B5EF4-FFF2-40B4-BE49-F238E27FC236}">
                <a16:creationId xmlns:a16="http://schemas.microsoft.com/office/drawing/2014/main" id="{F2DF6F77-824E-173E-4904-A1858D9D0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363AF-8102-8BF5-17A3-F835AC14C7A8}"/>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344126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E1CE-86E2-9A06-4564-0C9B53B5F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AB6F26-CEC2-1341-8082-B86E9CBF58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EBF308-11CC-4B64-AA49-AD760C65C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CD9AF-B50E-AFA6-396A-91A8460F87F0}"/>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6" name="Footer Placeholder 5">
            <a:extLst>
              <a:ext uri="{FF2B5EF4-FFF2-40B4-BE49-F238E27FC236}">
                <a16:creationId xmlns:a16="http://schemas.microsoft.com/office/drawing/2014/main" id="{3D7C06F3-54F8-6F22-C607-70546466B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8A90B-192A-D58F-377E-61970872DDE1}"/>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234775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939D-6D25-DFBE-6C2B-60463096D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AAF753-B344-4D77-7702-241786054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92031A-9C9A-F7CF-2415-4489AB635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4F535-0D8E-5CA6-ACF1-C0C6C81CFEA6}"/>
              </a:ext>
            </a:extLst>
          </p:cNvPr>
          <p:cNvSpPr>
            <a:spLocks noGrp="1"/>
          </p:cNvSpPr>
          <p:nvPr>
            <p:ph type="dt" sz="half" idx="10"/>
          </p:nvPr>
        </p:nvSpPr>
        <p:spPr/>
        <p:txBody>
          <a:bodyPr/>
          <a:lstStyle/>
          <a:p>
            <a:fld id="{D7678F1E-94E8-44B5-9CFB-C62895DF00B4}" type="datetimeFigureOut">
              <a:rPr lang="en-US" smtClean="0"/>
              <a:t>1/29/2025</a:t>
            </a:fld>
            <a:endParaRPr lang="en-US"/>
          </a:p>
        </p:txBody>
      </p:sp>
      <p:sp>
        <p:nvSpPr>
          <p:cNvPr id="6" name="Footer Placeholder 5">
            <a:extLst>
              <a:ext uri="{FF2B5EF4-FFF2-40B4-BE49-F238E27FC236}">
                <a16:creationId xmlns:a16="http://schemas.microsoft.com/office/drawing/2014/main" id="{AF29F2A6-F4A0-E7FA-A66E-A67A49857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A69CA-B15B-44EA-3F7B-DB4B2C23FB12}"/>
              </a:ext>
            </a:extLst>
          </p:cNvPr>
          <p:cNvSpPr>
            <a:spLocks noGrp="1"/>
          </p:cNvSpPr>
          <p:nvPr>
            <p:ph type="sldNum" sz="quarter" idx="12"/>
          </p:nvPr>
        </p:nvSpPr>
        <p:spPr/>
        <p:txBody>
          <a:bodyPr/>
          <a:lstStyle/>
          <a:p>
            <a:fld id="{D1ACF2BB-4551-418F-8907-63163A4A43D2}" type="slidenum">
              <a:rPr lang="en-US" smtClean="0"/>
              <a:t>‹#›</a:t>
            </a:fld>
            <a:endParaRPr lang="en-US"/>
          </a:p>
        </p:txBody>
      </p:sp>
    </p:spTree>
    <p:extLst>
      <p:ext uri="{BB962C8B-B14F-4D97-AF65-F5344CB8AC3E}">
        <p14:creationId xmlns:p14="http://schemas.microsoft.com/office/powerpoint/2010/main" val="338412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E7B87-F960-4AF3-19BF-AA396EE2E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9E0FC-CC42-3A0A-AA1A-163E7FDEE6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F0D95-20D5-7FC0-B537-23EA51054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78F1E-94E8-44B5-9CFB-C62895DF00B4}" type="datetimeFigureOut">
              <a:rPr lang="en-US" smtClean="0"/>
              <a:t>1/29/2025</a:t>
            </a:fld>
            <a:endParaRPr lang="en-US"/>
          </a:p>
        </p:txBody>
      </p:sp>
      <p:sp>
        <p:nvSpPr>
          <p:cNvPr id="5" name="Footer Placeholder 4">
            <a:extLst>
              <a:ext uri="{FF2B5EF4-FFF2-40B4-BE49-F238E27FC236}">
                <a16:creationId xmlns:a16="http://schemas.microsoft.com/office/drawing/2014/main" id="{484EE40C-E151-7874-2915-CA7F1A6A7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4E21CD-49E8-29F7-02AB-90822A07B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CF2BB-4551-418F-8907-63163A4A43D2}" type="slidenum">
              <a:rPr lang="en-US" smtClean="0"/>
              <a:t>‹#›</a:t>
            </a:fld>
            <a:endParaRPr lang="en-US"/>
          </a:p>
        </p:txBody>
      </p:sp>
    </p:spTree>
    <p:extLst>
      <p:ext uri="{BB962C8B-B14F-4D97-AF65-F5344CB8AC3E}">
        <p14:creationId xmlns:p14="http://schemas.microsoft.com/office/powerpoint/2010/main" val="402173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1B6B-D5FC-C472-7ABC-5E67D62B11A1}"/>
              </a:ext>
            </a:extLst>
          </p:cNvPr>
          <p:cNvSpPr>
            <a:spLocks noGrp="1"/>
          </p:cNvSpPr>
          <p:nvPr>
            <p:ph type="ctrTitle"/>
          </p:nvPr>
        </p:nvSpPr>
        <p:spPr/>
        <p:txBody>
          <a:bodyPr/>
          <a:lstStyle/>
          <a:p>
            <a:r>
              <a:rPr lang="en-SG" b="1" dirty="0">
                <a:latin typeface="Aptos" panose="020B0004020202020204" pitchFamily="34" charset="0"/>
              </a:rPr>
              <a:t>Project Report</a:t>
            </a:r>
            <a:endParaRPr lang="en-US" b="1" dirty="0">
              <a:latin typeface="Aptos" panose="020B0004020202020204" pitchFamily="34" charset="0"/>
            </a:endParaRPr>
          </a:p>
        </p:txBody>
      </p:sp>
      <p:sp>
        <p:nvSpPr>
          <p:cNvPr id="3" name="Subtitle 2">
            <a:extLst>
              <a:ext uri="{FF2B5EF4-FFF2-40B4-BE49-F238E27FC236}">
                <a16:creationId xmlns:a16="http://schemas.microsoft.com/office/drawing/2014/main" id="{F3817C0B-C761-B082-DB51-91636A518FE8}"/>
              </a:ext>
            </a:extLst>
          </p:cNvPr>
          <p:cNvSpPr>
            <a:spLocks noGrp="1"/>
          </p:cNvSpPr>
          <p:nvPr>
            <p:ph type="subTitle" idx="1"/>
          </p:nvPr>
        </p:nvSpPr>
        <p:spPr/>
        <p:txBody>
          <a:bodyPr>
            <a:normAutofit/>
          </a:bodyPr>
          <a:lstStyle/>
          <a:p>
            <a:r>
              <a:rPr lang="en-US" sz="6000" b="1" dirty="0">
                <a:latin typeface="Aptos" panose="020B0004020202020204" pitchFamily="34" charset="0"/>
              </a:rPr>
              <a:t>Mr. HelpMate AI</a:t>
            </a:r>
          </a:p>
        </p:txBody>
      </p:sp>
    </p:spTree>
    <p:extLst>
      <p:ext uri="{BB962C8B-B14F-4D97-AF65-F5344CB8AC3E}">
        <p14:creationId xmlns:p14="http://schemas.microsoft.com/office/powerpoint/2010/main" val="1595046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6474B-671C-CC94-3F96-86CBE253D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EBC44-ABB7-0713-AD59-B55E8C1F05BD}"/>
              </a:ext>
            </a:extLst>
          </p:cNvPr>
          <p:cNvSpPr>
            <a:spLocks noGrp="1"/>
          </p:cNvSpPr>
          <p:nvPr>
            <p:ph type="title"/>
          </p:nvPr>
        </p:nvSpPr>
        <p:spPr/>
        <p:txBody>
          <a:bodyPr>
            <a:normAutofit/>
          </a:bodyPr>
          <a:lstStyle/>
          <a:p>
            <a:r>
              <a:rPr lang="en-SG" sz="4000" dirty="0">
                <a:latin typeface="Aptos" panose="020B0004020202020204" pitchFamily="34" charset="0"/>
              </a:rPr>
              <a:t>Challenges &amp; Lessons Learned</a:t>
            </a:r>
            <a:endParaRPr lang="en-US"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20BB19D5-CF04-847D-BC23-574E7A016EF7}"/>
              </a:ext>
            </a:extLst>
          </p:cNvPr>
          <p:cNvSpPr>
            <a:spLocks noGrp="1"/>
          </p:cNvSpPr>
          <p:nvPr>
            <p:ph idx="1"/>
          </p:nvPr>
        </p:nvSpPr>
        <p:spPr/>
        <p:txBody>
          <a:bodyPr>
            <a:noAutofit/>
          </a:bodyPr>
          <a:lstStyle/>
          <a:p>
            <a:pPr marL="0" indent="0" algn="just">
              <a:lnSpc>
                <a:spcPct val="100000"/>
              </a:lnSpc>
              <a:buNone/>
            </a:pPr>
            <a:r>
              <a:rPr lang="en-IN" sz="2000" b="1" kern="100" dirty="0">
                <a:effectLst/>
                <a:latin typeface="Aptos" panose="020B0004020202020204" pitchFamily="34" charset="0"/>
                <a:ea typeface="Calibri" panose="020F0502020204030204" pitchFamily="34" charset="0"/>
                <a:cs typeface="Times New Roman" panose="02020603050405020304" pitchFamily="18" charset="0"/>
              </a:rPr>
              <a:t>Challenges</a:t>
            </a:r>
          </a:p>
          <a:p>
            <a:pPr lvl="1"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Complex PDF Structures: Handling diverse PDF formats.</a:t>
            </a:r>
          </a:p>
          <a:p>
            <a:pPr lvl="1"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Insurance-Specific Terminology: Adapting models to insurance vocabulary.</a:t>
            </a:r>
          </a:p>
          <a:p>
            <a:pPr lvl="1"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Answer Granularity: Finding the ideal balance in result length.</a:t>
            </a:r>
          </a:p>
          <a:p>
            <a:pPr lvl="1"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API Costs: Optimizing usage for cost-effectiveness.</a:t>
            </a:r>
          </a:p>
          <a:p>
            <a:pPr marL="0" indent="0" algn="just">
              <a:lnSpc>
                <a:spcPct val="100000"/>
              </a:lnSpc>
              <a:buNone/>
            </a:pPr>
            <a:r>
              <a:rPr lang="en-IN" sz="2000" b="1" kern="100" dirty="0">
                <a:effectLst/>
                <a:latin typeface="Aptos" panose="020B0004020202020204" pitchFamily="34" charset="0"/>
                <a:ea typeface="Calibri" panose="020F0502020204030204" pitchFamily="34" charset="0"/>
                <a:cs typeface="Times New Roman" panose="02020603050405020304" pitchFamily="18" charset="0"/>
              </a:rPr>
              <a:t>Lessons Learned</a:t>
            </a:r>
          </a:p>
          <a:p>
            <a:pPr lvl="1"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Thorough PDF Analysis: Pays off in robust extraction logic.</a:t>
            </a:r>
          </a:p>
          <a:p>
            <a:pPr lvl="1"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Domain Adaptation: Crucial for language model accuracy.</a:t>
            </a:r>
          </a:p>
          <a:p>
            <a:pPr lvl="1"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Hybrid Retrieval: Can enhance certain query types.</a:t>
            </a:r>
          </a:p>
          <a:p>
            <a:pPr lvl="1"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Cost-Effective Architecture: Exploring a mix of APIs and local models.</a:t>
            </a:r>
          </a:p>
        </p:txBody>
      </p:sp>
    </p:spTree>
    <p:extLst>
      <p:ext uri="{BB962C8B-B14F-4D97-AF65-F5344CB8AC3E}">
        <p14:creationId xmlns:p14="http://schemas.microsoft.com/office/powerpoint/2010/main" val="24417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AD9E2-DD07-E29E-337A-54903E7586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04D03-906C-5757-D549-CA9C0E5EC2BD}"/>
              </a:ext>
            </a:extLst>
          </p:cNvPr>
          <p:cNvSpPr>
            <a:spLocks noGrp="1"/>
          </p:cNvSpPr>
          <p:nvPr>
            <p:ph type="title"/>
          </p:nvPr>
        </p:nvSpPr>
        <p:spPr/>
        <p:txBody>
          <a:bodyPr>
            <a:normAutofit/>
          </a:bodyPr>
          <a:lstStyle/>
          <a:p>
            <a:r>
              <a:rPr lang="en-SG" sz="4000" dirty="0">
                <a:latin typeface="Aptos" panose="020B0004020202020204" pitchFamily="34" charset="0"/>
              </a:rPr>
              <a:t>Conclusion</a:t>
            </a:r>
            <a:endParaRPr lang="en-US"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1A1F57D0-6D83-713D-ADC3-BE1BDC90371E}"/>
              </a:ext>
            </a:extLst>
          </p:cNvPr>
          <p:cNvSpPr>
            <a:spLocks noGrp="1"/>
          </p:cNvSpPr>
          <p:nvPr>
            <p:ph idx="1"/>
          </p:nvPr>
        </p:nvSpPr>
        <p:spPr/>
        <p:txBody>
          <a:bodyPr>
            <a:noAutofit/>
          </a:bodyPr>
          <a:lstStyle/>
          <a:p>
            <a:pPr algn="just">
              <a:lnSpc>
                <a:spcPct val="100000"/>
              </a:lnSpc>
            </a:pPr>
            <a:r>
              <a:rPr lang="en-US" sz="2000" kern="100" dirty="0">
                <a:effectLst/>
                <a:latin typeface="Aptos" panose="020B0004020202020204" pitchFamily="34" charset="0"/>
                <a:ea typeface="Calibri" panose="020F0502020204030204" pitchFamily="34" charset="0"/>
                <a:cs typeface="Times New Roman" panose="02020603050405020304" pitchFamily="18" charset="0"/>
              </a:rPr>
              <a:t>Mr. HelpMate AI project successfully demonstrates the potential of semantic search and AI-powered question answering to transform how users navigate insurance documents.</a:t>
            </a:r>
          </a:p>
          <a:p>
            <a:pPr algn="just">
              <a:lnSpc>
                <a:spcPct val="100000"/>
              </a:lnSpc>
            </a:pPr>
            <a:endParaRPr lang="en-US" sz="2000" kern="100" dirty="0">
              <a:effectLst/>
              <a:latin typeface="Aptos" panose="020B0004020202020204" pitchFamily="34" charset="0"/>
              <a:ea typeface="Calibri" panose="020F0502020204030204" pitchFamily="34" charset="0"/>
              <a:cs typeface="Times New Roman" panose="02020603050405020304" pitchFamily="18" charset="0"/>
            </a:endParaRPr>
          </a:p>
          <a:p>
            <a:pPr algn="just">
              <a:lnSpc>
                <a:spcPct val="100000"/>
              </a:lnSpc>
            </a:pPr>
            <a:r>
              <a:rPr lang="en-US" sz="2000" kern="100" dirty="0">
                <a:effectLst/>
                <a:latin typeface="Aptos" panose="020B0004020202020204" pitchFamily="34" charset="0"/>
                <a:ea typeface="Calibri" panose="020F0502020204030204" pitchFamily="34" charset="0"/>
                <a:cs typeface="Times New Roman" panose="02020603050405020304" pitchFamily="18" charset="0"/>
              </a:rPr>
              <a:t>The project highlighted the value of PDF preprocessing, embedding-based search, and language model fine-tuning.</a:t>
            </a:r>
          </a:p>
          <a:p>
            <a:pPr algn="just">
              <a:lnSpc>
                <a:spcPct val="100000"/>
              </a:lnSpc>
            </a:pPr>
            <a:endParaRPr lang="en-US" sz="2000" kern="100" dirty="0">
              <a:latin typeface="Aptos" panose="020B0004020202020204" pitchFamily="34" charset="0"/>
              <a:ea typeface="Calibri" panose="020F0502020204030204" pitchFamily="34" charset="0"/>
              <a:cs typeface="Times New Roman" panose="02020603050405020304" pitchFamily="18" charset="0"/>
            </a:endParaRPr>
          </a:p>
          <a:p>
            <a:pPr algn="just">
              <a:lnSpc>
                <a:spcPct val="100000"/>
              </a:lnSpc>
            </a:pPr>
            <a:r>
              <a:rPr lang="en-US" sz="2000" kern="100" dirty="0">
                <a:effectLst/>
                <a:latin typeface="Aptos" panose="020B0004020202020204" pitchFamily="34" charset="0"/>
                <a:ea typeface="Calibri" panose="020F0502020204030204" pitchFamily="34" charset="0"/>
                <a:cs typeface="Times New Roman" panose="02020603050405020304" pitchFamily="18" charset="0"/>
              </a:rPr>
              <a:t>The system provides a scalable and efficient solution for document retrieval and information extraction.</a:t>
            </a:r>
          </a:p>
        </p:txBody>
      </p:sp>
    </p:spTree>
    <p:extLst>
      <p:ext uri="{BB962C8B-B14F-4D97-AF65-F5344CB8AC3E}">
        <p14:creationId xmlns:p14="http://schemas.microsoft.com/office/powerpoint/2010/main" val="310352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4913-6E5B-1C8D-9101-E76300EABE56}"/>
              </a:ext>
            </a:extLst>
          </p:cNvPr>
          <p:cNvSpPr>
            <a:spLocks noGrp="1"/>
          </p:cNvSpPr>
          <p:nvPr>
            <p:ph type="title"/>
          </p:nvPr>
        </p:nvSpPr>
        <p:spPr/>
        <p:txBody>
          <a:bodyPr>
            <a:normAutofit/>
          </a:bodyPr>
          <a:lstStyle/>
          <a:p>
            <a:r>
              <a:rPr lang="en-US" sz="4000" dirty="0">
                <a:latin typeface="Aptos" panose="020B0004020202020204" pitchFamily="34" charset="0"/>
              </a:rPr>
              <a:t>Overview</a:t>
            </a:r>
          </a:p>
        </p:txBody>
      </p:sp>
      <p:sp>
        <p:nvSpPr>
          <p:cNvPr id="3" name="Content Placeholder 2">
            <a:extLst>
              <a:ext uri="{FF2B5EF4-FFF2-40B4-BE49-F238E27FC236}">
                <a16:creationId xmlns:a16="http://schemas.microsoft.com/office/drawing/2014/main" id="{8016DBAE-1705-1E44-EB23-C5E396BB0585}"/>
              </a:ext>
            </a:extLst>
          </p:cNvPr>
          <p:cNvSpPr>
            <a:spLocks noGrp="1"/>
          </p:cNvSpPr>
          <p:nvPr>
            <p:ph idx="1"/>
          </p:nvPr>
        </p:nvSpPr>
        <p:spPr/>
        <p:txBody>
          <a:bodyPr>
            <a:normAutofit/>
          </a:bodyPr>
          <a:lstStyle/>
          <a:p>
            <a:r>
              <a:rPr lang="en-US" sz="2000" b="1" dirty="0">
                <a:latin typeface="Aptos" panose="020B0004020202020204" pitchFamily="34" charset="0"/>
              </a:rPr>
              <a:t>Problem: </a:t>
            </a:r>
            <a:r>
              <a:rPr lang="en-US" sz="2000" dirty="0">
                <a:latin typeface="Aptos" panose="020B0004020202020204" pitchFamily="34" charset="0"/>
              </a:rPr>
              <a:t>Insurance policyholders and agents often struggle to locate specific information within complex insurance documents. Traditional keyword searches fail to capture the nuances of insurance terminology and the context of the user's query.</a:t>
            </a:r>
          </a:p>
          <a:p>
            <a:r>
              <a:rPr lang="en-US" sz="2000" b="1" dirty="0">
                <a:latin typeface="Aptos" panose="020B0004020202020204" pitchFamily="34" charset="0"/>
              </a:rPr>
              <a:t>Solution: </a:t>
            </a:r>
            <a:r>
              <a:rPr lang="en-US" sz="2000" dirty="0">
                <a:latin typeface="Aptos" panose="020B0004020202020204" pitchFamily="34" charset="0"/>
              </a:rPr>
              <a:t>Mr. HelpMate AI addresses this challenge by combining semantic search with powerful language models to deliver accurate and context-aware answers to user queries from within insurance documents.</a:t>
            </a:r>
          </a:p>
          <a:p>
            <a:r>
              <a:rPr lang="en-US" sz="2000" b="1" dirty="0">
                <a:latin typeface="Aptos" panose="020B0004020202020204" pitchFamily="34" charset="0"/>
              </a:rPr>
              <a:t>Core Features:</a:t>
            </a:r>
          </a:p>
          <a:p>
            <a:pPr lvl="1">
              <a:buFont typeface="Wingdings" panose="05000000000000000000" pitchFamily="2" charset="2"/>
              <a:buChar char="v"/>
            </a:pPr>
            <a:r>
              <a:rPr lang="en-US" sz="2000" dirty="0">
                <a:latin typeface="Aptos" panose="020B0004020202020204" pitchFamily="34" charset="0"/>
              </a:rPr>
              <a:t>PDF processing and text extraction</a:t>
            </a:r>
          </a:p>
          <a:p>
            <a:pPr lvl="1">
              <a:buFont typeface="Wingdings" panose="05000000000000000000" pitchFamily="2" charset="2"/>
              <a:buChar char="v"/>
            </a:pPr>
            <a:r>
              <a:rPr lang="en-US" sz="2000" dirty="0">
                <a:latin typeface="Aptos" panose="020B0004020202020204" pitchFamily="34" charset="0"/>
              </a:rPr>
              <a:t>Semantic search to retrieve relevant insurance document sections</a:t>
            </a:r>
          </a:p>
          <a:p>
            <a:pPr lvl="1">
              <a:buFont typeface="Wingdings" panose="05000000000000000000" pitchFamily="2" charset="2"/>
              <a:buChar char="v"/>
            </a:pPr>
            <a:r>
              <a:rPr lang="en-US" sz="2000" dirty="0">
                <a:latin typeface="Aptos" panose="020B0004020202020204" pitchFamily="34" charset="0"/>
              </a:rPr>
              <a:t>AI-powered question answering to provide direct answers and citations.</a:t>
            </a:r>
          </a:p>
          <a:p>
            <a:pPr marL="228600" lvl="1">
              <a:spcBef>
                <a:spcPts val="1000"/>
              </a:spcBef>
            </a:pPr>
            <a:r>
              <a:rPr lang="en-US" sz="2000" b="1" dirty="0">
                <a:latin typeface="Aptos" panose="020B0004020202020204" pitchFamily="34" charset="0"/>
              </a:rPr>
              <a:t>Benefits: </a:t>
            </a:r>
            <a:r>
              <a:rPr lang="en-US" sz="2000" dirty="0">
                <a:latin typeface="Aptos" panose="020B0004020202020204" pitchFamily="34" charset="0"/>
              </a:rPr>
              <a:t>Streamlines information retrieval, saves time for policyholders and insurance agents, and potentially enhances decision-making based on policy terms.</a:t>
            </a:r>
          </a:p>
        </p:txBody>
      </p:sp>
    </p:spTree>
    <p:extLst>
      <p:ext uri="{BB962C8B-B14F-4D97-AF65-F5344CB8AC3E}">
        <p14:creationId xmlns:p14="http://schemas.microsoft.com/office/powerpoint/2010/main" val="94736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64FB1-6AFA-E2AC-5F10-41AD3D4867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55CC71-C1F2-7488-F671-C23CC609A044}"/>
              </a:ext>
            </a:extLst>
          </p:cNvPr>
          <p:cNvSpPr>
            <a:spLocks noGrp="1"/>
          </p:cNvSpPr>
          <p:nvPr>
            <p:ph type="title"/>
          </p:nvPr>
        </p:nvSpPr>
        <p:spPr/>
        <p:txBody>
          <a:bodyPr>
            <a:normAutofit/>
          </a:bodyPr>
          <a:lstStyle/>
          <a:p>
            <a:r>
              <a:rPr lang="en-US" sz="4000" dirty="0">
                <a:latin typeface="Aptos" panose="020B0004020202020204" pitchFamily="34" charset="0"/>
              </a:rPr>
              <a:t>Objectives</a:t>
            </a:r>
          </a:p>
        </p:txBody>
      </p:sp>
      <p:sp>
        <p:nvSpPr>
          <p:cNvPr id="3" name="Content Placeholder 2">
            <a:extLst>
              <a:ext uri="{FF2B5EF4-FFF2-40B4-BE49-F238E27FC236}">
                <a16:creationId xmlns:a16="http://schemas.microsoft.com/office/drawing/2014/main" id="{44A2547A-7DF5-B802-F349-7991020319A7}"/>
              </a:ext>
            </a:extLst>
          </p:cNvPr>
          <p:cNvSpPr>
            <a:spLocks noGrp="1"/>
          </p:cNvSpPr>
          <p:nvPr>
            <p:ph idx="1"/>
          </p:nvPr>
        </p:nvSpPr>
        <p:spPr/>
        <p:txBody>
          <a:bodyPr>
            <a:noAutofit/>
          </a:bodyPr>
          <a:lstStyle/>
          <a:p>
            <a:pPr marL="0" indent="0">
              <a:buNone/>
            </a:pPr>
            <a:r>
              <a:rPr lang="en-US" sz="2000" dirty="0">
                <a:latin typeface="Aptos" panose="020B0004020202020204" pitchFamily="34" charset="0"/>
              </a:rPr>
              <a:t>The primary objective of the project should be to effectively implement all below three layers</a:t>
            </a:r>
          </a:p>
          <a:p>
            <a:r>
              <a:rPr lang="en-US" sz="2000" b="1" dirty="0">
                <a:latin typeface="Aptos" panose="020B0004020202020204" pitchFamily="34" charset="0"/>
              </a:rPr>
              <a:t>Embedding Layer: </a:t>
            </a:r>
            <a:r>
              <a:rPr lang="en-US" sz="2000" dirty="0">
                <a:latin typeface="Aptos" panose="020B0004020202020204" pitchFamily="34" charset="0"/>
              </a:rPr>
              <a:t>The PDF document needs to be effectively processed, cleaned, and chunked for the embeddings. Here, the choice of the chunking strategy will have a large impact on the final quality of the retrieved results. </a:t>
            </a:r>
          </a:p>
          <a:p>
            <a:r>
              <a:rPr lang="en-US" sz="2000" b="1" dirty="0">
                <a:latin typeface="Aptos" panose="020B0004020202020204" pitchFamily="34" charset="0"/>
              </a:rPr>
              <a:t>Search Layer: </a:t>
            </a:r>
            <a:r>
              <a:rPr lang="en-US" sz="2000" dirty="0">
                <a:latin typeface="Aptos" panose="020B0004020202020204" pitchFamily="34" charset="0"/>
              </a:rPr>
              <a:t>Here, you first need to design at least 3 queries against which you will test your system. You need to understand and skim through the document, and accordingly come up with some queries, the answers to which can be found in the policy document. Next, you need to embed the queries and search your ChromaDB vector database against each of these queries. Implementing a cache mechanism is also mandatory. Finally, you need to implement the re-ranking block, and for this you can choose from a range of cross-encoding models on HuggingFace.</a:t>
            </a:r>
          </a:p>
          <a:p>
            <a:r>
              <a:rPr lang="en-US" sz="2000" b="1" dirty="0">
                <a:latin typeface="Aptos" panose="020B0004020202020204" pitchFamily="34" charset="0"/>
              </a:rPr>
              <a:t>Generation Layer: </a:t>
            </a:r>
            <a:r>
              <a:rPr lang="en-US" sz="2000" dirty="0">
                <a:latin typeface="Aptos" panose="020B0004020202020204" pitchFamily="34" charset="0"/>
              </a:rPr>
              <a:t>In the generation layer, the final prompt that you design is the major component. Make sure that the prompt is exhaustive in its instructions, and the relevant information is correctly passed to the prompt. </a:t>
            </a:r>
          </a:p>
        </p:txBody>
      </p:sp>
    </p:spTree>
    <p:extLst>
      <p:ext uri="{BB962C8B-B14F-4D97-AF65-F5344CB8AC3E}">
        <p14:creationId xmlns:p14="http://schemas.microsoft.com/office/powerpoint/2010/main" val="53018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97255-6953-99D6-4074-E278992E7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2A3C7A-88F9-ED82-46BC-84DF108E0A65}"/>
              </a:ext>
            </a:extLst>
          </p:cNvPr>
          <p:cNvSpPr>
            <a:spLocks noGrp="1"/>
          </p:cNvSpPr>
          <p:nvPr>
            <p:ph type="title"/>
          </p:nvPr>
        </p:nvSpPr>
        <p:spPr/>
        <p:txBody>
          <a:bodyPr>
            <a:normAutofit/>
          </a:bodyPr>
          <a:lstStyle/>
          <a:p>
            <a:r>
              <a:rPr lang="en-SG" sz="4000" dirty="0">
                <a:latin typeface="Aptos" panose="020B0004020202020204" pitchFamily="34" charset="0"/>
              </a:rPr>
              <a:t>D</a:t>
            </a:r>
            <a:r>
              <a:rPr lang="en-US" sz="4000" dirty="0">
                <a:latin typeface="Aptos" panose="020B0004020202020204" pitchFamily="34" charset="0"/>
              </a:rPr>
              <a:t>esign</a:t>
            </a:r>
          </a:p>
        </p:txBody>
      </p:sp>
      <p:sp>
        <p:nvSpPr>
          <p:cNvPr id="3" name="Content Placeholder 2">
            <a:extLst>
              <a:ext uri="{FF2B5EF4-FFF2-40B4-BE49-F238E27FC236}">
                <a16:creationId xmlns:a16="http://schemas.microsoft.com/office/drawing/2014/main" id="{C0D6C578-F972-BFD9-76C4-FB98253F5808}"/>
              </a:ext>
            </a:extLst>
          </p:cNvPr>
          <p:cNvSpPr>
            <a:spLocks noGrp="1"/>
          </p:cNvSpPr>
          <p:nvPr>
            <p:ph idx="1"/>
          </p:nvPr>
        </p:nvSpPr>
        <p:spPr/>
        <p:txBody>
          <a:bodyPr>
            <a:noAutofit/>
          </a:bodyPr>
          <a:lstStyle/>
          <a:p>
            <a:pPr marL="0" marR="0" indent="0" algn="just">
              <a:lnSpc>
                <a:spcPct val="150000"/>
              </a:lnSpc>
              <a:buNone/>
            </a:pPr>
            <a:r>
              <a:rPr lang="en-IN" sz="2000" b="1" kern="100" dirty="0">
                <a:effectLst/>
                <a:latin typeface="Aptos" panose="020B0004020202020204" pitchFamily="34" charset="0"/>
                <a:ea typeface="Calibri" panose="020F0502020204030204" pitchFamily="34" charset="0"/>
                <a:cs typeface="Times New Roman" panose="02020603050405020304" pitchFamily="18" charset="0"/>
              </a:rPr>
              <a:t>RAG Pipeline</a:t>
            </a:r>
            <a:endParaRPr lang="en-US" sz="2000" b="1" kern="100" dirty="0">
              <a:latin typeface="Aptos" panose="020B0004020202020204" pitchFamily="34" charset="0"/>
              <a:ea typeface="Calibri" panose="020F0502020204030204" pitchFamily="34" charset="0"/>
              <a:cs typeface="Times New Roman" panose="02020603050405020304" pitchFamily="18" charset="0"/>
            </a:endParaRPr>
          </a:p>
          <a:p>
            <a:pPr algn="just">
              <a:lnSpc>
                <a:spcPct val="100000"/>
              </a:lnSpc>
            </a:pPr>
            <a:r>
              <a:rPr lang="en-IN" sz="2000" b="1" kern="100" dirty="0">
                <a:effectLst/>
                <a:latin typeface="Aptos" panose="020B0004020202020204" pitchFamily="34" charset="0"/>
                <a:ea typeface="Calibri" panose="020F0502020204030204" pitchFamily="34" charset="0"/>
                <a:cs typeface="Times New Roman" panose="02020603050405020304" pitchFamily="18" charset="0"/>
              </a:rPr>
              <a:t>Embedding Layer: </a:t>
            </a:r>
            <a:r>
              <a:rPr lang="en-IN" sz="2000" kern="100" dirty="0">
                <a:effectLst/>
                <a:latin typeface="Aptos" panose="020B0004020202020204" pitchFamily="34" charset="0"/>
                <a:ea typeface="Calibri" panose="020F0502020204030204" pitchFamily="34" charset="0"/>
                <a:cs typeface="Times New Roman" panose="02020603050405020304" pitchFamily="18" charset="0"/>
              </a:rPr>
              <a:t>Extract text and tables from PDFs, convert them to a data frame, and generate vector representations using OpenAI’s “text-embedding-ada-002” model. Store these embeddings in ChromaDB.</a:t>
            </a:r>
          </a:p>
          <a:p>
            <a:pPr algn="just">
              <a:lnSpc>
                <a:spcPct val="100000"/>
              </a:lnSpc>
            </a:pPr>
            <a:endParaRPr lang="en-US" sz="2000" kern="100" dirty="0">
              <a:latin typeface="Aptos" panose="020B0004020202020204" pitchFamily="34" charset="0"/>
              <a:ea typeface="Calibri" panose="020F0502020204030204" pitchFamily="34" charset="0"/>
              <a:cs typeface="Times New Roman" panose="02020603050405020304" pitchFamily="18" charset="0"/>
            </a:endParaRPr>
          </a:p>
          <a:p>
            <a:pPr algn="just">
              <a:lnSpc>
                <a:spcPct val="100000"/>
              </a:lnSpc>
            </a:pPr>
            <a:r>
              <a:rPr lang="en-IN" sz="2000" b="1" kern="100" dirty="0">
                <a:effectLst/>
                <a:latin typeface="Aptos" panose="020B0004020202020204" pitchFamily="34" charset="0"/>
                <a:ea typeface="Calibri" panose="020F0502020204030204" pitchFamily="34" charset="0"/>
                <a:cs typeface="Times New Roman" panose="02020603050405020304" pitchFamily="18" charset="0"/>
              </a:rPr>
              <a:t>Search and Rank Layer: </a:t>
            </a:r>
            <a:r>
              <a:rPr lang="en-IN" sz="2000" kern="100" dirty="0">
                <a:effectLst/>
                <a:latin typeface="Aptos" panose="020B0004020202020204" pitchFamily="34" charset="0"/>
                <a:ea typeface="Calibri" panose="020F0502020204030204" pitchFamily="34" charset="0"/>
                <a:cs typeface="Times New Roman" panose="02020603050405020304" pitchFamily="18" charset="0"/>
              </a:rPr>
              <a:t>Perform a semantic similarity search on the knowledge bank based on user queries, retrieving the top K closest documents or chunks.</a:t>
            </a:r>
          </a:p>
          <a:p>
            <a:pPr algn="just">
              <a:lnSpc>
                <a:spcPct val="100000"/>
              </a:lnSpc>
            </a:pPr>
            <a:endParaRPr lang="en-US" sz="2000" kern="100" dirty="0">
              <a:latin typeface="Aptos" panose="020B0004020202020204" pitchFamily="34" charset="0"/>
              <a:ea typeface="Calibri" panose="020F0502020204030204" pitchFamily="34" charset="0"/>
              <a:cs typeface="Times New Roman" panose="02020603050405020304" pitchFamily="18" charset="0"/>
            </a:endParaRPr>
          </a:p>
          <a:p>
            <a:pPr algn="just">
              <a:lnSpc>
                <a:spcPct val="100000"/>
              </a:lnSpc>
            </a:pPr>
            <a:r>
              <a:rPr lang="en-IN" sz="2000" b="1" kern="100" dirty="0">
                <a:effectLst/>
                <a:latin typeface="Aptos" panose="020B0004020202020204" pitchFamily="34" charset="0"/>
                <a:ea typeface="Calibri" panose="020F0502020204030204" pitchFamily="34" charset="0"/>
                <a:cs typeface="Times New Roman" panose="02020603050405020304" pitchFamily="18" charset="0"/>
              </a:rPr>
              <a:t>Generation Layer: </a:t>
            </a:r>
            <a:r>
              <a:rPr lang="en-IN" sz="2000" kern="100" dirty="0">
                <a:effectLst/>
                <a:latin typeface="Aptos" panose="020B0004020202020204" pitchFamily="34" charset="0"/>
                <a:ea typeface="Calibri" panose="020F0502020204030204" pitchFamily="34" charset="0"/>
                <a:cs typeface="Times New Roman" panose="02020603050405020304" pitchFamily="18" charset="0"/>
              </a:rPr>
              <a:t>Utilize the results from the previous layer, including the original user query and a well-constructed prompt, to generate coherent answers using a language model.</a:t>
            </a:r>
            <a:endParaRPr lang="en-US" sz="2000" kern="100" dirty="0">
              <a:effectLst/>
              <a:latin typeface="Aptos"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312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042DC-0E58-BA8E-323C-8ABEF9337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540AE4-D20E-D667-9853-BB900053B9AB}"/>
              </a:ext>
            </a:extLst>
          </p:cNvPr>
          <p:cNvSpPr>
            <a:spLocks noGrp="1"/>
          </p:cNvSpPr>
          <p:nvPr>
            <p:ph type="title"/>
          </p:nvPr>
        </p:nvSpPr>
        <p:spPr/>
        <p:txBody>
          <a:bodyPr>
            <a:normAutofit/>
          </a:bodyPr>
          <a:lstStyle/>
          <a:p>
            <a:r>
              <a:rPr lang="en-SG" sz="4000" dirty="0">
                <a:latin typeface="Aptos" panose="020B0004020202020204" pitchFamily="34" charset="0"/>
              </a:rPr>
              <a:t>Cache Implementation</a:t>
            </a:r>
            <a:endParaRPr lang="en-US"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233CFC92-2DE4-A96F-5DFE-BF65C65568FF}"/>
              </a:ext>
            </a:extLst>
          </p:cNvPr>
          <p:cNvSpPr>
            <a:spLocks noGrp="1"/>
          </p:cNvSpPr>
          <p:nvPr>
            <p:ph idx="1"/>
          </p:nvPr>
        </p:nvSpPr>
        <p:spPr/>
        <p:txBody>
          <a:bodyPr>
            <a:noAutofit/>
          </a:bodyPr>
          <a:lstStyle/>
          <a:p>
            <a:pPr algn="just">
              <a:lnSpc>
                <a:spcPct val="100000"/>
              </a:lnSpc>
            </a:pPr>
            <a:r>
              <a:rPr lang="en-US" sz="2000" kern="100" dirty="0">
                <a:effectLst/>
                <a:latin typeface="Aptos" panose="020B0004020202020204" pitchFamily="34" charset="0"/>
                <a:ea typeface="Calibri" panose="020F0502020204030204" pitchFamily="34" charset="0"/>
                <a:cs typeface="Times New Roman" panose="02020603050405020304" pitchFamily="18" charset="0"/>
              </a:rPr>
              <a:t>Set a threshold of 0.2 for semantic similarity.</a:t>
            </a:r>
          </a:p>
          <a:p>
            <a:pPr algn="just">
              <a:lnSpc>
                <a:spcPct val="100000"/>
              </a:lnSpc>
            </a:pPr>
            <a:endParaRPr lang="en-US" sz="2000" kern="100" dirty="0">
              <a:effectLst/>
              <a:latin typeface="Aptos" panose="020B0004020202020204" pitchFamily="34" charset="0"/>
              <a:ea typeface="Calibri" panose="020F0502020204030204" pitchFamily="34" charset="0"/>
              <a:cs typeface="Times New Roman" panose="02020603050405020304" pitchFamily="18" charset="0"/>
            </a:endParaRPr>
          </a:p>
          <a:p>
            <a:pPr algn="just">
              <a:lnSpc>
                <a:spcPct val="100000"/>
              </a:lnSpc>
            </a:pPr>
            <a:r>
              <a:rPr lang="en-US" sz="2000" kern="100" dirty="0">
                <a:effectLst/>
                <a:latin typeface="Aptos" panose="020B0004020202020204" pitchFamily="34" charset="0"/>
                <a:ea typeface="Calibri" panose="020F0502020204030204" pitchFamily="34" charset="0"/>
                <a:cs typeface="Times New Roman" panose="02020603050405020304" pitchFamily="18" charset="0"/>
              </a:rPr>
              <a:t>Store queries and results in a cache_collection in ChromaDB for easy embedding and searching.</a:t>
            </a:r>
          </a:p>
          <a:p>
            <a:pPr algn="just">
              <a:lnSpc>
                <a:spcPct val="100000"/>
              </a:lnSpc>
            </a:pPr>
            <a:endParaRPr lang="en-US" sz="2000" kern="100" dirty="0">
              <a:effectLst/>
              <a:latin typeface="Aptos" panose="020B0004020202020204" pitchFamily="34" charset="0"/>
              <a:ea typeface="Calibri" panose="020F0502020204030204" pitchFamily="34" charset="0"/>
              <a:cs typeface="Times New Roman" panose="02020603050405020304" pitchFamily="18" charset="0"/>
            </a:endParaRPr>
          </a:p>
          <a:p>
            <a:pPr algn="just">
              <a:lnSpc>
                <a:spcPct val="100000"/>
              </a:lnSpc>
            </a:pPr>
            <a:r>
              <a:rPr lang="en-US" sz="2000" kern="100" dirty="0">
                <a:effectLst/>
                <a:latin typeface="Aptos" panose="020B0004020202020204" pitchFamily="34" charset="0"/>
                <a:ea typeface="Calibri" panose="020F0502020204030204" pitchFamily="34" charset="0"/>
                <a:cs typeface="Times New Roman" panose="02020603050405020304" pitchFamily="18" charset="0"/>
              </a:rPr>
              <a:t>Use ChromaDB's utility functions to add documents, ids, and metadata to the cache_collection.</a:t>
            </a:r>
          </a:p>
        </p:txBody>
      </p:sp>
    </p:spTree>
    <p:extLst>
      <p:ext uri="{BB962C8B-B14F-4D97-AF65-F5344CB8AC3E}">
        <p14:creationId xmlns:p14="http://schemas.microsoft.com/office/powerpoint/2010/main" val="253127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61F56-B053-F1BB-6E04-0ABD5FB801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D483DE-51EC-0B06-DB1A-87D2F2CFB1C9}"/>
              </a:ext>
            </a:extLst>
          </p:cNvPr>
          <p:cNvSpPr>
            <a:spLocks noGrp="1"/>
          </p:cNvSpPr>
          <p:nvPr>
            <p:ph type="title"/>
          </p:nvPr>
        </p:nvSpPr>
        <p:spPr/>
        <p:txBody>
          <a:bodyPr>
            <a:normAutofit/>
          </a:bodyPr>
          <a:lstStyle/>
          <a:p>
            <a:r>
              <a:rPr lang="en-SG" sz="4000" dirty="0">
                <a:latin typeface="Aptos" panose="020B0004020202020204" pitchFamily="34" charset="0"/>
              </a:rPr>
              <a:t>Implementation</a:t>
            </a:r>
            <a:endParaRPr lang="en-US"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532BB8F9-4962-56E7-53BA-FA24654A37FD}"/>
              </a:ext>
            </a:extLst>
          </p:cNvPr>
          <p:cNvSpPr>
            <a:spLocks noGrp="1"/>
          </p:cNvSpPr>
          <p:nvPr>
            <p:ph idx="1"/>
          </p:nvPr>
        </p:nvSpPr>
        <p:spPr/>
        <p:txBody>
          <a:bodyPr>
            <a:noAutofit/>
          </a:bodyPr>
          <a:lstStyle/>
          <a:p>
            <a:pPr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Used Google Collab for development and leveraged libraries such as </a:t>
            </a:r>
            <a:r>
              <a:rPr lang="en-IN" sz="2000" kern="100" dirty="0" err="1">
                <a:effectLst/>
                <a:latin typeface="Aptos" panose="020B0004020202020204" pitchFamily="34" charset="0"/>
                <a:ea typeface="Calibri" panose="020F0502020204030204" pitchFamily="34" charset="0"/>
                <a:cs typeface="Times New Roman" panose="02020603050405020304" pitchFamily="18" charset="0"/>
              </a:rPr>
              <a:t>pdfplumber</a:t>
            </a:r>
            <a:r>
              <a:rPr lang="en-IN" sz="2000" kern="100" dirty="0">
                <a:effectLst/>
                <a:latin typeface="Aptos" panose="020B0004020202020204" pitchFamily="34" charset="0"/>
                <a:ea typeface="Calibri" panose="020F0502020204030204" pitchFamily="34" charset="0"/>
                <a:cs typeface="Times New Roman" panose="02020603050405020304" pitchFamily="18" charset="0"/>
              </a:rPr>
              <a:t>, </a:t>
            </a:r>
            <a:r>
              <a:rPr lang="en-IN" sz="2000" kern="100" dirty="0" err="1">
                <a:effectLst/>
                <a:latin typeface="Aptos" panose="020B0004020202020204" pitchFamily="34" charset="0"/>
                <a:ea typeface="Calibri" panose="020F0502020204030204" pitchFamily="34" charset="0"/>
                <a:cs typeface="Times New Roman" panose="02020603050405020304" pitchFamily="18" charset="0"/>
              </a:rPr>
              <a:t>tiktoken</a:t>
            </a:r>
            <a:r>
              <a:rPr lang="en-IN" sz="2000" kern="100" dirty="0">
                <a:effectLst/>
                <a:latin typeface="Aptos" panose="020B0004020202020204" pitchFamily="34" charset="0"/>
                <a:ea typeface="Calibri" panose="020F0502020204030204" pitchFamily="34" charset="0"/>
                <a:cs typeface="Times New Roman" panose="02020603050405020304" pitchFamily="18" charset="0"/>
              </a:rPr>
              <a:t>, OpenAI, ChromaDB, and sentence-transformers for document processing, embedding, and caching.</a:t>
            </a:r>
          </a:p>
          <a:p>
            <a:pPr algn="just">
              <a:lnSpc>
                <a:spcPct val="100000"/>
              </a:lnSpc>
            </a:pPr>
            <a:endParaRPr lang="en-US" sz="2000" kern="100" dirty="0">
              <a:effectLst/>
              <a:latin typeface="Aptos" panose="020B0004020202020204" pitchFamily="34" charset="0"/>
              <a:ea typeface="Calibri" panose="020F0502020204030204" pitchFamily="34" charset="0"/>
              <a:cs typeface="Times New Roman" panose="02020603050405020304" pitchFamily="18" charset="0"/>
            </a:endParaRPr>
          </a:p>
          <a:p>
            <a:pPr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Implemented functions to extract text and tables from PDFs, created a data frame, generated vector embeddings, and performed semantic searches using the RAG pipeline.</a:t>
            </a:r>
          </a:p>
          <a:p>
            <a:pPr algn="just">
              <a:lnSpc>
                <a:spcPct val="100000"/>
              </a:lnSpc>
            </a:pPr>
            <a:endParaRPr lang="en-US" sz="2000" kern="100" dirty="0">
              <a:effectLst/>
              <a:latin typeface="Aptos" panose="020B0004020202020204" pitchFamily="34" charset="0"/>
              <a:ea typeface="Calibri" panose="020F0502020204030204" pitchFamily="34" charset="0"/>
              <a:cs typeface="Times New Roman" panose="02020603050405020304" pitchFamily="18" charset="0"/>
            </a:endParaRPr>
          </a:p>
          <a:p>
            <a:pPr algn="just">
              <a:lnSpc>
                <a:spcPct val="100000"/>
              </a:lnSpc>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Developed a cache system using ChromaDB to store and retrieve previous queries and their results.</a:t>
            </a:r>
            <a:endParaRPr lang="en-US" sz="2000" kern="100" dirty="0">
              <a:effectLst/>
              <a:latin typeface="Aptos"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7564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933-85A1-8873-A0E1-94F288F04624}"/>
              </a:ext>
            </a:extLst>
          </p:cNvPr>
          <p:cNvSpPr>
            <a:spLocks noGrp="1"/>
          </p:cNvSpPr>
          <p:nvPr>
            <p:ph type="title"/>
          </p:nvPr>
        </p:nvSpPr>
        <p:spPr/>
        <p:txBody>
          <a:bodyPr>
            <a:normAutofit/>
          </a:bodyPr>
          <a:lstStyle/>
          <a:p>
            <a:r>
              <a:rPr lang="en-SG" sz="4000" dirty="0">
                <a:latin typeface="Aptos" panose="020B0004020202020204" pitchFamily="34" charset="0"/>
              </a:rPr>
              <a:t>System Diagram</a:t>
            </a:r>
            <a:endParaRPr lang="en-US"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852B2FE7-C75D-9A68-434C-A8CB5918F9A8}"/>
              </a:ext>
            </a:extLst>
          </p:cNvPr>
          <p:cNvSpPr>
            <a:spLocks noGrp="1"/>
          </p:cNvSpPr>
          <p:nvPr>
            <p:ph idx="1"/>
          </p:nvPr>
        </p:nvSpPr>
        <p:spPr/>
        <p:txBody>
          <a:bodyPr/>
          <a:lstStyle/>
          <a:p>
            <a:pPr marL="0" indent="0">
              <a:buNone/>
            </a:pPr>
            <a:r>
              <a:rPr lang="en-SG" sz="2000" b="1" dirty="0">
                <a:latin typeface="Aptos" panose="020B0004020202020204" pitchFamily="34" charset="0"/>
              </a:rPr>
              <a:t>Embedding Layer:</a:t>
            </a:r>
          </a:p>
          <a:p>
            <a:pPr marL="0" indent="0">
              <a:buNone/>
            </a:pPr>
            <a:endParaRPr lang="en-US" dirty="0"/>
          </a:p>
        </p:txBody>
      </p:sp>
      <p:pic>
        <p:nvPicPr>
          <p:cNvPr id="4" name="Picture 3">
            <a:extLst>
              <a:ext uri="{FF2B5EF4-FFF2-40B4-BE49-F238E27FC236}">
                <a16:creationId xmlns:a16="http://schemas.microsoft.com/office/drawing/2014/main" id="{BCDA53FB-1140-7149-FFEC-E0F2B858FB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748" y="2288090"/>
            <a:ext cx="9274696" cy="3119652"/>
          </a:xfrm>
          <a:prstGeom prst="rect">
            <a:avLst/>
          </a:prstGeom>
          <a:noFill/>
          <a:ln>
            <a:noFill/>
          </a:ln>
        </p:spPr>
      </p:pic>
    </p:spTree>
    <p:extLst>
      <p:ext uri="{BB962C8B-B14F-4D97-AF65-F5344CB8AC3E}">
        <p14:creationId xmlns:p14="http://schemas.microsoft.com/office/powerpoint/2010/main" val="333185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0FFB0-640B-A401-7B0B-313DA984E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E23BF-2061-A764-1F23-692D94B9EB83}"/>
              </a:ext>
            </a:extLst>
          </p:cNvPr>
          <p:cNvSpPr>
            <a:spLocks noGrp="1"/>
          </p:cNvSpPr>
          <p:nvPr>
            <p:ph type="title"/>
          </p:nvPr>
        </p:nvSpPr>
        <p:spPr/>
        <p:txBody>
          <a:bodyPr>
            <a:normAutofit/>
          </a:bodyPr>
          <a:lstStyle/>
          <a:p>
            <a:r>
              <a:rPr lang="en-SG" sz="4000" dirty="0">
                <a:latin typeface="Aptos" panose="020B0004020202020204" pitchFamily="34" charset="0"/>
              </a:rPr>
              <a:t>System Diagram</a:t>
            </a:r>
            <a:endParaRPr lang="en-US"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961FD39A-0A80-632F-3BB8-E5143E48DC8F}"/>
              </a:ext>
            </a:extLst>
          </p:cNvPr>
          <p:cNvSpPr>
            <a:spLocks noGrp="1"/>
          </p:cNvSpPr>
          <p:nvPr>
            <p:ph idx="1"/>
          </p:nvPr>
        </p:nvSpPr>
        <p:spPr/>
        <p:txBody>
          <a:bodyPr/>
          <a:lstStyle/>
          <a:p>
            <a:pPr marL="0" indent="0">
              <a:buNone/>
            </a:pPr>
            <a:r>
              <a:rPr lang="en-SG" sz="2000" b="1" dirty="0">
                <a:latin typeface="Aptos" panose="020B0004020202020204" pitchFamily="34" charset="0"/>
              </a:rPr>
              <a:t>Search and Re-rank Layer:</a:t>
            </a:r>
          </a:p>
          <a:p>
            <a:pPr marL="0" indent="0">
              <a:buNone/>
            </a:pPr>
            <a:endParaRPr lang="en-US" dirty="0"/>
          </a:p>
        </p:txBody>
      </p:sp>
      <p:pic>
        <p:nvPicPr>
          <p:cNvPr id="5" name="Picture 4">
            <a:extLst>
              <a:ext uri="{FF2B5EF4-FFF2-40B4-BE49-F238E27FC236}">
                <a16:creationId xmlns:a16="http://schemas.microsoft.com/office/drawing/2014/main" id="{05DE6668-8C4F-AD05-C392-42CA12A1F6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6075" y="2245442"/>
            <a:ext cx="8257795" cy="4062110"/>
          </a:xfrm>
          <a:prstGeom prst="rect">
            <a:avLst/>
          </a:prstGeom>
          <a:noFill/>
          <a:ln>
            <a:noFill/>
          </a:ln>
        </p:spPr>
      </p:pic>
    </p:spTree>
    <p:extLst>
      <p:ext uri="{BB962C8B-B14F-4D97-AF65-F5344CB8AC3E}">
        <p14:creationId xmlns:p14="http://schemas.microsoft.com/office/powerpoint/2010/main" val="1598098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06A0F-9307-0590-3575-4F4BC5F7B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7466FF-6780-BF72-53D0-EEF21D0B70F4}"/>
              </a:ext>
            </a:extLst>
          </p:cNvPr>
          <p:cNvSpPr>
            <a:spLocks noGrp="1"/>
          </p:cNvSpPr>
          <p:nvPr>
            <p:ph type="title"/>
          </p:nvPr>
        </p:nvSpPr>
        <p:spPr/>
        <p:txBody>
          <a:bodyPr>
            <a:normAutofit/>
          </a:bodyPr>
          <a:lstStyle/>
          <a:p>
            <a:r>
              <a:rPr lang="en-SG" sz="4000" dirty="0">
                <a:latin typeface="Aptos" panose="020B0004020202020204" pitchFamily="34" charset="0"/>
              </a:rPr>
              <a:t>System Diagram</a:t>
            </a:r>
            <a:endParaRPr lang="en-US" sz="4000" dirty="0">
              <a:latin typeface="Aptos" panose="020B0004020202020204" pitchFamily="34" charset="0"/>
            </a:endParaRPr>
          </a:p>
        </p:txBody>
      </p:sp>
      <p:sp>
        <p:nvSpPr>
          <p:cNvPr id="3" name="Content Placeholder 2">
            <a:extLst>
              <a:ext uri="{FF2B5EF4-FFF2-40B4-BE49-F238E27FC236}">
                <a16:creationId xmlns:a16="http://schemas.microsoft.com/office/drawing/2014/main" id="{FC06FE8E-1F23-4FBE-188D-F51894ECDB66}"/>
              </a:ext>
            </a:extLst>
          </p:cNvPr>
          <p:cNvSpPr>
            <a:spLocks noGrp="1"/>
          </p:cNvSpPr>
          <p:nvPr>
            <p:ph idx="1"/>
          </p:nvPr>
        </p:nvSpPr>
        <p:spPr/>
        <p:txBody>
          <a:bodyPr/>
          <a:lstStyle/>
          <a:p>
            <a:pPr marL="0" indent="0">
              <a:buNone/>
            </a:pPr>
            <a:r>
              <a:rPr lang="en-SG" sz="2000" b="1" dirty="0">
                <a:latin typeface="Aptos" panose="020B0004020202020204" pitchFamily="34" charset="0"/>
              </a:rPr>
              <a:t>Generation Layer:</a:t>
            </a:r>
          </a:p>
          <a:p>
            <a:pPr marL="0" indent="0">
              <a:buNone/>
            </a:pPr>
            <a:endParaRPr lang="en-US" dirty="0"/>
          </a:p>
        </p:txBody>
      </p:sp>
      <p:pic>
        <p:nvPicPr>
          <p:cNvPr id="6" name="Picture 5">
            <a:extLst>
              <a:ext uri="{FF2B5EF4-FFF2-40B4-BE49-F238E27FC236}">
                <a16:creationId xmlns:a16="http://schemas.microsoft.com/office/drawing/2014/main" id="{70D3EE48-9F93-449F-0FC1-F0E8422BCDA4}"/>
              </a:ext>
            </a:extLst>
          </p:cNvPr>
          <p:cNvPicPr>
            <a:picLocks noChangeAspect="1"/>
          </p:cNvPicPr>
          <p:nvPr/>
        </p:nvPicPr>
        <p:blipFill>
          <a:blip r:embed="rId2"/>
          <a:stretch>
            <a:fillRect/>
          </a:stretch>
        </p:blipFill>
        <p:spPr>
          <a:xfrm>
            <a:off x="2290916" y="2342222"/>
            <a:ext cx="7209313" cy="3834741"/>
          </a:xfrm>
          <a:prstGeom prst="rect">
            <a:avLst/>
          </a:prstGeom>
        </p:spPr>
      </p:pic>
    </p:spTree>
    <p:extLst>
      <p:ext uri="{BB962C8B-B14F-4D97-AF65-F5344CB8AC3E}">
        <p14:creationId xmlns:p14="http://schemas.microsoft.com/office/powerpoint/2010/main" val="2598412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702</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Wingdings</vt:lpstr>
      <vt:lpstr>Office Theme</vt:lpstr>
      <vt:lpstr>Project Report</vt:lpstr>
      <vt:lpstr>Overview</vt:lpstr>
      <vt:lpstr>Objectives</vt:lpstr>
      <vt:lpstr>Design</vt:lpstr>
      <vt:lpstr>Cache Implementation</vt:lpstr>
      <vt:lpstr>Implementation</vt:lpstr>
      <vt:lpstr>System Diagram</vt:lpstr>
      <vt:lpstr>System Diagram</vt:lpstr>
      <vt:lpstr>System Diagram</vt:lpstr>
      <vt:lpstr>Challenges &amp; Lessons Learned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SEKHAR LATTALA</dc:creator>
  <cp:lastModifiedBy>VIJAY SEKHAR LATTALA</cp:lastModifiedBy>
  <cp:revision>15</cp:revision>
  <dcterms:created xsi:type="dcterms:W3CDTF">2025-01-29T15:00:11Z</dcterms:created>
  <dcterms:modified xsi:type="dcterms:W3CDTF">2025-01-29T15:59:37Z</dcterms:modified>
</cp:coreProperties>
</file>