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6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06CE1-6295-48C9-8412-B8BBA85BB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rCore Tracing via eBPF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B0D5C7-C112-4CEE-98AA-58852A0295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最终汇报</a:t>
            </a:r>
            <a:r>
              <a:rPr lang="en-US" altLang="zh-CN" dirty="0"/>
              <a:t> :: </a:t>
            </a:r>
            <a:r>
              <a:rPr lang="zh-CN" altLang="en-US" dirty="0"/>
              <a:t>刘宇淏 郝子胥</a:t>
            </a:r>
          </a:p>
        </p:txBody>
      </p:sp>
    </p:spTree>
    <p:extLst>
      <p:ext uri="{BB962C8B-B14F-4D97-AF65-F5344CB8AC3E}">
        <p14:creationId xmlns:p14="http://schemas.microsoft.com/office/powerpoint/2010/main" val="1343250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BDBEA-556B-4E4C-8A30-E52C8303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F8A39-5397-48AE-8813-636BA5F0A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用户态监控程序：</a:t>
            </a:r>
            <a:r>
              <a:rPr lang="en-US" altLang="zh-CN" dirty="0" err="1"/>
              <a:t>bmonitor</a:t>
            </a:r>
            <a:endParaRPr lang="en-US" altLang="zh-CN" dirty="0"/>
          </a:p>
          <a:p>
            <a:pPr lvl="1"/>
            <a:r>
              <a:rPr lang="zh-CN" altLang="en-US" dirty="0"/>
              <a:t>提供了打追踪点，挂载</a:t>
            </a:r>
            <a:r>
              <a:rPr lang="en-US" altLang="zh-CN" dirty="0"/>
              <a:t>BPF</a:t>
            </a:r>
            <a:r>
              <a:rPr lang="zh-CN" altLang="en-US" dirty="0"/>
              <a:t>程序，运行等一系列功能的用户态程序</a:t>
            </a:r>
            <a:endParaRPr lang="en-US" altLang="zh-CN" dirty="0"/>
          </a:p>
          <a:p>
            <a:pPr lvl="1"/>
            <a:r>
              <a:rPr lang="zh-CN" altLang="en-US" dirty="0"/>
              <a:t>简单的展示以上实现中各个接口的实际使用方法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 err="1"/>
              <a:t>bmonitor</a:t>
            </a:r>
            <a:r>
              <a:rPr lang="zh-CN" altLang="en-US" dirty="0"/>
              <a:t>加载不同的</a:t>
            </a:r>
            <a:r>
              <a:rPr lang="en-US" altLang="zh-CN" dirty="0"/>
              <a:t>BPF</a:t>
            </a:r>
            <a:r>
              <a:rPr lang="zh-CN" altLang="en-US" dirty="0"/>
              <a:t>程序来进行展示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19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A2332-5CE8-4F1A-BB10-B6D123221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1E2B5-8D53-4495-8CFE-2D198F0C2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实现动机：为什么我们希望做</a:t>
            </a:r>
            <a:r>
              <a:rPr lang="en-US" altLang="zh-CN" dirty="0"/>
              <a:t>rCore Tracing</a:t>
            </a:r>
            <a:r>
              <a:rPr lang="zh-CN" altLang="en-US" dirty="0"/>
              <a:t>这个课题</a:t>
            </a:r>
            <a:endParaRPr lang="en-US" altLang="zh-CN" dirty="0"/>
          </a:p>
          <a:p>
            <a:r>
              <a:rPr lang="zh-CN" altLang="en-US" dirty="0"/>
              <a:t>整体设计：</a:t>
            </a:r>
            <a:r>
              <a:rPr lang="en-US" altLang="zh-CN" dirty="0" err="1"/>
              <a:t>kprobe</a:t>
            </a:r>
            <a:r>
              <a:rPr lang="zh-CN" altLang="en-US" dirty="0"/>
              <a:t>，</a:t>
            </a:r>
            <a:r>
              <a:rPr lang="en-US" altLang="zh-CN" dirty="0"/>
              <a:t>eBPF</a:t>
            </a:r>
            <a:r>
              <a:rPr lang="zh-CN" altLang="en-US" dirty="0"/>
              <a:t>的相关设施如何工作</a:t>
            </a:r>
            <a:endParaRPr lang="en-US" altLang="zh-CN" dirty="0"/>
          </a:p>
          <a:p>
            <a:r>
              <a:rPr lang="zh-CN" altLang="en-US" dirty="0"/>
              <a:t>具体实现：各个模块的具体功能</a:t>
            </a:r>
            <a:endParaRPr lang="en-US" altLang="zh-CN" dirty="0"/>
          </a:p>
          <a:p>
            <a:r>
              <a:rPr lang="zh-CN" altLang="en-US" dirty="0"/>
              <a:t>效果展示：不同模块相互配合</a:t>
            </a:r>
          </a:p>
        </p:txBody>
      </p:sp>
    </p:spTree>
    <p:extLst>
      <p:ext uri="{BB962C8B-B14F-4D97-AF65-F5344CB8AC3E}">
        <p14:creationId xmlns:p14="http://schemas.microsoft.com/office/powerpoint/2010/main" val="219750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76BF7-64FF-44BB-9B91-5EB99518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实现动机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71F4D-AE59-413C-84BC-66328C36C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现代内核有完整的针对内核的追踪和</a:t>
            </a:r>
            <a:r>
              <a:rPr lang="en-US" altLang="zh-CN" dirty="0"/>
              <a:t>profiling</a:t>
            </a:r>
            <a:r>
              <a:rPr lang="zh-CN" altLang="en-US" dirty="0"/>
              <a:t>工具，方便用户调试和追踪的工作情况</a:t>
            </a:r>
            <a:endParaRPr lang="en-US" altLang="zh-CN" dirty="0"/>
          </a:p>
          <a:p>
            <a:pPr lvl="1"/>
            <a:r>
              <a:rPr lang="en-US" altLang="zh-CN" dirty="0"/>
              <a:t>rCore</a:t>
            </a:r>
            <a:r>
              <a:rPr lang="zh-CN" altLang="en-US" dirty="0"/>
              <a:t>也应该有一套这样的工具！</a:t>
            </a:r>
            <a:endParaRPr lang="en-US" altLang="zh-CN" dirty="0"/>
          </a:p>
          <a:p>
            <a:pPr lvl="1"/>
            <a:r>
              <a:rPr lang="en-US" altLang="zh-CN" dirty="0"/>
              <a:t>rCore</a:t>
            </a:r>
            <a:r>
              <a:rPr lang="zh-CN" altLang="en-US" dirty="0"/>
              <a:t>是可以支持这样的一套工具链的！</a:t>
            </a:r>
            <a:endParaRPr lang="en-US" altLang="zh-CN" dirty="0"/>
          </a:p>
          <a:p>
            <a:r>
              <a:rPr lang="zh-CN" altLang="en-US" dirty="0"/>
              <a:t>现代内核采用</a:t>
            </a:r>
            <a:r>
              <a:rPr lang="en-US" altLang="zh-CN" dirty="0"/>
              <a:t>eBPF</a:t>
            </a:r>
            <a:r>
              <a:rPr lang="zh-CN" altLang="en-US" dirty="0"/>
              <a:t>进行更灵活的追踪，相较于传统工具，用户能够定制自己的程序来分析追踪信息</a:t>
            </a:r>
            <a:endParaRPr lang="en-US" altLang="zh-CN" dirty="0"/>
          </a:p>
          <a:p>
            <a:r>
              <a:rPr lang="en-US" altLang="zh-CN" dirty="0"/>
              <a:t>rCore</a:t>
            </a:r>
            <a:r>
              <a:rPr lang="zh-CN" altLang="en-US" dirty="0"/>
              <a:t>有不完整的</a:t>
            </a:r>
            <a:r>
              <a:rPr lang="en-US" altLang="zh-CN" dirty="0" err="1"/>
              <a:t>kprobe</a:t>
            </a:r>
            <a:r>
              <a:rPr lang="zh-CN" altLang="en-US" dirty="0"/>
              <a:t>（能够追踪），有不完整的</a:t>
            </a:r>
            <a:r>
              <a:rPr lang="en-US" altLang="zh-CN" dirty="0"/>
              <a:t>eBPF</a:t>
            </a:r>
            <a:r>
              <a:rPr lang="zh-CN" altLang="en-US" dirty="0"/>
              <a:t>（能够分析信息），但并没有进行结合</a:t>
            </a:r>
            <a:endParaRPr lang="en-US" altLang="zh-CN" dirty="0"/>
          </a:p>
          <a:p>
            <a:pPr lvl="1"/>
            <a:r>
              <a:rPr lang="zh-CN" altLang="en-US" dirty="0"/>
              <a:t>我们是否能够完成这样的一条路？</a:t>
            </a:r>
            <a:endParaRPr lang="en-US" altLang="zh-CN" dirty="0"/>
          </a:p>
          <a:p>
            <a:pPr lvl="1"/>
            <a:r>
              <a:rPr lang="zh-CN" altLang="en-US" dirty="0"/>
              <a:t>做第一个为</a:t>
            </a:r>
            <a:r>
              <a:rPr lang="en-US" altLang="zh-CN" dirty="0"/>
              <a:t>rCore</a:t>
            </a:r>
            <a:r>
              <a:rPr lang="zh-CN" altLang="en-US" dirty="0"/>
              <a:t>尝试引入完整追踪工具链的人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695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EED2D-A428-4FF8-A6E5-7F05786A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实现动机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5A051-45D2-440A-8B9D-2AD95F392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完善</a:t>
            </a:r>
            <a:r>
              <a:rPr lang="en-US" altLang="zh-CN" dirty="0" err="1"/>
              <a:t>kprobe</a:t>
            </a:r>
            <a:r>
              <a:rPr lang="zh-CN" altLang="en-US" dirty="0"/>
              <a:t>：实现老的</a:t>
            </a:r>
            <a:r>
              <a:rPr lang="en-US" altLang="zh-CN" dirty="0" err="1"/>
              <a:t>kprobe</a:t>
            </a:r>
            <a:r>
              <a:rPr lang="zh-CN" altLang="en-US" dirty="0"/>
              <a:t>没有实现的功能，包括更多指令的插桩和</a:t>
            </a:r>
            <a:r>
              <a:rPr lang="en-US" altLang="zh-CN" dirty="0" err="1"/>
              <a:t>kretprobe</a:t>
            </a:r>
            <a:endParaRPr lang="en-US" altLang="zh-CN" dirty="0"/>
          </a:p>
          <a:p>
            <a:r>
              <a:rPr lang="zh-CN" altLang="en-US" dirty="0"/>
              <a:t>完善</a:t>
            </a:r>
            <a:r>
              <a:rPr lang="en-US" altLang="zh-CN" dirty="0"/>
              <a:t>eBPF</a:t>
            </a:r>
            <a:r>
              <a:rPr lang="zh-CN" altLang="en-US" dirty="0"/>
              <a:t>解释器：提供即时编译，向完整工具链看齐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676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B32B7-AF2C-4F1F-A30A-139B67720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整体设计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D7798C-9308-42E6-8BD8-738716E0594E}"/>
              </a:ext>
            </a:extLst>
          </p:cNvPr>
          <p:cNvSpPr/>
          <p:nvPr/>
        </p:nvSpPr>
        <p:spPr>
          <a:xfrm>
            <a:off x="1150569" y="2810568"/>
            <a:ext cx="2567587" cy="2833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内核代码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F9E85E-851C-4BF9-BD16-0525DBA97B2B}"/>
              </a:ext>
            </a:extLst>
          </p:cNvPr>
          <p:cNvSpPr/>
          <p:nvPr/>
        </p:nvSpPr>
        <p:spPr>
          <a:xfrm>
            <a:off x="2264805" y="4699168"/>
            <a:ext cx="1695576" cy="617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kprobe</a:t>
            </a:r>
            <a:endParaRPr lang="en-US" altLang="zh-CN" dirty="0"/>
          </a:p>
          <a:p>
            <a:pPr algn="ctr"/>
            <a:r>
              <a:rPr lang="en-US" altLang="zh-CN" dirty="0" err="1"/>
              <a:t>kretprobe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3B1EE5-E347-4FF3-8679-E2D07C8C7C86}"/>
              </a:ext>
            </a:extLst>
          </p:cNvPr>
          <p:cNvSpPr/>
          <p:nvPr/>
        </p:nvSpPr>
        <p:spPr>
          <a:xfrm>
            <a:off x="5106916" y="4691732"/>
            <a:ext cx="1683465" cy="61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eBPF</a:t>
            </a:r>
            <a:r>
              <a:rPr lang="zh-CN" altLang="en-US" dirty="0"/>
              <a:t>程序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F08A079-0645-425B-B2DB-8596FFC6C59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960381" y="5000569"/>
            <a:ext cx="1146535" cy="7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FEBF0176-5142-4E62-A3D5-B2FE1F2F3C36}"/>
              </a:ext>
            </a:extLst>
          </p:cNvPr>
          <p:cNvSpPr/>
          <p:nvPr/>
        </p:nvSpPr>
        <p:spPr>
          <a:xfrm>
            <a:off x="9014814" y="3523240"/>
            <a:ext cx="1955968" cy="608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eBPF</a:t>
            </a:r>
            <a:r>
              <a:rPr lang="zh-CN" altLang="en-US" dirty="0"/>
              <a:t>编译器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3A96628-DCF1-4504-8100-8EF0CFD82F40}"/>
              </a:ext>
            </a:extLst>
          </p:cNvPr>
          <p:cNvSpPr/>
          <p:nvPr/>
        </p:nvSpPr>
        <p:spPr>
          <a:xfrm>
            <a:off x="9014814" y="4691733"/>
            <a:ext cx="1955968" cy="625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eBPF</a:t>
            </a:r>
            <a:r>
              <a:rPr lang="zh-CN" altLang="en-US" dirty="0"/>
              <a:t> </a:t>
            </a:r>
            <a:r>
              <a:rPr lang="en-US" altLang="zh-CN" dirty="0"/>
              <a:t>Maps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2C235B6-3B6C-414E-9F1E-FD441BF512D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6790381" y="3827627"/>
            <a:ext cx="2224433" cy="117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81A392D-0691-4C19-BFF8-64A083FD27E3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6790381" y="5000569"/>
            <a:ext cx="2224433" cy="37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56D7A8C-66A9-4CE0-AAD9-AB947C143177}"/>
              </a:ext>
            </a:extLst>
          </p:cNvPr>
          <p:cNvSpPr txBox="1"/>
          <p:nvPr/>
        </p:nvSpPr>
        <p:spPr>
          <a:xfrm>
            <a:off x="3806971" y="4052837"/>
            <a:ext cx="1594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回调</a:t>
            </a:r>
            <a:endParaRPr lang="en-US" altLang="zh-CN" dirty="0"/>
          </a:p>
          <a:p>
            <a:r>
              <a:rPr lang="zh-CN" altLang="en-US" dirty="0"/>
              <a:t>提供</a:t>
            </a:r>
            <a:r>
              <a:rPr lang="en-US" altLang="zh-CN" dirty="0"/>
              <a:t>context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764EB31-B429-4E57-8404-74288270D62E}"/>
              </a:ext>
            </a:extLst>
          </p:cNvPr>
          <p:cNvSpPr txBox="1"/>
          <p:nvPr/>
        </p:nvSpPr>
        <p:spPr>
          <a:xfrm>
            <a:off x="7420165" y="4227207"/>
            <a:ext cx="159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运行程序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D2362E1-8FE9-41D2-B367-A68DA2A76F2B}"/>
              </a:ext>
            </a:extLst>
          </p:cNvPr>
          <p:cNvSpPr txBox="1"/>
          <p:nvPr/>
        </p:nvSpPr>
        <p:spPr>
          <a:xfrm>
            <a:off x="7420165" y="4815903"/>
            <a:ext cx="159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交换数据</a:t>
            </a:r>
          </a:p>
        </p:txBody>
      </p:sp>
    </p:spTree>
    <p:extLst>
      <p:ext uri="{BB962C8B-B14F-4D97-AF65-F5344CB8AC3E}">
        <p14:creationId xmlns:p14="http://schemas.microsoft.com/office/powerpoint/2010/main" val="3254452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9BCC1-6068-410D-907C-9B97029C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D2BCB5-3EA9-4A46-BAD0-6DFA66B8A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三大部分：</a:t>
            </a:r>
            <a:endParaRPr lang="en-US" altLang="zh-CN" dirty="0"/>
          </a:p>
          <a:p>
            <a:pPr lvl="1"/>
            <a:r>
              <a:rPr lang="en-US" altLang="zh-CN" dirty="0" err="1"/>
              <a:t>kprobe</a:t>
            </a:r>
            <a:r>
              <a:rPr lang="en-US" altLang="zh-CN" dirty="0"/>
              <a:t>/</a:t>
            </a:r>
            <a:r>
              <a:rPr lang="en-US" altLang="zh-CN" dirty="0" err="1"/>
              <a:t>kretprobe</a:t>
            </a:r>
            <a:r>
              <a:rPr lang="zh-CN" altLang="en-US" dirty="0"/>
              <a:t>：提供内核追踪点和对挂载的</a:t>
            </a:r>
            <a:r>
              <a:rPr lang="en-US" altLang="zh-CN" dirty="0"/>
              <a:t>eBPF</a:t>
            </a:r>
            <a:r>
              <a:rPr lang="zh-CN" altLang="en-US" dirty="0"/>
              <a:t>程序的回调</a:t>
            </a:r>
            <a:endParaRPr lang="en-US" altLang="zh-CN" dirty="0"/>
          </a:p>
          <a:p>
            <a:pPr lvl="1"/>
            <a:r>
              <a:rPr lang="en-US" altLang="zh-CN" dirty="0"/>
              <a:t>eBPF</a:t>
            </a:r>
            <a:r>
              <a:rPr lang="zh-CN" altLang="en-US" dirty="0"/>
              <a:t>编译器：提供将</a:t>
            </a:r>
            <a:r>
              <a:rPr lang="en-US" altLang="zh-CN" dirty="0"/>
              <a:t>eBPF</a:t>
            </a:r>
            <a:r>
              <a:rPr lang="zh-CN" altLang="en-US" dirty="0"/>
              <a:t>程序编译到机器码的设置</a:t>
            </a:r>
            <a:endParaRPr lang="en-US" altLang="zh-CN" dirty="0"/>
          </a:p>
          <a:p>
            <a:pPr lvl="1"/>
            <a:r>
              <a:rPr lang="en-US" altLang="zh-CN" dirty="0"/>
              <a:t>eBPF</a:t>
            </a:r>
            <a:r>
              <a:rPr lang="zh-CN" altLang="en-US" dirty="0"/>
              <a:t>运行时（</a:t>
            </a:r>
            <a:r>
              <a:rPr lang="en-US" altLang="zh-CN" dirty="0"/>
              <a:t>BPF Maps</a:t>
            </a:r>
            <a:r>
              <a:rPr lang="zh-CN" altLang="en-US" dirty="0"/>
              <a:t>；</a:t>
            </a:r>
            <a:r>
              <a:rPr lang="en-US" altLang="zh-CN" dirty="0"/>
              <a:t>Helper Functions</a:t>
            </a:r>
            <a:r>
              <a:rPr lang="zh-CN" altLang="en-US" dirty="0"/>
              <a:t>）：提供</a:t>
            </a:r>
            <a:r>
              <a:rPr lang="en-US" altLang="zh-CN" dirty="0"/>
              <a:t>eBPF</a:t>
            </a:r>
            <a:r>
              <a:rPr lang="zh-CN" altLang="en-US" dirty="0"/>
              <a:t>程序中丰富的功能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288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8CC7F-0220-410A-A3B1-DD95A400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具体实现</a:t>
            </a:r>
            <a:r>
              <a:rPr lang="en-US" altLang="zh-CN" dirty="0"/>
              <a:t>——</a:t>
            </a:r>
            <a:r>
              <a:rPr lang="en-US" altLang="zh-CN" dirty="0" err="1"/>
              <a:t>kprobe</a:t>
            </a:r>
            <a:r>
              <a:rPr lang="en-US" altLang="zh-CN" dirty="0"/>
              <a:t>/</a:t>
            </a:r>
            <a:r>
              <a:rPr lang="en-US" altLang="zh-CN" dirty="0" err="1"/>
              <a:t>kretprobe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8C3366-F916-4D64-B494-F8D31846A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9600" dirty="0"/>
              <a:t>博导太强啦</a:t>
            </a:r>
          </a:p>
        </p:txBody>
      </p:sp>
    </p:spTree>
    <p:extLst>
      <p:ext uri="{BB962C8B-B14F-4D97-AF65-F5344CB8AC3E}">
        <p14:creationId xmlns:p14="http://schemas.microsoft.com/office/powerpoint/2010/main" val="145057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EFB1A-6A57-4B59-A0F1-0B044A33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具体实现</a:t>
            </a:r>
            <a:r>
              <a:rPr lang="en-US" altLang="zh-CN" dirty="0"/>
              <a:t>——eBPF</a:t>
            </a:r>
            <a:r>
              <a:rPr lang="zh-CN" altLang="en-US" dirty="0"/>
              <a:t>编译器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828765-F9C2-4519-8898-768D7B3C9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汇编器：</a:t>
            </a:r>
            <a:r>
              <a:rPr lang="en-US" altLang="zh-CN" dirty="0"/>
              <a:t>RvJIT</a:t>
            </a:r>
            <a:r>
              <a:rPr lang="zh-CN" altLang="en-US" dirty="0"/>
              <a:t>，提供了软件编码</a:t>
            </a:r>
            <a:r>
              <a:rPr lang="en-US" altLang="zh-CN" dirty="0"/>
              <a:t>RISC-V</a:t>
            </a:r>
            <a:r>
              <a:rPr lang="zh-CN" altLang="en-US" dirty="0"/>
              <a:t>指令的能力</a:t>
            </a:r>
            <a:endParaRPr lang="en-US" altLang="zh-CN" dirty="0"/>
          </a:p>
          <a:p>
            <a:r>
              <a:rPr lang="zh-CN" altLang="en-US" dirty="0"/>
              <a:t>编译器：</a:t>
            </a:r>
            <a:r>
              <a:rPr lang="en-US" altLang="zh-CN" dirty="0"/>
              <a:t>ebpf2rv</a:t>
            </a:r>
            <a:r>
              <a:rPr lang="zh-CN" altLang="en-US" dirty="0"/>
              <a:t>，将</a:t>
            </a:r>
            <a:r>
              <a:rPr lang="en-US" altLang="zh-CN" dirty="0"/>
              <a:t>eBPF</a:t>
            </a:r>
            <a:r>
              <a:rPr lang="zh-CN" altLang="en-US" dirty="0"/>
              <a:t>字节码逐条翻译成</a:t>
            </a:r>
            <a:r>
              <a:rPr lang="en-US" altLang="zh-CN" dirty="0"/>
              <a:t>RISC-V</a:t>
            </a:r>
            <a:r>
              <a:rPr lang="zh-CN" altLang="en-US" dirty="0"/>
              <a:t>的机器码，主要参考</a:t>
            </a:r>
            <a:r>
              <a:rPr lang="en-US" altLang="zh-CN" dirty="0"/>
              <a:t>Linux</a:t>
            </a:r>
            <a:r>
              <a:rPr lang="zh-CN" altLang="en-US" dirty="0"/>
              <a:t>内核中即时编译器的实现</a:t>
            </a:r>
            <a:endParaRPr lang="en-US" altLang="zh-CN" dirty="0"/>
          </a:p>
          <a:p>
            <a:r>
              <a:rPr lang="zh-CN" altLang="en-US" dirty="0"/>
              <a:t>在使用</a:t>
            </a:r>
            <a:r>
              <a:rPr lang="en-US" altLang="zh-CN" dirty="0"/>
              <a:t>clang</a:t>
            </a:r>
            <a:r>
              <a:rPr lang="zh-CN" altLang="en-US" dirty="0"/>
              <a:t>编译</a:t>
            </a:r>
            <a:r>
              <a:rPr lang="en-US" altLang="zh-CN" dirty="0"/>
              <a:t>C</a:t>
            </a:r>
            <a:r>
              <a:rPr lang="zh-CN" altLang="en-US" dirty="0"/>
              <a:t>代码得到</a:t>
            </a:r>
            <a:r>
              <a:rPr lang="en-US" altLang="zh-CN" dirty="0"/>
              <a:t>eBPF</a:t>
            </a:r>
            <a:r>
              <a:rPr lang="zh-CN" altLang="en-US" dirty="0"/>
              <a:t>字节码的时候需要重定向一部分</a:t>
            </a:r>
            <a:r>
              <a:rPr lang="en-US" altLang="zh-CN" dirty="0"/>
              <a:t>extern</a:t>
            </a:r>
            <a:r>
              <a:rPr lang="zh-CN" altLang="en-US" dirty="0"/>
              <a:t>变量，该工作由运行时完成（这些变量提供了动态载入不同</a:t>
            </a:r>
            <a:r>
              <a:rPr lang="en-US" altLang="zh-CN" dirty="0"/>
              <a:t>BPF Map</a:t>
            </a:r>
            <a:r>
              <a:rPr lang="zh-CN" altLang="en-US" dirty="0"/>
              <a:t>等的能力）</a:t>
            </a:r>
            <a:endParaRPr lang="en-US" altLang="zh-CN" dirty="0"/>
          </a:p>
          <a:p>
            <a:r>
              <a:rPr lang="zh-CN" altLang="en-US" dirty="0"/>
              <a:t>本模块是</a:t>
            </a:r>
            <a:r>
              <a:rPr lang="en-US" altLang="zh-CN" dirty="0"/>
              <a:t>OS</a:t>
            </a:r>
            <a:r>
              <a:rPr lang="zh-CN" altLang="en-US" dirty="0"/>
              <a:t>无关的，作为单独的</a:t>
            </a:r>
            <a:r>
              <a:rPr lang="en-US" altLang="zh-CN" dirty="0"/>
              <a:t>crate</a:t>
            </a:r>
            <a:r>
              <a:rPr lang="zh-CN" altLang="en-US" dirty="0"/>
              <a:t>存在，后人可以简单复用</a:t>
            </a:r>
          </a:p>
        </p:txBody>
      </p:sp>
    </p:spTree>
    <p:extLst>
      <p:ext uri="{BB962C8B-B14F-4D97-AF65-F5344CB8AC3E}">
        <p14:creationId xmlns:p14="http://schemas.microsoft.com/office/powerpoint/2010/main" val="33914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B9DC0-0481-433D-A810-7E6FC3C0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具体实现</a:t>
            </a:r>
            <a:r>
              <a:rPr lang="en-US" altLang="zh-CN" dirty="0"/>
              <a:t>——eBPF</a:t>
            </a:r>
            <a:r>
              <a:rPr lang="zh-CN" altLang="en-US" dirty="0"/>
              <a:t>运行时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F6486C-8DAA-494C-B589-57E40F1F8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Bpf-helpers</a:t>
            </a:r>
            <a:r>
              <a:rPr lang="zh-CN" altLang="en-US" dirty="0"/>
              <a:t>规定了一系列的辅助函数，在</a:t>
            </a:r>
            <a:r>
              <a:rPr lang="en-US" altLang="zh-CN" dirty="0"/>
              <a:t>BPF</a:t>
            </a:r>
            <a:r>
              <a:rPr lang="zh-CN" altLang="en-US" dirty="0"/>
              <a:t>程序中可以调用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相关功能，需要在</a:t>
            </a:r>
            <a:r>
              <a:rPr lang="en-US" altLang="zh-CN" dirty="0"/>
              <a:t>OS</a:t>
            </a:r>
            <a:r>
              <a:rPr lang="zh-CN" altLang="en-US" dirty="0"/>
              <a:t>中进行实现</a:t>
            </a:r>
            <a:endParaRPr lang="en-US" altLang="zh-CN" dirty="0"/>
          </a:p>
          <a:p>
            <a:pPr lvl="1"/>
            <a:r>
              <a:rPr lang="zh-CN" altLang="en-US" dirty="0"/>
              <a:t>我们实现了大部分功能，使得最终的样例有更丰富的展示效果</a:t>
            </a:r>
            <a:endParaRPr lang="en-US" altLang="zh-CN" dirty="0"/>
          </a:p>
          <a:p>
            <a:pPr lvl="1"/>
            <a:r>
              <a:rPr lang="zh-CN" altLang="en-US" dirty="0"/>
              <a:t>后人可以实现剩余功能</a:t>
            </a:r>
            <a:endParaRPr lang="en-US" altLang="zh-CN" dirty="0"/>
          </a:p>
          <a:p>
            <a:r>
              <a:rPr lang="en-US" altLang="zh-CN" dirty="0"/>
              <a:t>BPF Map</a:t>
            </a:r>
            <a:r>
              <a:rPr lang="zh-CN" altLang="en-US" dirty="0"/>
              <a:t>和程序需要以文件的方式进行管理：建立全局的管理表和一系列管理接口</a:t>
            </a:r>
            <a:endParaRPr lang="en-US" altLang="zh-CN" dirty="0"/>
          </a:p>
          <a:p>
            <a:r>
              <a:rPr lang="en-US" altLang="zh-CN" dirty="0"/>
              <a:t>BPF Map</a:t>
            </a:r>
            <a:r>
              <a:rPr lang="zh-CN" altLang="en-US" dirty="0"/>
              <a:t>需要两种具体数据结构实现：线性表和哈希表</a:t>
            </a:r>
            <a:endParaRPr lang="en-US" altLang="zh-CN" dirty="0"/>
          </a:p>
          <a:p>
            <a:pPr lvl="1"/>
            <a:r>
              <a:rPr lang="zh-CN" altLang="en-US" dirty="0"/>
              <a:t>针对两种数据结构实现</a:t>
            </a:r>
            <a:r>
              <a:rPr lang="en-US" altLang="zh-CN" dirty="0"/>
              <a:t>CRUD</a:t>
            </a:r>
            <a:r>
              <a:rPr lang="zh-CN" altLang="en-US" dirty="0"/>
              <a:t>相关接口（具体参见标准）</a:t>
            </a:r>
            <a:endParaRPr lang="en-US" altLang="zh-CN" dirty="0"/>
          </a:p>
          <a:p>
            <a:r>
              <a:rPr lang="zh-CN" altLang="en-US" dirty="0"/>
              <a:t>加载</a:t>
            </a:r>
            <a:r>
              <a:rPr lang="en-US" altLang="zh-CN" dirty="0"/>
              <a:t>BPF</a:t>
            </a:r>
            <a:r>
              <a:rPr lang="zh-CN" altLang="en-US" dirty="0"/>
              <a:t>程序（</a:t>
            </a:r>
            <a:r>
              <a:rPr lang="en-US" altLang="zh-CN" dirty="0"/>
              <a:t>elf</a:t>
            </a:r>
            <a:r>
              <a:rPr lang="zh-CN" altLang="en-US" dirty="0"/>
              <a:t>格式）的时候需要对部分符号进行重定向</a:t>
            </a:r>
            <a:endParaRPr lang="en-US" altLang="zh-CN" dirty="0"/>
          </a:p>
          <a:p>
            <a:r>
              <a:rPr lang="zh-CN" altLang="en-US" dirty="0"/>
              <a:t>最终实现的</a:t>
            </a:r>
            <a:r>
              <a:rPr lang="en-US" altLang="zh-CN" dirty="0"/>
              <a:t>bpf</a:t>
            </a:r>
            <a:r>
              <a:rPr lang="zh-CN" altLang="en-US" dirty="0"/>
              <a:t>模块位于</a:t>
            </a:r>
            <a:r>
              <a:rPr lang="en-US" altLang="zh-CN" dirty="0"/>
              <a:t>kernel/bpf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提供了</a:t>
            </a:r>
            <a:r>
              <a:rPr lang="en-US" altLang="zh-CN" dirty="0" err="1"/>
              <a:t>sys_bpf</a:t>
            </a:r>
            <a:r>
              <a:rPr lang="zh-CN" altLang="en-US" dirty="0"/>
              <a:t>（</a:t>
            </a:r>
            <a:r>
              <a:rPr lang="en-US" altLang="zh-CN" dirty="0"/>
              <a:t>bpf 2</a:t>
            </a:r>
            <a:r>
              <a:rPr lang="zh-CN" altLang="en-US" dirty="0"/>
              <a:t>）来封装针对</a:t>
            </a:r>
            <a:r>
              <a:rPr lang="en-US" altLang="zh-CN" dirty="0"/>
              <a:t>BPF</a:t>
            </a:r>
            <a:r>
              <a:rPr lang="zh-CN" altLang="en-US" dirty="0"/>
              <a:t>程序和</a:t>
            </a:r>
            <a:r>
              <a:rPr lang="en-US" altLang="zh-CN" dirty="0"/>
              <a:t>BPF Map</a:t>
            </a:r>
            <a:r>
              <a:rPr lang="zh-CN" altLang="en-US" dirty="0"/>
              <a:t>的总系统调用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1001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Report-CS">
      <a:majorFont>
        <a:latin typeface="Consolas"/>
        <a:ea typeface="黑体"/>
        <a:cs typeface=""/>
      </a:majorFont>
      <a:minorFont>
        <a:latin typeface="Consolas"/>
        <a:ea typeface="黑体"/>
        <a:cs typeface="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53</TotalTime>
  <Words>566</Words>
  <Application>Microsoft Office PowerPoint</Application>
  <PresentationFormat>宽屏</PresentationFormat>
  <Paragraphs>57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Consolas</vt:lpstr>
      <vt:lpstr>Courier New</vt:lpstr>
      <vt:lpstr>Wingdings 2</vt:lpstr>
      <vt:lpstr>引用</vt:lpstr>
      <vt:lpstr>rCore Tracing via eBPF</vt:lpstr>
      <vt:lpstr>目录</vt:lpstr>
      <vt:lpstr>实现动机</vt:lpstr>
      <vt:lpstr>实现动机</vt:lpstr>
      <vt:lpstr>整体设计</vt:lpstr>
      <vt:lpstr>整体设计</vt:lpstr>
      <vt:lpstr>具体实现——kprobe/kretprobe</vt:lpstr>
      <vt:lpstr>具体实现——eBPF编译器</vt:lpstr>
      <vt:lpstr>具体实现——eBPF运行时</vt:lpstr>
      <vt:lpstr>效果展示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rCore Tracing via eBPF</dc:title>
  <dc:creator>Liu Yuhao</dc:creator>
  <cp:lastModifiedBy>Liu Yuhao</cp:lastModifiedBy>
  <cp:revision>5</cp:revision>
  <dcterms:created xsi:type="dcterms:W3CDTF">2022-06-09T12:46:18Z</dcterms:created>
  <dcterms:modified xsi:type="dcterms:W3CDTF">2022-06-11T01:45:58Z</dcterms:modified>
</cp:coreProperties>
</file>