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3" r:id="rId9"/>
    <p:sldId id="268" r:id="rId10"/>
    <p:sldId id="264" r:id="rId11"/>
    <p:sldId id="269" r:id="rId12"/>
    <p:sldId id="265" r:id="rId13"/>
    <p:sldId id="270" r:id="rId14"/>
    <p:sldId id="262" r:id="rId15"/>
    <p:sldId id="271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269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6/11/2022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tte-c/rcore-user" TargetMode="External"/><Relationship Id="rId2" Type="http://schemas.openxmlformats.org/officeDocument/2006/relationships/hyperlink" Target="https://github.com/latte-c/rCo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latte-c/conf" TargetMode="External"/><Relationship Id="rId5" Type="http://schemas.openxmlformats.org/officeDocument/2006/relationships/hyperlink" Target="https://github.com/latte-c/rvjit" TargetMode="External"/><Relationship Id="rId4" Type="http://schemas.openxmlformats.org/officeDocument/2006/relationships/hyperlink" Target="https://github.com/latte-c/ebpf2rv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906CE1-6295-48C9-8412-B8BBA85BB5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rCore Tracing via eBPF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B0D5C7-C112-4CEE-98AA-58852A0295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最终汇报</a:t>
            </a:r>
            <a:r>
              <a:rPr lang="en-US" altLang="zh-CN" dirty="0"/>
              <a:t> :: </a:t>
            </a:r>
            <a:r>
              <a:rPr lang="zh-CN" altLang="en-US" dirty="0"/>
              <a:t>刘宇淏 郝子胥</a:t>
            </a:r>
          </a:p>
        </p:txBody>
      </p:sp>
    </p:spTree>
    <p:extLst>
      <p:ext uri="{BB962C8B-B14F-4D97-AF65-F5344CB8AC3E}">
        <p14:creationId xmlns:p14="http://schemas.microsoft.com/office/powerpoint/2010/main" val="1343250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8EFB1A-6A57-4B59-A0F1-0B044A332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具体实现</a:t>
            </a:r>
            <a:r>
              <a:rPr lang="en-US" altLang="zh-CN" dirty="0"/>
              <a:t>——eBPF</a:t>
            </a:r>
            <a:r>
              <a:rPr lang="zh-CN" altLang="en-US" dirty="0"/>
              <a:t>编译器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828765-F9C2-4519-8898-768D7B3C9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汇编器：</a:t>
            </a:r>
            <a:r>
              <a:rPr lang="en-US" altLang="zh-CN" dirty="0"/>
              <a:t>RvJIT</a:t>
            </a:r>
            <a:r>
              <a:rPr lang="zh-CN" altLang="en-US" dirty="0"/>
              <a:t>，提供了软件编码</a:t>
            </a:r>
            <a:r>
              <a:rPr lang="en-US" altLang="zh-CN" dirty="0"/>
              <a:t>RISC-V</a:t>
            </a:r>
            <a:r>
              <a:rPr lang="zh-CN" altLang="en-US" dirty="0"/>
              <a:t>指令的能力</a:t>
            </a:r>
            <a:endParaRPr lang="en-US" altLang="zh-CN" dirty="0"/>
          </a:p>
          <a:p>
            <a:r>
              <a:rPr lang="zh-CN" altLang="en-US" dirty="0"/>
              <a:t>编译器：</a:t>
            </a:r>
            <a:r>
              <a:rPr lang="en-US" altLang="zh-CN" dirty="0"/>
              <a:t>ebpf2rv</a:t>
            </a:r>
            <a:r>
              <a:rPr lang="zh-CN" altLang="en-US" dirty="0"/>
              <a:t>，将</a:t>
            </a:r>
            <a:r>
              <a:rPr lang="en-US" altLang="zh-CN" dirty="0"/>
              <a:t>eBPF</a:t>
            </a:r>
            <a:r>
              <a:rPr lang="zh-CN" altLang="en-US" dirty="0"/>
              <a:t>字节码编译成</a:t>
            </a:r>
            <a:r>
              <a:rPr lang="en-US" altLang="zh-CN" dirty="0"/>
              <a:t>RISC-V</a:t>
            </a:r>
            <a:r>
              <a:rPr lang="zh-CN" altLang="en-US" dirty="0"/>
              <a:t>机器码，参考了</a:t>
            </a:r>
            <a:r>
              <a:rPr lang="en-US" altLang="zh-CN" dirty="0"/>
              <a:t>Linux</a:t>
            </a:r>
            <a:r>
              <a:rPr lang="zh-CN" altLang="en-US" dirty="0"/>
              <a:t>内核中即时编译器的实现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clang</a:t>
            </a:r>
            <a:r>
              <a:rPr lang="zh-CN" altLang="en-US" dirty="0"/>
              <a:t>编译</a:t>
            </a:r>
            <a:r>
              <a:rPr lang="en-US" altLang="zh-CN" dirty="0"/>
              <a:t>C</a:t>
            </a:r>
            <a:r>
              <a:rPr lang="zh-CN" altLang="en-US" dirty="0"/>
              <a:t>代码得到</a:t>
            </a:r>
            <a:r>
              <a:rPr lang="en-US" altLang="zh-CN" dirty="0"/>
              <a:t>eBPF</a:t>
            </a:r>
            <a:r>
              <a:rPr lang="zh-CN" altLang="en-US" dirty="0"/>
              <a:t>字节码</a:t>
            </a:r>
            <a:endParaRPr lang="en-US" altLang="zh-CN" dirty="0"/>
          </a:p>
          <a:p>
            <a:r>
              <a:rPr lang="zh-CN" altLang="en-US" dirty="0"/>
              <a:t>重定位一部分</a:t>
            </a:r>
            <a:r>
              <a:rPr lang="en-US" altLang="zh-CN" dirty="0"/>
              <a:t>extern</a:t>
            </a:r>
            <a:r>
              <a:rPr lang="zh-CN" altLang="en-US" dirty="0"/>
              <a:t>变量，该工作由运行时完成（这些变量提供了动态载入不同</a:t>
            </a:r>
            <a:r>
              <a:rPr lang="en-US" altLang="zh-CN" dirty="0"/>
              <a:t>BPF Map</a:t>
            </a:r>
            <a:r>
              <a:rPr lang="zh-CN" altLang="en-US" dirty="0"/>
              <a:t>的能力）</a:t>
            </a:r>
            <a:endParaRPr lang="en-US" altLang="zh-CN" dirty="0"/>
          </a:p>
          <a:p>
            <a:pPr lvl="1"/>
            <a:r>
              <a:rPr lang="zh-CN" altLang="en-US" dirty="0"/>
              <a:t>避免了在用户程序中引入重量级动态编译设施，如</a:t>
            </a:r>
            <a:r>
              <a:rPr lang="en-US" altLang="zh-CN" dirty="0"/>
              <a:t>LLVM</a:t>
            </a:r>
          </a:p>
          <a:p>
            <a:r>
              <a:rPr lang="zh-CN" altLang="en-US" dirty="0"/>
              <a:t>本模块</a:t>
            </a:r>
            <a:r>
              <a:rPr lang="en-US" altLang="zh-CN" dirty="0"/>
              <a:t>OS</a:t>
            </a:r>
            <a:r>
              <a:rPr lang="zh-CN" altLang="en-US" dirty="0"/>
              <a:t>无关，作为单独的</a:t>
            </a:r>
            <a:r>
              <a:rPr lang="en-US" altLang="zh-CN" dirty="0"/>
              <a:t>crate</a:t>
            </a:r>
            <a:r>
              <a:rPr lang="zh-CN" altLang="en-US" dirty="0"/>
              <a:t>存在，后人可以简单复用</a:t>
            </a:r>
          </a:p>
        </p:txBody>
      </p:sp>
    </p:spTree>
    <p:extLst>
      <p:ext uri="{BB962C8B-B14F-4D97-AF65-F5344CB8AC3E}">
        <p14:creationId xmlns:p14="http://schemas.microsoft.com/office/powerpoint/2010/main" val="339148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716CC0-1504-3CAF-4DC2-C0B88D8C1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具体实现</a:t>
            </a:r>
            <a:r>
              <a:rPr lang="en-US" altLang="zh-CN" dirty="0"/>
              <a:t>——</a:t>
            </a:r>
            <a:r>
              <a:rPr lang="en-US" altLang="zh-CN" dirty="0" err="1"/>
              <a:t>eBPF</a:t>
            </a:r>
            <a:r>
              <a:rPr lang="zh-CN" altLang="en-US" dirty="0"/>
              <a:t>运行时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343A171-A713-72C7-054B-317CB1FC049E}"/>
              </a:ext>
            </a:extLst>
          </p:cNvPr>
          <p:cNvSpPr/>
          <p:nvPr/>
        </p:nvSpPr>
        <p:spPr>
          <a:xfrm>
            <a:off x="1792448" y="2642532"/>
            <a:ext cx="7737446" cy="33220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6E22EA6-7FC9-BB82-EE87-B259E89CD849}"/>
              </a:ext>
            </a:extLst>
          </p:cNvPr>
          <p:cNvSpPr txBox="1"/>
          <p:nvPr/>
        </p:nvSpPr>
        <p:spPr>
          <a:xfrm>
            <a:off x="4644703" y="2738901"/>
            <a:ext cx="2021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eBPF</a:t>
            </a:r>
            <a:r>
              <a:rPr lang="en-US" altLang="zh-CN" dirty="0"/>
              <a:t> Runtime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93C19AF-A842-FC26-AF33-425642062187}"/>
              </a:ext>
            </a:extLst>
          </p:cNvPr>
          <p:cNvSpPr/>
          <p:nvPr/>
        </p:nvSpPr>
        <p:spPr>
          <a:xfrm>
            <a:off x="2808913" y="6125586"/>
            <a:ext cx="5629013" cy="570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Trace points &amp; related infrastructures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42F001D-FCF8-3555-6091-2697865BA307}"/>
              </a:ext>
            </a:extLst>
          </p:cNvPr>
          <p:cNvSpPr/>
          <p:nvPr/>
        </p:nvSpPr>
        <p:spPr>
          <a:xfrm>
            <a:off x="2038525" y="4169328"/>
            <a:ext cx="7169790" cy="1526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3D7F050-D54E-51CD-F2A7-945EF5965553}"/>
              </a:ext>
            </a:extLst>
          </p:cNvPr>
          <p:cNvSpPr/>
          <p:nvPr/>
        </p:nvSpPr>
        <p:spPr>
          <a:xfrm>
            <a:off x="2199314" y="4282579"/>
            <a:ext cx="5142451" cy="13002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038B360-0315-0859-CC2C-289412F6D2A8}"/>
              </a:ext>
            </a:extLst>
          </p:cNvPr>
          <p:cNvSpPr txBox="1"/>
          <p:nvPr/>
        </p:nvSpPr>
        <p:spPr>
          <a:xfrm>
            <a:off x="2386667" y="4337108"/>
            <a:ext cx="3129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eBPF</a:t>
            </a:r>
            <a:r>
              <a:rPr lang="en-US" altLang="zh-CN" dirty="0"/>
              <a:t> Object Management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CA402C8-2B0B-C550-A8FB-094C106F0B6D}"/>
              </a:ext>
            </a:extLst>
          </p:cNvPr>
          <p:cNvSpPr/>
          <p:nvPr/>
        </p:nvSpPr>
        <p:spPr>
          <a:xfrm>
            <a:off x="7547295" y="4282579"/>
            <a:ext cx="1454092" cy="13002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Other facilities</a:t>
            </a:r>
            <a:endParaRPr lang="zh-CN" altLang="en-US" dirty="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C0888820-2EF8-367D-35CC-C78013B83149}"/>
              </a:ext>
            </a:extLst>
          </p:cNvPr>
          <p:cNvSpPr/>
          <p:nvPr/>
        </p:nvSpPr>
        <p:spPr>
          <a:xfrm>
            <a:off x="2130804" y="3229657"/>
            <a:ext cx="3204594" cy="62503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Helper functions</a:t>
            </a:r>
            <a:endParaRPr lang="zh-CN" altLang="en-US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5CDE0A0D-77CB-9D11-6BB4-1531987FC901}"/>
              </a:ext>
            </a:extLst>
          </p:cNvPr>
          <p:cNvSpPr/>
          <p:nvPr/>
        </p:nvSpPr>
        <p:spPr>
          <a:xfrm>
            <a:off x="5907249" y="3229657"/>
            <a:ext cx="3204594" cy="62503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bpf</a:t>
            </a:r>
            <a:r>
              <a:rPr lang="en-US" altLang="zh-CN" dirty="0"/>
              <a:t>(2) </a:t>
            </a:r>
            <a:r>
              <a:rPr lang="en-US" altLang="zh-CN" dirty="0" err="1"/>
              <a:t>syscall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59C5C06-8666-7055-55AC-BCAA0D70D934}"/>
              </a:ext>
            </a:extLst>
          </p:cNvPr>
          <p:cNvSpPr/>
          <p:nvPr/>
        </p:nvSpPr>
        <p:spPr>
          <a:xfrm>
            <a:off x="9805333" y="4240636"/>
            <a:ext cx="1661020" cy="13796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Other modules</a:t>
            </a:r>
            <a:endParaRPr lang="zh-CN" altLang="en-US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50FA73B-C01A-1700-17C4-403E7DB88253}"/>
              </a:ext>
            </a:extLst>
          </p:cNvPr>
          <p:cNvCxnSpPr>
            <a:cxnSpLocks/>
            <a:stCxn id="13" idx="3"/>
            <a:endCxn id="22" idx="1"/>
          </p:cNvCxnSpPr>
          <p:nvPr/>
        </p:nvCxnSpPr>
        <p:spPr>
          <a:xfrm flipV="1">
            <a:off x="9208315" y="4930470"/>
            <a:ext cx="597018" cy="22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78E6D821-9BF7-E680-6ECF-35E88C998850}"/>
              </a:ext>
            </a:extLst>
          </p:cNvPr>
          <p:cNvCxnSpPr>
            <a:cxnSpLocks/>
            <a:stCxn id="32" idx="2"/>
            <a:endCxn id="20" idx="0"/>
          </p:cNvCxnSpPr>
          <p:nvPr/>
        </p:nvCxnSpPr>
        <p:spPr>
          <a:xfrm flipH="1">
            <a:off x="3733101" y="2409682"/>
            <a:ext cx="4195" cy="8199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E1C57958-34A8-D303-4014-2D64F1ABFC48}"/>
              </a:ext>
            </a:extLst>
          </p:cNvPr>
          <p:cNvSpPr/>
          <p:nvPr/>
        </p:nvSpPr>
        <p:spPr>
          <a:xfrm>
            <a:off x="2701255" y="1960760"/>
            <a:ext cx="2072081" cy="44892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eBPF</a:t>
            </a:r>
            <a:r>
              <a:rPr lang="en-US" altLang="zh-CN" dirty="0"/>
              <a:t> programs</a:t>
            </a:r>
            <a:endParaRPr lang="zh-CN" altLang="en-US" dirty="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D364662A-630D-A082-92AF-FCB9A3788E35}"/>
              </a:ext>
            </a:extLst>
          </p:cNvPr>
          <p:cNvSpPr/>
          <p:nvPr/>
        </p:nvSpPr>
        <p:spPr>
          <a:xfrm>
            <a:off x="6191076" y="2017337"/>
            <a:ext cx="2636940" cy="44892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userspace</a:t>
            </a:r>
            <a:r>
              <a:rPr lang="en-US" altLang="zh-CN" dirty="0"/>
              <a:t> programs</a:t>
            </a:r>
            <a:endParaRPr lang="zh-CN" altLang="en-US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70E43EF-FDA0-7B51-72DC-78B04D20F966}"/>
              </a:ext>
            </a:extLst>
          </p:cNvPr>
          <p:cNvCxnSpPr>
            <a:cxnSpLocks/>
            <a:stCxn id="33" idx="2"/>
            <a:endCxn id="21" idx="0"/>
          </p:cNvCxnSpPr>
          <p:nvPr/>
        </p:nvCxnSpPr>
        <p:spPr>
          <a:xfrm>
            <a:off x="7509546" y="2466259"/>
            <a:ext cx="0" cy="7633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3EC93748-30AC-9FE3-47AA-814F195137C4}"/>
              </a:ext>
            </a:extLst>
          </p:cNvPr>
          <p:cNvCxnSpPr>
            <a:stCxn id="20" idx="2"/>
          </p:cNvCxnSpPr>
          <p:nvPr/>
        </p:nvCxnSpPr>
        <p:spPr>
          <a:xfrm>
            <a:off x="3733101" y="3854687"/>
            <a:ext cx="0" cy="3146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9F581F8F-BF09-E118-4729-FD84A5E12691}"/>
              </a:ext>
            </a:extLst>
          </p:cNvPr>
          <p:cNvCxnSpPr/>
          <p:nvPr/>
        </p:nvCxnSpPr>
        <p:spPr>
          <a:xfrm>
            <a:off x="7509546" y="3854687"/>
            <a:ext cx="0" cy="3146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0B0F4C7D-DCC3-6227-9AC5-B86754D3821C}"/>
              </a:ext>
            </a:extLst>
          </p:cNvPr>
          <p:cNvSpPr/>
          <p:nvPr/>
        </p:nvSpPr>
        <p:spPr>
          <a:xfrm>
            <a:off x="2386667" y="4806892"/>
            <a:ext cx="1212210" cy="5745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Program </a:t>
            </a:r>
            <a:endParaRPr lang="zh-CN" altLang="en-US" dirty="0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3EBC12D8-984A-DC10-D255-1D8184519D28}"/>
              </a:ext>
            </a:extLst>
          </p:cNvPr>
          <p:cNvSpPr/>
          <p:nvPr/>
        </p:nvSpPr>
        <p:spPr>
          <a:xfrm>
            <a:off x="3874316" y="4815766"/>
            <a:ext cx="1212210" cy="5745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Map </a:t>
            </a:r>
            <a:endParaRPr lang="zh-CN" altLang="en-US" dirty="0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4681E15A-20A1-21D9-104D-0A24AEA5E151}"/>
              </a:ext>
            </a:extLst>
          </p:cNvPr>
          <p:cNvSpPr/>
          <p:nvPr/>
        </p:nvSpPr>
        <p:spPr>
          <a:xfrm>
            <a:off x="5331202" y="4806891"/>
            <a:ext cx="1774273" cy="5745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Trace point</a:t>
            </a:r>
            <a:endParaRPr lang="zh-CN" altLang="en-US" dirty="0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794D8745-5A9C-249F-AC67-E3C50C03BCEB}"/>
              </a:ext>
            </a:extLst>
          </p:cNvPr>
          <p:cNvCxnSpPr>
            <a:stCxn id="13" idx="2"/>
            <a:endCxn id="12" idx="0"/>
          </p:cNvCxnSpPr>
          <p:nvPr/>
        </p:nvCxnSpPr>
        <p:spPr>
          <a:xfrm>
            <a:off x="5623420" y="5696125"/>
            <a:ext cx="0" cy="4294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292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B9DC0-0481-433D-A810-7E6FC3C0C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具体实现</a:t>
            </a:r>
            <a:r>
              <a:rPr lang="en-US" altLang="zh-CN" dirty="0"/>
              <a:t>——eBPF</a:t>
            </a:r>
            <a:r>
              <a:rPr lang="zh-CN" altLang="en-US" dirty="0"/>
              <a:t>运行时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F6486C-8DAA-494C-B589-57E40F1F8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Bpf-helpers</a:t>
            </a:r>
            <a:r>
              <a:rPr lang="zh-CN" altLang="en-US" dirty="0"/>
              <a:t>规定了一系列的辅助函数，在</a:t>
            </a:r>
            <a:r>
              <a:rPr lang="en-US" altLang="zh-CN" dirty="0"/>
              <a:t>BPF</a:t>
            </a:r>
            <a:r>
              <a:rPr lang="zh-CN" altLang="en-US" dirty="0"/>
              <a:t>程序中可以调用</a:t>
            </a:r>
            <a:endParaRPr lang="en-US" altLang="zh-CN" dirty="0"/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相关功能，需要在</a:t>
            </a:r>
            <a:r>
              <a:rPr lang="en-US" altLang="zh-CN" dirty="0"/>
              <a:t>OS</a:t>
            </a:r>
            <a:r>
              <a:rPr lang="zh-CN" altLang="en-US" dirty="0"/>
              <a:t>中进行实现</a:t>
            </a:r>
            <a:endParaRPr lang="en-US" altLang="zh-CN" dirty="0"/>
          </a:p>
          <a:p>
            <a:pPr lvl="1"/>
            <a:r>
              <a:rPr lang="zh-CN" altLang="en-US" dirty="0"/>
              <a:t>我们实现了一部分功能，使得最终的样例有更丰富的展示效果</a:t>
            </a:r>
            <a:endParaRPr lang="en-US" altLang="zh-CN" dirty="0"/>
          </a:p>
          <a:p>
            <a:r>
              <a:rPr lang="en-US" altLang="zh-CN" dirty="0"/>
              <a:t>BPF Map</a:t>
            </a:r>
            <a:r>
              <a:rPr lang="zh-CN" altLang="en-US" dirty="0"/>
              <a:t>和程序需要以文件的方式进行管理：建立全局的管理表和一系列管理接口</a:t>
            </a:r>
            <a:endParaRPr lang="en-US" altLang="zh-CN" dirty="0"/>
          </a:p>
          <a:p>
            <a:r>
              <a:rPr lang="en-US" altLang="zh-CN" dirty="0"/>
              <a:t>BPF Map</a:t>
            </a:r>
            <a:r>
              <a:rPr lang="zh-CN" altLang="en-US" dirty="0"/>
              <a:t>两种具体数据结构的实现：线性表和哈希表</a:t>
            </a:r>
            <a:endParaRPr lang="en-US" altLang="zh-CN" dirty="0"/>
          </a:p>
          <a:p>
            <a:pPr lvl="1"/>
            <a:r>
              <a:rPr lang="zh-CN" altLang="en-US" dirty="0"/>
              <a:t>针对两种数据结构实现</a:t>
            </a:r>
            <a:r>
              <a:rPr lang="en-US" altLang="zh-CN" dirty="0"/>
              <a:t>CRUD</a:t>
            </a:r>
            <a:r>
              <a:rPr lang="zh-CN" altLang="en-US" dirty="0"/>
              <a:t>相关接口（具体参见标准）</a:t>
            </a:r>
            <a:endParaRPr lang="en-US" altLang="zh-CN" dirty="0"/>
          </a:p>
          <a:p>
            <a:r>
              <a:rPr lang="zh-CN" altLang="en-US" dirty="0"/>
              <a:t>加载</a:t>
            </a:r>
            <a:r>
              <a:rPr lang="en-US" altLang="zh-CN" dirty="0"/>
              <a:t>BPF</a:t>
            </a:r>
            <a:r>
              <a:rPr lang="zh-CN" altLang="en-US" dirty="0"/>
              <a:t>程序（</a:t>
            </a:r>
            <a:r>
              <a:rPr lang="en-US" altLang="zh-CN" dirty="0"/>
              <a:t>ELF</a:t>
            </a:r>
            <a:r>
              <a:rPr lang="zh-CN" altLang="en-US" dirty="0"/>
              <a:t>格式）的时候需要对部分符号进行重定位</a:t>
            </a:r>
            <a:endParaRPr lang="en-US" altLang="zh-CN" dirty="0"/>
          </a:p>
          <a:p>
            <a:r>
              <a:rPr lang="zh-CN" altLang="en-US" dirty="0"/>
              <a:t>最终实现的</a:t>
            </a:r>
            <a:r>
              <a:rPr lang="en-US" altLang="zh-CN" dirty="0"/>
              <a:t>bpf</a:t>
            </a:r>
            <a:r>
              <a:rPr lang="zh-CN" altLang="en-US" dirty="0"/>
              <a:t>模块位于</a:t>
            </a:r>
            <a:r>
              <a:rPr lang="en-US" altLang="zh-CN" dirty="0"/>
              <a:t>kernel/bpf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zh-CN" altLang="en-US" dirty="0"/>
              <a:t>提供了</a:t>
            </a:r>
            <a:r>
              <a:rPr lang="en-US" altLang="zh-CN" dirty="0" err="1"/>
              <a:t>sys_bpf</a:t>
            </a:r>
            <a:r>
              <a:rPr lang="zh-CN" altLang="en-US" dirty="0"/>
              <a:t>（</a:t>
            </a:r>
            <a:r>
              <a:rPr lang="en-US" altLang="zh-CN" dirty="0"/>
              <a:t>bpf 2</a:t>
            </a:r>
            <a:r>
              <a:rPr lang="zh-CN" altLang="en-US" dirty="0"/>
              <a:t>）来封装针对</a:t>
            </a:r>
            <a:r>
              <a:rPr lang="en-US" altLang="zh-CN" dirty="0"/>
              <a:t>BPF</a:t>
            </a:r>
            <a:r>
              <a:rPr lang="zh-CN" altLang="en-US" dirty="0"/>
              <a:t>程序和</a:t>
            </a:r>
            <a:r>
              <a:rPr lang="en-US" altLang="zh-CN" dirty="0"/>
              <a:t>BPF Map</a:t>
            </a:r>
            <a:r>
              <a:rPr lang="zh-CN" altLang="en-US" dirty="0"/>
              <a:t>的总系统调用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31001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E30AEF-0A7D-51B1-878E-2A3D20AD4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效果展示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616AC79-9604-CF0F-53C4-C80B7157D6FC}"/>
              </a:ext>
            </a:extLst>
          </p:cNvPr>
          <p:cNvSpPr/>
          <p:nvPr/>
        </p:nvSpPr>
        <p:spPr>
          <a:xfrm>
            <a:off x="3352800" y="2958188"/>
            <a:ext cx="5486398" cy="181148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D0B68BC-25AA-925A-0BCB-47AAC33BB77E}"/>
              </a:ext>
            </a:extLst>
          </p:cNvPr>
          <p:cNvSpPr txBox="1"/>
          <p:nvPr/>
        </p:nvSpPr>
        <p:spPr>
          <a:xfrm>
            <a:off x="3481433" y="2993307"/>
            <a:ext cx="143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Userland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083F0CB-DB67-C4BD-6A23-220C57BA5648}"/>
              </a:ext>
            </a:extLst>
          </p:cNvPr>
          <p:cNvSpPr/>
          <p:nvPr/>
        </p:nvSpPr>
        <p:spPr>
          <a:xfrm>
            <a:off x="3951214" y="3599411"/>
            <a:ext cx="1744910" cy="6541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bmonitor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749F8E5-BD1D-793D-7D14-5EEB3FE69B37}"/>
              </a:ext>
            </a:extLst>
          </p:cNvPr>
          <p:cNvSpPr/>
          <p:nvPr/>
        </p:nvSpPr>
        <p:spPr>
          <a:xfrm>
            <a:off x="6495878" y="3599411"/>
            <a:ext cx="1921079" cy="6541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eBPF</a:t>
            </a:r>
            <a:r>
              <a:rPr lang="en-US" altLang="zh-CN" dirty="0"/>
              <a:t> programs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7521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6BDBEA-556B-4E4C-8A30-E52C8303B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效果展示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F8A39-5397-48AE-8813-636BA5F0A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用户态监控程序：</a:t>
            </a:r>
            <a:r>
              <a:rPr lang="en-US" altLang="zh-CN" dirty="0" err="1"/>
              <a:t>bmonitor</a:t>
            </a:r>
            <a:endParaRPr lang="en-US" altLang="zh-CN" dirty="0"/>
          </a:p>
          <a:p>
            <a:pPr lvl="1"/>
            <a:r>
              <a:rPr lang="zh-CN" altLang="en-US" dirty="0"/>
              <a:t>提供了打追踪点，挂载</a:t>
            </a:r>
            <a:r>
              <a:rPr lang="en-US" altLang="zh-CN" dirty="0"/>
              <a:t>BPF</a:t>
            </a:r>
            <a:r>
              <a:rPr lang="zh-CN" altLang="en-US" dirty="0"/>
              <a:t>程序，运行等一系列功能的用户态程序</a:t>
            </a:r>
            <a:endParaRPr lang="en-US" altLang="zh-CN" dirty="0"/>
          </a:p>
          <a:p>
            <a:pPr lvl="1"/>
            <a:r>
              <a:rPr lang="zh-CN" altLang="en-US" dirty="0"/>
              <a:t>简单的展示以上实现中各个接口的实际使用方法</a:t>
            </a:r>
            <a:endParaRPr lang="en-US" altLang="zh-CN" dirty="0"/>
          </a:p>
          <a:p>
            <a:r>
              <a:rPr lang="en-US" altLang="zh-CN" dirty="0" err="1"/>
              <a:t>bmonitor</a:t>
            </a:r>
            <a:r>
              <a:rPr lang="zh-CN" altLang="en-US" dirty="0"/>
              <a:t>加载不同的</a:t>
            </a:r>
            <a:r>
              <a:rPr lang="en-US" altLang="zh-CN" dirty="0"/>
              <a:t>BPF</a:t>
            </a:r>
            <a:r>
              <a:rPr lang="zh-CN" altLang="en-US" dirty="0"/>
              <a:t>程序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196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9C1018-60A4-2322-AA60-167D7478F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仓库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C2D136-84B4-7F18-A966-A5070E8DD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rCore</a:t>
            </a:r>
            <a:r>
              <a:rPr lang="zh-CN" altLang="en-US" dirty="0"/>
              <a:t>主体：</a:t>
            </a:r>
            <a:r>
              <a:rPr lang="en-US" altLang="zh-CN" dirty="0">
                <a:hlinkClick r:id="rId2"/>
              </a:rPr>
              <a:t>latte-c/</a:t>
            </a:r>
            <a:r>
              <a:rPr lang="en-US" altLang="zh-CN" dirty="0" err="1">
                <a:hlinkClick r:id="rId2"/>
              </a:rPr>
              <a:t>rCore</a:t>
            </a:r>
            <a:r>
              <a:rPr lang="en-US" altLang="zh-CN" dirty="0">
                <a:hlinkClick r:id="rId2"/>
              </a:rPr>
              <a:t> (github.com)</a:t>
            </a:r>
            <a:endParaRPr lang="en-US" altLang="zh-CN" dirty="0"/>
          </a:p>
          <a:p>
            <a:r>
              <a:rPr lang="zh-CN" altLang="en-US" dirty="0"/>
              <a:t>用户态</a:t>
            </a:r>
            <a:r>
              <a:rPr lang="en-US" altLang="zh-CN" dirty="0" err="1"/>
              <a:t>bmonitor</a:t>
            </a:r>
            <a:r>
              <a:rPr lang="zh-CN" altLang="en-US" dirty="0"/>
              <a:t>和</a:t>
            </a:r>
            <a:r>
              <a:rPr lang="en-US" altLang="zh-CN" dirty="0" err="1"/>
              <a:t>eBPF</a:t>
            </a:r>
            <a:r>
              <a:rPr lang="zh-CN" altLang="en-US" dirty="0"/>
              <a:t>样例程序：</a:t>
            </a:r>
            <a:r>
              <a:rPr lang="en-US" altLang="zh-CN" dirty="0">
                <a:hlinkClick r:id="rId3"/>
              </a:rPr>
              <a:t>latte-c/</a:t>
            </a:r>
            <a:r>
              <a:rPr lang="en-US" altLang="zh-CN" dirty="0" err="1">
                <a:hlinkClick r:id="rId3"/>
              </a:rPr>
              <a:t>rcore</a:t>
            </a:r>
            <a:r>
              <a:rPr lang="en-US" altLang="zh-CN" dirty="0">
                <a:hlinkClick r:id="rId3"/>
              </a:rPr>
              <a:t>-user: User programs for </a:t>
            </a:r>
            <a:r>
              <a:rPr lang="en-US" altLang="zh-CN" dirty="0" err="1">
                <a:hlinkClick r:id="rId3"/>
              </a:rPr>
              <a:t>rCore</a:t>
            </a:r>
            <a:r>
              <a:rPr lang="en-US" altLang="zh-CN" dirty="0">
                <a:hlinkClick r:id="rId3"/>
              </a:rPr>
              <a:t> OS (github.com)</a:t>
            </a:r>
            <a:endParaRPr lang="en-US" altLang="zh-CN" dirty="0"/>
          </a:p>
          <a:p>
            <a:r>
              <a:rPr lang="en-US" altLang="zh-CN" dirty="0"/>
              <a:t>RISC-V 64</a:t>
            </a:r>
            <a:r>
              <a:rPr lang="zh-CN" altLang="en-US" dirty="0"/>
              <a:t>位平台的</a:t>
            </a:r>
            <a:r>
              <a:rPr lang="en-US" altLang="zh-CN" dirty="0" err="1"/>
              <a:t>eBPF</a:t>
            </a:r>
            <a:r>
              <a:rPr lang="zh-CN" altLang="en-US" dirty="0"/>
              <a:t>即时编译器：</a:t>
            </a:r>
            <a:r>
              <a:rPr lang="en-US" altLang="zh-CN" dirty="0">
                <a:hlinkClick r:id="rId4"/>
              </a:rPr>
              <a:t>latte-c/ebpf2rv: a simple </a:t>
            </a:r>
            <a:r>
              <a:rPr lang="en-US" altLang="zh-CN" dirty="0" err="1">
                <a:hlinkClick r:id="rId4"/>
              </a:rPr>
              <a:t>eBPF</a:t>
            </a:r>
            <a:r>
              <a:rPr lang="en-US" altLang="zh-CN" dirty="0">
                <a:hlinkClick r:id="rId4"/>
              </a:rPr>
              <a:t> JIT for RV64 (github.com)</a:t>
            </a:r>
            <a:endParaRPr lang="en-US" altLang="zh-CN" dirty="0"/>
          </a:p>
          <a:p>
            <a:r>
              <a:rPr lang="en-US" altLang="zh-CN" dirty="0"/>
              <a:t>RISC-V</a:t>
            </a:r>
            <a:r>
              <a:rPr lang="zh-CN" altLang="en-US" dirty="0"/>
              <a:t>汇编器：</a:t>
            </a:r>
            <a:r>
              <a:rPr lang="en-US" altLang="zh-CN" dirty="0">
                <a:hlinkClick r:id="rId5"/>
              </a:rPr>
              <a:t>latte-c/</a:t>
            </a:r>
            <a:r>
              <a:rPr lang="en-US" altLang="zh-CN" dirty="0" err="1">
                <a:hlinkClick r:id="rId5"/>
              </a:rPr>
              <a:t>rvjit</a:t>
            </a:r>
            <a:r>
              <a:rPr lang="en-US" altLang="zh-CN" dirty="0">
                <a:hlinkClick r:id="rId5"/>
              </a:rPr>
              <a:t>: </a:t>
            </a:r>
            <a:r>
              <a:rPr lang="en-US" altLang="zh-CN" dirty="0" err="1">
                <a:hlinkClick r:id="rId5"/>
              </a:rPr>
              <a:t>riscv</a:t>
            </a:r>
            <a:r>
              <a:rPr lang="en-US" altLang="zh-CN" dirty="0">
                <a:hlinkClick r:id="rId5"/>
              </a:rPr>
              <a:t> assembler and </a:t>
            </a:r>
            <a:r>
              <a:rPr lang="en-US" altLang="zh-CN" dirty="0" err="1">
                <a:hlinkClick r:id="rId5"/>
              </a:rPr>
              <a:t>jit</a:t>
            </a:r>
            <a:r>
              <a:rPr lang="en-US" altLang="zh-CN" dirty="0">
                <a:hlinkClick r:id="rId5"/>
              </a:rPr>
              <a:t> engine written in rust (github.com)</a:t>
            </a:r>
            <a:endParaRPr lang="en-US" altLang="zh-CN" dirty="0"/>
          </a:p>
          <a:p>
            <a:r>
              <a:rPr lang="zh-CN" altLang="en-US" dirty="0"/>
              <a:t>会议</a:t>
            </a:r>
            <a:r>
              <a:rPr lang="en-US" altLang="zh-CN" dirty="0"/>
              <a:t>slides</a:t>
            </a:r>
            <a:r>
              <a:rPr lang="zh-CN" altLang="en-US" dirty="0"/>
              <a:t>：</a:t>
            </a:r>
            <a:r>
              <a:rPr lang="en-US" altLang="zh-CN">
                <a:hlinkClick r:id="rId6"/>
              </a:rPr>
              <a:t>latte-c/conf: Documentations and presentations (github.com)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91195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00A129-AE4F-3972-79F0-20975914B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未来展望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B9C5DF-91CF-C6FF-7626-E0888AC12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其它平台</a:t>
            </a:r>
            <a:endParaRPr lang="en-US" altLang="zh-CN" dirty="0"/>
          </a:p>
          <a:p>
            <a:r>
              <a:rPr lang="zh-CN" altLang="en-US" dirty="0"/>
              <a:t>未实现的一些功能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9734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A2332-5CE8-4F1A-BB10-B6D123221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D1E2B5-8D53-4495-8CFE-2D198F0C2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实现动机：为什么我们希望做</a:t>
            </a:r>
            <a:r>
              <a:rPr lang="en-US" altLang="zh-CN" dirty="0"/>
              <a:t>rCore Tracing</a:t>
            </a:r>
            <a:r>
              <a:rPr lang="zh-CN" altLang="en-US" dirty="0"/>
              <a:t>这个课题</a:t>
            </a:r>
            <a:endParaRPr lang="en-US" altLang="zh-CN" dirty="0"/>
          </a:p>
          <a:p>
            <a:r>
              <a:rPr lang="zh-CN" altLang="en-US" dirty="0"/>
              <a:t>整体设计：</a:t>
            </a:r>
            <a:r>
              <a:rPr lang="en-US" altLang="zh-CN" dirty="0" err="1"/>
              <a:t>kprobes</a:t>
            </a:r>
            <a:r>
              <a:rPr lang="zh-CN" altLang="en-US" dirty="0"/>
              <a:t>，</a:t>
            </a:r>
            <a:r>
              <a:rPr lang="en-US" altLang="zh-CN" dirty="0"/>
              <a:t>eBPF</a:t>
            </a:r>
            <a:r>
              <a:rPr lang="zh-CN" altLang="en-US" dirty="0"/>
              <a:t>的相关设施如何工作</a:t>
            </a:r>
            <a:endParaRPr lang="en-US" altLang="zh-CN" dirty="0"/>
          </a:p>
          <a:p>
            <a:r>
              <a:rPr lang="zh-CN" altLang="en-US" dirty="0"/>
              <a:t>具体实现：各个模块的具体功能</a:t>
            </a:r>
            <a:endParaRPr lang="en-US" altLang="zh-CN" dirty="0"/>
          </a:p>
          <a:p>
            <a:r>
              <a:rPr lang="zh-CN" altLang="en-US" dirty="0"/>
              <a:t>效果展示：不同模块相互配合</a:t>
            </a:r>
          </a:p>
        </p:txBody>
      </p:sp>
    </p:spTree>
    <p:extLst>
      <p:ext uri="{BB962C8B-B14F-4D97-AF65-F5344CB8AC3E}">
        <p14:creationId xmlns:p14="http://schemas.microsoft.com/office/powerpoint/2010/main" val="2197507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676BF7-64FF-44BB-9B91-5EB995185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实现动机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371F4D-AE59-413C-84BC-66328C36C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现代内核有完整的针对内核的追踪和</a:t>
            </a:r>
            <a:r>
              <a:rPr lang="en-US" altLang="zh-CN" dirty="0"/>
              <a:t>profiling</a:t>
            </a:r>
            <a:r>
              <a:rPr lang="zh-CN" altLang="en-US" dirty="0"/>
              <a:t>工具，方便用户调试和追踪的工作情况</a:t>
            </a:r>
            <a:endParaRPr lang="en-US" altLang="zh-CN" dirty="0"/>
          </a:p>
          <a:p>
            <a:pPr lvl="1"/>
            <a:r>
              <a:rPr lang="en-US" altLang="zh-CN" dirty="0"/>
              <a:t>rCore</a:t>
            </a:r>
            <a:r>
              <a:rPr lang="zh-CN" altLang="en-US" dirty="0"/>
              <a:t>也应该有一套这样的工具！</a:t>
            </a:r>
            <a:endParaRPr lang="en-US" altLang="zh-CN" dirty="0"/>
          </a:p>
          <a:p>
            <a:pPr lvl="1"/>
            <a:r>
              <a:rPr lang="en-US" altLang="zh-CN" dirty="0"/>
              <a:t>rCore</a:t>
            </a:r>
            <a:r>
              <a:rPr lang="zh-CN" altLang="en-US" dirty="0"/>
              <a:t>是可以支持这样的一套工具链的！</a:t>
            </a:r>
            <a:endParaRPr lang="en-US" altLang="zh-CN" dirty="0"/>
          </a:p>
          <a:p>
            <a:r>
              <a:rPr lang="zh-CN" altLang="en-US" dirty="0"/>
              <a:t>现代内核采用</a:t>
            </a:r>
            <a:r>
              <a:rPr lang="en-US" altLang="zh-CN" dirty="0"/>
              <a:t>eBPF</a:t>
            </a:r>
            <a:r>
              <a:rPr lang="zh-CN" altLang="en-US" dirty="0"/>
              <a:t>进行更灵活的追踪，相较于传统工具，用户能够定制自己的程序来分析追踪信息</a:t>
            </a:r>
            <a:endParaRPr lang="en-US" altLang="zh-CN" dirty="0"/>
          </a:p>
          <a:p>
            <a:r>
              <a:rPr lang="en-US" altLang="zh-CN" dirty="0"/>
              <a:t>rCore</a:t>
            </a:r>
            <a:r>
              <a:rPr lang="zh-CN" altLang="en-US" dirty="0"/>
              <a:t>有不完整的</a:t>
            </a:r>
            <a:r>
              <a:rPr lang="en-US" altLang="zh-CN" dirty="0" err="1"/>
              <a:t>kprobes</a:t>
            </a:r>
            <a:r>
              <a:rPr lang="zh-CN" altLang="en-US" dirty="0"/>
              <a:t>（能够追踪），有不完整的</a:t>
            </a:r>
            <a:r>
              <a:rPr lang="en-US" altLang="zh-CN" dirty="0" err="1"/>
              <a:t>eBPF</a:t>
            </a:r>
            <a:r>
              <a:rPr lang="zh-CN" altLang="en-US" dirty="0"/>
              <a:t>框架，但并没有进行结合</a:t>
            </a:r>
            <a:endParaRPr lang="en-US" altLang="zh-CN" dirty="0"/>
          </a:p>
          <a:p>
            <a:pPr lvl="1"/>
            <a:r>
              <a:rPr lang="zh-CN" altLang="en-US" dirty="0"/>
              <a:t>我们是否能够完成这样的一条路？</a:t>
            </a:r>
            <a:endParaRPr lang="en-US" altLang="zh-CN" dirty="0"/>
          </a:p>
          <a:p>
            <a:pPr lvl="1"/>
            <a:r>
              <a:rPr lang="zh-CN" altLang="en-US" dirty="0"/>
              <a:t>做第一个为</a:t>
            </a:r>
            <a:r>
              <a:rPr lang="en-US" altLang="zh-CN" dirty="0"/>
              <a:t>rCore</a:t>
            </a:r>
            <a:r>
              <a:rPr lang="zh-CN" altLang="en-US" dirty="0"/>
              <a:t>尝试引入完整追踪工具链的人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26950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EEED2D-A428-4FF8-A6E5-7F05786AB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实现动机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95A051-45D2-440A-8B9D-2AD95F392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完善</a:t>
            </a:r>
            <a:r>
              <a:rPr lang="en-US" altLang="zh-CN" dirty="0" err="1"/>
              <a:t>kprobes</a:t>
            </a:r>
            <a:r>
              <a:rPr lang="zh-CN" altLang="en-US" dirty="0"/>
              <a:t>：增强现有的</a:t>
            </a:r>
            <a:r>
              <a:rPr lang="en-US" altLang="zh-CN" dirty="0" err="1"/>
              <a:t>kprobes</a:t>
            </a:r>
            <a:r>
              <a:rPr lang="zh-CN" altLang="en-US" dirty="0"/>
              <a:t>实现</a:t>
            </a:r>
            <a:endParaRPr lang="en-US" altLang="zh-CN" dirty="0"/>
          </a:p>
          <a:p>
            <a:r>
              <a:rPr lang="zh-CN" altLang="en-US" dirty="0"/>
              <a:t>完善</a:t>
            </a:r>
            <a:r>
              <a:rPr lang="en-US" altLang="zh-CN" dirty="0" err="1"/>
              <a:t>eBPF</a:t>
            </a:r>
            <a:r>
              <a:rPr lang="zh-CN" altLang="en-US" dirty="0"/>
              <a:t>设施：提供即时编译，向完整工具链看齐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36761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A7856E8-42AB-E31E-F079-3AE9C5DF1AB1}"/>
              </a:ext>
            </a:extLst>
          </p:cNvPr>
          <p:cNvSpPr/>
          <p:nvPr/>
        </p:nvSpPr>
        <p:spPr>
          <a:xfrm>
            <a:off x="2005667" y="1893815"/>
            <a:ext cx="8180663" cy="12520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6657D01-1AB1-4D60-4E05-283CF8937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整体设计</a:t>
            </a:r>
            <a:r>
              <a:rPr lang="en-US" altLang="zh-CN" dirty="0"/>
              <a:t> - A big picture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31F91ED-2265-985E-3F88-5B5484131BC3}"/>
              </a:ext>
            </a:extLst>
          </p:cNvPr>
          <p:cNvSpPr/>
          <p:nvPr/>
        </p:nvSpPr>
        <p:spPr>
          <a:xfrm>
            <a:off x="2005667" y="3145873"/>
            <a:ext cx="8180663" cy="35401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4C91EA2-4C00-972A-386A-A3DA95D6FB4B}"/>
              </a:ext>
            </a:extLst>
          </p:cNvPr>
          <p:cNvSpPr txBox="1"/>
          <p:nvPr/>
        </p:nvSpPr>
        <p:spPr>
          <a:xfrm>
            <a:off x="2130804" y="1996045"/>
            <a:ext cx="143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Userland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53E0954-EC48-F595-7057-FC5CC51020A8}"/>
              </a:ext>
            </a:extLst>
          </p:cNvPr>
          <p:cNvSpPr/>
          <p:nvPr/>
        </p:nvSpPr>
        <p:spPr>
          <a:xfrm>
            <a:off x="3867324" y="2273742"/>
            <a:ext cx="1744910" cy="6541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bmonitor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7A455B3-3BA2-CB87-8DCC-518D1CE3F5F5}"/>
              </a:ext>
            </a:extLst>
          </p:cNvPr>
          <p:cNvSpPr/>
          <p:nvPr/>
        </p:nvSpPr>
        <p:spPr>
          <a:xfrm>
            <a:off x="6320406" y="2273742"/>
            <a:ext cx="1921079" cy="6541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eBPF</a:t>
            </a:r>
            <a:r>
              <a:rPr lang="en-US" altLang="zh-CN" dirty="0"/>
              <a:t> programs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9174B45-3C57-2592-1006-95FB7FB8C1D6}"/>
              </a:ext>
            </a:extLst>
          </p:cNvPr>
          <p:cNvSpPr txBox="1"/>
          <p:nvPr/>
        </p:nvSpPr>
        <p:spPr>
          <a:xfrm>
            <a:off x="2130804" y="3248103"/>
            <a:ext cx="100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rCore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BF8AE9D-79AC-B7E0-92C0-522B92619ED4}"/>
              </a:ext>
            </a:extLst>
          </p:cNvPr>
          <p:cNvSpPr/>
          <p:nvPr/>
        </p:nvSpPr>
        <p:spPr>
          <a:xfrm>
            <a:off x="2128005" y="3708364"/>
            <a:ext cx="7935985" cy="1300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E6957FB-98DD-A0C4-C668-D677B34D1926}"/>
              </a:ext>
            </a:extLst>
          </p:cNvPr>
          <p:cNvSpPr/>
          <p:nvPr/>
        </p:nvSpPr>
        <p:spPr>
          <a:xfrm>
            <a:off x="2130804" y="5217952"/>
            <a:ext cx="3965196" cy="1300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4191216-9948-CA84-C4BF-DC933BC9738A}"/>
              </a:ext>
            </a:extLst>
          </p:cNvPr>
          <p:cNvSpPr/>
          <p:nvPr/>
        </p:nvSpPr>
        <p:spPr>
          <a:xfrm>
            <a:off x="6353262" y="5217952"/>
            <a:ext cx="3707934" cy="1300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FDD7EA2-88E6-3E0D-0C22-765773F4A458}"/>
              </a:ext>
            </a:extLst>
          </p:cNvPr>
          <p:cNvSpPr txBox="1"/>
          <p:nvPr/>
        </p:nvSpPr>
        <p:spPr>
          <a:xfrm>
            <a:off x="2197916" y="3741703"/>
            <a:ext cx="71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eBPF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2343D95-69F6-C3A5-FD1D-54D0DCA954FA}"/>
              </a:ext>
            </a:extLst>
          </p:cNvPr>
          <p:cNvSpPr txBox="1"/>
          <p:nvPr/>
        </p:nvSpPr>
        <p:spPr>
          <a:xfrm>
            <a:off x="2128005" y="5226664"/>
            <a:ext cx="184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trace points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E279CED4-FC59-46FE-3825-D05E9144776D}"/>
              </a:ext>
            </a:extLst>
          </p:cNvPr>
          <p:cNvSpPr/>
          <p:nvPr/>
        </p:nvSpPr>
        <p:spPr>
          <a:xfrm>
            <a:off x="2323750" y="5595996"/>
            <a:ext cx="1649833" cy="78049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Kprobe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kretprobe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5E7E77A0-6975-C358-00F2-FF4CFEF87AFE}"/>
              </a:ext>
            </a:extLst>
          </p:cNvPr>
          <p:cNvSpPr/>
          <p:nvPr/>
        </p:nvSpPr>
        <p:spPr>
          <a:xfrm>
            <a:off x="4250422" y="5595996"/>
            <a:ext cx="1649833" cy="780496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static trace points 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00AE1635-A176-EA67-76F4-015B020B6B3B}"/>
              </a:ext>
            </a:extLst>
          </p:cNvPr>
          <p:cNvSpPr/>
          <p:nvPr/>
        </p:nvSpPr>
        <p:spPr>
          <a:xfrm>
            <a:off x="2323750" y="4111035"/>
            <a:ext cx="1330699" cy="75845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verifier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4F322FE-3DB2-2A75-7C1D-42955734AB0C}"/>
              </a:ext>
            </a:extLst>
          </p:cNvPr>
          <p:cNvSpPr txBox="1"/>
          <p:nvPr/>
        </p:nvSpPr>
        <p:spPr>
          <a:xfrm>
            <a:off x="6372839" y="5234944"/>
            <a:ext cx="3391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tracing related infrastructures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E131F68B-16F4-B112-E13C-AE9E81EC8926}"/>
              </a:ext>
            </a:extLst>
          </p:cNvPr>
          <p:cNvSpPr/>
          <p:nvPr/>
        </p:nvSpPr>
        <p:spPr>
          <a:xfrm>
            <a:off x="3861727" y="4109420"/>
            <a:ext cx="1330699" cy="75845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interpreter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769B6B64-B53A-1A38-93CD-1A2C4B217E19}"/>
              </a:ext>
            </a:extLst>
          </p:cNvPr>
          <p:cNvSpPr/>
          <p:nvPr/>
        </p:nvSpPr>
        <p:spPr>
          <a:xfrm>
            <a:off x="5399704" y="4109420"/>
            <a:ext cx="1413029" cy="75845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JIT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tx1"/>
                </a:solidFill>
              </a:rPr>
              <a:t>compiler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F856FCDB-65FE-1099-974E-AF77C0695CCF}"/>
              </a:ext>
            </a:extLst>
          </p:cNvPr>
          <p:cNvSpPr/>
          <p:nvPr/>
        </p:nvSpPr>
        <p:spPr>
          <a:xfrm>
            <a:off x="7020011" y="4109420"/>
            <a:ext cx="1387852" cy="75845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Helper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tx1"/>
                </a:solidFill>
              </a:rPr>
              <a:t>functions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109E6528-349E-641C-28CA-6FA863E3A9B6}"/>
              </a:ext>
            </a:extLst>
          </p:cNvPr>
          <p:cNvSpPr/>
          <p:nvPr/>
        </p:nvSpPr>
        <p:spPr>
          <a:xfrm>
            <a:off x="8615141" y="4109420"/>
            <a:ext cx="1253109" cy="75845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syscall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5720849E-40AB-D412-FFE1-26E5E0BD136F}"/>
              </a:ext>
            </a:extLst>
          </p:cNvPr>
          <p:cNvSpPr/>
          <p:nvPr/>
        </p:nvSpPr>
        <p:spPr>
          <a:xfrm>
            <a:off x="6493078" y="5881275"/>
            <a:ext cx="1652631" cy="52953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Kernel modules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E071180-7A1D-1CE5-D8C0-341AB2568097}"/>
              </a:ext>
            </a:extLst>
          </p:cNvPr>
          <p:cNvSpPr/>
          <p:nvPr/>
        </p:nvSpPr>
        <p:spPr>
          <a:xfrm>
            <a:off x="8285525" y="5868099"/>
            <a:ext cx="1652631" cy="52953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Ksymbol</a:t>
            </a:r>
            <a:r>
              <a:rPr lang="en-US" altLang="zh-CN" dirty="0">
                <a:solidFill>
                  <a:schemeClr val="tx1"/>
                </a:solidFill>
              </a:rPr>
              <a:t> table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173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B32B7-AF2C-4F1F-A30A-139B67720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整体设计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0D7798C-9308-42E6-8BD8-738716E0594E}"/>
              </a:ext>
            </a:extLst>
          </p:cNvPr>
          <p:cNvSpPr/>
          <p:nvPr/>
        </p:nvSpPr>
        <p:spPr>
          <a:xfrm>
            <a:off x="1150569" y="2810568"/>
            <a:ext cx="2567587" cy="2833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内核代码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2F9E85E-851C-4BF9-BD16-0525DBA97B2B}"/>
              </a:ext>
            </a:extLst>
          </p:cNvPr>
          <p:cNvSpPr/>
          <p:nvPr/>
        </p:nvSpPr>
        <p:spPr>
          <a:xfrm>
            <a:off x="2264805" y="4699168"/>
            <a:ext cx="1695576" cy="6176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kprobe</a:t>
            </a:r>
            <a:endParaRPr lang="en-US" altLang="zh-CN" dirty="0"/>
          </a:p>
          <a:p>
            <a:pPr algn="ctr"/>
            <a:r>
              <a:rPr lang="en-US" altLang="zh-CN" dirty="0" err="1"/>
              <a:t>kretprobe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63B1EE5-E347-4FF3-8679-E2D07C8C7C86}"/>
              </a:ext>
            </a:extLst>
          </p:cNvPr>
          <p:cNvSpPr/>
          <p:nvPr/>
        </p:nvSpPr>
        <p:spPr>
          <a:xfrm>
            <a:off x="5106916" y="4691732"/>
            <a:ext cx="1683465" cy="617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eBPF</a:t>
            </a:r>
            <a:r>
              <a:rPr lang="zh-CN" altLang="en-US" dirty="0"/>
              <a:t> </a:t>
            </a:r>
            <a:r>
              <a:rPr lang="en-US" altLang="zh-CN" dirty="0"/>
              <a:t>native code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F08A079-0645-425B-B2DB-8596FFC6C59F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3960381" y="5000569"/>
            <a:ext cx="1146535" cy="7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63A96628-DCF1-4504-8100-8EF0CFD82F40}"/>
              </a:ext>
            </a:extLst>
          </p:cNvPr>
          <p:cNvSpPr/>
          <p:nvPr/>
        </p:nvSpPr>
        <p:spPr>
          <a:xfrm>
            <a:off x="4970665" y="2920829"/>
            <a:ext cx="1955968" cy="6251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eBPF</a:t>
            </a:r>
            <a:r>
              <a:rPr lang="zh-CN" altLang="en-US" dirty="0"/>
              <a:t> </a:t>
            </a:r>
            <a:r>
              <a:rPr lang="en-US" altLang="zh-CN" dirty="0"/>
              <a:t>Maps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81A392D-0691-4C19-BFF8-64A083FD27E3}"/>
              </a:ext>
            </a:extLst>
          </p:cNvPr>
          <p:cNvCxnSpPr>
            <a:cxnSpLocks/>
            <a:stCxn id="6" idx="0"/>
            <a:endCxn id="10" idx="2"/>
          </p:cNvCxnSpPr>
          <p:nvPr/>
        </p:nvCxnSpPr>
        <p:spPr>
          <a:xfrm flipV="1">
            <a:off x="5948649" y="3545939"/>
            <a:ext cx="0" cy="11457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956D7A8C-66A9-4CE0-AAD9-AB947C143177}"/>
              </a:ext>
            </a:extLst>
          </p:cNvPr>
          <p:cNvSpPr txBox="1"/>
          <p:nvPr/>
        </p:nvSpPr>
        <p:spPr>
          <a:xfrm>
            <a:off x="3806971" y="4052837"/>
            <a:ext cx="1594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回调</a:t>
            </a:r>
            <a:endParaRPr lang="en-US" altLang="zh-CN" dirty="0"/>
          </a:p>
          <a:p>
            <a:r>
              <a:rPr lang="zh-CN" altLang="en-US" dirty="0"/>
              <a:t>提供</a:t>
            </a:r>
            <a:r>
              <a:rPr lang="en-US" altLang="zh-CN" dirty="0"/>
              <a:t>context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D2362E1-8FE9-41D2-B367-A68DA2A76F2B}"/>
              </a:ext>
            </a:extLst>
          </p:cNvPr>
          <p:cNvSpPr txBox="1"/>
          <p:nvPr/>
        </p:nvSpPr>
        <p:spPr>
          <a:xfrm>
            <a:off x="5902285" y="3825179"/>
            <a:ext cx="126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交换数据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9C1FDCD-4B6E-3CDD-7D3C-C813F3E1EBF5}"/>
              </a:ext>
            </a:extLst>
          </p:cNvPr>
          <p:cNvSpPr/>
          <p:nvPr/>
        </p:nvSpPr>
        <p:spPr>
          <a:xfrm>
            <a:off x="8473844" y="2810568"/>
            <a:ext cx="2567587" cy="2833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用户空间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BFB80B9-0BF5-9AF6-32F9-16D5626E49F6}"/>
              </a:ext>
            </a:extLst>
          </p:cNvPr>
          <p:cNvSpPr/>
          <p:nvPr/>
        </p:nvSpPr>
        <p:spPr>
          <a:xfrm>
            <a:off x="8707391" y="2962044"/>
            <a:ext cx="2100492" cy="5426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用户程序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B3D319E-DA1F-95F0-B372-04B1EFC18FEF}"/>
              </a:ext>
            </a:extLst>
          </p:cNvPr>
          <p:cNvCxnSpPr>
            <a:cxnSpLocks/>
            <a:stCxn id="21" idx="1"/>
            <a:endCxn id="10" idx="3"/>
          </p:cNvCxnSpPr>
          <p:nvPr/>
        </p:nvCxnSpPr>
        <p:spPr>
          <a:xfrm flipH="1">
            <a:off x="6926633" y="3233384"/>
            <a:ext cx="178075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D93D43CF-8D58-0AAC-519D-86AC5E81D7D8}"/>
              </a:ext>
            </a:extLst>
          </p:cNvPr>
          <p:cNvSpPr txBox="1"/>
          <p:nvPr/>
        </p:nvSpPr>
        <p:spPr>
          <a:xfrm>
            <a:off x="7188065" y="2853995"/>
            <a:ext cx="126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交换数据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BDA06AE-8FC3-2849-6EB4-C78DC2229640}"/>
              </a:ext>
            </a:extLst>
          </p:cNvPr>
          <p:cNvSpPr/>
          <p:nvPr/>
        </p:nvSpPr>
        <p:spPr>
          <a:xfrm>
            <a:off x="8707391" y="4729229"/>
            <a:ext cx="2100492" cy="5426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eBPF</a:t>
            </a:r>
            <a:r>
              <a:rPr lang="zh-CN" altLang="en-US" dirty="0"/>
              <a:t>程序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CE60268-B5AF-8C76-ED4D-20337327E174}"/>
              </a:ext>
            </a:extLst>
          </p:cNvPr>
          <p:cNvCxnSpPr>
            <a:stCxn id="26" idx="1"/>
            <a:endCxn id="6" idx="3"/>
          </p:cNvCxnSpPr>
          <p:nvPr/>
        </p:nvCxnSpPr>
        <p:spPr>
          <a:xfrm flipH="1">
            <a:off x="6790381" y="5000569"/>
            <a:ext cx="19170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613A9FF9-E3E1-5A4A-592E-9D1FD2150750}"/>
              </a:ext>
            </a:extLst>
          </p:cNvPr>
          <p:cNvSpPr txBox="1"/>
          <p:nvPr/>
        </p:nvSpPr>
        <p:spPr>
          <a:xfrm>
            <a:off x="7111532" y="4631237"/>
            <a:ext cx="1410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JIT</a:t>
            </a:r>
            <a:r>
              <a:rPr lang="zh-CN" altLang="en-US" dirty="0"/>
              <a:t>编译器</a:t>
            </a:r>
          </a:p>
        </p:txBody>
      </p:sp>
    </p:spTree>
    <p:extLst>
      <p:ext uri="{BB962C8B-B14F-4D97-AF65-F5344CB8AC3E}">
        <p14:creationId xmlns:p14="http://schemas.microsoft.com/office/powerpoint/2010/main" val="3254452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69BCC1-6068-410D-907C-9B97029C1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整体设计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D2BCB5-3EA9-4A46-BAD0-6DFA66B8A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重点关注三部分：</a:t>
            </a:r>
            <a:endParaRPr lang="en-US" altLang="zh-CN" dirty="0"/>
          </a:p>
          <a:p>
            <a:pPr lvl="1"/>
            <a:r>
              <a:rPr lang="en-US" altLang="zh-CN" dirty="0" err="1"/>
              <a:t>kprobe</a:t>
            </a:r>
            <a:r>
              <a:rPr lang="en-US" altLang="zh-CN" dirty="0"/>
              <a:t>/</a:t>
            </a:r>
            <a:r>
              <a:rPr lang="en-US" altLang="zh-CN" dirty="0" err="1"/>
              <a:t>kretprobe</a:t>
            </a:r>
            <a:r>
              <a:rPr lang="zh-CN" altLang="en-US" dirty="0"/>
              <a:t>：提供内核追踪点和对挂载的</a:t>
            </a:r>
            <a:r>
              <a:rPr lang="en-US" altLang="zh-CN" dirty="0"/>
              <a:t>eBPF</a:t>
            </a:r>
            <a:r>
              <a:rPr lang="zh-CN" altLang="en-US" dirty="0"/>
              <a:t>程序的回调</a:t>
            </a:r>
            <a:endParaRPr lang="en-US" altLang="zh-CN" dirty="0"/>
          </a:p>
          <a:p>
            <a:pPr lvl="1"/>
            <a:r>
              <a:rPr lang="en-US" altLang="zh-CN" dirty="0"/>
              <a:t>eBPF</a:t>
            </a:r>
            <a:r>
              <a:rPr lang="zh-CN" altLang="en-US" dirty="0"/>
              <a:t>编译器：提供将</a:t>
            </a:r>
            <a:r>
              <a:rPr lang="en-US" altLang="zh-CN" dirty="0"/>
              <a:t>eBPF</a:t>
            </a:r>
            <a:r>
              <a:rPr lang="zh-CN" altLang="en-US" dirty="0"/>
              <a:t>程序编译到机器码的设施</a:t>
            </a:r>
            <a:endParaRPr lang="en-US" altLang="zh-CN" dirty="0"/>
          </a:p>
          <a:p>
            <a:pPr lvl="1"/>
            <a:r>
              <a:rPr lang="en-US" altLang="zh-CN" dirty="0"/>
              <a:t>eBPF</a:t>
            </a:r>
            <a:r>
              <a:rPr lang="zh-CN" altLang="en-US" dirty="0"/>
              <a:t>运行时（</a:t>
            </a:r>
            <a:r>
              <a:rPr lang="en-US" altLang="zh-CN" dirty="0"/>
              <a:t>BPF Maps</a:t>
            </a:r>
            <a:r>
              <a:rPr lang="zh-CN" altLang="en-US" dirty="0"/>
              <a:t>；</a:t>
            </a:r>
            <a:r>
              <a:rPr lang="en-US" altLang="zh-CN" dirty="0"/>
              <a:t>Helper Functions</a:t>
            </a:r>
            <a:r>
              <a:rPr lang="zh-CN" altLang="en-US" dirty="0"/>
              <a:t>）：提供</a:t>
            </a:r>
            <a:r>
              <a:rPr lang="en-US" altLang="zh-CN" dirty="0"/>
              <a:t>eBPF</a:t>
            </a:r>
            <a:r>
              <a:rPr lang="zh-CN" altLang="en-US" dirty="0"/>
              <a:t>程序中丰富的功能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82880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90FAF3FA-207D-EDB1-2F0C-F50E1D40618B}"/>
              </a:ext>
            </a:extLst>
          </p:cNvPr>
          <p:cNvSpPr/>
          <p:nvPr/>
        </p:nvSpPr>
        <p:spPr>
          <a:xfrm>
            <a:off x="9538283" y="3243731"/>
            <a:ext cx="2298585" cy="1429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F58CC7F-0220-410A-A3B1-DD95A400E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具体实现</a:t>
            </a:r>
            <a:r>
              <a:rPr lang="en-US" altLang="zh-CN" dirty="0"/>
              <a:t>——</a:t>
            </a:r>
            <a:r>
              <a:rPr lang="en-US" altLang="zh-CN" dirty="0" err="1"/>
              <a:t>kprobe</a:t>
            </a:r>
            <a:r>
              <a:rPr lang="en-US" altLang="zh-CN" dirty="0"/>
              <a:t>/</a:t>
            </a:r>
            <a:r>
              <a:rPr lang="en-US" altLang="zh-CN" dirty="0" err="1"/>
              <a:t>kretprobe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8C3366-F916-4D64-B494-F8D31846A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一个更接近</a:t>
            </a:r>
            <a:r>
              <a:rPr lang="en-US" altLang="zh-CN" dirty="0"/>
              <a:t>Linux</a:t>
            </a:r>
            <a:r>
              <a:rPr lang="zh-CN" altLang="en-US" dirty="0"/>
              <a:t>的</a:t>
            </a:r>
            <a:r>
              <a:rPr lang="en-US" altLang="zh-CN" dirty="0" err="1"/>
              <a:t>kprobe</a:t>
            </a:r>
            <a:r>
              <a:rPr lang="en-US" altLang="zh-CN" dirty="0"/>
              <a:t>/</a:t>
            </a:r>
            <a:r>
              <a:rPr lang="en-US" altLang="zh-CN" dirty="0" err="1"/>
              <a:t>kretprobe</a:t>
            </a:r>
            <a:r>
              <a:rPr lang="zh-CN" altLang="en-US" dirty="0"/>
              <a:t>实现</a:t>
            </a:r>
            <a:endParaRPr lang="en-US" altLang="zh-CN" dirty="0"/>
          </a:p>
          <a:p>
            <a:pPr lvl="1"/>
            <a:r>
              <a:rPr lang="zh-CN" altLang="en-US" dirty="0"/>
              <a:t>扩展性更强的接口与清晰的模块划分</a:t>
            </a:r>
            <a:endParaRPr lang="en-US" altLang="zh-CN" dirty="0"/>
          </a:p>
          <a:p>
            <a:pPr lvl="1"/>
            <a:r>
              <a:rPr lang="zh-CN" altLang="en-US" dirty="0"/>
              <a:t>支持更多的指令和软件模拟</a:t>
            </a:r>
            <a:endParaRPr lang="en-US" altLang="zh-CN" dirty="0"/>
          </a:p>
          <a:p>
            <a:pPr lvl="1"/>
            <a:r>
              <a:rPr lang="zh-CN" altLang="en-US" dirty="0"/>
              <a:t>经过测试的</a:t>
            </a:r>
            <a:r>
              <a:rPr lang="en-US" altLang="zh-CN" dirty="0"/>
              <a:t>SMP</a:t>
            </a:r>
            <a:r>
              <a:rPr lang="zh-CN" altLang="en-US" dirty="0"/>
              <a:t>支持</a:t>
            </a:r>
            <a:endParaRPr lang="en-US" altLang="zh-CN" dirty="0"/>
          </a:p>
          <a:p>
            <a:r>
              <a:rPr lang="zh-CN" altLang="en-US" dirty="0"/>
              <a:t>更多细节详见文档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8B1F9AB-FBBC-DFA7-35A6-5B5EE13EF1DD}"/>
              </a:ext>
            </a:extLst>
          </p:cNvPr>
          <p:cNvSpPr/>
          <p:nvPr/>
        </p:nvSpPr>
        <p:spPr>
          <a:xfrm>
            <a:off x="6308520" y="2853499"/>
            <a:ext cx="2298585" cy="2825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146381C-133A-A710-B4CD-72A1B0244EB8}"/>
              </a:ext>
            </a:extLst>
          </p:cNvPr>
          <p:cNvSpPr txBox="1"/>
          <p:nvPr/>
        </p:nvSpPr>
        <p:spPr>
          <a:xfrm>
            <a:off x="6375632" y="2936147"/>
            <a:ext cx="2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Probed function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C9A8E2B-81CE-A82C-3209-6DDFA3B152DA}"/>
              </a:ext>
            </a:extLst>
          </p:cNvPr>
          <p:cNvSpPr/>
          <p:nvPr/>
        </p:nvSpPr>
        <p:spPr>
          <a:xfrm>
            <a:off x="9538281" y="3679848"/>
            <a:ext cx="2298585" cy="62078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Probed instruction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4F37873-9B95-395C-FBD7-C9DF00406C92}"/>
              </a:ext>
            </a:extLst>
          </p:cNvPr>
          <p:cNvSpPr/>
          <p:nvPr/>
        </p:nvSpPr>
        <p:spPr>
          <a:xfrm>
            <a:off x="6308520" y="3867325"/>
            <a:ext cx="2298585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breakpoint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E378E0F-83AF-C5F2-E2CD-E6C056DC3751}"/>
              </a:ext>
            </a:extLst>
          </p:cNvPr>
          <p:cNvSpPr txBox="1"/>
          <p:nvPr/>
        </p:nvSpPr>
        <p:spPr>
          <a:xfrm>
            <a:off x="9622382" y="3278528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Trampoline</a:t>
            </a:r>
            <a:endParaRPr lang="zh-CN" altLang="en-US" dirty="0"/>
          </a:p>
        </p:txBody>
      </p: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9A4DFEAC-A41E-A6D4-0365-FB72A5D50980}"/>
              </a:ext>
            </a:extLst>
          </p:cNvPr>
          <p:cNvCxnSpPr>
            <a:stCxn id="7" idx="3"/>
          </p:cNvCxnSpPr>
          <p:nvPr/>
        </p:nvCxnSpPr>
        <p:spPr>
          <a:xfrm flipV="1">
            <a:off x="8607105" y="3278528"/>
            <a:ext cx="931178" cy="77346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6B3057AD-000E-3EF5-CD73-F9171139A4A1}"/>
              </a:ext>
            </a:extLst>
          </p:cNvPr>
          <p:cNvSpPr/>
          <p:nvPr/>
        </p:nvSpPr>
        <p:spPr>
          <a:xfrm>
            <a:off x="9538281" y="4303442"/>
            <a:ext cx="2298585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breakpoint</a:t>
            </a:r>
            <a:endParaRPr lang="zh-CN" altLang="en-US" dirty="0"/>
          </a:p>
        </p:txBody>
      </p: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0005F869-BBCB-813D-9472-D03142CEEE29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>
            <a:off x="8607105" y="4394372"/>
            <a:ext cx="931177" cy="937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576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69923E-79DC-D133-AF29-163746B8D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具体实现</a:t>
            </a:r>
            <a:r>
              <a:rPr lang="en-US" altLang="zh-CN" dirty="0"/>
              <a:t>——</a:t>
            </a:r>
            <a:r>
              <a:rPr lang="en-US" altLang="zh-CN" dirty="0" err="1"/>
              <a:t>eBPF</a:t>
            </a:r>
            <a:r>
              <a:rPr lang="zh-CN" altLang="en-US" dirty="0"/>
              <a:t>编译器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865B0E9-A429-44FD-80F5-74C7A8732145}"/>
              </a:ext>
            </a:extLst>
          </p:cNvPr>
          <p:cNvSpPr/>
          <p:nvPr/>
        </p:nvSpPr>
        <p:spPr>
          <a:xfrm>
            <a:off x="3776443" y="2701256"/>
            <a:ext cx="4386045" cy="31962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F661DEE-A367-364A-088F-EE1EB172440F}"/>
              </a:ext>
            </a:extLst>
          </p:cNvPr>
          <p:cNvSpPr txBox="1"/>
          <p:nvPr/>
        </p:nvSpPr>
        <p:spPr>
          <a:xfrm>
            <a:off x="3900880" y="2801923"/>
            <a:ext cx="1107347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eBPF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6C96AD2-BB6A-900C-0CA8-6F51DBD13533}"/>
              </a:ext>
            </a:extLst>
          </p:cNvPr>
          <p:cNvSpPr/>
          <p:nvPr/>
        </p:nvSpPr>
        <p:spPr>
          <a:xfrm>
            <a:off x="3900881" y="3271707"/>
            <a:ext cx="4135772" cy="2483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324EC71-8619-EC13-0496-986246D6AF28}"/>
              </a:ext>
            </a:extLst>
          </p:cNvPr>
          <p:cNvSpPr txBox="1"/>
          <p:nvPr/>
        </p:nvSpPr>
        <p:spPr>
          <a:xfrm>
            <a:off x="3984771" y="3372158"/>
            <a:ext cx="1786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JIT Compiler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9A3DC5F-8E06-585B-ECAD-04810B499B16}"/>
              </a:ext>
            </a:extLst>
          </p:cNvPr>
          <p:cNvSpPr/>
          <p:nvPr/>
        </p:nvSpPr>
        <p:spPr>
          <a:xfrm>
            <a:off x="4169328" y="3825380"/>
            <a:ext cx="3503802" cy="75500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ebpf2rv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B7F58EF-54D9-0BE9-AD00-A8E2EB06C670}"/>
              </a:ext>
            </a:extLst>
          </p:cNvPr>
          <p:cNvSpPr/>
          <p:nvPr/>
        </p:nvSpPr>
        <p:spPr>
          <a:xfrm>
            <a:off x="4169328" y="4756558"/>
            <a:ext cx="3503802" cy="75500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RvJIT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87318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Report-CS">
      <a:majorFont>
        <a:latin typeface="Consolas"/>
        <a:ea typeface="黑体"/>
        <a:cs typeface=""/>
      </a:majorFont>
      <a:minorFont>
        <a:latin typeface="Consolas"/>
        <a:ea typeface="黑体"/>
        <a:cs typeface="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TM03457503[[fn=引用]]</Template>
  <TotalTime>554</TotalTime>
  <Words>782</Words>
  <Application>Microsoft Office PowerPoint</Application>
  <PresentationFormat>宽屏</PresentationFormat>
  <Paragraphs>119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Consolas</vt:lpstr>
      <vt:lpstr>Courier New</vt:lpstr>
      <vt:lpstr>Wingdings 2</vt:lpstr>
      <vt:lpstr>引用</vt:lpstr>
      <vt:lpstr>rCore Tracing via eBPF</vt:lpstr>
      <vt:lpstr>目录</vt:lpstr>
      <vt:lpstr>实现动机</vt:lpstr>
      <vt:lpstr>实现动机</vt:lpstr>
      <vt:lpstr>整体设计 - A big picture</vt:lpstr>
      <vt:lpstr>整体设计</vt:lpstr>
      <vt:lpstr>整体设计</vt:lpstr>
      <vt:lpstr>具体实现——kprobe/kretprobe</vt:lpstr>
      <vt:lpstr>具体实现——eBPF编译器</vt:lpstr>
      <vt:lpstr>具体实现——eBPF编译器</vt:lpstr>
      <vt:lpstr>具体实现——eBPF运行时</vt:lpstr>
      <vt:lpstr>具体实现——eBPF运行时</vt:lpstr>
      <vt:lpstr>效果展示</vt:lpstr>
      <vt:lpstr>效果展示</vt:lpstr>
      <vt:lpstr>仓库</vt:lpstr>
      <vt:lpstr>未来展望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rCore Tracing via eBPF</dc:title>
  <dc:creator>Liu Yuhao</dc:creator>
  <cp:lastModifiedBy>Liu Yuhao</cp:lastModifiedBy>
  <cp:revision>113</cp:revision>
  <dcterms:created xsi:type="dcterms:W3CDTF">2022-06-09T12:46:18Z</dcterms:created>
  <dcterms:modified xsi:type="dcterms:W3CDTF">2022-06-11T01:48:34Z</dcterms:modified>
</cp:coreProperties>
</file>