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60648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Methodology – </a:t>
            </a:r>
            <a:r>
              <a:rPr lang="ko-KR" altLang="en-US" sz="2000" b="1" smtClean="0"/>
              <a:t>수집과 전처리</a:t>
            </a:r>
            <a:r>
              <a:rPr lang="en-US" altLang="ko-KR" sz="2000" b="1" smtClean="0"/>
              <a:t>(</a:t>
            </a:r>
            <a:r>
              <a:rPr lang="ko-KR" altLang="en-US" sz="2000" b="1" smtClean="0"/>
              <a:t>처리 과정</a:t>
            </a:r>
            <a:r>
              <a:rPr lang="en-US" altLang="ko-KR" sz="2000" b="1" smtClean="0"/>
              <a:t>)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69269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1560" y="836712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현재 이슈가 되고 있는 인기 검색어를 수집하고 이를 통하여 관련 뉴스를 검색</a:t>
            </a:r>
            <a:r>
              <a:rPr lang="en-US" altLang="ko-KR" sz="1400"/>
              <a:t>,</a:t>
            </a:r>
            <a:r>
              <a:rPr lang="ko-KR" altLang="en-US" sz="1400" smtClean="0"/>
              <a:t> 해당 </a:t>
            </a:r>
            <a:r>
              <a:rPr lang="en-US" altLang="ko-KR" sz="1400" smtClean="0"/>
              <a:t>HTML </a:t>
            </a:r>
            <a:r>
              <a:rPr lang="ko-KR" altLang="en-US" sz="1400" smtClean="0"/>
              <a:t>파일들을 저장한 뒤 쓸모있는 텍스트만으로 추려내는 작업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611560" y="1484784"/>
            <a:ext cx="4392488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b="1" smtClean="0">
                <a:solidFill>
                  <a:schemeClr val="tx2"/>
                </a:solidFill>
              </a:rPr>
              <a:t>네이버</a:t>
            </a:r>
            <a:r>
              <a:rPr lang="en-US" altLang="ko-KR" sz="1400" b="1" smtClean="0">
                <a:solidFill>
                  <a:schemeClr val="tx2"/>
                </a:solidFill>
              </a:rPr>
              <a:t>, </a:t>
            </a:r>
            <a:r>
              <a:rPr lang="ko-KR" altLang="en-US" sz="1400" b="1" smtClean="0">
                <a:solidFill>
                  <a:schemeClr val="tx2"/>
                </a:solidFill>
              </a:rPr>
              <a:t>다음 실시간 인기 검색어 수집</a:t>
            </a:r>
            <a:endParaRPr lang="en-US" altLang="ko-KR" sz="1400" b="1" smtClean="0">
              <a:solidFill>
                <a:schemeClr val="tx2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300" smtClean="0"/>
              <a:t>네이버 검색 홈 크롤링 </a:t>
            </a:r>
            <a:r>
              <a:rPr lang="en-US" altLang="ko-KR" sz="1300" smtClean="0"/>
              <a:t>-&gt; </a:t>
            </a:r>
            <a:r>
              <a:rPr lang="ko-KR" altLang="en-US" sz="1300" smtClean="0"/>
              <a:t>검색어 </a:t>
            </a:r>
            <a:r>
              <a:rPr lang="en-US" altLang="ko-KR" sz="1300" smtClean="0"/>
              <a:t>10</a:t>
            </a:r>
            <a:r>
              <a:rPr lang="ko-KR" altLang="en-US" sz="1300" smtClean="0"/>
              <a:t>개</a:t>
            </a:r>
            <a:endParaRPr lang="en-US" altLang="ko-KR" sz="1300" smtClean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300" smtClean="0"/>
              <a:t>다음 검색 홈 크롤링 </a:t>
            </a:r>
            <a:r>
              <a:rPr lang="en-US" altLang="ko-KR" sz="1300" smtClean="0"/>
              <a:t>-&gt; </a:t>
            </a:r>
            <a:r>
              <a:rPr lang="ko-KR" altLang="en-US" sz="1300" smtClean="0"/>
              <a:t>검색어 </a:t>
            </a:r>
            <a:r>
              <a:rPr lang="en-US" altLang="ko-KR" sz="1300" smtClean="0"/>
              <a:t>10</a:t>
            </a:r>
            <a:r>
              <a:rPr lang="ko-KR" altLang="en-US" sz="1300" smtClean="0"/>
              <a:t>개</a:t>
            </a:r>
            <a:endParaRPr lang="en-US" altLang="ko-KR" sz="1300" smtClean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300" strike="sngStrike" smtClean="0"/>
              <a:t>Twitter Trend -&gt; </a:t>
            </a:r>
            <a:r>
              <a:rPr lang="ko-KR" altLang="en-US" sz="1300" strike="sngStrike" smtClean="0"/>
              <a:t>트렌드 키워드 </a:t>
            </a:r>
            <a:r>
              <a:rPr lang="en-US" altLang="ko-KR" sz="1300" strike="sngStrike" smtClean="0"/>
              <a:t>10</a:t>
            </a:r>
            <a:r>
              <a:rPr lang="ko-KR" altLang="en-US" sz="1300" strike="sngStrike" smtClean="0"/>
              <a:t>개</a:t>
            </a:r>
            <a:endParaRPr lang="en-US" altLang="ko-KR" sz="1300" strike="sngStrike" smtClean="0"/>
          </a:p>
          <a:p>
            <a:pPr marL="800100" lvl="1" indent="-342900">
              <a:buFont typeface="+mj-ea"/>
              <a:buAutoNum type="circleNumDbPlain"/>
            </a:pPr>
            <a:endParaRPr lang="en-US" altLang="ko-KR" sz="130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>
                <a:solidFill>
                  <a:schemeClr val="tx2"/>
                </a:solidFill>
              </a:rPr>
              <a:t>각각의 검색어로 뉴스를 검색하여 저장</a:t>
            </a:r>
            <a:endParaRPr lang="en-US" altLang="ko-KR" sz="1400" b="1">
              <a:solidFill>
                <a:schemeClr val="tx2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300" smtClean="0"/>
              <a:t>네이버 뉴스 검색 </a:t>
            </a:r>
            <a:r>
              <a:rPr lang="en-US" altLang="ko-KR" sz="1300" smtClean="0"/>
              <a:t>API -&gt; </a:t>
            </a:r>
            <a:r>
              <a:rPr lang="ko-KR" altLang="en-US" sz="1300" smtClean="0"/>
              <a:t>뉴스 </a:t>
            </a:r>
            <a:r>
              <a:rPr lang="en-US" altLang="ko-KR" sz="1300" smtClean="0"/>
              <a:t>30</a:t>
            </a:r>
            <a:r>
              <a:rPr lang="ko-KR" altLang="en-US" sz="1300" smtClean="0"/>
              <a:t>개</a:t>
            </a:r>
            <a:endParaRPr lang="en-US" altLang="ko-KR" sz="1300" smtClean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300" smtClean="0"/>
              <a:t>다음 뉴스 직접 크롤링 </a:t>
            </a:r>
            <a:r>
              <a:rPr lang="en-US" altLang="ko-KR" sz="1300" smtClean="0"/>
              <a:t>-&gt; </a:t>
            </a:r>
            <a:r>
              <a:rPr lang="ko-KR" altLang="en-US" sz="1300" smtClean="0"/>
              <a:t>뉴스 </a:t>
            </a:r>
            <a:r>
              <a:rPr lang="en-US" altLang="ko-KR" sz="1300" smtClean="0"/>
              <a:t>30</a:t>
            </a:r>
            <a:r>
              <a:rPr lang="ko-KR" altLang="en-US" sz="1300" smtClean="0"/>
              <a:t>개</a:t>
            </a:r>
            <a:endParaRPr lang="en-US" altLang="ko-KR" sz="1300" smtClean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300" smtClean="0"/>
              <a:t>Twitter API -&gt; </a:t>
            </a:r>
            <a:r>
              <a:rPr lang="ko-KR" altLang="en-US" sz="1300" smtClean="0"/>
              <a:t>트윗 </a:t>
            </a:r>
            <a:r>
              <a:rPr lang="en-US" altLang="ko-KR" sz="1300" smtClean="0"/>
              <a:t>100</a:t>
            </a:r>
            <a:r>
              <a:rPr lang="ko-KR" altLang="en-US" sz="1300" smtClean="0"/>
              <a:t>개</a:t>
            </a:r>
            <a:endParaRPr lang="en-US" altLang="ko-KR" sz="1300" smtClean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300" strike="sngStrike" smtClean="0"/>
              <a:t>Google </a:t>
            </a:r>
            <a:r>
              <a:rPr lang="ko-KR" altLang="en-US" sz="1300" strike="sngStrike" smtClean="0"/>
              <a:t>직접 크롤링</a:t>
            </a:r>
            <a:r>
              <a:rPr lang="en-US" altLang="ko-KR" sz="1300" strike="sngStrike" smtClean="0"/>
              <a:t>(</a:t>
            </a:r>
            <a:r>
              <a:rPr lang="ko-KR" altLang="en-US" sz="1300" strike="sngStrike" smtClean="0"/>
              <a:t>보류</a:t>
            </a:r>
            <a:r>
              <a:rPr lang="en-US" altLang="ko-KR" sz="1300" strike="sngStrike" smtClean="0"/>
              <a:t>)</a:t>
            </a:r>
          </a:p>
          <a:p>
            <a:pPr lvl="1"/>
            <a:endParaRPr lang="en-US" altLang="ko-KR" sz="130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>
                <a:solidFill>
                  <a:schemeClr val="tx2"/>
                </a:solidFill>
              </a:rPr>
              <a:t>저장된 </a:t>
            </a:r>
            <a:r>
              <a:rPr lang="en-US" altLang="ko-KR" sz="1400" b="1">
                <a:solidFill>
                  <a:schemeClr val="tx2"/>
                </a:solidFill>
              </a:rPr>
              <a:t>HTML </a:t>
            </a:r>
            <a:r>
              <a:rPr lang="ko-KR" altLang="en-US" sz="1400" b="1">
                <a:solidFill>
                  <a:schemeClr val="tx2"/>
                </a:solidFill>
              </a:rPr>
              <a:t>파일들을 전처리하여 텍스트화</a:t>
            </a:r>
            <a:endParaRPr lang="en-US" altLang="ko-KR" sz="1400" b="1">
              <a:solidFill>
                <a:schemeClr val="tx2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300"/>
              <a:t>Python Beautifulsoup html selector</a:t>
            </a:r>
            <a:r>
              <a:rPr lang="ko-KR" altLang="en-US" sz="1300"/>
              <a:t>로 본문 추출</a:t>
            </a:r>
            <a:endParaRPr lang="en-US" altLang="ko-KR" sz="1300"/>
          </a:p>
          <a:p>
            <a:pPr marL="1200150" lvl="2" indent="-285750">
              <a:buFontTx/>
              <a:buChar char="-"/>
            </a:pPr>
            <a:r>
              <a:rPr lang="ko-KR" altLang="en-US" sz="1200"/>
              <a:t>직접 코딩한 필터 함수 적용</a:t>
            </a:r>
            <a:endParaRPr lang="en-US" altLang="ko-KR" sz="1200"/>
          </a:p>
          <a:p>
            <a:pPr marL="1200150" lvl="2" indent="-285750">
              <a:buFontTx/>
              <a:buChar char="-"/>
            </a:pPr>
            <a:r>
              <a:rPr lang="en-US" altLang="ko-KR" sz="1200"/>
              <a:t>whitelist </a:t>
            </a:r>
            <a:r>
              <a:rPr lang="ko-KR" altLang="en-US" sz="1200"/>
              <a:t>방식</a:t>
            </a:r>
            <a:r>
              <a:rPr lang="en-US" altLang="ko-KR" sz="1200"/>
              <a:t> 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300"/>
              <a:t>정규표현식을 이용한 쓸모없는 구문 삭제</a:t>
            </a:r>
            <a:endParaRPr lang="en-US" altLang="ko-KR" sz="1300"/>
          </a:p>
          <a:p>
            <a:pPr lvl="2"/>
            <a:r>
              <a:rPr lang="en-US" altLang="ko-KR" sz="1200"/>
              <a:t>~</a:t>
            </a:r>
            <a:r>
              <a:rPr lang="ko-KR" altLang="en-US" sz="1200"/>
              <a:t>뉴스</a:t>
            </a:r>
            <a:r>
              <a:rPr lang="en-US" altLang="ko-KR" sz="1200"/>
              <a:t>, ~</a:t>
            </a:r>
            <a:r>
              <a:rPr lang="ko-KR" altLang="en-US" sz="1200"/>
              <a:t>기자</a:t>
            </a:r>
            <a:r>
              <a:rPr lang="en-US" altLang="ko-KR" sz="1200"/>
              <a:t>, </a:t>
            </a:r>
            <a:r>
              <a:rPr lang="ko-KR" altLang="en-US" sz="1200"/>
              <a:t>이메일</a:t>
            </a:r>
            <a:r>
              <a:rPr lang="en-US" altLang="ko-KR" sz="1200"/>
              <a:t>, </a:t>
            </a:r>
            <a:r>
              <a:rPr lang="ko-KR" altLang="en-US" sz="1200" smtClean="0"/>
              <a:t>저작권</a:t>
            </a:r>
            <a:r>
              <a:rPr lang="en-US" altLang="ko-KR" sz="1200" smtClean="0"/>
              <a:t>, </a:t>
            </a:r>
            <a:r>
              <a:rPr lang="ko-KR" altLang="en-US" sz="1200" smtClean="0"/>
              <a:t>사진 출처</a:t>
            </a:r>
            <a:r>
              <a:rPr lang="en-US" altLang="ko-KR" sz="1200" smtClean="0"/>
              <a:t>, </a:t>
            </a:r>
            <a:r>
              <a:rPr lang="ko-KR" altLang="en-US" sz="1200" smtClean="0"/>
              <a:t> 특문</a:t>
            </a:r>
            <a:r>
              <a:rPr lang="en-US" altLang="ko-KR" sz="1200" smtClean="0"/>
              <a:t>, </a:t>
            </a:r>
            <a:r>
              <a:rPr lang="ko-KR" altLang="en-US" sz="1200" smtClean="0"/>
              <a:t>정보 제공 안내 등</a:t>
            </a:r>
            <a:endParaRPr lang="en-US" altLang="ko-KR" sz="1200" smtClean="0"/>
          </a:p>
          <a:p>
            <a:pPr lvl="2"/>
            <a:endParaRPr lang="en-US" altLang="ko-KR" sz="130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>
                <a:solidFill>
                  <a:schemeClr val="tx2"/>
                </a:solidFill>
              </a:rPr>
              <a:t>수집 시점의 날짜</a:t>
            </a:r>
            <a:r>
              <a:rPr lang="en-US" altLang="ko-KR" sz="1400" b="1">
                <a:solidFill>
                  <a:schemeClr val="tx2"/>
                </a:solidFill>
              </a:rPr>
              <a:t>/</a:t>
            </a:r>
            <a:r>
              <a:rPr lang="ko-KR" altLang="en-US" sz="1400" b="1">
                <a:solidFill>
                  <a:schemeClr val="tx2"/>
                </a:solidFill>
              </a:rPr>
              <a:t>시각</a:t>
            </a:r>
            <a:r>
              <a:rPr lang="en-US" altLang="ko-KR" sz="1400" b="1">
                <a:solidFill>
                  <a:schemeClr val="tx2"/>
                </a:solidFill>
              </a:rPr>
              <a:t> </a:t>
            </a:r>
            <a:r>
              <a:rPr lang="ko-KR" altLang="en-US" sz="1400" b="1">
                <a:solidFill>
                  <a:schemeClr val="tx2"/>
                </a:solidFill>
              </a:rPr>
              <a:t>정보를 이용하여  저장</a:t>
            </a:r>
            <a:endParaRPr lang="en-US" altLang="ko-KR" sz="1400" b="1">
              <a:solidFill>
                <a:schemeClr val="tx2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300" smtClean="0"/>
              <a:t>약속된 디렉토리를 루트로 하여 트리로 저장</a:t>
            </a:r>
            <a:endParaRPr lang="en-US" altLang="ko-KR" sz="1300" smtClean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300" smtClean="0"/>
              <a:t>(</a:t>
            </a:r>
            <a:r>
              <a:rPr lang="ko-KR" altLang="en-US" sz="1300" smtClean="0"/>
              <a:t>날짜</a:t>
            </a:r>
            <a:r>
              <a:rPr lang="en-US" altLang="ko-KR" sz="1300"/>
              <a:t>/</a:t>
            </a:r>
            <a:r>
              <a:rPr lang="ko-KR" altLang="en-US" sz="1300" smtClean="0"/>
              <a:t>시각</a:t>
            </a:r>
            <a:r>
              <a:rPr lang="en-US" altLang="ko-KR" sz="1300" smtClean="0"/>
              <a:t>)</a:t>
            </a:r>
            <a:r>
              <a:rPr lang="ko-KR" altLang="en-US" sz="1300" smtClean="0"/>
              <a:t>을 </a:t>
            </a:r>
            <a:r>
              <a:rPr lang="en-US" altLang="ko-KR" sz="1300" smtClean="0"/>
              <a:t>PK</a:t>
            </a:r>
            <a:r>
              <a:rPr lang="ko-KR" altLang="en-US" sz="1300" smtClean="0"/>
              <a:t>로 하여 </a:t>
            </a:r>
            <a:r>
              <a:rPr lang="en-US" altLang="ko-KR" sz="1300" smtClean="0"/>
              <a:t>DB</a:t>
            </a:r>
            <a:r>
              <a:rPr lang="ko-KR" altLang="en-US" sz="1300" smtClean="0"/>
              <a:t>에 메타정보 삽입</a:t>
            </a:r>
            <a:endParaRPr lang="en-US" altLang="ko-KR" sz="1300" smtClean="0"/>
          </a:p>
          <a:p>
            <a:pPr marL="1200150" lvl="2" indent="-285750">
              <a:buFontTx/>
              <a:buChar char="-"/>
            </a:pPr>
            <a:r>
              <a:rPr lang="ko-KR" altLang="en-US" sz="1200" smtClean="0"/>
              <a:t>날짜 </a:t>
            </a:r>
            <a:r>
              <a:rPr lang="en-US" altLang="ko-KR" sz="1200" smtClean="0"/>
              <a:t>| </a:t>
            </a:r>
            <a:r>
              <a:rPr lang="ko-KR" altLang="en-US" sz="1200" smtClean="0"/>
              <a:t>시각 </a:t>
            </a:r>
            <a:r>
              <a:rPr lang="en-US" altLang="ko-KR" sz="1200" smtClean="0"/>
              <a:t>| </a:t>
            </a:r>
            <a:r>
              <a:rPr lang="ko-KR" altLang="en-US" sz="1200" smtClean="0"/>
              <a:t>키워드</a:t>
            </a:r>
            <a:r>
              <a:rPr lang="en-US" altLang="ko-KR" sz="1200" smtClean="0"/>
              <a:t>20</a:t>
            </a:r>
            <a:r>
              <a:rPr lang="ko-KR" altLang="en-US" sz="1200" smtClean="0"/>
              <a:t>개 </a:t>
            </a:r>
            <a:r>
              <a:rPr lang="en-US" altLang="ko-KR" sz="1200" smtClean="0"/>
              <a:t>| </a:t>
            </a:r>
            <a:r>
              <a:rPr lang="ko-KR" altLang="en-US" sz="1200"/>
              <a:t>데이터 </a:t>
            </a:r>
            <a:r>
              <a:rPr lang="ko-KR" altLang="en-US" sz="1200" smtClean="0"/>
              <a:t>패스 </a:t>
            </a:r>
            <a:r>
              <a:rPr lang="en-US" altLang="ko-KR" sz="1200" smtClean="0"/>
              <a:t>| </a:t>
            </a:r>
            <a:r>
              <a:rPr lang="ko-KR" altLang="en-US" sz="1200" smtClean="0"/>
              <a:t>분석결과</a:t>
            </a:r>
            <a:endParaRPr lang="en-US" altLang="ko-KR" sz="1200" smtClean="0"/>
          </a:p>
          <a:p>
            <a:pPr marL="1200150" lvl="2" indent="-285750">
              <a:buFontTx/>
              <a:buChar char="-"/>
            </a:pPr>
            <a:r>
              <a:rPr lang="ko-KR" altLang="en-US" sz="1200" smtClean="0"/>
              <a:t>분석결과는 추후 삽입</a:t>
            </a:r>
            <a:endParaRPr lang="en-US" altLang="ko-KR" sz="1200" smtClean="0"/>
          </a:p>
        </p:txBody>
      </p:sp>
      <p:sp>
        <p:nvSpPr>
          <p:cNvPr id="10" name="아래쪽 화살표 9"/>
          <p:cNvSpPr/>
          <p:nvPr/>
        </p:nvSpPr>
        <p:spPr>
          <a:xfrm rot="16200000">
            <a:off x="4535996" y="2204864"/>
            <a:ext cx="54006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220072" y="1484784"/>
            <a:ext cx="324036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한 수집 싸이클</a:t>
            </a:r>
            <a:r>
              <a:rPr lang="en-US" altLang="ko-KR" sz="1400" b="1" smtClean="0">
                <a:solidFill>
                  <a:srgbClr val="FF0000"/>
                </a:solidFill>
              </a:rPr>
              <a:t>(1H) </a:t>
            </a:r>
            <a:r>
              <a:rPr lang="ko-KR" altLang="en-US" sz="1400" b="1" smtClean="0">
                <a:solidFill>
                  <a:srgbClr val="FF0000"/>
                </a:solidFill>
              </a:rPr>
              <a:t>당 수집 문서 개수</a:t>
            </a:r>
            <a:endParaRPr lang="en-US" altLang="ko-KR" sz="1400" b="1" smtClean="0">
              <a:solidFill>
                <a:srgbClr val="FF0000"/>
              </a:solidFill>
            </a:endParaRPr>
          </a:p>
          <a:p>
            <a:endParaRPr lang="en-US" altLang="ko-KR" smtClean="0"/>
          </a:p>
          <a:p>
            <a:r>
              <a:rPr lang="en-US" altLang="ko-KR" sz="1600" smtClean="0"/>
              <a:t>20</a:t>
            </a:r>
            <a:r>
              <a:rPr lang="ko-KR" altLang="en-US" sz="1600" smtClean="0"/>
              <a:t>검색어 </a:t>
            </a:r>
            <a:r>
              <a:rPr lang="en-US" altLang="ko-KR" sz="1600" smtClean="0"/>
              <a:t>* 30</a:t>
            </a:r>
            <a:r>
              <a:rPr lang="ko-KR" altLang="en-US" sz="1600" smtClean="0"/>
              <a:t>뉴스 </a:t>
            </a:r>
            <a:r>
              <a:rPr lang="en-US" altLang="ko-KR" sz="1600" smtClean="0"/>
              <a:t>* 2</a:t>
            </a:r>
            <a:r>
              <a:rPr lang="ko-KR" altLang="en-US" sz="1600" smtClean="0"/>
              <a:t>사이트</a:t>
            </a:r>
            <a:endParaRPr lang="en-US" altLang="ko-KR" sz="1600" smtClean="0"/>
          </a:p>
          <a:p>
            <a:r>
              <a:rPr lang="en-US" altLang="ko-KR" sz="1600" smtClean="0"/>
              <a:t>+ </a:t>
            </a:r>
          </a:p>
          <a:p>
            <a:r>
              <a:rPr lang="en-US" altLang="ko-KR" sz="1600" smtClean="0"/>
              <a:t>20</a:t>
            </a:r>
            <a:r>
              <a:rPr lang="ko-KR" altLang="en-US" sz="1600" smtClean="0"/>
              <a:t>검색어 </a:t>
            </a:r>
            <a:r>
              <a:rPr lang="en-US" altLang="ko-KR" sz="1600" smtClean="0"/>
              <a:t>*</a:t>
            </a:r>
            <a:r>
              <a:rPr lang="ko-KR" altLang="en-US" sz="1600"/>
              <a:t> </a:t>
            </a:r>
            <a:r>
              <a:rPr lang="en-US" altLang="ko-KR" sz="1600" smtClean="0"/>
              <a:t>1</a:t>
            </a:r>
            <a:r>
              <a:rPr lang="ko-KR" altLang="en-US" sz="1600" smtClean="0"/>
              <a:t>트윗츠</a:t>
            </a:r>
            <a:r>
              <a:rPr lang="en-US" altLang="ko-KR" sz="1000" smtClean="0"/>
              <a:t>(100</a:t>
            </a:r>
            <a:r>
              <a:rPr lang="ko-KR" altLang="en-US" sz="1000" smtClean="0"/>
              <a:t>개 트윗포함</a:t>
            </a:r>
            <a:r>
              <a:rPr lang="en-US" altLang="ko-KR" sz="1000" smtClean="0"/>
              <a:t>) </a:t>
            </a:r>
          </a:p>
          <a:p>
            <a:endParaRPr lang="en-US" altLang="ko-KR" smtClean="0"/>
          </a:p>
          <a:p>
            <a:r>
              <a:rPr lang="en-US" altLang="ko-KR" sz="1600" smtClean="0"/>
              <a:t>=</a:t>
            </a:r>
            <a:r>
              <a:rPr lang="en-US" altLang="ko-KR" smtClean="0"/>
              <a:t> </a:t>
            </a:r>
            <a:r>
              <a:rPr lang="en-US" altLang="ko-KR" smtClean="0">
                <a:solidFill>
                  <a:srgbClr val="00B050"/>
                </a:solidFill>
              </a:rPr>
              <a:t>1200</a:t>
            </a:r>
            <a:r>
              <a:rPr lang="ko-KR" altLang="en-US" smtClean="0">
                <a:solidFill>
                  <a:srgbClr val="00B050"/>
                </a:solidFill>
              </a:rPr>
              <a:t>뉴스 </a:t>
            </a:r>
            <a:r>
              <a:rPr lang="en-US" altLang="ko-KR" smtClean="0">
                <a:solidFill>
                  <a:srgbClr val="00B050"/>
                </a:solidFill>
              </a:rPr>
              <a:t>+ 20</a:t>
            </a:r>
            <a:r>
              <a:rPr lang="ko-KR" altLang="en-US" smtClean="0">
                <a:solidFill>
                  <a:srgbClr val="00B050"/>
                </a:solidFill>
              </a:rPr>
              <a:t>트윗츠</a:t>
            </a:r>
            <a:endParaRPr lang="ko-KR" altLang="en-US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330" y="3573016"/>
            <a:ext cx="2587608" cy="2848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아래쪽 화살표 12"/>
          <p:cNvSpPr/>
          <p:nvPr/>
        </p:nvSpPr>
        <p:spPr>
          <a:xfrm rot="16200000">
            <a:off x="5094058" y="4617733"/>
            <a:ext cx="54006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2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60648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Methodology – </a:t>
            </a:r>
            <a:r>
              <a:rPr lang="ko-KR" altLang="en-US" sz="2000" b="1" smtClean="0"/>
              <a:t>수집과 전처리</a:t>
            </a:r>
            <a:r>
              <a:rPr lang="en-US" altLang="ko-KR" sz="2000" b="1" smtClean="0"/>
              <a:t>(</a:t>
            </a:r>
            <a:r>
              <a:rPr lang="ko-KR" altLang="en-US" sz="2000" b="1" smtClean="0"/>
              <a:t>사용 기술</a:t>
            </a:r>
            <a:r>
              <a:rPr lang="en-US" altLang="ko-KR" sz="2000" b="1" smtClean="0"/>
              <a:t>)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69269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48172" y="908720"/>
            <a:ext cx="43204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mtClean="0"/>
              <a:t>Python 3.X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altLang="ko-KR" smtClean="0"/>
              <a:t>Requests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altLang="ko-KR" smtClean="0"/>
              <a:t>Twitter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altLang="ko-KR" smtClean="0"/>
              <a:t>BeautifulSoup4</a:t>
            </a:r>
            <a:endParaRPr lang="en-US" altLang="ko-KR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altLang="ko-KR" smtClean="0"/>
              <a:t>pandas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altLang="ko-KR" smtClean="0"/>
              <a:t>Yweather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mtClean="0"/>
              <a:t>API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altLang="ko-KR" smtClean="0"/>
              <a:t>NAVER Developers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altLang="ko-KR" smtClean="0"/>
              <a:t>Twitter Developer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mtClean="0"/>
              <a:t>Linux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altLang="ko-KR" smtClean="0"/>
              <a:t>crontab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mtClean="0"/>
              <a:t>Etc.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altLang="ko-KR"/>
              <a:t>r</a:t>
            </a:r>
            <a:r>
              <a:rPr lang="en-US" altLang="ko-KR" smtClean="0"/>
              <a:t>egular expression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3101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33711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시스</a:t>
            </a:r>
            <a:r>
              <a:rPr lang="ko-KR" altLang="en-US" sz="2000" b="1"/>
              <a:t>템</a:t>
            </a:r>
            <a:r>
              <a:rPr lang="ko-KR" altLang="en-US" sz="2000" b="1" smtClean="0"/>
              <a:t> 구성도</a:t>
            </a:r>
            <a:endParaRPr lang="en-US" altLang="ko-KR" sz="2000" b="1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665759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214" y="1745879"/>
            <a:ext cx="2591162" cy="6954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91192" y="1529855"/>
            <a:ext cx="2600688" cy="1609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5206" y="881783"/>
            <a:ext cx="36808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rgbClr val="0070C0"/>
                </a:solidFill>
              </a:rPr>
              <a:t>Analysis Server</a:t>
            </a:r>
          </a:p>
          <a:p>
            <a:r>
              <a:rPr lang="ko-KR" altLang="en-US" sz="1100" b="1" smtClean="0">
                <a:solidFill>
                  <a:srgbClr val="0070C0"/>
                </a:solidFill>
              </a:rPr>
              <a:t>실습용서버</a:t>
            </a:r>
            <a:r>
              <a:rPr lang="en-US" altLang="ko-KR" sz="1100" b="1" smtClean="0">
                <a:solidFill>
                  <a:srgbClr val="0070C0"/>
                </a:solidFill>
              </a:rPr>
              <a:t>: 70.12.50.156 </a:t>
            </a:r>
          </a:p>
          <a:p>
            <a:r>
              <a:rPr lang="en-US" altLang="ko-KR" sz="1100" b="1" smtClean="0">
                <a:solidFill>
                  <a:srgbClr val="0070C0"/>
                </a:solidFill>
              </a:rPr>
              <a:t>10 core / 128GB RAM / 12TB storage </a:t>
            </a:r>
            <a:endParaRPr lang="ko-KR" altLang="en-US" sz="1100" b="1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8104" y="881783"/>
            <a:ext cx="2448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rgbClr val="00B050"/>
                </a:solidFill>
              </a:rPr>
              <a:t>Service Server</a:t>
            </a:r>
          </a:p>
          <a:p>
            <a:r>
              <a:rPr lang="en-US" altLang="ko-KR" sz="1100" b="1" smtClean="0">
                <a:solidFill>
                  <a:srgbClr val="00B050"/>
                </a:solidFill>
              </a:rPr>
              <a:t>AWS(</a:t>
            </a:r>
            <a:r>
              <a:rPr lang="ko-KR" altLang="en-US" sz="1100" b="1" smtClean="0">
                <a:solidFill>
                  <a:srgbClr val="00B050"/>
                </a:solidFill>
              </a:rPr>
              <a:t>미정</a:t>
            </a:r>
            <a:r>
              <a:rPr lang="en-US" altLang="ko-KR" sz="1100" b="1" smtClean="0">
                <a:solidFill>
                  <a:srgbClr val="00B050"/>
                </a:solidFill>
              </a:rPr>
              <a:t>)</a:t>
            </a:r>
          </a:p>
          <a:p>
            <a:r>
              <a:rPr lang="en-US" altLang="ko-KR" sz="1100" b="1" smtClean="0">
                <a:solidFill>
                  <a:srgbClr val="00B050"/>
                </a:solidFill>
              </a:rPr>
              <a:t>Free-tier t2.tiny or something..</a:t>
            </a:r>
            <a:endParaRPr lang="ko-KR" altLang="en-US" sz="1100" b="1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08104" y="2609975"/>
            <a:ext cx="2376264" cy="41044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5207" y="3330055"/>
            <a:ext cx="2376264" cy="338437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724128" y="3042023"/>
            <a:ext cx="1944216" cy="115212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WAS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apache-tomcat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Spring MVC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24128" y="5202263"/>
            <a:ext cx="1944216" cy="115212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(RDB or noSQL)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228184" y="4410175"/>
            <a:ext cx="0" cy="6480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7120855" y="4381600"/>
            <a:ext cx="0" cy="6480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251231" y="3563033"/>
            <a:ext cx="1944216" cy="115212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수집 </a:t>
            </a:r>
            <a:r>
              <a:rPr lang="en-US" altLang="ko-KR" smtClean="0">
                <a:solidFill>
                  <a:schemeClr val="tx1"/>
                </a:solidFill>
              </a:rPr>
              <a:t>/ </a:t>
            </a:r>
            <a:r>
              <a:rPr lang="ko-KR" altLang="en-US" smtClean="0">
                <a:solidFill>
                  <a:schemeClr val="tx1"/>
                </a:solidFill>
              </a:rPr>
              <a:t>전처리기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en-US" altLang="ko-KR" sz="1200" smtClean="0">
                <a:solidFill>
                  <a:schemeClr val="tx1"/>
                </a:solidFill>
              </a:rPr>
              <a:t>python code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51231" y="5336754"/>
            <a:ext cx="1944216" cy="115212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분석기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p</a:t>
            </a:r>
            <a:r>
              <a:rPr lang="en-US" altLang="ko-KR" sz="1200" smtClean="0">
                <a:solidFill>
                  <a:schemeClr val="tx1"/>
                </a:solidFill>
              </a:rPr>
              <a:t>ython or etc.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(word2vec, TF-IDF)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223339" y="4836890"/>
            <a:ext cx="0" cy="42406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25" idx="3"/>
            <a:endCxn id="11" idx="1"/>
          </p:cNvCxnSpPr>
          <p:nvPr/>
        </p:nvCxnSpPr>
        <p:spPr>
          <a:xfrm flipV="1">
            <a:off x="3195447" y="3618087"/>
            <a:ext cx="2528681" cy="2294731"/>
          </a:xfrm>
          <a:prstGeom prst="bentConnector3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92327" y="455419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POST</a:t>
            </a:r>
            <a:endParaRPr lang="ko-KR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780" y="3082951"/>
            <a:ext cx="306002" cy="304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780" y="3836579"/>
            <a:ext cx="300406" cy="305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207" y="3599037"/>
            <a:ext cx="295275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776" y="5369422"/>
            <a:ext cx="295275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350" y="5251426"/>
            <a:ext cx="281792" cy="18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349" y="5513873"/>
            <a:ext cx="277837" cy="2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350" y="5874718"/>
            <a:ext cx="279474" cy="279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243171" y="1844824"/>
            <a:ext cx="100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crontab</a:t>
            </a:r>
            <a:endParaRPr lang="ko-KR" altLang="en-US"/>
          </a:p>
        </p:txBody>
      </p:sp>
      <p:cxnSp>
        <p:nvCxnSpPr>
          <p:cNvPr id="35" name="꺾인 연결선 34"/>
          <p:cNvCxnSpPr>
            <a:stCxn id="33" idx="2"/>
            <a:endCxn id="24" idx="1"/>
          </p:cNvCxnSpPr>
          <p:nvPr/>
        </p:nvCxnSpPr>
        <p:spPr>
          <a:xfrm rot="16200000" flipH="1">
            <a:off x="36746" y="2924611"/>
            <a:ext cx="1924941" cy="5040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79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60648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진행 사항</a:t>
            </a:r>
            <a:r>
              <a:rPr lang="en-US" altLang="ko-KR" sz="2000" b="1" smtClean="0"/>
              <a:t> – </a:t>
            </a:r>
            <a:r>
              <a:rPr lang="ko-KR" altLang="en-US" sz="2000" b="1" smtClean="0"/>
              <a:t>수집 및 전처리</a:t>
            </a:r>
            <a:r>
              <a:rPr lang="en-US" altLang="ko-KR" sz="2000" b="1" smtClean="0"/>
              <a:t>(v1.0.0 </a:t>
            </a:r>
            <a:r>
              <a:rPr lang="ko-KR" altLang="en-US" sz="2000" b="1" smtClean="0"/>
              <a:t>완료</a:t>
            </a:r>
            <a:r>
              <a:rPr lang="en-US" altLang="ko-KR" sz="2000" b="1" smtClean="0"/>
              <a:t>)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69269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627784" y="836712"/>
            <a:ext cx="2736304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mtClean="0"/>
              <a:t>crawllica</a:t>
            </a:r>
            <a:endParaRPr lang="ko-KR" altLang="en-US" sz="2800" b="1"/>
          </a:p>
        </p:txBody>
      </p:sp>
      <p:sp>
        <p:nvSpPr>
          <p:cNvPr id="7" name="직사각형 6"/>
          <p:cNvSpPr/>
          <p:nvPr/>
        </p:nvSpPr>
        <p:spPr>
          <a:xfrm>
            <a:off x="3923928" y="1556792"/>
            <a:ext cx="1800200" cy="4320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accent3"/>
                </a:solidFill>
              </a:rPr>
              <a:t>harvesta</a:t>
            </a:r>
            <a:endParaRPr lang="ko-KR" altLang="en-US" sz="2000" b="1">
              <a:solidFill>
                <a:schemeClr val="accent3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23928" y="4509120"/>
            <a:ext cx="1800200" cy="4320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accent3"/>
                </a:solidFill>
              </a:rPr>
              <a:t>preproca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491880" y="1412776"/>
            <a:ext cx="0" cy="5445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3491880" y="4725144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3491880" y="1763291"/>
            <a:ext cx="4320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68" y="868486"/>
            <a:ext cx="2057400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060848"/>
            <a:ext cx="443865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353" y="5013176"/>
            <a:ext cx="417195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337423" y="903387"/>
            <a:ext cx="2541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V1.0.0 :</a:t>
            </a:r>
          </a:p>
          <a:p>
            <a:r>
              <a:rPr lang="en-US" altLang="ko-KR" sz="1200" smtClean="0"/>
              <a:t>Crontab </a:t>
            </a:r>
            <a:r>
              <a:rPr lang="ko-KR" altLang="en-US" sz="1200" smtClean="0"/>
              <a:t>등록 시 바로 사용 가능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462271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312</Words>
  <Application>Microsoft Office PowerPoint</Application>
  <PresentationFormat>화면 슬라이드 쇼(4:3)</PresentationFormat>
  <Paragraphs>70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student</cp:lastModifiedBy>
  <cp:revision>34</cp:revision>
  <dcterms:created xsi:type="dcterms:W3CDTF">2006-10-05T04:04:58Z</dcterms:created>
  <dcterms:modified xsi:type="dcterms:W3CDTF">2019-10-17T06:03:35Z</dcterms:modified>
</cp:coreProperties>
</file>