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02" y="-12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F352-7CD6-4BBE-86F8-6FE7B977E3ED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0024-0718-415E-BBF9-293AA1CDC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6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F352-7CD6-4BBE-86F8-6FE7B977E3ED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0024-0718-415E-BBF9-293AA1CDC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59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F352-7CD6-4BBE-86F8-6FE7B977E3ED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0024-0718-415E-BBF9-293AA1CDC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95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F352-7CD6-4BBE-86F8-6FE7B977E3ED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0024-0718-415E-BBF9-293AA1CDC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186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F352-7CD6-4BBE-86F8-6FE7B977E3ED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0024-0718-415E-BBF9-293AA1CDC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06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F352-7CD6-4BBE-86F8-6FE7B977E3ED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0024-0718-415E-BBF9-293AA1CDC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35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F352-7CD6-4BBE-86F8-6FE7B977E3ED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0024-0718-415E-BBF9-293AA1CDC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5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F352-7CD6-4BBE-86F8-6FE7B977E3ED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0024-0718-415E-BBF9-293AA1CDC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36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F352-7CD6-4BBE-86F8-6FE7B977E3ED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0024-0718-415E-BBF9-293AA1CDC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990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F352-7CD6-4BBE-86F8-6FE7B977E3ED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0024-0718-415E-BBF9-293AA1CDC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958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F352-7CD6-4BBE-86F8-6FE7B977E3ED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0024-0718-415E-BBF9-293AA1CDC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32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AF352-7CD6-4BBE-86F8-6FE7B977E3ED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D0024-0718-415E-BBF9-293AA1CDC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19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tte-horse/jinahan/blob/master/%ED%86%B5%EA%B3%84%EB%B6%84%EC%84%9D/20191014%20%EB%8B%A8%EC%96%B4%20%EC%9C%A0%EC%82%AC%EC%84%B1%20%ED%86%B5%EA%B3%84%20%EB%B6%84%EC%84%9D%20%EB%B0%A9%EB%B2%95(%EA%B1%B0%EB%A6%AC%20).m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TF-IDF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Term Frequency </a:t>
            </a:r>
          </a:p>
          <a:p>
            <a:r>
              <a:rPr lang="en-US" altLang="ko-KR" dirty="0" smtClean="0"/>
              <a:t>– Inverse Document Frequency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50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쓰는이유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423314" y="1693149"/>
            <a:ext cx="7213254" cy="2031542"/>
            <a:chOff x="2267744" y="1916832"/>
            <a:chExt cx="7213254" cy="2031542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2351256"/>
              <a:ext cx="1362248" cy="15971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직선 화살표 연결선 4"/>
            <p:cNvCxnSpPr>
              <a:stCxn id="9" idx="1"/>
            </p:cNvCxnSpPr>
            <p:nvPr/>
          </p:nvCxnSpPr>
          <p:spPr>
            <a:xfrm flipH="1">
              <a:off x="3419872" y="2378497"/>
              <a:ext cx="2808312" cy="3304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228184" y="1916832"/>
              <a:ext cx="3252814" cy="9233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dirty="0" smtClean="0"/>
                <a:t>N(</a:t>
              </a:r>
              <a:r>
                <a:rPr lang="ko-KR" altLang="en-US" dirty="0" smtClean="0"/>
                <a:t>전체 문서의 수</a:t>
              </a:r>
              <a:r>
                <a:rPr lang="en-US" altLang="ko-KR" dirty="0" smtClean="0"/>
                <a:t>) </a:t>
              </a:r>
              <a:r>
                <a:rPr lang="ko-KR" altLang="en-US" dirty="0" smtClean="0"/>
                <a:t>때문에 </a:t>
              </a:r>
              <a:endParaRPr lang="en-US" altLang="ko-KR" dirty="0" smtClean="0"/>
            </a:p>
            <a:p>
              <a:r>
                <a:rPr lang="ko-KR" altLang="en-US" dirty="0" smtClean="0"/>
                <a:t>숫자가 </a:t>
              </a:r>
              <a:r>
                <a:rPr lang="ko-KR" altLang="en-US" dirty="0" err="1" smtClean="0"/>
                <a:t>너무커지기</a:t>
              </a:r>
              <a:r>
                <a:rPr lang="ko-KR" altLang="en-US" dirty="0" smtClean="0"/>
                <a:t> 때문에</a:t>
              </a:r>
              <a:endParaRPr lang="en-US" altLang="ko-KR" dirty="0" smtClean="0"/>
            </a:p>
            <a:p>
              <a:r>
                <a:rPr lang="en-US" altLang="ko-KR" dirty="0" smtClean="0"/>
                <a:t>log </a:t>
              </a:r>
              <a:r>
                <a:rPr lang="ko-KR" altLang="en-US" dirty="0" smtClean="0"/>
                <a:t>를 넣어준다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406813"/>
            <a:ext cx="2524125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270" y="3406813"/>
            <a:ext cx="259080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079901" y="2127573"/>
            <a:ext cx="293862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분모가 </a:t>
            </a:r>
            <a:r>
              <a:rPr lang="en-US" altLang="ko-KR" dirty="0" smtClean="0"/>
              <a:t>0</a:t>
            </a:r>
            <a:r>
              <a:rPr lang="ko-KR" altLang="en-US" dirty="0" err="1" smtClean="0"/>
              <a:t>이되는</a:t>
            </a:r>
            <a:r>
              <a:rPr lang="ko-KR" altLang="en-US" dirty="0" smtClean="0"/>
              <a:t> 것을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방지하기 위해서 넣어준다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862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총괄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525963"/>
          </a:xfrm>
        </p:spPr>
        <p:txBody>
          <a:bodyPr anchor="ctr"/>
          <a:lstStyle/>
          <a:p>
            <a:pPr marL="514350" indent="-514350" algn="ctr">
              <a:buFont typeface="+mj-lt"/>
              <a:buAutoNum type="arabicPeriod"/>
            </a:pPr>
            <a:r>
              <a:rPr lang="ko-KR" altLang="en-US" dirty="0" smtClean="0"/>
              <a:t>먹고 싶은 사과</a:t>
            </a:r>
            <a:endParaRPr lang="en-US" altLang="ko-KR" dirty="0" smtClean="0"/>
          </a:p>
          <a:p>
            <a:pPr marL="514350" indent="-514350" algn="ctr">
              <a:buFont typeface="+mj-lt"/>
              <a:buAutoNum type="arabicPeriod"/>
            </a:pPr>
            <a:r>
              <a:rPr lang="ko-KR" altLang="en-US" dirty="0" smtClean="0"/>
              <a:t>먹고 싶은 바나나</a:t>
            </a:r>
            <a:endParaRPr lang="en-US" altLang="ko-KR" dirty="0" smtClean="0"/>
          </a:p>
          <a:p>
            <a:pPr marL="514350" indent="-514350" algn="ctr">
              <a:buFont typeface="+mj-lt"/>
              <a:buAutoNum type="arabicPeriod"/>
            </a:pPr>
            <a:r>
              <a:rPr lang="ko-KR" altLang="en-US" dirty="0" smtClean="0"/>
              <a:t>길고 노란 바나나 바나나</a:t>
            </a:r>
            <a:endParaRPr lang="en-US" altLang="ko-KR" dirty="0" smtClean="0"/>
          </a:p>
          <a:p>
            <a:pPr marL="514350" indent="-514350" algn="ctr">
              <a:buFont typeface="+mj-lt"/>
              <a:buAutoNum type="arabicPeriod"/>
            </a:pPr>
            <a:r>
              <a:rPr lang="ko-KR" altLang="en-US" dirty="0" smtClean="0"/>
              <a:t>저는 과일이 좋아요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474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DTM </a:t>
            </a:r>
            <a:r>
              <a:rPr lang="ko-KR" altLang="en-US" dirty="0" smtClean="0"/>
              <a:t>문서 단어 행렬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Document-Term Matrix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7992888" cy="4289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239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2074862"/>
              </p:ext>
            </p:extLst>
          </p:nvPr>
        </p:nvGraphicFramePr>
        <p:xfrm>
          <a:off x="5148064" y="1772816"/>
          <a:ext cx="2723108" cy="44735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2140"/>
                <a:gridCol w="1140968"/>
              </a:tblGrid>
              <a:tr h="4970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</a:rPr>
                        <a:t>과일이</a:t>
                      </a:r>
                      <a:endParaRPr lang="ko-KR" altLang="en-US" sz="1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0.69897</a:t>
                      </a:r>
                      <a:endParaRPr lang="en-US" altLang="ko-KR" sz="1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4970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</a:rPr>
                        <a:t>길고</a:t>
                      </a:r>
                      <a:endParaRPr lang="ko-KR" altLang="en-US" sz="1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0.69897</a:t>
                      </a:r>
                      <a:endParaRPr lang="en-US" altLang="ko-KR" sz="1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4970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</a:rPr>
                        <a:t>노란</a:t>
                      </a:r>
                      <a:endParaRPr lang="ko-KR" altLang="en-US" sz="1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0.69897</a:t>
                      </a:r>
                      <a:endParaRPr lang="en-US" altLang="ko-KR" sz="1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4970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</a:rPr>
                        <a:t>먹고</a:t>
                      </a:r>
                      <a:endParaRPr lang="ko-KR" altLang="en-US" sz="1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0.77815</a:t>
                      </a:r>
                      <a:endParaRPr lang="en-US" altLang="ko-KR" sz="1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4970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</a:rPr>
                        <a:t>바나나</a:t>
                      </a:r>
                      <a:endParaRPr lang="ko-KR" altLang="en-US" sz="1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0.8451</a:t>
                      </a:r>
                      <a:endParaRPr lang="en-US" altLang="ko-KR" sz="1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4970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</a:rPr>
                        <a:t>사과</a:t>
                      </a:r>
                      <a:endParaRPr lang="ko-KR" altLang="en-US" sz="1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0.69897</a:t>
                      </a:r>
                      <a:endParaRPr lang="en-US" altLang="ko-KR" sz="1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4970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</a:rPr>
                        <a:t>싶은</a:t>
                      </a:r>
                      <a:endParaRPr lang="ko-KR" altLang="en-US" sz="1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0.77815</a:t>
                      </a:r>
                      <a:endParaRPr lang="en-US" altLang="ko-KR" sz="1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4970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</a:rPr>
                        <a:t>저는</a:t>
                      </a:r>
                      <a:endParaRPr lang="ko-KR" altLang="en-US" sz="1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0.69897</a:t>
                      </a:r>
                      <a:endParaRPr lang="en-US" altLang="ko-KR" sz="1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4970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</a:rPr>
                        <a:t>좋아요</a:t>
                      </a:r>
                      <a:endParaRPr lang="ko-KR" altLang="en-US" sz="1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0.69897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23528" y="3424497"/>
            <a:ext cx="2952328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err="1" smtClean="0"/>
              <a:t>idf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d,t</a:t>
            </a:r>
            <a:r>
              <a:rPr lang="en-US" altLang="ko-KR" b="1" dirty="0" smtClean="0"/>
              <a:t>)=</a:t>
            </a:r>
            <a:r>
              <a:rPr lang="en-US" altLang="ko-KR" b="1" dirty="0" smtClean="0">
                <a:solidFill>
                  <a:srgbClr val="FFC000"/>
                </a:solidFill>
              </a:rPr>
              <a:t>log</a:t>
            </a:r>
            <a:r>
              <a:rPr lang="en-US" altLang="ko-KR" b="1" dirty="0" smtClean="0"/>
              <a:t>(n/(1+df(t)))</a:t>
            </a:r>
            <a:br>
              <a:rPr lang="en-US" altLang="ko-KR" b="1" dirty="0" smtClean="0"/>
            </a:br>
            <a:endParaRPr lang="ko-KR" altLang="en-US" b="1" dirty="0"/>
          </a:p>
        </p:txBody>
      </p:sp>
      <p:sp>
        <p:nvSpPr>
          <p:cNvPr id="6" name="오른쪽 화살표 5"/>
          <p:cNvSpPr/>
          <p:nvPr/>
        </p:nvSpPr>
        <p:spPr>
          <a:xfrm>
            <a:off x="3635896" y="2940565"/>
            <a:ext cx="648072" cy="1568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0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2636912"/>
            <a:ext cx="8075240" cy="182880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>
                <a:hlinkClick r:id="rId2"/>
              </a:rPr>
              <a:t>https://github.com/latte-horse/jinahan/blob/master/%ED%86%B5%EA%B3%84%EB%B6%84%EC%84%9D/20191014%20%EB%8B%A8%EC%96%B4%20%EC%9C%A0%EC%82%AC%EC%84%B1%20%ED%86%B5%EA%B3%84%20%EB%B6%84%EC%84%9D%20%EB%B0%A9%EB%B2%95(%EA%B1%B0%EB%A6%AC%20).md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552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07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 smtClean="0"/>
              <a:t>1. </a:t>
            </a:r>
            <a:r>
              <a:rPr lang="ko-KR" altLang="en-US" dirty="0" smtClean="0"/>
              <a:t>왜 </a:t>
            </a:r>
            <a:r>
              <a:rPr lang="en-US" altLang="ko-KR" dirty="0" smtClean="0"/>
              <a:t>TF-IDF </a:t>
            </a:r>
            <a:r>
              <a:rPr lang="ko-KR" altLang="en-US" dirty="0" smtClean="0"/>
              <a:t>가 필요한가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ko-KR" altLang="en-US" dirty="0"/>
              <a:t>문재인 대통령이 </a:t>
            </a:r>
            <a:r>
              <a:rPr lang="en-US" altLang="ko-KR" dirty="0"/>
              <a:t>17</a:t>
            </a:r>
            <a:r>
              <a:rPr lang="ko-KR" altLang="en-US" dirty="0"/>
              <a:t>일 취임 이후 처음으로 경제장관회의를 주재하면서 </a:t>
            </a:r>
            <a:r>
              <a:rPr lang="en-US" altLang="ko-KR" dirty="0"/>
              <a:t>"</a:t>
            </a:r>
            <a:r>
              <a:rPr lang="ko-KR" altLang="en-US" dirty="0"/>
              <a:t>필요한 건설투자는 확대해나갈 것</a:t>
            </a:r>
            <a:r>
              <a:rPr lang="en-US" altLang="ko-KR" dirty="0"/>
              <a:t>"</a:t>
            </a:r>
            <a:r>
              <a:rPr lang="ko-KR" altLang="en-US" dirty="0"/>
              <a:t>이라며 </a:t>
            </a:r>
            <a:r>
              <a:rPr lang="en-US" altLang="ko-KR" dirty="0"/>
              <a:t>"</a:t>
            </a:r>
            <a:r>
              <a:rPr lang="ko-KR" altLang="en-US" dirty="0"/>
              <a:t>서민 주거문제 해결을 위한 주거공급을 최대한 앞당기고</a:t>
            </a:r>
            <a:r>
              <a:rPr lang="en-US" altLang="ko-KR" dirty="0"/>
              <a:t>, </a:t>
            </a:r>
            <a:r>
              <a:rPr lang="ko-KR" altLang="en-US" dirty="0"/>
              <a:t>교통난 해소를 위한 광역교통망을 조기 착공해야 할 것</a:t>
            </a:r>
            <a:r>
              <a:rPr lang="en-US" altLang="ko-KR" dirty="0"/>
              <a:t>"</a:t>
            </a:r>
            <a:r>
              <a:rPr lang="ko-KR" altLang="en-US" dirty="0"/>
              <a:t>이라고 강조했다</a:t>
            </a:r>
            <a:r>
              <a:rPr lang="en-US" altLang="ko-KR" dirty="0"/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/>
              <a:t>문 대통령이 지난해 </a:t>
            </a:r>
            <a:r>
              <a:rPr lang="en-US" altLang="ko-KR" dirty="0"/>
              <a:t>12</a:t>
            </a:r>
            <a:r>
              <a:rPr lang="ko-KR" altLang="en-US" dirty="0"/>
              <a:t>월 확대경제장관회의를 주재한 전례는 있으나 직접 경제장관회의를 주재한 것은 이번이 처음이다</a:t>
            </a:r>
            <a:r>
              <a:rPr lang="en-US" altLang="ko-KR" dirty="0"/>
              <a:t>. </a:t>
            </a:r>
            <a:r>
              <a:rPr lang="ko-KR" altLang="en-US" dirty="0"/>
              <a:t>그만큼 세계 경제의 </a:t>
            </a:r>
            <a:r>
              <a:rPr lang="ko-KR" altLang="en-US" dirty="0" err="1"/>
              <a:t>하방</a:t>
            </a:r>
            <a:r>
              <a:rPr lang="ko-KR" altLang="en-US" dirty="0"/>
              <a:t> 압박이 커지고</a:t>
            </a:r>
            <a:r>
              <a:rPr lang="en-US" altLang="ko-KR" dirty="0"/>
              <a:t>, </a:t>
            </a:r>
            <a:r>
              <a:rPr lang="ko-KR" altLang="en-US" dirty="0"/>
              <a:t>한국 경제의 불안요인이 더 늘고 있다는 방증으로 볼 수 있다</a:t>
            </a:r>
            <a:r>
              <a:rPr lang="en-US" altLang="ko-KR" dirty="0"/>
              <a:t>. </a:t>
            </a:r>
            <a:r>
              <a:rPr lang="ko-KR" altLang="en-US" dirty="0"/>
              <a:t>문 대통령 역시 경기 위축 가능성에 동의했다</a:t>
            </a:r>
            <a:r>
              <a:rPr lang="en-US" altLang="ko-KR" dirty="0"/>
              <a:t>.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591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89269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 smtClean="0"/>
              <a:t>문 대통령이 지난해 </a:t>
            </a:r>
            <a:r>
              <a:rPr lang="en-US" altLang="ko-KR" sz="1600" b="1" dirty="0" smtClean="0"/>
              <a:t>12</a:t>
            </a:r>
            <a:r>
              <a:rPr lang="ko-KR" altLang="en-US" sz="1600" b="1" dirty="0" smtClean="0"/>
              <a:t>월 확대경제장관회의를 주재한 전례는 있으나 직접 경제장관회의를 주재한 것은 이번이 처음이다</a:t>
            </a:r>
            <a:r>
              <a:rPr lang="en-US" altLang="ko-KR" sz="1600" b="1" dirty="0" smtClean="0"/>
              <a:t>.</a:t>
            </a:r>
            <a:endParaRPr lang="ko-KR" altLang="en-US" sz="1600" b="1" dirty="0"/>
          </a:p>
        </p:txBody>
      </p:sp>
      <p:sp>
        <p:nvSpPr>
          <p:cNvPr id="4" name="직사각형 3"/>
          <p:cNvSpPr/>
          <p:nvPr/>
        </p:nvSpPr>
        <p:spPr>
          <a:xfrm>
            <a:off x="865412" y="2276872"/>
            <a:ext cx="75608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/>
              <a:t>문 </a:t>
            </a:r>
            <a:r>
              <a:rPr lang="en-US" altLang="ko-KR" sz="2400" b="1" dirty="0" smtClean="0"/>
              <a:t>/</a:t>
            </a:r>
            <a:r>
              <a:rPr lang="ko-KR" altLang="en-US" sz="2400" b="1" dirty="0" smtClean="0"/>
              <a:t>대통령이 </a:t>
            </a:r>
            <a:r>
              <a:rPr lang="en-US" altLang="ko-KR" sz="2400" b="1" dirty="0" smtClean="0"/>
              <a:t>/</a:t>
            </a:r>
            <a:r>
              <a:rPr lang="ko-KR" altLang="en-US" sz="2400" b="1" dirty="0" smtClean="0"/>
              <a:t>지난해</a:t>
            </a:r>
            <a:r>
              <a:rPr lang="en-US" altLang="ko-KR" sz="2400" b="1" dirty="0" smtClean="0"/>
              <a:t>/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12</a:t>
            </a:r>
            <a:r>
              <a:rPr lang="ko-KR" altLang="en-US" sz="2400" b="1" dirty="0" smtClean="0"/>
              <a:t>월</a:t>
            </a:r>
            <a:r>
              <a:rPr lang="en-US" altLang="ko-KR" sz="2400" b="1" dirty="0" smtClean="0"/>
              <a:t>/</a:t>
            </a:r>
            <a:r>
              <a:rPr lang="ko-KR" altLang="en-US" sz="2400" b="1" dirty="0" smtClean="0"/>
              <a:t> 확대경제장관회의를</a:t>
            </a:r>
            <a:r>
              <a:rPr lang="en-US" altLang="ko-KR" sz="2400" b="1" dirty="0" smtClean="0"/>
              <a:t>/</a:t>
            </a:r>
            <a:r>
              <a:rPr lang="ko-KR" altLang="en-US" sz="2400" b="1" dirty="0" smtClean="0"/>
              <a:t> 주재한 </a:t>
            </a:r>
            <a:r>
              <a:rPr lang="en-US" altLang="ko-KR" sz="2400" b="1" dirty="0" smtClean="0"/>
              <a:t>/</a:t>
            </a:r>
            <a:r>
              <a:rPr lang="ko-KR" altLang="en-US" sz="2400" b="1" dirty="0" smtClean="0"/>
              <a:t>전례는</a:t>
            </a:r>
            <a:r>
              <a:rPr lang="en-US" altLang="ko-KR" sz="2400" b="1" dirty="0" smtClean="0"/>
              <a:t>/</a:t>
            </a:r>
            <a:r>
              <a:rPr lang="ko-KR" altLang="en-US" sz="2400" b="1" dirty="0" smtClean="0"/>
              <a:t> 있으나 </a:t>
            </a:r>
            <a:r>
              <a:rPr lang="en-US" altLang="ko-KR" sz="2400" b="1" dirty="0" smtClean="0"/>
              <a:t>/</a:t>
            </a:r>
            <a:r>
              <a:rPr lang="ko-KR" altLang="en-US" sz="2400" b="1" dirty="0" smtClean="0"/>
              <a:t>직접 </a:t>
            </a:r>
            <a:r>
              <a:rPr lang="en-US" altLang="ko-KR" sz="2400" b="1" dirty="0" smtClean="0"/>
              <a:t>/</a:t>
            </a:r>
            <a:r>
              <a:rPr lang="ko-KR" altLang="en-US" sz="2400" b="1" dirty="0" smtClean="0"/>
              <a:t>경제장관회의를 </a:t>
            </a:r>
            <a:r>
              <a:rPr lang="en-US" altLang="ko-KR" sz="2400" b="1" dirty="0" smtClean="0"/>
              <a:t>/</a:t>
            </a:r>
            <a:r>
              <a:rPr lang="ko-KR" altLang="en-US" sz="2400" b="1" dirty="0" smtClean="0"/>
              <a:t>주재한 </a:t>
            </a:r>
            <a:r>
              <a:rPr lang="en-US" altLang="ko-KR" sz="2400" b="1" dirty="0" smtClean="0"/>
              <a:t>/</a:t>
            </a:r>
            <a:r>
              <a:rPr lang="ko-KR" altLang="en-US" sz="2400" b="1" dirty="0" smtClean="0"/>
              <a:t>것은 </a:t>
            </a:r>
            <a:r>
              <a:rPr lang="en-US" altLang="ko-KR" sz="2400" b="1" dirty="0" smtClean="0"/>
              <a:t>/</a:t>
            </a:r>
            <a:r>
              <a:rPr lang="ko-KR" altLang="en-US" sz="2400" b="1" dirty="0" smtClean="0"/>
              <a:t>이번이 </a:t>
            </a:r>
            <a:r>
              <a:rPr lang="en-US" altLang="ko-KR" sz="2400" b="1" dirty="0" smtClean="0"/>
              <a:t>/</a:t>
            </a:r>
            <a:r>
              <a:rPr lang="ko-KR" altLang="en-US" sz="2400" b="1" dirty="0" smtClean="0"/>
              <a:t>처음이다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4764983"/>
            <a:ext cx="3754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1.</a:t>
            </a:r>
            <a:r>
              <a:rPr lang="ko-KR" altLang="en-US" sz="2400" b="1" dirty="0" smtClean="0"/>
              <a:t>위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만약에 상위에 것은</a:t>
            </a:r>
            <a:r>
              <a:rPr lang="en-US" altLang="ko-KR" sz="2400" b="1" dirty="0" smtClean="0"/>
              <a:t>/</a:t>
            </a:r>
          </a:p>
          <a:p>
            <a:r>
              <a:rPr lang="en-US" altLang="ko-KR" sz="2400" b="1" dirty="0" smtClean="0"/>
              <a:t>2</a:t>
            </a:r>
            <a:r>
              <a:rPr lang="ko-KR" altLang="en-US" sz="2400" b="1" dirty="0" smtClean="0"/>
              <a:t>위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전례는</a:t>
            </a:r>
            <a:r>
              <a:rPr lang="en-US" altLang="ko-KR" sz="2400" b="1" dirty="0" smtClean="0"/>
              <a:t>/</a:t>
            </a:r>
          </a:p>
          <a:p>
            <a:r>
              <a:rPr lang="en-US" altLang="ko-KR" sz="2400" b="1" dirty="0" smtClean="0"/>
              <a:t>3</a:t>
            </a:r>
            <a:r>
              <a:rPr lang="ko-KR" altLang="en-US" sz="2400" b="1" dirty="0" smtClean="0"/>
              <a:t>위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주재한</a:t>
            </a:r>
            <a:r>
              <a:rPr lang="en-US" altLang="ko-KR" sz="2400" b="1" dirty="0"/>
              <a:t>/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16477" y="4641390"/>
            <a:ext cx="6944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 smtClean="0"/>
              <a:t>?</a:t>
            </a:r>
            <a:endParaRPr lang="ko-KR" altLang="en-US" sz="8800" b="1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059832" y="5365148"/>
            <a:ext cx="13699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96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2. TF-IDF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499176" cy="161277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sz="4800" b="1" dirty="0" smtClean="0">
                <a:solidFill>
                  <a:srgbClr val="FF0000"/>
                </a:solidFill>
              </a:rPr>
              <a:t>TF-IDF</a:t>
            </a:r>
            <a:r>
              <a:rPr lang="en-US" altLang="ko-KR" dirty="0" smtClean="0"/>
              <a:t> !!!!!!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Term Frequency-Inverse Document Frequency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3429000"/>
            <a:ext cx="7344816" cy="2341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TF-IDF</a:t>
            </a:r>
            <a:r>
              <a:rPr lang="ko-KR" altLang="en-US" sz="2000" b="1" dirty="0"/>
              <a:t>는 </a:t>
            </a:r>
            <a:r>
              <a:rPr lang="en-US" altLang="ko-KR" sz="2000" b="1" dirty="0"/>
              <a:t>Term Frequency-Inverse Document Frequency</a:t>
            </a:r>
            <a:r>
              <a:rPr lang="ko-KR" altLang="en-US" sz="2000" b="1" dirty="0"/>
              <a:t>의 </a:t>
            </a:r>
            <a:r>
              <a:rPr lang="ko-KR" altLang="en-US" sz="2000" b="1" dirty="0" err="1"/>
              <a:t>줄임말로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단어의 빈도와 역 문서 빈도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문서의 빈도에 특정 식을 취함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를 사용하여 </a:t>
            </a:r>
            <a:r>
              <a:rPr lang="en-US" altLang="ko-KR" sz="2000" b="1" dirty="0"/>
              <a:t>DTM </a:t>
            </a:r>
            <a:r>
              <a:rPr lang="ko-KR" altLang="en-US" sz="2000" b="1" dirty="0"/>
              <a:t>내의 각 단어들마다 중요한 정도를 가중치로 주는 방법입니다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사용 방법은 우선 </a:t>
            </a:r>
            <a:r>
              <a:rPr lang="en-US" altLang="ko-KR" sz="2000" b="1" dirty="0"/>
              <a:t>DTM</a:t>
            </a:r>
            <a:r>
              <a:rPr lang="ko-KR" altLang="en-US" sz="2000" b="1" dirty="0"/>
              <a:t>을 만든 후에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거기에 </a:t>
            </a:r>
            <a:r>
              <a:rPr lang="en-US" altLang="ko-KR" sz="2000" b="1" dirty="0"/>
              <a:t>TF-IDF </a:t>
            </a:r>
            <a:r>
              <a:rPr lang="ko-KR" altLang="en-US" sz="2000" b="1" dirty="0"/>
              <a:t>가중치를 </a:t>
            </a:r>
            <a:r>
              <a:rPr lang="ko-KR" altLang="en-US" sz="2000" b="1" dirty="0" err="1"/>
              <a:t>주면됩니다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19997" y="6149587"/>
            <a:ext cx="3069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DTM: document text matrix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76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924944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3. TF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529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3-1. TF(</a:t>
            </a:r>
            <a:r>
              <a:rPr lang="en-US" altLang="ko-KR" dirty="0" err="1" smtClean="0"/>
              <a:t>d,t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구하자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46543" y="1556792"/>
            <a:ext cx="7941169" cy="4824536"/>
            <a:chOff x="413401" y="5013176"/>
            <a:chExt cx="7941169" cy="482453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401" y="5013176"/>
              <a:ext cx="4536504" cy="4824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1873" y="6504371"/>
              <a:ext cx="3692697" cy="3333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317710" y="2957383"/>
            <a:ext cx="8477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TF(</a:t>
            </a:r>
            <a:r>
              <a:rPr lang="en-US" altLang="ko-KR" sz="2800" b="1" dirty="0" err="1" smtClean="0"/>
              <a:t>d,t</a:t>
            </a:r>
            <a:r>
              <a:rPr lang="en-US" altLang="ko-KR" sz="2800" b="1" dirty="0" smtClean="0"/>
              <a:t>): </a:t>
            </a:r>
            <a:r>
              <a:rPr lang="ko-KR" altLang="en-US" sz="2800" b="1" dirty="0" smtClean="0"/>
              <a:t>특정문서 </a:t>
            </a:r>
            <a:r>
              <a:rPr lang="en-US" altLang="ko-KR" sz="2800" b="1" dirty="0" smtClean="0"/>
              <a:t>d</a:t>
            </a:r>
            <a:r>
              <a:rPr lang="ko-KR" altLang="en-US" sz="2800" b="1" dirty="0" smtClean="0"/>
              <a:t>에서의 특정 단어 </a:t>
            </a:r>
            <a:r>
              <a:rPr lang="en-US" altLang="ko-KR" sz="2800" b="1" dirty="0" smtClean="0"/>
              <a:t>t</a:t>
            </a:r>
            <a:r>
              <a:rPr lang="ko-KR" altLang="en-US" sz="2800" b="1" dirty="0" smtClean="0"/>
              <a:t>의 등장 횟수</a:t>
            </a:r>
            <a:r>
              <a:rPr lang="en-US" altLang="ko-KR" sz="2800" b="1" dirty="0" smtClean="0"/>
              <a:t>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5246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4704"/>
            <a:ext cx="4234070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1835696" y="1988840"/>
            <a:ext cx="2736304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92688" y="2420888"/>
            <a:ext cx="4865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/>
              <a:t>N/Total = TF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33182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595312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049532"/>
              </p:ext>
            </p:extLst>
          </p:nvPr>
        </p:nvGraphicFramePr>
        <p:xfrm>
          <a:off x="3552057" y="2678965"/>
          <a:ext cx="4980382" cy="32703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8624"/>
                <a:gridCol w="1120586"/>
                <a:gridCol w="1120586"/>
                <a:gridCol w="1120586"/>
              </a:tblGrid>
              <a:tr h="4671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파업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361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8401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0.04297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4671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운행</a:t>
                      </a:r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241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8401</a:t>
                      </a:r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0.02869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4671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지하철</a:t>
                      </a:r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232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8401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0.02762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4671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서울교통공사</a:t>
                      </a:r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151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8401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0.01797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4671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16~18</a:t>
                      </a:r>
                      <a:r>
                        <a:rPr lang="ko-KR" altLang="en-US" sz="1600" u="none" strike="noStrike">
                          <a:effectLst/>
                        </a:rPr>
                        <a:t>일</a:t>
                      </a:r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146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8401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0.01738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4671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노조</a:t>
                      </a:r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144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8401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0.01714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4671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1~8</a:t>
                      </a:r>
                      <a:r>
                        <a:rPr lang="ko-KR" altLang="en-US" sz="1600" u="none" strike="noStrike">
                          <a:effectLst/>
                        </a:rPr>
                        <a:t>호선</a:t>
                      </a:r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139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8401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0.01655</a:t>
                      </a:r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467544" y="5733256"/>
            <a:ext cx="7776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https://github.com/latte-horse/jinahan/blob/master/%ED%86%B5%EA%B3%84%EB%B6%84%EC%84%9D/20191015%20TF_1%EC%B0%A8%EB%B6%84%EC%84%9D.md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55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836712"/>
            <a:ext cx="73516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err="1" smtClean="0"/>
              <a:t>df</a:t>
            </a:r>
            <a:r>
              <a:rPr lang="en-US" altLang="ko-KR" sz="3200" b="1" dirty="0" smtClean="0"/>
              <a:t>(t) : </a:t>
            </a:r>
            <a:r>
              <a:rPr lang="ko-KR" altLang="en-US" sz="3200" b="1" dirty="0" smtClean="0"/>
              <a:t>특정 단어 </a:t>
            </a:r>
            <a:r>
              <a:rPr lang="en-US" altLang="ko-KR" sz="3200" b="1" dirty="0" smtClean="0"/>
              <a:t>t</a:t>
            </a:r>
            <a:r>
              <a:rPr lang="ko-KR" altLang="en-US" sz="3200" b="1" dirty="0" smtClean="0"/>
              <a:t>가 등장한 문서의 수</a:t>
            </a:r>
            <a:r>
              <a:rPr lang="en-US" altLang="ko-KR" sz="3200" b="1" dirty="0" smtClean="0"/>
              <a:t>.</a:t>
            </a:r>
            <a:endParaRPr lang="en-US" altLang="ko-KR" sz="3200" b="1" dirty="0"/>
          </a:p>
        </p:txBody>
      </p:sp>
      <p:sp>
        <p:nvSpPr>
          <p:cNvPr id="5" name="직사각형 4"/>
          <p:cNvSpPr/>
          <p:nvPr/>
        </p:nvSpPr>
        <p:spPr>
          <a:xfrm>
            <a:off x="539552" y="2057398"/>
            <a:ext cx="61911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err="1"/>
              <a:t>idf</a:t>
            </a:r>
            <a:r>
              <a:rPr lang="en-US" altLang="ko-KR" sz="3200" b="1" dirty="0"/>
              <a:t>(d, t) : </a:t>
            </a:r>
            <a:r>
              <a:rPr lang="en-US" altLang="ko-KR" sz="3200" b="1" dirty="0" err="1"/>
              <a:t>df</a:t>
            </a:r>
            <a:r>
              <a:rPr lang="en-US" altLang="ko-KR" sz="3200" b="1" dirty="0"/>
              <a:t>(t)</a:t>
            </a:r>
            <a:r>
              <a:rPr lang="ko-KR" altLang="en-US" sz="3200" b="1" dirty="0"/>
              <a:t>에 반비례하는 수</a:t>
            </a:r>
            <a:r>
              <a:rPr lang="en-US" altLang="ko-KR" sz="3200" b="1" dirty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6966" y="3284984"/>
            <a:ext cx="77768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b="1" dirty="0" err="1"/>
              <a:t>idf</a:t>
            </a:r>
            <a:r>
              <a:rPr lang="en-US" altLang="ko-KR" sz="6000" b="1" dirty="0"/>
              <a:t>(</a:t>
            </a:r>
            <a:r>
              <a:rPr lang="en-US" altLang="ko-KR" sz="6000" b="1" dirty="0" err="1"/>
              <a:t>d,t</a:t>
            </a:r>
            <a:r>
              <a:rPr lang="en-US" altLang="ko-KR" sz="6000" b="1" dirty="0" smtClean="0"/>
              <a:t>)=</a:t>
            </a:r>
          </a:p>
          <a:p>
            <a:r>
              <a:rPr lang="en-US" altLang="ko-KR" sz="6000" b="1" dirty="0" smtClean="0">
                <a:solidFill>
                  <a:srgbClr val="FFC000"/>
                </a:solidFill>
              </a:rPr>
              <a:t>log</a:t>
            </a:r>
            <a:r>
              <a:rPr lang="en-US" altLang="ko-KR" sz="6000" b="1" dirty="0" smtClean="0"/>
              <a:t>(n/(1+df(t)))</a:t>
            </a:r>
            <a:br>
              <a:rPr lang="en-US" altLang="ko-KR" sz="6000" b="1" dirty="0" smtClean="0"/>
            </a:br>
            <a:endParaRPr lang="ko-KR" altLang="en-US" sz="6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508104" y="5280015"/>
            <a:ext cx="312136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/>
              <a:t>Log??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20787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350</Words>
  <Application>Microsoft Office PowerPoint</Application>
  <PresentationFormat>화면 슬라이드 쇼(4:3)</PresentationFormat>
  <Paragraphs>89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TF-IDF</vt:lpstr>
      <vt:lpstr>1. 왜 TF-IDF 가 필요한가?</vt:lpstr>
      <vt:lpstr>PowerPoint 프레젠테이션</vt:lpstr>
      <vt:lpstr>2. TF-IDF</vt:lpstr>
      <vt:lpstr>3. TF 만들기</vt:lpstr>
      <vt:lpstr>3-1. TF(d,t)를 구하자.</vt:lpstr>
      <vt:lpstr>PowerPoint 프레젠테이션</vt:lpstr>
      <vt:lpstr>PowerPoint 프레젠테이션</vt:lpstr>
      <vt:lpstr>PowerPoint 프레젠테이션</vt:lpstr>
      <vt:lpstr>Log를 쓰는이유</vt:lpstr>
      <vt:lpstr>총괄 예제</vt:lpstr>
      <vt:lpstr>DTM 문서 단어 행렬</vt:lpstr>
      <vt:lpstr>PowerPoint 프레젠테이션</vt:lpstr>
      <vt:lpstr>예제2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8</cp:revision>
  <dcterms:created xsi:type="dcterms:W3CDTF">2019-10-17T07:37:53Z</dcterms:created>
  <dcterms:modified xsi:type="dcterms:W3CDTF">2019-10-17T10:30:55Z</dcterms:modified>
</cp:coreProperties>
</file>