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29"/>
  </p:notesMasterIdLst>
  <p:sldIdLst>
    <p:sldId id="256" r:id="rId2"/>
    <p:sldId id="269" r:id="rId3"/>
    <p:sldId id="263" r:id="rId4"/>
    <p:sldId id="273" r:id="rId5"/>
    <p:sldId id="295" r:id="rId6"/>
    <p:sldId id="296" r:id="rId7"/>
    <p:sldId id="297" r:id="rId8"/>
    <p:sldId id="298" r:id="rId9"/>
    <p:sldId id="310" r:id="rId10"/>
    <p:sldId id="299" r:id="rId11"/>
    <p:sldId id="300" r:id="rId12"/>
    <p:sldId id="301" r:id="rId13"/>
    <p:sldId id="312" r:id="rId14"/>
    <p:sldId id="302" r:id="rId15"/>
    <p:sldId id="303" r:id="rId16"/>
    <p:sldId id="313" r:id="rId17"/>
    <p:sldId id="304" r:id="rId18"/>
    <p:sldId id="305" r:id="rId19"/>
    <p:sldId id="314" r:id="rId20"/>
    <p:sldId id="306" r:id="rId21"/>
    <p:sldId id="315" r:id="rId22"/>
    <p:sldId id="307" r:id="rId23"/>
    <p:sldId id="308" r:id="rId24"/>
    <p:sldId id="311" r:id="rId25"/>
    <p:sldId id="294" r:id="rId26"/>
    <p:sldId id="316" r:id="rId27"/>
    <p:sldId id="293"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39"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F8FA48-7EB7-4DD3-92C9-9F3FFB8CBEC5}">
  <a:tblStyle styleId="{B0F8FA48-7EB7-4DD3-92C9-9F3FFB8CBE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252" y="108"/>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6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eccac0a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eccac0a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721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9857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0283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822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0930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3915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2473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3245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0595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109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252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849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4806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2735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1488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8491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323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3263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8eccac0ade_0_61: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84" name="Google Shape;284;g8eccac0ad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2679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8eccac0ade_0_61: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84" name="Google Shape;284;g8eccac0ad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3948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5117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7388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301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1453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eccac0ade_0_53:notes"/>
          <p:cNvSpPr txBox="1">
            <a:spLocks noGrp="1"/>
          </p:cNvSpPr>
          <p:nvPr>
            <p:ph type="body" idx="1"/>
          </p:nvPr>
        </p:nvSpPr>
        <p:spPr>
          <a:xfrm>
            <a:off x="685801" y="4343401"/>
            <a:ext cx="5486400" cy="4114800"/>
          </a:xfrm>
          <a:prstGeom prst="rect">
            <a:avLst/>
          </a:prstGeom>
          <a:noFill/>
          <a:ln>
            <a:noFill/>
          </a:ln>
        </p:spPr>
        <p:txBody>
          <a:bodyPr spcFirstLastPara="1" wrap="square" lIns="90025" tIns="90025" rIns="90025" bIns="90025" anchor="ctr" anchorCtr="0">
            <a:noAutofit/>
          </a:bodyPr>
          <a:lstStyle/>
          <a:p>
            <a:pPr marL="0" lvl="0" indent="0" algn="l" rtl="0">
              <a:spcBef>
                <a:spcPts val="0"/>
              </a:spcBef>
              <a:spcAft>
                <a:spcPts val="0"/>
              </a:spcAft>
              <a:buNone/>
            </a:pPr>
            <a:endParaRPr sz="1400"/>
          </a:p>
        </p:txBody>
      </p:sp>
      <p:sp>
        <p:nvSpPr>
          <p:cNvPr id="275" name="Google Shape;275;g8eccac0ad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7952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template" type="title">
  <p:cSld name="TITLE">
    <p:spTree>
      <p:nvGrpSpPr>
        <p:cNvPr id="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type="blank">
  <p:cSld name="BLANK">
    <p:spTree>
      <p:nvGrpSpPr>
        <p:cNvPr id="1" name="Shape 27"/>
        <p:cNvGrpSpPr/>
        <p:nvPr/>
      </p:nvGrpSpPr>
      <p:grpSpPr>
        <a:xfrm>
          <a:off x="0" y="0"/>
          <a:ext cx="0" cy="0"/>
          <a:chOff x="0" y="0"/>
          <a:chExt cx="0" cy="0"/>
        </a:xfrm>
      </p:grpSpPr>
      <p:sp>
        <p:nvSpPr>
          <p:cNvPr id="28" name="Google Shape;28;p5"/>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US" sz="2800" b="1">
                <a:solidFill>
                  <a:schemeClr val="dk1"/>
                </a:solidFill>
              </a:rPr>
              <a:t>Slide 1</a:t>
            </a:r>
            <a:endParaRPr sz="2800" b="1">
              <a:solidFill>
                <a:schemeClr val="dk1"/>
              </a:solidFill>
            </a:endParaRPr>
          </a:p>
        </p:txBody>
      </p:sp>
      <p:sp>
        <p:nvSpPr>
          <p:cNvPr id="29" name="Google Shape;29;p5"/>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p:nvPr/>
        </p:nvSpPr>
        <p:spPr>
          <a:xfrm>
            <a:off x="1511750" y="1716200"/>
            <a:ext cx="6138900" cy="148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i="1">
                <a:solidFill>
                  <a:schemeClr val="dk1"/>
                </a:solidFill>
              </a:rPr>
              <a:t>Sed scelerisque orci ut odio feugiat aliquam. Morbi dapibus enim lectus, sed interdum velit euismod et. Maecenas et ullamcorper magna. Aenean bibendum feugiat posuere. Vestibulum ante ipsum primis in faucibus orci luctus et ultrices posuere cubilia Curae. Fusce dictum suscipit arcu.</a:t>
            </a:r>
            <a:endParaRPr i="1"/>
          </a:p>
        </p:txBody>
      </p:sp>
      <p:pic>
        <p:nvPicPr>
          <p:cNvPr id="31" name="Google Shape;31;p5"/>
          <p:cNvPicPr preferRelativeResize="0"/>
          <p:nvPr/>
        </p:nvPicPr>
        <p:blipFill>
          <a:blip r:embed="rId2">
            <a:alphaModFix/>
          </a:blip>
          <a:stretch>
            <a:fillRect/>
          </a:stretch>
        </p:blipFill>
        <p:spPr>
          <a:xfrm>
            <a:off x="1099900" y="1586850"/>
            <a:ext cx="453600" cy="452738"/>
          </a:xfrm>
          <a:prstGeom prst="rect">
            <a:avLst/>
          </a:prstGeom>
          <a:noFill/>
          <a:ln>
            <a:noFill/>
          </a:ln>
        </p:spPr>
      </p:pic>
      <p:pic>
        <p:nvPicPr>
          <p:cNvPr id="32" name="Google Shape;32;p5"/>
          <p:cNvPicPr preferRelativeResize="0"/>
          <p:nvPr/>
        </p:nvPicPr>
        <p:blipFill>
          <a:blip r:embed="rId2">
            <a:alphaModFix/>
          </a:blip>
          <a:stretch>
            <a:fillRect/>
          </a:stretch>
        </p:blipFill>
        <p:spPr>
          <a:xfrm rot="10800000">
            <a:off x="7055425" y="2574250"/>
            <a:ext cx="453600" cy="452738"/>
          </a:xfrm>
          <a:prstGeom prst="rect">
            <a:avLst/>
          </a:prstGeom>
          <a:noFill/>
          <a:ln>
            <a:noFill/>
          </a:ln>
        </p:spPr>
      </p:pic>
      <p:sp>
        <p:nvSpPr>
          <p:cNvPr id="33" name="Google Shape;33;p5"/>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ros and cons">
  <p:cSld name="BLANK_1">
    <p:spTree>
      <p:nvGrpSpPr>
        <p:cNvPr id="1" name="Shape 35"/>
        <p:cNvGrpSpPr/>
        <p:nvPr/>
      </p:nvGrpSpPr>
      <p:grpSpPr>
        <a:xfrm>
          <a:off x="0" y="0"/>
          <a:ext cx="0" cy="0"/>
          <a:chOff x="0" y="0"/>
          <a:chExt cx="0" cy="0"/>
        </a:xfrm>
      </p:grpSpPr>
      <p:sp>
        <p:nvSpPr>
          <p:cNvPr id="36" name="Google Shape;36;p6"/>
          <p:cNvSpPr/>
          <p:nvPr/>
        </p:nvSpPr>
        <p:spPr>
          <a:xfrm>
            <a:off x="4228750" y="-100"/>
            <a:ext cx="49083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2</a:t>
            </a:r>
            <a:endParaRPr sz="2800" b="1">
              <a:solidFill>
                <a:schemeClr val="dk1"/>
              </a:solidFill>
            </a:endParaRPr>
          </a:p>
        </p:txBody>
      </p:sp>
      <p:sp>
        <p:nvSpPr>
          <p:cNvPr id="38" name="Google Shape;38;p6"/>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txBox="1"/>
          <p:nvPr/>
        </p:nvSpPr>
        <p:spPr>
          <a:xfrm>
            <a:off x="1574025" y="1605813"/>
            <a:ext cx="1059000" cy="612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2000" b="1"/>
              <a:t>Pros</a:t>
            </a:r>
            <a:endParaRPr sz="2000" b="1">
              <a:solidFill>
                <a:srgbClr val="000000"/>
              </a:solidFill>
            </a:endParaRPr>
          </a:p>
          <a:p>
            <a:pPr marL="0" lvl="0" indent="0" algn="l" rtl="0">
              <a:lnSpc>
                <a:spcPct val="115000"/>
              </a:lnSpc>
              <a:spcBef>
                <a:spcPts val="0"/>
              </a:spcBef>
              <a:spcAft>
                <a:spcPts val="0"/>
              </a:spcAft>
              <a:buNone/>
            </a:pPr>
            <a:endParaRPr sz="1600" b="1">
              <a:solidFill>
                <a:srgbClr val="000000"/>
              </a:solidFill>
            </a:endParaRPr>
          </a:p>
        </p:txBody>
      </p:sp>
      <p:sp>
        <p:nvSpPr>
          <p:cNvPr id="40" name="Google Shape;40;p6"/>
          <p:cNvSpPr txBox="1"/>
          <p:nvPr/>
        </p:nvSpPr>
        <p:spPr>
          <a:xfrm>
            <a:off x="1098600" y="2309175"/>
            <a:ext cx="2288100" cy="12555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0" lvl="0" indent="0" algn="l" rtl="0">
              <a:spcBef>
                <a:spcPts val="0"/>
              </a:spcBef>
              <a:spcAft>
                <a:spcPts val="0"/>
              </a:spcAft>
              <a:buNone/>
            </a:pPr>
            <a:endParaRPr sz="1100"/>
          </a:p>
        </p:txBody>
      </p:sp>
      <p:sp>
        <p:nvSpPr>
          <p:cNvPr id="41" name="Google Shape;41;p6"/>
          <p:cNvSpPr/>
          <p:nvPr/>
        </p:nvSpPr>
        <p:spPr>
          <a:xfrm>
            <a:off x="1640025" y="204712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txBox="1"/>
          <p:nvPr/>
        </p:nvSpPr>
        <p:spPr>
          <a:xfrm>
            <a:off x="5841225" y="1605813"/>
            <a:ext cx="1059000" cy="612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2000" b="1"/>
              <a:t>Cons</a:t>
            </a:r>
            <a:endParaRPr sz="2000" b="1">
              <a:solidFill>
                <a:srgbClr val="000000"/>
              </a:solidFill>
            </a:endParaRPr>
          </a:p>
          <a:p>
            <a:pPr marL="0" lvl="0" indent="0" algn="l" rtl="0">
              <a:lnSpc>
                <a:spcPct val="115000"/>
              </a:lnSpc>
              <a:spcBef>
                <a:spcPts val="0"/>
              </a:spcBef>
              <a:spcAft>
                <a:spcPts val="0"/>
              </a:spcAft>
              <a:buNone/>
            </a:pPr>
            <a:endParaRPr sz="1600" b="1">
              <a:solidFill>
                <a:srgbClr val="000000"/>
              </a:solidFill>
            </a:endParaRPr>
          </a:p>
        </p:txBody>
      </p:sp>
      <p:sp>
        <p:nvSpPr>
          <p:cNvPr id="43" name="Google Shape;43;p6"/>
          <p:cNvSpPr txBox="1"/>
          <p:nvPr/>
        </p:nvSpPr>
        <p:spPr>
          <a:xfrm>
            <a:off x="5365800" y="2309175"/>
            <a:ext cx="2288100" cy="12555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457200" lvl="0" indent="-298450" algn="l" rtl="0">
              <a:spcBef>
                <a:spcPts val="0"/>
              </a:spcBef>
              <a:spcAft>
                <a:spcPts val="0"/>
              </a:spcAft>
              <a:buClr>
                <a:srgbClr val="EB1C23"/>
              </a:buClr>
              <a:buSzPts val="1100"/>
              <a:buChar char="■"/>
            </a:pPr>
            <a:r>
              <a:rPr lang="en-US" sz="1100">
                <a:solidFill>
                  <a:schemeClr val="dk1"/>
                </a:solidFill>
              </a:rPr>
              <a:t>Lorem ipsum dolor sit </a:t>
            </a:r>
            <a:endParaRPr sz="1100">
              <a:solidFill>
                <a:schemeClr val="dk1"/>
              </a:solidFill>
            </a:endParaRPr>
          </a:p>
          <a:p>
            <a:pPr marL="0" lvl="0" indent="0" algn="l" rtl="0">
              <a:spcBef>
                <a:spcPts val="0"/>
              </a:spcBef>
              <a:spcAft>
                <a:spcPts val="0"/>
              </a:spcAft>
              <a:buNone/>
            </a:pPr>
            <a:endParaRPr sz="1100"/>
          </a:p>
        </p:txBody>
      </p:sp>
      <p:sp>
        <p:nvSpPr>
          <p:cNvPr id="44" name="Google Shape;44;p6"/>
          <p:cNvSpPr/>
          <p:nvPr/>
        </p:nvSpPr>
        <p:spPr>
          <a:xfrm>
            <a:off x="5907225" y="204712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de sample">
  <p:cSld name="BLANK_2">
    <p:spTree>
      <p:nvGrpSpPr>
        <p:cNvPr id="1" name="Shape 47"/>
        <p:cNvGrpSpPr/>
        <p:nvPr/>
      </p:nvGrpSpPr>
      <p:grpSpPr>
        <a:xfrm>
          <a:off x="0" y="0"/>
          <a:ext cx="0" cy="0"/>
          <a:chOff x="0" y="0"/>
          <a:chExt cx="0" cy="0"/>
        </a:xfrm>
      </p:grpSpPr>
      <p:sp>
        <p:nvSpPr>
          <p:cNvPr id="48" name="Google Shape;48;p7"/>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3</a:t>
            </a:r>
            <a:endParaRPr sz="2800" b="1">
              <a:solidFill>
                <a:schemeClr val="dk1"/>
              </a:solidFill>
            </a:endParaRPr>
          </a:p>
        </p:txBody>
      </p:sp>
      <p:sp>
        <p:nvSpPr>
          <p:cNvPr id="49" name="Google Shape;49;p7"/>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667600" y="1025475"/>
            <a:ext cx="6673200" cy="3480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p:nvPr/>
        </p:nvSpPr>
        <p:spPr>
          <a:xfrm>
            <a:off x="689650" y="1109675"/>
            <a:ext cx="6069600" cy="32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a:solidFill>
                  <a:srgbClr val="333333"/>
                </a:solidFill>
              </a:rPr>
              <a:t>int </a:t>
            </a:r>
            <a:r>
              <a:rPr lang="en-US" sz="1000">
                <a:solidFill>
                  <a:srgbClr val="990000"/>
                </a:solidFill>
              </a:rPr>
              <a:t>main</a:t>
            </a:r>
            <a:r>
              <a:rPr lang="en-US" sz="1000">
                <a:solidFill>
                  <a:srgbClr val="333333"/>
                </a:solidFill>
              </a:rPr>
              <a:t>(void)</a:t>
            </a:r>
            <a:endParaRPr sz="1000">
              <a:solidFill>
                <a:srgbClr val="333333"/>
              </a:solidFill>
            </a:endParaRPr>
          </a:p>
          <a:p>
            <a:pPr marL="0" lvl="0" indent="0" algn="l" rtl="0">
              <a:spcBef>
                <a:spcPts val="0"/>
              </a:spcBef>
              <a:spcAft>
                <a:spcPts val="0"/>
              </a:spcAft>
              <a:buNone/>
            </a:pP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int c, i, nwhite, nother;</a:t>
            </a:r>
            <a:endParaRPr sz="1000">
              <a:solidFill>
                <a:srgbClr val="333333"/>
              </a:solidFill>
            </a:endParaRPr>
          </a:p>
          <a:p>
            <a:pPr marL="0" lvl="0" indent="0" algn="l" rtl="0">
              <a:spcBef>
                <a:spcPts val="0"/>
              </a:spcBef>
              <a:spcAft>
                <a:spcPts val="0"/>
              </a:spcAft>
              <a:buNone/>
            </a:pPr>
            <a:r>
              <a:rPr lang="en-US" sz="1000">
                <a:solidFill>
                  <a:srgbClr val="333333"/>
                </a:solidFill>
              </a:rPr>
              <a:t>        int ndigit[</a:t>
            </a:r>
            <a:r>
              <a:rPr lang="en-US" sz="1000">
                <a:solidFill>
                  <a:srgbClr val="008080"/>
                </a:solidFill>
              </a:rPr>
              <a:t>10</a:t>
            </a:r>
            <a:r>
              <a:rPr lang="en-US" sz="1000">
                <a:solidFill>
                  <a:srgbClr val="333333"/>
                </a:solidFill>
              </a:rPr>
              <a:t>];</a:t>
            </a:r>
            <a:endParaRPr sz="1000">
              <a:solidFill>
                <a:srgbClr val="333333"/>
              </a:solidFill>
            </a:endParaRPr>
          </a:p>
          <a:p>
            <a:pPr marL="0" lvl="0" indent="0" algn="l" rtl="0">
              <a:spcBef>
                <a:spcPts val="0"/>
              </a:spcBef>
              <a:spcAft>
                <a:spcPts val="0"/>
              </a:spcAft>
              <a:buNone/>
            </a:pPr>
            <a:endParaRPr sz="1000">
              <a:solidFill>
                <a:srgbClr val="333333"/>
              </a:solidFill>
            </a:endParaRPr>
          </a:p>
          <a:p>
            <a:pPr marL="0" lvl="0" indent="0" algn="l" rtl="0">
              <a:spcBef>
                <a:spcPts val="0"/>
              </a:spcBef>
              <a:spcAft>
                <a:spcPts val="0"/>
              </a:spcAft>
              <a:buNone/>
            </a:pPr>
            <a:r>
              <a:rPr lang="en-US" sz="1000">
                <a:solidFill>
                  <a:srgbClr val="333333"/>
                </a:solidFill>
              </a:rPr>
              <a:t>        nwhite = nother = </a:t>
            </a:r>
            <a:r>
              <a:rPr lang="en-US" sz="1000">
                <a:solidFill>
                  <a:srgbClr val="008080"/>
                </a:solidFill>
              </a:rPr>
              <a:t>0</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for (i = </a:t>
            </a:r>
            <a:r>
              <a:rPr lang="en-US" sz="1000">
                <a:solidFill>
                  <a:srgbClr val="008080"/>
                </a:solidFill>
              </a:rPr>
              <a:t>0</a:t>
            </a:r>
            <a:r>
              <a:rPr lang="en-US" sz="1000">
                <a:solidFill>
                  <a:srgbClr val="333333"/>
                </a:solidFill>
              </a:rPr>
              <a:t>; i &lt; </a:t>
            </a:r>
            <a:r>
              <a:rPr lang="en-US" sz="1000">
                <a:solidFill>
                  <a:srgbClr val="008080"/>
                </a:solidFill>
              </a:rPr>
              <a:t>10</a:t>
            </a:r>
            <a:r>
              <a:rPr lang="en-US" sz="1000">
                <a:solidFill>
                  <a:srgbClr val="333333"/>
                </a:solidFill>
              </a:rPr>
              <a:t>; ++i)</a:t>
            </a:r>
            <a:endParaRPr sz="1000">
              <a:solidFill>
                <a:srgbClr val="333333"/>
              </a:solidFill>
            </a:endParaRPr>
          </a:p>
          <a:p>
            <a:pPr marL="0" lvl="0" indent="0" algn="l" rtl="0">
              <a:spcBef>
                <a:spcPts val="0"/>
              </a:spcBef>
              <a:spcAft>
                <a:spcPts val="0"/>
              </a:spcAft>
              <a:buNone/>
            </a:pPr>
            <a:r>
              <a:rPr lang="en-US" sz="1000">
                <a:solidFill>
                  <a:srgbClr val="333333"/>
                </a:solidFill>
              </a:rPr>
              <a:t>                ndigit[i] = </a:t>
            </a:r>
            <a:r>
              <a:rPr lang="en-US" sz="1000">
                <a:solidFill>
                  <a:srgbClr val="008080"/>
                </a:solidFill>
              </a:rPr>
              <a:t>0</a:t>
            </a:r>
            <a:r>
              <a:rPr lang="en-US" sz="1000">
                <a:solidFill>
                  <a:srgbClr val="333333"/>
                </a:solidFill>
              </a:rPr>
              <a:t>;</a:t>
            </a:r>
            <a:endParaRPr sz="1000">
              <a:solidFill>
                <a:srgbClr val="333333"/>
              </a:solidFill>
            </a:endParaRPr>
          </a:p>
          <a:p>
            <a:pPr marL="0" lvl="0" indent="0" algn="l" rtl="0">
              <a:spcBef>
                <a:spcPts val="0"/>
              </a:spcBef>
              <a:spcAft>
                <a:spcPts val="0"/>
              </a:spcAft>
              <a:buNone/>
            </a:pPr>
            <a:endParaRPr sz="1000">
              <a:solidFill>
                <a:srgbClr val="333333"/>
              </a:solidFill>
            </a:endParaRPr>
          </a:p>
          <a:p>
            <a:pPr marL="0" lvl="0" indent="0" algn="l" rtl="0">
              <a:spcBef>
                <a:spcPts val="0"/>
              </a:spcBef>
              <a:spcAft>
                <a:spcPts val="0"/>
              </a:spcAft>
              <a:buNone/>
            </a:pPr>
            <a:r>
              <a:rPr lang="en-US" sz="1000">
                <a:solidFill>
                  <a:srgbClr val="333333"/>
                </a:solidFill>
              </a:rPr>
              <a:t>        while ((c = getchar()) != EOF)</a:t>
            </a:r>
            <a:endParaRPr sz="1000">
              <a:solidFill>
                <a:srgbClr val="333333"/>
              </a:solidFill>
            </a:endParaRPr>
          </a:p>
          <a:p>
            <a:pPr marL="0" lvl="0" indent="0" algn="l" rtl="0">
              <a:spcBef>
                <a:spcPts val="0"/>
              </a:spcBef>
              <a:spcAft>
                <a:spcPts val="0"/>
              </a:spcAft>
              <a:buNone/>
            </a:pPr>
            <a:r>
              <a:rPr lang="en-US" sz="1000" i="1">
                <a:solidFill>
                  <a:srgbClr val="999988"/>
                </a:solidFill>
              </a:rPr>
              <a:t>////// ________________________________</a:t>
            </a:r>
            <a:endParaRPr sz="1000">
              <a:solidFill>
                <a:srgbClr val="333333"/>
              </a:solidFill>
            </a:endParaRPr>
          </a:p>
          <a:p>
            <a:pPr marL="0" lvl="0" indent="0" algn="l" rtl="0">
              <a:spcBef>
                <a:spcPts val="0"/>
              </a:spcBef>
              <a:spcAft>
                <a:spcPts val="0"/>
              </a:spcAft>
              <a:buNone/>
            </a:pPr>
            <a:r>
              <a:rPr lang="en-US" sz="1000">
                <a:solidFill>
                  <a:srgbClr val="333333"/>
                </a:solidFill>
              </a:rPr>
              <a:t>                if (c &gt;= </a:t>
            </a:r>
            <a:r>
              <a:rPr lang="en-US" sz="1000">
                <a:solidFill>
                  <a:srgbClr val="DD1144"/>
                </a:solidFill>
              </a:rPr>
              <a:t>'0'</a:t>
            </a:r>
            <a:r>
              <a:rPr lang="en-US" sz="1000">
                <a:solidFill>
                  <a:srgbClr val="333333"/>
                </a:solidFill>
              </a:rPr>
              <a:t> &amp;&amp; c &lt;= </a:t>
            </a:r>
            <a:r>
              <a:rPr lang="en-US" sz="1000">
                <a:solidFill>
                  <a:srgbClr val="DD1144"/>
                </a:solidFill>
              </a:rPr>
              <a:t>'9'</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++ndigit[c - </a:t>
            </a:r>
            <a:r>
              <a:rPr lang="en-US" sz="1000">
                <a:solidFill>
                  <a:srgbClr val="DD1144"/>
                </a:solidFill>
              </a:rPr>
              <a:t>'0'</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i="1">
                <a:solidFill>
                  <a:srgbClr val="999988"/>
                </a:solidFill>
              </a:rPr>
              <a:t>////// ^^^^^^^^^^^^^^^^^^^^^^^^^^</a:t>
            </a:r>
            <a:endParaRPr sz="1000">
              <a:solidFill>
                <a:srgbClr val="333333"/>
              </a:solidFill>
            </a:endParaRPr>
          </a:p>
          <a:p>
            <a:pPr marL="0" lvl="0" indent="0" algn="l" rtl="0">
              <a:spcBef>
                <a:spcPts val="0"/>
              </a:spcBef>
              <a:spcAft>
                <a:spcPts val="0"/>
              </a:spcAft>
              <a:buNone/>
            </a:pPr>
            <a:r>
              <a:rPr lang="en-US" sz="1000">
                <a:solidFill>
                  <a:srgbClr val="333333"/>
                </a:solidFill>
              </a:rPr>
              <a:t>                else if (c == </a:t>
            </a:r>
            <a:r>
              <a:rPr lang="en-US" sz="1000">
                <a:solidFill>
                  <a:srgbClr val="DD1144"/>
                </a:solidFill>
              </a:rPr>
              <a:t>' '</a:t>
            </a:r>
            <a:r>
              <a:rPr lang="en-US" sz="1000">
                <a:solidFill>
                  <a:srgbClr val="333333"/>
                </a:solidFill>
              </a:rPr>
              <a:t> || c == </a:t>
            </a:r>
            <a:r>
              <a:rPr lang="en-US" sz="1000">
                <a:solidFill>
                  <a:srgbClr val="DD1144"/>
                </a:solidFill>
              </a:rPr>
              <a:t>'\n'</a:t>
            </a:r>
            <a:r>
              <a:rPr lang="en-US" sz="1000">
                <a:solidFill>
                  <a:srgbClr val="333333"/>
                </a:solidFill>
              </a:rPr>
              <a:t> || c == </a:t>
            </a:r>
            <a:r>
              <a:rPr lang="en-US" sz="1000">
                <a:solidFill>
                  <a:srgbClr val="DD1144"/>
                </a:solidFill>
              </a:rPr>
              <a:t>'\t'</a:t>
            </a:r>
            <a:r>
              <a:rPr lang="en-US" sz="1000">
                <a:solidFill>
                  <a:srgbClr val="333333"/>
                </a:solidFill>
              </a:rPr>
              <a:t>)</a:t>
            </a:r>
            <a:endParaRPr sz="1000">
              <a:solidFill>
                <a:srgbClr val="333333"/>
              </a:solidFill>
            </a:endParaRPr>
          </a:p>
          <a:p>
            <a:pPr marL="0" lvl="0" indent="0" algn="l" rtl="0">
              <a:spcBef>
                <a:spcPts val="0"/>
              </a:spcBef>
              <a:spcAft>
                <a:spcPts val="0"/>
              </a:spcAft>
              <a:buNone/>
            </a:pPr>
            <a:r>
              <a:rPr lang="en-US" sz="1000">
                <a:solidFill>
                  <a:srgbClr val="333333"/>
                </a:solidFill>
              </a:rPr>
              <a:t>                        ++nwhite;</a:t>
            </a:r>
            <a:endParaRPr sz="1000">
              <a:solidFill>
                <a:srgbClr val="333333"/>
              </a:solidFill>
            </a:endParaRPr>
          </a:p>
          <a:p>
            <a:pPr marL="0" lvl="0" indent="0" algn="l" rtl="0">
              <a:spcBef>
                <a:spcPts val="0"/>
              </a:spcBef>
              <a:spcAft>
                <a:spcPts val="0"/>
              </a:spcAft>
              <a:buNone/>
            </a:pPr>
            <a:r>
              <a:rPr lang="en-US" sz="1000">
                <a:solidFill>
                  <a:srgbClr val="333333"/>
                </a:solidFill>
              </a:rPr>
              <a:t>                else</a:t>
            </a:r>
            <a:endParaRPr sz="1000">
              <a:solidFill>
                <a:srgbClr val="333333"/>
              </a:solidFill>
            </a:endParaRPr>
          </a:p>
          <a:p>
            <a:pPr marL="0" lvl="0" indent="0" algn="l" rtl="0">
              <a:spcBef>
                <a:spcPts val="0"/>
              </a:spcBef>
              <a:spcAft>
                <a:spcPts val="0"/>
              </a:spcAft>
              <a:buNone/>
            </a:pPr>
            <a:r>
              <a:rPr lang="en-US" sz="1000">
                <a:solidFill>
                  <a:srgbClr val="333333"/>
                </a:solidFill>
              </a:rPr>
              <a:t>                        ++nother;</a:t>
            </a:r>
            <a:endParaRPr/>
          </a:p>
        </p:txBody>
      </p:sp>
      <p:sp>
        <p:nvSpPr>
          <p:cNvPr id="52" name="Google Shape;52;p7"/>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p:cSld name="CUSTOM">
    <p:spTree>
      <p:nvGrpSpPr>
        <p:cNvPr id="1" name="Shape 61"/>
        <p:cNvGrpSpPr/>
        <p:nvPr/>
      </p:nvGrpSpPr>
      <p:grpSpPr>
        <a:xfrm>
          <a:off x="0" y="0"/>
          <a:ext cx="0" cy="0"/>
          <a:chOff x="0" y="0"/>
          <a:chExt cx="0" cy="0"/>
        </a:xfrm>
      </p:grpSpPr>
      <p:pic>
        <p:nvPicPr>
          <p:cNvPr id="62" name="Google Shape;62;p9"/>
          <p:cNvPicPr preferRelativeResize="0"/>
          <p:nvPr/>
        </p:nvPicPr>
        <p:blipFill>
          <a:blip r:embed="rId2">
            <a:alphaModFix/>
          </a:blip>
          <a:stretch>
            <a:fillRect/>
          </a:stretch>
        </p:blipFill>
        <p:spPr>
          <a:xfrm>
            <a:off x="0" y="-1"/>
            <a:ext cx="9143994" cy="5142018"/>
          </a:xfrm>
          <a:prstGeom prst="rect">
            <a:avLst/>
          </a:prstGeom>
          <a:noFill/>
          <a:ln>
            <a:noFill/>
          </a:ln>
        </p:spPr>
      </p:pic>
      <p:sp>
        <p:nvSpPr>
          <p:cNvPr id="63" name="Google Shape;63;p9"/>
          <p:cNvSpPr txBox="1"/>
          <p:nvPr/>
        </p:nvSpPr>
        <p:spPr>
          <a:xfrm rot="-5400000">
            <a:off x="8289450" y="410125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solidFill>
                  <a:srgbClr val="FFFFFF"/>
                </a:solidFill>
              </a:rPr>
              <a:t>itechart.com</a:t>
            </a:r>
            <a:endParaRPr sz="900">
              <a:solidFill>
                <a:srgbClr val="FFFFFF"/>
              </a:solidFill>
            </a:endParaRPr>
          </a:p>
        </p:txBody>
      </p:sp>
      <p:sp>
        <p:nvSpPr>
          <p:cNvPr id="64" name="Google Shape;64;p9"/>
          <p:cNvSpPr txBox="1"/>
          <p:nvPr/>
        </p:nvSpPr>
        <p:spPr>
          <a:xfrm>
            <a:off x="591500" y="1978425"/>
            <a:ext cx="69765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800" b="1">
                <a:solidFill>
                  <a:schemeClr val="lt1"/>
                </a:solidFill>
              </a:rPr>
              <a:t>Title 2</a:t>
            </a:r>
            <a:endParaRPr sz="3800" b="1">
              <a:solidFill>
                <a:schemeClr val="lt1"/>
              </a:solidFill>
            </a:endParaRPr>
          </a:p>
        </p:txBody>
      </p:sp>
      <p:sp>
        <p:nvSpPr>
          <p:cNvPr id="65" name="Google Shape;65;p9"/>
          <p:cNvSpPr/>
          <p:nvPr/>
        </p:nvSpPr>
        <p:spPr>
          <a:xfrm>
            <a:off x="718900" y="3894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3 columns">
  <p:cSld name="CUSTOM_3">
    <p:spTree>
      <p:nvGrpSpPr>
        <p:cNvPr id="1" name="Shape 66"/>
        <p:cNvGrpSpPr/>
        <p:nvPr/>
      </p:nvGrpSpPr>
      <p:grpSpPr>
        <a:xfrm>
          <a:off x="0" y="0"/>
          <a:ext cx="0" cy="0"/>
          <a:chOff x="0" y="0"/>
          <a:chExt cx="0" cy="0"/>
        </a:xfrm>
      </p:grpSpPr>
      <p:sp>
        <p:nvSpPr>
          <p:cNvPr id="67" name="Google Shape;67;p10"/>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6</a:t>
            </a:r>
            <a:endParaRPr sz="2800" b="1">
              <a:solidFill>
                <a:schemeClr val="dk1"/>
              </a:solidFill>
            </a:endParaRPr>
          </a:p>
        </p:txBody>
      </p:sp>
      <p:sp>
        <p:nvSpPr>
          <p:cNvPr id="68" name="Google Shape;68;p10"/>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9" name="Google Shape;69;p10"/>
          <p:cNvGraphicFramePr/>
          <p:nvPr/>
        </p:nvGraphicFramePr>
        <p:xfrm>
          <a:off x="718900" y="1571050"/>
          <a:ext cx="3000000" cy="3000000"/>
        </p:xfrm>
        <a:graphic>
          <a:graphicData uri="http://schemas.openxmlformats.org/drawingml/2006/table">
            <a:tbl>
              <a:tblPr>
                <a:noFill/>
                <a:tableStyleId>{B0F8FA48-7EB7-4DD3-92C9-9F3FFB8CBEC5}</a:tableStyleId>
              </a:tblPr>
              <a:tblGrid>
                <a:gridCol w="2321200">
                  <a:extLst>
                    <a:ext uri="{9D8B030D-6E8A-4147-A177-3AD203B41FA5}">
                      <a16:colId xmlns:a16="http://schemas.microsoft.com/office/drawing/2014/main" val="20000"/>
                    </a:ext>
                  </a:extLst>
                </a:gridCol>
                <a:gridCol w="2682975">
                  <a:extLst>
                    <a:ext uri="{9D8B030D-6E8A-4147-A177-3AD203B41FA5}">
                      <a16:colId xmlns:a16="http://schemas.microsoft.com/office/drawing/2014/main" val="20001"/>
                    </a:ext>
                  </a:extLst>
                </a:gridCol>
                <a:gridCol w="2484550">
                  <a:extLst>
                    <a:ext uri="{9D8B030D-6E8A-4147-A177-3AD203B41FA5}">
                      <a16:colId xmlns:a16="http://schemas.microsoft.com/office/drawing/2014/main" val="20002"/>
                    </a:ext>
                  </a:extLst>
                </a:gridCol>
              </a:tblGrid>
              <a:tr h="531250">
                <a:tc>
                  <a:txBody>
                    <a:bodyPr/>
                    <a:lstStyle/>
                    <a:p>
                      <a:pPr marL="0" lvl="0" indent="0" algn="ctr" rtl="0">
                        <a:spcBef>
                          <a:spcPts val="500"/>
                        </a:spcBef>
                        <a:spcAft>
                          <a:spcPts val="0"/>
                        </a:spcAft>
                        <a:buNone/>
                      </a:pPr>
                      <a:r>
                        <a:rPr lang="en-US" sz="1300" b="1"/>
                        <a:t>N1</a:t>
                      </a:r>
                      <a:endParaRPr sz="1300"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a:t>N2</a:t>
                      </a:r>
                      <a:endParaRPr sz="13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500"/>
                        </a:spcBef>
                        <a:spcAft>
                          <a:spcPts val="0"/>
                        </a:spcAft>
                        <a:buNone/>
                      </a:pPr>
                      <a:r>
                        <a:rPr lang="en-US" sz="1300" b="1"/>
                        <a:t>N3</a:t>
                      </a:r>
                      <a:endParaRPr sz="1300" b="1"/>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100">
                          <a:solidFill>
                            <a:srgbClr val="000000"/>
                          </a:solidFill>
                        </a:rPr>
                        <a:t>Full project plan and project management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100"/>
                        <a:t>Lorem ipsum dolor sit amet, consectetur adipiscing elit</a:t>
                      </a:r>
                      <a:endParaRPr sz="1100"/>
                    </a:p>
                  </a:txBody>
                  <a:tcPr marL="91425" marR="91425" marT="91425" marB="91425">
                    <a:lnL w="9525"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70" name="Google Shape;70;p10"/>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0"/>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with highlights)">
  <p:cSld name="CUSTOM_2">
    <p:spTree>
      <p:nvGrpSpPr>
        <p:cNvPr id="1" name="Shape 131"/>
        <p:cNvGrpSpPr/>
        <p:nvPr/>
      </p:nvGrpSpPr>
      <p:grpSpPr>
        <a:xfrm>
          <a:off x="0" y="0"/>
          <a:ext cx="0" cy="0"/>
          <a:chOff x="0" y="0"/>
          <a:chExt cx="0" cy="0"/>
        </a:xfrm>
      </p:grpSpPr>
      <p:sp>
        <p:nvSpPr>
          <p:cNvPr id="132" name="Google Shape;132;p12"/>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a:solidFill>
                  <a:schemeClr val="dk1"/>
                </a:solidFill>
              </a:rPr>
              <a:t>Slide 8</a:t>
            </a:r>
            <a:endParaRPr sz="2800" b="1">
              <a:solidFill>
                <a:schemeClr val="dk1"/>
              </a:solidFill>
            </a:endParaRPr>
          </a:p>
        </p:txBody>
      </p:sp>
      <p:sp>
        <p:nvSpPr>
          <p:cNvPr id="133" name="Google Shape;133;p12"/>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12"/>
          <p:cNvCxnSpPr/>
          <p:nvPr/>
        </p:nvCxnSpPr>
        <p:spPr>
          <a:xfrm>
            <a:off x="21332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135" name="Google Shape;135;p12"/>
          <p:cNvSpPr/>
          <p:nvPr/>
        </p:nvSpPr>
        <p:spPr>
          <a:xfrm>
            <a:off x="1319200" y="1205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2"/>
          <p:cNvSpPr/>
          <p:nvPr/>
        </p:nvSpPr>
        <p:spPr>
          <a:xfrm>
            <a:off x="1319200" y="1586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2"/>
          <p:cNvSpPr/>
          <p:nvPr/>
        </p:nvSpPr>
        <p:spPr>
          <a:xfrm>
            <a:off x="1319200" y="1967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2"/>
          <p:cNvSpPr/>
          <p:nvPr/>
        </p:nvSpPr>
        <p:spPr>
          <a:xfrm>
            <a:off x="1319200" y="2348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2"/>
          <p:cNvSpPr/>
          <p:nvPr/>
        </p:nvSpPr>
        <p:spPr>
          <a:xfrm>
            <a:off x="1319200" y="2729950"/>
            <a:ext cx="1614000" cy="294600"/>
          </a:xfrm>
          <a:prstGeom prst="rect">
            <a:avLst/>
          </a:prstGeom>
          <a:solidFill>
            <a:srgbClr val="FF0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2"/>
          <p:cNvSpPr/>
          <p:nvPr/>
        </p:nvSpPr>
        <p:spPr>
          <a:xfrm>
            <a:off x="1319200" y="3110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2"/>
          <p:cNvSpPr/>
          <p:nvPr/>
        </p:nvSpPr>
        <p:spPr>
          <a:xfrm>
            <a:off x="1319200" y="3491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2"/>
          <p:cNvSpPr/>
          <p:nvPr/>
        </p:nvSpPr>
        <p:spPr>
          <a:xfrm>
            <a:off x="1319200" y="3872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2"/>
          <p:cNvSpPr txBox="1"/>
          <p:nvPr/>
        </p:nvSpPr>
        <p:spPr>
          <a:xfrm>
            <a:off x="13262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4" name="Google Shape;144;p12"/>
          <p:cNvSpPr txBox="1"/>
          <p:nvPr/>
        </p:nvSpPr>
        <p:spPr>
          <a:xfrm>
            <a:off x="13262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5" name="Google Shape;145;p12"/>
          <p:cNvSpPr txBox="1"/>
          <p:nvPr/>
        </p:nvSpPr>
        <p:spPr>
          <a:xfrm>
            <a:off x="13262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6" name="Google Shape;146;p12"/>
          <p:cNvSpPr txBox="1"/>
          <p:nvPr/>
        </p:nvSpPr>
        <p:spPr>
          <a:xfrm>
            <a:off x="13262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7" name="Google Shape;147;p12"/>
          <p:cNvSpPr txBox="1"/>
          <p:nvPr/>
        </p:nvSpPr>
        <p:spPr>
          <a:xfrm>
            <a:off x="13262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FFFFFF"/>
                </a:solidFill>
              </a:rPr>
              <a:t>Text 1</a:t>
            </a:r>
            <a:endParaRPr sz="1200">
              <a:solidFill>
                <a:srgbClr val="FFFFFF"/>
              </a:solidFill>
            </a:endParaRPr>
          </a:p>
        </p:txBody>
      </p:sp>
      <p:sp>
        <p:nvSpPr>
          <p:cNvPr id="148" name="Google Shape;148;p12"/>
          <p:cNvSpPr txBox="1"/>
          <p:nvPr/>
        </p:nvSpPr>
        <p:spPr>
          <a:xfrm>
            <a:off x="13262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49" name="Google Shape;149;p12"/>
          <p:cNvSpPr txBox="1"/>
          <p:nvPr/>
        </p:nvSpPr>
        <p:spPr>
          <a:xfrm>
            <a:off x="13262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50" name="Google Shape;150;p12"/>
          <p:cNvSpPr txBox="1"/>
          <p:nvPr/>
        </p:nvSpPr>
        <p:spPr>
          <a:xfrm>
            <a:off x="13262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cxnSp>
        <p:nvCxnSpPr>
          <p:cNvPr id="151" name="Google Shape;151;p12"/>
          <p:cNvCxnSpPr>
            <a:stCxn id="152" idx="2"/>
            <a:endCxn id="153" idx="0"/>
          </p:cNvCxnSpPr>
          <p:nvPr/>
        </p:nvCxnSpPr>
        <p:spPr>
          <a:xfrm>
            <a:off x="41906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154" name="Google Shape;154;p12"/>
          <p:cNvSpPr/>
          <p:nvPr/>
        </p:nvSpPr>
        <p:spPr>
          <a:xfrm>
            <a:off x="3376600" y="1205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a:off x="3376600" y="1586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a:off x="3376600" y="1967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a:off x="3376600" y="2348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a:off x="3376600" y="2729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a:off x="3376600" y="3110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p:nvPr/>
        </p:nvSpPr>
        <p:spPr>
          <a:xfrm>
            <a:off x="3376600" y="3491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2"/>
          <p:cNvSpPr/>
          <p:nvPr/>
        </p:nvSpPr>
        <p:spPr>
          <a:xfrm>
            <a:off x="3376600" y="3872950"/>
            <a:ext cx="1614000" cy="2946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txBox="1"/>
          <p:nvPr/>
        </p:nvSpPr>
        <p:spPr>
          <a:xfrm>
            <a:off x="33836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2" name="Google Shape;162;p12"/>
          <p:cNvSpPr txBox="1"/>
          <p:nvPr/>
        </p:nvSpPr>
        <p:spPr>
          <a:xfrm>
            <a:off x="33836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3" name="Google Shape;163;p12"/>
          <p:cNvSpPr txBox="1"/>
          <p:nvPr/>
        </p:nvSpPr>
        <p:spPr>
          <a:xfrm>
            <a:off x="33836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4" name="Google Shape;164;p12"/>
          <p:cNvSpPr txBox="1"/>
          <p:nvPr/>
        </p:nvSpPr>
        <p:spPr>
          <a:xfrm>
            <a:off x="33836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5" name="Google Shape;165;p12"/>
          <p:cNvSpPr txBox="1"/>
          <p:nvPr/>
        </p:nvSpPr>
        <p:spPr>
          <a:xfrm>
            <a:off x="33836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6" name="Google Shape;166;p12"/>
          <p:cNvSpPr txBox="1"/>
          <p:nvPr/>
        </p:nvSpPr>
        <p:spPr>
          <a:xfrm>
            <a:off x="33836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67" name="Google Shape;167;p12"/>
          <p:cNvSpPr txBox="1"/>
          <p:nvPr/>
        </p:nvSpPr>
        <p:spPr>
          <a:xfrm>
            <a:off x="33836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cxnSp>
        <p:nvCxnSpPr>
          <p:cNvPr id="168" name="Google Shape;168;p12"/>
          <p:cNvCxnSpPr/>
          <p:nvPr/>
        </p:nvCxnSpPr>
        <p:spPr>
          <a:xfrm>
            <a:off x="6248025" y="1500550"/>
            <a:ext cx="0" cy="2372400"/>
          </a:xfrm>
          <a:prstGeom prst="straightConnector1">
            <a:avLst/>
          </a:prstGeom>
          <a:noFill/>
          <a:ln w="9525" cap="flat" cmpd="sng">
            <a:solidFill>
              <a:srgbClr val="000000"/>
            </a:solidFill>
            <a:prstDash val="solid"/>
            <a:round/>
            <a:headEnd type="none" w="med" len="med"/>
            <a:tailEnd type="none" w="med" len="med"/>
          </a:ln>
        </p:spPr>
      </p:cxnSp>
      <p:sp>
        <p:nvSpPr>
          <p:cNvPr id="169" name="Google Shape;169;p12"/>
          <p:cNvSpPr/>
          <p:nvPr/>
        </p:nvSpPr>
        <p:spPr>
          <a:xfrm>
            <a:off x="5434000" y="1205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2"/>
          <p:cNvSpPr/>
          <p:nvPr/>
        </p:nvSpPr>
        <p:spPr>
          <a:xfrm>
            <a:off x="5434000" y="1586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2"/>
          <p:cNvSpPr/>
          <p:nvPr/>
        </p:nvSpPr>
        <p:spPr>
          <a:xfrm>
            <a:off x="5434000" y="1967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2"/>
          <p:cNvSpPr/>
          <p:nvPr/>
        </p:nvSpPr>
        <p:spPr>
          <a:xfrm>
            <a:off x="5434000" y="2348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2"/>
          <p:cNvSpPr/>
          <p:nvPr/>
        </p:nvSpPr>
        <p:spPr>
          <a:xfrm>
            <a:off x="5434000" y="2729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2"/>
          <p:cNvSpPr/>
          <p:nvPr/>
        </p:nvSpPr>
        <p:spPr>
          <a:xfrm>
            <a:off x="5434000" y="3110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2"/>
          <p:cNvSpPr/>
          <p:nvPr/>
        </p:nvSpPr>
        <p:spPr>
          <a:xfrm>
            <a:off x="5434000" y="3491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2"/>
          <p:cNvSpPr/>
          <p:nvPr/>
        </p:nvSpPr>
        <p:spPr>
          <a:xfrm>
            <a:off x="5434000" y="3872950"/>
            <a:ext cx="1614000" cy="294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2"/>
          <p:cNvSpPr txBox="1"/>
          <p:nvPr/>
        </p:nvSpPr>
        <p:spPr>
          <a:xfrm>
            <a:off x="5441025" y="1205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78" name="Google Shape;178;p12"/>
          <p:cNvSpPr txBox="1"/>
          <p:nvPr/>
        </p:nvSpPr>
        <p:spPr>
          <a:xfrm>
            <a:off x="5441025" y="1586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79" name="Google Shape;179;p12"/>
          <p:cNvSpPr txBox="1"/>
          <p:nvPr/>
        </p:nvSpPr>
        <p:spPr>
          <a:xfrm>
            <a:off x="5441025" y="1967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0" name="Google Shape;180;p12"/>
          <p:cNvSpPr txBox="1"/>
          <p:nvPr/>
        </p:nvSpPr>
        <p:spPr>
          <a:xfrm>
            <a:off x="5441025" y="2348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1" name="Google Shape;181;p12"/>
          <p:cNvSpPr txBox="1"/>
          <p:nvPr/>
        </p:nvSpPr>
        <p:spPr>
          <a:xfrm>
            <a:off x="5441025" y="2729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2" name="Google Shape;182;p12"/>
          <p:cNvSpPr txBox="1"/>
          <p:nvPr/>
        </p:nvSpPr>
        <p:spPr>
          <a:xfrm>
            <a:off x="5441025" y="3110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3" name="Google Shape;183;p12"/>
          <p:cNvSpPr txBox="1"/>
          <p:nvPr/>
        </p:nvSpPr>
        <p:spPr>
          <a:xfrm>
            <a:off x="5441025" y="3491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4" name="Google Shape;184;p12"/>
          <p:cNvSpPr txBox="1"/>
          <p:nvPr/>
        </p:nvSpPr>
        <p:spPr>
          <a:xfrm>
            <a:off x="54410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53" name="Google Shape;153;p12"/>
          <p:cNvSpPr txBox="1"/>
          <p:nvPr/>
        </p:nvSpPr>
        <p:spPr>
          <a:xfrm>
            <a:off x="3383625" y="38729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t>Text 1</a:t>
            </a:r>
            <a:endParaRPr sz="1200"/>
          </a:p>
        </p:txBody>
      </p:sp>
      <p:sp>
        <p:nvSpPr>
          <p:cNvPr id="185" name="Google Shape;185;p12"/>
          <p:cNvSpPr txBox="1"/>
          <p:nvPr/>
        </p:nvSpPr>
        <p:spPr>
          <a:xfrm>
            <a:off x="13262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1</a:t>
            </a:r>
            <a:endParaRPr sz="1000"/>
          </a:p>
        </p:txBody>
      </p:sp>
      <p:sp>
        <p:nvSpPr>
          <p:cNvPr id="186" name="Google Shape;186;p12"/>
          <p:cNvSpPr txBox="1"/>
          <p:nvPr/>
        </p:nvSpPr>
        <p:spPr>
          <a:xfrm>
            <a:off x="33836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2</a:t>
            </a:r>
            <a:endParaRPr sz="1000"/>
          </a:p>
        </p:txBody>
      </p:sp>
      <p:sp>
        <p:nvSpPr>
          <p:cNvPr id="187" name="Google Shape;187;p12"/>
          <p:cNvSpPr txBox="1"/>
          <p:nvPr/>
        </p:nvSpPr>
        <p:spPr>
          <a:xfrm>
            <a:off x="5441025" y="4406350"/>
            <a:ext cx="1614000" cy="2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Description 3</a:t>
            </a:r>
            <a:endParaRPr sz="1000"/>
          </a:p>
        </p:txBody>
      </p:sp>
      <p:sp>
        <p:nvSpPr>
          <p:cNvPr id="188" name="Google Shape;188;p12"/>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2"/>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slide">
  <p:cSld name="BLANK_8">
    <p:spTree>
      <p:nvGrpSpPr>
        <p:cNvPr id="1" name="Shape 196"/>
        <p:cNvGrpSpPr/>
        <p:nvPr/>
      </p:nvGrpSpPr>
      <p:grpSpPr>
        <a:xfrm>
          <a:off x="0" y="0"/>
          <a:ext cx="0" cy="0"/>
          <a:chOff x="0" y="0"/>
          <a:chExt cx="0" cy="0"/>
        </a:xfrm>
      </p:grpSpPr>
      <p:pic>
        <p:nvPicPr>
          <p:cNvPr id="197" name="Google Shape;197;p14"/>
          <p:cNvPicPr preferRelativeResize="0"/>
          <p:nvPr/>
        </p:nvPicPr>
        <p:blipFill>
          <a:blip r:embed="rId2">
            <a:alphaModFix/>
          </a:blip>
          <a:stretch>
            <a:fillRect/>
          </a:stretch>
        </p:blipFill>
        <p:spPr>
          <a:xfrm>
            <a:off x="2" y="0"/>
            <a:ext cx="9144000" cy="5154015"/>
          </a:xfrm>
          <a:prstGeom prst="rect">
            <a:avLst/>
          </a:prstGeom>
          <a:noFill/>
          <a:ln>
            <a:noFill/>
          </a:ln>
        </p:spPr>
      </p:pic>
      <p:sp>
        <p:nvSpPr>
          <p:cNvPr id="198" name="Google Shape;198;p14"/>
          <p:cNvSpPr txBox="1"/>
          <p:nvPr/>
        </p:nvSpPr>
        <p:spPr>
          <a:xfrm>
            <a:off x="7759125" y="4546825"/>
            <a:ext cx="1010400" cy="514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100">
                <a:solidFill>
                  <a:srgbClr val="FFFFFF"/>
                </a:solidFill>
              </a:rPr>
              <a:t>2020</a:t>
            </a:r>
            <a:endParaRPr sz="1100">
              <a:solidFill>
                <a:srgbClr val="FFFFFF"/>
              </a:solidFill>
            </a:endParaRPr>
          </a:p>
        </p:txBody>
      </p:sp>
      <p:pic>
        <p:nvPicPr>
          <p:cNvPr id="199" name="Google Shape;199;p14"/>
          <p:cNvPicPr preferRelativeResize="0"/>
          <p:nvPr/>
        </p:nvPicPr>
        <p:blipFill>
          <a:blip r:embed="rId3">
            <a:alphaModFix/>
          </a:blip>
          <a:stretch>
            <a:fillRect/>
          </a:stretch>
        </p:blipFill>
        <p:spPr>
          <a:xfrm>
            <a:off x="183125" y="67025"/>
            <a:ext cx="2108274" cy="826899"/>
          </a:xfrm>
          <a:prstGeom prst="rect">
            <a:avLst/>
          </a:prstGeom>
          <a:noFill/>
          <a:ln>
            <a:noFill/>
          </a:ln>
        </p:spPr>
      </p:pic>
      <p:sp>
        <p:nvSpPr>
          <p:cNvPr id="200" name="Google Shape;200;p14"/>
          <p:cNvSpPr txBox="1"/>
          <p:nvPr/>
        </p:nvSpPr>
        <p:spPr>
          <a:xfrm>
            <a:off x="1320025" y="3085750"/>
            <a:ext cx="5442600" cy="1194900"/>
          </a:xfrm>
          <a:prstGeom prst="rect">
            <a:avLst/>
          </a:prstGeom>
          <a:noFill/>
          <a:ln>
            <a:noFill/>
          </a:ln>
        </p:spPr>
        <p:txBody>
          <a:bodyPr spcFirstLastPara="1" wrap="square" lIns="91425" tIns="91425" rIns="91425" bIns="91425" anchor="t" anchorCtr="0">
            <a:noAutofit/>
          </a:bodyPr>
          <a:lstStyle/>
          <a:p>
            <a:pPr marL="0" lvl="0" indent="0" algn="r" rtl="0">
              <a:lnSpc>
                <a:spcPct val="96000"/>
              </a:lnSpc>
              <a:spcBef>
                <a:spcPts val="0"/>
              </a:spcBef>
              <a:spcAft>
                <a:spcPts val="0"/>
              </a:spcAft>
              <a:buClr>
                <a:schemeClr val="dk1"/>
              </a:buClr>
              <a:buSzPts val="1100"/>
              <a:buFont typeface="Arial"/>
              <a:buNone/>
            </a:pPr>
            <a:r>
              <a:rPr lang="en-US" sz="3600" b="1">
                <a:solidFill>
                  <a:schemeClr val="lt1"/>
                </a:solidFill>
              </a:rPr>
              <a:t>Lorem ipsum dolor sit amet, consectetur</a:t>
            </a:r>
            <a:endParaRPr sz="3600" b="1">
              <a:solidFill>
                <a:schemeClr val="lt1"/>
              </a:solidFill>
            </a:endParaRPr>
          </a:p>
          <a:p>
            <a:pPr marL="0" lvl="0" indent="0" algn="r" rtl="0">
              <a:lnSpc>
                <a:spcPct val="96000"/>
              </a:lnSpc>
              <a:spcBef>
                <a:spcPts val="0"/>
              </a:spcBef>
              <a:spcAft>
                <a:spcPts val="0"/>
              </a:spcAft>
              <a:buClr>
                <a:schemeClr val="dk1"/>
              </a:buClr>
              <a:buSzPts val="1100"/>
              <a:buFont typeface="Arial"/>
              <a:buNone/>
            </a:pPr>
            <a:endParaRPr sz="3600" b="1">
              <a:solidFill>
                <a:schemeClr val="lt1"/>
              </a:solidFill>
            </a:endParaRPr>
          </a:p>
          <a:p>
            <a:pPr marL="0" lvl="0" indent="0" algn="r" rtl="0">
              <a:lnSpc>
                <a:spcPct val="96000"/>
              </a:lnSpc>
              <a:spcBef>
                <a:spcPts val="0"/>
              </a:spcBef>
              <a:spcAft>
                <a:spcPts val="0"/>
              </a:spcAft>
              <a:buClr>
                <a:schemeClr val="dk1"/>
              </a:buClr>
              <a:buSzPts val="1100"/>
              <a:buFont typeface="Arial"/>
              <a:buNone/>
            </a:pPr>
            <a:endParaRPr sz="3600" b="1">
              <a:solidFill>
                <a:schemeClr val="lt1"/>
              </a:solidFill>
            </a:endParaRPr>
          </a:p>
          <a:p>
            <a:pPr marL="0" lvl="0" indent="0" algn="r" rtl="0">
              <a:spcBef>
                <a:spcPts val="0"/>
              </a:spcBef>
              <a:spcAft>
                <a:spcPts val="0"/>
              </a:spcAft>
              <a:buNone/>
            </a:pPr>
            <a:endParaRPr>
              <a:solidFill>
                <a:schemeClr val="lt1"/>
              </a:solidFill>
            </a:endParaRPr>
          </a:p>
        </p:txBody>
      </p:sp>
      <p:sp>
        <p:nvSpPr>
          <p:cNvPr id="201" name="Google Shape;201;p14"/>
          <p:cNvSpPr/>
          <p:nvPr/>
        </p:nvSpPr>
        <p:spPr>
          <a:xfrm>
            <a:off x="5883500" y="3743050"/>
            <a:ext cx="754200" cy="32700"/>
          </a:xfrm>
          <a:prstGeom prst="rect">
            <a:avLst/>
          </a:prstGeom>
          <a:solidFill>
            <a:srgbClr val="EB1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202"/>
        <p:cNvGrpSpPr/>
        <p:nvPr/>
      </p:nvGrpSpPr>
      <p:grpSpPr>
        <a:xfrm>
          <a:off x="0" y="0"/>
          <a:ext cx="0" cy="0"/>
          <a:chOff x="0" y="0"/>
          <a:chExt cx="0" cy="0"/>
        </a:xfrm>
      </p:grpSpPr>
      <p:sp>
        <p:nvSpPr>
          <p:cNvPr id="203" name="Google Shape;203;p1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204" name="Google Shape;204;p1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5" name="Google Shape;20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a:t>
            </a:r>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6" r:id="rId6"/>
    <p:sldLayoutId id="2147483658"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hyperlink" Target="https://www.itechart.com/"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s://vuejs.org/v2/guide/"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 Id="rId5" Type="http://schemas.openxmlformats.org/officeDocument/2006/relationships/hyperlink" Target="https://cli.vuejs.org/config/#global-cli-config" TargetMode="External"/><Relationship Id="rId4" Type="http://schemas.openxmlformats.org/officeDocument/2006/relationships/hyperlink" Target="https://ru.vuejs.org/v2/guide/transitions.html"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17"/>
          <p:cNvPicPr preferRelativeResize="0"/>
          <p:nvPr/>
        </p:nvPicPr>
        <p:blipFill>
          <a:blip r:embed="rId3">
            <a:alphaModFix/>
          </a:blip>
          <a:stretch>
            <a:fillRect/>
          </a:stretch>
        </p:blipFill>
        <p:spPr>
          <a:xfrm>
            <a:off x="2" y="0"/>
            <a:ext cx="9144000" cy="5154015"/>
          </a:xfrm>
          <a:prstGeom prst="rect">
            <a:avLst/>
          </a:prstGeom>
          <a:noFill/>
          <a:ln>
            <a:noFill/>
          </a:ln>
        </p:spPr>
      </p:pic>
      <p:sp>
        <p:nvSpPr>
          <p:cNvPr id="215" name="Google Shape;215;p17"/>
          <p:cNvSpPr txBox="1"/>
          <p:nvPr/>
        </p:nvSpPr>
        <p:spPr>
          <a:xfrm>
            <a:off x="7759125" y="4546825"/>
            <a:ext cx="1010400" cy="514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100">
                <a:solidFill>
                  <a:srgbClr val="FFFFFF"/>
                </a:solidFill>
              </a:rPr>
              <a:t>2020</a:t>
            </a:r>
            <a:endParaRPr sz="1100">
              <a:solidFill>
                <a:srgbClr val="FFFFFF"/>
              </a:solidFill>
            </a:endParaRPr>
          </a:p>
        </p:txBody>
      </p:sp>
      <p:pic>
        <p:nvPicPr>
          <p:cNvPr id="216" name="Google Shape;216;p17"/>
          <p:cNvPicPr preferRelativeResize="0"/>
          <p:nvPr/>
        </p:nvPicPr>
        <p:blipFill>
          <a:blip r:embed="rId4">
            <a:alphaModFix/>
          </a:blip>
          <a:stretch>
            <a:fillRect/>
          </a:stretch>
        </p:blipFill>
        <p:spPr>
          <a:xfrm>
            <a:off x="183125" y="67025"/>
            <a:ext cx="2108274" cy="826899"/>
          </a:xfrm>
          <a:prstGeom prst="rect">
            <a:avLst/>
          </a:prstGeom>
          <a:noFill/>
          <a:ln>
            <a:noFill/>
          </a:ln>
        </p:spPr>
      </p:pic>
      <p:sp>
        <p:nvSpPr>
          <p:cNvPr id="217" name="Google Shape;217;p17"/>
          <p:cNvSpPr txBox="1"/>
          <p:nvPr/>
        </p:nvSpPr>
        <p:spPr>
          <a:xfrm>
            <a:off x="439100" y="1978425"/>
            <a:ext cx="69765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800" b="1" dirty="0" smtClean="0">
                <a:solidFill>
                  <a:schemeClr val="lt1"/>
                </a:solidFill>
              </a:rPr>
              <a:t>Vue.js workshop</a:t>
            </a:r>
          </a:p>
          <a:p>
            <a:pPr marL="0" lvl="0" indent="0" algn="l" rtl="0">
              <a:spcBef>
                <a:spcPts val="0"/>
              </a:spcBef>
              <a:spcAft>
                <a:spcPts val="0"/>
              </a:spcAft>
              <a:buNone/>
            </a:pPr>
            <a:r>
              <a:rPr lang="en-US" sz="3800" b="1" dirty="0" smtClean="0">
                <a:solidFill>
                  <a:schemeClr val="lt1"/>
                </a:solidFill>
              </a:rPr>
              <a:t>2</a:t>
            </a:r>
            <a:r>
              <a:rPr lang="ru-RU" sz="3800" b="1" dirty="0" smtClean="0">
                <a:solidFill>
                  <a:schemeClr val="lt1"/>
                </a:solidFill>
              </a:rPr>
              <a:t>. </a:t>
            </a:r>
            <a:r>
              <a:rPr lang="ru-RU" sz="3800" b="1" dirty="0" err="1" smtClean="0">
                <a:solidFill>
                  <a:schemeClr val="lt1"/>
                </a:solidFill>
              </a:rPr>
              <a:t>Мультикомпонентная</a:t>
            </a:r>
            <a:r>
              <a:rPr lang="ru-RU" sz="3800" b="1" dirty="0" smtClean="0">
                <a:solidFill>
                  <a:schemeClr val="lt1"/>
                </a:solidFill>
              </a:rPr>
              <a:t> архитектура во </a:t>
            </a:r>
            <a:r>
              <a:rPr lang="en-US" sz="3800" b="1" dirty="0" err="1" smtClean="0">
                <a:solidFill>
                  <a:schemeClr val="lt1"/>
                </a:solidFill>
              </a:rPr>
              <a:t>Vue</a:t>
            </a:r>
            <a:endParaRPr sz="3800" b="1" dirty="0">
              <a:solidFill>
                <a:schemeClr val="lt1"/>
              </a:solidFill>
            </a:endParaRPr>
          </a:p>
        </p:txBody>
      </p:sp>
      <p:sp>
        <p:nvSpPr>
          <p:cNvPr id="218" name="Google Shape;218;p17"/>
          <p:cNvSpPr txBox="1"/>
          <p:nvPr/>
        </p:nvSpPr>
        <p:spPr>
          <a:xfrm>
            <a:off x="443925" y="4546825"/>
            <a:ext cx="1010400" cy="5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a:solidFill>
                  <a:srgbClr val="FFFFFF"/>
                </a:solidFill>
                <a:uFill>
                  <a:noFill/>
                </a:u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itechart.com</a:t>
            </a:r>
            <a:endParaRPr sz="110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8757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Обмен данными родитель </a:t>
            </a:r>
            <a:r>
              <a:rPr lang="en-US" sz="2800" b="1" dirty="0" smtClean="0">
                <a:solidFill>
                  <a:schemeClr val="dk1"/>
                </a:solidFill>
              </a:rPr>
              <a:t>-&gt; </a:t>
            </a:r>
            <a:r>
              <a:rPr lang="ru-RU" sz="2800" b="1" dirty="0" smtClean="0">
                <a:solidFill>
                  <a:schemeClr val="dk1"/>
                </a:solidFill>
              </a:rPr>
              <a:t>потомок</a:t>
            </a:r>
            <a:r>
              <a:rPr lang="en-US" sz="2800" b="1" dirty="0" smtClean="0">
                <a:solidFill>
                  <a:schemeClr val="dk1"/>
                </a:solidFill>
              </a:rPr>
              <a:t> [2]</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Для обмена данными между компонентами используются пропсы. Связывание пропсов реактивно и осуществляется по аналогии со связыванием атрибутов</a:t>
            </a:r>
          </a:p>
          <a:p>
            <a:pPr marL="457200" lvl="0" indent="-292100" algn="l" rtl="0">
              <a:lnSpc>
                <a:spcPct val="150000"/>
              </a:lnSpc>
              <a:spcBef>
                <a:spcPts val="0"/>
              </a:spcBef>
              <a:spcAft>
                <a:spcPts val="0"/>
              </a:spcAft>
              <a:buClr>
                <a:srgbClr val="FF0000"/>
              </a:buClr>
              <a:buSzPts val="1000"/>
              <a:buChar char="■"/>
            </a:pPr>
            <a:r>
              <a:rPr lang="ru-RU" sz="1500" dirty="0" smtClean="0"/>
              <a:t>В компоненте пропсы, как и состояние, описываются заранее и доступны из </a:t>
            </a:r>
            <a:r>
              <a:rPr lang="en-US" sz="1500" dirty="0" smtClean="0"/>
              <a:t>this </a:t>
            </a:r>
            <a:r>
              <a:rPr lang="ru-RU" sz="1500" dirty="0" smtClean="0"/>
              <a:t>в коде компонента</a:t>
            </a:r>
          </a:p>
          <a:p>
            <a:pPr marL="457200" lvl="0" indent="-292100" algn="l" rtl="0">
              <a:lnSpc>
                <a:spcPct val="150000"/>
              </a:lnSpc>
              <a:spcBef>
                <a:spcPts val="0"/>
              </a:spcBef>
              <a:spcAft>
                <a:spcPts val="0"/>
              </a:spcAft>
              <a:buClr>
                <a:srgbClr val="FF0000"/>
              </a:buClr>
              <a:buSzPts val="1000"/>
              <a:buChar char="■"/>
            </a:pPr>
            <a:r>
              <a:rPr lang="ru-RU" sz="1500" dirty="0" smtClean="0"/>
              <a:t>В компоненте может быть организована </a:t>
            </a:r>
            <a:r>
              <a:rPr lang="ru-RU" sz="1500" dirty="0" err="1" smtClean="0"/>
              <a:t>валидация</a:t>
            </a:r>
            <a:r>
              <a:rPr lang="ru-RU" sz="1500" dirty="0" smtClean="0"/>
              <a:t> входящих данных и установка значений по умолчанию</a:t>
            </a:r>
          </a:p>
          <a:p>
            <a:pPr marL="457200" lvl="0" indent="-292100" algn="l" rtl="0">
              <a:lnSpc>
                <a:spcPct val="150000"/>
              </a:lnSpc>
              <a:spcBef>
                <a:spcPts val="0"/>
              </a:spcBef>
              <a:spcAft>
                <a:spcPts val="0"/>
              </a:spcAft>
              <a:buClr>
                <a:srgbClr val="FF0000"/>
              </a:buClr>
              <a:buSzPts val="1000"/>
              <a:buChar char="■"/>
            </a:pPr>
            <a:r>
              <a:rPr lang="ru-RU" sz="1500" dirty="0" smtClean="0"/>
              <a:t>Пропсы используются для однонаправленного потока данных. Изменение пропсов внутри дочернего компонента недопустимо, возможна синхронизация</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10</a:t>
            </a:r>
            <a:r>
              <a:rPr lang="ru-RU" dirty="0" smtClean="0"/>
              <a:t>/</a:t>
            </a:r>
            <a:r>
              <a:rPr lang="en-US" dirty="0" smtClean="0"/>
              <a:t>27</a:t>
            </a:r>
            <a:endParaRPr lang="ru-RU" dirty="0"/>
          </a:p>
        </p:txBody>
      </p:sp>
    </p:spTree>
    <p:extLst>
      <p:ext uri="{BB962C8B-B14F-4D97-AF65-F5344CB8AC3E}">
        <p14:creationId xmlns:p14="http://schemas.microsoft.com/office/powerpoint/2010/main" val="1595184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86935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Обмен данными потомок </a:t>
            </a:r>
            <a:r>
              <a:rPr lang="en-US" sz="2800" b="1" dirty="0" smtClean="0">
                <a:solidFill>
                  <a:schemeClr val="dk1"/>
                </a:solidFill>
              </a:rPr>
              <a:t>-&gt; </a:t>
            </a:r>
            <a:r>
              <a:rPr lang="ru-RU" sz="2800" b="1" dirty="0" smtClean="0">
                <a:solidFill>
                  <a:schemeClr val="dk1"/>
                </a:solidFill>
              </a:rPr>
              <a:t>родитель</a:t>
            </a:r>
            <a:r>
              <a:rPr lang="en-US" sz="2800" b="1" dirty="0" smtClean="0">
                <a:solidFill>
                  <a:schemeClr val="dk1"/>
                </a:solidFill>
              </a:rPr>
              <a:t> [3]</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Для отправки данных на уровень выше используется эмиссия событий. </a:t>
            </a:r>
          </a:p>
          <a:p>
            <a:pPr marL="457200" lvl="0" indent="-292100" algn="l" rtl="0">
              <a:lnSpc>
                <a:spcPct val="150000"/>
              </a:lnSpc>
              <a:spcBef>
                <a:spcPts val="0"/>
              </a:spcBef>
              <a:spcAft>
                <a:spcPts val="0"/>
              </a:spcAft>
              <a:buClr>
                <a:srgbClr val="FF0000"/>
              </a:buClr>
              <a:buSzPts val="1000"/>
              <a:buChar char="■"/>
            </a:pPr>
            <a:r>
              <a:rPr lang="ru-RU" sz="1500" dirty="0" smtClean="0"/>
              <a:t>Событие может иметь любое название и содержать полезную нагрузку.</a:t>
            </a:r>
          </a:p>
          <a:p>
            <a:pPr marL="457200" lvl="0" indent="-292100" algn="l" rtl="0">
              <a:lnSpc>
                <a:spcPct val="150000"/>
              </a:lnSpc>
              <a:spcBef>
                <a:spcPts val="0"/>
              </a:spcBef>
              <a:spcAft>
                <a:spcPts val="0"/>
              </a:spcAft>
              <a:buClr>
                <a:srgbClr val="FF0000"/>
              </a:buClr>
              <a:buSzPts val="1000"/>
              <a:buChar char="■"/>
            </a:pPr>
            <a:r>
              <a:rPr lang="ru-RU" sz="1500" dirty="0" smtClean="0"/>
              <a:t>Событие не всплывает и пробрасывается ровно на один уровень вверх.</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11/27</a:t>
            </a:r>
            <a:endParaRPr lang="ru-RU" dirty="0"/>
          </a:p>
        </p:txBody>
      </p:sp>
    </p:spTree>
    <p:extLst>
      <p:ext uri="{BB962C8B-B14F-4D97-AF65-F5344CB8AC3E}">
        <p14:creationId xmlns:p14="http://schemas.microsoft.com/office/powerpoint/2010/main" val="2825389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Реализация </a:t>
            </a:r>
            <a:r>
              <a:rPr lang="en-US" sz="2800" b="1" dirty="0" smtClean="0">
                <a:solidFill>
                  <a:schemeClr val="dk1"/>
                </a:solidFill>
              </a:rPr>
              <a:t>v-model</a:t>
            </a:r>
            <a:r>
              <a:rPr lang="ru-RU" sz="2800" b="1" dirty="0" smtClean="0">
                <a:solidFill>
                  <a:schemeClr val="dk1"/>
                </a:solidFill>
              </a:rPr>
              <a:t> </a:t>
            </a:r>
            <a:r>
              <a:rPr lang="en-US" sz="2800" b="1" dirty="0" smtClean="0">
                <a:solidFill>
                  <a:schemeClr val="dk1"/>
                </a:solidFill>
              </a:rPr>
              <a:t>[3]</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Для реализации поддержки директивы </a:t>
            </a:r>
            <a:r>
              <a:rPr lang="en-US" sz="1500" dirty="0" smtClean="0"/>
              <a:t>v-model</a:t>
            </a:r>
            <a:r>
              <a:rPr lang="ru-RU" sz="1500" dirty="0" smtClean="0"/>
              <a:t> на собственном компоненте необходимо в этом компоненте:</a:t>
            </a:r>
          </a:p>
          <a:p>
            <a:pPr marL="457200" lvl="0" indent="-292100" algn="l" rtl="0">
              <a:lnSpc>
                <a:spcPct val="150000"/>
              </a:lnSpc>
              <a:spcBef>
                <a:spcPts val="0"/>
              </a:spcBef>
              <a:spcAft>
                <a:spcPts val="0"/>
              </a:spcAft>
              <a:buClr>
                <a:srgbClr val="FF0000"/>
              </a:buClr>
              <a:buSzPts val="1000"/>
              <a:buChar char="■"/>
            </a:pPr>
            <a:r>
              <a:rPr lang="ru-RU" sz="1500" dirty="0" smtClean="0"/>
              <a:t>Отслеживать на чтение </a:t>
            </a:r>
            <a:r>
              <a:rPr lang="ru-RU" sz="1500" dirty="0" err="1" smtClean="0"/>
              <a:t>проп</a:t>
            </a:r>
            <a:r>
              <a:rPr lang="ru-RU" sz="1500" dirty="0" smtClean="0"/>
              <a:t> </a:t>
            </a:r>
            <a:r>
              <a:rPr lang="en-US" sz="1500" dirty="0" smtClean="0"/>
              <a:t>value</a:t>
            </a:r>
          </a:p>
          <a:p>
            <a:pPr marL="457200" lvl="0" indent="-292100" algn="l" rtl="0">
              <a:lnSpc>
                <a:spcPct val="150000"/>
              </a:lnSpc>
              <a:spcBef>
                <a:spcPts val="0"/>
              </a:spcBef>
              <a:spcAft>
                <a:spcPts val="0"/>
              </a:spcAft>
              <a:buClr>
                <a:srgbClr val="FF0000"/>
              </a:buClr>
              <a:buSzPts val="1000"/>
              <a:buChar char="■"/>
            </a:pPr>
            <a:r>
              <a:rPr lang="ru-RU" sz="1500" dirty="0" smtClean="0"/>
              <a:t>При изменении главного значения в компоненте выбрасывать событие </a:t>
            </a:r>
            <a:r>
              <a:rPr lang="en-US" sz="1500" dirty="0" smtClean="0"/>
              <a:t>input</a:t>
            </a:r>
            <a:r>
              <a:rPr lang="ru-RU" sz="1500" dirty="0" smtClean="0"/>
              <a:t> со значением, которое является главным для компонента</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12/27</a:t>
            </a:r>
            <a:endParaRPr lang="ru-RU" dirty="0"/>
          </a:p>
        </p:txBody>
      </p:sp>
    </p:spTree>
    <p:extLst>
      <p:ext uri="{BB962C8B-B14F-4D97-AF65-F5344CB8AC3E}">
        <p14:creationId xmlns:p14="http://schemas.microsoft.com/office/powerpoint/2010/main" val="1720932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Задача 2</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nSpc>
                <a:spcPct val="150000"/>
              </a:lnSpc>
              <a:buClr>
                <a:srgbClr val="FF0000"/>
              </a:buClr>
              <a:buSzPts val="1000"/>
              <a:buChar char="■"/>
            </a:pPr>
            <a:r>
              <a:rPr lang="ru-RU" sz="1500" dirty="0" smtClean="0"/>
              <a:t>Создать набор данных (новости в блоге: идентификатор, название, дата публикации, краткий текст, кол-во просмотров, кол-во </a:t>
            </a:r>
            <a:r>
              <a:rPr lang="ru-RU" sz="1500" dirty="0" err="1" smtClean="0"/>
              <a:t>лайков</a:t>
            </a:r>
            <a:r>
              <a:rPr lang="ru-RU" sz="1500" dirty="0" smtClean="0"/>
              <a:t>)</a:t>
            </a:r>
          </a:p>
          <a:p>
            <a:pPr marL="457200" lvl="0" indent="-292100">
              <a:lnSpc>
                <a:spcPct val="150000"/>
              </a:lnSpc>
              <a:buClr>
                <a:srgbClr val="FF0000"/>
              </a:buClr>
              <a:buSzPts val="1000"/>
              <a:buChar char="■"/>
            </a:pPr>
            <a:r>
              <a:rPr lang="ru-RU" sz="1500" dirty="0" smtClean="0"/>
              <a:t>На базе набора данных и существующих компонентов вывести список новостей</a:t>
            </a:r>
          </a:p>
          <a:p>
            <a:pPr marL="457200" lvl="0" indent="-292100">
              <a:lnSpc>
                <a:spcPct val="150000"/>
              </a:lnSpc>
              <a:buClr>
                <a:srgbClr val="FF0000"/>
              </a:buClr>
              <a:buSzPts val="1000"/>
              <a:buChar char="■"/>
            </a:pPr>
            <a:r>
              <a:rPr lang="ru-RU" sz="1500" dirty="0" smtClean="0"/>
              <a:t>Реализовать механизм установки метки «Понравилось». Поставить эту отметку можно только один раз, затем она снимается.</a:t>
            </a:r>
          </a:p>
          <a:p>
            <a:pPr marL="457200" lvl="0" indent="-292100">
              <a:lnSpc>
                <a:spcPct val="150000"/>
              </a:lnSpc>
              <a:buClr>
                <a:srgbClr val="FF0000"/>
              </a:buClr>
              <a:buSzPts val="1000"/>
              <a:buChar char="■"/>
            </a:pPr>
            <a:endParaRPr lang="ru-RU" sz="1500" dirty="0"/>
          </a:p>
          <a:p>
            <a:pPr marL="457200" lvl="0" indent="-292100">
              <a:lnSpc>
                <a:spcPct val="150000"/>
              </a:lnSpc>
              <a:buClr>
                <a:srgbClr val="FF0000"/>
              </a:buClr>
              <a:buSzPts val="1000"/>
              <a:buChar char="■"/>
            </a:pPr>
            <a:r>
              <a:rPr lang="ru-RU" sz="1500" dirty="0" smtClean="0"/>
              <a:t>Разработать компонент </a:t>
            </a:r>
            <a:r>
              <a:rPr lang="ru-RU" sz="1500" dirty="0" err="1" smtClean="0"/>
              <a:t>кастомизированного</a:t>
            </a:r>
            <a:r>
              <a:rPr lang="ru-RU" sz="1500" dirty="0" smtClean="0"/>
              <a:t> поля для ввода текста (с иконкой справа). Реализовать для него поддержку двустороннего обмена данными.</a:t>
            </a:r>
          </a:p>
          <a:p>
            <a:pPr marL="457200" lvl="0" indent="-292100">
              <a:lnSpc>
                <a:spcPct val="150000"/>
              </a:lnSpc>
              <a:buClr>
                <a:srgbClr val="FF0000"/>
              </a:buClr>
              <a:buSzPts val="1000"/>
              <a:buChar char="■"/>
            </a:pPr>
            <a:r>
              <a:rPr lang="ru-RU" sz="1500" dirty="0" smtClean="0"/>
              <a:t>Реализовать поиск по новостям с использованием созданного компонента поля для ввода текста.</a:t>
            </a:r>
          </a:p>
          <a:p>
            <a:pPr marL="457200" lvl="0" indent="-292100">
              <a:lnSpc>
                <a:spcPct val="150000"/>
              </a:lnSpc>
              <a:buClr>
                <a:srgbClr val="FF0000"/>
              </a:buClr>
              <a:buSzPts val="1000"/>
              <a:buChar char="■"/>
            </a:pP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13/27</a:t>
            </a:r>
            <a:endParaRPr lang="ru-RU" dirty="0"/>
          </a:p>
        </p:txBody>
      </p:sp>
    </p:spTree>
    <p:extLst>
      <p:ext uri="{BB962C8B-B14F-4D97-AF65-F5344CB8AC3E}">
        <p14:creationId xmlns:p14="http://schemas.microsoft.com/office/powerpoint/2010/main" val="4221896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err="1" smtClean="0">
                <a:solidFill>
                  <a:schemeClr val="dk1"/>
                </a:solidFill>
              </a:rPr>
              <a:t>Рефы</a:t>
            </a:r>
            <a:r>
              <a:rPr lang="en-US" sz="2800" b="1" dirty="0" smtClean="0">
                <a:solidFill>
                  <a:schemeClr val="dk1"/>
                </a:solidFill>
              </a:rPr>
              <a:t> [4]</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err="1" smtClean="0"/>
              <a:t>Рефом</a:t>
            </a:r>
            <a:r>
              <a:rPr lang="ru-RU" sz="1500" dirty="0" smtClean="0"/>
              <a:t> в компоненте называется ссылка на дочерний </a:t>
            </a:r>
            <a:r>
              <a:rPr lang="ru-RU" sz="1500" b="1" dirty="0" smtClean="0"/>
              <a:t>экземпляр</a:t>
            </a:r>
            <a:r>
              <a:rPr lang="ru-RU" sz="1500" dirty="0" smtClean="0"/>
              <a:t> компонента </a:t>
            </a:r>
            <a:r>
              <a:rPr lang="en-US" sz="1500" dirty="0" err="1" smtClean="0"/>
              <a:t>Vue</a:t>
            </a:r>
            <a:r>
              <a:rPr lang="ru-RU" sz="1500" dirty="0" smtClean="0"/>
              <a:t> или </a:t>
            </a:r>
            <a:r>
              <a:rPr lang="en-US" sz="1500" dirty="0" smtClean="0"/>
              <a:t>DOM-</a:t>
            </a:r>
            <a:r>
              <a:rPr lang="ru-RU" sz="1500" dirty="0" smtClean="0"/>
              <a:t>узел внутри данного компонента.</a:t>
            </a:r>
          </a:p>
          <a:p>
            <a:pPr marL="457200" lvl="0" indent="-292100" algn="l" rtl="0">
              <a:lnSpc>
                <a:spcPct val="150000"/>
              </a:lnSpc>
              <a:spcBef>
                <a:spcPts val="0"/>
              </a:spcBef>
              <a:spcAft>
                <a:spcPts val="0"/>
              </a:spcAft>
              <a:buClr>
                <a:srgbClr val="FF0000"/>
              </a:buClr>
              <a:buSzPts val="1000"/>
              <a:buChar char="■"/>
            </a:pPr>
            <a:endParaRPr lang="ru-RU" sz="1500" dirty="0"/>
          </a:p>
          <a:p>
            <a:pPr marL="457200" lvl="0" indent="-292100" algn="l" rtl="0">
              <a:lnSpc>
                <a:spcPct val="150000"/>
              </a:lnSpc>
              <a:spcBef>
                <a:spcPts val="0"/>
              </a:spcBef>
              <a:spcAft>
                <a:spcPts val="0"/>
              </a:spcAft>
              <a:buClr>
                <a:srgbClr val="FF0000"/>
              </a:buClr>
              <a:buSzPts val="1000"/>
              <a:buChar char="■"/>
            </a:pPr>
            <a:r>
              <a:rPr lang="ru-RU" sz="1500" dirty="0" err="1" smtClean="0"/>
              <a:t>Рефы</a:t>
            </a:r>
            <a:r>
              <a:rPr lang="ru-RU" sz="1500" dirty="0" smtClean="0"/>
              <a:t> используются зачастую для более тонкой работы с </a:t>
            </a:r>
            <a:r>
              <a:rPr lang="en-US" sz="1500" dirty="0" smtClean="0"/>
              <a:t>DOM-</a:t>
            </a:r>
            <a:r>
              <a:rPr lang="ru-RU" sz="1500" dirty="0" smtClean="0"/>
              <a:t>узлами и интеграцией с библиотеками, которые работают с </a:t>
            </a:r>
            <a:r>
              <a:rPr lang="en-US" sz="1500" dirty="0" smtClean="0"/>
              <a:t>DOM.</a:t>
            </a:r>
          </a:p>
          <a:p>
            <a:pPr marL="457200" lvl="0" indent="-292100" algn="l" rtl="0">
              <a:lnSpc>
                <a:spcPct val="150000"/>
              </a:lnSpc>
              <a:spcBef>
                <a:spcPts val="0"/>
              </a:spcBef>
              <a:spcAft>
                <a:spcPts val="0"/>
              </a:spcAft>
              <a:buClr>
                <a:srgbClr val="FF0000"/>
              </a:buClr>
              <a:buSzPts val="1000"/>
              <a:buChar char="■"/>
            </a:pPr>
            <a:endParaRPr lang="en-US" sz="1500" dirty="0"/>
          </a:p>
          <a:p>
            <a:pPr marL="457200" lvl="0" indent="-292100" algn="l" rtl="0">
              <a:lnSpc>
                <a:spcPct val="150000"/>
              </a:lnSpc>
              <a:spcBef>
                <a:spcPts val="0"/>
              </a:spcBef>
              <a:spcAft>
                <a:spcPts val="0"/>
              </a:spcAft>
              <a:buClr>
                <a:srgbClr val="FF0000"/>
              </a:buClr>
              <a:buSzPts val="1000"/>
              <a:buChar char="■"/>
            </a:pPr>
            <a:r>
              <a:rPr lang="ru-RU" sz="1500" dirty="0" err="1" smtClean="0"/>
              <a:t>Рефы</a:t>
            </a:r>
            <a:r>
              <a:rPr lang="ru-RU" sz="1500" dirty="0" smtClean="0"/>
              <a:t> экземпляров </a:t>
            </a:r>
            <a:r>
              <a:rPr lang="en-US" sz="1500" dirty="0" err="1" smtClean="0"/>
              <a:t>Vue</a:t>
            </a:r>
            <a:r>
              <a:rPr lang="en-US" sz="1500" dirty="0" smtClean="0"/>
              <a:t> </a:t>
            </a:r>
            <a:r>
              <a:rPr lang="ru-RU" sz="1500" dirty="0" smtClean="0"/>
              <a:t>могут использоваться для обмена данными напрямую, но это </a:t>
            </a:r>
            <a:r>
              <a:rPr lang="ru-RU" sz="1500" b="1" dirty="0" smtClean="0"/>
              <a:t>плохая практика</a:t>
            </a:r>
            <a:r>
              <a:rPr lang="ru-RU" sz="1500" dirty="0" smtClean="0"/>
              <a:t>: появляется сильная связность между компонентами, возможно непредвиденное поведение.</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14/27</a:t>
            </a:r>
            <a:endParaRPr lang="ru-RU" dirty="0"/>
          </a:p>
        </p:txBody>
      </p:sp>
    </p:spTree>
    <p:extLst>
      <p:ext uri="{BB962C8B-B14F-4D97-AF65-F5344CB8AC3E}">
        <p14:creationId xmlns:p14="http://schemas.microsoft.com/office/powerpoint/2010/main" val="5789319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Предопределенные </a:t>
            </a:r>
            <a:r>
              <a:rPr lang="ru-RU" sz="2800" b="1" dirty="0" err="1" smtClean="0">
                <a:solidFill>
                  <a:schemeClr val="dk1"/>
                </a:solidFill>
              </a:rPr>
              <a:t>рефы</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У </a:t>
            </a:r>
            <a:r>
              <a:rPr lang="en-US" sz="1500" dirty="0" err="1" smtClean="0"/>
              <a:t>Vue</a:t>
            </a:r>
            <a:r>
              <a:rPr lang="ru-RU" sz="1500" dirty="0" smtClean="0"/>
              <a:t>-компонента есть доступ к предопределенным </a:t>
            </a:r>
            <a:r>
              <a:rPr lang="ru-RU" sz="1500" dirty="0" err="1" smtClean="0"/>
              <a:t>рефам</a:t>
            </a:r>
            <a:r>
              <a:rPr lang="ru-RU" sz="1500" dirty="0" smtClean="0"/>
              <a:t>:</a:t>
            </a:r>
          </a:p>
          <a:p>
            <a:pPr marL="457200" lvl="0" indent="-292100" algn="l" rtl="0">
              <a:lnSpc>
                <a:spcPct val="150000"/>
              </a:lnSpc>
              <a:spcBef>
                <a:spcPts val="0"/>
              </a:spcBef>
              <a:spcAft>
                <a:spcPts val="0"/>
              </a:spcAft>
              <a:buClr>
                <a:srgbClr val="FF0000"/>
              </a:buClr>
              <a:buSzPts val="1000"/>
              <a:buChar char="■"/>
            </a:pPr>
            <a:r>
              <a:rPr lang="en-US" sz="1500" dirty="0" err="1"/>
              <a:t>t</a:t>
            </a:r>
            <a:r>
              <a:rPr lang="en-US" sz="1500" dirty="0" err="1" smtClean="0"/>
              <a:t>his.$root</a:t>
            </a:r>
            <a:r>
              <a:rPr lang="en-US" sz="1500" dirty="0" smtClean="0"/>
              <a:t> – </a:t>
            </a:r>
            <a:r>
              <a:rPr lang="ru-RU" sz="1500" dirty="0" smtClean="0"/>
              <a:t>корневой </a:t>
            </a:r>
            <a:r>
              <a:rPr lang="en-US" sz="1500" dirty="0" err="1" smtClean="0"/>
              <a:t>Vue</a:t>
            </a:r>
            <a:r>
              <a:rPr lang="en-US" sz="1500" dirty="0" smtClean="0"/>
              <a:t>-</a:t>
            </a:r>
            <a:r>
              <a:rPr lang="ru-RU" sz="1500" dirty="0" smtClean="0"/>
              <a:t>экземпляр приложения, в котором находится компонент</a:t>
            </a:r>
          </a:p>
          <a:p>
            <a:pPr marL="457200" lvl="0" indent="-292100" algn="l" rtl="0">
              <a:lnSpc>
                <a:spcPct val="150000"/>
              </a:lnSpc>
              <a:spcBef>
                <a:spcPts val="0"/>
              </a:spcBef>
              <a:spcAft>
                <a:spcPts val="0"/>
              </a:spcAft>
              <a:buClr>
                <a:srgbClr val="FF0000"/>
              </a:buClr>
              <a:buSzPts val="1000"/>
              <a:buChar char="■"/>
            </a:pPr>
            <a:r>
              <a:rPr lang="en-US" sz="1500" dirty="0" err="1" smtClean="0"/>
              <a:t>this.$parent</a:t>
            </a:r>
            <a:r>
              <a:rPr lang="en-US" sz="1500" dirty="0" smtClean="0"/>
              <a:t> – </a:t>
            </a:r>
            <a:r>
              <a:rPr lang="ru-RU" sz="1500" dirty="0" smtClean="0"/>
              <a:t>родительский компонент для данного компонента.</a:t>
            </a:r>
          </a:p>
          <a:p>
            <a:pPr marL="457200" lvl="0" indent="-292100" algn="l" rtl="0">
              <a:lnSpc>
                <a:spcPct val="150000"/>
              </a:lnSpc>
              <a:spcBef>
                <a:spcPts val="0"/>
              </a:spcBef>
              <a:spcAft>
                <a:spcPts val="0"/>
              </a:spcAft>
              <a:buClr>
                <a:srgbClr val="FF0000"/>
              </a:buClr>
              <a:buSzPts val="1000"/>
              <a:buChar char="■"/>
            </a:pPr>
            <a:endParaRPr lang="ru-RU" sz="1500" dirty="0"/>
          </a:p>
          <a:p>
            <a:pPr marL="457200" lvl="0" indent="-292100" algn="l" rtl="0">
              <a:lnSpc>
                <a:spcPct val="150000"/>
              </a:lnSpc>
              <a:spcBef>
                <a:spcPts val="0"/>
              </a:spcBef>
              <a:spcAft>
                <a:spcPts val="0"/>
              </a:spcAft>
              <a:buClr>
                <a:srgbClr val="FF0000"/>
              </a:buClr>
              <a:buSzPts val="1000"/>
              <a:buChar char="■"/>
            </a:pPr>
            <a:endParaRPr lang="ru-RU" sz="1500" dirty="0" smtClean="0"/>
          </a:p>
          <a:p>
            <a:pPr marL="457200" lvl="0" indent="-292100" algn="l" rtl="0">
              <a:lnSpc>
                <a:spcPct val="150000"/>
              </a:lnSpc>
              <a:spcBef>
                <a:spcPts val="0"/>
              </a:spcBef>
              <a:spcAft>
                <a:spcPts val="0"/>
              </a:spcAft>
              <a:buClr>
                <a:srgbClr val="FF0000"/>
              </a:buClr>
              <a:buSzPts val="1000"/>
              <a:buChar char="■"/>
            </a:pPr>
            <a:endParaRPr lang="ru-RU" sz="1500" dirty="0"/>
          </a:p>
          <a:p>
            <a:pPr marL="457200" indent="-292100">
              <a:lnSpc>
                <a:spcPct val="150000"/>
              </a:lnSpc>
              <a:buClr>
                <a:srgbClr val="FF0000"/>
              </a:buClr>
              <a:buSzPts val="1000"/>
              <a:buFont typeface="Arial"/>
              <a:buChar char="■"/>
            </a:pPr>
            <a:r>
              <a:rPr lang="ru-RU" sz="1500" dirty="0" err="1"/>
              <a:t>Рефы</a:t>
            </a:r>
            <a:r>
              <a:rPr lang="ru-RU" sz="1500" dirty="0"/>
              <a:t> экземпляров </a:t>
            </a:r>
            <a:r>
              <a:rPr lang="en-US" sz="1500" dirty="0" err="1"/>
              <a:t>Vue</a:t>
            </a:r>
            <a:r>
              <a:rPr lang="en-US" sz="1500" dirty="0"/>
              <a:t> </a:t>
            </a:r>
            <a:r>
              <a:rPr lang="ru-RU" sz="1500" dirty="0"/>
              <a:t>могут использоваться для обмена данными напрямую, но это </a:t>
            </a:r>
            <a:r>
              <a:rPr lang="ru-RU" sz="1500" b="1" dirty="0"/>
              <a:t>плохая практика</a:t>
            </a:r>
            <a:r>
              <a:rPr lang="ru-RU" sz="1500" dirty="0"/>
              <a:t>: появляется сильная связность между компонентами, возможно непредвиденное поведение.</a:t>
            </a:r>
            <a:endParaRPr lang="en-US" sz="1500" dirty="0"/>
          </a:p>
          <a:p>
            <a:pPr marL="457200" lvl="0" indent="-292100" algn="l" rtl="0">
              <a:lnSpc>
                <a:spcPct val="150000"/>
              </a:lnSpc>
              <a:spcBef>
                <a:spcPts val="0"/>
              </a:spcBef>
              <a:spcAft>
                <a:spcPts val="0"/>
              </a:spcAft>
              <a:buClr>
                <a:srgbClr val="FF0000"/>
              </a:buClr>
              <a:buSzPts val="1000"/>
              <a:buChar char="■"/>
            </a:pPr>
            <a:endParaRPr lang="ru-RU" sz="1500" dirty="0" smtClean="0"/>
          </a:p>
          <a:p>
            <a:pPr marL="457200" lvl="0" indent="-292100" algn="l" rtl="0">
              <a:lnSpc>
                <a:spcPct val="150000"/>
              </a:lnSpc>
              <a:spcBef>
                <a:spcPts val="0"/>
              </a:spcBef>
              <a:spcAft>
                <a:spcPts val="0"/>
              </a:spcAft>
              <a:buClr>
                <a:srgbClr val="FF0000"/>
              </a:buClr>
              <a:buSzPts val="1000"/>
              <a:buChar char="■"/>
            </a:pPr>
            <a:endParaRPr lang="ru-RU" sz="1500" dirty="0"/>
          </a:p>
          <a:p>
            <a:pPr marL="457200" lvl="0" indent="-292100" algn="l" rtl="0">
              <a:lnSpc>
                <a:spcPct val="150000"/>
              </a:lnSpc>
              <a:spcBef>
                <a:spcPts val="0"/>
              </a:spcBef>
              <a:spcAft>
                <a:spcPts val="0"/>
              </a:spcAft>
              <a:buClr>
                <a:srgbClr val="FF0000"/>
              </a:buClr>
              <a:buSzPts val="1000"/>
              <a:buChar char="■"/>
            </a:pP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15/27</a:t>
            </a:r>
            <a:endParaRPr lang="ru-RU" dirty="0"/>
          </a:p>
        </p:txBody>
      </p:sp>
    </p:spTree>
    <p:extLst>
      <p:ext uri="{BB962C8B-B14F-4D97-AF65-F5344CB8AC3E}">
        <p14:creationId xmlns:p14="http://schemas.microsoft.com/office/powerpoint/2010/main" val="2221511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Задача 3</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Добавить в конец списка элемент-</a:t>
            </a:r>
            <a:r>
              <a:rPr lang="ru-RU" sz="1500" dirty="0" err="1" smtClean="0"/>
              <a:t>прелоадер</a:t>
            </a:r>
            <a:r>
              <a:rPr lang="ru-RU" sz="1500" dirty="0" smtClean="0"/>
              <a:t>.</a:t>
            </a:r>
          </a:p>
          <a:p>
            <a:pPr marL="457200" lvl="0" indent="-292100" algn="l" rtl="0">
              <a:lnSpc>
                <a:spcPct val="150000"/>
              </a:lnSpc>
              <a:spcBef>
                <a:spcPts val="0"/>
              </a:spcBef>
              <a:spcAft>
                <a:spcPts val="0"/>
              </a:spcAft>
              <a:buClr>
                <a:srgbClr val="FF0000"/>
              </a:buClr>
              <a:buSzPts val="1000"/>
              <a:buChar char="■"/>
            </a:pPr>
            <a:r>
              <a:rPr lang="ru-RU" sz="1500" dirty="0" smtClean="0"/>
              <a:t>При достижении пользователем этого элемента (виден полностью) задержать на секунду в </a:t>
            </a:r>
            <a:r>
              <a:rPr lang="ru-RU" sz="1500" dirty="0" err="1" smtClean="0"/>
              <a:t>прелоадере</a:t>
            </a:r>
            <a:r>
              <a:rPr lang="ru-RU" sz="1500" dirty="0" smtClean="0"/>
              <a:t> текст «Загружаем новости», а затем добавить в массив новостей ещё объекты (можно те же).</a:t>
            </a:r>
          </a:p>
          <a:p>
            <a:pPr marL="457200" lvl="0" indent="-292100" algn="l" rtl="0">
              <a:lnSpc>
                <a:spcPct val="150000"/>
              </a:lnSpc>
              <a:spcBef>
                <a:spcPts val="0"/>
              </a:spcBef>
              <a:spcAft>
                <a:spcPts val="0"/>
              </a:spcAft>
              <a:buClr>
                <a:srgbClr val="FF0000"/>
              </a:buClr>
              <a:buSzPts val="1000"/>
              <a:buChar char="■"/>
            </a:pPr>
            <a:endParaRPr lang="ru-RU" sz="1500" dirty="0"/>
          </a:p>
          <a:p>
            <a:pPr marL="457200" lvl="0" indent="-292100" algn="l" rtl="0">
              <a:lnSpc>
                <a:spcPct val="150000"/>
              </a:lnSpc>
              <a:spcBef>
                <a:spcPts val="0"/>
              </a:spcBef>
              <a:spcAft>
                <a:spcPts val="0"/>
              </a:spcAft>
              <a:buClr>
                <a:srgbClr val="FF0000"/>
              </a:buClr>
              <a:buSzPts val="1000"/>
              <a:buChar char="■"/>
            </a:pPr>
            <a:endParaRPr lang="ru-RU" sz="1500" dirty="0" smtClean="0"/>
          </a:p>
          <a:p>
            <a:pPr marL="457200" lvl="0" indent="-292100" algn="l" rtl="0">
              <a:lnSpc>
                <a:spcPct val="150000"/>
              </a:lnSpc>
              <a:spcBef>
                <a:spcPts val="0"/>
              </a:spcBef>
              <a:spcAft>
                <a:spcPts val="0"/>
              </a:spcAft>
              <a:buClr>
                <a:srgbClr val="FF0000"/>
              </a:buClr>
              <a:buSzPts val="1000"/>
              <a:buChar char="■"/>
            </a:pPr>
            <a:r>
              <a:rPr lang="ru-RU" sz="1500" dirty="0" smtClean="0"/>
              <a:t>Использовать </a:t>
            </a:r>
            <a:r>
              <a:rPr lang="en-US" sz="1500" dirty="0" err="1" smtClean="0"/>
              <a:t>IntersectionObserver</a:t>
            </a:r>
            <a:r>
              <a:rPr lang="en-US" sz="1500" dirty="0" smtClean="0"/>
              <a:t> </a:t>
            </a:r>
            <a:r>
              <a:rPr lang="ru-RU" sz="1500" dirty="0" smtClean="0"/>
              <a:t> для отлова пересечения </a:t>
            </a:r>
            <a:r>
              <a:rPr lang="ru-RU" sz="1500" dirty="0" err="1" smtClean="0"/>
              <a:t>прелоадера</a:t>
            </a:r>
            <a:r>
              <a:rPr lang="ru-RU" sz="1500" dirty="0" smtClean="0"/>
              <a:t> с видимой частью экрана</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16/27</a:t>
            </a:r>
            <a:endParaRPr lang="ru-RU" dirty="0"/>
          </a:p>
        </p:txBody>
      </p:sp>
    </p:spTree>
    <p:extLst>
      <p:ext uri="{BB962C8B-B14F-4D97-AF65-F5344CB8AC3E}">
        <p14:creationId xmlns:p14="http://schemas.microsoft.com/office/powerpoint/2010/main" val="693639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Слоты </a:t>
            </a:r>
            <a:r>
              <a:rPr lang="en-US" sz="2800" b="1" dirty="0" smtClean="0">
                <a:solidFill>
                  <a:schemeClr val="dk1"/>
                </a:solidFill>
              </a:rPr>
              <a:t>[5]</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Слотом называется место внутри компонента, куда будет помещен контент, если этот компонент в родительской разметке будет иметь некоторый собственный контент между открывающим и закрывающим тегами.</a:t>
            </a:r>
          </a:p>
          <a:p>
            <a:pPr marL="457200" lvl="0" indent="-292100" algn="l" rtl="0">
              <a:lnSpc>
                <a:spcPct val="150000"/>
              </a:lnSpc>
              <a:spcBef>
                <a:spcPts val="0"/>
              </a:spcBef>
              <a:spcAft>
                <a:spcPts val="0"/>
              </a:spcAft>
              <a:buClr>
                <a:srgbClr val="FF0000"/>
              </a:buClr>
              <a:buSzPts val="1000"/>
              <a:buChar char="■"/>
            </a:pPr>
            <a:endParaRPr lang="ru-RU" sz="1500" dirty="0"/>
          </a:p>
          <a:p>
            <a:pPr marL="457200" lvl="0" indent="-292100" algn="l" rtl="0">
              <a:lnSpc>
                <a:spcPct val="150000"/>
              </a:lnSpc>
              <a:spcBef>
                <a:spcPts val="0"/>
              </a:spcBef>
              <a:spcAft>
                <a:spcPts val="0"/>
              </a:spcAft>
              <a:buClr>
                <a:srgbClr val="FF0000"/>
              </a:buClr>
              <a:buSzPts val="1000"/>
              <a:buChar char="■"/>
            </a:pPr>
            <a:r>
              <a:rPr lang="ru-RU" sz="1500" dirty="0" smtClean="0"/>
              <a:t>Слотов может быть несколько в рамках одного и того же компонента.</a:t>
            </a:r>
          </a:p>
          <a:p>
            <a:pPr marL="457200" lvl="0" indent="-292100" algn="l" rtl="0">
              <a:lnSpc>
                <a:spcPct val="150000"/>
              </a:lnSpc>
              <a:spcBef>
                <a:spcPts val="0"/>
              </a:spcBef>
              <a:spcAft>
                <a:spcPts val="0"/>
              </a:spcAft>
              <a:buClr>
                <a:srgbClr val="FF0000"/>
              </a:buClr>
              <a:buSzPts val="1000"/>
              <a:buChar char="■"/>
            </a:pPr>
            <a:endParaRPr lang="ru-RU" sz="1500" dirty="0"/>
          </a:p>
          <a:p>
            <a:pPr marL="457200" lvl="0" indent="-292100" algn="l" rtl="0">
              <a:lnSpc>
                <a:spcPct val="150000"/>
              </a:lnSpc>
              <a:spcBef>
                <a:spcPts val="0"/>
              </a:spcBef>
              <a:spcAft>
                <a:spcPts val="0"/>
              </a:spcAft>
              <a:buClr>
                <a:srgbClr val="FF0000"/>
              </a:buClr>
              <a:buSzPts val="1000"/>
              <a:buChar char="■"/>
            </a:pPr>
            <a:r>
              <a:rPr lang="ru-RU" sz="1500" dirty="0" smtClean="0"/>
              <a:t>Использование слотов позволяет реализовать композицию и декорирование при построении приложения.</a:t>
            </a:r>
          </a:p>
          <a:p>
            <a:pPr marL="457200" lvl="0" indent="-292100" algn="l" rtl="0">
              <a:lnSpc>
                <a:spcPct val="150000"/>
              </a:lnSpc>
              <a:spcBef>
                <a:spcPts val="0"/>
              </a:spcBef>
              <a:spcAft>
                <a:spcPts val="0"/>
              </a:spcAft>
              <a:buClr>
                <a:srgbClr val="FF0000"/>
              </a:buClr>
              <a:buSzPts val="1000"/>
              <a:buChar char="■"/>
            </a:pP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17/27</a:t>
            </a:r>
            <a:endParaRPr lang="ru-RU" dirty="0"/>
          </a:p>
        </p:txBody>
      </p:sp>
    </p:spTree>
    <p:extLst>
      <p:ext uri="{BB962C8B-B14F-4D97-AF65-F5344CB8AC3E}">
        <p14:creationId xmlns:p14="http://schemas.microsoft.com/office/powerpoint/2010/main" val="3948434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Окружение слота</a:t>
            </a:r>
            <a:r>
              <a:rPr lang="en-US" sz="2800" b="1" dirty="0" smtClean="0">
                <a:solidFill>
                  <a:schemeClr val="dk1"/>
                </a:solidFill>
              </a:rPr>
              <a:t> [5]</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Передача данных в </a:t>
            </a:r>
            <a:r>
              <a:rPr lang="ru-RU" sz="1500" dirty="0" err="1" smtClean="0"/>
              <a:t>слотированный</a:t>
            </a:r>
            <a:r>
              <a:rPr lang="ru-RU" sz="1500" dirty="0" smtClean="0"/>
              <a:t> контент изнутри компонента осуществляется через значение директивы </a:t>
            </a:r>
            <a:r>
              <a:rPr lang="en-US" sz="1500" dirty="0" smtClean="0"/>
              <a:t>v-slot.</a:t>
            </a: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18/27</a:t>
            </a:r>
            <a:endParaRPr lang="ru-RU" dirty="0"/>
          </a:p>
        </p:txBody>
      </p:sp>
    </p:spTree>
    <p:extLst>
      <p:ext uri="{BB962C8B-B14F-4D97-AF65-F5344CB8AC3E}">
        <p14:creationId xmlns:p14="http://schemas.microsoft.com/office/powerpoint/2010/main" val="18300085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Задача 4</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Создать компонент «Содержание статьи». В неё добавить слоты – заголовок, основной контент, панель инструментов.</a:t>
            </a:r>
          </a:p>
          <a:p>
            <a:pPr marL="457200" lvl="0" indent="-292100" algn="l" rtl="0">
              <a:lnSpc>
                <a:spcPct val="150000"/>
              </a:lnSpc>
              <a:spcBef>
                <a:spcPts val="0"/>
              </a:spcBef>
              <a:spcAft>
                <a:spcPts val="0"/>
              </a:spcAft>
              <a:buClr>
                <a:srgbClr val="FF0000"/>
              </a:buClr>
              <a:buSzPts val="1000"/>
              <a:buChar char="■"/>
            </a:pPr>
            <a:endParaRPr lang="ru-RU" sz="1500" dirty="0"/>
          </a:p>
          <a:p>
            <a:pPr marL="457200" lvl="0" indent="-292100" algn="l" rtl="0">
              <a:lnSpc>
                <a:spcPct val="150000"/>
              </a:lnSpc>
              <a:spcBef>
                <a:spcPts val="0"/>
              </a:spcBef>
              <a:spcAft>
                <a:spcPts val="0"/>
              </a:spcAft>
              <a:buClr>
                <a:srgbClr val="FF0000"/>
              </a:buClr>
              <a:buSzPts val="1000"/>
              <a:buChar char="■"/>
            </a:pPr>
            <a:r>
              <a:rPr lang="ru-RU" sz="1500" dirty="0" smtClean="0"/>
              <a:t>При клике на плашку новости в основной области приложения отображать содержание этой статьи, разместив контент в слоты и отформатировав. </a:t>
            </a:r>
          </a:p>
          <a:p>
            <a:pPr marL="457200" lvl="0" indent="-292100" algn="l" rtl="0">
              <a:lnSpc>
                <a:spcPct val="150000"/>
              </a:lnSpc>
              <a:spcBef>
                <a:spcPts val="0"/>
              </a:spcBef>
              <a:spcAft>
                <a:spcPts val="0"/>
              </a:spcAft>
              <a:buClr>
                <a:srgbClr val="FF0000"/>
              </a:buClr>
              <a:buSzPts val="1000"/>
              <a:buChar char="■"/>
            </a:pPr>
            <a:r>
              <a:rPr lang="ru-RU" sz="1500" dirty="0" smtClean="0"/>
              <a:t>Добавить в панель инструментов компонента кнопку «Назад», которая позволит вернуться назад к списку новостей.</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19/27</a:t>
            </a:r>
            <a:endParaRPr lang="ru-RU" dirty="0"/>
          </a:p>
        </p:txBody>
      </p:sp>
    </p:spTree>
    <p:extLst>
      <p:ext uri="{BB962C8B-B14F-4D97-AF65-F5344CB8AC3E}">
        <p14:creationId xmlns:p14="http://schemas.microsoft.com/office/powerpoint/2010/main" val="2331220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Домашнее задание к лекции 1</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8" indent="-292100">
              <a:lnSpc>
                <a:spcPct val="150000"/>
              </a:lnSpc>
              <a:buClr>
                <a:srgbClr val="FF0000"/>
              </a:buClr>
              <a:buSzPts val="1000"/>
              <a:buChar char="■"/>
            </a:pPr>
            <a:r>
              <a:rPr lang="en-US" sz="1500" dirty="0" smtClean="0"/>
              <a:t>Computed vs Watch vs Methods – Too Many Code!</a:t>
            </a:r>
          </a:p>
          <a:p>
            <a:pPr marL="457200" lvl="8" indent="-292100">
              <a:lnSpc>
                <a:spcPct val="150000"/>
              </a:lnSpc>
              <a:buClr>
                <a:srgbClr val="FF0000"/>
              </a:buClr>
              <a:buSzPts val="1000"/>
              <a:buChar char="■"/>
            </a:pPr>
            <a:r>
              <a:rPr lang="en-US" sz="1500" dirty="0" smtClean="0"/>
              <a:t>Extract constants, API calls to a separate file – </a:t>
            </a:r>
            <a:r>
              <a:rPr lang="en-US" sz="1500" dirty="0" err="1" smtClean="0"/>
              <a:t>Vue</a:t>
            </a:r>
            <a:r>
              <a:rPr lang="en-US" sz="1500" dirty="0" smtClean="0"/>
              <a:t> Component is a place for logic</a:t>
            </a:r>
          </a:p>
          <a:p>
            <a:pPr marL="457200" lvl="8" indent="-292100">
              <a:lnSpc>
                <a:spcPct val="150000"/>
              </a:lnSpc>
              <a:buClr>
                <a:srgbClr val="FF0000"/>
              </a:buClr>
              <a:buSzPts val="1000"/>
              <a:buChar char="■"/>
            </a:pPr>
            <a:r>
              <a:rPr lang="en-US" sz="1500" dirty="0" smtClean="0"/>
              <a:t>Usage of UI libs +</a:t>
            </a:r>
          </a:p>
          <a:p>
            <a:pPr marL="457200" lvl="8" indent="-292100">
              <a:lnSpc>
                <a:spcPct val="150000"/>
              </a:lnSpc>
              <a:buClr>
                <a:srgbClr val="FF0000"/>
              </a:buClr>
              <a:buSzPts val="1000"/>
              <a:buChar char="■"/>
            </a:pPr>
            <a:r>
              <a:rPr lang="en-US" sz="1500" dirty="0" smtClean="0"/>
              <a:t>Code-based, not semantic-based solutions</a:t>
            </a:r>
            <a:endParaRPr sz="1500" dirty="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532518" cy="307777"/>
          </a:xfrm>
          <a:prstGeom prst="rect">
            <a:avLst/>
          </a:prstGeom>
          <a:noFill/>
        </p:spPr>
        <p:txBody>
          <a:bodyPr wrap="none" rtlCol="0">
            <a:spAutoFit/>
          </a:bodyPr>
          <a:lstStyle/>
          <a:p>
            <a:r>
              <a:rPr lang="en-US" dirty="0" smtClean="0"/>
              <a:t>2/27</a:t>
            </a:r>
            <a:endParaRPr lang="ru-RU" dirty="0"/>
          </a:p>
        </p:txBody>
      </p:sp>
    </p:spTree>
    <p:extLst>
      <p:ext uri="{BB962C8B-B14F-4D97-AF65-F5344CB8AC3E}">
        <p14:creationId xmlns:p14="http://schemas.microsoft.com/office/powerpoint/2010/main" val="1317950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Асинхронные компоненты</a:t>
            </a:r>
            <a:r>
              <a:rPr lang="en-US" sz="2800" b="1" dirty="0" smtClean="0">
                <a:solidFill>
                  <a:schemeClr val="dk1"/>
                </a:solidFill>
              </a:rPr>
              <a:t> [6]</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Асинхронные компоненты полезно использовать для разделения кода приложения на несколько структурных разделов и </a:t>
            </a:r>
            <a:r>
              <a:rPr lang="ru-RU" sz="1500" dirty="0" err="1" smtClean="0"/>
              <a:t>подгрузки</a:t>
            </a:r>
            <a:r>
              <a:rPr lang="ru-RU" sz="1500" dirty="0" smtClean="0"/>
              <a:t> кода только при необходимости.</a:t>
            </a:r>
          </a:p>
          <a:p>
            <a:pPr marL="457200" lvl="0" indent="-292100" algn="l" rtl="0">
              <a:lnSpc>
                <a:spcPct val="150000"/>
              </a:lnSpc>
              <a:spcBef>
                <a:spcPts val="0"/>
              </a:spcBef>
              <a:spcAft>
                <a:spcPts val="0"/>
              </a:spcAft>
              <a:buClr>
                <a:srgbClr val="FF0000"/>
              </a:buClr>
              <a:buSzPts val="1000"/>
              <a:buChar char="■"/>
            </a:pPr>
            <a:endParaRPr lang="ru-RU" sz="1500" dirty="0"/>
          </a:p>
          <a:p>
            <a:pPr marL="457200" lvl="0" indent="-292100" algn="l" rtl="0">
              <a:lnSpc>
                <a:spcPct val="150000"/>
              </a:lnSpc>
              <a:spcBef>
                <a:spcPts val="0"/>
              </a:spcBef>
              <a:spcAft>
                <a:spcPts val="0"/>
              </a:spcAft>
              <a:buClr>
                <a:srgbClr val="FF0000"/>
              </a:buClr>
              <a:buSzPts val="1000"/>
              <a:buChar char="■"/>
            </a:pPr>
            <a:r>
              <a:rPr lang="ru-RU" sz="1500" dirty="0" smtClean="0"/>
              <a:t>Во </a:t>
            </a:r>
            <a:r>
              <a:rPr lang="en-US" sz="1500" dirty="0" err="1" smtClean="0"/>
              <a:t>Vue</a:t>
            </a:r>
            <a:r>
              <a:rPr lang="hu-HU" sz="1500" dirty="0" smtClean="0"/>
              <a:t> </a:t>
            </a:r>
            <a:r>
              <a:rPr lang="ru-RU" sz="1500" dirty="0" smtClean="0"/>
              <a:t>асинхронным компонентом называется специальная функция, возвращающая конфигурацию загрузки компонента.</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20/27</a:t>
            </a:r>
            <a:endParaRPr lang="ru-RU" dirty="0"/>
          </a:p>
        </p:txBody>
      </p:sp>
    </p:spTree>
    <p:extLst>
      <p:ext uri="{BB962C8B-B14F-4D97-AF65-F5344CB8AC3E}">
        <p14:creationId xmlns:p14="http://schemas.microsoft.com/office/powerpoint/2010/main" val="2455816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Задача 5</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Выделить содержание статьи в асинхронный компонент</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21/27</a:t>
            </a:r>
            <a:endParaRPr lang="ru-RU" dirty="0"/>
          </a:p>
        </p:txBody>
      </p:sp>
    </p:spTree>
    <p:extLst>
      <p:ext uri="{BB962C8B-B14F-4D97-AF65-F5344CB8AC3E}">
        <p14:creationId xmlns:p14="http://schemas.microsoft.com/office/powerpoint/2010/main" val="789163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Конфигурация сборки</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Конфигурация сборки проекта, созданного при помощи </a:t>
            </a:r>
            <a:r>
              <a:rPr lang="en-US" sz="1500" dirty="0" err="1" smtClean="0"/>
              <a:t>Vue</a:t>
            </a:r>
            <a:r>
              <a:rPr lang="en-US" sz="1500" dirty="0" smtClean="0"/>
              <a:t> CLI</a:t>
            </a:r>
            <a:r>
              <a:rPr lang="ru-RU" sz="1500" dirty="0" smtClean="0"/>
              <a:t>, осуществляется при помощи файла </a:t>
            </a:r>
            <a:r>
              <a:rPr lang="en-US" sz="1500" dirty="0" smtClean="0"/>
              <a:t>vue.config.js</a:t>
            </a:r>
            <a:r>
              <a:rPr lang="ru-RU" sz="1500" dirty="0" smtClean="0"/>
              <a:t>. </a:t>
            </a:r>
            <a:endParaRPr lang="en-US" sz="1500" dirty="0" smtClean="0"/>
          </a:p>
          <a:p>
            <a:pPr marL="457200" lvl="0" indent="-292100" algn="l" rtl="0">
              <a:lnSpc>
                <a:spcPct val="150000"/>
              </a:lnSpc>
              <a:spcBef>
                <a:spcPts val="0"/>
              </a:spcBef>
              <a:spcAft>
                <a:spcPts val="0"/>
              </a:spcAft>
              <a:buClr>
                <a:srgbClr val="FF0000"/>
              </a:buClr>
              <a:buSzPts val="1000"/>
              <a:buChar char="■"/>
            </a:pPr>
            <a:endParaRPr lang="en-US" sz="1500" dirty="0"/>
          </a:p>
          <a:p>
            <a:pPr marL="457200" lvl="0" indent="-292100" algn="l" rtl="0">
              <a:lnSpc>
                <a:spcPct val="150000"/>
              </a:lnSpc>
              <a:spcBef>
                <a:spcPts val="0"/>
              </a:spcBef>
              <a:spcAft>
                <a:spcPts val="0"/>
              </a:spcAft>
              <a:buClr>
                <a:srgbClr val="FF0000"/>
              </a:buClr>
              <a:buSzPts val="1000"/>
              <a:buChar char="■"/>
            </a:pPr>
            <a:r>
              <a:rPr lang="ru-RU" sz="1500" dirty="0" smtClean="0"/>
              <a:t>Среда разработки на </a:t>
            </a:r>
            <a:r>
              <a:rPr lang="en-US" sz="1500" dirty="0" err="1" smtClean="0"/>
              <a:t>Vue</a:t>
            </a:r>
            <a:r>
              <a:rPr lang="en-US" sz="1500" dirty="0" smtClean="0"/>
              <a:t> </a:t>
            </a:r>
            <a:r>
              <a:rPr lang="ru-RU" sz="1500" dirty="0" smtClean="0"/>
              <a:t>построена поверх </a:t>
            </a:r>
            <a:r>
              <a:rPr lang="en-US" sz="1500" dirty="0" err="1" smtClean="0"/>
              <a:t>Webpack</a:t>
            </a:r>
            <a:r>
              <a:rPr lang="ru-RU" sz="1500" dirty="0" smtClean="0"/>
              <a:t>, потому управлять процессом разработки можно с использованием возможностей </a:t>
            </a:r>
            <a:r>
              <a:rPr lang="en-US" sz="1500" dirty="0" err="1" smtClean="0"/>
              <a:t>Webpack</a:t>
            </a:r>
            <a:r>
              <a:rPr lang="en-US" sz="1500" dirty="0" smtClean="0"/>
              <a:t>.</a:t>
            </a:r>
            <a:r>
              <a:rPr lang="ru-RU" sz="1500" dirty="0" smtClean="0"/>
              <a:t> </a:t>
            </a:r>
          </a:p>
          <a:p>
            <a:pPr marL="457200" lvl="0" indent="-292100" algn="l" rtl="0">
              <a:lnSpc>
                <a:spcPct val="150000"/>
              </a:lnSpc>
              <a:spcBef>
                <a:spcPts val="0"/>
              </a:spcBef>
              <a:spcAft>
                <a:spcPts val="0"/>
              </a:spcAft>
              <a:buClr>
                <a:srgbClr val="FF0000"/>
              </a:buClr>
              <a:buSzPts val="1000"/>
              <a:buChar char="■"/>
            </a:pPr>
            <a:endParaRPr lang="ru-RU" sz="1500" dirty="0"/>
          </a:p>
          <a:p>
            <a:pPr marL="457200" lvl="0" indent="-292100" algn="l" rtl="0">
              <a:lnSpc>
                <a:spcPct val="150000"/>
              </a:lnSpc>
              <a:spcBef>
                <a:spcPts val="0"/>
              </a:spcBef>
              <a:spcAft>
                <a:spcPts val="0"/>
              </a:spcAft>
              <a:buClr>
                <a:srgbClr val="FF0000"/>
              </a:buClr>
              <a:buSzPts val="1000"/>
              <a:buChar char="■"/>
            </a:pPr>
            <a:r>
              <a:rPr lang="ru-RU" sz="1500" dirty="0" smtClean="0"/>
              <a:t>Добавление </a:t>
            </a:r>
            <a:r>
              <a:rPr lang="en-US" sz="1500" dirty="0" err="1" smtClean="0"/>
              <a:t>Webpack</a:t>
            </a:r>
            <a:r>
              <a:rPr lang="en-US" sz="1500" dirty="0" smtClean="0"/>
              <a:t>-</a:t>
            </a:r>
            <a:r>
              <a:rPr lang="ru-RU" sz="1500" dirty="0" smtClean="0"/>
              <a:t>инструкций осуществляется в файле </a:t>
            </a:r>
            <a:r>
              <a:rPr lang="en-US" sz="1500" dirty="0" smtClean="0"/>
              <a:t>vue.config.js </a:t>
            </a:r>
            <a:r>
              <a:rPr lang="ru-RU" sz="1500" dirty="0" smtClean="0"/>
              <a:t>в разделе </a:t>
            </a:r>
            <a:r>
              <a:rPr lang="en-US" sz="1500" dirty="0" err="1" smtClean="0"/>
              <a:t>configureWebpack</a:t>
            </a:r>
            <a:r>
              <a:rPr lang="en-US" sz="1500" dirty="0" smtClean="0"/>
              <a:t>/</a:t>
            </a:r>
            <a:r>
              <a:rPr lang="en-US" sz="1500" dirty="0" err="1" smtClean="0"/>
              <a:t>chainWebpack</a:t>
            </a:r>
            <a:r>
              <a:rPr lang="en-US" sz="1500" dirty="0" smtClean="0"/>
              <a:t>.</a:t>
            </a: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22/27</a:t>
            </a:r>
            <a:endParaRPr lang="ru-RU" dirty="0"/>
          </a:p>
        </p:txBody>
      </p:sp>
    </p:spTree>
    <p:extLst>
      <p:ext uri="{BB962C8B-B14F-4D97-AF65-F5344CB8AC3E}">
        <p14:creationId xmlns:p14="http://schemas.microsoft.com/office/powerpoint/2010/main" val="974949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Анимации</a:t>
            </a:r>
            <a:r>
              <a:rPr lang="en-US" sz="2800" b="1" dirty="0" smtClean="0">
                <a:solidFill>
                  <a:schemeClr val="dk1"/>
                </a:solidFill>
              </a:rPr>
              <a:t> [7]</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Анимации появления/скрытия реализуются через встроенный элемент </a:t>
            </a:r>
            <a:r>
              <a:rPr lang="en-US" sz="1500" dirty="0" smtClean="0"/>
              <a:t>&lt;transition&gt;.</a:t>
            </a:r>
          </a:p>
          <a:p>
            <a:pPr marL="457200" lvl="0" indent="-292100" algn="l" rtl="0">
              <a:lnSpc>
                <a:spcPct val="150000"/>
              </a:lnSpc>
              <a:spcBef>
                <a:spcPts val="0"/>
              </a:spcBef>
              <a:spcAft>
                <a:spcPts val="0"/>
              </a:spcAft>
              <a:buClr>
                <a:srgbClr val="FF0000"/>
              </a:buClr>
              <a:buSzPts val="1000"/>
              <a:buChar char="■"/>
            </a:pPr>
            <a:r>
              <a:rPr lang="ru-RU" sz="1500" dirty="0" smtClean="0"/>
              <a:t>Ключевые кадры описываются в виде </a:t>
            </a:r>
            <a:r>
              <a:rPr lang="en-US" sz="1500" dirty="0" smtClean="0"/>
              <a:t>CSS-</a:t>
            </a:r>
            <a:r>
              <a:rPr lang="ru-RU" sz="1500" dirty="0" smtClean="0"/>
              <a:t>правил для классов со специальным названием.</a:t>
            </a:r>
          </a:p>
          <a:p>
            <a:pPr marL="457200" lvl="0" indent="-292100" algn="l" rtl="0">
              <a:lnSpc>
                <a:spcPct val="150000"/>
              </a:lnSpc>
              <a:spcBef>
                <a:spcPts val="0"/>
              </a:spcBef>
              <a:spcAft>
                <a:spcPts val="0"/>
              </a:spcAft>
              <a:buClr>
                <a:srgbClr val="FF0000"/>
              </a:buClr>
              <a:buSzPts val="1000"/>
              <a:buChar char="■"/>
            </a:pPr>
            <a:endParaRPr lang="ru-RU" sz="1500" dirty="0"/>
          </a:p>
          <a:p>
            <a:pPr marL="457200" lvl="0" indent="-292100" algn="l" rtl="0">
              <a:lnSpc>
                <a:spcPct val="150000"/>
              </a:lnSpc>
              <a:spcBef>
                <a:spcPts val="0"/>
              </a:spcBef>
              <a:spcAft>
                <a:spcPts val="0"/>
              </a:spcAft>
              <a:buClr>
                <a:srgbClr val="FF0000"/>
              </a:buClr>
              <a:buSzPts val="1000"/>
              <a:buChar char="■"/>
            </a:pPr>
            <a:r>
              <a:rPr lang="hu-HU" sz="1500" dirty="0" smtClean="0"/>
              <a:t>V</a:t>
            </a:r>
            <a:r>
              <a:rPr lang="en-US" sz="1500" dirty="0" err="1" smtClean="0"/>
              <a:t>ue</a:t>
            </a:r>
            <a:r>
              <a:rPr lang="en-US" sz="1500" dirty="0" smtClean="0"/>
              <a:t> </a:t>
            </a:r>
            <a:r>
              <a:rPr lang="ru-RU" sz="1500" dirty="0" smtClean="0"/>
              <a:t>предлагает широкие возможности по реализации стилевых </a:t>
            </a:r>
            <a:r>
              <a:rPr lang="ru-RU" sz="1500" dirty="0" err="1" smtClean="0"/>
              <a:t>анимаций</a:t>
            </a:r>
            <a:r>
              <a:rPr lang="ru-RU" sz="1500" dirty="0" smtClean="0"/>
              <a:t> и </a:t>
            </a:r>
            <a:r>
              <a:rPr lang="ru-RU" sz="1500" dirty="0" err="1" smtClean="0"/>
              <a:t>анимаций</a:t>
            </a:r>
            <a:r>
              <a:rPr lang="ru-RU" sz="1500" dirty="0" smtClean="0"/>
              <a:t> состояния.</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23/27</a:t>
            </a:r>
            <a:endParaRPr lang="ru-RU" dirty="0"/>
          </a:p>
        </p:txBody>
      </p:sp>
    </p:spTree>
    <p:extLst>
      <p:ext uri="{BB962C8B-B14F-4D97-AF65-F5344CB8AC3E}">
        <p14:creationId xmlns:p14="http://schemas.microsoft.com/office/powerpoint/2010/main" val="28194487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Материалы для изучения</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nSpc>
                <a:spcPct val="150000"/>
              </a:lnSpc>
              <a:buClr>
                <a:srgbClr val="FF0000"/>
              </a:buClr>
              <a:buSzPts val="1000"/>
              <a:buChar char="■"/>
            </a:pPr>
            <a:r>
              <a:rPr lang="en-US" sz="1500" dirty="0">
                <a:hlinkClick r:id="rId3"/>
              </a:rPr>
              <a:t>https://</a:t>
            </a:r>
            <a:r>
              <a:rPr lang="en-US" sz="1500" dirty="0" smtClean="0">
                <a:hlinkClick r:id="rId3"/>
              </a:rPr>
              <a:t>chrome.google.com/webstore/detail/vuejs-devtools/nhdogjmejiglipccpnnnanhbledajbpd</a:t>
            </a:r>
            <a:r>
              <a:rPr lang="ru-RU" sz="1500" dirty="0"/>
              <a:t> </a:t>
            </a:r>
            <a:r>
              <a:rPr lang="en-US" sz="1500" dirty="0" smtClean="0"/>
              <a:t>- </a:t>
            </a:r>
            <a:r>
              <a:rPr lang="en-US" sz="1500" dirty="0" err="1" smtClean="0"/>
              <a:t>DevTools</a:t>
            </a:r>
            <a:r>
              <a:rPr lang="en-US" sz="1500" dirty="0" smtClean="0"/>
              <a:t>-</a:t>
            </a:r>
            <a:r>
              <a:rPr lang="ru-RU" sz="1500" dirty="0" smtClean="0"/>
              <a:t>расширение для браузера</a:t>
            </a:r>
            <a:endParaRPr lang="en-US" sz="1500" dirty="0">
              <a:hlinkClick r:id="rId3"/>
            </a:endParaRPr>
          </a:p>
          <a:p>
            <a:pPr marL="457200" lvl="0" indent="-292100">
              <a:lnSpc>
                <a:spcPct val="150000"/>
              </a:lnSpc>
              <a:buClr>
                <a:srgbClr val="FF0000"/>
              </a:buClr>
              <a:buSzPts val="1000"/>
              <a:buChar char="■"/>
            </a:pPr>
            <a:r>
              <a:rPr lang="en-US" sz="1500" dirty="0" smtClean="0">
                <a:hlinkClick r:id="rId3"/>
              </a:rPr>
              <a:t>https://vuejs.org/v2/guide/</a:t>
            </a:r>
            <a:r>
              <a:rPr lang="ru-RU" sz="1500" dirty="0"/>
              <a:t> - официальная документация. Раздел «Продвинутые </a:t>
            </a:r>
            <a:r>
              <a:rPr lang="ru-RU" sz="1500" dirty="0" smtClean="0"/>
              <a:t>компоненты»</a:t>
            </a:r>
          </a:p>
          <a:p>
            <a:pPr marL="457200" lvl="0" indent="-292100">
              <a:lnSpc>
                <a:spcPct val="150000"/>
              </a:lnSpc>
              <a:buClr>
                <a:srgbClr val="FF0000"/>
              </a:buClr>
              <a:buSzPts val="1000"/>
              <a:buChar char="■"/>
            </a:pPr>
            <a:r>
              <a:rPr lang="en-US" sz="1500" dirty="0">
                <a:hlinkClick r:id="rId4"/>
              </a:rPr>
              <a:t>https://</a:t>
            </a:r>
            <a:r>
              <a:rPr lang="en-US" sz="1500" dirty="0" smtClean="0">
                <a:hlinkClick r:id="rId4"/>
              </a:rPr>
              <a:t>ru.vuejs.org/v2/guide/transitions.html</a:t>
            </a:r>
            <a:r>
              <a:rPr lang="ru-RU" sz="1500" dirty="0" smtClean="0"/>
              <a:t> - документация по использованию </a:t>
            </a:r>
            <a:r>
              <a:rPr lang="ru-RU" sz="1500" dirty="0" err="1" smtClean="0"/>
              <a:t>анимаций</a:t>
            </a:r>
            <a:r>
              <a:rPr lang="ru-RU" sz="1500" dirty="0" smtClean="0"/>
              <a:t>.</a:t>
            </a:r>
          </a:p>
          <a:p>
            <a:pPr marL="457200" lvl="0" indent="-292100">
              <a:lnSpc>
                <a:spcPct val="150000"/>
              </a:lnSpc>
              <a:buClr>
                <a:srgbClr val="FF0000"/>
              </a:buClr>
              <a:buSzPts val="1000"/>
              <a:buChar char="■"/>
            </a:pPr>
            <a:r>
              <a:rPr lang="en-US" sz="1500" dirty="0">
                <a:hlinkClick r:id="rId5"/>
              </a:rPr>
              <a:t>https://cli.vuejs.org/config/#</a:t>
            </a:r>
            <a:r>
              <a:rPr lang="en-US" sz="1500" dirty="0" smtClean="0">
                <a:hlinkClick r:id="rId5"/>
              </a:rPr>
              <a:t>global-cli-config</a:t>
            </a:r>
            <a:r>
              <a:rPr lang="ru-RU" sz="1500" dirty="0" smtClean="0"/>
              <a:t> – документация по конфигурации сборки </a:t>
            </a:r>
            <a:r>
              <a:rPr lang="en-US" sz="1500" dirty="0" err="1" smtClean="0"/>
              <a:t>Vue</a:t>
            </a:r>
            <a:r>
              <a:rPr lang="en-US" sz="1500" dirty="0" smtClean="0"/>
              <a:t> CLI-</a:t>
            </a:r>
            <a:r>
              <a:rPr lang="ru-RU" sz="1500" dirty="0" smtClean="0"/>
              <a:t>приложения</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631904" cy="307777"/>
          </a:xfrm>
          <a:prstGeom prst="rect">
            <a:avLst/>
          </a:prstGeom>
          <a:noFill/>
        </p:spPr>
        <p:txBody>
          <a:bodyPr wrap="none" rtlCol="0">
            <a:spAutoFit/>
          </a:bodyPr>
          <a:lstStyle/>
          <a:p>
            <a:r>
              <a:rPr lang="en-US" dirty="0" smtClean="0"/>
              <a:t>24/27</a:t>
            </a:r>
            <a:endParaRPr lang="ru-RU" dirty="0"/>
          </a:p>
        </p:txBody>
      </p:sp>
    </p:spTree>
    <p:extLst>
      <p:ext uri="{BB962C8B-B14F-4D97-AF65-F5344CB8AC3E}">
        <p14:creationId xmlns:p14="http://schemas.microsoft.com/office/powerpoint/2010/main" val="9451846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Домашнее задание</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В приложении </a:t>
            </a:r>
            <a:r>
              <a:rPr lang="en-US" sz="1500" dirty="0" err="1" smtClean="0">
                <a:latin typeface="Consolas" panose="020B0609020204030204" pitchFamily="49" charset="0"/>
              </a:rPr>
              <a:t>TodoList</a:t>
            </a:r>
            <a:r>
              <a:rPr lang="ru-RU" sz="1500" dirty="0" smtClean="0">
                <a:latin typeface="Consolas" panose="020B0609020204030204" pitchFamily="49" charset="0"/>
              </a:rPr>
              <a:t> сделать разбиение на компоненты, пробрасывать данные между компонентами.</a:t>
            </a: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Вынести пагинацию в отдельный компонент и настроить обмен данными.</a:t>
            </a: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Вынести поисковую строку в отдельный компонент с </a:t>
            </a:r>
            <a:r>
              <a:rPr lang="en-US" sz="1500" dirty="0" smtClean="0">
                <a:latin typeface="Consolas" panose="020B0609020204030204" pitchFamily="49" charset="0"/>
              </a:rPr>
              <a:t>v-model</a:t>
            </a:r>
            <a:r>
              <a:rPr lang="ru-RU" sz="1500" dirty="0" smtClean="0">
                <a:latin typeface="Consolas" panose="020B0609020204030204" pitchFamily="49" charset="0"/>
              </a:rPr>
              <a:t> и настроить поиск.</a:t>
            </a: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Вынести окно для создания нового элемента в списке в отдельный компонент и настроить обмен данными.</a:t>
            </a:r>
          </a:p>
          <a:p>
            <a:pPr marL="457200" lvl="0" indent="-292100" algn="l" rtl="0">
              <a:lnSpc>
                <a:spcPct val="150000"/>
              </a:lnSpc>
              <a:spcBef>
                <a:spcPts val="0"/>
              </a:spcBef>
              <a:spcAft>
                <a:spcPts val="0"/>
              </a:spcAft>
              <a:buClr>
                <a:srgbClr val="FF0000"/>
              </a:buClr>
              <a:buSzPts val="1000"/>
              <a:buChar char="■"/>
            </a:pPr>
            <a:endParaRPr lang="ru-RU" sz="1500" dirty="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Все операции с сервером производятся в корневом компоненте. Там же хранятся глобальные данные.</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en-US" dirty="0" smtClean="0"/>
              <a:t>25/27</a:t>
            </a:r>
            <a:endParaRPr lang="ru-RU" dirty="0"/>
          </a:p>
        </p:txBody>
      </p:sp>
    </p:spTree>
    <p:extLst>
      <p:ext uri="{BB962C8B-B14F-4D97-AF65-F5344CB8AC3E}">
        <p14:creationId xmlns:p14="http://schemas.microsoft.com/office/powerpoint/2010/main" val="2233490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8017686"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Домашнее задание</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9728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Добавить анимацию сокрытия при удалении элемента из </a:t>
            </a:r>
            <a:r>
              <a:rPr lang="en-US" sz="1500" dirty="0" err="1" smtClean="0">
                <a:latin typeface="Consolas" panose="020B0609020204030204" pitchFamily="49" charset="0"/>
              </a:rPr>
              <a:t>ToDoList</a:t>
            </a:r>
            <a:endParaRPr lang="ru-RU" sz="1500"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Добавить возможность переключать режим бесконечной прокрутки и пагинации в приложении и реализовать оба режима.</a:t>
            </a: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Сделать компонент, принимающий один элемент из списка, </a:t>
            </a:r>
            <a:r>
              <a:rPr lang="ru-RU" sz="1500" dirty="0" err="1" smtClean="0">
                <a:latin typeface="Consolas" panose="020B0609020204030204" pitchFamily="49" charset="0"/>
              </a:rPr>
              <a:t>слотируемым</a:t>
            </a:r>
            <a:r>
              <a:rPr lang="ru-RU" sz="1500" dirty="0" smtClean="0">
                <a:latin typeface="Consolas" panose="020B0609020204030204" pitchFamily="49" charset="0"/>
              </a:rPr>
              <a:t> – для возможности сделать некоторое оформление текста элемента списка. Если элемент в списке содержит слово «срочно», подсвечивать текст элемента красным цветом.</a:t>
            </a:r>
            <a:endParaRPr lang="en-US" sz="1500" dirty="0" smtClean="0">
              <a:latin typeface="Consolas" panose="020B0609020204030204" pitchFamily="49" charset="0"/>
            </a:endParaRPr>
          </a:p>
          <a:p>
            <a:pPr marL="457200" lvl="0" indent="-292100" algn="l" rtl="0">
              <a:lnSpc>
                <a:spcPct val="150000"/>
              </a:lnSpc>
              <a:spcBef>
                <a:spcPts val="0"/>
              </a:spcBef>
              <a:spcAft>
                <a:spcPts val="0"/>
              </a:spcAft>
              <a:buClr>
                <a:srgbClr val="FF0000"/>
              </a:buClr>
              <a:buSzPts val="1000"/>
              <a:buChar char="■"/>
            </a:pPr>
            <a:r>
              <a:rPr lang="ru-RU" sz="1500" dirty="0" smtClean="0">
                <a:latin typeface="Consolas" panose="020B0609020204030204" pitchFamily="49" charset="0"/>
              </a:rPr>
              <a:t>Настроить создание </a:t>
            </a:r>
            <a:r>
              <a:rPr lang="en-US" sz="1500" dirty="0" smtClean="0">
                <a:latin typeface="Consolas" panose="020B0609020204030204" pitchFamily="49" charset="0"/>
              </a:rPr>
              <a:t>CSS </a:t>
            </a:r>
            <a:r>
              <a:rPr lang="en-US" sz="1500" dirty="0" err="1" smtClean="0">
                <a:latin typeface="Consolas" panose="020B0609020204030204" pitchFamily="49" charset="0"/>
              </a:rPr>
              <a:t>SourceMap</a:t>
            </a:r>
            <a:r>
              <a:rPr lang="en-US" sz="1500" dirty="0" smtClean="0">
                <a:latin typeface="Consolas" panose="020B0609020204030204" pitchFamily="49" charset="0"/>
              </a:rPr>
              <a:t> </a:t>
            </a:r>
            <a:r>
              <a:rPr lang="ru-RU" sz="1500" dirty="0" smtClean="0">
                <a:latin typeface="Consolas" panose="020B0609020204030204" pitchFamily="49" charset="0"/>
              </a:rPr>
              <a:t>при сборке </a:t>
            </a:r>
            <a:r>
              <a:rPr lang="ru-RU" sz="1500" dirty="0" err="1" smtClean="0">
                <a:latin typeface="Consolas" panose="020B0609020204030204" pitchFamily="49" charset="0"/>
              </a:rPr>
              <a:t>прод</a:t>
            </a:r>
            <a:r>
              <a:rPr lang="ru-RU" sz="1500" dirty="0" smtClean="0">
                <a:latin typeface="Consolas" panose="020B0609020204030204" pitchFamily="49" charset="0"/>
              </a:rPr>
              <a:t>-версии проекта.</a:t>
            </a:r>
            <a:endParaRPr lang="ru-RU" sz="1500" dirty="0">
              <a:latin typeface="Consolas" panose="020B0609020204030204" pitchFamily="49" charset="0"/>
            </a:endParaRP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472496" y="43892"/>
            <a:ext cx="631904" cy="307777"/>
          </a:xfrm>
          <a:prstGeom prst="rect">
            <a:avLst/>
          </a:prstGeom>
          <a:noFill/>
        </p:spPr>
        <p:txBody>
          <a:bodyPr wrap="none" rtlCol="0">
            <a:spAutoFit/>
          </a:bodyPr>
          <a:lstStyle/>
          <a:p>
            <a:r>
              <a:rPr lang="en-US" dirty="0" smtClean="0"/>
              <a:t>26/27</a:t>
            </a:r>
            <a:endParaRPr lang="ru-RU" dirty="0"/>
          </a:p>
        </p:txBody>
      </p:sp>
    </p:spTree>
    <p:extLst>
      <p:ext uri="{BB962C8B-B14F-4D97-AF65-F5344CB8AC3E}">
        <p14:creationId xmlns:p14="http://schemas.microsoft.com/office/powerpoint/2010/main" val="595756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24"/>
          <p:cNvPicPr preferRelativeResize="0"/>
          <p:nvPr/>
        </p:nvPicPr>
        <p:blipFill>
          <a:blip r:embed="rId3">
            <a:alphaModFix/>
          </a:blip>
          <a:stretch>
            <a:fillRect/>
          </a:stretch>
        </p:blipFill>
        <p:spPr>
          <a:xfrm>
            <a:off x="0" y="-1"/>
            <a:ext cx="9143994" cy="5142018"/>
          </a:xfrm>
          <a:prstGeom prst="rect">
            <a:avLst/>
          </a:prstGeom>
          <a:noFill/>
          <a:ln>
            <a:noFill/>
          </a:ln>
        </p:spPr>
      </p:pic>
      <p:sp>
        <p:nvSpPr>
          <p:cNvPr id="287" name="Google Shape;287;p24"/>
          <p:cNvSpPr txBox="1"/>
          <p:nvPr/>
        </p:nvSpPr>
        <p:spPr>
          <a:xfrm rot="-5400000">
            <a:off x="8289450" y="410125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solidFill>
                  <a:srgbClr val="FFFFFF"/>
                </a:solidFill>
              </a:rPr>
              <a:t>itechart.com</a:t>
            </a:r>
            <a:endParaRPr sz="900">
              <a:solidFill>
                <a:srgbClr val="FFFFFF"/>
              </a:solidFill>
            </a:endParaRPr>
          </a:p>
        </p:txBody>
      </p:sp>
      <p:sp>
        <p:nvSpPr>
          <p:cNvPr id="288" name="Google Shape;288;p24"/>
          <p:cNvSpPr txBox="1"/>
          <p:nvPr/>
        </p:nvSpPr>
        <p:spPr>
          <a:xfrm>
            <a:off x="591500" y="1978425"/>
            <a:ext cx="69765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u-RU" sz="3800" b="1" dirty="0" smtClean="0">
                <a:solidFill>
                  <a:schemeClr val="lt1"/>
                </a:solidFill>
              </a:rPr>
              <a:t>Вопросы</a:t>
            </a:r>
            <a:endParaRPr sz="3800" b="1" dirty="0">
              <a:solidFill>
                <a:schemeClr val="lt1"/>
              </a:solidFill>
            </a:endParaRPr>
          </a:p>
        </p:txBody>
      </p:sp>
      <p:sp>
        <p:nvSpPr>
          <p:cNvPr id="289" name="Google Shape;289;p24"/>
          <p:cNvSpPr/>
          <p:nvPr/>
        </p:nvSpPr>
        <p:spPr>
          <a:xfrm>
            <a:off x="718900" y="3894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057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24"/>
          <p:cNvPicPr preferRelativeResize="0"/>
          <p:nvPr/>
        </p:nvPicPr>
        <p:blipFill>
          <a:blip r:embed="rId3">
            <a:alphaModFix/>
          </a:blip>
          <a:stretch>
            <a:fillRect/>
          </a:stretch>
        </p:blipFill>
        <p:spPr>
          <a:xfrm>
            <a:off x="0" y="-1"/>
            <a:ext cx="9143994" cy="5142018"/>
          </a:xfrm>
          <a:prstGeom prst="rect">
            <a:avLst/>
          </a:prstGeom>
          <a:noFill/>
          <a:ln>
            <a:noFill/>
          </a:ln>
        </p:spPr>
      </p:pic>
      <p:sp>
        <p:nvSpPr>
          <p:cNvPr id="287" name="Google Shape;287;p24"/>
          <p:cNvSpPr txBox="1"/>
          <p:nvPr/>
        </p:nvSpPr>
        <p:spPr>
          <a:xfrm rot="-5400000">
            <a:off x="8289450" y="410125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solidFill>
                  <a:srgbClr val="FFFFFF"/>
                </a:solidFill>
              </a:rPr>
              <a:t>itechart.com</a:t>
            </a:r>
            <a:endParaRPr sz="900">
              <a:solidFill>
                <a:srgbClr val="FFFFFF"/>
              </a:solidFill>
            </a:endParaRPr>
          </a:p>
        </p:txBody>
      </p:sp>
      <p:sp>
        <p:nvSpPr>
          <p:cNvPr id="288" name="Google Shape;288;p24"/>
          <p:cNvSpPr txBox="1"/>
          <p:nvPr/>
        </p:nvSpPr>
        <p:spPr>
          <a:xfrm>
            <a:off x="591500" y="1978425"/>
            <a:ext cx="69765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u-RU" sz="3800" b="1" dirty="0" smtClean="0">
                <a:solidFill>
                  <a:schemeClr val="lt1"/>
                </a:solidFill>
              </a:rPr>
              <a:t>Вопросы</a:t>
            </a:r>
            <a:endParaRPr sz="3800" b="1" dirty="0">
              <a:solidFill>
                <a:schemeClr val="lt1"/>
              </a:solidFill>
            </a:endParaRPr>
          </a:p>
        </p:txBody>
      </p:sp>
      <p:sp>
        <p:nvSpPr>
          <p:cNvPr id="289" name="Google Shape;289;p24"/>
          <p:cNvSpPr/>
          <p:nvPr/>
        </p:nvSpPr>
        <p:spPr>
          <a:xfrm>
            <a:off x="718900" y="3894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На этом занятии</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en-US" sz="1500" dirty="0" err="1" smtClean="0"/>
              <a:t>Vue</a:t>
            </a:r>
            <a:r>
              <a:rPr lang="en-US" sz="1500" dirty="0" smtClean="0"/>
              <a:t> </a:t>
            </a:r>
            <a:r>
              <a:rPr lang="en-US" sz="1500" dirty="0" err="1" smtClean="0"/>
              <a:t>Devtools</a:t>
            </a:r>
            <a:endParaRPr lang="en-US" sz="1500" dirty="0" smtClean="0"/>
          </a:p>
          <a:p>
            <a:pPr marL="457200" lvl="0" indent="-292100" algn="l" rtl="0">
              <a:lnSpc>
                <a:spcPct val="150000"/>
              </a:lnSpc>
              <a:spcBef>
                <a:spcPts val="0"/>
              </a:spcBef>
              <a:spcAft>
                <a:spcPts val="0"/>
              </a:spcAft>
              <a:buClr>
                <a:srgbClr val="FF0000"/>
              </a:buClr>
              <a:buSzPts val="1000"/>
              <a:buChar char="■"/>
            </a:pPr>
            <a:r>
              <a:rPr lang="ru-RU" sz="1500" dirty="0" smtClean="0"/>
              <a:t>Создание компонентов. Многокомпонентная архитектура</a:t>
            </a:r>
          </a:p>
          <a:p>
            <a:pPr marL="457200" lvl="0" indent="-292100" algn="l" rtl="0">
              <a:lnSpc>
                <a:spcPct val="150000"/>
              </a:lnSpc>
              <a:spcBef>
                <a:spcPts val="0"/>
              </a:spcBef>
              <a:spcAft>
                <a:spcPts val="0"/>
              </a:spcAft>
              <a:buClr>
                <a:srgbClr val="FF0000"/>
              </a:buClr>
              <a:buSzPts val="1000"/>
              <a:buChar char="■"/>
            </a:pPr>
            <a:r>
              <a:rPr lang="ru-RU" sz="1500" dirty="0" smtClean="0"/>
              <a:t>Обмен данными между компонентами</a:t>
            </a:r>
          </a:p>
          <a:p>
            <a:pPr marL="457200" lvl="0" indent="-292100" algn="l" rtl="0">
              <a:lnSpc>
                <a:spcPct val="150000"/>
              </a:lnSpc>
              <a:spcBef>
                <a:spcPts val="0"/>
              </a:spcBef>
              <a:spcAft>
                <a:spcPts val="0"/>
              </a:spcAft>
              <a:buClr>
                <a:srgbClr val="FF0000"/>
              </a:buClr>
              <a:buSzPts val="1000"/>
              <a:buChar char="■"/>
            </a:pPr>
            <a:r>
              <a:rPr lang="ru-RU" sz="1500" dirty="0" err="1" smtClean="0"/>
              <a:t>Рефы</a:t>
            </a:r>
            <a:endParaRPr lang="ru-RU" sz="1500" dirty="0" smtClean="0"/>
          </a:p>
          <a:p>
            <a:pPr marL="457200" lvl="0" indent="-292100" algn="l" rtl="0">
              <a:lnSpc>
                <a:spcPct val="150000"/>
              </a:lnSpc>
              <a:spcBef>
                <a:spcPts val="0"/>
              </a:spcBef>
              <a:spcAft>
                <a:spcPts val="0"/>
              </a:spcAft>
              <a:buClr>
                <a:srgbClr val="FF0000"/>
              </a:buClr>
              <a:buSzPts val="1000"/>
              <a:buChar char="■"/>
            </a:pPr>
            <a:r>
              <a:rPr lang="ru-RU" sz="1500" dirty="0" smtClean="0"/>
              <a:t>Слоты</a:t>
            </a:r>
          </a:p>
          <a:p>
            <a:pPr marL="457200" lvl="0" indent="-292100" algn="l" rtl="0">
              <a:lnSpc>
                <a:spcPct val="150000"/>
              </a:lnSpc>
              <a:spcBef>
                <a:spcPts val="0"/>
              </a:spcBef>
              <a:spcAft>
                <a:spcPts val="0"/>
              </a:spcAft>
              <a:buClr>
                <a:srgbClr val="FF0000"/>
              </a:buClr>
              <a:buSzPts val="1000"/>
              <a:buChar char="■"/>
            </a:pPr>
            <a:r>
              <a:rPr lang="ru-RU" sz="1500" dirty="0" smtClean="0"/>
              <a:t>Асинхронные компоненты. </a:t>
            </a:r>
          </a:p>
          <a:p>
            <a:pPr marL="457200" lvl="0" indent="-292100" algn="l" rtl="0">
              <a:lnSpc>
                <a:spcPct val="150000"/>
              </a:lnSpc>
              <a:spcBef>
                <a:spcPts val="0"/>
              </a:spcBef>
              <a:spcAft>
                <a:spcPts val="0"/>
              </a:spcAft>
              <a:buClr>
                <a:srgbClr val="FF0000"/>
              </a:buClr>
              <a:buSzPts val="1000"/>
              <a:buChar char="■"/>
            </a:pPr>
            <a:r>
              <a:rPr lang="ru-RU" sz="1500" dirty="0" smtClean="0"/>
              <a:t>Конфигурация </a:t>
            </a:r>
            <a:r>
              <a:rPr lang="en-US" sz="1500" dirty="0" err="1" smtClean="0"/>
              <a:t>Vue</a:t>
            </a:r>
            <a:r>
              <a:rPr lang="en-US" sz="1500" dirty="0" smtClean="0"/>
              <a:t>-</a:t>
            </a:r>
            <a:r>
              <a:rPr lang="ru-RU" sz="1500" dirty="0" smtClean="0"/>
              <a:t>приложения на уровне сборки</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532518" cy="307777"/>
          </a:xfrm>
          <a:prstGeom prst="rect">
            <a:avLst/>
          </a:prstGeom>
          <a:noFill/>
        </p:spPr>
        <p:txBody>
          <a:bodyPr wrap="none" rtlCol="0">
            <a:spAutoFit/>
          </a:bodyPr>
          <a:lstStyle/>
          <a:p>
            <a:r>
              <a:rPr lang="en-US" dirty="0" smtClean="0"/>
              <a:t>4/27</a:t>
            </a:r>
            <a:endParaRPr lang="ru-RU" dirty="0"/>
          </a:p>
        </p:txBody>
      </p:sp>
    </p:spTree>
    <p:extLst>
      <p:ext uri="{BB962C8B-B14F-4D97-AF65-F5344CB8AC3E}">
        <p14:creationId xmlns:p14="http://schemas.microsoft.com/office/powerpoint/2010/main" val="1997880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5953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800" b="1" dirty="0" err="1" smtClean="0">
                <a:solidFill>
                  <a:schemeClr val="dk1"/>
                </a:solidFill>
              </a:rPr>
              <a:t>Vue</a:t>
            </a:r>
            <a:r>
              <a:rPr lang="en-US" sz="2800" b="1" dirty="0" smtClean="0">
                <a:solidFill>
                  <a:schemeClr val="dk1"/>
                </a:solidFill>
              </a:rPr>
              <a:t> </a:t>
            </a:r>
            <a:r>
              <a:rPr lang="en-US" sz="2800" b="1" dirty="0" err="1" smtClean="0">
                <a:solidFill>
                  <a:schemeClr val="dk1"/>
                </a:solidFill>
              </a:rPr>
              <a:t>Devtools</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en-US" sz="1500" dirty="0" err="1" smtClean="0"/>
              <a:t>Vue</a:t>
            </a:r>
            <a:r>
              <a:rPr lang="en-US" sz="1500" dirty="0" smtClean="0"/>
              <a:t> </a:t>
            </a:r>
            <a:r>
              <a:rPr lang="en-US" sz="1500" dirty="0" err="1" smtClean="0"/>
              <a:t>Devtools</a:t>
            </a:r>
            <a:r>
              <a:rPr lang="en-US" sz="1500" dirty="0" smtClean="0"/>
              <a:t> – </a:t>
            </a:r>
            <a:r>
              <a:rPr lang="ru-RU" sz="1500" dirty="0" smtClean="0"/>
              <a:t>расширение для браузера (</a:t>
            </a:r>
            <a:r>
              <a:rPr lang="en-US" sz="1500" dirty="0" smtClean="0"/>
              <a:t>Chrome/Firefox)</a:t>
            </a:r>
            <a:r>
              <a:rPr lang="ru-RU" sz="1500" dirty="0" smtClean="0"/>
              <a:t>, которое сильно упрощает разработку </a:t>
            </a:r>
            <a:r>
              <a:rPr lang="ru-RU" sz="1500" dirty="0" err="1" smtClean="0"/>
              <a:t>мультикомпонентного</a:t>
            </a:r>
            <a:r>
              <a:rPr lang="ru-RU" sz="1500" dirty="0" smtClean="0"/>
              <a:t> приложения.</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532518" cy="307777"/>
          </a:xfrm>
          <a:prstGeom prst="rect">
            <a:avLst/>
          </a:prstGeom>
          <a:noFill/>
        </p:spPr>
        <p:txBody>
          <a:bodyPr wrap="none" rtlCol="0">
            <a:spAutoFit/>
          </a:bodyPr>
          <a:lstStyle/>
          <a:p>
            <a:r>
              <a:rPr lang="en-US" dirty="0" smtClean="0"/>
              <a:t>5/27</a:t>
            </a:r>
            <a:endParaRPr lang="ru-RU" dirty="0"/>
          </a:p>
        </p:txBody>
      </p:sp>
    </p:spTree>
    <p:extLst>
      <p:ext uri="{BB962C8B-B14F-4D97-AF65-F5344CB8AC3E}">
        <p14:creationId xmlns:p14="http://schemas.microsoft.com/office/powerpoint/2010/main" val="2319100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err="1" smtClean="0">
                <a:solidFill>
                  <a:schemeClr val="dk1"/>
                </a:solidFill>
              </a:rPr>
              <a:t>Мультикомпонентная</a:t>
            </a:r>
            <a:r>
              <a:rPr lang="ru-RU" sz="2800" b="1" dirty="0" smtClean="0">
                <a:solidFill>
                  <a:schemeClr val="dk1"/>
                </a:solidFill>
              </a:rPr>
              <a:t> архитектура</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Семантическое разделение кода</a:t>
            </a:r>
          </a:p>
          <a:p>
            <a:pPr marL="457200" lvl="0" indent="-292100" algn="l" rtl="0">
              <a:lnSpc>
                <a:spcPct val="150000"/>
              </a:lnSpc>
              <a:spcBef>
                <a:spcPts val="0"/>
              </a:spcBef>
              <a:spcAft>
                <a:spcPts val="0"/>
              </a:spcAft>
              <a:buClr>
                <a:srgbClr val="FF0000"/>
              </a:buClr>
              <a:buSzPts val="1000"/>
              <a:buChar char="■"/>
            </a:pPr>
            <a:r>
              <a:rPr lang="ru-RU" sz="1500" dirty="0" smtClean="0"/>
              <a:t>Инкапсуляция логики </a:t>
            </a:r>
          </a:p>
          <a:p>
            <a:pPr marL="457200" lvl="0" indent="-292100" algn="l" rtl="0">
              <a:lnSpc>
                <a:spcPct val="150000"/>
              </a:lnSpc>
              <a:spcBef>
                <a:spcPts val="0"/>
              </a:spcBef>
              <a:spcAft>
                <a:spcPts val="0"/>
              </a:spcAft>
              <a:buClr>
                <a:srgbClr val="FF0000"/>
              </a:buClr>
              <a:buSzPts val="1000"/>
              <a:buChar char="■"/>
            </a:pPr>
            <a:r>
              <a:rPr lang="ru-RU" sz="1500" dirty="0" smtClean="0"/>
              <a:t>Повторное использование кода</a:t>
            </a:r>
          </a:p>
          <a:p>
            <a:pPr marL="457200" indent="-292100">
              <a:lnSpc>
                <a:spcPct val="150000"/>
              </a:lnSpc>
              <a:buClr>
                <a:srgbClr val="FF0000"/>
              </a:buClr>
              <a:buSzPts val="1000"/>
              <a:buFont typeface="Arial"/>
              <a:buChar char="■"/>
            </a:pPr>
            <a:r>
              <a:rPr lang="ru-RU" sz="1500" dirty="0"/>
              <a:t>Слабая связность</a:t>
            </a:r>
          </a:p>
          <a:p>
            <a:pPr marL="457200" lvl="0" indent="-292100" algn="l" rtl="0">
              <a:lnSpc>
                <a:spcPct val="150000"/>
              </a:lnSpc>
              <a:spcBef>
                <a:spcPts val="0"/>
              </a:spcBef>
              <a:spcAft>
                <a:spcPts val="0"/>
              </a:spcAft>
              <a:buClr>
                <a:srgbClr val="FF0000"/>
              </a:buClr>
              <a:buSzPts val="1000"/>
              <a:buChar char="■"/>
            </a:pPr>
            <a:r>
              <a:rPr lang="ru-RU" sz="1500" dirty="0" smtClean="0"/>
              <a:t>Масштабируемость системы</a:t>
            </a:r>
          </a:p>
          <a:p>
            <a:pPr marL="457200" lvl="0" indent="-292100" algn="l" rtl="0">
              <a:lnSpc>
                <a:spcPct val="150000"/>
              </a:lnSpc>
              <a:spcBef>
                <a:spcPts val="0"/>
              </a:spcBef>
              <a:spcAft>
                <a:spcPts val="0"/>
              </a:spcAft>
              <a:buClr>
                <a:srgbClr val="FF0000"/>
              </a:buClr>
              <a:buSzPts val="1000"/>
              <a:buChar char="■"/>
            </a:pPr>
            <a:r>
              <a:rPr lang="ru-RU" sz="1500" dirty="0" smtClean="0"/>
              <a:t>Композиция вместо наследования</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532518" cy="307777"/>
          </a:xfrm>
          <a:prstGeom prst="rect">
            <a:avLst/>
          </a:prstGeom>
          <a:noFill/>
        </p:spPr>
        <p:txBody>
          <a:bodyPr wrap="none" rtlCol="0">
            <a:spAutoFit/>
          </a:bodyPr>
          <a:lstStyle/>
          <a:p>
            <a:r>
              <a:rPr lang="ru-RU" dirty="0" smtClean="0"/>
              <a:t>6/</a:t>
            </a:r>
            <a:r>
              <a:rPr lang="en-US" dirty="0" smtClean="0"/>
              <a:t>27</a:t>
            </a:r>
            <a:endParaRPr lang="ru-RU" dirty="0"/>
          </a:p>
        </p:txBody>
      </p:sp>
    </p:spTree>
    <p:extLst>
      <p:ext uri="{BB962C8B-B14F-4D97-AF65-F5344CB8AC3E}">
        <p14:creationId xmlns:p14="http://schemas.microsoft.com/office/powerpoint/2010/main" val="3659783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Создание компонента</a:t>
            </a:r>
            <a:r>
              <a:rPr lang="en-US" sz="2800" b="1" dirty="0" smtClean="0">
                <a:solidFill>
                  <a:schemeClr val="dk1"/>
                </a:solidFill>
              </a:rPr>
              <a:t> [1]</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Во </a:t>
            </a:r>
            <a:r>
              <a:rPr lang="en-US" sz="1500" dirty="0" err="1" smtClean="0"/>
              <a:t>Vue</a:t>
            </a:r>
            <a:r>
              <a:rPr lang="en-US" sz="1500" dirty="0" smtClean="0"/>
              <a:t> </a:t>
            </a:r>
            <a:r>
              <a:rPr lang="ru-RU" sz="1500" dirty="0" smtClean="0"/>
              <a:t>используется архитектура </a:t>
            </a:r>
            <a:r>
              <a:rPr lang="ru-RU" sz="1500" dirty="0" err="1" smtClean="0"/>
              <a:t>однофайловых</a:t>
            </a:r>
            <a:r>
              <a:rPr lang="ru-RU" sz="1500" dirty="0" smtClean="0"/>
              <a:t> компонентов</a:t>
            </a:r>
          </a:p>
          <a:p>
            <a:pPr marL="457200" lvl="0" indent="-292100" algn="l" rtl="0">
              <a:lnSpc>
                <a:spcPct val="150000"/>
              </a:lnSpc>
              <a:spcBef>
                <a:spcPts val="0"/>
              </a:spcBef>
              <a:spcAft>
                <a:spcPts val="0"/>
              </a:spcAft>
              <a:buClr>
                <a:srgbClr val="FF0000"/>
              </a:buClr>
              <a:buSzPts val="1000"/>
              <a:buChar char="■"/>
            </a:pPr>
            <a:r>
              <a:rPr lang="ru-RU" sz="1500" dirty="0" smtClean="0"/>
              <a:t>В компоненте должен быть ровно один значимый корневой элемент</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532518" cy="307777"/>
          </a:xfrm>
          <a:prstGeom prst="rect">
            <a:avLst/>
          </a:prstGeom>
          <a:noFill/>
        </p:spPr>
        <p:txBody>
          <a:bodyPr wrap="none" rtlCol="0">
            <a:spAutoFit/>
          </a:bodyPr>
          <a:lstStyle/>
          <a:p>
            <a:r>
              <a:rPr lang="en-US" dirty="0"/>
              <a:t>7</a:t>
            </a:r>
            <a:r>
              <a:rPr lang="ru-RU" dirty="0" smtClean="0"/>
              <a:t>/</a:t>
            </a:r>
            <a:r>
              <a:rPr lang="en-US" dirty="0" smtClean="0"/>
              <a:t>27</a:t>
            </a:r>
            <a:endParaRPr lang="ru-RU" dirty="0"/>
          </a:p>
        </p:txBody>
      </p:sp>
    </p:spTree>
    <p:extLst>
      <p:ext uri="{BB962C8B-B14F-4D97-AF65-F5344CB8AC3E}">
        <p14:creationId xmlns:p14="http://schemas.microsoft.com/office/powerpoint/2010/main" val="2372449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Использование компонентов</a:t>
            </a:r>
            <a:r>
              <a:rPr lang="en-US" sz="2800" b="1" dirty="0" smtClean="0">
                <a:solidFill>
                  <a:schemeClr val="dk1"/>
                </a:solidFill>
              </a:rPr>
              <a:t> [1]</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457200" lvl="0" indent="-292100" algn="l" rtl="0">
              <a:lnSpc>
                <a:spcPct val="150000"/>
              </a:lnSpc>
              <a:spcBef>
                <a:spcPts val="0"/>
              </a:spcBef>
              <a:spcAft>
                <a:spcPts val="0"/>
              </a:spcAft>
              <a:buClr>
                <a:srgbClr val="FF0000"/>
              </a:buClr>
              <a:buSzPts val="1000"/>
              <a:buChar char="■"/>
            </a:pPr>
            <a:r>
              <a:rPr lang="ru-RU" sz="1500" dirty="0" smtClean="0"/>
              <a:t>Используемые компоненты должны быть зарегистрированы глобально или в том компоненте, в который встраиваются.</a:t>
            </a:r>
          </a:p>
          <a:p>
            <a:pPr marL="457200" lvl="0" indent="-292100" algn="l" rtl="0">
              <a:lnSpc>
                <a:spcPct val="150000"/>
              </a:lnSpc>
              <a:spcBef>
                <a:spcPts val="0"/>
              </a:spcBef>
              <a:spcAft>
                <a:spcPts val="0"/>
              </a:spcAft>
              <a:buClr>
                <a:srgbClr val="FF0000"/>
              </a:buClr>
              <a:buSzPts val="1000"/>
              <a:buChar char="■"/>
            </a:pPr>
            <a:r>
              <a:rPr lang="ru-RU" sz="1500" dirty="0" smtClean="0"/>
              <a:t>С компонентами допустимо использование директив </a:t>
            </a:r>
            <a:r>
              <a:rPr lang="en-US" sz="1500" dirty="0" smtClean="0"/>
              <a:t>v-bind, v-if/v-show, v-for.</a:t>
            </a:r>
            <a:endParaRPr lang="ru-RU" sz="1500" dirty="0" smtClean="0"/>
          </a:p>
          <a:p>
            <a:pPr marL="457200" lvl="0" indent="-292100" algn="l" rtl="0">
              <a:lnSpc>
                <a:spcPct val="150000"/>
              </a:lnSpc>
              <a:spcBef>
                <a:spcPts val="0"/>
              </a:spcBef>
              <a:spcAft>
                <a:spcPts val="0"/>
              </a:spcAft>
              <a:buClr>
                <a:srgbClr val="FF0000"/>
              </a:buClr>
              <a:buSzPts val="1000"/>
              <a:buChar char="■"/>
            </a:pPr>
            <a:endParaRPr lang="ru-RU" sz="1500" dirty="0"/>
          </a:p>
          <a:p>
            <a:pPr marL="457200" lvl="0" indent="-292100" algn="l" rtl="0">
              <a:lnSpc>
                <a:spcPct val="150000"/>
              </a:lnSpc>
              <a:spcBef>
                <a:spcPts val="0"/>
              </a:spcBef>
              <a:spcAft>
                <a:spcPts val="0"/>
              </a:spcAft>
              <a:buClr>
                <a:srgbClr val="FF0000"/>
              </a:buClr>
              <a:buSzPts val="1000"/>
              <a:buChar char="■"/>
            </a:pPr>
            <a:r>
              <a:rPr lang="ru-RU" sz="1500" dirty="0" smtClean="0"/>
              <a:t>Для встраивания компонентов с динамическим названием используется директива </a:t>
            </a:r>
            <a:r>
              <a:rPr lang="en-US" sz="1500" dirty="0" smtClean="0"/>
              <a:t>is.</a:t>
            </a:r>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532518" cy="307777"/>
          </a:xfrm>
          <a:prstGeom prst="rect">
            <a:avLst/>
          </a:prstGeom>
          <a:noFill/>
        </p:spPr>
        <p:txBody>
          <a:bodyPr wrap="none" rtlCol="0">
            <a:spAutoFit/>
          </a:bodyPr>
          <a:lstStyle/>
          <a:p>
            <a:r>
              <a:rPr lang="en-US" dirty="0"/>
              <a:t>8</a:t>
            </a:r>
            <a:r>
              <a:rPr lang="ru-RU" dirty="0" smtClean="0"/>
              <a:t>/</a:t>
            </a:r>
            <a:r>
              <a:rPr lang="en-US" dirty="0" smtClean="0"/>
              <a:t>27</a:t>
            </a:r>
            <a:endParaRPr lang="ru-RU" dirty="0"/>
          </a:p>
        </p:txBody>
      </p:sp>
    </p:spTree>
    <p:extLst>
      <p:ext uri="{BB962C8B-B14F-4D97-AF65-F5344CB8AC3E}">
        <p14:creationId xmlns:p14="http://schemas.microsoft.com/office/powerpoint/2010/main" val="3096085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p:nvPr/>
        </p:nvSpPr>
        <p:spPr>
          <a:xfrm>
            <a:off x="614250" y="295050"/>
            <a:ext cx="7291500" cy="526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ru-RU" sz="2800" b="1" dirty="0" smtClean="0">
                <a:solidFill>
                  <a:schemeClr val="dk1"/>
                </a:solidFill>
              </a:rPr>
              <a:t>Задача 1</a:t>
            </a:r>
            <a:endParaRPr sz="2800" b="1" dirty="0">
              <a:solidFill>
                <a:schemeClr val="dk1"/>
              </a:solidFill>
            </a:endParaRPr>
          </a:p>
        </p:txBody>
      </p:sp>
      <p:sp>
        <p:nvSpPr>
          <p:cNvPr id="278" name="Google Shape;278;p23"/>
          <p:cNvSpPr/>
          <p:nvPr/>
        </p:nvSpPr>
        <p:spPr>
          <a:xfrm>
            <a:off x="718900" y="846275"/>
            <a:ext cx="754200" cy="32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txBox="1"/>
          <p:nvPr/>
        </p:nvSpPr>
        <p:spPr>
          <a:xfrm>
            <a:off x="589425" y="1095150"/>
            <a:ext cx="7753800" cy="3330900"/>
          </a:xfrm>
          <a:prstGeom prst="rect">
            <a:avLst/>
          </a:prstGeom>
          <a:noFill/>
          <a:ln>
            <a:noFill/>
          </a:ln>
        </p:spPr>
        <p:txBody>
          <a:bodyPr spcFirstLastPara="1" wrap="square" lIns="0" tIns="0" rIns="0" bIns="0" anchor="t" anchorCtr="0">
            <a:noAutofit/>
          </a:bodyPr>
          <a:lstStyle/>
          <a:p>
            <a:pPr marL="165100" lvl="0" algn="l" rtl="0">
              <a:lnSpc>
                <a:spcPct val="150000"/>
              </a:lnSpc>
              <a:spcBef>
                <a:spcPts val="0"/>
              </a:spcBef>
              <a:spcAft>
                <a:spcPts val="0"/>
              </a:spcAft>
              <a:buClr>
                <a:srgbClr val="FF0000"/>
              </a:buClr>
              <a:buSzPts val="1000"/>
            </a:pPr>
            <a:r>
              <a:rPr lang="ru-RU" sz="1500" dirty="0" smtClean="0"/>
              <a:t>Создать компоненты:</a:t>
            </a:r>
          </a:p>
          <a:p>
            <a:pPr marL="457200" lvl="0" indent="-292100" algn="l" rtl="0">
              <a:lnSpc>
                <a:spcPct val="150000"/>
              </a:lnSpc>
              <a:spcBef>
                <a:spcPts val="0"/>
              </a:spcBef>
              <a:spcAft>
                <a:spcPts val="0"/>
              </a:spcAft>
              <a:buClr>
                <a:srgbClr val="FF0000"/>
              </a:buClr>
              <a:buSzPts val="1000"/>
              <a:buChar char="■"/>
            </a:pPr>
            <a:r>
              <a:rPr lang="ru-RU" sz="1500" dirty="0" smtClean="0"/>
              <a:t>Панель инструментов (шапка страницы)</a:t>
            </a:r>
          </a:p>
          <a:p>
            <a:pPr marL="457200" lvl="0" indent="-292100" algn="l" rtl="0">
              <a:lnSpc>
                <a:spcPct val="150000"/>
              </a:lnSpc>
              <a:spcBef>
                <a:spcPts val="0"/>
              </a:spcBef>
              <a:spcAft>
                <a:spcPts val="0"/>
              </a:spcAft>
              <a:buClr>
                <a:srgbClr val="FF0000"/>
              </a:buClr>
              <a:buSzPts val="1000"/>
              <a:buChar char="■"/>
            </a:pPr>
            <a:r>
              <a:rPr lang="ru-RU" sz="1500" dirty="0" smtClean="0"/>
              <a:t>Карточка новости (для блога): название, краткое описание, дата публикации, количество просмотров, кнопка с кол-вом отметок «Понравилось»</a:t>
            </a:r>
          </a:p>
          <a:p>
            <a:pPr marL="457200" lvl="0" indent="-292100" algn="l" rtl="0">
              <a:lnSpc>
                <a:spcPct val="150000"/>
              </a:lnSpc>
              <a:spcBef>
                <a:spcPts val="0"/>
              </a:spcBef>
              <a:spcAft>
                <a:spcPts val="0"/>
              </a:spcAft>
              <a:buClr>
                <a:srgbClr val="FF0000"/>
              </a:buClr>
              <a:buSzPts val="1000"/>
              <a:buChar char="■"/>
            </a:pPr>
            <a:endParaRPr lang="ru-RU" sz="1500" dirty="0"/>
          </a:p>
          <a:p>
            <a:pPr marL="457200" lvl="0" indent="-292100" algn="l" rtl="0">
              <a:lnSpc>
                <a:spcPct val="150000"/>
              </a:lnSpc>
              <a:spcBef>
                <a:spcPts val="0"/>
              </a:spcBef>
              <a:spcAft>
                <a:spcPts val="0"/>
              </a:spcAft>
              <a:buClr>
                <a:srgbClr val="FF0000"/>
              </a:buClr>
              <a:buSzPts val="1000"/>
              <a:buChar char="■"/>
            </a:pPr>
            <a:r>
              <a:rPr lang="ru-RU" sz="1500" dirty="0" smtClean="0"/>
              <a:t>Вывести 10 карточек новостей (одинаковых) как компоненты</a:t>
            </a:r>
          </a:p>
          <a:p>
            <a:pPr marL="457200" lvl="0" indent="-292100" algn="l" rtl="0">
              <a:lnSpc>
                <a:spcPct val="150000"/>
              </a:lnSpc>
              <a:spcBef>
                <a:spcPts val="0"/>
              </a:spcBef>
              <a:spcAft>
                <a:spcPts val="0"/>
              </a:spcAft>
              <a:buClr>
                <a:srgbClr val="FF0000"/>
              </a:buClr>
              <a:buSzPts val="1000"/>
              <a:buChar char="■"/>
            </a:pPr>
            <a:r>
              <a:rPr lang="ru-RU" sz="1500" dirty="0" smtClean="0"/>
              <a:t>Добавить кнопку, которая прячет/отображает шапку страницы с инструментами</a:t>
            </a:r>
            <a:endParaRPr lang="en-US" sz="1500" dirty="0" smtClean="0"/>
          </a:p>
        </p:txBody>
      </p:sp>
      <p:sp>
        <p:nvSpPr>
          <p:cNvPr id="280" name="Google Shape;280;p23"/>
          <p:cNvSpPr/>
          <p:nvPr/>
        </p:nvSpPr>
        <p:spPr>
          <a:xfrm>
            <a:off x="0" y="5067950"/>
            <a:ext cx="9144000" cy="75600"/>
          </a:xfrm>
          <a:prstGeom prst="rect">
            <a:avLst/>
          </a:prstGeom>
          <a:solidFill>
            <a:srgbClr val="FF01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txBox="1"/>
          <p:nvPr/>
        </p:nvSpPr>
        <p:spPr>
          <a:xfrm rot="-5400000">
            <a:off x="8289450" y="4136900"/>
            <a:ext cx="12555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00"/>
              <a:t>itechart.com</a:t>
            </a:r>
            <a:endParaRPr sz="900"/>
          </a:p>
        </p:txBody>
      </p:sp>
      <p:sp>
        <p:nvSpPr>
          <p:cNvPr id="7" name="TextBox 6"/>
          <p:cNvSpPr txBox="1"/>
          <p:nvPr/>
        </p:nvSpPr>
        <p:spPr>
          <a:xfrm>
            <a:off x="8589536" y="65837"/>
            <a:ext cx="532518" cy="307777"/>
          </a:xfrm>
          <a:prstGeom prst="rect">
            <a:avLst/>
          </a:prstGeom>
          <a:noFill/>
        </p:spPr>
        <p:txBody>
          <a:bodyPr wrap="none" rtlCol="0">
            <a:spAutoFit/>
          </a:bodyPr>
          <a:lstStyle/>
          <a:p>
            <a:r>
              <a:rPr lang="en-US" dirty="0"/>
              <a:t>9</a:t>
            </a:r>
            <a:r>
              <a:rPr lang="ru-RU" dirty="0" smtClean="0"/>
              <a:t>/</a:t>
            </a:r>
            <a:r>
              <a:rPr lang="en-US" dirty="0" smtClean="0"/>
              <a:t>27</a:t>
            </a:r>
            <a:endParaRPr lang="ru-RU" dirty="0"/>
          </a:p>
        </p:txBody>
      </p:sp>
    </p:spTree>
    <p:extLst>
      <p:ext uri="{BB962C8B-B14F-4D97-AF65-F5344CB8AC3E}">
        <p14:creationId xmlns:p14="http://schemas.microsoft.com/office/powerpoint/2010/main" val="3166896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iTechAr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2473</TotalTime>
  <Words>1148</Words>
  <Application>Microsoft Office PowerPoint</Application>
  <PresentationFormat>Экран (16:9)</PresentationFormat>
  <Paragraphs>181</Paragraphs>
  <Slides>27</Slides>
  <Notes>27</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27</vt:i4>
      </vt:variant>
    </vt:vector>
  </HeadingPairs>
  <TitlesOfParts>
    <vt:vector size="31" baseType="lpstr">
      <vt:lpstr>Arial</vt:lpstr>
      <vt:lpstr>Calibri</vt:lpstr>
      <vt:lpstr>Consolas</vt:lpstr>
      <vt:lpstr>iTechArt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Asus</cp:lastModifiedBy>
  <cp:revision>69</cp:revision>
  <dcterms:modified xsi:type="dcterms:W3CDTF">2020-11-12T06:23:08Z</dcterms:modified>
</cp:coreProperties>
</file>