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6"/>
  </p:notesMasterIdLst>
  <p:sldIdLst>
    <p:sldId id="256" r:id="rId2"/>
    <p:sldId id="269" r:id="rId3"/>
    <p:sldId id="263" r:id="rId4"/>
    <p:sldId id="273" r:id="rId5"/>
    <p:sldId id="306" r:id="rId6"/>
    <p:sldId id="307" r:id="rId7"/>
    <p:sldId id="308" r:id="rId8"/>
    <p:sldId id="317" r:id="rId9"/>
    <p:sldId id="318" r:id="rId10"/>
    <p:sldId id="319" r:id="rId11"/>
    <p:sldId id="331" r:id="rId12"/>
    <p:sldId id="320" r:id="rId13"/>
    <p:sldId id="321" r:id="rId14"/>
    <p:sldId id="324" r:id="rId15"/>
    <p:sldId id="325" r:id="rId16"/>
    <p:sldId id="328" r:id="rId17"/>
    <p:sldId id="327" r:id="rId18"/>
    <p:sldId id="329" r:id="rId19"/>
    <p:sldId id="322" r:id="rId20"/>
    <p:sldId id="323" r:id="rId21"/>
    <p:sldId id="311" r:id="rId22"/>
    <p:sldId id="294" r:id="rId23"/>
    <p:sldId id="330" r:id="rId24"/>
    <p:sldId id="29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9"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8FA48-7EB7-4DD3-92C9-9F3FFB8CBEC5}">
  <a:tblStyle styleId="{B0F8FA48-7EB7-4DD3-92C9-9F3FFB8CB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252" y="108"/>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eccac0a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eccac0a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896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82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2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265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757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546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589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533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597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340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52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66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9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23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34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67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94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4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73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48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89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10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template" type="title">
  <p:cSld name="TITL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type="blank">
  <p:cSld name="BLANK">
    <p:spTree>
      <p:nvGrpSpPr>
        <p:cNvPr id="1" name="Shape 27"/>
        <p:cNvGrpSpPr/>
        <p:nvPr/>
      </p:nvGrpSpPr>
      <p:grpSpPr>
        <a:xfrm>
          <a:off x="0" y="0"/>
          <a:ext cx="0" cy="0"/>
          <a:chOff x="0" y="0"/>
          <a:chExt cx="0" cy="0"/>
        </a:xfrm>
      </p:grpSpPr>
      <p:sp>
        <p:nvSpPr>
          <p:cNvPr id="28" name="Google Shape;28;p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2800" b="1">
                <a:solidFill>
                  <a:schemeClr val="dk1"/>
                </a:solidFill>
              </a:rPr>
              <a:t>Slide 1</a:t>
            </a:r>
            <a:endParaRPr sz="2800" b="1">
              <a:solidFill>
                <a:schemeClr val="dk1"/>
              </a:solidFill>
            </a:endParaRPr>
          </a:p>
        </p:txBody>
      </p:sp>
      <p:sp>
        <p:nvSpPr>
          <p:cNvPr id="29" name="Google Shape;29;p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p:nvPr/>
        </p:nvSpPr>
        <p:spPr>
          <a:xfrm>
            <a:off x="1511750" y="1716200"/>
            <a:ext cx="6138900" cy="14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i="1">
                <a:solidFill>
                  <a:schemeClr val="dk1"/>
                </a:solidFill>
              </a:rPr>
              <a:t>Sed scelerisque orci ut odio feugiat aliquam. Morbi dapibus enim lectus, sed interdum velit euismod et. Maecenas et ullamcorper magna. Aenean bibendum feugiat posuere. Vestibulum ante ipsum primis in faucibus orci luctus et ultrices posuere cubilia Curae. Fusce dictum suscipit arcu.</a:t>
            </a:r>
            <a:endParaRPr i="1"/>
          </a:p>
        </p:txBody>
      </p:sp>
      <p:pic>
        <p:nvPicPr>
          <p:cNvPr id="31" name="Google Shape;31;p5"/>
          <p:cNvPicPr preferRelativeResize="0"/>
          <p:nvPr/>
        </p:nvPicPr>
        <p:blipFill>
          <a:blip r:embed="rId2">
            <a:alphaModFix/>
          </a:blip>
          <a:stretch>
            <a:fillRect/>
          </a:stretch>
        </p:blipFill>
        <p:spPr>
          <a:xfrm>
            <a:off x="1099900" y="1586850"/>
            <a:ext cx="453600" cy="452738"/>
          </a:xfrm>
          <a:prstGeom prst="rect">
            <a:avLst/>
          </a:prstGeom>
          <a:noFill/>
          <a:ln>
            <a:noFill/>
          </a:ln>
        </p:spPr>
      </p:pic>
      <p:pic>
        <p:nvPicPr>
          <p:cNvPr id="32" name="Google Shape;32;p5"/>
          <p:cNvPicPr preferRelativeResize="0"/>
          <p:nvPr/>
        </p:nvPicPr>
        <p:blipFill>
          <a:blip r:embed="rId2">
            <a:alphaModFix/>
          </a:blip>
          <a:stretch>
            <a:fillRect/>
          </a:stretch>
        </p:blipFill>
        <p:spPr>
          <a:xfrm rot="10800000">
            <a:off x="7055425" y="2574250"/>
            <a:ext cx="453600" cy="452738"/>
          </a:xfrm>
          <a:prstGeom prst="rect">
            <a:avLst/>
          </a:prstGeom>
          <a:noFill/>
          <a:ln>
            <a:noFill/>
          </a:ln>
        </p:spPr>
      </p:pic>
      <p:sp>
        <p:nvSpPr>
          <p:cNvPr id="33" name="Google Shape;33;p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s and cons">
  <p:cSld name="BLANK_1">
    <p:spTree>
      <p:nvGrpSpPr>
        <p:cNvPr id="1" name="Shape 35"/>
        <p:cNvGrpSpPr/>
        <p:nvPr/>
      </p:nvGrpSpPr>
      <p:grpSpPr>
        <a:xfrm>
          <a:off x="0" y="0"/>
          <a:ext cx="0" cy="0"/>
          <a:chOff x="0" y="0"/>
          <a:chExt cx="0" cy="0"/>
        </a:xfrm>
      </p:grpSpPr>
      <p:sp>
        <p:nvSpPr>
          <p:cNvPr id="36" name="Google Shape;36;p6"/>
          <p:cNvSpPr/>
          <p:nvPr/>
        </p:nvSpPr>
        <p:spPr>
          <a:xfrm>
            <a:off x="4228750" y="-100"/>
            <a:ext cx="490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2</a:t>
            </a:r>
            <a:endParaRPr sz="2800" b="1">
              <a:solidFill>
                <a:schemeClr val="dk1"/>
              </a:solidFill>
            </a:endParaRPr>
          </a:p>
        </p:txBody>
      </p:sp>
      <p:sp>
        <p:nvSpPr>
          <p:cNvPr id="38" name="Google Shape;38;p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p:nvPr/>
        </p:nvSpPr>
        <p:spPr>
          <a:xfrm>
            <a:off x="15740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Pros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0" name="Google Shape;40;p6"/>
          <p:cNvSpPr txBox="1"/>
          <p:nvPr/>
        </p:nvSpPr>
        <p:spPr>
          <a:xfrm>
            <a:off x="10986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1" name="Google Shape;41;p6"/>
          <p:cNvSpPr/>
          <p:nvPr/>
        </p:nvSpPr>
        <p:spPr>
          <a:xfrm>
            <a:off x="16400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58412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Cons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3" name="Google Shape;43;p6"/>
          <p:cNvSpPr txBox="1"/>
          <p:nvPr/>
        </p:nvSpPr>
        <p:spPr>
          <a:xfrm>
            <a:off x="53658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4" name="Google Shape;44;p6"/>
          <p:cNvSpPr/>
          <p:nvPr/>
        </p:nvSpPr>
        <p:spPr>
          <a:xfrm>
            <a:off x="59072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ample">
  <p:cSld name="BLANK_2">
    <p:spTree>
      <p:nvGrpSpPr>
        <p:cNvPr id="1" name="Shape 47"/>
        <p:cNvGrpSpPr/>
        <p:nvPr/>
      </p:nvGrpSpPr>
      <p:grpSpPr>
        <a:xfrm>
          <a:off x="0" y="0"/>
          <a:ext cx="0" cy="0"/>
          <a:chOff x="0" y="0"/>
          <a:chExt cx="0" cy="0"/>
        </a:xfrm>
      </p:grpSpPr>
      <p:sp>
        <p:nvSpPr>
          <p:cNvPr id="48" name="Google Shape;48;p7"/>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3</a:t>
            </a:r>
            <a:endParaRPr sz="2800" b="1">
              <a:solidFill>
                <a:schemeClr val="dk1"/>
              </a:solidFill>
            </a:endParaRPr>
          </a:p>
        </p:txBody>
      </p:sp>
      <p:sp>
        <p:nvSpPr>
          <p:cNvPr id="49" name="Google Shape;49;p7"/>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667600" y="1025475"/>
            <a:ext cx="6673200" cy="3480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p:nvPr/>
        </p:nvSpPr>
        <p:spPr>
          <a:xfrm>
            <a:off x="689650" y="1109675"/>
            <a:ext cx="6069600" cy="3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333333"/>
                </a:solidFill>
              </a:rPr>
              <a:t>int </a:t>
            </a:r>
            <a:r>
              <a:rPr lang="en-US" sz="1000">
                <a:solidFill>
                  <a:srgbClr val="990000"/>
                </a:solidFill>
              </a:rPr>
              <a:t>main</a:t>
            </a:r>
            <a:r>
              <a:rPr lang="en-US" sz="1000">
                <a:solidFill>
                  <a:srgbClr val="333333"/>
                </a:solidFill>
              </a:rPr>
              <a:t>(void)</a:t>
            </a:r>
            <a:endParaRPr sz="1000">
              <a:solidFill>
                <a:srgbClr val="333333"/>
              </a:solidFill>
            </a:endParaRPr>
          </a:p>
          <a:p>
            <a:pPr marL="0" lvl="0" indent="0" algn="l" rtl="0">
              <a:spcBef>
                <a:spcPts val="0"/>
              </a:spcBef>
              <a:spcAft>
                <a:spcPts val="0"/>
              </a:spcAft>
              <a:buNone/>
            </a:pP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int c, i, nwhite, nother;</a:t>
            </a:r>
            <a:endParaRPr sz="1000">
              <a:solidFill>
                <a:srgbClr val="333333"/>
              </a:solidFill>
            </a:endParaRPr>
          </a:p>
          <a:p>
            <a:pPr marL="0" lvl="0" indent="0" algn="l" rtl="0">
              <a:spcBef>
                <a:spcPts val="0"/>
              </a:spcBef>
              <a:spcAft>
                <a:spcPts val="0"/>
              </a:spcAft>
              <a:buNone/>
            </a:pPr>
            <a:r>
              <a:rPr lang="en-US" sz="1000">
                <a:solidFill>
                  <a:srgbClr val="333333"/>
                </a:solidFill>
              </a:rPr>
              <a:t>        int ndigit[</a:t>
            </a:r>
            <a:r>
              <a:rPr lang="en-US" sz="1000">
                <a:solidFill>
                  <a:srgbClr val="008080"/>
                </a:solidFill>
              </a:rPr>
              <a:t>10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nwhite = nother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for (i = </a:t>
            </a:r>
            <a:r>
              <a:rPr lang="en-US" sz="1000">
                <a:solidFill>
                  <a:srgbClr val="008080"/>
                </a:solidFill>
              </a:rPr>
              <a:t>0</a:t>
            </a:r>
            <a:r>
              <a:rPr lang="en-US" sz="1000">
                <a:solidFill>
                  <a:srgbClr val="333333"/>
                </a:solidFill>
              </a:rPr>
              <a:t>; i &lt; </a:t>
            </a:r>
            <a:r>
              <a:rPr lang="en-US" sz="1000">
                <a:solidFill>
                  <a:srgbClr val="008080"/>
                </a:solidFill>
              </a:rPr>
              <a:t>10</a:t>
            </a:r>
            <a:r>
              <a:rPr lang="en-US" sz="1000">
                <a:solidFill>
                  <a:srgbClr val="333333"/>
                </a:solidFill>
              </a:rPr>
              <a:t>; ++i)</a:t>
            </a:r>
            <a:endParaRPr sz="1000">
              <a:solidFill>
                <a:srgbClr val="333333"/>
              </a:solidFill>
            </a:endParaRPr>
          </a:p>
          <a:p>
            <a:pPr marL="0" lvl="0" indent="0" algn="l" rtl="0">
              <a:spcBef>
                <a:spcPts val="0"/>
              </a:spcBef>
              <a:spcAft>
                <a:spcPts val="0"/>
              </a:spcAft>
              <a:buNone/>
            </a:pPr>
            <a:r>
              <a:rPr lang="en-US" sz="1000">
                <a:solidFill>
                  <a:srgbClr val="333333"/>
                </a:solidFill>
              </a:rPr>
              <a:t>                ndigit[i]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while ((c = getchar()) != EOF)</a:t>
            </a:r>
            <a:endParaRPr sz="1000">
              <a:solidFill>
                <a:srgbClr val="333333"/>
              </a:solidFill>
            </a:endParaRPr>
          </a:p>
          <a:p>
            <a:pPr marL="0" lvl="0" indent="0" algn="l" rtl="0">
              <a:spcBef>
                <a:spcPts val="0"/>
              </a:spcBef>
              <a:spcAft>
                <a:spcPts val="0"/>
              </a:spcAft>
              <a:buNone/>
            </a:pPr>
            <a:r>
              <a:rPr lang="en-US" sz="1000" i="1">
                <a:solidFill>
                  <a:srgbClr val="999988"/>
                </a:solidFill>
              </a:rPr>
              <a:t>////// ________________________________</a:t>
            </a:r>
            <a:endParaRPr sz="1000">
              <a:solidFill>
                <a:srgbClr val="333333"/>
              </a:solidFill>
            </a:endParaRPr>
          </a:p>
          <a:p>
            <a:pPr marL="0" lvl="0" indent="0" algn="l" rtl="0">
              <a:spcBef>
                <a:spcPts val="0"/>
              </a:spcBef>
              <a:spcAft>
                <a:spcPts val="0"/>
              </a:spcAft>
              <a:buNone/>
            </a:pPr>
            <a:r>
              <a:rPr lang="en-US" sz="1000">
                <a:solidFill>
                  <a:srgbClr val="333333"/>
                </a:solidFill>
              </a:rPr>
              <a:t>                if (c &gt;= </a:t>
            </a:r>
            <a:r>
              <a:rPr lang="en-US" sz="1000">
                <a:solidFill>
                  <a:srgbClr val="DD1144"/>
                </a:solidFill>
              </a:rPr>
              <a:t>'0'</a:t>
            </a:r>
            <a:r>
              <a:rPr lang="en-US" sz="1000">
                <a:solidFill>
                  <a:srgbClr val="333333"/>
                </a:solidFill>
              </a:rPr>
              <a:t> &amp;&amp; c &lt;= </a:t>
            </a:r>
            <a:r>
              <a:rPr lang="en-US" sz="1000">
                <a:solidFill>
                  <a:srgbClr val="DD1144"/>
                </a:solidFill>
              </a:rPr>
              <a:t>'9'</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++ndigit[c - </a:t>
            </a:r>
            <a:r>
              <a:rPr lang="en-US" sz="1000">
                <a:solidFill>
                  <a:srgbClr val="DD1144"/>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i="1">
                <a:solidFill>
                  <a:srgbClr val="999988"/>
                </a:solidFill>
              </a:rPr>
              <a:t>////// ^^^^^^^^^^^^^^^^^^^^^^^^^^</a:t>
            </a:r>
            <a:endParaRPr sz="1000">
              <a:solidFill>
                <a:srgbClr val="333333"/>
              </a:solidFill>
            </a:endParaRPr>
          </a:p>
          <a:p>
            <a:pPr marL="0" lvl="0" indent="0" algn="l" rtl="0">
              <a:spcBef>
                <a:spcPts val="0"/>
              </a:spcBef>
              <a:spcAft>
                <a:spcPts val="0"/>
              </a:spcAft>
              <a:buNone/>
            </a:pPr>
            <a:r>
              <a:rPr lang="en-US" sz="1000">
                <a:solidFill>
                  <a:srgbClr val="333333"/>
                </a:solidFill>
              </a:rPr>
              <a:t>                else if (c == </a:t>
            </a:r>
            <a:r>
              <a:rPr lang="en-US" sz="1000">
                <a:solidFill>
                  <a:srgbClr val="DD1144"/>
                </a:solidFill>
              </a:rPr>
              <a:t>' '</a:t>
            </a:r>
            <a:r>
              <a:rPr lang="en-US" sz="1000">
                <a:solidFill>
                  <a:srgbClr val="333333"/>
                </a:solidFill>
              </a:rPr>
              <a:t> || c == </a:t>
            </a:r>
            <a:r>
              <a:rPr lang="en-US" sz="1000">
                <a:solidFill>
                  <a:srgbClr val="DD1144"/>
                </a:solidFill>
              </a:rPr>
              <a:t>'\n'</a:t>
            </a:r>
            <a:r>
              <a:rPr lang="en-US" sz="1000">
                <a:solidFill>
                  <a:srgbClr val="333333"/>
                </a:solidFill>
              </a:rPr>
              <a:t> || c == </a:t>
            </a:r>
            <a:r>
              <a:rPr lang="en-US" sz="1000">
                <a:solidFill>
                  <a:srgbClr val="DD1144"/>
                </a:solidFill>
              </a:rPr>
              <a:t>'\t'</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++nwhite;</a:t>
            </a:r>
            <a:endParaRPr sz="1000">
              <a:solidFill>
                <a:srgbClr val="333333"/>
              </a:solidFill>
            </a:endParaRPr>
          </a:p>
          <a:p>
            <a:pPr marL="0" lvl="0" indent="0" algn="l" rtl="0">
              <a:spcBef>
                <a:spcPts val="0"/>
              </a:spcBef>
              <a:spcAft>
                <a:spcPts val="0"/>
              </a:spcAft>
              <a:buNone/>
            </a:pPr>
            <a:r>
              <a:rPr lang="en-US" sz="1000">
                <a:solidFill>
                  <a:srgbClr val="333333"/>
                </a:solidFill>
              </a:rPr>
              <a:t>                else</a:t>
            </a:r>
            <a:endParaRPr sz="1000">
              <a:solidFill>
                <a:srgbClr val="333333"/>
              </a:solidFill>
            </a:endParaRPr>
          </a:p>
          <a:p>
            <a:pPr marL="0" lvl="0" indent="0" algn="l" rtl="0">
              <a:spcBef>
                <a:spcPts val="0"/>
              </a:spcBef>
              <a:spcAft>
                <a:spcPts val="0"/>
              </a:spcAft>
              <a:buNone/>
            </a:pPr>
            <a:r>
              <a:rPr lang="en-US" sz="1000">
                <a:solidFill>
                  <a:srgbClr val="333333"/>
                </a:solidFill>
              </a:rPr>
              <a:t>                        ++nother;</a:t>
            </a:r>
            <a:endParaRPr/>
          </a:p>
        </p:txBody>
      </p:sp>
      <p:sp>
        <p:nvSpPr>
          <p:cNvPr id="52" name="Google Shape;52;p7"/>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CUSTOM">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blip>
          <a:stretch>
            <a:fillRect/>
          </a:stretch>
        </p:blipFill>
        <p:spPr>
          <a:xfrm>
            <a:off x="0" y="-1"/>
            <a:ext cx="9143994" cy="5142018"/>
          </a:xfrm>
          <a:prstGeom prst="rect">
            <a:avLst/>
          </a:prstGeom>
          <a:noFill/>
          <a:ln>
            <a:noFill/>
          </a:ln>
        </p:spPr>
      </p:pic>
      <p:sp>
        <p:nvSpPr>
          <p:cNvPr id="63" name="Google Shape;63;p9"/>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64" name="Google Shape;64;p9"/>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a:solidFill>
                  <a:schemeClr val="lt1"/>
                </a:solidFill>
              </a:rPr>
              <a:t>Title 2</a:t>
            </a:r>
            <a:endParaRPr sz="3800" b="1">
              <a:solidFill>
                <a:schemeClr val="lt1"/>
              </a:solidFill>
            </a:endParaRPr>
          </a:p>
        </p:txBody>
      </p:sp>
      <p:sp>
        <p:nvSpPr>
          <p:cNvPr id="65" name="Google Shape;65;p9"/>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3 columns">
  <p:cSld name="CUSTOM_3">
    <p:spTree>
      <p:nvGrpSpPr>
        <p:cNvPr id="1" name="Shape 66"/>
        <p:cNvGrpSpPr/>
        <p:nvPr/>
      </p:nvGrpSpPr>
      <p:grpSpPr>
        <a:xfrm>
          <a:off x="0" y="0"/>
          <a:ext cx="0" cy="0"/>
          <a:chOff x="0" y="0"/>
          <a:chExt cx="0" cy="0"/>
        </a:xfrm>
      </p:grpSpPr>
      <p:sp>
        <p:nvSpPr>
          <p:cNvPr id="67" name="Google Shape;67;p10"/>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6</a:t>
            </a:r>
            <a:endParaRPr sz="2800" b="1">
              <a:solidFill>
                <a:schemeClr val="dk1"/>
              </a:solidFill>
            </a:endParaRPr>
          </a:p>
        </p:txBody>
      </p:sp>
      <p:sp>
        <p:nvSpPr>
          <p:cNvPr id="68" name="Google Shape;68;p10"/>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9" name="Google Shape;69;p10"/>
          <p:cNvGraphicFramePr/>
          <p:nvPr/>
        </p:nvGraphicFramePr>
        <p:xfrm>
          <a:off x="718900" y="1571050"/>
          <a:ext cx="3000000" cy="3000000"/>
        </p:xfrm>
        <a:graphic>
          <a:graphicData uri="http://schemas.openxmlformats.org/drawingml/2006/table">
            <a:tbl>
              <a:tblPr>
                <a:noFill/>
                <a:tableStyleId>{B0F8FA48-7EB7-4DD3-92C9-9F3FFB8CBEC5}</a:tableStyleId>
              </a:tblPr>
              <a:tblGrid>
                <a:gridCol w="2321200">
                  <a:extLst>
                    <a:ext uri="{9D8B030D-6E8A-4147-A177-3AD203B41FA5}">
                      <a16:colId xmlns:a16="http://schemas.microsoft.com/office/drawing/2014/main" val="20000"/>
                    </a:ext>
                  </a:extLst>
                </a:gridCol>
                <a:gridCol w="2682975">
                  <a:extLst>
                    <a:ext uri="{9D8B030D-6E8A-4147-A177-3AD203B41FA5}">
                      <a16:colId xmlns:a16="http://schemas.microsoft.com/office/drawing/2014/main" val="20001"/>
                    </a:ext>
                  </a:extLst>
                </a:gridCol>
                <a:gridCol w="2484550">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r>
                        <a:rPr lang="en-US" sz="1300" b="1"/>
                        <a:t>N1</a:t>
                      </a:r>
                      <a:endParaRPr sz="1300"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N2</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N3</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rgbClr val="000000"/>
                          </a:solidFill>
                        </a:rPr>
                        <a:t>Full project plan and project management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0" name="Google Shape;70;p10"/>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with highlights)">
  <p:cSld name="CUSTOM_2">
    <p:spTree>
      <p:nvGrpSpPr>
        <p:cNvPr id="1" name="Shape 131"/>
        <p:cNvGrpSpPr/>
        <p:nvPr/>
      </p:nvGrpSpPr>
      <p:grpSpPr>
        <a:xfrm>
          <a:off x="0" y="0"/>
          <a:ext cx="0" cy="0"/>
          <a:chOff x="0" y="0"/>
          <a:chExt cx="0" cy="0"/>
        </a:xfrm>
      </p:grpSpPr>
      <p:sp>
        <p:nvSpPr>
          <p:cNvPr id="132" name="Google Shape;132;p12"/>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8</a:t>
            </a:r>
            <a:endParaRPr sz="2800" b="1">
              <a:solidFill>
                <a:schemeClr val="dk1"/>
              </a:solidFill>
            </a:endParaRPr>
          </a:p>
        </p:txBody>
      </p:sp>
      <p:sp>
        <p:nvSpPr>
          <p:cNvPr id="133" name="Google Shape;133;p12"/>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2"/>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35" name="Google Shape;135;p12"/>
          <p:cNvSpPr/>
          <p:nvPr/>
        </p:nvSpPr>
        <p:spPr>
          <a:xfrm>
            <a:off x="1319200" y="1205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1319200" y="1586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1319200" y="1967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1319200" y="2348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1319200" y="2729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4" name="Google Shape;144;p12"/>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5" name="Google Shape;145;p12"/>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6" name="Google Shape;146;p12"/>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7" name="Google Shape;147;p12"/>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8" name="Google Shape;148;p12"/>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49" name="Google Shape;149;p12"/>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0" name="Google Shape;150;p12"/>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51" name="Google Shape;151;p12"/>
          <p:cNvCxnSpPr>
            <a:stCxn id="152" idx="2"/>
            <a:endCxn id="153"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54" name="Google Shape;154;p12"/>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a:off x="3376600" y="2729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a:off x="3376600" y="3110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a:off x="3376600" y="3491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2"/>
          <p:cNvSpPr/>
          <p:nvPr/>
        </p:nvSpPr>
        <p:spPr>
          <a:xfrm>
            <a:off x="3376600" y="3872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2" name="Google Shape;162;p12"/>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3" name="Google Shape;163;p12"/>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4" name="Google Shape;164;p12"/>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5" name="Google Shape;165;p12"/>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6" name="Google Shape;166;p12"/>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7" name="Google Shape;167;p12"/>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68" name="Google Shape;168;p12"/>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69" name="Google Shape;169;p12"/>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2"/>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2"/>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8" name="Google Shape;178;p12"/>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9" name="Google Shape;179;p12"/>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0" name="Google Shape;180;p12"/>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1" name="Google Shape;181;p12"/>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2" name="Google Shape;182;p12"/>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3" name="Google Shape;183;p12"/>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4" name="Google Shape;184;p12"/>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3" name="Google Shape;153;p12"/>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5" name="Google Shape;185;p12"/>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186" name="Google Shape;186;p12"/>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187" name="Google Shape;187;p12"/>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188" name="Google Shape;188;p12"/>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BLANK_8">
    <p:spTree>
      <p:nvGrpSpPr>
        <p:cNvPr id="1" name="Shape 196"/>
        <p:cNvGrpSpPr/>
        <p:nvPr/>
      </p:nvGrpSpPr>
      <p:grpSpPr>
        <a:xfrm>
          <a:off x="0" y="0"/>
          <a:ext cx="0" cy="0"/>
          <a:chOff x="0" y="0"/>
          <a:chExt cx="0" cy="0"/>
        </a:xfrm>
      </p:grpSpPr>
      <p:pic>
        <p:nvPicPr>
          <p:cNvPr id="197" name="Google Shape;197;p14"/>
          <p:cNvPicPr preferRelativeResize="0"/>
          <p:nvPr/>
        </p:nvPicPr>
        <p:blipFill>
          <a:blip r:embed="rId2">
            <a:alphaModFix/>
          </a:blip>
          <a:stretch>
            <a:fillRect/>
          </a:stretch>
        </p:blipFill>
        <p:spPr>
          <a:xfrm>
            <a:off x="2" y="0"/>
            <a:ext cx="9144000" cy="5154015"/>
          </a:xfrm>
          <a:prstGeom prst="rect">
            <a:avLst/>
          </a:prstGeom>
          <a:noFill/>
          <a:ln>
            <a:noFill/>
          </a:ln>
        </p:spPr>
      </p:pic>
      <p:sp>
        <p:nvSpPr>
          <p:cNvPr id="198" name="Google Shape;198;p14"/>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199" name="Google Shape;199;p14"/>
          <p:cNvPicPr preferRelativeResize="0"/>
          <p:nvPr/>
        </p:nvPicPr>
        <p:blipFill>
          <a:blip r:embed="rId3">
            <a:alphaModFix/>
          </a:blip>
          <a:stretch>
            <a:fillRect/>
          </a:stretch>
        </p:blipFill>
        <p:spPr>
          <a:xfrm>
            <a:off x="183125" y="67025"/>
            <a:ext cx="2108274" cy="826899"/>
          </a:xfrm>
          <a:prstGeom prst="rect">
            <a:avLst/>
          </a:prstGeom>
          <a:noFill/>
          <a:ln>
            <a:noFill/>
          </a:ln>
        </p:spPr>
      </p:pic>
      <p:sp>
        <p:nvSpPr>
          <p:cNvPr id="200" name="Google Shape;200;p14"/>
          <p:cNvSpPr txBox="1"/>
          <p:nvPr/>
        </p:nvSpPr>
        <p:spPr>
          <a:xfrm>
            <a:off x="1320025" y="3085750"/>
            <a:ext cx="5442600" cy="1194900"/>
          </a:xfrm>
          <a:prstGeom prst="rect">
            <a:avLst/>
          </a:prstGeom>
          <a:noFill/>
          <a:ln>
            <a:noFill/>
          </a:ln>
        </p:spPr>
        <p:txBody>
          <a:bodyPr spcFirstLastPara="1" wrap="square" lIns="91425" tIns="91425" rIns="91425" bIns="91425" anchor="t" anchorCtr="0">
            <a:noAutofit/>
          </a:bodyPr>
          <a:lstStyle/>
          <a:p>
            <a:pPr marL="0" lvl="0" indent="0" algn="r" rtl="0">
              <a:lnSpc>
                <a:spcPct val="96000"/>
              </a:lnSpc>
              <a:spcBef>
                <a:spcPts val="0"/>
              </a:spcBef>
              <a:spcAft>
                <a:spcPts val="0"/>
              </a:spcAft>
              <a:buClr>
                <a:schemeClr val="dk1"/>
              </a:buClr>
              <a:buSzPts val="1100"/>
              <a:buFont typeface="Arial"/>
              <a:buNone/>
            </a:pPr>
            <a:r>
              <a:rPr lang="en-US" sz="3600" b="1">
                <a:solidFill>
                  <a:schemeClr val="lt1"/>
                </a:solidFill>
              </a:rPr>
              <a:t>Lorem ipsum dolor sit amet, consectetur</a:t>
            </a: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spcBef>
                <a:spcPts val="0"/>
              </a:spcBef>
              <a:spcAft>
                <a:spcPts val="0"/>
              </a:spcAft>
              <a:buNone/>
            </a:pPr>
            <a:endParaRPr>
              <a:solidFill>
                <a:schemeClr val="lt1"/>
              </a:solidFill>
            </a:endParaRPr>
          </a:p>
        </p:txBody>
      </p:sp>
      <p:sp>
        <p:nvSpPr>
          <p:cNvPr id="201" name="Google Shape;201;p14"/>
          <p:cNvSpPr/>
          <p:nvPr/>
        </p:nvSpPr>
        <p:spPr>
          <a:xfrm>
            <a:off x="5883500" y="3743050"/>
            <a:ext cx="754200" cy="32700"/>
          </a:xfrm>
          <a:prstGeom prst="rect">
            <a:avLst/>
          </a:prstGeom>
          <a:solidFill>
            <a:srgbClr val="EB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202"/>
        <p:cNvGrpSpPr/>
        <p:nvPr/>
      </p:nvGrpSpPr>
      <p:grpSpPr>
        <a:xfrm>
          <a:off x="0" y="0"/>
          <a:ext cx="0" cy="0"/>
          <a:chOff x="0" y="0"/>
          <a:chExt cx="0" cy="0"/>
        </a:xfrm>
      </p:grpSpPr>
      <p:sp>
        <p:nvSpPr>
          <p:cNvPr id="203" name="Google Shape;203;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04" name="Google Shape;204;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5" name="Google Shape;20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a:t>
            </a: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www.itechart.com/"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www.metaweather.com/api/"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hyperlink" Target="https://bootstrap-vue.org/" TargetMode="External"/><Relationship Id="rId3" Type="http://schemas.openxmlformats.org/officeDocument/2006/relationships/hyperlink" Target="https://ru.vuejs.org/v2/guide/transitions.html" TargetMode="External"/><Relationship Id="rId7" Type="http://schemas.openxmlformats.org/officeDocument/2006/relationships/hyperlink" Target="https://quasar.dev/" TargetMode="External"/><Relationship Id="rId12" Type="http://schemas.openxmlformats.org/officeDocument/2006/relationships/hyperlink" Target="https://github.com/public-apis/public-apis"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hyperlink" Target="https://element.eleme.io/" TargetMode="External"/><Relationship Id="rId11" Type="http://schemas.openxmlformats.org/officeDocument/2006/relationships/hyperlink" Target="https://kazupon.github.io/vue-i18n/" TargetMode="External"/><Relationship Id="rId5" Type="http://schemas.openxmlformats.org/officeDocument/2006/relationships/hyperlink" Target="https://vuetifyjs.com/" TargetMode="External"/><Relationship Id="rId10" Type="http://schemas.openxmlformats.org/officeDocument/2006/relationships/hyperlink" Target="https://ru.vuejs.org/v2/guide/mixins.html" TargetMode="External"/><Relationship Id="rId4" Type="http://schemas.openxmlformats.org/officeDocument/2006/relationships/hyperlink" Target="https://cli.vuejs.org/config/#global-cli-config" TargetMode="External"/><Relationship Id="rId9" Type="http://schemas.openxmlformats.org/officeDocument/2006/relationships/hyperlink" Target="https://vuex.vuejs.org/ru/"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7"/>
          <p:cNvPicPr preferRelativeResize="0"/>
          <p:nvPr/>
        </p:nvPicPr>
        <p:blipFill>
          <a:blip r:embed="rId3">
            <a:alphaModFix/>
          </a:blip>
          <a:stretch>
            <a:fillRect/>
          </a:stretch>
        </p:blipFill>
        <p:spPr>
          <a:xfrm>
            <a:off x="2" y="0"/>
            <a:ext cx="9144000" cy="5154015"/>
          </a:xfrm>
          <a:prstGeom prst="rect">
            <a:avLst/>
          </a:prstGeom>
          <a:noFill/>
          <a:ln>
            <a:noFill/>
          </a:ln>
        </p:spPr>
      </p:pic>
      <p:sp>
        <p:nvSpPr>
          <p:cNvPr id="215" name="Google Shape;215;p17"/>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216" name="Google Shape;216;p17"/>
          <p:cNvPicPr preferRelativeResize="0"/>
          <p:nvPr/>
        </p:nvPicPr>
        <p:blipFill>
          <a:blip r:embed="rId4">
            <a:alphaModFix/>
          </a:blip>
          <a:stretch>
            <a:fillRect/>
          </a:stretch>
        </p:blipFill>
        <p:spPr>
          <a:xfrm>
            <a:off x="183125" y="67025"/>
            <a:ext cx="2108274" cy="826899"/>
          </a:xfrm>
          <a:prstGeom prst="rect">
            <a:avLst/>
          </a:prstGeom>
          <a:noFill/>
          <a:ln>
            <a:noFill/>
          </a:ln>
        </p:spPr>
      </p:pic>
      <p:sp>
        <p:nvSpPr>
          <p:cNvPr id="217" name="Google Shape;217;p17"/>
          <p:cNvSpPr txBox="1"/>
          <p:nvPr/>
        </p:nvSpPr>
        <p:spPr>
          <a:xfrm>
            <a:off x="4391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dirty="0" smtClean="0">
                <a:solidFill>
                  <a:schemeClr val="lt1"/>
                </a:solidFill>
              </a:rPr>
              <a:t>Vue.js workshop</a:t>
            </a:r>
          </a:p>
          <a:p>
            <a:pPr marL="0" lvl="0" indent="0" algn="l" rtl="0">
              <a:spcBef>
                <a:spcPts val="0"/>
              </a:spcBef>
              <a:spcAft>
                <a:spcPts val="0"/>
              </a:spcAft>
              <a:buNone/>
            </a:pPr>
            <a:r>
              <a:rPr lang="en-US" sz="3800" b="1" dirty="0" smtClean="0">
                <a:solidFill>
                  <a:schemeClr val="lt1"/>
                </a:solidFill>
              </a:rPr>
              <a:t>3</a:t>
            </a:r>
            <a:r>
              <a:rPr lang="ru-RU" sz="3800" b="1" dirty="0" smtClean="0">
                <a:solidFill>
                  <a:schemeClr val="lt1"/>
                </a:solidFill>
              </a:rPr>
              <a:t>. Инструменты и паттерны разработки </a:t>
            </a:r>
            <a:r>
              <a:rPr lang="en-US" sz="3800" b="1" dirty="0" err="1" smtClean="0">
                <a:solidFill>
                  <a:schemeClr val="lt1"/>
                </a:solidFill>
              </a:rPr>
              <a:t>Vue</a:t>
            </a:r>
            <a:endParaRPr sz="3800" b="1" dirty="0">
              <a:solidFill>
                <a:schemeClr val="lt1"/>
              </a:solidFill>
            </a:endParaRPr>
          </a:p>
        </p:txBody>
      </p:sp>
      <p:sp>
        <p:nvSpPr>
          <p:cNvPr id="218" name="Google Shape;218;p17"/>
          <p:cNvSpPr txBox="1"/>
          <p:nvPr/>
        </p:nvSpPr>
        <p:spPr>
          <a:xfrm>
            <a:off x="443925" y="4546825"/>
            <a:ext cx="10104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FFFFFF"/>
                </a:solidFill>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itechart.com</a:t>
            </a:r>
            <a:endParaRPr sz="110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err="1" smtClean="0">
                <a:solidFill>
                  <a:schemeClr val="dk1"/>
                </a:solidFill>
              </a:rPr>
              <a:t>Компонетные</a:t>
            </a:r>
            <a:r>
              <a:rPr lang="ru-RU" sz="2800" b="1" dirty="0" smtClean="0">
                <a:solidFill>
                  <a:schemeClr val="dk1"/>
                </a:solidFill>
              </a:rPr>
              <a:t> </a:t>
            </a:r>
            <a:r>
              <a:rPr lang="ru-RU" sz="2800" b="1" dirty="0" err="1" smtClean="0">
                <a:solidFill>
                  <a:schemeClr val="dk1"/>
                </a:solidFill>
              </a:rPr>
              <a:t>фреймворки</a:t>
            </a:r>
            <a:r>
              <a:rPr lang="ru-RU" sz="2800" b="1" dirty="0" smtClean="0">
                <a:solidFill>
                  <a:schemeClr val="dk1"/>
                </a:solidFill>
              </a:rPr>
              <a:t> для </a:t>
            </a:r>
            <a:r>
              <a:rPr lang="en-US" sz="2800" b="1" dirty="0" err="1" smtClean="0">
                <a:solidFill>
                  <a:schemeClr val="dk1"/>
                </a:solidFill>
              </a:rPr>
              <a:t>Vue</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en-US" sz="1500" b="1" dirty="0" err="1" smtClean="0"/>
              <a:t>Vuetify</a:t>
            </a:r>
            <a:r>
              <a:rPr lang="en-US" sz="1500" dirty="0" smtClean="0"/>
              <a:t> – Material Design </a:t>
            </a:r>
            <a:r>
              <a:rPr lang="ru-RU" sz="1500" dirty="0" smtClean="0"/>
              <a:t>– библиотека с самым богатым набором компонентов. Де-факто стандартный инструмент построения интерфейса с </a:t>
            </a:r>
            <a:r>
              <a:rPr lang="en-US" sz="1500" dirty="0" err="1" smtClean="0"/>
              <a:t>Vue</a:t>
            </a:r>
            <a:r>
              <a:rPr lang="en-US" sz="1500" dirty="0" smtClean="0"/>
              <a:t>.</a:t>
            </a:r>
            <a:br>
              <a:rPr lang="en-US" sz="1500" dirty="0" smtClean="0"/>
            </a:br>
            <a:endParaRPr lang="en-US" sz="1500" dirty="0" smtClean="0"/>
          </a:p>
          <a:p>
            <a:pPr marL="457200" lvl="0" indent="-292100" algn="l" rtl="0">
              <a:lnSpc>
                <a:spcPct val="150000"/>
              </a:lnSpc>
              <a:spcBef>
                <a:spcPts val="0"/>
              </a:spcBef>
              <a:spcAft>
                <a:spcPts val="0"/>
              </a:spcAft>
              <a:buClr>
                <a:srgbClr val="FF0000"/>
              </a:buClr>
              <a:buSzPts val="1000"/>
              <a:buChar char="■"/>
            </a:pPr>
            <a:r>
              <a:rPr lang="en-US" sz="1500" b="1" dirty="0" smtClean="0"/>
              <a:t>Element UI </a:t>
            </a:r>
            <a:r>
              <a:rPr lang="en-US" sz="1500" dirty="0" smtClean="0"/>
              <a:t>– </a:t>
            </a:r>
            <a:r>
              <a:rPr lang="ru-RU" sz="1500" dirty="0" smtClean="0"/>
              <a:t>легковесная библиотека компонентов с готовыми решениями для интерфейсных задач.</a:t>
            </a:r>
            <a:br>
              <a:rPr lang="ru-RU" sz="1500" dirty="0" smtClean="0"/>
            </a:br>
            <a:endParaRPr lang="en-US" sz="1500" dirty="0" smtClean="0"/>
          </a:p>
          <a:p>
            <a:pPr marL="457200" lvl="0" indent="-292100" algn="l" rtl="0">
              <a:lnSpc>
                <a:spcPct val="150000"/>
              </a:lnSpc>
              <a:spcBef>
                <a:spcPts val="0"/>
              </a:spcBef>
              <a:spcAft>
                <a:spcPts val="0"/>
              </a:spcAft>
              <a:buClr>
                <a:srgbClr val="FF0000"/>
              </a:buClr>
              <a:buSzPts val="1000"/>
              <a:buChar char="■"/>
            </a:pPr>
            <a:r>
              <a:rPr lang="en-US" sz="1500" b="1" dirty="0" smtClean="0"/>
              <a:t>Quasar</a:t>
            </a:r>
            <a:r>
              <a:rPr lang="en-US" sz="1500" dirty="0" smtClean="0"/>
              <a:t> – </a:t>
            </a:r>
            <a:r>
              <a:rPr lang="ru-RU" sz="1500" dirty="0" smtClean="0"/>
              <a:t>объемный </a:t>
            </a:r>
            <a:r>
              <a:rPr lang="ru-RU" sz="1500" dirty="0" err="1" smtClean="0"/>
              <a:t>фреймворк</a:t>
            </a:r>
            <a:r>
              <a:rPr lang="ru-RU" sz="1500" dirty="0" smtClean="0"/>
              <a:t> для построения адаптивных и кросс-платформенных приложений в стиле </a:t>
            </a:r>
            <a:r>
              <a:rPr lang="en-US" sz="1500" dirty="0" smtClean="0"/>
              <a:t>Material UI.</a:t>
            </a:r>
            <a:r>
              <a:rPr lang="ru-RU" sz="1500" dirty="0" smtClean="0"/>
              <a:t> </a:t>
            </a:r>
            <a:br>
              <a:rPr lang="ru-RU" sz="1500" dirty="0" smtClean="0"/>
            </a:br>
            <a:endParaRPr lang="en-US" sz="1500" dirty="0" smtClean="0"/>
          </a:p>
          <a:p>
            <a:pPr marL="457200" lvl="0" indent="-292100" algn="l" rtl="0">
              <a:lnSpc>
                <a:spcPct val="150000"/>
              </a:lnSpc>
              <a:spcBef>
                <a:spcPts val="0"/>
              </a:spcBef>
              <a:spcAft>
                <a:spcPts val="0"/>
              </a:spcAft>
              <a:buClr>
                <a:srgbClr val="FF0000"/>
              </a:buClr>
              <a:buSzPts val="1000"/>
              <a:buChar char="■"/>
            </a:pPr>
            <a:r>
              <a:rPr lang="en-US" sz="1500" b="1" dirty="0" err="1" smtClean="0"/>
              <a:t>Vue</a:t>
            </a:r>
            <a:r>
              <a:rPr lang="en-US" sz="1500" b="1" dirty="0" smtClean="0"/>
              <a:t> Bootstrap</a:t>
            </a:r>
            <a:r>
              <a:rPr lang="ru-RU" sz="1500" b="1" dirty="0" smtClean="0"/>
              <a:t> </a:t>
            </a:r>
            <a:r>
              <a:rPr lang="ru-RU" sz="1500" dirty="0" smtClean="0"/>
              <a:t>– набор </a:t>
            </a:r>
            <a:r>
              <a:rPr lang="en-US" sz="1500" dirty="0" smtClean="0"/>
              <a:t>Bootstrap-</a:t>
            </a:r>
            <a:r>
              <a:rPr lang="ru-RU" sz="1500" dirty="0" smtClean="0"/>
              <a:t>элементов в виде </a:t>
            </a:r>
            <a:r>
              <a:rPr lang="en-US" sz="1500" dirty="0" err="1" smtClean="0"/>
              <a:t>Vue</a:t>
            </a:r>
            <a:r>
              <a:rPr lang="en-US" sz="1500" dirty="0" smtClean="0"/>
              <a:t>-</a:t>
            </a:r>
            <a:r>
              <a:rPr lang="ru-RU" sz="1500" dirty="0" smtClean="0"/>
              <a:t>компонентов.</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10/23</a:t>
            </a:r>
            <a:endParaRPr lang="ru-RU" dirty="0"/>
          </a:p>
        </p:txBody>
      </p:sp>
    </p:spTree>
    <p:extLst>
      <p:ext uri="{BB962C8B-B14F-4D97-AF65-F5344CB8AC3E}">
        <p14:creationId xmlns:p14="http://schemas.microsoft.com/office/powerpoint/2010/main" val="344208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0</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На базе одного из </a:t>
            </a:r>
            <a:r>
              <a:rPr lang="ru-RU" sz="1500" b="1" dirty="0" smtClean="0"/>
              <a:t>трех</a:t>
            </a:r>
            <a:r>
              <a:rPr lang="ru-RU" sz="1500" dirty="0" smtClean="0"/>
              <a:t> компонентных </a:t>
            </a:r>
            <a:r>
              <a:rPr lang="ru-RU" sz="1500" dirty="0" err="1" smtClean="0"/>
              <a:t>фреймворков</a:t>
            </a:r>
            <a:r>
              <a:rPr lang="ru-RU" sz="1500" dirty="0" smtClean="0"/>
              <a:t> разработать компоненты:</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Шапка приложения с полем для ввода местоположения пользователя + кнопка поиска</a:t>
            </a:r>
          </a:p>
          <a:p>
            <a:pPr marL="457200" lvl="0" indent="-292100" algn="l" rtl="0">
              <a:lnSpc>
                <a:spcPct val="150000"/>
              </a:lnSpc>
              <a:spcBef>
                <a:spcPts val="0"/>
              </a:spcBef>
              <a:spcAft>
                <a:spcPts val="0"/>
              </a:spcAft>
              <a:buClr>
                <a:srgbClr val="FF0000"/>
              </a:buClr>
              <a:buSzPts val="1000"/>
              <a:buChar char="■"/>
            </a:pPr>
            <a:r>
              <a:rPr lang="ru-RU" sz="1500" dirty="0" smtClean="0"/>
              <a:t>Список карточек с погодой на 5 дней. В каждой карточке – изображение, температура, уровень влажности, скорость и направление ветра. </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10/23</a:t>
            </a:r>
            <a:endParaRPr lang="ru-RU" dirty="0"/>
          </a:p>
        </p:txBody>
      </p:sp>
    </p:spTree>
    <p:extLst>
      <p:ext uri="{BB962C8B-B14F-4D97-AF65-F5344CB8AC3E}">
        <p14:creationId xmlns:p14="http://schemas.microsoft.com/office/powerpoint/2010/main" val="261845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Шина событий </a:t>
            </a:r>
            <a:r>
              <a:rPr lang="en-US" sz="2800" b="1" dirty="0" smtClean="0">
                <a:solidFill>
                  <a:schemeClr val="dk1"/>
                </a:solidFill>
              </a:rPr>
              <a:t>[1]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Шина событий – архаичный паттерн обмена данными между компонентами на любом уровне внутри </a:t>
            </a:r>
            <a:r>
              <a:rPr lang="en-US" sz="1500" dirty="0" err="1" smtClean="0"/>
              <a:t>Vue</a:t>
            </a:r>
            <a:r>
              <a:rPr lang="en-US" sz="1500" dirty="0" smtClean="0"/>
              <a:t>-</a:t>
            </a:r>
            <a:r>
              <a:rPr lang="ru-RU" sz="1500" dirty="0" smtClean="0"/>
              <a:t>приложения. Заключается в использовании компонента – «шины» – доступного во всех компонентах экземпляра, который является общим источником хранения и обмена данными в приложении.</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Использование шины </a:t>
            </a:r>
            <a:r>
              <a:rPr lang="ru-RU" sz="1500" b="1" dirty="0" smtClean="0"/>
              <a:t>событий не приветствуется в современном коде</a:t>
            </a:r>
            <a:r>
              <a:rPr lang="ru-RU" sz="1500" dirty="0" smtClean="0"/>
              <a:t>, поскольку приводит к многочисленным неявным связям и очень сложной поддержке приложения.</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11/23</a:t>
            </a:r>
            <a:endParaRPr lang="ru-RU" dirty="0"/>
          </a:p>
        </p:txBody>
      </p:sp>
    </p:spTree>
    <p:extLst>
      <p:ext uri="{BB962C8B-B14F-4D97-AF65-F5344CB8AC3E}">
        <p14:creationId xmlns:p14="http://schemas.microsoft.com/office/powerpoint/2010/main" val="1591378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err="1" smtClean="0">
                <a:solidFill>
                  <a:schemeClr val="dk1"/>
                </a:solidFill>
              </a:rPr>
              <a:t>Vuex</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Управление глобальным состоянием во </a:t>
            </a:r>
            <a:r>
              <a:rPr lang="en-US" sz="1500" dirty="0" err="1" smtClean="0"/>
              <a:t>Vue</a:t>
            </a:r>
            <a:r>
              <a:rPr lang="en-US" sz="1500" dirty="0"/>
              <a:t>-</a:t>
            </a:r>
            <a:r>
              <a:rPr lang="ru-RU" sz="1500" dirty="0" smtClean="0"/>
              <a:t>приложениях принято передавать на библиотеку </a:t>
            </a:r>
            <a:r>
              <a:rPr lang="en-US" sz="1500" dirty="0" err="1" smtClean="0"/>
              <a:t>Vuex</a:t>
            </a:r>
            <a:r>
              <a:rPr lang="en-US" sz="1500" dirty="0" smtClean="0"/>
              <a:t>.</a:t>
            </a:r>
          </a:p>
          <a:p>
            <a:pPr marL="457200" lvl="0" indent="-292100" algn="l" rtl="0">
              <a:lnSpc>
                <a:spcPct val="150000"/>
              </a:lnSpc>
              <a:spcBef>
                <a:spcPts val="0"/>
              </a:spcBef>
              <a:spcAft>
                <a:spcPts val="0"/>
              </a:spcAft>
              <a:buClr>
                <a:srgbClr val="FF0000"/>
              </a:buClr>
              <a:buSzPts val="1000"/>
              <a:buChar char="■"/>
            </a:pPr>
            <a:r>
              <a:rPr lang="en-US" sz="1500" dirty="0" err="1" smtClean="0"/>
              <a:t>Vuex</a:t>
            </a:r>
            <a:r>
              <a:rPr lang="ru-RU" sz="1500" dirty="0" smtClean="0"/>
              <a:t>, как и </a:t>
            </a:r>
            <a:r>
              <a:rPr lang="en-US" sz="1500" dirty="0" err="1" smtClean="0"/>
              <a:t>Redux</a:t>
            </a:r>
            <a:r>
              <a:rPr lang="ru-RU" sz="1500" dirty="0" smtClean="0"/>
              <a:t>, вдохновлен архитектурой </a:t>
            </a:r>
            <a:r>
              <a:rPr lang="en-US" sz="1500" dirty="0" smtClean="0"/>
              <a:t>Flux</a:t>
            </a:r>
            <a:r>
              <a:rPr lang="ru-RU" sz="1500" dirty="0" smtClean="0"/>
              <a:t>, но с отличиями.</a:t>
            </a:r>
          </a:p>
          <a:p>
            <a:pPr marL="457200" lvl="0" indent="-292100" algn="l" rtl="0">
              <a:lnSpc>
                <a:spcPct val="150000"/>
              </a:lnSpc>
              <a:spcBef>
                <a:spcPts val="0"/>
              </a:spcBef>
              <a:spcAft>
                <a:spcPts val="0"/>
              </a:spcAft>
              <a:buClr>
                <a:srgbClr val="FF0000"/>
              </a:buClr>
              <a:buSzPts val="1000"/>
              <a:buChar char="■"/>
            </a:pPr>
            <a:r>
              <a:rPr lang="en-US" sz="1500" dirty="0" err="1" smtClean="0"/>
              <a:t>Vuex</a:t>
            </a:r>
            <a:r>
              <a:rPr lang="en-US" sz="1500" dirty="0" smtClean="0"/>
              <a:t> </a:t>
            </a:r>
            <a:r>
              <a:rPr lang="ru-RU" sz="1500" dirty="0" smtClean="0"/>
              <a:t>предназначен для работы исключительно внутри </a:t>
            </a:r>
            <a:r>
              <a:rPr lang="en-US" sz="1500" dirty="0" err="1" smtClean="0"/>
              <a:t>Vue</a:t>
            </a:r>
            <a:r>
              <a:rPr lang="en-US" sz="1500" dirty="0" smtClean="0"/>
              <a:t>-</a:t>
            </a:r>
            <a:r>
              <a:rPr lang="ru-RU" sz="1500" dirty="0" smtClean="0"/>
              <a:t>приложения, что позволяет упростить интерфейс и использовать максимально эффективное реактивное обновление.</a:t>
            </a:r>
          </a:p>
          <a:p>
            <a:pPr marL="457200" lvl="0" indent="-292100" algn="l" rtl="0">
              <a:lnSpc>
                <a:spcPct val="150000"/>
              </a:lnSpc>
              <a:spcBef>
                <a:spcPts val="0"/>
              </a:spcBef>
              <a:spcAft>
                <a:spcPts val="0"/>
              </a:spcAft>
              <a:buClr>
                <a:srgbClr val="FF0000"/>
              </a:buClr>
              <a:buSzPts val="1000"/>
              <a:buChar char="■"/>
            </a:pPr>
            <a:r>
              <a:rPr lang="en-US" sz="1500" dirty="0" err="1" smtClean="0"/>
              <a:t>Redux</a:t>
            </a:r>
            <a:r>
              <a:rPr lang="ru-RU" sz="1500" dirty="0" smtClean="0"/>
              <a:t> является </a:t>
            </a:r>
            <a:r>
              <a:rPr lang="ru-RU" sz="1500" dirty="0" err="1" smtClean="0"/>
              <a:t>платформо</a:t>
            </a:r>
            <a:r>
              <a:rPr lang="ru-RU" sz="1500" dirty="0" smtClean="0"/>
              <a:t>-независимым и, вообще говоря, может использоваться и внутри </a:t>
            </a:r>
            <a:r>
              <a:rPr lang="en-US" sz="1500" dirty="0" err="1" smtClean="0"/>
              <a:t>Vue</a:t>
            </a:r>
            <a:r>
              <a:rPr lang="en-US" sz="1500" dirty="0" smtClean="0"/>
              <a:t>-</a:t>
            </a:r>
            <a:r>
              <a:rPr lang="ru-RU" sz="1500" dirty="0" smtClean="0"/>
              <a:t>приложений.</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12/23</a:t>
            </a:r>
            <a:endParaRPr lang="ru-RU" dirty="0"/>
          </a:p>
        </p:txBody>
      </p:sp>
    </p:spTree>
    <p:extLst>
      <p:ext uri="{BB962C8B-B14F-4D97-AF65-F5344CB8AC3E}">
        <p14:creationId xmlns:p14="http://schemas.microsoft.com/office/powerpoint/2010/main" val="409814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err="1" smtClean="0">
                <a:solidFill>
                  <a:schemeClr val="dk1"/>
                </a:solidFill>
              </a:rPr>
              <a:t>Vuex</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13/23</a:t>
            </a:r>
            <a:endParaRPr lang="ru-RU" dirty="0"/>
          </a:p>
        </p:txBody>
      </p:sp>
      <p:pic>
        <p:nvPicPr>
          <p:cNvPr id="1026" name="Picture 2" descr="vuex.png (1280×1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275" y="373614"/>
            <a:ext cx="5810250" cy="456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735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err="1" smtClean="0">
                <a:solidFill>
                  <a:schemeClr val="dk1"/>
                </a:solidFill>
              </a:rPr>
              <a:t>Vuex</a:t>
            </a:r>
            <a:r>
              <a:rPr lang="en-US" sz="2800" b="1" dirty="0" smtClean="0">
                <a:solidFill>
                  <a:schemeClr val="dk1"/>
                </a:solidFill>
              </a:rPr>
              <a:t> [2]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68005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en-US" sz="1200" b="1" dirty="0" smtClean="0"/>
              <a:t>State</a:t>
            </a:r>
            <a:r>
              <a:rPr lang="en-US" sz="1200" dirty="0" smtClean="0"/>
              <a:t> – </a:t>
            </a:r>
            <a:r>
              <a:rPr lang="ru-RU" sz="1200" dirty="0" smtClean="0"/>
              <a:t>место для хранения всех глобальных данных приложения.</a:t>
            </a:r>
            <a:br>
              <a:rPr lang="ru-RU" sz="1200" dirty="0" smtClean="0"/>
            </a:br>
            <a:endParaRPr lang="ru-RU" sz="1200" dirty="0" smtClean="0"/>
          </a:p>
          <a:p>
            <a:pPr marL="457200" lvl="0" indent="-292100" algn="l" rtl="0">
              <a:lnSpc>
                <a:spcPct val="150000"/>
              </a:lnSpc>
              <a:spcBef>
                <a:spcPts val="0"/>
              </a:spcBef>
              <a:spcAft>
                <a:spcPts val="0"/>
              </a:spcAft>
              <a:buClr>
                <a:srgbClr val="FF0000"/>
              </a:buClr>
              <a:buSzPts val="1000"/>
              <a:buChar char="■"/>
            </a:pPr>
            <a:r>
              <a:rPr lang="en-US" sz="1200" b="1" dirty="0" smtClean="0"/>
              <a:t>Actions</a:t>
            </a:r>
            <a:r>
              <a:rPr lang="en-US" sz="1200" dirty="0" smtClean="0"/>
              <a:t> – </a:t>
            </a:r>
            <a:r>
              <a:rPr lang="ru-RU" sz="1200" dirty="0" smtClean="0"/>
              <a:t>интерфейс общения компонентов и хранилища. Компонент запускает </a:t>
            </a:r>
            <a:r>
              <a:rPr lang="en-US" sz="1200" dirty="0" smtClean="0"/>
              <a:t>action </a:t>
            </a:r>
            <a:r>
              <a:rPr lang="ru-RU" sz="1200" dirty="0" smtClean="0"/>
              <a:t>для выполнения действия над глобальными данными (например, загрузка с сервера)</a:t>
            </a:r>
            <a:br>
              <a:rPr lang="ru-RU" sz="1200" dirty="0" smtClean="0"/>
            </a:br>
            <a:endParaRPr lang="ru-RU" sz="1200" dirty="0" smtClean="0"/>
          </a:p>
          <a:p>
            <a:pPr marL="457200" lvl="0" indent="-292100" algn="l" rtl="0">
              <a:lnSpc>
                <a:spcPct val="150000"/>
              </a:lnSpc>
              <a:spcBef>
                <a:spcPts val="0"/>
              </a:spcBef>
              <a:spcAft>
                <a:spcPts val="0"/>
              </a:spcAft>
              <a:buClr>
                <a:srgbClr val="FF0000"/>
              </a:buClr>
              <a:buSzPts val="1000"/>
              <a:buChar char="■"/>
            </a:pPr>
            <a:r>
              <a:rPr lang="en-US" sz="1200" b="1" dirty="0" smtClean="0"/>
              <a:t>Mutations</a:t>
            </a:r>
            <a:r>
              <a:rPr lang="en-US" sz="1200" dirty="0" smtClean="0"/>
              <a:t> – </a:t>
            </a:r>
            <a:r>
              <a:rPr lang="ru-RU" sz="1200" dirty="0" smtClean="0"/>
              <a:t>перечень операций по модификации состояния (</a:t>
            </a:r>
            <a:r>
              <a:rPr lang="en-US" sz="1200" dirty="0" smtClean="0"/>
              <a:t>state)</a:t>
            </a:r>
            <a:r>
              <a:rPr lang="ru-RU" sz="1200" dirty="0" smtClean="0"/>
              <a:t>. Мутации </a:t>
            </a:r>
            <a:r>
              <a:rPr lang="ru-RU" sz="1200" u="sng" dirty="0" smtClean="0"/>
              <a:t>синхронны</a:t>
            </a:r>
            <a:r>
              <a:rPr lang="ru-RU" sz="1200" dirty="0" smtClean="0"/>
              <a:t> и используются для минимизации и контроля производимых изменений.</a:t>
            </a:r>
            <a:br>
              <a:rPr lang="ru-RU" sz="1200" dirty="0" smtClean="0"/>
            </a:br>
            <a:endParaRPr lang="ru-RU" sz="1200" dirty="0" smtClean="0"/>
          </a:p>
          <a:p>
            <a:pPr marL="457200" lvl="0" indent="-292100" algn="l" rtl="0">
              <a:lnSpc>
                <a:spcPct val="150000"/>
              </a:lnSpc>
              <a:spcBef>
                <a:spcPts val="0"/>
              </a:spcBef>
              <a:spcAft>
                <a:spcPts val="0"/>
              </a:spcAft>
              <a:buClr>
                <a:srgbClr val="FF0000"/>
              </a:buClr>
              <a:buSzPts val="1000"/>
              <a:buChar char="■"/>
            </a:pPr>
            <a:r>
              <a:rPr lang="en-US" sz="1200" b="1" dirty="0" smtClean="0"/>
              <a:t>Getters</a:t>
            </a:r>
            <a:r>
              <a:rPr lang="en-US" sz="1200" dirty="0" smtClean="0"/>
              <a:t> – </a:t>
            </a:r>
            <a:r>
              <a:rPr lang="ru-RU" sz="1200" dirty="0" smtClean="0"/>
              <a:t>вычисляемые значения на основе состояния, используется для инкапсуляции логики обработки данных и применяется компонентами</a:t>
            </a:r>
            <a:br>
              <a:rPr lang="ru-RU" sz="1200" dirty="0" smtClean="0"/>
            </a:br>
            <a:endParaRPr lang="ru-RU" sz="1200" dirty="0" smtClean="0"/>
          </a:p>
          <a:p>
            <a:pPr marL="457200" lvl="0" indent="-292100" algn="l" rtl="0">
              <a:lnSpc>
                <a:spcPct val="150000"/>
              </a:lnSpc>
              <a:spcBef>
                <a:spcPts val="0"/>
              </a:spcBef>
              <a:spcAft>
                <a:spcPts val="0"/>
              </a:spcAft>
              <a:buClr>
                <a:srgbClr val="FF0000"/>
              </a:buClr>
              <a:buSzPts val="1000"/>
              <a:buChar char="■"/>
            </a:pPr>
            <a:r>
              <a:rPr lang="en-US" sz="1200" b="1" dirty="0" smtClean="0"/>
              <a:t>Modules</a:t>
            </a:r>
            <a:r>
              <a:rPr lang="en-US" sz="1200" dirty="0" smtClean="0"/>
              <a:t> – </a:t>
            </a:r>
            <a:r>
              <a:rPr lang="ru-RU" sz="1200" dirty="0" smtClean="0"/>
              <a:t>небольшие экземпляры состояния со своими состоянием, действиями, мутациями и геттерами для выделения нескольких глобальных состояний для различных смысловых частей приложения</a:t>
            </a:r>
            <a:endParaRPr lang="en-US" sz="12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14/23</a:t>
            </a:r>
            <a:endParaRPr lang="ru-RU" dirty="0"/>
          </a:p>
        </p:txBody>
      </p:sp>
    </p:spTree>
    <p:extLst>
      <p:ext uri="{BB962C8B-B14F-4D97-AF65-F5344CB8AC3E}">
        <p14:creationId xmlns:p14="http://schemas.microsoft.com/office/powerpoint/2010/main" val="2094645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Паттерны </a:t>
            </a:r>
            <a:r>
              <a:rPr lang="en-US" sz="2800" b="1" dirty="0" err="1" smtClean="0">
                <a:solidFill>
                  <a:schemeClr val="dk1"/>
                </a:solidFill>
              </a:rPr>
              <a:t>Vuex</a:t>
            </a:r>
            <a:r>
              <a:rPr lang="en-US" sz="2800" b="1" dirty="0" smtClean="0">
                <a:solidFill>
                  <a:schemeClr val="dk1"/>
                </a:solidFill>
              </a:rPr>
              <a:t>-</a:t>
            </a:r>
            <a:r>
              <a:rPr lang="ru-RU" sz="2800" b="1" dirty="0" smtClean="0">
                <a:solidFill>
                  <a:schemeClr val="dk1"/>
                </a:solidFill>
              </a:rPr>
              <a:t>разработки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57675" y="108880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Локальное состояние компонента остается в компоненте, во </a:t>
            </a:r>
            <a:r>
              <a:rPr lang="en-US" sz="1500" dirty="0" err="1" smtClean="0"/>
              <a:t>Vuex</a:t>
            </a:r>
            <a:r>
              <a:rPr lang="en-US" sz="1500" dirty="0" smtClean="0"/>
              <a:t> </a:t>
            </a:r>
            <a:r>
              <a:rPr lang="ru-RU" sz="1500" dirty="0" smtClean="0"/>
              <a:t>отправляются данные, связанные с бизнес-логикой приложения.</a:t>
            </a:r>
            <a:endParaRPr lang="en-US" sz="1500" dirty="0" smtClean="0"/>
          </a:p>
          <a:p>
            <a:pPr marL="457200" lvl="0" indent="-292100" algn="l" rtl="0">
              <a:lnSpc>
                <a:spcPct val="150000"/>
              </a:lnSpc>
              <a:spcBef>
                <a:spcPts val="0"/>
              </a:spcBef>
              <a:spcAft>
                <a:spcPts val="0"/>
              </a:spcAft>
              <a:buClr>
                <a:srgbClr val="FF0000"/>
              </a:buClr>
              <a:buSzPts val="1000"/>
              <a:buChar char="■"/>
            </a:pPr>
            <a:r>
              <a:rPr lang="en-US" sz="1500" dirty="0" smtClean="0"/>
              <a:t>State </a:t>
            </a:r>
            <a:r>
              <a:rPr lang="ru-RU" sz="1500" dirty="0" smtClean="0"/>
              <a:t>напрямую изменять запрещено где-либо, кроме как в мутациях.</a:t>
            </a:r>
          </a:p>
          <a:p>
            <a:pPr marL="457200" lvl="0" indent="-292100" algn="l" rtl="0">
              <a:lnSpc>
                <a:spcPct val="150000"/>
              </a:lnSpc>
              <a:spcBef>
                <a:spcPts val="0"/>
              </a:spcBef>
              <a:spcAft>
                <a:spcPts val="0"/>
              </a:spcAft>
              <a:buClr>
                <a:srgbClr val="FF0000"/>
              </a:buClr>
              <a:buSzPts val="1000"/>
              <a:buChar char="■"/>
            </a:pPr>
            <a:r>
              <a:rPr lang="ru-RU" sz="1500" dirty="0" smtClean="0"/>
              <a:t>Асинхронные операции с данными выделяются в отдельные </a:t>
            </a:r>
            <a:r>
              <a:rPr lang="en-US" sz="1500" dirty="0" smtClean="0"/>
              <a:t>action</a:t>
            </a:r>
            <a:r>
              <a:rPr lang="ru-RU" sz="1500" dirty="0" smtClean="0"/>
              <a:t>.</a:t>
            </a:r>
            <a:endParaRPr lang="en-US" sz="1500" dirty="0" smtClean="0"/>
          </a:p>
          <a:p>
            <a:pPr marL="457200" lvl="0" indent="-292100" algn="l" rtl="0">
              <a:lnSpc>
                <a:spcPct val="150000"/>
              </a:lnSpc>
              <a:spcBef>
                <a:spcPts val="0"/>
              </a:spcBef>
              <a:spcAft>
                <a:spcPts val="0"/>
              </a:spcAft>
              <a:buClr>
                <a:srgbClr val="FF0000"/>
              </a:buClr>
              <a:buSzPts val="1000"/>
              <a:buChar char="■"/>
            </a:pPr>
            <a:r>
              <a:rPr lang="ru-RU" sz="1500" dirty="0" smtClean="0"/>
              <a:t>Каждое действие над данными наделяется осмысленным именем и выделяется в одну мутацию.</a:t>
            </a:r>
          </a:p>
          <a:p>
            <a:pPr marL="457200" lvl="0" indent="-292100" algn="l" rtl="0">
              <a:lnSpc>
                <a:spcPct val="150000"/>
              </a:lnSpc>
              <a:spcBef>
                <a:spcPts val="0"/>
              </a:spcBef>
              <a:spcAft>
                <a:spcPts val="0"/>
              </a:spcAft>
              <a:buClr>
                <a:srgbClr val="FF0000"/>
              </a:buClr>
              <a:buSzPts val="1000"/>
              <a:buChar char="■"/>
            </a:pPr>
            <a:r>
              <a:rPr lang="ru-RU" sz="1500" dirty="0" smtClean="0"/>
              <a:t>Вычисляемые данные для интерфейсной части приложения описываются в геттерах. Интерфейс не должен проводить вычисления бизнес-логики.</a:t>
            </a:r>
          </a:p>
          <a:p>
            <a:pPr marL="457200" lvl="0" indent="-292100" algn="l" rtl="0">
              <a:lnSpc>
                <a:spcPct val="150000"/>
              </a:lnSpc>
              <a:spcBef>
                <a:spcPts val="0"/>
              </a:spcBef>
              <a:spcAft>
                <a:spcPts val="0"/>
              </a:spcAft>
              <a:buClr>
                <a:srgbClr val="FF0000"/>
              </a:buClr>
              <a:buSzPts val="1000"/>
              <a:buChar char="■"/>
            </a:pPr>
            <a:r>
              <a:rPr lang="ru-RU" sz="1500" dirty="0" smtClean="0"/>
              <a:t>Принято разбивать модули хранилища на отдельные папки, а отдельно состояние, мутации, действия, геттеры – на отдельные </a:t>
            </a:r>
            <a:r>
              <a:rPr lang="en-US" sz="1500" dirty="0" err="1" smtClean="0"/>
              <a:t>js</a:t>
            </a:r>
            <a:r>
              <a:rPr lang="en-US" sz="1500" dirty="0" smtClean="0"/>
              <a:t>-</a:t>
            </a:r>
            <a:r>
              <a:rPr lang="ru-RU" sz="1500" dirty="0" smtClean="0"/>
              <a:t>модули.</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15/23</a:t>
            </a:r>
            <a:endParaRPr lang="ru-RU" dirty="0"/>
          </a:p>
        </p:txBody>
      </p:sp>
    </p:spTree>
    <p:extLst>
      <p:ext uri="{BB962C8B-B14F-4D97-AF65-F5344CB8AC3E}">
        <p14:creationId xmlns:p14="http://schemas.microsoft.com/office/powerpoint/2010/main" val="3063212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err="1" smtClean="0">
                <a:solidFill>
                  <a:schemeClr val="dk1"/>
                </a:solidFill>
              </a:rPr>
              <a:t>Vuex</a:t>
            </a:r>
            <a:r>
              <a:rPr lang="en-US" sz="2800" b="1" dirty="0">
                <a:solidFill>
                  <a:schemeClr val="dk1"/>
                </a:solidFill>
              </a:rPr>
              <a:t> </a:t>
            </a:r>
            <a:r>
              <a:rPr lang="en-US" sz="2800" b="1" dirty="0" smtClean="0">
                <a:solidFill>
                  <a:schemeClr val="dk1"/>
                </a:solidFill>
              </a:rPr>
              <a:t>mapping functions [2]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Функции отображения помогают сократить код, связывающий данные из </a:t>
            </a:r>
            <a:r>
              <a:rPr lang="en-US" sz="1500" dirty="0" err="1" smtClean="0"/>
              <a:t>Vuex</a:t>
            </a:r>
            <a:r>
              <a:rPr lang="en-US" sz="1500" dirty="0" smtClean="0"/>
              <a:t>-</a:t>
            </a:r>
            <a:r>
              <a:rPr lang="ru-RU" sz="1500" dirty="0" smtClean="0"/>
              <a:t>хранилища с местами его потребления во </a:t>
            </a:r>
            <a:r>
              <a:rPr lang="en-US" sz="1500" dirty="0" err="1" smtClean="0"/>
              <a:t>Vue</a:t>
            </a:r>
            <a:r>
              <a:rPr lang="en-US" sz="1500" dirty="0" smtClean="0"/>
              <a:t>-</a:t>
            </a:r>
            <a:r>
              <a:rPr lang="ru-RU" sz="1500" dirty="0" smtClean="0"/>
              <a:t>компонентах.</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16/23</a:t>
            </a:r>
            <a:endParaRPr lang="ru-RU" dirty="0"/>
          </a:p>
        </p:txBody>
      </p:sp>
    </p:spTree>
    <p:extLst>
      <p:ext uri="{BB962C8B-B14F-4D97-AF65-F5344CB8AC3E}">
        <p14:creationId xmlns:p14="http://schemas.microsoft.com/office/powerpoint/2010/main" val="3577679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nSpc>
                <a:spcPct val="150000"/>
              </a:lnSpc>
              <a:buClr>
                <a:srgbClr val="FF0000"/>
              </a:buClr>
              <a:buSzPts val="1000"/>
              <a:buChar char="■"/>
            </a:pPr>
            <a:r>
              <a:rPr lang="ru-RU" sz="1500" dirty="0" smtClean="0"/>
              <a:t>На базе сервиса </a:t>
            </a:r>
            <a:r>
              <a:rPr lang="en-US" sz="1500" dirty="0">
                <a:hlinkClick r:id="rId3"/>
              </a:rPr>
              <a:t>https://www.metaweather.com/api</a:t>
            </a:r>
            <a:r>
              <a:rPr lang="en-US" sz="1500" dirty="0" smtClean="0">
                <a:hlinkClick r:id="rId3"/>
              </a:rPr>
              <a:t>/</a:t>
            </a:r>
            <a:r>
              <a:rPr lang="ru-RU" sz="1500" dirty="0" smtClean="0"/>
              <a:t> разработать приложение по просмотру погоды. В приложении:</a:t>
            </a:r>
          </a:p>
          <a:p>
            <a:pPr marL="457200" lvl="0" indent="-292100">
              <a:lnSpc>
                <a:spcPct val="150000"/>
              </a:lnSpc>
              <a:buClr>
                <a:srgbClr val="FF0000"/>
              </a:buClr>
              <a:buSzPts val="1000"/>
              <a:buChar char="■"/>
            </a:pPr>
            <a:r>
              <a:rPr lang="ru-RU" sz="1500" dirty="0" smtClean="0"/>
              <a:t>Поиск по местоположениям</a:t>
            </a:r>
          </a:p>
          <a:p>
            <a:pPr marL="457200" lvl="0" indent="-292100">
              <a:lnSpc>
                <a:spcPct val="150000"/>
              </a:lnSpc>
              <a:buClr>
                <a:srgbClr val="FF0000"/>
              </a:buClr>
              <a:buSzPts val="1000"/>
              <a:buChar char="■"/>
            </a:pPr>
            <a:r>
              <a:rPr lang="ru-RU" sz="1500" dirty="0" smtClean="0"/>
              <a:t>Загрузка и отображение погоды в выбранном регионе на 5 дней</a:t>
            </a:r>
          </a:p>
          <a:p>
            <a:pPr marL="457200" lvl="0" indent="-292100">
              <a:lnSpc>
                <a:spcPct val="150000"/>
              </a:lnSpc>
              <a:buClr>
                <a:srgbClr val="FF0000"/>
              </a:buClr>
              <a:buSzPts val="1000"/>
              <a:buChar char="■"/>
            </a:pPr>
            <a:endParaRPr lang="ru-RU" sz="1500" dirty="0"/>
          </a:p>
          <a:p>
            <a:pPr marL="457200" lvl="0" indent="-292100">
              <a:lnSpc>
                <a:spcPct val="150000"/>
              </a:lnSpc>
              <a:buClr>
                <a:srgbClr val="FF0000"/>
              </a:buClr>
              <a:buSzPts val="1000"/>
              <a:buChar char="■"/>
            </a:pPr>
            <a:endParaRPr lang="ru-RU" sz="1500" dirty="0" smtClean="0"/>
          </a:p>
          <a:p>
            <a:pPr marL="457200" lvl="0" indent="-292100">
              <a:lnSpc>
                <a:spcPct val="150000"/>
              </a:lnSpc>
              <a:buClr>
                <a:srgbClr val="FF0000"/>
              </a:buClr>
              <a:buSzPts val="1000"/>
              <a:buChar char="■"/>
            </a:pPr>
            <a:r>
              <a:rPr lang="ru-RU" sz="1500" dirty="0" smtClean="0"/>
              <a:t>Данные приложения должны храниться и управляться </a:t>
            </a:r>
            <a:r>
              <a:rPr lang="en-US" sz="1500" dirty="0" err="1" smtClean="0"/>
              <a:t>Vuex</a:t>
            </a:r>
            <a:r>
              <a:rPr lang="en-US" sz="1500" dirty="0" smtClean="0"/>
              <a:t>-</a:t>
            </a:r>
            <a:r>
              <a:rPr lang="ru-RU" sz="1500" dirty="0" smtClean="0"/>
              <a:t>хранилищем.</a:t>
            </a: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17/23</a:t>
            </a:r>
            <a:endParaRPr lang="ru-RU" dirty="0"/>
          </a:p>
        </p:txBody>
      </p:sp>
    </p:spTree>
    <p:extLst>
      <p:ext uri="{BB962C8B-B14F-4D97-AF65-F5344CB8AC3E}">
        <p14:creationId xmlns:p14="http://schemas.microsoft.com/office/powerpoint/2010/main" val="773881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Внедрение поведения – примеси </a:t>
            </a:r>
            <a:r>
              <a:rPr lang="en-US" sz="2800" b="1" dirty="0" smtClean="0">
                <a:solidFill>
                  <a:schemeClr val="dk1"/>
                </a:solidFill>
              </a:rPr>
              <a:t>[3]</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Иногда разные компоненты должны обладать одинаковым поведением, оставаясь при этом различными по смыслу и, возможно, обладая своим собственным уникальным поведением.</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Для внедрения дополнительного поведения в компоненты используются примеси.</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Примеси позволяют гибко реализовать композицию поведения в компонентах.</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18/23</a:t>
            </a:r>
            <a:endParaRPr lang="ru-RU" dirty="0"/>
          </a:p>
        </p:txBody>
      </p:sp>
    </p:spTree>
    <p:extLst>
      <p:ext uri="{BB962C8B-B14F-4D97-AF65-F5344CB8AC3E}">
        <p14:creationId xmlns:p14="http://schemas.microsoft.com/office/powerpoint/2010/main" val="2286064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Домашнее задание </a:t>
            </a:r>
            <a:r>
              <a:rPr lang="ru-RU" sz="2800" b="1" dirty="0" smtClean="0">
                <a:solidFill>
                  <a:schemeClr val="dk1"/>
                </a:solidFill>
              </a:rPr>
              <a:t>с </a:t>
            </a:r>
            <a:r>
              <a:rPr lang="ru-RU" sz="2800" b="1" dirty="0" smtClean="0">
                <a:solidFill>
                  <a:schemeClr val="dk1"/>
                </a:solidFill>
              </a:rPr>
              <a:t>лекции </a:t>
            </a:r>
            <a:r>
              <a:rPr lang="en-US" sz="2800" b="1" dirty="0" smtClean="0">
                <a:solidFill>
                  <a:schemeClr val="dk1"/>
                </a:solidFill>
              </a:rPr>
              <a:t>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8" indent="-292100">
              <a:lnSpc>
                <a:spcPct val="150000"/>
              </a:lnSpc>
              <a:buClr>
                <a:srgbClr val="FF0000"/>
              </a:buClr>
              <a:buSzPts val="1000"/>
              <a:buChar char="■"/>
            </a:pPr>
            <a:r>
              <a:rPr lang="ru-RU" sz="1500" dirty="0" smtClean="0"/>
              <a:t>Излишняя передача данных между компонентами</a:t>
            </a:r>
            <a:r>
              <a:rPr lang="en-US" sz="1500" dirty="0" smtClean="0"/>
              <a:t>, </a:t>
            </a:r>
            <a:r>
              <a:rPr lang="ru-RU" sz="1500" dirty="0" smtClean="0"/>
              <a:t>повышение связности</a:t>
            </a:r>
          </a:p>
          <a:p>
            <a:pPr marL="457200" lvl="8" indent="-292100">
              <a:lnSpc>
                <a:spcPct val="150000"/>
              </a:lnSpc>
              <a:buClr>
                <a:srgbClr val="FF0000"/>
              </a:buClr>
              <a:buSzPts val="1000"/>
              <a:buChar char="■"/>
            </a:pPr>
            <a:r>
              <a:rPr lang="ru-RU" sz="1500" dirty="0" smtClean="0"/>
              <a:t>Возможности для реализации </a:t>
            </a:r>
            <a:r>
              <a:rPr lang="en-US" sz="1500" dirty="0" smtClean="0"/>
              <a:t>v-model</a:t>
            </a: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2/2</a:t>
            </a:r>
            <a:r>
              <a:rPr lang="ru-RU" dirty="0" smtClean="0"/>
              <a:t>3</a:t>
            </a:r>
            <a:endParaRPr lang="ru-RU" dirty="0"/>
          </a:p>
        </p:txBody>
      </p:sp>
    </p:spTree>
    <p:extLst>
      <p:ext uri="{BB962C8B-B14F-4D97-AF65-F5344CB8AC3E}">
        <p14:creationId xmlns:p14="http://schemas.microsoft.com/office/powerpoint/2010/main" val="131795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Интернационализация с </a:t>
            </a:r>
            <a:r>
              <a:rPr lang="en-US" sz="2800" b="1" dirty="0" err="1" smtClean="0">
                <a:solidFill>
                  <a:schemeClr val="dk1"/>
                </a:solidFill>
              </a:rPr>
              <a:t>Vue</a:t>
            </a:r>
            <a:r>
              <a:rPr lang="en-US" sz="2800" b="1" dirty="0" smtClean="0">
                <a:solidFill>
                  <a:schemeClr val="dk1"/>
                </a:solidFill>
              </a:rPr>
              <a:t> i18n</a:t>
            </a:r>
            <a:r>
              <a:rPr lang="ru-RU" sz="2800" b="1" dirty="0" smtClean="0">
                <a:solidFill>
                  <a:schemeClr val="dk1"/>
                </a:solidFill>
              </a:rPr>
              <a:t> </a:t>
            </a:r>
            <a:r>
              <a:rPr lang="en-US" sz="2800" b="1" dirty="0" smtClean="0">
                <a:solidFill>
                  <a:schemeClr val="dk1"/>
                </a:solidFill>
              </a:rPr>
              <a:t>[4]</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en-US" sz="1500" dirty="0" err="1" smtClean="0"/>
              <a:t>Vue</a:t>
            </a:r>
            <a:r>
              <a:rPr lang="en-US" sz="1500" dirty="0" smtClean="0"/>
              <a:t> i18n – 3d-party </a:t>
            </a:r>
            <a:r>
              <a:rPr lang="ru-RU" sz="1500" dirty="0" smtClean="0"/>
              <a:t>плагин для </a:t>
            </a:r>
            <a:r>
              <a:rPr lang="en-US" sz="1500" dirty="0" err="1" smtClean="0"/>
              <a:t>Vue</a:t>
            </a:r>
            <a:r>
              <a:rPr lang="ru-RU" sz="1500" dirty="0" smtClean="0"/>
              <a:t>, позволяющий, используя всю мощь реактивности во </a:t>
            </a:r>
            <a:r>
              <a:rPr lang="en-US" sz="1500" dirty="0" err="1" smtClean="0"/>
              <a:t>Vue</a:t>
            </a:r>
            <a:r>
              <a:rPr lang="ru-RU" sz="1500" dirty="0" smtClean="0"/>
              <a:t>, реализовать поддержку </a:t>
            </a:r>
            <a:r>
              <a:rPr lang="ru-RU" sz="1500" dirty="0" err="1" smtClean="0"/>
              <a:t>многоязычности</a:t>
            </a:r>
            <a:r>
              <a:rPr lang="ru-RU" sz="1500" dirty="0" smtClean="0"/>
              <a:t> во </a:t>
            </a:r>
            <a:r>
              <a:rPr lang="en-US" sz="1500" dirty="0" err="1" smtClean="0"/>
              <a:t>Vue</a:t>
            </a:r>
            <a:r>
              <a:rPr lang="en-US" sz="1500" dirty="0" smtClean="0"/>
              <a:t>-</a:t>
            </a:r>
            <a:r>
              <a:rPr lang="ru-RU" sz="1500" dirty="0" smtClean="0"/>
              <a:t>приложении.</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en-US" sz="1500" dirty="0" err="1" smtClean="0"/>
              <a:t>Vue</a:t>
            </a:r>
            <a:r>
              <a:rPr lang="en-US" sz="1500" dirty="0" smtClean="0"/>
              <a:t> i18n </a:t>
            </a:r>
            <a:r>
              <a:rPr lang="ru-RU" sz="1500" dirty="0" smtClean="0"/>
              <a:t>поддерживает обновление на лету, параметризованные переводы, </a:t>
            </a:r>
            <a:r>
              <a:rPr lang="ru-RU" sz="1500" dirty="0" err="1" smtClean="0"/>
              <a:t>плюрализацию</a:t>
            </a:r>
            <a:r>
              <a:rPr lang="ru-RU" sz="1500" dirty="0" smtClean="0"/>
              <a:t>, </a:t>
            </a:r>
            <a:r>
              <a:rPr lang="ru-RU" sz="1500" dirty="0" err="1" smtClean="0"/>
              <a:t>фоллбэк</a:t>
            </a:r>
            <a:r>
              <a:rPr lang="ru-RU" sz="1500" dirty="0" smtClean="0"/>
              <a:t> языков и форматирование чисел, дат.</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19/23</a:t>
            </a:r>
            <a:endParaRPr lang="ru-RU" dirty="0"/>
          </a:p>
        </p:txBody>
      </p:sp>
    </p:spTree>
    <p:extLst>
      <p:ext uri="{BB962C8B-B14F-4D97-AF65-F5344CB8AC3E}">
        <p14:creationId xmlns:p14="http://schemas.microsoft.com/office/powerpoint/2010/main" val="795036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Материалы для изучения</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4" y="1095150"/>
            <a:ext cx="7938625" cy="3330900"/>
          </a:xfrm>
          <a:prstGeom prst="rect">
            <a:avLst/>
          </a:prstGeom>
          <a:noFill/>
          <a:ln>
            <a:noFill/>
          </a:ln>
        </p:spPr>
        <p:txBody>
          <a:bodyPr spcFirstLastPara="1" wrap="square" lIns="0" tIns="0" rIns="0" bIns="0" anchor="t" anchorCtr="0">
            <a:noAutofit/>
          </a:bodyPr>
          <a:lstStyle/>
          <a:p>
            <a:pPr marL="457200" lvl="0" indent="-292100">
              <a:lnSpc>
                <a:spcPct val="150000"/>
              </a:lnSpc>
              <a:buClr>
                <a:srgbClr val="FF0000"/>
              </a:buClr>
              <a:buSzPts val="1000"/>
              <a:buChar char="■"/>
            </a:pPr>
            <a:r>
              <a:rPr lang="en-US" dirty="0" smtClean="0">
                <a:hlinkClick r:id="rId3"/>
              </a:rPr>
              <a:t>https</a:t>
            </a:r>
            <a:r>
              <a:rPr lang="en-US" dirty="0">
                <a:hlinkClick r:id="rId3"/>
              </a:rPr>
              <a:t>://</a:t>
            </a:r>
            <a:r>
              <a:rPr lang="en-US" dirty="0" smtClean="0">
                <a:hlinkClick r:id="rId3"/>
              </a:rPr>
              <a:t>ru.vuejs.org/v2/guide/transitions.html</a:t>
            </a:r>
            <a:r>
              <a:rPr lang="ru-RU" dirty="0" smtClean="0"/>
              <a:t> - документация по использованию </a:t>
            </a:r>
            <a:r>
              <a:rPr lang="ru-RU" dirty="0" err="1" smtClean="0"/>
              <a:t>анимаций</a:t>
            </a:r>
            <a:r>
              <a:rPr lang="ru-RU" dirty="0" smtClean="0"/>
              <a:t>.</a:t>
            </a:r>
          </a:p>
          <a:p>
            <a:pPr marL="457200" lvl="0" indent="-292100">
              <a:lnSpc>
                <a:spcPct val="150000"/>
              </a:lnSpc>
              <a:buClr>
                <a:srgbClr val="FF0000"/>
              </a:buClr>
              <a:buSzPts val="1000"/>
              <a:buChar char="■"/>
            </a:pPr>
            <a:r>
              <a:rPr lang="en-US" dirty="0">
                <a:hlinkClick r:id="rId4"/>
              </a:rPr>
              <a:t>https://cli.vuejs.org/config/#</a:t>
            </a:r>
            <a:r>
              <a:rPr lang="en-US" dirty="0" smtClean="0">
                <a:hlinkClick r:id="rId4"/>
              </a:rPr>
              <a:t>global-cli-config</a:t>
            </a:r>
            <a:r>
              <a:rPr lang="ru-RU" dirty="0" smtClean="0"/>
              <a:t> – документация по конфигурации сборки </a:t>
            </a:r>
            <a:r>
              <a:rPr lang="en-US" dirty="0" err="1" smtClean="0"/>
              <a:t>Vue</a:t>
            </a:r>
            <a:r>
              <a:rPr lang="en-US" dirty="0" smtClean="0"/>
              <a:t> CLI-</a:t>
            </a:r>
            <a:r>
              <a:rPr lang="ru-RU" dirty="0" smtClean="0"/>
              <a:t>приложения</a:t>
            </a:r>
            <a:endParaRPr lang="en-US" dirty="0" smtClean="0"/>
          </a:p>
          <a:p>
            <a:pPr marL="457200" lvl="0" indent="-292100">
              <a:lnSpc>
                <a:spcPct val="150000"/>
              </a:lnSpc>
              <a:buClr>
                <a:srgbClr val="FF0000"/>
              </a:buClr>
              <a:buSzPts val="1000"/>
              <a:buChar char="■"/>
            </a:pPr>
            <a:r>
              <a:rPr lang="en-US" dirty="0">
                <a:hlinkClick r:id="rId5"/>
              </a:rPr>
              <a:t>https://vuetifyjs.com</a:t>
            </a:r>
            <a:r>
              <a:rPr lang="en-US" dirty="0" smtClean="0">
                <a:hlinkClick r:id="rId5"/>
              </a:rPr>
              <a:t>/</a:t>
            </a:r>
            <a:r>
              <a:rPr lang="en-US" dirty="0" smtClean="0"/>
              <a:t>  - </a:t>
            </a:r>
            <a:r>
              <a:rPr lang="en-US" dirty="0" err="1" smtClean="0"/>
              <a:t>Vuetify</a:t>
            </a:r>
            <a:r>
              <a:rPr lang="en-US" dirty="0" smtClean="0"/>
              <a:t> </a:t>
            </a:r>
          </a:p>
          <a:p>
            <a:pPr marL="457200" lvl="0" indent="-292100">
              <a:lnSpc>
                <a:spcPct val="150000"/>
              </a:lnSpc>
              <a:buClr>
                <a:srgbClr val="FF0000"/>
              </a:buClr>
              <a:buSzPts val="1000"/>
              <a:buChar char="■"/>
            </a:pPr>
            <a:r>
              <a:rPr lang="en-US" dirty="0">
                <a:hlinkClick r:id="rId6"/>
              </a:rPr>
              <a:t>https://element.eleme.io</a:t>
            </a:r>
            <a:r>
              <a:rPr lang="en-US" dirty="0" smtClean="0">
                <a:hlinkClick r:id="rId6"/>
              </a:rPr>
              <a:t>/</a:t>
            </a:r>
            <a:r>
              <a:rPr lang="en-US" dirty="0" smtClean="0"/>
              <a:t> - Element UI</a:t>
            </a:r>
          </a:p>
          <a:p>
            <a:pPr marL="457200" lvl="0" indent="-292100">
              <a:lnSpc>
                <a:spcPct val="150000"/>
              </a:lnSpc>
              <a:buClr>
                <a:srgbClr val="FF0000"/>
              </a:buClr>
              <a:buSzPts val="1000"/>
              <a:buChar char="■"/>
            </a:pPr>
            <a:r>
              <a:rPr lang="en-US" dirty="0">
                <a:hlinkClick r:id="rId7"/>
              </a:rPr>
              <a:t>https://quasar.dev</a:t>
            </a:r>
            <a:r>
              <a:rPr lang="en-US" dirty="0" smtClean="0">
                <a:hlinkClick r:id="rId7"/>
              </a:rPr>
              <a:t>/</a:t>
            </a:r>
            <a:r>
              <a:rPr lang="en-US" dirty="0" smtClean="0"/>
              <a:t> - Quasar Framework</a:t>
            </a:r>
          </a:p>
          <a:p>
            <a:pPr marL="457200" lvl="0" indent="-292100">
              <a:lnSpc>
                <a:spcPct val="150000"/>
              </a:lnSpc>
              <a:buClr>
                <a:srgbClr val="FF0000"/>
              </a:buClr>
              <a:buSzPts val="1000"/>
              <a:buChar char="■"/>
            </a:pPr>
            <a:r>
              <a:rPr lang="en-US" dirty="0">
                <a:hlinkClick r:id="rId8"/>
              </a:rPr>
              <a:t>https://bootstrap-vue.org</a:t>
            </a:r>
            <a:r>
              <a:rPr lang="en-US" dirty="0" smtClean="0">
                <a:hlinkClick r:id="rId8"/>
              </a:rPr>
              <a:t>/</a:t>
            </a:r>
            <a:r>
              <a:rPr lang="en-US" dirty="0" smtClean="0"/>
              <a:t> - </a:t>
            </a:r>
            <a:r>
              <a:rPr lang="en-US" dirty="0" err="1" smtClean="0"/>
              <a:t>Vue</a:t>
            </a:r>
            <a:r>
              <a:rPr lang="en-US" dirty="0" smtClean="0"/>
              <a:t> </a:t>
            </a:r>
            <a:r>
              <a:rPr lang="en-US" dirty="0" err="1" smtClean="0"/>
              <a:t>Boostrap</a:t>
            </a:r>
            <a:endParaRPr lang="en-US" dirty="0" smtClean="0"/>
          </a:p>
          <a:p>
            <a:pPr marL="457200" lvl="0" indent="-292100">
              <a:lnSpc>
                <a:spcPct val="150000"/>
              </a:lnSpc>
              <a:buClr>
                <a:srgbClr val="FF0000"/>
              </a:buClr>
              <a:buSzPts val="1000"/>
              <a:buChar char="■"/>
            </a:pPr>
            <a:r>
              <a:rPr lang="en-US" dirty="0">
                <a:hlinkClick r:id="rId9"/>
              </a:rPr>
              <a:t>https://vuex.vuejs.org/ru</a:t>
            </a:r>
            <a:r>
              <a:rPr lang="en-US" dirty="0" smtClean="0">
                <a:hlinkClick r:id="rId9"/>
              </a:rPr>
              <a:t>/</a:t>
            </a:r>
            <a:r>
              <a:rPr lang="en-US" dirty="0" smtClean="0"/>
              <a:t> - </a:t>
            </a:r>
            <a:r>
              <a:rPr lang="ru-RU" dirty="0" smtClean="0"/>
              <a:t>документация по </a:t>
            </a:r>
            <a:r>
              <a:rPr lang="en-US" dirty="0" err="1" smtClean="0"/>
              <a:t>Vuex</a:t>
            </a:r>
            <a:endParaRPr lang="en-US" dirty="0" smtClean="0"/>
          </a:p>
          <a:p>
            <a:pPr marL="457200" lvl="0" indent="-292100">
              <a:lnSpc>
                <a:spcPct val="150000"/>
              </a:lnSpc>
              <a:buClr>
                <a:srgbClr val="FF0000"/>
              </a:buClr>
              <a:buSzPts val="1000"/>
              <a:buChar char="■"/>
            </a:pPr>
            <a:r>
              <a:rPr lang="en-US" dirty="0">
                <a:hlinkClick r:id="rId10"/>
              </a:rPr>
              <a:t>https://</a:t>
            </a:r>
            <a:r>
              <a:rPr lang="en-US" dirty="0" smtClean="0">
                <a:hlinkClick r:id="rId10"/>
              </a:rPr>
              <a:t>ru.vuejs.org/v2/guide/mixins.html</a:t>
            </a:r>
            <a:r>
              <a:rPr lang="en-US" dirty="0" smtClean="0"/>
              <a:t> - </a:t>
            </a:r>
            <a:r>
              <a:rPr lang="ru-RU" dirty="0" smtClean="0"/>
              <a:t>примеси во </a:t>
            </a:r>
            <a:r>
              <a:rPr lang="en-US" dirty="0" err="1" smtClean="0"/>
              <a:t>Vue</a:t>
            </a:r>
            <a:endParaRPr lang="en-US" dirty="0" smtClean="0"/>
          </a:p>
          <a:p>
            <a:pPr marL="457200" lvl="0" indent="-292100">
              <a:lnSpc>
                <a:spcPct val="150000"/>
              </a:lnSpc>
              <a:buClr>
                <a:srgbClr val="FF0000"/>
              </a:buClr>
              <a:buSzPts val="1000"/>
              <a:buChar char="■"/>
            </a:pPr>
            <a:r>
              <a:rPr lang="en-US" dirty="0">
                <a:hlinkClick r:id="rId11"/>
              </a:rPr>
              <a:t>https://kazupon.github.io/vue-i18n</a:t>
            </a:r>
            <a:r>
              <a:rPr lang="en-US" dirty="0" smtClean="0">
                <a:hlinkClick r:id="rId11"/>
              </a:rPr>
              <a:t>/</a:t>
            </a:r>
            <a:r>
              <a:rPr lang="en-US" dirty="0" smtClean="0"/>
              <a:t> - </a:t>
            </a:r>
            <a:r>
              <a:rPr lang="en-US" dirty="0" err="1" smtClean="0"/>
              <a:t>Vue</a:t>
            </a:r>
            <a:r>
              <a:rPr lang="en-US" dirty="0" smtClean="0"/>
              <a:t> </a:t>
            </a:r>
            <a:r>
              <a:rPr lang="en-US" dirty="0" smtClean="0"/>
              <a:t>i18n</a:t>
            </a:r>
          </a:p>
          <a:p>
            <a:pPr marL="457200" lvl="0" indent="-292100">
              <a:lnSpc>
                <a:spcPct val="150000"/>
              </a:lnSpc>
              <a:buClr>
                <a:srgbClr val="FF0000"/>
              </a:buClr>
              <a:buSzPts val="1000"/>
              <a:buChar char="■"/>
            </a:pPr>
            <a:r>
              <a:rPr lang="en-US" dirty="0">
                <a:hlinkClick r:id="rId12"/>
              </a:rPr>
              <a:t>https://</a:t>
            </a:r>
            <a:r>
              <a:rPr lang="en-US" dirty="0" smtClean="0">
                <a:hlinkClick r:id="rId12"/>
              </a:rPr>
              <a:t>github.com/public-apis/public-apis</a:t>
            </a:r>
            <a:r>
              <a:rPr lang="en-US" dirty="0" smtClean="0"/>
              <a:t> - </a:t>
            </a:r>
            <a:r>
              <a:rPr lang="ru-RU" dirty="0" smtClean="0"/>
              <a:t>список публичных </a:t>
            </a:r>
            <a:r>
              <a:rPr lang="en-US" dirty="0" smtClean="0"/>
              <a:t>API</a:t>
            </a:r>
            <a:endParaRPr lang="en-US"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20/23</a:t>
            </a:r>
            <a:endParaRPr lang="ru-RU" dirty="0"/>
          </a:p>
        </p:txBody>
      </p:sp>
    </p:spTree>
    <p:extLst>
      <p:ext uri="{BB962C8B-B14F-4D97-AF65-F5344CB8AC3E}">
        <p14:creationId xmlns:p14="http://schemas.microsoft.com/office/powerpoint/2010/main" val="945184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Домашнее задание</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 приложении </a:t>
            </a:r>
            <a:r>
              <a:rPr lang="en-US" sz="1500" dirty="0" err="1" smtClean="0">
                <a:latin typeface="Consolas" panose="020B0609020204030204" pitchFamily="49" charset="0"/>
              </a:rPr>
              <a:t>TodoList</a:t>
            </a:r>
            <a:r>
              <a:rPr lang="en-US" sz="1500" dirty="0" smtClean="0">
                <a:latin typeface="Consolas" panose="020B0609020204030204" pitchFamily="49" charset="0"/>
              </a:rPr>
              <a:t> </a:t>
            </a:r>
            <a:r>
              <a:rPr lang="ru-RU" sz="1500" dirty="0" smtClean="0">
                <a:latin typeface="Consolas" panose="020B0609020204030204" pitchFamily="49" charset="0"/>
              </a:rPr>
              <a:t>вынести все данные и общение с сервером во </a:t>
            </a:r>
            <a:r>
              <a:rPr lang="en-US" sz="1500" dirty="0" err="1" smtClean="0">
                <a:latin typeface="Consolas" panose="020B0609020204030204" pitchFamily="49" charset="0"/>
              </a:rPr>
              <a:t>Vuex</a:t>
            </a:r>
            <a:r>
              <a:rPr lang="en-US" sz="1500" dirty="0" smtClean="0">
                <a:latin typeface="Consolas" panose="020B0609020204030204" pitchFamily="49" charset="0"/>
              </a:rPr>
              <a:t>.</a:t>
            </a:r>
            <a:endParaRPr lang="hu-HU"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Интерфейс приложения реализовать при помощи </a:t>
            </a:r>
            <a:r>
              <a:rPr lang="en-US" sz="1500" dirty="0" err="1" smtClean="0">
                <a:latin typeface="Consolas" panose="020B0609020204030204" pitchFamily="49" charset="0"/>
              </a:rPr>
              <a:t>Vuetify</a:t>
            </a:r>
            <a:r>
              <a:rPr lang="en-US" sz="1500" dirty="0" smtClean="0">
                <a:latin typeface="Consolas" panose="020B0609020204030204" pitchFamily="49" charset="0"/>
              </a:rPr>
              <a:t>/Quasar/Element UI</a:t>
            </a:r>
            <a:r>
              <a:rPr lang="ru-RU" sz="1500" dirty="0" smtClean="0">
                <a:latin typeface="Consolas" panose="020B0609020204030204" pitchFamily="49" charset="0"/>
              </a:rPr>
              <a:t>, максимально</a:t>
            </a:r>
            <a:r>
              <a:rPr lang="ru-RU" sz="1500" dirty="0" smtClean="0">
                <a:latin typeface="Consolas" panose="020B0609020204030204" pitchFamily="49" charset="0"/>
              </a:rPr>
              <a:t> </a:t>
            </a:r>
            <a:r>
              <a:rPr lang="ru-RU" sz="1500" dirty="0" err="1" smtClean="0">
                <a:latin typeface="Consolas" panose="020B0609020204030204" pitchFamily="49" charset="0"/>
              </a:rPr>
              <a:t>задействуя</a:t>
            </a:r>
            <a:r>
              <a:rPr lang="ru-RU" sz="1500" dirty="0" smtClean="0">
                <a:latin typeface="Consolas" panose="020B0609020204030204" pitchFamily="49" charset="0"/>
              </a:rPr>
              <a:t> имеющиеся там компоненты.</a:t>
            </a: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Добавить в приложение полную поддержку русского и английского языков для интерфейса.</a:t>
            </a: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Создат</a:t>
            </a:r>
            <a:r>
              <a:rPr lang="ru-RU" sz="1500" dirty="0" smtClean="0">
                <a:latin typeface="Consolas" panose="020B0609020204030204" pitchFamily="49" charset="0"/>
              </a:rPr>
              <a:t>ь вкладку в приложении, асинхронный компонент для отдельного раздела и модуль в хранилище, который позволит по текущему местоположению пользователя просматривать погоду на выбранный пользователем день.</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en-US" dirty="0" smtClean="0"/>
              <a:t>21/23</a:t>
            </a:r>
            <a:endParaRPr lang="ru-RU" dirty="0"/>
          </a:p>
        </p:txBody>
      </p:sp>
    </p:spTree>
    <p:extLst>
      <p:ext uri="{BB962C8B-B14F-4D97-AF65-F5344CB8AC3E}">
        <p14:creationId xmlns:p14="http://schemas.microsoft.com/office/powerpoint/2010/main" val="2233490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Требования к итоговому проекту</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Тематика свободная. На главном экране приложения – краткое описание того, что это за приложение и всех его возможностей.</a:t>
            </a:r>
          </a:p>
          <a:p>
            <a:pPr marL="457200" lvl="0" indent="-292100" algn="l" rtl="0">
              <a:lnSpc>
                <a:spcPct val="150000"/>
              </a:lnSpc>
              <a:spcBef>
                <a:spcPts val="0"/>
              </a:spcBef>
              <a:spcAft>
                <a:spcPts val="0"/>
              </a:spcAft>
              <a:buClr>
                <a:srgbClr val="FF0000"/>
              </a:buClr>
              <a:buSzPts val="1000"/>
              <a:buChar char="■"/>
            </a:pPr>
            <a:r>
              <a:rPr lang="en-US" sz="1200" dirty="0" err="1" smtClean="0">
                <a:latin typeface="Consolas" panose="020B0609020204030204" pitchFamily="49" charset="0"/>
              </a:rPr>
              <a:t>Vue</a:t>
            </a:r>
            <a:r>
              <a:rPr lang="en-US" sz="1200" dirty="0" smtClean="0">
                <a:latin typeface="Consolas" panose="020B0609020204030204" pitchFamily="49" charset="0"/>
              </a:rPr>
              <a:t> 2 / </a:t>
            </a:r>
            <a:r>
              <a:rPr lang="en-US" sz="1200" dirty="0" err="1" smtClean="0">
                <a:latin typeface="Consolas" panose="020B0609020204030204" pitchFamily="49" charset="0"/>
              </a:rPr>
              <a:t>Vue</a:t>
            </a:r>
            <a:r>
              <a:rPr lang="en-US" sz="1200" dirty="0" smtClean="0">
                <a:latin typeface="Consolas" panose="020B0609020204030204" pitchFamily="49" charset="0"/>
              </a:rPr>
              <a:t> 3 </a:t>
            </a:r>
            <a:r>
              <a:rPr lang="ru-RU" sz="1200" dirty="0" smtClean="0">
                <a:latin typeface="Consolas" panose="020B0609020204030204" pitchFamily="49" charset="0"/>
              </a:rPr>
              <a:t>по желанию, без смешения</a:t>
            </a:r>
            <a:endParaRPr lang="ru-RU" sz="12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200" dirty="0" err="1" smtClean="0">
                <a:latin typeface="Consolas" panose="020B0609020204030204" pitchFamily="49" charset="0"/>
              </a:rPr>
              <a:t>Однофайловые</a:t>
            </a:r>
            <a:r>
              <a:rPr lang="ru-RU" sz="1200" dirty="0" smtClean="0">
                <a:latin typeface="Consolas" panose="020B0609020204030204" pitchFamily="49" charset="0"/>
              </a:rPr>
              <a:t> компоненты</a:t>
            </a: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Соблюдение принципов композиции (</a:t>
            </a:r>
            <a:r>
              <a:rPr lang="ru-RU" sz="1200" dirty="0" err="1" smtClean="0">
                <a:latin typeface="Consolas" panose="020B0609020204030204" pitchFamily="49" charset="0"/>
              </a:rPr>
              <a:t>слотирование</a:t>
            </a:r>
            <a:r>
              <a:rPr lang="ru-RU" sz="1200" dirty="0" smtClean="0">
                <a:latin typeface="Consolas" panose="020B0609020204030204" pitchFamily="49" charset="0"/>
              </a:rPr>
              <a:t>, примеси)</a:t>
            </a: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Использование собственного или публичного </a:t>
            </a:r>
            <a:r>
              <a:rPr lang="en-US" sz="1200" dirty="0" smtClean="0">
                <a:latin typeface="Consolas" panose="020B0609020204030204" pitchFamily="49" charset="0"/>
              </a:rPr>
              <a:t>API</a:t>
            </a:r>
            <a:endParaRPr lang="hu-HU" sz="12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Не менее 5 операций общени</a:t>
            </a:r>
            <a:r>
              <a:rPr lang="ru-RU" sz="1200" dirty="0" smtClean="0">
                <a:latin typeface="Consolas" panose="020B0609020204030204" pitchFamily="49" charset="0"/>
              </a:rPr>
              <a:t>я с сервером</a:t>
            </a: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Демонстрация не менее 12 операций обработки данных (загрузка, поиск, </a:t>
            </a:r>
            <a:r>
              <a:rPr lang="ru-RU" sz="1200" dirty="0" err="1" smtClean="0">
                <a:latin typeface="Consolas" panose="020B0609020204030204" pitchFamily="49" charset="0"/>
              </a:rPr>
              <a:t>партиция</a:t>
            </a:r>
            <a:r>
              <a:rPr lang="ru-RU" sz="1200" dirty="0" smtClean="0">
                <a:latin typeface="Consolas" panose="020B0609020204030204" pitchFamily="49" charset="0"/>
              </a:rPr>
              <a:t>, удаление и т.д.)</a:t>
            </a: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Использование менеджера состояния </a:t>
            </a:r>
            <a:r>
              <a:rPr lang="en-US" sz="1200" dirty="0" err="1" smtClean="0">
                <a:latin typeface="Consolas" panose="020B0609020204030204" pitchFamily="49" charset="0"/>
              </a:rPr>
              <a:t>Vuex</a:t>
            </a:r>
            <a:endParaRPr lang="en-US" sz="12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Применение любой компонентной библиотеки из большой тройки</a:t>
            </a:r>
          </a:p>
          <a:p>
            <a:pPr marL="457200" lvl="0" indent="-292100" algn="l" rtl="0">
              <a:lnSpc>
                <a:spcPct val="150000"/>
              </a:lnSpc>
              <a:spcBef>
                <a:spcPts val="0"/>
              </a:spcBef>
              <a:spcAft>
                <a:spcPts val="0"/>
              </a:spcAft>
              <a:buClr>
                <a:srgbClr val="FF0000"/>
              </a:buClr>
              <a:buSzPts val="1000"/>
              <a:buChar char="■"/>
            </a:pPr>
            <a:r>
              <a:rPr lang="ru-RU" sz="1200" dirty="0" err="1" smtClean="0">
                <a:latin typeface="Consolas" panose="020B0609020204030204" pitchFamily="49" charset="0"/>
              </a:rPr>
              <a:t>Мультиязычность</a:t>
            </a:r>
            <a:r>
              <a:rPr lang="ru-RU" sz="1200" dirty="0" smtClean="0">
                <a:latin typeface="Consolas" panose="020B0609020204030204" pitchFamily="49" charset="0"/>
              </a:rPr>
              <a:t> (минимум два языка)</a:t>
            </a:r>
            <a:endParaRPr lang="en-US" sz="12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Маршрутизация при помощи </a:t>
            </a:r>
            <a:r>
              <a:rPr lang="en-US" sz="1200" dirty="0" err="1" smtClean="0">
                <a:latin typeface="Consolas" panose="020B0609020204030204" pitchFamily="49" charset="0"/>
              </a:rPr>
              <a:t>VueRouter</a:t>
            </a:r>
            <a:endParaRPr lang="en-US" sz="12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200" dirty="0" smtClean="0">
                <a:latin typeface="Consolas" panose="020B0609020204030204" pitchFamily="49" charset="0"/>
              </a:rPr>
              <a:t>Не менее двух компонентных тестов</a:t>
            </a:r>
            <a:endParaRPr lang="ru-RU" sz="12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en-US" dirty="0" smtClean="0"/>
              <a:t>22/23</a:t>
            </a:r>
            <a:endParaRPr lang="ru-RU" dirty="0"/>
          </a:p>
        </p:txBody>
      </p:sp>
    </p:spTree>
    <p:extLst>
      <p:ext uri="{BB962C8B-B14F-4D97-AF65-F5344CB8AC3E}">
        <p14:creationId xmlns:p14="http://schemas.microsoft.com/office/powerpoint/2010/main" val="4078984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Вопросы</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5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Вопросы</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На этом занятии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indent="-292100">
              <a:lnSpc>
                <a:spcPct val="150000"/>
              </a:lnSpc>
              <a:buClr>
                <a:srgbClr val="FF0000"/>
              </a:buClr>
              <a:buSzPts val="1000"/>
              <a:buFont typeface="Arial"/>
              <a:buChar char="■"/>
            </a:pPr>
            <a:r>
              <a:rPr lang="ru-RU" sz="1500" dirty="0"/>
              <a:t>Асинхронные компоненты. </a:t>
            </a:r>
          </a:p>
          <a:p>
            <a:pPr marL="457200" lvl="0" indent="-292100" algn="l" rtl="0">
              <a:lnSpc>
                <a:spcPct val="150000"/>
              </a:lnSpc>
              <a:spcBef>
                <a:spcPts val="0"/>
              </a:spcBef>
              <a:spcAft>
                <a:spcPts val="0"/>
              </a:spcAft>
              <a:buClr>
                <a:srgbClr val="FF0000"/>
              </a:buClr>
              <a:buSzPts val="1000"/>
              <a:buChar char="■"/>
            </a:pPr>
            <a:r>
              <a:rPr lang="ru-RU" sz="1500" dirty="0" smtClean="0"/>
              <a:t>Конфигурация </a:t>
            </a:r>
            <a:r>
              <a:rPr lang="en-US" sz="1500" dirty="0" err="1" smtClean="0"/>
              <a:t>Vue</a:t>
            </a:r>
            <a:r>
              <a:rPr lang="en-US" sz="1500" dirty="0" smtClean="0"/>
              <a:t>-</a:t>
            </a:r>
            <a:r>
              <a:rPr lang="ru-RU" sz="1500" dirty="0" smtClean="0"/>
              <a:t>приложения на уровне сборки</a:t>
            </a:r>
          </a:p>
          <a:p>
            <a:pPr marL="457200" indent="-292100">
              <a:lnSpc>
                <a:spcPct val="150000"/>
              </a:lnSpc>
              <a:buClr>
                <a:srgbClr val="FF0000"/>
              </a:buClr>
              <a:buSzPts val="1000"/>
              <a:buFont typeface="Arial"/>
              <a:buChar char="■"/>
            </a:pPr>
            <a:r>
              <a:rPr lang="ru-RU" sz="1500" dirty="0"/>
              <a:t>Анимации</a:t>
            </a:r>
            <a:endParaRPr lang="en-US" sz="1500" dirty="0"/>
          </a:p>
          <a:p>
            <a:pPr marL="457200" lvl="0" indent="-292100" algn="l" rtl="0">
              <a:lnSpc>
                <a:spcPct val="150000"/>
              </a:lnSpc>
              <a:spcBef>
                <a:spcPts val="0"/>
              </a:spcBef>
              <a:spcAft>
                <a:spcPts val="0"/>
              </a:spcAft>
              <a:buClr>
                <a:srgbClr val="FF0000"/>
              </a:buClr>
              <a:buSzPts val="1000"/>
              <a:buChar char="■"/>
            </a:pPr>
            <a:r>
              <a:rPr lang="ru-RU" sz="1500" dirty="0" smtClean="0"/>
              <a:t>Компонентные </a:t>
            </a:r>
            <a:r>
              <a:rPr lang="ru-RU" sz="1500" dirty="0" err="1" smtClean="0"/>
              <a:t>фреймворки</a:t>
            </a:r>
            <a:endParaRPr lang="en-US" sz="1500" dirty="0" smtClean="0"/>
          </a:p>
          <a:p>
            <a:pPr marL="457200" lvl="0" indent="-292100" algn="l" rtl="0">
              <a:lnSpc>
                <a:spcPct val="150000"/>
              </a:lnSpc>
              <a:spcBef>
                <a:spcPts val="0"/>
              </a:spcBef>
              <a:spcAft>
                <a:spcPts val="0"/>
              </a:spcAft>
              <a:buClr>
                <a:srgbClr val="FF0000"/>
              </a:buClr>
              <a:buSzPts val="1000"/>
              <a:buChar char="■"/>
            </a:pPr>
            <a:r>
              <a:rPr lang="en-US" sz="1500" dirty="0" smtClean="0"/>
              <a:t>Event Bus (</a:t>
            </a:r>
            <a:r>
              <a:rPr lang="ru-RU" sz="1500" dirty="0" smtClean="0"/>
              <a:t>шина событий)</a:t>
            </a:r>
          </a:p>
          <a:p>
            <a:pPr marL="457200" lvl="0" indent="-292100" algn="l" rtl="0">
              <a:lnSpc>
                <a:spcPct val="150000"/>
              </a:lnSpc>
              <a:spcBef>
                <a:spcPts val="0"/>
              </a:spcBef>
              <a:spcAft>
                <a:spcPts val="0"/>
              </a:spcAft>
              <a:buClr>
                <a:srgbClr val="FF0000"/>
              </a:buClr>
              <a:buSzPts val="1000"/>
              <a:buChar char="■"/>
            </a:pPr>
            <a:r>
              <a:rPr lang="en-US" sz="1500" dirty="0" err="1" smtClean="0"/>
              <a:t>Vuex</a:t>
            </a:r>
            <a:endParaRPr lang="en-US" sz="1500" dirty="0" smtClean="0"/>
          </a:p>
          <a:p>
            <a:pPr marL="457200" lvl="0" indent="-292100" algn="l" rtl="0">
              <a:lnSpc>
                <a:spcPct val="150000"/>
              </a:lnSpc>
              <a:spcBef>
                <a:spcPts val="0"/>
              </a:spcBef>
              <a:spcAft>
                <a:spcPts val="0"/>
              </a:spcAft>
              <a:buClr>
                <a:srgbClr val="FF0000"/>
              </a:buClr>
              <a:buSzPts val="1000"/>
              <a:buChar char="■"/>
            </a:pPr>
            <a:r>
              <a:rPr lang="en-US" sz="1500" dirty="0" err="1" smtClean="0"/>
              <a:t>Mixins</a:t>
            </a:r>
            <a:endParaRPr lang="en-US" sz="1500" dirty="0" smtClean="0"/>
          </a:p>
          <a:p>
            <a:pPr marL="457200" lvl="0" indent="-292100" algn="l" rtl="0">
              <a:lnSpc>
                <a:spcPct val="150000"/>
              </a:lnSpc>
              <a:spcBef>
                <a:spcPts val="0"/>
              </a:spcBef>
              <a:spcAft>
                <a:spcPts val="0"/>
              </a:spcAft>
              <a:buClr>
                <a:srgbClr val="FF0000"/>
              </a:buClr>
              <a:buSzPts val="1000"/>
              <a:buChar char="■"/>
            </a:pPr>
            <a:r>
              <a:rPr lang="en-US" sz="1500" dirty="0" err="1" smtClean="0"/>
              <a:t>Vue</a:t>
            </a:r>
            <a:r>
              <a:rPr lang="en-US" sz="1500" dirty="0" smtClean="0"/>
              <a:t> i18n</a:t>
            </a: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4/2</a:t>
            </a:r>
            <a:r>
              <a:rPr lang="ru-RU" dirty="0" smtClean="0"/>
              <a:t>3</a:t>
            </a:r>
            <a:endParaRPr lang="ru-RU" dirty="0"/>
          </a:p>
        </p:txBody>
      </p:sp>
    </p:spTree>
    <p:extLst>
      <p:ext uri="{BB962C8B-B14F-4D97-AF65-F5344CB8AC3E}">
        <p14:creationId xmlns:p14="http://schemas.microsoft.com/office/powerpoint/2010/main" val="1997880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Асинхронные компоненты</a:t>
            </a:r>
            <a:r>
              <a:rPr lang="en-US" sz="2800" b="1" dirty="0" smtClean="0">
                <a:solidFill>
                  <a:schemeClr val="dk1"/>
                </a:solidFill>
              </a:rPr>
              <a:t> [2.6]</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Асинхронные компоненты полезно использовать для разделения кода приложения на несколько структурных разделов и </a:t>
            </a:r>
            <a:r>
              <a:rPr lang="ru-RU" sz="1500" dirty="0" err="1" smtClean="0"/>
              <a:t>подгрузки</a:t>
            </a:r>
            <a:r>
              <a:rPr lang="ru-RU" sz="1500" dirty="0" smtClean="0"/>
              <a:t> кода только при необходимости.</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Во </a:t>
            </a:r>
            <a:r>
              <a:rPr lang="en-US" sz="1500" dirty="0" err="1" smtClean="0"/>
              <a:t>Vue</a:t>
            </a:r>
            <a:r>
              <a:rPr lang="hu-HU" sz="1500" dirty="0" smtClean="0"/>
              <a:t> </a:t>
            </a:r>
            <a:r>
              <a:rPr lang="ru-RU" sz="1500" dirty="0" smtClean="0"/>
              <a:t>асинхронным компонентом называется специальная функция, возвращающая конфигурацию загрузки компонента.</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5</a:t>
            </a:r>
            <a:r>
              <a:rPr lang="en-US" dirty="0" smtClean="0"/>
              <a:t>/</a:t>
            </a:r>
            <a:r>
              <a:rPr lang="ru-RU" dirty="0" smtClean="0"/>
              <a:t>23</a:t>
            </a:r>
            <a:endParaRPr lang="ru-RU" dirty="0"/>
          </a:p>
        </p:txBody>
      </p:sp>
    </p:spTree>
    <p:extLst>
      <p:ext uri="{BB962C8B-B14F-4D97-AF65-F5344CB8AC3E}">
        <p14:creationId xmlns:p14="http://schemas.microsoft.com/office/powerpoint/2010/main" val="2455816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Конфигурация сборки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Конфигурация сборки проекта, созданного при помощи </a:t>
            </a:r>
            <a:r>
              <a:rPr lang="en-US" sz="1500" dirty="0" err="1" smtClean="0"/>
              <a:t>Vue</a:t>
            </a:r>
            <a:r>
              <a:rPr lang="en-US" sz="1500" dirty="0" smtClean="0"/>
              <a:t> CLI</a:t>
            </a:r>
            <a:r>
              <a:rPr lang="ru-RU" sz="1500" dirty="0" smtClean="0"/>
              <a:t>, осуществляется при помощи файла </a:t>
            </a:r>
            <a:r>
              <a:rPr lang="en-US" sz="1500" dirty="0" smtClean="0"/>
              <a:t>vue.config.js</a:t>
            </a:r>
            <a:r>
              <a:rPr lang="ru-RU" sz="1500" dirty="0" smtClean="0"/>
              <a:t>. </a:t>
            </a:r>
            <a:endParaRPr lang="en-US" sz="1500" dirty="0" smtClean="0"/>
          </a:p>
          <a:p>
            <a:pPr marL="457200" lvl="0" indent="-292100" algn="l" rtl="0">
              <a:lnSpc>
                <a:spcPct val="150000"/>
              </a:lnSpc>
              <a:spcBef>
                <a:spcPts val="0"/>
              </a:spcBef>
              <a:spcAft>
                <a:spcPts val="0"/>
              </a:spcAft>
              <a:buClr>
                <a:srgbClr val="FF0000"/>
              </a:buClr>
              <a:buSzPts val="1000"/>
              <a:buChar char="■"/>
            </a:pPr>
            <a:endParaRPr lang="en-US" sz="1500" dirty="0"/>
          </a:p>
          <a:p>
            <a:pPr marL="457200" lvl="0" indent="-292100" algn="l" rtl="0">
              <a:lnSpc>
                <a:spcPct val="150000"/>
              </a:lnSpc>
              <a:spcBef>
                <a:spcPts val="0"/>
              </a:spcBef>
              <a:spcAft>
                <a:spcPts val="0"/>
              </a:spcAft>
              <a:buClr>
                <a:srgbClr val="FF0000"/>
              </a:buClr>
              <a:buSzPts val="1000"/>
              <a:buChar char="■"/>
            </a:pPr>
            <a:r>
              <a:rPr lang="ru-RU" sz="1500" dirty="0" smtClean="0"/>
              <a:t>Среда разработки на </a:t>
            </a:r>
            <a:r>
              <a:rPr lang="en-US" sz="1500" dirty="0" err="1" smtClean="0"/>
              <a:t>Vue</a:t>
            </a:r>
            <a:r>
              <a:rPr lang="en-US" sz="1500" dirty="0" smtClean="0"/>
              <a:t> </a:t>
            </a:r>
            <a:r>
              <a:rPr lang="ru-RU" sz="1500" dirty="0" smtClean="0"/>
              <a:t>построена поверх </a:t>
            </a:r>
            <a:r>
              <a:rPr lang="en-US" sz="1500" dirty="0" err="1" smtClean="0"/>
              <a:t>Webpack</a:t>
            </a:r>
            <a:r>
              <a:rPr lang="ru-RU" sz="1500" dirty="0" smtClean="0"/>
              <a:t>, потому управлять процессом разработки можно с использованием возможностей </a:t>
            </a:r>
            <a:r>
              <a:rPr lang="en-US" sz="1500" dirty="0" err="1" smtClean="0"/>
              <a:t>Webpack</a:t>
            </a:r>
            <a:r>
              <a:rPr lang="en-US" sz="1500" dirty="0" smtClean="0"/>
              <a:t>.</a:t>
            </a:r>
            <a:r>
              <a:rPr lang="ru-RU" sz="1500" dirty="0" smtClean="0"/>
              <a:t> </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Добавление </a:t>
            </a:r>
            <a:r>
              <a:rPr lang="en-US" sz="1500" dirty="0" err="1" smtClean="0"/>
              <a:t>Webpack</a:t>
            </a:r>
            <a:r>
              <a:rPr lang="en-US" sz="1500" dirty="0" smtClean="0"/>
              <a:t>-</a:t>
            </a:r>
            <a:r>
              <a:rPr lang="ru-RU" sz="1500" dirty="0" smtClean="0"/>
              <a:t>инструкций осуществляется в файле </a:t>
            </a:r>
            <a:r>
              <a:rPr lang="en-US" sz="1500" dirty="0" smtClean="0"/>
              <a:t>vue.config.js </a:t>
            </a:r>
            <a:r>
              <a:rPr lang="ru-RU" sz="1500" dirty="0" smtClean="0"/>
              <a:t>в разделе </a:t>
            </a:r>
            <a:r>
              <a:rPr lang="en-US" sz="1500" dirty="0" err="1" smtClean="0"/>
              <a:t>configureWebpack</a:t>
            </a:r>
            <a:r>
              <a:rPr lang="en-US" sz="1500" dirty="0" smtClean="0"/>
              <a:t>/</a:t>
            </a:r>
            <a:r>
              <a:rPr lang="en-US" sz="1500" dirty="0" err="1" smtClean="0"/>
              <a:t>chainWebpack</a:t>
            </a:r>
            <a:r>
              <a:rPr lang="en-US" sz="1500" dirty="0" smtClean="0"/>
              <a:t>.</a:t>
            </a: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6</a:t>
            </a:r>
            <a:r>
              <a:rPr lang="en-US" dirty="0" smtClean="0"/>
              <a:t>/23</a:t>
            </a:r>
            <a:endParaRPr lang="ru-RU" dirty="0"/>
          </a:p>
        </p:txBody>
      </p:sp>
    </p:spTree>
    <p:extLst>
      <p:ext uri="{BB962C8B-B14F-4D97-AF65-F5344CB8AC3E}">
        <p14:creationId xmlns:p14="http://schemas.microsoft.com/office/powerpoint/2010/main" val="97494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Анимации</a:t>
            </a:r>
            <a:r>
              <a:rPr lang="en-US" sz="2800" b="1" dirty="0" smtClean="0">
                <a:solidFill>
                  <a:schemeClr val="dk1"/>
                </a:solidFill>
              </a:rPr>
              <a:t> [2.7]</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Анимации появления/скрытия реализуются через встроенный элемент </a:t>
            </a:r>
            <a:r>
              <a:rPr lang="en-US" sz="1500" dirty="0" smtClean="0"/>
              <a:t>&lt;transition&gt;.</a:t>
            </a:r>
          </a:p>
          <a:p>
            <a:pPr marL="457200" lvl="0" indent="-292100" algn="l" rtl="0">
              <a:lnSpc>
                <a:spcPct val="150000"/>
              </a:lnSpc>
              <a:spcBef>
                <a:spcPts val="0"/>
              </a:spcBef>
              <a:spcAft>
                <a:spcPts val="0"/>
              </a:spcAft>
              <a:buClr>
                <a:srgbClr val="FF0000"/>
              </a:buClr>
              <a:buSzPts val="1000"/>
              <a:buChar char="■"/>
            </a:pPr>
            <a:r>
              <a:rPr lang="ru-RU" sz="1500" dirty="0" smtClean="0"/>
              <a:t>Ключевые кадры описываются в виде </a:t>
            </a:r>
            <a:r>
              <a:rPr lang="en-US" sz="1500" dirty="0" smtClean="0"/>
              <a:t>CSS-</a:t>
            </a:r>
            <a:r>
              <a:rPr lang="ru-RU" sz="1500" dirty="0" smtClean="0"/>
              <a:t>правил для классов со специальным названием.</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hu-HU" sz="1500" dirty="0" smtClean="0"/>
              <a:t>V</a:t>
            </a:r>
            <a:r>
              <a:rPr lang="en-US" sz="1500" dirty="0" err="1" smtClean="0"/>
              <a:t>ue</a:t>
            </a:r>
            <a:r>
              <a:rPr lang="en-US" sz="1500" dirty="0" smtClean="0"/>
              <a:t> </a:t>
            </a:r>
            <a:r>
              <a:rPr lang="ru-RU" sz="1500" dirty="0" smtClean="0"/>
              <a:t>предлагает широкие возможности по реализации стилевых </a:t>
            </a:r>
            <a:r>
              <a:rPr lang="ru-RU" sz="1500" dirty="0" err="1" smtClean="0"/>
              <a:t>анимаций</a:t>
            </a:r>
            <a:r>
              <a:rPr lang="ru-RU" sz="1500" dirty="0" smtClean="0"/>
              <a:t> и </a:t>
            </a:r>
            <a:r>
              <a:rPr lang="ru-RU" sz="1500" dirty="0" err="1" smtClean="0"/>
              <a:t>анимаций</a:t>
            </a:r>
            <a:r>
              <a:rPr lang="ru-RU" sz="1500" dirty="0" smtClean="0"/>
              <a:t> состояния.</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7/23</a:t>
            </a:r>
            <a:endParaRPr lang="ru-RU" dirty="0"/>
          </a:p>
        </p:txBody>
      </p:sp>
    </p:spTree>
    <p:extLst>
      <p:ext uri="{BB962C8B-B14F-4D97-AF65-F5344CB8AC3E}">
        <p14:creationId xmlns:p14="http://schemas.microsoft.com/office/powerpoint/2010/main" val="2819448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Компонентные </a:t>
            </a:r>
            <a:r>
              <a:rPr lang="ru-RU" sz="2800" b="1" dirty="0" err="1" smtClean="0">
                <a:solidFill>
                  <a:schemeClr val="dk1"/>
                </a:solidFill>
              </a:rPr>
              <a:t>фреймворки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Компонентный </a:t>
            </a:r>
            <a:r>
              <a:rPr lang="ru-RU" sz="1500" dirty="0" err="1" smtClean="0"/>
              <a:t>фреймворк</a:t>
            </a:r>
            <a:r>
              <a:rPr lang="ru-RU" sz="1500" dirty="0" smtClean="0"/>
              <a:t> (библиотека) – набор утилитарных компонентов, позволяющий строить каркас и интерфейс приложения без необходимости создавать собственные стилевые компоненты и писать разметку.</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8/23</a:t>
            </a:r>
            <a:endParaRPr lang="ru-RU" dirty="0"/>
          </a:p>
        </p:txBody>
      </p:sp>
    </p:spTree>
    <p:extLst>
      <p:ext uri="{BB962C8B-B14F-4D97-AF65-F5344CB8AC3E}">
        <p14:creationId xmlns:p14="http://schemas.microsoft.com/office/powerpoint/2010/main" val="1724039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Компонентные </a:t>
            </a:r>
            <a:r>
              <a:rPr lang="ru-RU" sz="2800" b="1" dirty="0" err="1" smtClean="0">
                <a:solidFill>
                  <a:schemeClr val="dk1"/>
                </a:solidFill>
              </a:rPr>
              <a:t>фреймворки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numCol="2" anchor="t" anchorCtr="0">
            <a:noAutofit/>
          </a:bodyPr>
          <a:lstStyle/>
          <a:p>
            <a:pPr marL="165100" lvl="0" algn="l" rtl="0">
              <a:lnSpc>
                <a:spcPct val="150000"/>
              </a:lnSpc>
              <a:spcBef>
                <a:spcPts val="0"/>
              </a:spcBef>
              <a:spcAft>
                <a:spcPts val="0"/>
              </a:spcAft>
              <a:buClr>
                <a:srgbClr val="FF0000"/>
              </a:buClr>
              <a:buSzPts val="1000"/>
            </a:pP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9/23</a:t>
            </a:r>
            <a:endParaRPr lang="ru-RU" dirty="0"/>
          </a:p>
        </p:txBody>
      </p:sp>
      <p:graphicFrame>
        <p:nvGraphicFramePr>
          <p:cNvPr id="2" name="Таблица 1"/>
          <p:cNvGraphicFramePr>
            <a:graphicFrameLocks noGrp="1"/>
          </p:cNvGraphicFramePr>
          <p:nvPr>
            <p:extLst>
              <p:ext uri="{D42A27DB-BD31-4B8C-83A1-F6EECF244321}">
                <p14:modId xmlns:p14="http://schemas.microsoft.com/office/powerpoint/2010/main" val="3378366693"/>
              </p:ext>
            </p:extLst>
          </p:nvPr>
        </p:nvGraphicFramePr>
        <p:xfrm>
          <a:off x="718900" y="1152575"/>
          <a:ext cx="7752000" cy="3022600"/>
        </p:xfrm>
        <a:graphic>
          <a:graphicData uri="http://schemas.openxmlformats.org/drawingml/2006/table">
            <a:tbl>
              <a:tblPr firstRow="1" bandRow="1">
                <a:tableStyleId>{B0F8FA48-7EB7-4DD3-92C9-9F3FFB8CBEC5}</a:tableStyleId>
              </a:tblPr>
              <a:tblGrid>
                <a:gridCol w="3876000">
                  <a:extLst>
                    <a:ext uri="{9D8B030D-6E8A-4147-A177-3AD203B41FA5}">
                      <a16:colId xmlns:a16="http://schemas.microsoft.com/office/drawing/2014/main" val="91837174"/>
                    </a:ext>
                  </a:extLst>
                </a:gridCol>
                <a:gridCol w="3876000">
                  <a:extLst>
                    <a:ext uri="{9D8B030D-6E8A-4147-A177-3AD203B41FA5}">
                      <a16:colId xmlns:a16="http://schemas.microsoft.com/office/drawing/2014/main" val="1114864759"/>
                    </a:ext>
                  </a:extLst>
                </a:gridCol>
              </a:tblGrid>
              <a:tr h="370840">
                <a:tc>
                  <a:txBody>
                    <a:bodyPr/>
                    <a:lstStyle/>
                    <a:p>
                      <a:r>
                        <a:rPr lang="ru-RU" dirty="0" smtClean="0">
                          <a:solidFill>
                            <a:schemeClr val="bg1">
                              <a:lumMod val="95000"/>
                            </a:schemeClr>
                          </a:solidFill>
                        </a:rPr>
                        <a:t>Плюсы</a:t>
                      </a:r>
                      <a:endParaRPr lang="ru-RU" dirty="0">
                        <a:solidFill>
                          <a:schemeClr val="bg1">
                            <a:lumMod val="95000"/>
                          </a:schemeClr>
                        </a:solidFill>
                      </a:endParaRPr>
                    </a:p>
                  </a:txBody>
                  <a:tcPr>
                    <a:solidFill>
                      <a:srgbClr val="00B050"/>
                    </a:solidFill>
                  </a:tcPr>
                </a:tc>
                <a:tc>
                  <a:txBody>
                    <a:bodyPr/>
                    <a:lstStyle/>
                    <a:p>
                      <a:r>
                        <a:rPr lang="ru-RU" dirty="0" smtClean="0">
                          <a:solidFill>
                            <a:schemeClr val="bg1">
                              <a:lumMod val="95000"/>
                            </a:schemeClr>
                          </a:solidFill>
                        </a:rPr>
                        <a:t>Минусы</a:t>
                      </a:r>
                      <a:endParaRPr lang="ru-RU" dirty="0">
                        <a:solidFill>
                          <a:schemeClr val="bg1">
                            <a:lumMod val="95000"/>
                          </a:schemeClr>
                        </a:solidFill>
                      </a:endParaRPr>
                    </a:p>
                  </a:txBody>
                  <a:tcPr>
                    <a:solidFill>
                      <a:srgbClr val="CC3300"/>
                    </a:solidFill>
                  </a:tcPr>
                </a:tc>
                <a:extLst>
                  <a:ext uri="{0D108BD9-81ED-4DB2-BD59-A6C34878D82A}">
                    <a16:rowId xmlns:a16="http://schemas.microsoft.com/office/drawing/2014/main" val="60354593"/>
                  </a:ext>
                </a:extLst>
              </a:tr>
              <a:tr h="370840">
                <a:tc>
                  <a:txBody>
                    <a:bodyPr/>
                    <a:lstStyle/>
                    <a:p>
                      <a:pPr marL="285750" indent="-285750">
                        <a:buFont typeface="Arial" panose="020B0604020202020204" pitchFamily="34" charset="0"/>
                        <a:buChar char="•"/>
                      </a:pPr>
                      <a:r>
                        <a:rPr lang="ru-RU" dirty="0" smtClean="0"/>
                        <a:t>Готовый целостный</a:t>
                      </a:r>
                      <a:r>
                        <a:rPr lang="ru-RU" baseline="0" dirty="0" smtClean="0"/>
                        <a:t> дизайн-концепт</a:t>
                      </a:r>
                      <a:br>
                        <a:rPr lang="ru-RU" baseline="0" dirty="0" smtClean="0"/>
                      </a:br>
                      <a:endParaRPr lang="ru-RU" baseline="0" dirty="0" smtClean="0"/>
                    </a:p>
                    <a:p>
                      <a:pPr marL="285750" indent="-285750">
                        <a:buFont typeface="Arial" panose="020B0604020202020204" pitchFamily="34" charset="0"/>
                        <a:buChar char="•"/>
                      </a:pPr>
                      <a:r>
                        <a:rPr lang="ru-RU" baseline="0" dirty="0" smtClean="0"/>
                        <a:t>Стабильные и протестированные компоненты</a:t>
                      </a:r>
                      <a:br>
                        <a:rPr lang="ru-RU" baseline="0" dirty="0" smtClean="0"/>
                      </a:br>
                      <a:endParaRPr lang="ru-RU" baseline="0" dirty="0" smtClean="0"/>
                    </a:p>
                    <a:p>
                      <a:pPr marL="285750" indent="-285750">
                        <a:buFont typeface="Arial" panose="020B0604020202020204" pitchFamily="34" charset="0"/>
                        <a:buChar char="•"/>
                      </a:pPr>
                      <a:r>
                        <a:rPr lang="ru-RU" baseline="0" dirty="0" smtClean="0"/>
                        <a:t>Сокращение времени разработки интерфейса</a:t>
                      </a:r>
                      <a:br>
                        <a:rPr lang="ru-RU" baseline="0" dirty="0" smtClean="0"/>
                      </a:br>
                      <a:endParaRPr lang="ru-RU" baseline="0" dirty="0" smtClean="0"/>
                    </a:p>
                    <a:p>
                      <a:pPr marL="285750" indent="-285750">
                        <a:buFont typeface="Arial" panose="020B0604020202020204" pitchFamily="34" charset="0"/>
                        <a:buChar char="•"/>
                      </a:pPr>
                      <a:r>
                        <a:rPr lang="ru-RU" baseline="0" dirty="0" smtClean="0"/>
                        <a:t>Унифицированные подходы, взаимозаменяемость разработчиков</a:t>
                      </a:r>
                      <a:br>
                        <a:rPr lang="ru-RU" baseline="0" dirty="0" smtClean="0"/>
                      </a:br>
                      <a:endParaRPr lang="ru-RU" baseline="0" dirty="0" smtClean="0"/>
                    </a:p>
                    <a:p>
                      <a:pPr marL="285750" indent="-285750">
                        <a:buFont typeface="Arial" panose="020B0604020202020204" pitchFamily="34" charset="0"/>
                        <a:buChar char="•"/>
                      </a:pPr>
                      <a:r>
                        <a:rPr lang="ru-RU" baseline="0" dirty="0" smtClean="0"/>
                        <a:t>Поддерживаются независимо от проекта</a:t>
                      </a:r>
                      <a:endParaRPr lang="ru-RU" dirty="0"/>
                    </a:p>
                  </a:txBody>
                  <a:tcPr/>
                </a:tc>
                <a:tc>
                  <a:txBody>
                    <a:bodyPr/>
                    <a:lstStyle/>
                    <a:p>
                      <a:pPr marL="285750" indent="-285750">
                        <a:buFont typeface="Arial" panose="020B0604020202020204" pitchFamily="34" charset="0"/>
                        <a:buChar char="•"/>
                      </a:pPr>
                      <a:r>
                        <a:rPr lang="ru-RU" dirty="0" smtClean="0"/>
                        <a:t>Тяжело </a:t>
                      </a:r>
                      <a:r>
                        <a:rPr lang="ru-RU" dirty="0" err="1" smtClean="0"/>
                        <a:t>кастомизировать</a:t>
                      </a:r>
                      <a:r>
                        <a:rPr lang="ru-RU" baseline="0" dirty="0" smtClean="0"/>
                        <a:t> поведение и внешний вид</a:t>
                      </a:r>
                      <a:br>
                        <a:rPr lang="ru-RU" baseline="0" dirty="0" smtClean="0"/>
                      </a:br>
                      <a:endParaRPr lang="ru-RU" baseline="0" dirty="0" smtClean="0"/>
                    </a:p>
                    <a:p>
                      <a:pPr marL="285750" indent="-285750">
                        <a:buFont typeface="Arial" panose="020B0604020202020204" pitchFamily="34" charset="0"/>
                        <a:buChar char="•"/>
                      </a:pPr>
                      <a:r>
                        <a:rPr lang="ru-RU" baseline="0" dirty="0" smtClean="0"/>
                        <a:t>Универсальные компоненты могут не отвечать специфике проекта</a:t>
                      </a:r>
                      <a:br>
                        <a:rPr lang="ru-RU" baseline="0" dirty="0" smtClean="0"/>
                      </a:br>
                      <a:endParaRPr lang="ru-RU" baseline="0" dirty="0" smtClean="0"/>
                    </a:p>
                    <a:p>
                      <a:pPr marL="285750" indent="-285750">
                        <a:buFont typeface="Arial" panose="020B0604020202020204" pitchFamily="34" charset="0"/>
                        <a:buChar char="•"/>
                      </a:pPr>
                      <a:r>
                        <a:rPr lang="ru-RU" baseline="0" dirty="0" smtClean="0"/>
                        <a:t>Сложно выпилить в случае смены или отказа от компонентной библиотеки</a:t>
                      </a:r>
                      <a:endParaRPr lang="ru-RU" dirty="0"/>
                    </a:p>
                  </a:txBody>
                  <a:tcPr/>
                </a:tc>
                <a:extLst>
                  <a:ext uri="{0D108BD9-81ED-4DB2-BD59-A6C34878D82A}">
                    <a16:rowId xmlns:a16="http://schemas.microsoft.com/office/drawing/2014/main" val="4242030960"/>
                  </a:ext>
                </a:extLst>
              </a:tr>
            </a:tbl>
          </a:graphicData>
        </a:graphic>
      </p:graphicFrame>
    </p:spTree>
    <p:extLst>
      <p:ext uri="{BB962C8B-B14F-4D97-AF65-F5344CB8AC3E}">
        <p14:creationId xmlns:p14="http://schemas.microsoft.com/office/powerpoint/2010/main" val="545861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3565</TotalTime>
  <Words>993</Words>
  <Application>Microsoft Office PowerPoint</Application>
  <PresentationFormat>Экран (16:9)</PresentationFormat>
  <Paragraphs>171</Paragraphs>
  <Slides>24</Slides>
  <Notes>24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Calibri</vt:lpstr>
      <vt:lpstr>Consolas</vt:lpstr>
      <vt:lpstr>iTechArt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Asus</cp:lastModifiedBy>
  <cp:revision>95</cp:revision>
  <dcterms:modified xsi:type="dcterms:W3CDTF">2020-11-19T06:43:32Z</dcterms:modified>
</cp:coreProperties>
</file>