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4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69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Estallido abstracto de azul y rosa">
            <a:extLst>
              <a:ext uri="{FF2B5EF4-FFF2-40B4-BE49-F238E27FC236}">
                <a16:creationId xmlns:a16="http://schemas.microsoft.com/office/drawing/2014/main" id="{293D2FE2-370A-290D-23AA-1360CA95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67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9AA833-6444-DC88-2DA1-6287B005A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s-ES" sz="4000" dirty="0"/>
              <a:t>Data </a:t>
            </a:r>
            <a:r>
              <a:rPr lang="es-ES" sz="4000" dirty="0" err="1"/>
              <a:t>Science</a:t>
            </a:r>
            <a:r>
              <a:rPr lang="es-ES" sz="4000" dirty="0"/>
              <a:t> </a:t>
            </a:r>
            <a:r>
              <a:rPr lang="es-ES" sz="4000" dirty="0" err="1"/>
              <a:t>Challenge</a:t>
            </a:r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F21E56-9031-A0E1-C0C6-F84E70001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rgbClr val="FFFFFF"/>
                </a:solidFill>
              </a:rPr>
              <a:t>Desarrollado por:</a:t>
            </a:r>
          </a:p>
          <a:p>
            <a:r>
              <a:rPr lang="es-ES" sz="1800" dirty="0">
                <a:solidFill>
                  <a:srgbClr val="FFFFFF"/>
                </a:solidFill>
              </a:rPr>
              <a:t>Laura Amado</a:t>
            </a:r>
            <a:endParaRPr lang="es-CO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35207"/>
            <a:ext cx="9493249" cy="948770"/>
          </a:xfrm>
        </p:spPr>
        <p:txBody>
          <a:bodyPr/>
          <a:lstStyle/>
          <a:p>
            <a:r>
              <a:rPr lang="es-ES" dirty="0"/>
              <a:t>Desarrollo de la solución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563431"/>
            <a:ext cx="9493250" cy="46509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Para desarrollar los modelos, se divide la base de datos en entrenamiento y prueba y se obtienen los siguientes resultados:</a:t>
            </a: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Así, se escoge el modelo K-</a:t>
            </a:r>
            <a:r>
              <a:rPr lang="es-ES" dirty="0" err="1">
                <a:solidFill>
                  <a:schemeClr val="bg2"/>
                </a:solidFill>
              </a:rPr>
              <a:t>Means</a:t>
            </a:r>
            <a:r>
              <a:rPr lang="es-ES" dirty="0">
                <a:solidFill>
                  <a:schemeClr val="bg2"/>
                </a:solidFill>
              </a:rPr>
              <a:t> para desarrollar el resto de la solución junto con el </a:t>
            </a:r>
            <a:r>
              <a:rPr lang="es-ES" dirty="0" err="1">
                <a:solidFill>
                  <a:schemeClr val="bg2"/>
                </a:solidFill>
              </a:rPr>
              <a:t>Isolation</a:t>
            </a:r>
            <a:r>
              <a:rPr lang="es-ES" dirty="0">
                <a:solidFill>
                  <a:schemeClr val="bg2"/>
                </a:solidFill>
              </a:rPr>
              <a:t> Forest.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07179AF-183F-2D32-4EA9-2D50A15A0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5823"/>
              </p:ext>
            </p:extLst>
          </p:nvPr>
        </p:nvGraphicFramePr>
        <p:xfrm>
          <a:off x="2032000" y="2392840"/>
          <a:ext cx="812799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1494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91028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542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Modelo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Parámetros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Métricas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K-</a:t>
                      </a:r>
                      <a:r>
                        <a:rPr lang="es-ES" dirty="0" err="1"/>
                        <a:t>Means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# </a:t>
                      </a:r>
                      <a:r>
                        <a:rPr lang="es-ES" dirty="0" err="1"/>
                        <a:t>clusters</a:t>
                      </a:r>
                      <a:r>
                        <a:rPr lang="es-ES" dirty="0"/>
                        <a:t> = 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err="1"/>
                        <a:t>Silhouette</a:t>
                      </a:r>
                      <a:r>
                        <a:rPr lang="es-CO" sz="1400" dirty="0"/>
                        <a:t> Score: 0.7020</a:t>
                      </a:r>
                    </a:p>
                    <a:p>
                      <a:r>
                        <a:rPr lang="es-CO" sz="1400" dirty="0" err="1"/>
                        <a:t>Calinski-Harabasz</a:t>
                      </a:r>
                      <a:r>
                        <a:rPr lang="es-CO" sz="1400" dirty="0"/>
                        <a:t> Score: 2667.85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7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Hierarchical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Clustering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# </a:t>
                      </a:r>
                      <a:r>
                        <a:rPr lang="es-ES" dirty="0" err="1"/>
                        <a:t>clusters</a:t>
                      </a:r>
                      <a:r>
                        <a:rPr lang="es-ES" dirty="0"/>
                        <a:t> = 5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err="1"/>
                        <a:t>Silhouette</a:t>
                      </a:r>
                      <a:r>
                        <a:rPr lang="es-CO" sz="1400" dirty="0"/>
                        <a:t> Score: 0.6740</a:t>
                      </a:r>
                    </a:p>
                    <a:p>
                      <a:r>
                        <a:rPr lang="es-CO" sz="1400" dirty="0" err="1"/>
                        <a:t>Calinski-Harabasz</a:t>
                      </a:r>
                      <a:r>
                        <a:rPr lang="es-CO" sz="1400" dirty="0"/>
                        <a:t> Score: 2269.86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5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DBSCAN </a:t>
                      </a:r>
                      <a:r>
                        <a:rPr lang="es-CO" dirty="0" err="1"/>
                        <a:t>Clustering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Epsilon</a:t>
                      </a:r>
                      <a:r>
                        <a:rPr lang="es-ES" dirty="0"/>
                        <a:t> = 0.5, min simples = 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-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Isolation</a:t>
                      </a:r>
                      <a:r>
                        <a:rPr lang="es-CO" dirty="0"/>
                        <a:t>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Contamination</a:t>
                      </a:r>
                      <a:r>
                        <a:rPr lang="es-ES" dirty="0"/>
                        <a:t> = 0.1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Porcentaje de anomalías detectadas: 11.5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738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7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02354"/>
            <a:ext cx="9493249" cy="948770"/>
          </a:xfrm>
        </p:spPr>
        <p:txBody>
          <a:bodyPr/>
          <a:lstStyle/>
          <a:p>
            <a:r>
              <a:rPr lang="es-ES" dirty="0" err="1"/>
              <a:t>Clustering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31650"/>
            <a:ext cx="9493250" cy="488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Se analiza la distribución de los </a:t>
            </a:r>
            <a:r>
              <a:rPr lang="es-ES" dirty="0" err="1">
                <a:solidFill>
                  <a:schemeClr val="bg2"/>
                </a:solidFill>
              </a:rPr>
              <a:t>clústers</a:t>
            </a:r>
            <a:r>
              <a:rPr lang="es-ES" dirty="0">
                <a:solidFill>
                  <a:schemeClr val="bg2"/>
                </a:solidFill>
              </a:rPr>
              <a:t> respecto a dos variables relevantes:</a:t>
            </a: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Parece ser que el clúster 3 tiene un mejor desempeño que los demás.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C564A0-450E-3D31-A2EE-9238941F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81" y="1848592"/>
            <a:ext cx="3930726" cy="30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4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02354"/>
            <a:ext cx="9493249" cy="948770"/>
          </a:xfrm>
        </p:spPr>
        <p:txBody>
          <a:bodyPr/>
          <a:lstStyle/>
          <a:p>
            <a:r>
              <a:rPr lang="es-ES" dirty="0" err="1"/>
              <a:t>Clustering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31650"/>
            <a:ext cx="9493250" cy="488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Se identifica que el clúster con mejor desempeño conjunto en los atributos relevantes es el número 3 (valores promedio de las variables):</a:t>
            </a: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Así, se define el clúster 3 como la base para definir a los </a:t>
            </a:r>
            <a:r>
              <a:rPr lang="es-ES" dirty="0" err="1">
                <a:solidFill>
                  <a:schemeClr val="bg2"/>
                </a:solidFill>
              </a:rPr>
              <a:t>sellers</a:t>
            </a:r>
            <a:r>
              <a:rPr lang="es-ES" dirty="0">
                <a:solidFill>
                  <a:schemeClr val="bg2"/>
                </a:solidFill>
              </a:rPr>
              <a:t> premium.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D8182D0A-EB98-4C83-BC35-273F59404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0135"/>
              </p:ext>
            </p:extLst>
          </p:nvPr>
        </p:nvGraphicFramePr>
        <p:xfrm>
          <a:off x="2612571" y="2358230"/>
          <a:ext cx="6966858" cy="267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394932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64812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48072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1836797"/>
                    </a:ext>
                  </a:extLst>
                </a:gridCol>
                <a:gridCol w="1208632">
                  <a:extLst>
                    <a:ext uri="{9D8B030D-6E8A-4147-A177-3AD203B41FA5}">
                      <a16:colId xmlns:a16="http://schemas.microsoft.com/office/drawing/2014/main" val="57452537"/>
                    </a:ext>
                  </a:extLst>
                </a:gridCol>
                <a:gridCol w="1113654">
                  <a:extLst>
                    <a:ext uri="{9D8B030D-6E8A-4147-A177-3AD203B41FA5}">
                      <a16:colId xmlns:a16="http://schemas.microsoft.com/office/drawing/2014/main" val="3899362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Clúster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Listing</a:t>
                      </a:r>
                      <a:r>
                        <a:rPr lang="es-ES" sz="1600" b="1" dirty="0"/>
                        <a:t> </a:t>
                      </a:r>
                      <a:r>
                        <a:rPr lang="es-ES" sz="1600" b="1" dirty="0" err="1"/>
                        <a:t>Type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Precio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Cantidad vendida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Cantidad disponible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Envío gratis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1.08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-0.036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-0.006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-0.091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0.484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1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1.17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0.156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0.156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-0.065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0.478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1.14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-0.029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-0.292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-0.084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0.606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9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1.21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-0.021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0.153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-0.079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0.444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1.20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-0.032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-0.251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0.631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0.486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0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5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02354"/>
            <a:ext cx="9493249" cy="948770"/>
          </a:xfrm>
        </p:spPr>
        <p:txBody>
          <a:bodyPr/>
          <a:lstStyle/>
          <a:p>
            <a:r>
              <a:rPr lang="es-ES" dirty="0" err="1"/>
              <a:t>Isolation</a:t>
            </a:r>
            <a:r>
              <a:rPr lang="es-ES" dirty="0"/>
              <a:t> Forest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31650"/>
            <a:ext cx="9493250" cy="488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En paralelo al análisis de </a:t>
            </a:r>
            <a:r>
              <a:rPr lang="es-ES" dirty="0" err="1">
                <a:solidFill>
                  <a:schemeClr val="bg2"/>
                </a:solidFill>
              </a:rPr>
              <a:t>clustering</a:t>
            </a:r>
            <a:r>
              <a:rPr lang="es-ES" dirty="0">
                <a:solidFill>
                  <a:schemeClr val="bg2"/>
                </a:solidFill>
              </a:rPr>
              <a:t>, se desarrolla un modelo de detección de anomalías.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2"/>
                </a:solidFill>
              </a:rPr>
              <a:t>Hipótesis: </a:t>
            </a:r>
            <a:r>
              <a:rPr lang="es-ES" dirty="0">
                <a:solidFill>
                  <a:schemeClr val="bg2"/>
                </a:solidFill>
              </a:rPr>
              <a:t>el cruce entre el clúster 3, y las anomalías que el </a:t>
            </a:r>
            <a:r>
              <a:rPr lang="es-ES" dirty="0" err="1">
                <a:solidFill>
                  <a:schemeClr val="bg2"/>
                </a:solidFill>
              </a:rPr>
              <a:t>Isolation</a:t>
            </a:r>
            <a:r>
              <a:rPr lang="es-ES" dirty="0">
                <a:solidFill>
                  <a:schemeClr val="bg2"/>
                </a:solidFill>
              </a:rPr>
              <a:t> Forest detectó, va a permitirnos identificar los “más premium dentro de los premium”.</a:t>
            </a: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Al analizar los valores promedio de las variables, observa que el nivel 2 representa un nivel considerablemente más alto en ventas:</a:t>
            </a: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Se define la variable </a:t>
            </a:r>
            <a:r>
              <a:rPr lang="es-ES" b="1" dirty="0">
                <a:solidFill>
                  <a:schemeClr val="bg2"/>
                </a:solidFill>
              </a:rPr>
              <a:t>Premium </a:t>
            </a:r>
            <a:r>
              <a:rPr lang="es-ES" b="1" dirty="0" err="1">
                <a:solidFill>
                  <a:schemeClr val="bg2"/>
                </a:solidFill>
              </a:rPr>
              <a:t>Seller</a:t>
            </a:r>
            <a:r>
              <a:rPr lang="es-ES" b="1" dirty="0">
                <a:solidFill>
                  <a:schemeClr val="bg2"/>
                </a:solidFill>
              </a:rPr>
              <a:t>, </a:t>
            </a:r>
            <a:r>
              <a:rPr lang="es-ES" dirty="0">
                <a:solidFill>
                  <a:schemeClr val="bg2"/>
                </a:solidFill>
              </a:rPr>
              <a:t>la cual puede tomar 3 valores (0,1,2)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D8182D0A-EB98-4C83-BC35-273F59404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28076"/>
              </p:ext>
            </p:extLst>
          </p:nvPr>
        </p:nvGraphicFramePr>
        <p:xfrm>
          <a:off x="2612571" y="3583348"/>
          <a:ext cx="6966858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394932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64812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48072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1836797"/>
                    </a:ext>
                  </a:extLst>
                </a:gridCol>
                <a:gridCol w="1208632">
                  <a:extLst>
                    <a:ext uri="{9D8B030D-6E8A-4147-A177-3AD203B41FA5}">
                      <a16:colId xmlns:a16="http://schemas.microsoft.com/office/drawing/2014/main" val="57452537"/>
                    </a:ext>
                  </a:extLst>
                </a:gridCol>
                <a:gridCol w="1113654">
                  <a:extLst>
                    <a:ext uri="{9D8B030D-6E8A-4147-A177-3AD203B41FA5}">
                      <a16:colId xmlns:a16="http://schemas.microsoft.com/office/drawing/2014/main" val="3899362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1" dirty="0"/>
                        <a:t>Premium </a:t>
                      </a:r>
                      <a:r>
                        <a:rPr lang="es-ES" sz="1400" b="1" dirty="0" err="1"/>
                        <a:t>Seller</a:t>
                      </a:r>
                      <a:endParaRPr lang="es-CO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Listing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Type</a:t>
                      </a:r>
                      <a:endParaRPr lang="es-CO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Precio</a:t>
                      </a:r>
                      <a:endParaRPr lang="es-CO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Cantidad vendida</a:t>
                      </a:r>
                      <a:endParaRPr lang="es-CO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Cantidad disponible</a:t>
                      </a:r>
                      <a:endParaRPr lang="es-CO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Envío gratis</a:t>
                      </a:r>
                      <a:endParaRPr lang="es-CO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1.13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0.008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-0.059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0.031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0.504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1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1.96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-0.028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0.105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-0.079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0.462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1.42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0.048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0.626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-0.079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0.269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9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15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Se entrega la marcación </a:t>
            </a:r>
            <a:r>
              <a:rPr lang="es-ES" b="1" dirty="0">
                <a:solidFill>
                  <a:schemeClr val="bg2"/>
                </a:solidFill>
              </a:rPr>
              <a:t>Premium </a:t>
            </a:r>
            <a:r>
              <a:rPr lang="es-ES" b="1" dirty="0" err="1">
                <a:solidFill>
                  <a:schemeClr val="bg2"/>
                </a:solidFill>
              </a:rPr>
              <a:t>Seller</a:t>
            </a:r>
            <a:r>
              <a:rPr lang="es-ES" dirty="0">
                <a:solidFill>
                  <a:schemeClr val="bg2"/>
                </a:solidFill>
              </a:rPr>
              <a:t>, la cual toma los siguientes valores:</a:t>
            </a:r>
            <a:endParaRPr lang="es-CO" b="1" dirty="0">
              <a:solidFill>
                <a:schemeClr val="bg2"/>
              </a:solidFill>
            </a:endParaRPr>
          </a:p>
          <a:p>
            <a:r>
              <a:rPr lang="es-CO" b="1" dirty="0">
                <a:solidFill>
                  <a:schemeClr val="bg2"/>
                </a:solidFill>
              </a:rPr>
              <a:t>0: </a:t>
            </a:r>
            <a:r>
              <a:rPr lang="es-CO" dirty="0">
                <a:solidFill>
                  <a:schemeClr val="bg2"/>
                </a:solidFill>
              </a:rPr>
              <a:t>el </a:t>
            </a:r>
            <a:r>
              <a:rPr lang="es-CO" dirty="0" err="1">
                <a:solidFill>
                  <a:schemeClr val="bg2"/>
                </a:solidFill>
              </a:rPr>
              <a:t>seller</a:t>
            </a:r>
            <a:r>
              <a:rPr lang="es-CO" dirty="0">
                <a:solidFill>
                  <a:schemeClr val="bg2"/>
                </a:solidFill>
              </a:rPr>
              <a:t> tiene una relevancia baja para el negocio</a:t>
            </a:r>
            <a:endParaRPr lang="es-CO" b="1" dirty="0">
              <a:solidFill>
                <a:schemeClr val="bg2"/>
              </a:solidFill>
            </a:endParaRPr>
          </a:p>
          <a:p>
            <a:r>
              <a:rPr lang="es-CO" b="1" dirty="0">
                <a:solidFill>
                  <a:schemeClr val="bg2"/>
                </a:solidFill>
              </a:rPr>
              <a:t>1: </a:t>
            </a:r>
            <a:r>
              <a:rPr lang="es-CO" dirty="0">
                <a:solidFill>
                  <a:schemeClr val="bg2"/>
                </a:solidFill>
              </a:rPr>
              <a:t>el </a:t>
            </a:r>
            <a:r>
              <a:rPr lang="es-CO" dirty="0" err="1">
                <a:solidFill>
                  <a:schemeClr val="bg2"/>
                </a:solidFill>
              </a:rPr>
              <a:t>seller</a:t>
            </a:r>
            <a:r>
              <a:rPr lang="es-CO" dirty="0">
                <a:solidFill>
                  <a:schemeClr val="bg2"/>
                </a:solidFill>
              </a:rPr>
              <a:t> tiene una relevancia general alta para el negocio.</a:t>
            </a:r>
            <a:endParaRPr lang="es-CO" b="1" dirty="0">
              <a:solidFill>
                <a:schemeClr val="bg2"/>
              </a:solidFill>
            </a:endParaRPr>
          </a:p>
          <a:p>
            <a:r>
              <a:rPr lang="es-CO" b="1" dirty="0">
                <a:solidFill>
                  <a:schemeClr val="bg2"/>
                </a:solidFill>
              </a:rPr>
              <a:t>2: </a:t>
            </a:r>
            <a:r>
              <a:rPr lang="es-CO" dirty="0">
                <a:solidFill>
                  <a:schemeClr val="bg2"/>
                </a:solidFill>
              </a:rPr>
              <a:t>el </a:t>
            </a:r>
            <a:r>
              <a:rPr lang="es-CO" dirty="0" err="1">
                <a:solidFill>
                  <a:schemeClr val="bg2"/>
                </a:solidFill>
              </a:rPr>
              <a:t>seller</a:t>
            </a:r>
            <a:r>
              <a:rPr lang="es-CO" dirty="0">
                <a:solidFill>
                  <a:schemeClr val="bg2"/>
                </a:solidFill>
              </a:rPr>
              <a:t> tiene una relevancia alta para el negocio en términos de ventas.</a:t>
            </a:r>
          </a:p>
          <a:p>
            <a:endParaRPr lang="es-CO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bg2"/>
                </a:solidFill>
              </a:rPr>
              <a:t>Con esta marcación, el equipo comercial tiene una herramienta para poder desarrollar una estrategia según el nivel y el tipo de relevancia del </a:t>
            </a:r>
            <a:r>
              <a:rPr lang="es-CO" dirty="0" err="1">
                <a:solidFill>
                  <a:schemeClr val="bg2"/>
                </a:solidFill>
              </a:rPr>
              <a:t>seller</a:t>
            </a:r>
            <a:r>
              <a:rPr lang="es-CO" dirty="0">
                <a:solidFill>
                  <a:schemeClr val="bg2"/>
                </a:solidFill>
              </a:rPr>
              <a:t>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EB6BAC-CF8F-4E44-F8F6-A8E744986C07}"/>
              </a:ext>
            </a:extLst>
          </p:cNvPr>
          <p:cNvSpPr/>
          <p:nvPr/>
        </p:nvSpPr>
        <p:spPr>
          <a:xfrm>
            <a:off x="1103788" y="4271751"/>
            <a:ext cx="9493249" cy="128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1268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37" y="160938"/>
            <a:ext cx="9493249" cy="1577975"/>
          </a:xfrm>
        </p:spPr>
        <p:txBody>
          <a:bodyPr/>
          <a:lstStyle/>
          <a:p>
            <a:r>
              <a:rPr lang="es-ES" dirty="0"/>
              <a:t>Conclusiones y próximos pasos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 obtiene un índice útil de cara a la estrategia comercial.</a:t>
            </a:r>
          </a:p>
          <a:p>
            <a:r>
              <a:rPr lang="es-ES" dirty="0">
                <a:solidFill>
                  <a:schemeClr val="bg1"/>
                </a:solidFill>
              </a:rPr>
              <a:t>Sería útil poder enriquecer el análisis con variables que no estaban disponibles (frecuencia de promociones, descuentos, </a:t>
            </a:r>
            <a:r>
              <a:rPr lang="es-ES" dirty="0" err="1">
                <a:solidFill>
                  <a:schemeClr val="bg1"/>
                </a:solidFill>
              </a:rPr>
              <a:t>clicks</a:t>
            </a:r>
            <a:r>
              <a:rPr lang="es-ES" dirty="0">
                <a:solidFill>
                  <a:schemeClr val="bg1"/>
                </a:solidFill>
              </a:rPr>
              <a:t> ..)</a:t>
            </a:r>
          </a:p>
          <a:p>
            <a:r>
              <a:rPr lang="es-ES" dirty="0">
                <a:solidFill>
                  <a:schemeClr val="bg1"/>
                </a:solidFill>
              </a:rPr>
              <a:t>Sería importante probar la marcación en la categoría haciendo uso de experimentación.</a:t>
            </a:r>
          </a:p>
          <a:p>
            <a:r>
              <a:rPr lang="es-ES" dirty="0">
                <a:solidFill>
                  <a:schemeClr val="bg1"/>
                </a:solidFill>
              </a:rPr>
              <a:t>Con base en este desarrollo, se puede replicar la metodología para las demás categorías y para los demás países.</a:t>
            </a:r>
          </a:p>
          <a:p>
            <a:r>
              <a:rPr lang="es-ES" dirty="0">
                <a:solidFill>
                  <a:schemeClr val="bg1"/>
                </a:solidFill>
              </a:rPr>
              <a:t>Importante hacer mantenimiento al desarrollo analítico y despliegue.</a:t>
            </a:r>
          </a:p>
          <a:p>
            <a:r>
              <a:rPr lang="es-ES" dirty="0">
                <a:solidFill>
                  <a:schemeClr val="bg1"/>
                </a:solidFill>
              </a:rPr>
              <a:t>Finalmente, se podría definir las etiquetas con base al presente desarrollo y poder predecir el nivel de nuevos Sellers que lleguen a la categoría.</a:t>
            </a:r>
          </a:p>
        </p:txBody>
      </p:sp>
    </p:spTree>
    <p:extLst>
      <p:ext uri="{BB962C8B-B14F-4D97-AF65-F5344CB8AC3E}">
        <p14:creationId xmlns:p14="http://schemas.microsoft.com/office/powerpoint/2010/main" val="410343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6CF-778A-926D-45F6-03CBC92A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050" y="2043005"/>
            <a:ext cx="4764350" cy="1577975"/>
          </a:xfrm>
        </p:spPr>
        <p:txBody>
          <a:bodyPr/>
          <a:lstStyle/>
          <a:p>
            <a:r>
              <a:rPr lang="es-ES" dirty="0"/>
              <a:t>Muchas gracias!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535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negocio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“El equipo comercial quiere realizar estrategias focalizadas para los </a:t>
            </a:r>
            <a:r>
              <a:rPr lang="es-ES" dirty="0" err="1">
                <a:solidFill>
                  <a:schemeClr val="bg2"/>
                </a:solidFill>
              </a:rPr>
              <a:t>sellers</a:t>
            </a:r>
            <a:r>
              <a:rPr lang="es-ES" dirty="0">
                <a:solidFill>
                  <a:schemeClr val="bg2"/>
                </a:solidFill>
              </a:rPr>
              <a:t>, pero en este momento no existe una clasificación que permita identificar a aquellos que tienen un buen perfil y son relevantes para el negocio. </a:t>
            </a:r>
            <a:r>
              <a:rPr lang="es-ES" dirty="0"/>
              <a:t>¿Cómo podrías ayudar al equipo comercial a identificar estos </a:t>
            </a:r>
            <a:r>
              <a:rPr lang="es-ES" dirty="0" err="1"/>
              <a:t>sellers</a:t>
            </a:r>
            <a:r>
              <a:rPr lang="es-ES" dirty="0"/>
              <a:t>?”</a:t>
            </a:r>
          </a:p>
          <a:p>
            <a:pPr marL="0" indent="0">
              <a:buNone/>
            </a:pPr>
            <a:endParaRPr lang="es-E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2"/>
                </a:solidFill>
              </a:rPr>
              <a:t>Problema:</a:t>
            </a:r>
          </a:p>
          <a:p>
            <a:r>
              <a:rPr lang="es-ES" dirty="0">
                <a:solidFill>
                  <a:schemeClr val="bg2"/>
                </a:solidFill>
              </a:rPr>
              <a:t>Desarrollar una solución que permita identificar los </a:t>
            </a:r>
            <a:r>
              <a:rPr lang="es-ES" dirty="0" err="1">
                <a:solidFill>
                  <a:schemeClr val="bg2"/>
                </a:solidFill>
              </a:rPr>
              <a:t>sellers</a:t>
            </a:r>
            <a:r>
              <a:rPr lang="es-ES" dirty="0">
                <a:solidFill>
                  <a:schemeClr val="bg2"/>
                </a:solidFill>
              </a:rPr>
              <a:t> más relevantes.</a:t>
            </a:r>
          </a:p>
          <a:p>
            <a:r>
              <a:rPr lang="es-ES" dirty="0">
                <a:solidFill>
                  <a:schemeClr val="bg2"/>
                </a:solidFill>
              </a:rPr>
              <a:t>Entregar la solución de forma que el equipo comercial la pueda emplear.</a:t>
            </a:r>
          </a:p>
          <a:p>
            <a:pPr marL="0" indent="0">
              <a:buNone/>
            </a:pPr>
            <a:endParaRPr lang="es-CO" b="1" dirty="0">
              <a:solidFill>
                <a:schemeClr val="bg2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A798EB-C731-E510-671D-2572CC07473A}"/>
              </a:ext>
            </a:extLst>
          </p:cNvPr>
          <p:cNvSpPr/>
          <p:nvPr/>
        </p:nvSpPr>
        <p:spPr>
          <a:xfrm>
            <a:off x="1287262" y="2318032"/>
            <a:ext cx="9623394" cy="1286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9149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Entendimiento del problema de negocio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2"/>
                </a:solidFill>
              </a:rPr>
              <a:t>¿Por qué es relevante el resolver el problema de negocio?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Identificar los </a:t>
            </a:r>
            <a:r>
              <a:rPr lang="es-ES" dirty="0" err="1">
                <a:solidFill>
                  <a:schemeClr val="bg1"/>
                </a:solidFill>
              </a:rPr>
              <a:t>sellers</a:t>
            </a:r>
            <a:r>
              <a:rPr lang="es-ES" dirty="0">
                <a:solidFill>
                  <a:schemeClr val="bg1"/>
                </a:solidFill>
              </a:rPr>
              <a:t> con un buen perfil, que sean relevantes para el negocio, permitirá al equipo comercial desarrollar estrategias de negocio que permitan darles un trato diferencial a estos </a:t>
            </a:r>
            <a:r>
              <a:rPr lang="es-ES" dirty="0" err="1">
                <a:solidFill>
                  <a:schemeClr val="bg1"/>
                </a:solidFill>
              </a:rPr>
              <a:t>sellers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Así, los demás </a:t>
            </a:r>
            <a:r>
              <a:rPr lang="es-ES" dirty="0" err="1">
                <a:solidFill>
                  <a:schemeClr val="bg1"/>
                </a:solidFill>
              </a:rPr>
              <a:t>sellers</a:t>
            </a:r>
            <a:r>
              <a:rPr lang="es-ES" dirty="0">
                <a:solidFill>
                  <a:schemeClr val="bg1"/>
                </a:solidFill>
              </a:rPr>
              <a:t> tendrán incentivos a mejorar su perfil y sus atributos de venta.</a:t>
            </a:r>
          </a:p>
          <a:p>
            <a:pPr marL="0" indent="0">
              <a:buNone/>
            </a:pPr>
            <a:endParaRPr lang="es-E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2"/>
                </a:solidFill>
              </a:rPr>
              <a:t>¿Cuál resultado del ejercicio le gustaría recibir al equipo comercial? ¿Cuáles son sus expectativas?</a:t>
            </a:r>
          </a:p>
          <a:p>
            <a:r>
              <a:rPr lang="es-CO" dirty="0">
                <a:solidFill>
                  <a:schemeClr val="bg2"/>
                </a:solidFill>
              </a:rPr>
              <a:t>Un indicador sencillo, al estilo de una marcación.</a:t>
            </a:r>
          </a:p>
          <a:p>
            <a:r>
              <a:rPr lang="es-CO" dirty="0">
                <a:solidFill>
                  <a:schemeClr val="bg2"/>
                </a:solidFill>
              </a:rPr>
              <a:t>Se entregará un indicador de la calidad de </a:t>
            </a:r>
            <a:r>
              <a:rPr lang="es-CO" dirty="0" err="1">
                <a:solidFill>
                  <a:schemeClr val="bg2"/>
                </a:solidFill>
              </a:rPr>
              <a:t>seller</a:t>
            </a:r>
            <a:r>
              <a:rPr lang="es-CO" dirty="0">
                <a:solidFill>
                  <a:schemeClr val="bg2"/>
                </a:solidFill>
              </a:rPr>
              <a:t> con tres niveles, a mayor nivel mayor relevancia.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A798EB-C731-E510-671D-2572CC07473A}"/>
              </a:ext>
            </a:extLst>
          </p:cNvPr>
          <p:cNvSpPr/>
          <p:nvPr/>
        </p:nvSpPr>
        <p:spPr>
          <a:xfrm>
            <a:off x="1219199" y="2318032"/>
            <a:ext cx="9493249" cy="2094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084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948770"/>
          </a:xfrm>
        </p:spPr>
        <p:txBody>
          <a:bodyPr/>
          <a:lstStyle/>
          <a:p>
            <a:r>
              <a:rPr lang="es-ES" dirty="0"/>
              <a:t>Construcción de los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1740984"/>
            <a:ext cx="9493250" cy="44023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2"/>
                </a:solidFill>
              </a:rPr>
              <a:t>Función </a:t>
            </a:r>
            <a:r>
              <a:rPr lang="es-ES" b="1" dirty="0" err="1">
                <a:solidFill>
                  <a:schemeClr val="bg2"/>
                </a:solidFill>
              </a:rPr>
              <a:t>Build_Dataset</a:t>
            </a:r>
            <a:r>
              <a:rPr lang="es-ES" b="1" dirty="0">
                <a:solidFill>
                  <a:schemeClr val="bg2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Se construye una función agnóstica al país y a la categoría para construir la base de datos. Esta recibe como parámetros: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URL con la API de Mercado Libre.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offset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total de </a:t>
            </a:r>
            <a:r>
              <a:rPr lang="es-ES" dirty="0" err="1">
                <a:solidFill>
                  <a:schemeClr val="bg1"/>
                </a:solidFill>
              </a:rPr>
              <a:t>items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es-ES" b="1" dirty="0">
                <a:solidFill>
                  <a:schemeClr val="bg2"/>
                </a:solidFill>
              </a:rPr>
              <a:t>Características de la base de datos: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bg2"/>
                </a:solidFill>
              </a:rPr>
              <a:t>Se escoge el país Colombia para la categoría "Animales y Mascotas“ (MCO1071).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chemeClr val="bg2"/>
                </a:solidFill>
              </a:rPr>
              <a:t>Hipótesis: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bg2"/>
                </a:solidFill>
              </a:rPr>
              <a:t>Al interior de esta categoría, se pueden identificar </a:t>
            </a:r>
            <a:r>
              <a:rPr lang="es-ES" dirty="0" err="1">
                <a:solidFill>
                  <a:schemeClr val="bg2"/>
                </a:solidFill>
              </a:rPr>
              <a:t>sellers</a:t>
            </a:r>
            <a:r>
              <a:rPr lang="es-ES" dirty="0">
                <a:solidFill>
                  <a:schemeClr val="bg2"/>
                </a:solidFill>
              </a:rPr>
              <a:t> “premium”, los cuales tienen un buen perfil y son relevantes para el negocio. Estos corresponden aproximadamente al 10% de todos los Sellers únicos en la categoría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A798EB-C731-E510-671D-2572CC07473A}"/>
              </a:ext>
            </a:extLst>
          </p:cNvPr>
          <p:cNvSpPr/>
          <p:nvPr/>
        </p:nvSpPr>
        <p:spPr>
          <a:xfrm>
            <a:off x="1219198" y="1740985"/>
            <a:ext cx="9493249" cy="2049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46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948770"/>
          </a:xfrm>
        </p:spPr>
        <p:txBody>
          <a:bodyPr/>
          <a:lstStyle/>
          <a:p>
            <a:r>
              <a:rPr lang="es-ES" dirty="0"/>
              <a:t>Análisis de los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1740984"/>
            <a:ext cx="9493250" cy="4650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A partir de un análisis preliminar de las variables, se identifican aquellas que son relevantes de cara al análisis: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Variables numéricas:</a:t>
            </a:r>
          </a:p>
          <a:p>
            <a:r>
              <a:rPr lang="es-ES" dirty="0">
                <a:solidFill>
                  <a:schemeClr val="bg1"/>
                </a:solidFill>
              </a:rPr>
              <a:t>Precio</a:t>
            </a:r>
          </a:p>
          <a:p>
            <a:r>
              <a:rPr lang="es-ES" dirty="0">
                <a:solidFill>
                  <a:schemeClr val="bg1"/>
                </a:solidFill>
              </a:rPr>
              <a:t>Precio original</a:t>
            </a:r>
          </a:p>
          <a:p>
            <a:r>
              <a:rPr lang="es-ES" dirty="0">
                <a:solidFill>
                  <a:schemeClr val="bg1"/>
                </a:solidFill>
              </a:rPr>
              <a:t>Cantidad vendida</a:t>
            </a:r>
          </a:p>
          <a:p>
            <a:r>
              <a:rPr lang="es-ES" dirty="0">
                <a:solidFill>
                  <a:schemeClr val="bg1"/>
                </a:solidFill>
              </a:rPr>
              <a:t>Cantidad disponible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Variables no numéricas:</a:t>
            </a:r>
          </a:p>
          <a:p>
            <a:r>
              <a:rPr lang="es-ES" dirty="0">
                <a:solidFill>
                  <a:schemeClr val="bg1"/>
                </a:solidFill>
              </a:rPr>
              <a:t>Free </a:t>
            </a:r>
            <a:r>
              <a:rPr lang="es-ES" dirty="0" err="1">
                <a:solidFill>
                  <a:schemeClr val="bg1"/>
                </a:solidFill>
              </a:rPr>
              <a:t>shipping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Tags</a:t>
            </a:r>
          </a:p>
          <a:p>
            <a:r>
              <a:rPr lang="es-ES" dirty="0" err="1">
                <a:solidFill>
                  <a:schemeClr val="bg1"/>
                </a:solidFill>
              </a:rPr>
              <a:t>Seller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Listing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1284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85" y="0"/>
            <a:ext cx="9493249" cy="948770"/>
          </a:xfrm>
        </p:spPr>
        <p:txBody>
          <a:bodyPr/>
          <a:lstStyle/>
          <a:p>
            <a:r>
              <a:rPr lang="es-ES" dirty="0"/>
              <a:t>Algunos </a:t>
            </a:r>
            <a:r>
              <a:rPr lang="es-ES" dirty="0" err="1"/>
              <a:t>insights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85" y="1039649"/>
            <a:ext cx="11327907" cy="2857649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bg2"/>
                </a:solidFill>
              </a:rPr>
              <a:t>El precio promedio de los ítems es de $250.000 y la mediana es de $ 87.300 </a:t>
            </a:r>
          </a:p>
          <a:p>
            <a:r>
              <a:rPr lang="es-ES" dirty="0">
                <a:solidFill>
                  <a:schemeClr val="bg2"/>
                </a:solidFill>
              </a:rPr>
              <a:t>El promedio de la cantidad vendida por </a:t>
            </a:r>
            <a:r>
              <a:rPr lang="es-ES" dirty="0" err="1">
                <a:solidFill>
                  <a:schemeClr val="bg2"/>
                </a:solidFill>
              </a:rPr>
              <a:t>seller</a:t>
            </a:r>
            <a:r>
              <a:rPr lang="es-ES" dirty="0">
                <a:solidFill>
                  <a:schemeClr val="bg2"/>
                </a:solidFill>
              </a:rPr>
              <a:t> es 124 unidades y la desviación estándar es de 225 unidades.</a:t>
            </a:r>
          </a:p>
          <a:p>
            <a:r>
              <a:rPr lang="es-ES" dirty="0">
                <a:solidFill>
                  <a:schemeClr val="bg2"/>
                </a:solidFill>
              </a:rPr>
              <a:t>La mayoría de los </a:t>
            </a:r>
            <a:r>
              <a:rPr lang="es-ES" dirty="0" err="1">
                <a:solidFill>
                  <a:schemeClr val="bg2"/>
                </a:solidFill>
              </a:rPr>
              <a:t>sellers</a:t>
            </a:r>
            <a:r>
              <a:rPr lang="es-ES" dirty="0">
                <a:solidFill>
                  <a:schemeClr val="bg2"/>
                </a:solidFill>
              </a:rPr>
              <a:t> tienen entre 1 a 100 ítems disponibles para la venta. El promedio de esta variable es 417 unidades. </a:t>
            </a:r>
          </a:p>
          <a:p>
            <a:r>
              <a:rPr lang="es-ES" dirty="0">
                <a:solidFill>
                  <a:schemeClr val="bg2"/>
                </a:solidFill>
              </a:rPr>
              <a:t>Todos los </a:t>
            </a:r>
            <a:r>
              <a:rPr lang="es-ES" dirty="0" err="1">
                <a:solidFill>
                  <a:schemeClr val="bg2"/>
                </a:solidFill>
              </a:rPr>
              <a:t>sellers</a:t>
            </a:r>
            <a:r>
              <a:rPr lang="es-ES" dirty="0">
                <a:solidFill>
                  <a:schemeClr val="bg2"/>
                </a:solidFill>
              </a:rPr>
              <a:t> aceptan </a:t>
            </a:r>
            <a:r>
              <a:rPr lang="es-ES" dirty="0" err="1">
                <a:solidFill>
                  <a:schemeClr val="bg2"/>
                </a:solidFill>
              </a:rPr>
              <a:t>MercadoPago</a:t>
            </a:r>
            <a:r>
              <a:rPr lang="es-ES" dirty="0">
                <a:solidFill>
                  <a:schemeClr val="bg2"/>
                </a:solidFill>
              </a:rPr>
              <a:t>.</a:t>
            </a:r>
          </a:p>
          <a:p>
            <a:r>
              <a:rPr lang="es-ES" dirty="0">
                <a:solidFill>
                  <a:schemeClr val="bg2"/>
                </a:solidFill>
              </a:rPr>
              <a:t>No se tiene información de descuentos y promociones.</a:t>
            </a:r>
          </a:p>
          <a:p>
            <a:r>
              <a:rPr lang="es-ES" dirty="0">
                <a:solidFill>
                  <a:schemeClr val="bg2"/>
                </a:solidFill>
              </a:rPr>
              <a:t>A partir de estos </a:t>
            </a:r>
            <a:r>
              <a:rPr lang="es-ES" dirty="0" err="1">
                <a:solidFill>
                  <a:schemeClr val="bg2"/>
                </a:solidFill>
              </a:rPr>
              <a:t>insights</a:t>
            </a:r>
            <a:r>
              <a:rPr lang="es-ES" dirty="0">
                <a:solidFill>
                  <a:schemeClr val="bg2"/>
                </a:solidFill>
              </a:rPr>
              <a:t> y observar la distribución de las variables, se identifica la necesidad de estandarizar las variables numéricas (no normalizar).</a:t>
            </a: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189284-DE34-62ED-F11F-21053CC0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59" y="3656459"/>
            <a:ext cx="4145874" cy="31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948770"/>
          </a:xfrm>
        </p:spPr>
        <p:txBody>
          <a:bodyPr/>
          <a:lstStyle/>
          <a:p>
            <a:r>
              <a:rPr lang="es-ES" dirty="0"/>
              <a:t>Procesamiento de los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1740984"/>
            <a:ext cx="9493250" cy="46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2"/>
                </a:solidFill>
              </a:rPr>
              <a:t>Variables numéricas:</a:t>
            </a: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Las variables numéricas relevantes son estandarizadas usando la función </a:t>
            </a:r>
            <a:r>
              <a:rPr lang="es-ES" dirty="0" err="1">
                <a:solidFill>
                  <a:schemeClr val="bg2"/>
                </a:solidFill>
              </a:rPr>
              <a:t>StandardScaler</a:t>
            </a:r>
            <a:r>
              <a:rPr lang="es-ES" dirty="0">
                <a:solidFill>
                  <a:schemeClr val="bg2"/>
                </a:solidFill>
              </a:rPr>
              <a:t>()</a:t>
            </a: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2"/>
                </a:solidFill>
              </a:rPr>
              <a:t>Variables no numéricas:</a:t>
            </a:r>
          </a:p>
          <a:p>
            <a:r>
              <a:rPr lang="es-ES" dirty="0">
                <a:solidFill>
                  <a:schemeClr val="bg2"/>
                </a:solidFill>
              </a:rPr>
              <a:t>De la variable ‘</a:t>
            </a:r>
            <a:r>
              <a:rPr lang="es-ES" dirty="0" err="1">
                <a:solidFill>
                  <a:schemeClr val="bg2"/>
                </a:solidFill>
              </a:rPr>
              <a:t>seller</a:t>
            </a:r>
            <a:r>
              <a:rPr lang="es-ES" dirty="0">
                <a:solidFill>
                  <a:schemeClr val="bg2"/>
                </a:solidFill>
              </a:rPr>
              <a:t>’ se extrae el id único de los </a:t>
            </a:r>
            <a:r>
              <a:rPr lang="es-ES" dirty="0" err="1">
                <a:solidFill>
                  <a:schemeClr val="bg2"/>
                </a:solidFill>
              </a:rPr>
              <a:t>sellers</a:t>
            </a:r>
            <a:r>
              <a:rPr lang="es-ES" dirty="0">
                <a:solidFill>
                  <a:schemeClr val="bg2"/>
                </a:solidFill>
              </a:rPr>
              <a:t>. </a:t>
            </a:r>
            <a:r>
              <a:rPr lang="es-ES" b="1" dirty="0">
                <a:solidFill>
                  <a:schemeClr val="bg1"/>
                </a:solidFill>
              </a:rPr>
              <a:t>Se tienen 195 </a:t>
            </a:r>
            <a:r>
              <a:rPr lang="es-ES" b="1" dirty="0" err="1">
                <a:solidFill>
                  <a:schemeClr val="bg1"/>
                </a:solidFill>
              </a:rPr>
              <a:t>seller</a:t>
            </a:r>
            <a:r>
              <a:rPr lang="es-ES" b="1" dirty="0">
                <a:solidFill>
                  <a:schemeClr val="bg1"/>
                </a:solidFill>
              </a:rPr>
              <a:t> únicos.</a:t>
            </a:r>
          </a:p>
          <a:p>
            <a:r>
              <a:rPr lang="es-ES" dirty="0">
                <a:solidFill>
                  <a:schemeClr val="bg2"/>
                </a:solidFill>
              </a:rPr>
              <a:t>De la variable ‘</a:t>
            </a:r>
            <a:r>
              <a:rPr lang="es-ES" dirty="0" err="1">
                <a:solidFill>
                  <a:schemeClr val="bg2"/>
                </a:solidFill>
              </a:rPr>
              <a:t>shipping</a:t>
            </a:r>
            <a:r>
              <a:rPr lang="es-ES" dirty="0">
                <a:solidFill>
                  <a:schemeClr val="bg2"/>
                </a:solidFill>
              </a:rPr>
              <a:t>’ se extrae la variable que indica si el </a:t>
            </a:r>
            <a:r>
              <a:rPr lang="es-ES" dirty="0" err="1">
                <a:solidFill>
                  <a:schemeClr val="bg2"/>
                </a:solidFill>
              </a:rPr>
              <a:t>seller</a:t>
            </a:r>
            <a:r>
              <a:rPr lang="es-ES" dirty="0">
                <a:solidFill>
                  <a:schemeClr val="bg2"/>
                </a:solidFill>
              </a:rPr>
              <a:t> tiene o no free </a:t>
            </a:r>
            <a:r>
              <a:rPr lang="es-ES" dirty="0" err="1">
                <a:solidFill>
                  <a:schemeClr val="bg2"/>
                </a:solidFill>
              </a:rPr>
              <a:t>shipping</a:t>
            </a:r>
            <a:r>
              <a:rPr lang="es-ES" dirty="0">
                <a:solidFill>
                  <a:schemeClr val="bg2"/>
                </a:solidFill>
              </a:rPr>
              <a:t>.</a:t>
            </a:r>
          </a:p>
          <a:p>
            <a:r>
              <a:rPr lang="es-ES" dirty="0">
                <a:solidFill>
                  <a:schemeClr val="bg2"/>
                </a:solidFill>
              </a:rPr>
              <a:t>De la variable ‘tags’ se extraen los primeros 5 tags del ítem.</a:t>
            </a:r>
          </a:p>
          <a:p>
            <a:r>
              <a:rPr lang="es-ES" dirty="0">
                <a:solidFill>
                  <a:schemeClr val="bg2"/>
                </a:solidFill>
              </a:rPr>
              <a:t>La variable ‘</a:t>
            </a:r>
            <a:r>
              <a:rPr lang="es-ES" dirty="0" err="1">
                <a:solidFill>
                  <a:schemeClr val="bg2"/>
                </a:solidFill>
              </a:rPr>
              <a:t>listing_type_id</a:t>
            </a:r>
            <a:r>
              <a:rPr lang="es-ES" dirty="0">
                <a:solidFill>
                  <a:schemeClr val="bg2"/>
                </a:solidFill>
              </a:rPr>
              <a:t>’ también de emplea, a pesar tener solo 2 categorías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881307-C604-5FDF-22FB-EE5D353F9D48}"/>
              </a:ext>
            </a:extLst>
          </p:cNvPr>
          <p:cNvSpPr/>
          <p:nvPr/>
        </p:nvSpPr>
        <p:spPr>
          <a:xfrm>
            <a:off x="1219198" y="1740985"/>
            <a:ext cx="9493249" cy="128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727BDE6-8897-F41C-0E00-A81A6D9C5903}"/>
              </a:ext>
            </a:extLst>
          </p:cNvPr>
          <p:cNvSpPr/>
          <p:nvPr/>
        </p:nvSpPr>
        <p:spPr>
          <a:xfrm rot="10800000" flipH="1">
            <a:off x="10283418" y="3830716"/>
            <a:ext cx="470517" cy="1606858"/>
          </a:xfrm>
          <a:prstGeom prst="rightBrace">
            <a:avLst>
              <a:gd name="adj1" fmla="val 8333"/>
              <a:gd name="adj2" fmla="val 48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6FC991-52C2-5D2A-4E21-0D1133D6E7A6}"/>
              </a:ext>
            </a:extLst>
          </p:cNvPr>
          <p:cNvSpPr txBox="1"/>
          <p:nvPr/>
        </p:nvSpPr>
        <p:spPr>
          <a:xfrm>
            <a:off x="10753935" y="4480256"/>
            <a:ext cx="143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ighlight>
                  <a:srgbClr val="008080"/>
                </a:highlight>
              </a:rPr>
              <a:t>Diccionarios</a:t>
            </a:r>
            <a:endParaRPr lang="es-CO" sz="1400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531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948770"/>
          </a:xfrm>
        </p:spPr>
        <p:txBody>
          <a:bodyPr/>
          <a:lstStyle/>
          <a:p>
            <a:r>
              <a:rPr lang="es-ES" dirty="0" err="1"/>
              <a:t>Encoding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1740984"/>
            <a:ext cx="9493250" cy="46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Para codificar las variables no numéricas se emplean los siguientes métodos:</a:t>
            </a: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Por último, para codificar el </a:t>
            </a:r>
            <a:r>
              <a:rPr lang="es-ES" dirty="0" err="1">
                <a:solidFill>
                  <a:schemeClr val="bg1"/>
                </a:solidFill>
              </a:rPr>
              <a:t>item</a:t>
            </a:r>
            <a:r>
              <a:rPr lang="es-ES" dirty="0">
                <a:solidFill>
                  <a:schemeClr val="bg1"/>
                </a:solidFill>
              </a:rPr>
              <a:t> ID se realiza una </a:t>
            </a:r>
            <a:r>
              <a:rPr lang="es-ES" dirty="0" err="1">
                <a:solidFill>
                  <a:schemeClr val="bg1"/>
                </a:solidFill>
              </a:rPr>
              <a:t>clusterización</a:t>
            </a:r>
            <a:r>
              <a:rPr lang="es-ES" dirty="0">
                <a:solidFill>
                  <a:schemeClr val="bg1"/>
                </a:solidFill>
              </a:rPr>
              <a:t> empleando 50 </a:t>
            </a:r>
            <a:r>
              <a:rPr lang="es-ES" dirty="0" err="1">
                <a:solidFill>
                  <a:schemeClr val="bg1"/>
                </a:solidFill>
              </a:rPr>
              <a:t>clústers</a:t>
            </a:r>
            <a:r>
              <a:rPr lang="es-ES" dirty="0">
                <a:solidFill>
                  <a:schemeClr val="bg1"/>
                </a:solidFill>
              </a:rPr>
              <a:t>, con alrededor de 20 ítems únicos por categoría. Esto para poder emplear la “categoría” de los ítems en el desarrollo de los modelos.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4A7A06B-FA0D-A167-F658-08727819E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08655"/>
              </p:ext>
            </p:extLst>
          </p:nvPr>
        </p:nvGraphicFramePr>
        <p:xfrm>
          <a:off x="1901823" y="2344279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41718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5762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Variable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Encoding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Listing_type_id</a:t>
                      </a:r>
                      <a:endParaRPr lang="es-CO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Ordinal </a:t>
                      </a:r>
                      <a:r>
                        <a:rPr lang="es-ES" dirty="0" err="1"/>
                        <a:t>Encoding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4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Free </a:t>
                      </a:r>
                      <a:r>
                        <a:rPr lang="es-ES" dirty="0" err="1"/>
                        <a:t>shipping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Binary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Encoding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1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Tags 1-5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One</a:t>
                      </a:r>
                      <a:r>
                        <a:rPr lang="es-ES" dirty="0"/>
                        <a:t>-Hot </a:t>
                      </a:r>
                      <a:r>
                        <a:rPr lang="es-ES" dirty="0" err="1"/>
                        <a:t>Encoding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8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5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15D4-F38E-1D89-01A8-DF6E09B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948770"/>
          </a:xfrm>
        </p:spPr>
        <p:txBody>
          <a:bodyPr/>
          <a:lstStyle/>
          <a:p>
            <a:r>
              <a:rPr lang="es-ES" dirty="0"/>
              <a:t>Planteamiento de la solución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2A8A8-1918-1727-E127-2DCE39F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1740984"/>
            <a:ext cx="9493250" cy="46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Para desarrollar un índice de la calidad del vendedor, se plantea el desarrollo de dos tipos de modelos en paralelo: </a:t>
            </a:r>
            <a:r>
              <a:rPr lang="es-ES" b="1" dirty="0">
                <a:solidFill>
                  <a:schemeClr val="bg2"/>
                </a:solidFill>
              </a:rPr>
              <a:t>modelos de </a:t>
            </a:r>
            <a:r>
              <a:rPr lang="es-ES" b="1" dirty="0" err="1">
                <a:solidFill>
                  <a:schemeClr val="bg2"/>
                </a:solidFill>
              </a:rPr>
              <a:t>clusterización</a:t>
            </a:r>
            <a:r>
              <a:rPr lang="es-ES" b="1" dirty="0">
                <a:solidFill>
                  <a:schemeClr val="bg2"/>
                </a:solidFill>
              </a:rPr>
              <a:t> y modelos de detección de anomalías.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Respecto a la </a:t>
            </a:r>
            <a:r>
              <a:rPr lang="es-ES" dirty="0" err="1">
                <a:solidFill>
                  <a:schemeClr val="bg1"/>
                </a:solidFill>
              </a:rPr>
              <a:t>clusterización</a:t>
            </a:r>
            <a:r>
              <a:rPr lang="es-ES" dirty="0">
                <a:solidFill>
                  <a:schemeClr val="bg1"/>
                </a:solidFill>
              </a:rPr>
              <a:t>, se entrenan los siguientes modelos:</a:t>
            </a:r>
          </a:p>
          <a:p>
            <a:r>
              <a:rPr lang="es-ES" dirty="0">
                <a:solidFill>
                  <a:schemeClr val="bg1"/>
                </a:solidFill>
              </a:rPr>
              <a:t>K-</a:t>
            </a:r>
            <a:r>
              <a:rPr lang="es-ES" dirty="0" err="1">
                <a:solidFill>
                  <a:schemeClr val="bg1"/>
                </a:solidFill>
              </a:rPr>
              <a:t>Means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2"/>
                </a:solidFill>
              </a:rPr>
              <a:t>Hierarchical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Clustering</a:t>
            </a:r>
            <a:endParaRPr lang="es-ES" dirty="0">
              <a:solidFill>
                <a:schemeClr val="bg2"/>
              </a:solidFill>
            </a:endParaRPr>
          </a:p>
          <a:p>
            <a:r>
              <a:rPr lang="es-ES" dirty="0">
                <a:solidFill>
                  <a:schemeClr val="bg2"/>
                </a:solidFill>
              </a:rPr>
              <a:t>DBSCAN </a:t>
            </a:r>
            <a:r>
              <a:rPr lang="es-ES" dirty="0" err="1">
                <a:solidFill>
                  <a:schemeClr val="bg2"/>
                </a:solidFill>
              </a:rPr>
              <a:t>Clustering</a:t>
            </a: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Para la detección de anomalías, se entrena un algoritmo </a:t>
            </a:r>
            <a:r>
              <a:rPr lang="es-ES" dirty="0" err="1">
                <a:solidFill>
                  <a:schemeClr val="bg2"/>
                </a:solidFill>
              </a:rPr>
              <a:t>Isolation</a:t>
            </a:r>
            <a:r>
              <a:rPr lang="es-ES" dirty="0">
                <a:solidFill>
                  <a:schemeClr val="bg2"/>
                </a:solidFill>
              </a:rPr>
              <a:t> Forest.</a:t>
            </a:r>
          </a:p>
          <a:p>
            <a:pPr marL="0" indent="0">
              <a:buNone/>
            </a:pPr>
            <a:r>
              <a:rPr lang="es-ES" dirty="0">
                <a:solidFill>
                  <a:schemeClr val="bg2"/>
                </a:solidFill>
              </a:rPr>
              <a:t>El objetivo es detectar el grupo dentro de los </a:t>
            </a:r>
            <a:r>
              <a:rPr lang="es-ES" dirty="0" err="1">
                <a:solidFill>
                  <a:schemeClr val="bg2"/>
                </a:solidFill>
              </a:rPr>
              <a:t>clústers</a:t>
            </a:r>
            <a:r>
              <a:rPr lang="es-ES" dirty="0">
                <a:solidFill>
                  <a:schemeClr val="bg2"/>
                </a:solidFill>
              </a:rPr>
              <a:t> que tenga un mejor desempeño en términos de los atributos relevantes, y dentro de este clúster poder detectar un sub segmento que tenga aún mejor desempeño en dichos atributos.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A113F7-A461-F4A4-C338-913EF37F712B}"/>
              </a:ext>
            </a:extLst>
          </p:cNvPr>
          <p:cNvSpPr/>
          <p:nvPr/>
        </p:nvSpPr>
        <p:spPr>
          <a:xfrm>
            <a:off x="1121543" y="4794904"/>
            <a:ext cx="9493249" cy="128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8640084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1271</Words>
  <Application>Microsoft Office PowerPoint</Application>
  <PresentationFormat>Panorámica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Consolas</vt:lpstr>
      <vt:lpstr>Franklin Gothic Heavy</vt:lpstr>
      <vt:lpstr>AfterhoursVTI</vt:lpstr>
      <vt:lpstr>Data Science Challenge</vt:lpstr>
      <vt:lpstr>Caso de negocio</vt:lpstr>
      <vt:lpstr>Entendimiento del problema de negocio</vt:lpstr>
      <vt:lpstr>Construcción de los datos</vt:lpstr>
      <vt:lpstr>Análisis de los datos</vt:lpstr>
      <vt:lpstr>Algunos insights</vt:lpstr>
      <vt:lpstr>Procesamiento de los datos</vt:lpstr>
      <vt:lpstr>Encoding</vt:lpstr>
      <vt:lpstr>Planteamiento de la solución</vt:lpstr>
      <vt:lpstr>Desarrollo de la solución</vt:lpstr>
      <vt:lpstr>Clustering</vt:lpstr>
      <vt:lpstr>Clustering</vt:lpstr>
      <vt:lpstr>Isolation Forest</vt:lpstr>
      <vt:lpstr>Solución</vt:lpstr>
      <vt:lpstr>Conclusiones y próximos pasos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Challenge</dc:title>
  <dc:creator>Laura Gabriela Amado Morales</dc:creator>
  <cp:lastModifiedBy>Laura Gabriela Amado Morales</cp:lastModifiedBy>
  <cp:revision>1</cp:revision>
  <dcterms:created xsi:type="dcterms:W3CDTF">2023-06-05T23:10:56Z</dcterms:created>
  <dcterms:modified xsi:type="dcterms:W3CDTF">2023-06-06T02:30:39Z</dcterms:modified>
</cp:coreProperties>
</file>