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8" r:id="rId4"/>
    <p:sldId id="262" r:id="rId5"/>
    <p:sldId id="263" r:id="rId6"/>
    <p:sldId id="264" r:id="rId7"/>
    <p:sldId id="265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9AED98C-A07C-435E-9731-34B361684ABA}">
          <p14:sldIdLst>
            <p14:sldId id="256"/>
            <p14:sldId id="261"/>
            <p14:sldId id="258"/>
            <p14:sldId id="262"/>
            <p14:sldId id="263"/>
            <p14:sldId id="264"/>
            <p14:sldId id="265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FC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14926E2-AD9A-7941-85BC-E3A51AAFF70A}" v="58" dt="2023-01-16T01:44:48.0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4" d="100"/>
          <a:sy n="64" d="100"/>
        </p:scale>
        <p:origin x="252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8952E-5F5A-70CB-E849-58ABAEB779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50A8E8-24E4-E1E6-EBE0-C9F8141E8D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133127-C479-3372-1E2D-A8589F0F1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233B1-A6B9-43EC-A072-0BF355B4A24E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48392F-286D-089B-3AD4-5F83FF359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18262E-37E1-8A87-AC8A-CD0D47C62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B425-FA2D-4A06-AE12-95B049A23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820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F047C-E15A-49D9-A466-236E6B5CD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4DE39E-F9E1-7F0A-EFBB-9080BE584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5C5D9-C423-F858-8F71-E82DA2E7E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233B1-A6B9-43EC-A072-0BF355B4A24E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8ABCF8-32A4-B573-5FD0-201E181D1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059E5B-1BE7-12E6-4E65-36518777B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B425-FA2D-4A06-AE12-95B049A23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85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9A573F-2A4B-DE8C-4F63-F493A1F41D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7D92C0-B7B5-98ED-8277-A1CA16CB50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DEFC6C-6A1D-D42E-0F0B-3FA21CFEC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233B1-A6B9-43EC-A072-0BF355B4A24E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72D25A-8B28-95E6-36B3-2AA6AC685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C91C93-E5D9-C27E-001C-A735D098B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B425-FA2D-4A06-AE12-95B049A23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596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F1E91-D838-2346-37C7-6AEF64684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FC85BE-7E66-4533-8885-689CAC1433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93E025-AEC1-20F8-A00A-F6A6525E5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233B1-A6B9-43EC-A072-0BF355B4A24E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26A8EE-D273-B847-1DF7-78780D6E2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4F080C-66C5-E4E6-B826-44D755294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B425-FA2D-4A06-AE12-95B049A23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151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D75E6-D406-6CFF-4227-8D23AAAD7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214501-0621-1620-D45E-189B26D2BA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E27D10-89B9-CCB2-2E78-EFB8CFF57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233B1-A6B9-43EC-A072-0BF355B4A24E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62B706-E7C5-2D15-D01E-B9954AA13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225A4D-1CF2-4CC2-5D71-C8F104B3B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B425-FA2D-4A06-AE12-95B049A23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22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2EB8F-98DD-3C6E-6865-48880455E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08EE9-2CEF-5EF3-4A5A-C76104A5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CA80C2-FE6B-4C0C-6628-ECCFE0C94F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AE8C3C-92A1-7C04-6A10-0E741578D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233B1-A6B9-43EC-A072-0BF355B4A24E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A3FBDB-C145-59ED-4831-C1EC2BBF0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CEA23B-80A0-2754-8A84-7258ABAC4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B425-FA2D-4A06-AE12-95B049A23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358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560D9-0038-4F26-7BF0-5881701E6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24DB6F-9E9D-082C-2C5C-AF6BADA005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5DD949-7DD2-DCB5-8911-0273CAF591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1742B3-0EFB-9ECA-D584-E0CF2FA836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03F8BA-69F6-B10D-CAE3-8D92EB06A8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523A7F-28EC-EF39-373F-9623CBD91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233B1-A6B9-43EC-A072-0BF355B4A24E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F7D876-86F1-CBF0-404D-99218F77D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302AF4-EFA5-ABCB-9207-65ABA3DAD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B425-FA2D-4A06-AE12-95B049A23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038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5DFD2-44C9-9DC2-B73C-549089E06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BEB293-436D-CD75-E7F4-F3A7B4B9E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233B1-A6B9-43EC-A072-0BF355B4A24E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220C42-6869-ABFC-F4E0-8E77DDF6E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644D90-0D99-7855-827E-521BFC377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B425-FA2D-4A06-AE12-95B049A23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259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D2D9A1-46C6-FA72-8225-D496A9389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233B1-A6B9-43EC-A072-0BF355B4A24E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CFAA8E-D5DA-4727-2BA6-F6136968B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3AB263-6B61-83DF-635E-CD825AFFB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B425-FA2D-4A06-AE12-95B049A23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293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087BC-0834-62FB-E9F0-C60E766A8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37C06-C956-DBCF-61C1-FC53F2918F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66D48F-0A86-CDA9-DCA4-15BD8B7176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033326-3583-C8E7-8A42-2E7FF20A9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233B1-A6B9-43EC-A072-0BF355B4A24E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7A7A3D-9C91-CF9A-DC6F-409B60491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C4633B-9DA3-D348-6A02-B76A79A5B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B425-FA2D-4A06-AE12-95B049A23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213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7453F-CE59-C822-441E-2FAEA12E7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A154AC-28DD-3D7A-427E-838E496297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310116-BB3B-9723-9C4E-3BBC8E2A62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FDA8B1-C570-FE44-65EE-4C380AA7F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233B1-A6B9-43EC-A072-0BF355B4A24E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CD6D14-60DE-2BBA-8556-8C646F515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DD5857-2082-128B-F9BB-A2E429C44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B425-FA2D-4A06-AE12-95B049A23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847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4BB183-E311-F89A-E5D1-57A7FCA88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DD513E-3355-31CF-53D0-CDA2C2A436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DF7747-10C5-1FF2-6651-71FE1567F2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A233B1-A6B9-43EC-A072-0BF355B4A24E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D5CE69-DDFB-28BD-1D9F-3D589C17D6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600A05-5A67-5E03-6809-5318F3BBFB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2CB425-FA2D-4A06-AE12-95B049A23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688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D0BD80E-E431-30D0-6331-FABE1C7DB191}"/>
              </a:ext>
            </a:extLst>
          </p:cNvPr>
          <p:cNvSpPr/>
          <p:nvPr/>
        </p:nvSpPr>
        <p:spPr>
          <a:xfrm>
            <a:off x="1149625" y="1687994"/>
            <a:ext cx="9892749" cy="3482011"/>
          </a:xfrm>
          <a:prstGeom prst="rect">
            <a:avLst/>
          </a:prstGeom>
          <a:noFill/>
          <a:ln w="57150">
            <a:solidFill>
              <a:srgbClr val="FCFC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b="1" dirty="0">
              <a:solidFill>
                <a:schemeClr val="tx1">
                  <a:lumMod val="85000"/>
                  <a:lumOff val="15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40C645C-844D-01A8-0CF3-89A3B2B350A0}"/>
              </a:ext>
            </a:extLst>
          </p:cNvPr>
          <p:cNvSpPr/>
          <p:nvPr/>
        </p:nvSpPr>
        <p:spPr>
          <a:xfrm>
            <a:off x="1577008" y="2173355"/>
            <a:ext cx="9037984" cy="848141"/>
          </a:xfrm>
          <a:prstGeom prst="rect">
            <a:avLst/>
          </a:prstGeom>
          <a:solidFill>
            <a:srgbClr val="FCFC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</a:rPr>
              <a:t>CREDIT SCORE MODELLING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07E23B2-DC6D-8265-1CB6-58CCB25764DF}"/>
              </a:ext>
            </a:extLst>
          </p:cNvPr>
          <p:cNvSpPr/>
          <p:nvPr/>
        </p:nvSpPr>
        <p:spPr>
          <a:xfrm>
            <a:off x="1577008" y="3266661"/>
            <a:ext cx="3962401" cy="377688"/>
          </a:xfrm>
          <a:prstGeom prst="rect">
            <a:avLst/>
          </a:prstGeom>
          <a:solidFill>
            <a:srgbClr val="FCFC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</a:rPr>
              <a:t>Laurensius</a:t>
            </a: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</a:rPr>
              <a:t> </a:t>
            </a:r>
            <a:r>
              <a:rPr lang="en-US" sz="2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</a:rPr>
              <a:t>Fabianus</a:t>
            </a: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</a:rPr>
              <a:t> Steven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9E16EB5-D779-6D00-CBAD-8BA012A10790}"/>
              </a:ext>
            </a:extLst>
          </p:cNvPr>
          <p:cNvSpPr/>
          <p:nvPr/>
        </p:nvSpPr>
        <p:spPr>
          <a:xfrm>
            <a:off x="1577007" y="3876263"/>
            <a:ext cx="3962401" cy="377688"/>
          </a:xfrm>
          <a:prstGeom prst="rect">
            <a:avLst/>
          </a:prstGeom>
          <a:solidFill>
            <a:srgbClr val="FCFC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</a:rPr>
              <a:t>Raden Fadil Aji Saputra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9262F2-7CD1-7C11-4BAF-F110F2E28555}"/>
              </a:ext>
            </a:extLst>
          </p:cNvPr>
          <p:cNvSpPr/>
          <p:nvPr/>
        </p:nvSpPr>
        <p:spPr>
          <a:xfrm>
            <a:off x="5622396" y="3266661"/>
            <a:ext cx="4992596" cy="987290"/>
          </a:xfrm>
          <a:prstGeom prst="rect">
            <a:avLst/>
          </a:prstGeom>
          <a:solidFill>
            <a:srgbClr val="FCFC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id-ID" sz="4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23-03-080-5</a:t>
            </a:r>
            <a:endParaRPr lang="en-US" sz="4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8299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D4EAD35-2662-80D2-DDCE-6A179A21F872}"/>
              </a:ext>
            </a:extLst>
          </p:cNvPr>
          <p:cNvSpPr/>
          <p:nvPr/>
        </p:nvSpPr>
        <p:spPr>
          <a:xfrm>
            <a:off x="7163812" y="5772557"/>
            <a:ext cx="1649860" cy="377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</a:rPr>
              <a:t>5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C48C980-D3A8-2B86-F464-B84DCDAE1236}"/>
              </a:ext>
            </a:extLst>
          </p:cNvPr>
          <p:cNvSpPr/>
          <p:nvPr/>
        </p:nvSpPr>
        <p:spPr>
          <a:xfrm>
            <a:off x="7163813" y="5398746"/>
            <a:ext cx="1649860" cy="377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"/>
              </a:rPr>
              <a:t>4</a:t>
            </a:r>
            <a:endParaRPr lang="en-US" sz="1200" i="1" dirty="0">
              <a:solidFill>
                <a:schemeClr val="tx1">
                  <a:lumMod val="85000"/>
                  <a:lumOff val="15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C00BD88-E6A8-90A2-F57C-0F8ADF105DFE}"/>
              </a:ext>
            </a:extLst>
          </p:cNvPr>
          <p:cNvSpPr/>
          <p:nvPr/>
        </p:nvSpPr>
        <p:spPr>
          <a:xfrm>
            <a:off x="7163813" y="5021058"/>
            <a:ext cx="1649860" cy="377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</a:rPr>
              <a:t>3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5002059-D43A-A0BD-C246-A9EB7A346E50}"/>
              </a:ext>
            </a:extLst>
          </p:cNvPr>
          <p:cNvSpPr/>
          <p:nvPr/>
        </p:nvSpPr>
        <p:spPr>
          <a:xfrm>
            <a:off x="7163813" y="4648670"/>
            <a:ext cx="1649860" cy="377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</a:rPr>
              <a:t>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A302EB4-AF9C-4836-A686-7FCD51531E04}"/>
              </a:ext>
            </a:extLst>
          </p:cNvPr>
          <p:cNvSpPr/>
          <p:nvPr/>
        </p:nvSpPr>
        <p:spPr>
          <a:xfrm>
            <a:off x="7163813" y="4270982"/>
            <a:ext cx="1649860" cy="377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</a:rPr>
              <a:t>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1275EAF-13FD-55F7-476E-018385EEC139}"/>
              </a:ext>
            </a:extLst>
          </p:cNvPr>
          <p:cNvSpPr/>
          <p:nvPr/>
        </p:nvSpPr>
        <p:spPr>
          <a:xfrm>
            <a:off x="7163813" y="3898594"/>
            <a:ext cx="1649860" cy="377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</a:rPr>
              <a:t>0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D476BC5-80CD-940A-E945-8D9B45AB4F06}"/>
              </a:ext>
            </a:extLst>
          </p:cNvPr>
          <p:cNvSpPr/>
          <p:nvPr/>
        </p:nvSpPr>
        <p:spPr>
          <a:xfrm>
            <a:off x="7163813" y="3520906"/>
            <a:ext cx="1649860" cy="377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</a:rPr>
              <a:t>C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40C3B50-4F4A-5C7F-F3A6-D0227CE93149}"/>
              </a:ext>
            </a:extLst>
          </p:cNvPr>
          <p:cNvSpPr/>
          <p:nvPr/>
        </p:nvSpPr>
        <p:spPr>
          <a:xfrm>
            <a:off x="0" y="-11169"/>
            <a:ext cx="12192000" cy="11744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b="1" dirty="0">
              <a:solidFill>
                <a:schemeClr val="tx1">
                  <a:lumMod val="85000"/>
                  <a:lumOff val="15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5AF19E-9B16-6B14-4436-AB16D9AC309B}"/>
              </a:ext>
            </a:extLst>
          </p:cNvPr>
          <p:cNvSpPr txBox="1"/>
          <p:nvPr/>
        </p:nvSpPr>
        <p:spPr>
          <a:xfrm>
            <a:off x="251389" y="283680"/>
            <a:ext cx="3308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</a:rPr>
              <a:t>Data Preparation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D17FA1B-E842-FA75-8475-FB4E4B437849}"/>
              </a:ext>
            </a:extLst>
          </p:cNvPr>
          <p:cNvSpPr/>
          <p:nvPr/>
        </p:nvSpPr>
        <p:spPr>
          <a:xfrm>
            <a:off x="3284208" y="3520906"/>
            <a:ext cx="3392820" cy="377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</a:rPr>
              <a:t>Terdapat</a:t>
            </a: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</a:rPr>
              <a:t> 5.763 </a:t>
            </a:r>
            <a:r>
              <a:rPr lang="en-US" sz="12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</a:rPr>
              <a:t>outlier</a:t>
            </a: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</a:rPr>
              <a:t> yang </a:t>
            </a:r>
            <a:r>
              <a:rPr lang="en-US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</a:rPr>
              <a:t>dihapuskan</a:t>
            </a: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</a:rPr>
              <a:t> dengan </a:t>
            </a:r>
            <a:r>
              <a:rPr lang="en-US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</a:rPr>
              <a:t>metode</a:t>
            </a: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</a:rPr>
              <a:t> IQR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3461942-2785-182E-9173-0A1E617403A6}"/>
              </a:ext>
            </a:extLst>
          </p:cNvPr>
          <p:cNvSpPr/>
          <p:nvPr/>
        </p:nvSpPr>
        <p:spPr>
          <a:xfrm>
            <a:off x="632030" y="3520906"/>
            <a:ext cx="2165392" cy="377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</a:rPr>
              <a:t>AMT_INCOME_TOTAL_L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EC83EEF-2ABD-9B32-79C1-AB245B9B874E}"/>
              </a:ext>
            </a:extLst>
          </p:cNvPr>
          <p:cNvSpPr/>
          <p:nvPr/>
        </p:nvSpPr>
        <p:spPr>
          <a:xfrm>
            <a:off x="632030" y="3148518"/>
            <a:ext cx="2165393" cy="377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</a:rPr>
              <a:t>OCCUPATION_TYPE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B82B00B-5D52-1C1D-CAFB-311AD7B15539}"/>
              </a:ext>
            </a:extLst>
          </p:cNvPr>
          <p:cNvSpPr/>
          <p:nvPr/>
        </p:nvSpPr>
        <p:spPr>
          <a:xfrm>
            <a:off x="632030" y="1771556"/>
            <a:ext cx="6045001" cy="377688"/>
          </a:xfrm>
          <a:prstGeom prst="rect">
            <a:avLst/>
          </a:prstGeom>
          <a:solidFill>
            <a:srgbClr val="FCFC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</a:rPr>
              <a:t>Data Cleaning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E98E950-AF1F-5560-C858-4C71899AEFF7}"/>
              </a:ext>
            </a:extLst>
          </p:cNvPr>
          <p:cNvSpPr/>
          <p:nvPr/>
        </p:nvSpPr>
        <p:spPr>
          <a:xfrm>
            <a:off x="3284210" y="3148518"/>
            <a:ext cx="3392821" cy="377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</a:rPr>
              <a:t>Mengganti</a:t>
            </a: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</a:rPr>
              <a:t> 30,6% data </a:t>
            </a:r>
            <a:r>
              <a:rPr lang="en-US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</a:rPr>
              <a:t>kosong</a:t>
            </a: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</a:rPr>
              <a:t> dengan ‘</a:t>
            </a:r>
            <a:r>
              <a:rPr lang="en-US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</a:rPr>
              <a:t>na</a:t>
            </a: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</a:rPr>
              <a:t>’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8A74823-D798-E467-97FB-C2875E30876F}"/>
              </a:ext>
            </a:extLst>
          </p:cNvPr>
          <p:cNvSpPr/>
          <p:nvPr/>
        </p:nvSpPr>
        <p:spPr>
          <a:xfrm>
            <a:off x="632030" y="2241772"/>
            <a:ext cx="6045001" cy="90674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</a:rPr>
              <a:t>Imputasi</a:t>
            </a:r>
            <a:r>
              <a:rPr 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</a:rPr>
              <a:t> dan </a:t>
            </a:r>
            <a:r>
              <a:rPr lang="en-US" sz="1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</a:rPr>
              <a:t>penanganan</a:t>
            </a:r>
            <a:r>
              <a:rPr 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</a:rPr>
              <a:t> </a:t>
            </a:r>
            <a:r>
              <a:rPr lang="en-US" sz="15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</a:rPr>
              <a:t>outlier</a:t>
            </a:r>
            <a:endParaRPr lang="en-US" sz="1500" dirty="0">
              <a:solidFill>
                <a:schemeClr val="tx1">
                  <a:lumMod val="85000"/>
                  <a:lumOff val="15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9714D9A-ABCA-0AEE-BE90-E75D847962EC}"/>
              </a:ext>
            </a:extLst>
          </p:cNvPr>
          <p:cNvSpPr/>
          <p:nvPr/>
        </p:nvSpPr>
        <p:spPr>
          <a:xfrm>
            <a:off x="2785517" y="3241618"/>
            <a:ext cx="510598" cy="191488"/>
          </a:xfrm>
          <a:prstGeom prst="rect">
            <a:avLst/>
          </a:prstGeom>
          <a:solidFill>
            <a:srgbClr val="FCFC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</a:rPr>
              <a:t>Dengan </a:t>
            </a:r>
            <a:r>
              <a:rPr lang="en-US" sz="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</a:rPr>
              <a:t>Metode</a:t>
            </a:r>
            <a:endParaRPr lang="en-US" sz="600" b="1" dirty="0">
              <a:solidFill>
                <a:schemeClr val="tx1">
                  <a:lumMod val="85000"/>
                  <a:lumOff val="15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C48A259-C3B2-27A9-3865-2BB2581485B8}"/>
              </a:ext>
            </a:extLst>
          </p:cNvPr>
          <p:cNvSpPr/>
          <p:nvPr/>
        </p:nvSpPr>
        <p:spPr>
          <a:xfrm>
            <a:off x="2785517" y="3619306"/>
            <a:ext cx="510598" cy="191488"/>
          </a:xfrm>
          <a:prstGeom prst="rect">
            <a:avLst/>
          </a:prstGeom>
          <a:solidFill>
            <a:srgbClr val="FCFC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</a:rPr>
              <a:t>Dengan </a:t>
            </a:r>
            <a:r>
              <a:rPr lang="en-US" sz="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</a:rPr>
              <a:t>Metode</a:t>
            </a:r>
            <a:endParaRPr lang="en-US" sz="600" b="1" dirty="0">
              <a:solidFill>
                <a:schemeClr val="tx1">
                  <a:lumMod val="85000"/>
                  <a:lumOff val="15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408544D-6938-0EC1-7B13-C9BE78DA2342}"/>
              </a:ext>
            </a:extLst>
          </p:cNvPr>
          <p:cNvSpPr/>
          <p:nvPr/>
        </p:nvSpPr>
        <p:spPr>
          <a:xfrm>
            <a:off x="7163813" y="3148518"/>
            <a:ext cx="1649861" cy="377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</a:rPr>
              <a:t>X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4F133BB-217E-D6DF-151F-8CC2708AEFFF}"/>
              </a:ext>
            </a:extLst>
          </p:cNvPr>
          <p:cNvSpPr/>
          <p:nvPr/>
        </p:nvSpPr>
        <p:spPr>
          <a:xfrm>
            <a:off x="7163813" y="1771556"/>
            <a:ext cx="4605821" cy="377688"/>
          </a:xfrm>
          <a:prstGeom prst="rect">
            <a:avLst/>
          </a:prstGeom>
          <a:solidFill>
            <a:srgbClr val="FCFC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</a:rPr>
              <a:t>Data Labeling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298648E-03B8-9000-3E2A-B9178ACC75C9}"/>
              </a:ext>
            </a:extLst>
          </p:cNvPr>
          <p:cNvSpPr/>
          <p:nvPr/>
        </p:nvSpPr>
        <p:spPr>
          <a:xfrm>
            <a:off x="7163813" y="2241772"/>
            <a:ext cx="4605821" cy="90674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</a:rPr>
              <a:t>Berdasarkan</a:t>
            </a:r>
            <a:r>
              <a:rPr 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</a:rPr>
              <a:t> status pada </a:t>
            </a:r>
            <a:r>
              <a:rPr lang="en-US" sz="15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</a:rPr>
              <a:t>credit_record.csv </a:t>
            </a:r>
            <a:r>
              <a:rPr 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</a:rPr>
              <a:t>data </a:t>
            </a:r>
            <a:r>
              <a:rPr lang="en-US" sz="1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</a:rPr>
              <a:t>akan</a:t>
            </a:r>
            <a:r>
              <a:rPr 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</a:rPr>
              <a:t> </a:t>
            </a:r>
            <a:r>
              <a:rPr lang="en-US" sz="1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</a:rPr>
              <a:t>diberi</a:t>
            </a:r>
            <a:r>
              <a:rPr 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</a:rPr>
              <a:t> status True/False </a:t>
            </a:r>
            <a:r>
              <a:rPr lang="en-US" sz="1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</a:rPr>
              <a:t>berdasarkan</a:t>
            </a:r>
            <a:r>
              <a:rPr 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</a:rPr>
              <a:t> </a:t>
            </a:r>
            <a:r>
              <a:rPr lang="en-US" sz="1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</a:rPr>
              <a:t>latar</a:t>
            </a:r>
            <a:r>
              <a:rPr 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</a:rPr>
              <a:t> </a:t>
            </a:r>
            <a:r>
              <a:rPr lang="en-US" sz="1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</a:rPr>
              <a:t>belakang</a:t>
            </a:r>
            <a:r>
              <a:rPr 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</a:rPr>
              <a:t> </a:t>
            </a:r>
            <a:r>
              <a:rPr lang="en-US" sz="1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</a:rPr>
              <a:t>pembayaran</a:t>
            </a:r>
            <a:r>
              <a:rPr 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</a:rPr>
              <a:t> </a:t>
            </a:r>
            <a:r>
              <a:rPr lang="en-US" sz="1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</a:rPr>
              <a:t>kredit</a:t>
            </a:r>
            <a:endParaRPr lang="en-US" sz="1500" i="1" dirty="0">
              <a:solidFill>
                <a:schemeClr val="tx1">
                  <a:lumMod val="85000"/>
                  <a:lumOff val="15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05C8C67-3482-9DC0-773B-1FD28223CBD2}"/>
              </a:ext>
            </a:extLst>
          </p:cNvPr>
          <p:cNvSpPr/>
          <p:nvPr/>
        </p:nvSpPr>
        <p:spPr>
          <a:xfrm>
            <a:off x="8895884" y="4636206"/>
            <a:ext cx="2873749" cy="1499662"/>
          </a:xfrm>
          <a:prstGeom prst="rect">
            <a:avLst/>
          </a:prstGeom>
          <a:solidFill>
            <a:srgbClr val="FCFC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</a:rPr>
              <a:t>Bad (True)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98A923C-C15D-13D3-2A4A-4B2A39E10DB7}"/>
              </a:ext>
            </a:extLst>
          </p:cNvPr>
          <p:cNvSpPr/>
          <p:nvPr/>
        </p:nvSpPr>
        <p:spPr>
          <a:xfrm>
            <a:off x="8895884" y="3145874"/>
            <a:ext cx="2873749" cy="1513296"/>
          </a:xfrm>
          <a:prstGeom prst="rect">
            <a:avLst/>
          </a:prstGeom>
          <a:solidFill>
            <a:srgbClr val="FCFC28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</a:rPr>
              <a:t>Good (False)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A43DB28-F970-06EF-49B3-7AF7BEA85D0C}"/>
              </a:ext>
            </a:extLst>
          </p:cNvPr>
          <p:cNvSpPr/>
          <p:nvPr/>
        </p:nvSpPr>
        <p:spPr>
          <a:xfrm>
            <a:off x="494511" y="6196632"/>
            <a:ext cx="2165393" cy="377688"/>
          </a:xfrm>
          <a:prstGeom prst="rect">
            <a:avLst/>
          </a:prstGeom>
          <a:solidFill>
            <a:srgbClr val="FCFC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</a:rPr>
              <a:t>Dummy Attributes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3CF90DC-D413-0CD5-20EF-7B7E866DD059}"/>
              </a:ext>
            </a:extLst>
          </p:cNvPr>
          <p:cNvSpPr/>
          <p:nvPr/>
        </p:nvSpPr>
        <p:spPr>
          <a:xfrm>
            <a:off x="2850883" y="6214606"/>
            <a:ext cx="6045001" cy="377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</a:rPr>
              <a:t>Pembentukan</a:t>
            </a:r>
            <a:r>
              <a:rPr 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</a:rPr>
              <a:t> </a:t>
            </a:r>
            <a:r>
              <a:rPr lang="en-US" sz="1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</a:rPr>
              <a:t>atribut</a:t>
            </a:r>
            <a:r>
              <a:rPr 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</a:rPr>
              <a:t> </a:t>
            </a:r>
            <a:r>
              <a:rPr lang="en-US" sz="15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</a:rPr>
              <a:t>dummy </a:t>
            </a:r>
            <a:r>
              <a:rPr 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</a:rPr>
              <a:t>untuk variabel </a:t>
            </a:r>
            <a:r>
              <a:rPr lang="en-US" sz="1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</a:rPr>
              <a:t>kategorik</a:t>
            </a:r>
            <a:endParaRPr lang="en-US" sz="1500" dirty="0">
              <a:solidFill>
                <a:schemeClr val="tx1">
                  <a:lumMod val="85000"/>
                  <a:lumOff val="15000"/>
                </a:schemeClr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45847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B193872-7A1D-3278-E993-7BE965201B8A}"/>
              </a:ext>
            </a:extLst>
          </p:cNvPr>
          <p:cNvSpPr/>
          <p:nvPr/>
        </p:nvSpPr>
        <p:spPr>
          <a:xfrm>
            <a:off x="3086979" y="2383447"/>
            <a:ext cx="4528866" cy="38818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40C3B50-4F4A-5C7F-F3A6-D0227CE93149}"/>
              </a:ext>
            </a:extLst>
          </p:cNvPr>
          <p:cNvSpPr/>
          <p:nvPr/>
        </p:nvSpPr>
        <p:spPr>
          <a:xfrm>
            <a:off x="0" y="-11169"/>
            <a:ext cx="12192000" cy="11744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b="1" dirty="0">
              <a:solidFill>
                <a:schemeClr val="tx1">
                  <a:lumMod val="85000"/>
                  <a:lumOff val="15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5AF19E-9B16-6B14-4436-AB16D9AC309B}"/>
              </a:ext>
            </a:extLst>
          </p:cNvPr>
          <p:cNvSpPr txBox="1"/>
          <p:nvPr/>
        </p:nvSpPr>
        <p:spPr>
          <a:xfrm>
            <a:off x="251389" y="283680"/>
            <a:ext cx="73260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</a:rPr>
              <a:t>PREDICTION MODEL AND EVALUATION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B82B00B-5D52-1C1D-CAFB-311AD7B15539}"/>
              </a:ext>
            </a:extLst>
          </p:cNvPr>
          <p:cNvSpPr/>
          <p:nvPr/>
        </p:nvSpPr>
        <p:spPr>
          <a:xfrm>
            <a:off x="163598" y="1393313"/>
            <a:ext cx="11969333" cy="377688"/>
          </a:xfrm>
          <a:prstGeom prst="rect">
            <a:avLst/>
          </a:prstGeom>
          <a:solidFill>
            <a:srgbClr val="FCFC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</a:rPr>
              <a:t>EDA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8A74823-D798-E467-97FB-C2875E30876F}"/>
              </a:ext>
            </a:extLst>
          </p:cNvPr>
          <p:cNvSpPr/>
          <p:nvPr/>
        </p:nvSpPr>
        <p:spPr>
          <a:xfrm>
            <a:off x="163598" y="1857309"/>
            <a:ext cx="2796540" cy="46347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</a:rPr>
              <a:t>Descriptive Statistics</a:t>
            </a:r>
          </a:p>
        </p:txBody>
      </p:sp>
      <p:pic>
        <p:nvPicPr>
          <p:cNvPr id="2" name="image24.png">
            <a:extLst>
              <a:ext uri="{FF2B5EF4-FFF2-40B4-BE49-F238E27FC236}">
                <a16:creationId xmlns:a16="http://schemas.microsoft.com/office/drawing/2014/main" id="{28B0F54F-D124-71A9-E2CA-19750FD1C04A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63598" y="2383896"/>
            <a:ext cx="2796540" cy="3884708"/>
          </a:xfrm>
          <a:prstGeom prst="rect">
            <a:avLst/>
          </a:prstGeom>
          <a:ln/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FF17E5F-8963-C7D2-DDBB-B163CC5145D5}"/>
              </a:ext>
            </a:extLst>
          </p:cNvPr>
          <p:cNvSpPr/>
          <p:nvPr/>
        </p:nvSpPr>
        <p:spPr>
          <a:xfrm>
            <a:off x="3091826" y="1834117"/>
            <a:ext cx="4529504" cy="46347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</a:rPr>
              <a:t>True Good Label Proportion</a:t>
            </a:r>
          </a:p>
        </p:txBody>
      </p:sp>
      <p:pic>
        <p:nvPicPr>
          <p:cNvPr id="9" name="image1.png">
            <a:extLst>
              <a:ext uri="{FF2B5EF4-FFF2-40B4-BE49-F238E27FC236}">
                <a16:creationId xmlns:a16="http://schemas.microsoft.com/office/drawing/2014/main" id="{26C128BF-90B0-E926-6F7F-FA1641D5C492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278732" y="2786462"/>
            <a:ext cx="4155693" cy="3065199"/>
          </a:xfrm>
          <a:prstGeom prst="rect">
            <a:avLst/>
          </a:prstGeom>
          <a:ln/>
        </p:spPr>
      </p:pic>
      <p:pic>
        <p:nvPicPr>
          <p:cNvPr id="11" name="image32.png">
            <a:extLst>
              <a:ext uri="{FF2B5EF4-FFF2-40B4-BE49-F238E27FC236}">
                <a16:creationId xmlns:a16="http://schemas.microsoft.com/office/drawing/2014/main" id="{0F9C965F-4936-B429-AE90-BE45BE5962F8}"/>
              </a:ext>
            </a:extLst>
          </p:cNvPr>
          <p:cNvPicPr/>
          <p:nvPr/>
        </p:nvPicPr>
        <p:blipFill>
          <a:blip r:embed="rId4"/>
          <a:srcRect t="9339" r="9966"/>
          <a:stretch>
            <a:fillRect/>
          </a:stretch>
        </p:blipFill>
        <p:spPr>
          <a:xfrm>
            <a:off x="7753018" y="2383896"/>
            <a:ext cx="4379913" cy="3884708"/>
          </a:xfrm>
          <a:prstGeom prst="rect">
            <a:avLst/>
          </a:prstGeom>
          <a:ln/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C2FADFC2-EE90-EAA5-F54A-3687E370A9E0}"/>
              </a:ext>
            </a:extLst>
          </p:cNvPr>
          <p:cNvSpPr/>
          <p:nvPr/>
        </p:nvSpPr>
        <p:spPr>
          <a:xfrm>
            <a:off x="7753018" y="1834117"/>
            <a:ext cx="4379913" cy="46347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</a:rPr>
              <a:t>Correlation Matrix</a:t>
            </a:r>
          </a:p>
        </p:txBody>
      </p:sp>
    </p:spTree>
    <p:extLst>
      <p:ext uri="{BB962C8B-B14F-4D97-AF65-F5344CB8AC3E}">
        <p14:creationId xmlns:p14="http://schemas.microsoft.com/office/powerpoint/2010/main" val="4115714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40C3B50-4F4A-5C7F-F3A6-D0227CE93149}"/>
              </a:ext>
            </a:extLst>
          </p:cNvPr>
          <p:cNvSpPr/>
          <p:nvPr/>
        </p:nvSpPr>
        <p:spPr>
          <a:xfrm>
            <a:off x="0" y="-11169"/>
            <a:ext cx="12192000" cy="11744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b="1" dirty="0">
              <a:solidFill>
                <a:schemeClr val="tx1">
                  <a:lumMod val="85000"/>
                  <a:lumOff val="15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5AF19E-9B16-6B14-4436-AB16D9AC309B}"/>
              </a:ext>
            </a:extLst>
          </p:cNvPr>
          <p:cNvSpPr txBox="1"/>
          <p:nvPr/>
        </p:nvSpPr>
        <p:spPr>
          <a:xfrm>
            <a:off x="251389" y="283680"/>
            <a:ext cx="73260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</a:rPr>
              <a:t>PREDICTION MODEL AND EVALUATION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B82B00B-5D52-1C1D-CAFB-311AD7B15539}"/>
              </a:ext>
            </a:extLst>
          </p:cNvPr>
          <p:cNvSpPr/>
          <p:nvPr/>
        </p:nvSpPr>
        <p:spPr>
          <a:xfrm>
            <a:off x="163598" y="1332559"/>
            <a:ext cx="11864804" cy="459797"/>
          </a:xfrm>
          <a:prstGeom prst="rect">
            <a:avLst/>
          </a:prstGeom>
          <a:solidFill>
            <a:srgbClr val="FCFC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</a:rPr>
              <a:t>EDA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8A74823-D798-E467-97FB-C2875E30876F}"/>
              </a:ext>
            </a:extLst>
          </p:cNvPr>
          <p:cNvSpPr/>
          <p:nvPr/>
        </p:nvSpPr>
        <p:spPr>
          <a:xfrm>
            <a:off x="163598" y="1857309"/>
            <a:ext cx="11864804" cy="46347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</a:rPr>
              <a:t>Imbalance categorical attribute distribution before transformation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5095C2-9205-48E6-BB6D-B6D66D88F6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975" y="2424197"/>
            <a:ext cx="3905228" cy="250028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4274C15-5DDC-27E9-18D5-CB79450823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8826" y="2419998"/>
            <a:ext cx="3880033" cy="249430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906FB8D-1F6A-5652-EDB4-36B2B0CC01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8410" y="2419998"/>
            <a:ext cx="4089992" cy="2490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9108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40C3B50-4F4A-5C7F-F3A6-D0227CE93149}"/>
              </a:ext>
            </a:extLst>
          </p:cNvPr>
          <p:cNvSpPr/>
          <p:nvPr/>
        </p:nvSpPr>
        <p:spPr>
          <a:xfrm>
            <a:off x="0" y="-11169"/>
            <a:ext cx="12192000" cy="11744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b="1" dirty="0">
              <a:solidFill>
                <a:schemeClr val="tx1">
                  <a:lumMod val="85000"/>
                  <a:lumOff val="15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5AF19E-9B16-6B14-4436-AB16D9AC309B}"/>
              </a:ext>
            </a:extLst>
          </p:cNvPr>
          <p:cNvSpPr txBox="1"/>
          <p:nvPr/>
        </p:nvSpPr>
        <p:spPr>
          <a:xfrm>
            <a:off x="251389" y="283680"/>
            <a:ext cx="73260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</a:rPr>
              <a:t>PREDICTION MODEL AND EVALUATION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B82B00B-5D52-1C1D-CAFB-311AD7B15539}"/>
              </a:ext>
            </a:extLst>
          </p:cNvPr>
          <p:cNvSpPr/>
          <p:nvPr/>
        </p:nvSpPr>
        <p:spPr>
          <a:xfrm>
            <a:off x="1692595" y="1393313"/>
            <a:ext cx="8102735" cy="377688"/>
          </a:xfrm>
          <a:prstGeom prst="rect">
            <a:avLst/>
          </a:prstGeom>
          <a:solidFill>
            <a:srgbClr val="FCFC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</a:rPr>
              <a:t>Modeling and Evaluation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585E6A-AB4E-5FA7-2267-1E9C2EF896C4}"/>
              </a:ext>
            </a:extLst>
          </p:cNvPr>
          <p:cNvSpPr/>
          <p:nvPr/>
        </p:nvSpPr>
        <p:spPr>
          <a:xfrm>
            <a:off x="1692595" y="2001008"/>
            <a:ext cx="1506328" cy="19378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</a:rPr>
              <a:t>Adanya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</a:rPr>
              <a:t> bias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</a:rPr>
              <a:t>akibat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</a:rPr>
              <a:t> </a:t>
            </a:r>
            <a:r>
              <a:rPr lang="en-US" sz="20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</a:rPr>
              <a:t>imbalance proportion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8EF9C97-F5D4-2ED9-ABBA-492653450908}"/>
              </a:ext>
            </a:extLst>
          </p:cNvPr>
          <p:cNvSpPr/>
          <p:nvPr/>
        </p:nvSpPr>
        <p:spPr>
          <a:xfrm>
            <a:off x="3608656" y="2024832"/>
            <a:ext cx="2229293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</a:rPr>
              <a:t>Undersampling</a:t>
            </a:r>
            <a:r>
              <a:rPr lang="en-US" sz="20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</a:rPr>
              <a:t>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</a:rPr>
              <a:t>dengan ENN</a:t>
            </a:r>
            <a:endParaRPr lang="en-US" sz="2000" i="1" dirty="0">
              <a:solidFill>
                <a:schemeClr val="tx1">
                  <a:lumMod val="85000"/>
                  <a:lumOff val="15000"/>
                </a:schemeClr>
              </a:solidFill>
              <a:latin typeface="Bahnschrift" panose="020B0502040204020203" pitchFamily="34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7866B7E-17D7-3607-A6EC-5AB59D37EB6A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 flipV="1">
            <a:off x="3198923" y="2482032"/>
            <a:ext cx="409733" cy="48788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82F2FDF0-ACD3-7D08-C543-9D464E6A1271}"/>
              </a:ext>
            </a:extLst>
          </p:cNvPr>
          <p:cNvSpPr/>
          <p:nvPr/>
        </p:nvSpPr>
        <p:spPr>
          <a:xfrm>
            <a:off x="3608656" y="3040520"/>
            <a:ext cx="2229293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</a:rPr>
              <a:t>Oversampling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</a:rPr>
              <a:t>dengan SMOTE</a:t>
            </a:r>
            <a:endParaRPr lang="en-US" sz="2000" i="1" dirty="0">
              <a:solidFill>
                <a:schemeClr val="tx1">
                  <a:lumMod val="85000"/>
                  <a:lumOff val="15000"/>
                </a:schemeClr>
              </a:solidFill>
              <a:latin typeface="Bahnschrift" panose="020B0502040204020203" pitchFamily="34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0221D2F-FE3B-C65D-ED7D-E514FA8AD293}"/>
              </a:ext>
            </a:extLst>
          </p:cNvPr>
          <p:cNvCxnSpPr>
            <a:cxnSpLocks/>
            <a:stCxn id="5" idx="3"/>
            <a:endCxn id="14" idx="1"/>
          </p:cNvCxnSpPr>
          <p:nvPr/>
        </p:nvCxnSpPr>
        <p:spPr>
          <a:xfrm>
            <a:off x="3198923" y="2969921"/>
            <a:ext cx="409733" cy="52779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2E7C6CAD-FAF5-0C3C-3BC1-3A17CA5D0401}"/>
              </a:ext>
            </a:extLst>
          </p:cNvPr>
          <p:cNvSpPr/>
          <p:nvPr/>
        </p:nvSpPr>
        <p:spPr>
          <a:xfrm>
            <a:off x="6247682" y="2024832"/>
            <a:ext cx="1506328" cy="19378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</a:rPr>
              <a:t>Dihasilkan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</a:rPr>
              <a:t> 62.748 </a:t>
            </a:r>
            <a:r>
              <a:rPr lang="en-US" sz="20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</a:rPr>
              <a:t>record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Bahnschrift" panose="020B0502040204020203" pitchFamily="34" charset="0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BF73013-F9F7-9F88-483E-58E7F9713AB3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5712690" y="2725976"/>
            <a:ext cx="534992" cy="26776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BB5E719-F680-C290-E22A-552052BF1487}"/>
              </a:ext>
            </a:extLst>
          </p:cNvPr>
          <p:cNvCxnSpPr>
            <a:cxnSpLocks/>
            <a:stCxn id="14" idx="3"/>
            <a:endCxn id="23" idx="1"/>
          </p:cNvCxnSpPr>
          <p:nvPr/>
        </p:nvCxnSpPr>
        <p:spPr>
          <a:xfrm flipV="1">
            <a:off x="5837949" y="2993745"/>
            <a:ext cx="409733" cy="50397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F9DDAD3D-516F-EC38-708B-C296BE6690AB}"/>
              </a:ext>
            </a:extLst>
          </p:cNvPr>
          <p:cNvSpPr/>
          <p:nvPr/>
        </p:nvSpPr>
        <p:spPr>
          <a:xfrm>
            <a:off x="8289002" y="2024832"/>
            <a:ext cx="1506328" cy="19378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</a:rPr>
              <a:t>Melakukan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</a:rPr>
              <a:t> </a:t>
            </a:r>
            <a:r>
              <a:rPr lang="en-US" sz="20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</a:rPr>
              <a:t>stratified k-fold cross validation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Bahnschrift" panose="020B0502040204020203" pitchFamily="34" charset="0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B6C7039-0C38-C8F8-7AE6-F0957A875EA4}"/>
              </a:ext>
            </a:extLst>
          </p:cNvPr>
          <p:cNvCxnSpPr>
            <a:cxnSpLocks/>
            <a:stCxn id="23" idx="3"/>
            <a:endCxn id="31" idx="1"/>
          </p:cNvCxnSpPr>
          <p:nvPr/>
        </p:nvCxnSpPr>
        <p:spPr>
          <a:xfrm>
            <a:off x="7754010" y="2993745"/>
            <a:ext cx="534992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CB8756C5-697D-0754-0206-B77EF153B466}"/>
              </a:ext>
            </a:extLst>
          </p:cNvPr>
          <p:cNvSpPr/>
          <p:nvPr/>
        </p:nvSpPr>
        <p:spPr>
          <a:xfrm>
            <a:off x="3462728" y="1937760"/>
            <a:ext cx="2481592" cy="2154555"/>
          </a:xfrm>
          <a:prstGeom prst="rect">
            <a:avLst/>
          </a:prstGeom>
          <a:noFill/>
          <a:ln w="57150">
            <a:solidFill>
              <a:srgbClr val="FCFC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b="1" dirty="0">
              <a:solidFill>
                <a:schemeClr val="tx1">
                  <a:lumMod val="85000"/>
                  <a:lumOff val="15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5269BE3-518F-B1E5-8E63-41E132FC4CAE}"/>
              </a:ext>
            </a:extLst>
          </p:cNvPr>
          <p:cNvSpPr/>
          <p:nvPr/>
        </p:nvSpPr>
        <p:spPr>
          <a:xfrm>
            <a:off x="3975809" y="4179387"/>
            <a:ext cx="1506328" cy="3648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</a:rPr>
              <a:t>Sampling </a:t>
            </a:r>
            <a:r>
              <a:rPr lang="en-US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</a:rPr>
              <a:t>ulang</a:t>
            </a:r>
            <a:endParaRPr lang="en-US" sz="1100" dirty="0">
              <a:solidFill>
                <a:schemeClr val="tx1">
                  <a:lumMod val="85000"/>
                  <a:lumOff val="15000"/>
                </a:schemeClr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26109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40C3B50-4F4A-5C7F-F3A6-D0227CE93149}"/>
              </a:ext>
            </a:extLst>
          </p:cNvPr>
          <p:cNvSpPr/>
          <p:nvPr/>
        </p:nvSpPr>
        <p:spPr>
          <a:xfrm>
            <a:off x="0" y="-11169"/>
            <a:ext cx="12192000" cy="11744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b="1" dirty="0">
              <a:solidFill>
                <a:schemeClr val="tx1">
                  <a:lumMod val="85000"/>
                  <a:lumOff val="15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5AF19E-9B16-6B14-4436-AB16D9AC309B}"/>
              </a:ext>
            </a:extLst>
          </p:cNvPr>
          <p:cNvSpPr txBox="1"/>
          <p:nvPr/>
        </p:nvSpPr>
        <p:spPr>
          <a:xfrm>
            <a:off x="251389" y="283680"/>
            <a:ext cx="73260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</a:rPr>
              <a:t>PREDICTION MODEL AND EVALUATION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B82B00B-5D52-1C1D-CAFB-311AD7B15539}"/>
              </a:ext>
            </a:extLst>
          </p:cNvPr>
          <p:cNvSpPr/>
          <p:nvPr/>
        </p:nvSpPr>
        <p:spPr>
          <a:xfrm>
            <a:off x="3230562" y="1447073"/>
            <a:ext cx="5730875" cy="377688"/>
          </a:xfrm>
          <a:prstGeom prst="rect">
            <a:avLst/>
          </a:prstGeom>
          <a:solidFill>
            <a:srgbClr val="FCFC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</a:rPr>
              <a:t>Hasil</a:t>
            </a:r>
          </a:p>
        </p:txBody>
      </p:sp>
      <p:pic>
        <p:nvPicPr>
          <p:cNvPr id="2" name="image18.png">
            <a:extLst>
              <a:ext uri="{FF2B5EF4-FFF2-40B4-BE49-F238E27FC236}">
                <a16:creationId xmlns:a16="http://schemas.microsoft.com/office/drawing/2014/main" id="{B5A66EFE-A17C-346B-DA82-C5C40ECE7B08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3230562" y="1930768"/>
            <a:ext cx="5730875" cy="1016000"/>
          </a:xfrm>
          <a:prstGeom prst="rect">
            <a:avLst/>
          </a:prstGeom>
          <a:ln/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3AD4003-C67D-E3A1-F915-33438EE9F1B8}"/>
              </a:ext>
            </a:extLst>
          </p:cNvPr>
          <p:cNvSpPr/>
          <p:nvPr/>
        </p:nvSpPr>
        <p:spPr>
          <a:xfrm>
            <a:off x="3230562" y="3018820"/>
            <a:ext cx="5730875" cy="1122373"/>
          </a:xfrm>
          <a:prstGeom prst="rect">
            <a:avLst/>
          </a:prstGeom>
          <a:solidFill>
            <a:srgbClr val="FCFC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</a:rPr>
              <a:t>Berdasarkan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</a:rPr>
              <a:t>hasil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</a:rPr>
              <a:t>tersebut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</a:rPr>
              <a:t>,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</a:rPr>
              <a:t>dipilih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</a:rPr>
              <a:t> </a:t>
            </a:r>
            <a:r>
              <a:rPr lang="en-US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</a:rPr>
              <a:t>Decision Tree Classifier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</a:rPr>
              <a:t>sebagai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</a:rPr>
              <a:t> model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</a:rPr>
              <a:t>terbaik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</a:rPr>
              <a:t> dengan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</a:rPr>
              <a:t>bukti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</a:rPr>
              <a:t>pendukung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</a:rPr>
              <a:t>Grafik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</a:rPr>
              <a:t> ROC – AUC, </a:t>
            </a:r>
            <a:r>
              <a:rPr lang="en-US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</a:rPr>
              <a:t>Confusion Matrix, 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</a:rPr>
              <a:t>dan </a:t>
            </a:r>
            <a:r>
              <a:rPr lang="en-US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</a:rPr>
              <a:t>Classification Report 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</a:rPr>
              <a:t>berikut</a:t>
            </a:r>
          </a:p>
        </p:txBody>
      </p:sp>
      <p:pic>
        <p:nvPicPr>
          <p:cNvPr id="7" name="image2.png">
            <a:extLst>
              <a:ext uri="{FF2B5EF4-FFF2-40B4-BE49-F238E27FC236}">
                <a16:creationId xmlns:a16="http://schemas.microsoft.com/office/drawing/2014/main" id="{5C6CC8C4-4D25-40AA-240F-76E27B4E1644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74557" y="4346104"/>
            <a:ext cx="3446655" cy="2383789"/>
          </a:xfrm>
          <a:prstGeom prst="rect">
            <a:avLst/>
          </a:prstGeom>
          <a:ln/>
        </p:spPr>
      </p:pic>
      <p:pic>
        <p:nvPicPr>
          <p:cNvPr id="9" name="image31.png">
            <a:extLst>
              <a:ext uri="{FF2B5EF4-FFF2-40B4-BE49-F238E27FC236}">
                <a16:creationId xmlns:a16="http://schemas.microsoft.com/office/drawing/2014/main" id="{E5912BA5-24F0-5B17-20ED-C93FB56C75FB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4431374" y="4346103"/>
            <a:ext cx="2998032" cy="2383789"/>
          </a:xfrm>
          <a:prstGeom prst="rect">
            <a:avLst/>
          </a:prstGeom>
          <a:ln/>
        </p:spPr>
      </p:pic>
      <p:pic>
        <p:nvPicPr>
          <p:cNvPr id="10" name="image6.png">
            <a:extLst>
              <a:ext uri="{FF2B5EF4-FFF2-40B4-BE49-F238E27FC236}">
                <a16:creationId xmlns:a16="http://schemas.microsoft.com/office/drawing/2014/main" id="{14888076-9171-5CE5-5C9E-00EE1D073708}"/>
              </a:ext>
            </a:extLst>
          </p:cNvPr>
          <p:cNvPicPr/>
          <p:nvPr/>
        </p:nvPicPr>
        <p:blipFill>
          <a:blip r:embed="rId5"/>
          <a:srcRect/>
          <a:stretch>
            <a:fillRect/>
          </a:stretch>
        </p:blipFill>
        <p:spPr>
          <a:xfrm>
            <a:off x="7739568" y="4346103"/>
            <a:ext cx="3616188" cy="2383789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2238697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40C3B50-4F4A-5C7F-F3A6-D0227CE93149}"/>
              </a:ext>
            </a:extLst>
          </p:cNvPr>
          <p:cNvSpPr/>
          <p:nvPr/>
        </p:nvSpPr>
        <p:spPr>
          <a:xfrm>
            <a:off x="0" y="-11169"/>
            <a:ext cx="12192000" cy="11744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b="1" dirty="0">
              <a:solidFill>
                <a:schemeClr val="tx1">
                  <a:lumMod val="85000"/>
                  <a:lumOff val="15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5AF19E-9B16-6B14-4436-AB16D9AC309B}"/>
              </a:ext>
            </a:extLst>
          </p:cNvPr>
          <p:cNvSpPr txBox="1"/>
          <p:nvPr/>
        </p:nvSpPr>
        <p:spPr>
          <a:xfrm>
            <a:off x="251389" y="283680"/>
            <a:ext cx="73260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</a:rPr>
              <a:t>PREDICTION MODEL AND EVALUATION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B82B00B-5D52-1C1D-CAFB-311AD7B15539}"/>
              </a:ext>
            </a:extLst>
          </p:cNvPr>
          <p:cNvSpPr/>
          <p:nvPr/>
        </p:nvSpPr>
        <p:spPr>
          <a:xfrm>
            <a:off x="3230562" y="1838749"/>
            <a:ext cx="5730875" cy="377688"/>
          </a:xfrm>
          <a:prstGeom prst="rect">
            <a:avLst/>
          </a:prstGeom>
          <a:solidFill>
            <a:srgbClr val="FCFC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</a:rPr>
              <a:t>Bobot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</a:rPr>
              <a:t>pengaruh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</a:rPr>
              <a:t> masing – masing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</a:rPr>
              <a:t>Atribut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Bahnschrift" panose="020B0502040204020203" pitchFamily="34" charset="0"/>
            </a:endParaRPr>
          </a:p>
        </p:txBody>
      </p:sp>
      <p:pic>
        <p:nvPicPr>
          <p:cNvPr id="5" name="image23.png">
            <a:extLst>
              <a:ext uri="{FF2B5EF4-FFF2-40B4-BE49-F238E27FC236}">
                <a16:creationId xmlns:a16="http://schemas.microsoft.com/office/drawing/2014/main" id="{9D0542FB-78F6-226B-D2A2-7846FDDDB312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51389" y="2515327"/>
            <a:ext cx="5730875" cy="3225800"/>
          </a:xfrm>
          <a:prstGeom prst="rect">
            <a:avLst/>
          </a:prstGeom>
          <a:ln/>
        </p:spPr>
      </p:pic>
      <p:pic>
        <p:nvPicPr>
          <p:cNvPr id="8" name="image20.png">
            <a:extLst>
              <a:ext uri="{FF2B5EF4-FFF2-40B4-BE49-F238E27FC236}">
                <a16:creationId xmlns:a16="http://schemas.microsoft.com/office/drawing/2014/main" id="{79BC9EBC-B0DE-A857-6FBD-5F53166D58A8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209738" y="2515327"/>
            <a:ext cx="5730875" cy="3225800"/>
          </a:xfrm>
          <a:prstGeom prst="rect">
            <a:avLst/>
          </a:prstGeom>
          <a:ln/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370F96D-12A8-E4CD-7D52-B2AD45C7316B}"/>
              </a:ext>
            </a:extLst>
          </p:cNvPr>
          <p:cNvSpPr/>
          <p:nvPr/>
        </p:nvSpPr>
        <p:spPr>
          <a:xfrm>
            <a:off x="251388" y="5851173"/>
            <a:ext cx="5730875" cy="377688"/>
          </a:xfrm>
          <a:prstGeom prst="rect">
            <a:avLst/>
          </a:prstGeom>
          <a:solidFill>
            <a:srgbClr val="FCFC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</a:rPr>
              <a:t>Feature Importance Plot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7BC5C28-6AD5-E0BA-0EBD-9B1867ECC08E}"/>
              </a:ext>
            </a:extLst>
          </p:cNvPr>
          <p:cNvSpPr/>
          <p:nvPr/>
        </p:nvSpPr>
        <p:spPr>
          <a:xfrm>
            <a:off x="6209738" y="5851173"/>
            <a:ext cx="5730875" cy="377688"/>
          </a:xfrm>
          <a:prstGeom prst="rect">
            <a:avLst/>
          </a:prstGeom>
          <a:solidFill>
            <a:srgbClr val="FCFC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</a:rPr>
              <a:t>SHAP Graph</a:t>
            </a:r>
          </a:p>
        </p:txBody>
      </p:sp>
    </p:spTree>
    <p:extLst>
      <p:ext uri="{BB962C8B-B14F-4D97-AF65-F5344CB8AC3E}">
        <p14:creationId xmlns:p14="http://schemas.microsoft.com/office/powerpoint/2010/main" val="34384987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40C3B50-4F4A-5C7F-F3A6-D0227CE93149}"/>
              </a:ext>
            </a:extLst>
          </p:cNvPr>
          <p:cNvSpPr/>
          <p:nvPr/>
        </p:nvSpPr>
        <p:spPr>
          <a:xfrm>
            <a:off x="0" y="-11169"/>
            <a:ext cx="12192000" cy="117447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b="1" dirty="0">
              <a:latin typeface="Bahnschrift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5AF19E-9B16-6B14-4436-AB16D9AC309B}"/>
              </a:ext>
            </a:extLst>
          </p:cNvPr>
          <p:cNvSpPr txBox="1"/>
          <p:nvPr/>
        </p:nvSpPr>
        <p:spPr>
          <a:xfrm>
            <a:off x="893220" y="323018"/>
            <a:ext cx="23503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Bahnschrift" panose="020B0502040204020203" pitchFamily="34" charset="0"/>
              </a:rPr>
              <a:t>Kesimpulan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DC80AB-9DC1-AC84-5A64-A9781AE83D98}"/>
              </a:ext>
            </a:extLst>
          </p:cNvPr>
          <p:cNvSpPr txBox="1"/>
          <p:nvPr/>
        </p:nvSpPr>
        <p:spPr>
          <a:xfrm>
            <a:off x="224166" y="1552597"/>
            <a:ext cx="11498142" cy="292721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id-ID" sz="1800" u="none" strike="noStrike" dirty="0">
                <a:effectLst/>
                <a:latin typeface="Bahnschrift" panose="020B0502040204020203" pitchFamily="34" charset="0"/>
                <a:ea typeface="Times New Roman" panose="02020603050405020304" pitchFamily="18" charset="0"/>
              </a:rPr>
              <a:t>Model </a:t>
            </a:r>
            <a:r>
              <a:rPr lang="id-ID" sz="1800" i="1" u="none" strike="noStrike" dirty="0">
                <a:effectLst/>
                <a:latin typeface="Bahnschrift" panose="020B0502040204020203" pitchFamily="34" charset="0"/>
                <a:ea typeface="Times New Roman" panose="02020603050405020304" pitchFamily="18" charset="0"/>
              </a:rPr>
              <a:t>machine learning</a:t>
            </a:r>
            <a:r>
              <a:rPr lang="id-ID" sz="1800" u="none" strike="noStrike" dirty="0">
                <a:effectLst/>
                <a:latin typeface="Bahnschrift" panose="020B0502040204020203" pitchFamily="34" charset="0"/>
                <a:ea typeface="Times New Roman" panose="02020603050405020304" pitchFamily="18" charset="0"/>
              </a:rPr>
              <a:t> yang cocok untuk model</a:t>
            </a:r>
            <a:r>
              <a:rPr lang="id-ID" sz="1800" i="1" u="none" strike="noStrike" dirty="0">
                <a:effectLst/>
                <a:latin typeface="Bahnschrift" panose="020B0502040204020203" pitchFamily="34" charset="0"/>
                <a:ea typeface="Times New Roman" panose="02020603050405020304" pitchFamily="18" charset="0"/>
              </a:rPr>
              <a:t> credit scoring</a:t>
            </a:r>
            <a:r>
              <a:rPr lang="id-ID" sz="1800" u="none" strike="noStrike" dirty="0">
                <a:effectLst/>
                <a:latin typeface="Bahnschrift" panose="020B0502040204020203" pitchFamily="34" charset="0"/>
                <a:ea typeface="Times New Roman" panose="02020603050405020304" pitchFamily="18" charset="0"/>
              </a:rPr>
              <a:t> berdasarkan metrik </a:t>
            </a:r>
            <a:r>
              <a:rPr lang="id-ID" sz="1800" i="1" u="none" strike="noStrike" dirty="0">
                <a:effectLst/>
                <a:latin typeface="Bahnschrift" panose="020B0502040204020203" pitchFamily="34" charset="0"/>
                <a:ea typeface="Times New Roman" panose="02020603050405020304" pitchFamily="18" charset="0"/>
              </a:rPr>
              <a:t>F1-Score</a:t>
            </a:r>
            <a:r>
              <a:rPr lang="id-ID" sz="1800" u="none" strike="noStrike" dirty="0">
                <a:effectLst/>
                <a:latin typeface="Bahnschrift" panose="020B0502040204020203" pitchFamily="34" charset="0"/>
                <a:ea typeface="Times New Roman" panose="02020603050405020304" pitchFamily="18" charset="0"/>
              </a:rPr>
              <a:t> adalah model </a:t>
            </a:r>
            <a:r>
              <a:rPr lang="id-ID" sz="1800" i="1" u="none" strike="noStrike" dirty="0">
                <a:effectLst/>
                <a:latin typeface="Bahnschrift" panose="020B0502040204020203" pitchFamily="34" charset="0"/>
                <a:ea typeface="Times New Roman" panose="02020603050405020304" pitchFamily="18" charset="0"/>
              </a:rPr>
              <a:t>Decision Tree</a:t>
            </a:r>
            <a:r>
              <a:rPr lang="id-ID" sz="1800" u="none" strike="noStrike" dirty="0">
                <a:effectLst/>
                <a:latin typeface="Bahnschrift" panose="020B0502040204020203" pitchFamily="34" charset="0"/>
                <a:ea typeface="Times New Roman" panose="02020603050405020304" pitchFamily="18" charset="0"/>
              </a:rPr>
              <a:t> beserta turunannya, seperti </a:t>
            </a:r>
            <a:r>
              <a:rPr lang="id-ID" sz="1800" i="1" u="none" strike="noStrike" dirty="0">
                <a:effectLst/>
                <a:latin typeface="Bahnschrift" panose="020B0502040204020203" pitchFamily="34" charset="0"/>
                <a:ea typeface="Times New Roman" panose="02020603050405020304" pitchFamily="18" charset="0"/>
              </a:rPr>
              <a:t>Random Forest </a:t>
            </a:r>
            <a:r>
              <a:rPr lang="id-ID" sz="1800" u="none" strike="noStrike" dirty="0">
                <a:effectLst/>
                <a:latin typeface="Bahnschrift" panose="020B0502040204020203" pitchFamily="34" charset="0"/>
                <a:ea typeface="Times New Roman" panose="02020603050405020304" pitchFamily="18" charset="0"/>
              </a:rPr>
              <a:t>dan </a:t>
            </a:r>
            <a:r>
              <a:rPr lang="id-ID" sz="1800" i="1" u="none" strike="noStrike" dirty="0">
                <a:effectLst/>
                <a:latin typeface="Bahnschrift" panose="020B0502040204020203" pitchFamily="34" charset="0"/>
                <a:ea typeface="Times New Roman" panose="02020603050405020304" pitchFamily="18" charset="0"/>
              </a:rPr>
              <a:t>Extra Tree</a:t>
            </a:r>
            <a:r>
              <a:rPr lang="id-ID" sz="1800" u="none" strike="noStrike" dirty="0">
                <a:effectLst/>
                <a:latin typeface="Bahnschrift" panose="020B0502040204020203" pitchFamily="34" charset="0"/>
                <a:ea typeface="Times New Roman" panose="02020603050405020304" pitchFamily="18" charset="0"/>
              </a:rPr>
              <a:t> dengan metrik yang sebanding. Kami mendapati bahwa model </a:t>
            </a:r>
            <a:r>
              <a:rPr lang="id-ID" sz="1800" i="1" u="none" strike="noStrike" dirty="0">
                <a:effectLst/>
                <a:latin typeface="Bahnschrift" panose="020B0502040204020203" pitchFamily="34" charset="0"/>
                <a:ea typeface="Times New Roman" panose="02020603050405020304" pitchFamily="18" charset="0"/>
              </a:rPr>
              <a:t>Decision Tree</a:t>
            </a:r>
            <a:r>
              <a:rPr lang="id-ID" sz="1800" u="none" strike="noStrike" dirty="0">
                <a:effectLst/>
                <a:latin typeface="Bahnschrift" panose="020B0502040204020203" pitchFamily="34" charset="0"/>
                <a:ea typeface="Times New Roman" panose="02020603050405020304" pitchFamily="18" charset="0"/>
              </a:rPr>
              <a:t> lebih cocok untuk diaplikasikan dalam bisnis mengingat waktu training yang dibutuhkan sangat singkat dibandingkan algoritma yang setara. Selain itu penanganan ketidakseimbangan label juga berperan penting untuk membentuk model yang baik.</a:t>
            </a:r>
            <a:endParaRPr lang="en-US" sz="1800" u="none" strike="noStrike" dirty="0">
              <a:effectLst/>
              <a:latin typeface="Bahnschrift" panose="020B0502040204020203" pitchFamily="34" charset="0"/>
              <a:ea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dirty="0">
              <a:latin typeface="Bahnschrift" panose="020B0502040204020203" pitchFamily="34" charset="0"/>
              <a:ea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id-ID" sz="1800" dirty="0">
                <a:effectLst/>
                <a:latin typeface="Bahnschrift"/>
                <a:ea typeface="Times New Roman" panose="02020603050405020304" pitchFamily="18" charset="0"/>
              </a:rPr>
              <a:t>Model kami mendapati bahwa terdapat tujuh atribut dengan pengaruh paling besar dalam prediksi label, yaitu: AMT_INCOME_TOTAL_L, DAYS_BIRTH, DAYS_EMPLOYED, dan CNT_FAM_MEMBERS untuk atribut numerik, dan FLAG_OWN_REALTY, NAME_FAMILY_STATUS, dan NAME_INCOME_TYPE untuk atribut </a:t>
            </a:r>
            <a:r>
              <a:rPr lang="id-ID" sz="1800" dirty="0" err="1">
                <a:effectLst/>
                <a:latin typeface="Bahnschrift"/>
                <a:ea typeface="Times New Roman" panose="02020603050405020304" pitchFamily="18" charset="0"/>
              </a:rPr>
              <a:t>kategorik</a:t>
            </a:r>
            <a:r>
              <a:rPr lang="id-ID" dirty="0">
                <a:latin typeface="Bahnschrift"/>
                <a:ea typeface="Times New Roman" panose="02020603050405020304" pitchFamily="18" charset="0"/>
              </a:rPr>
              <a:t>.</a:t>
            </a:r>
            <a:endParaRPr lang="en-US" sz="2000" dirty="0">
              <a:effectLst/>
              <a:latin typeface="Bahnschrift" panose="020B0502040204020203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6257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40C3B50-4F4A-5C7F-F3A6-D0227CE93149}"/>
              </a:ext>
            </a:extLst>
          </p:cNvPr>
          <p:cNvSpPr/>
          <p:nvPr/>
        </p:nvSpPr>
        <p:spPr>
          <a:xfrm>
            <a:off x="0" y="-11169"/>
            <a:ext cx="12192000" cy="11744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b="1" dirty="0">
              <a:solidFill>
                <a:schemeClr val="tx1">
                  <a:lumMod val="85000"/>
                  <a:lumOff val="15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5AF19E-9B16-6B14-4436-AB16D9AC309B}"/>
              </a:ext>
            </a:extLst>
          </p:cNvPr>
          <p:cNvSpPr txBox="1"/>
          <p:nvPr/>
        </p:nvSpPr>
        <p:spPr>
          <a:xfrm>
            <a:off x="251389" y="283680"/>
            <a:ext cx="46618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</a:rPr>
              <a:t>Business Understanding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294681B-01DD-A9CE-C86D-48385D649898}"/>
              </a:ext>
            </a:extLst>
          </p:cNvPr>
          <p:cNvSpPr/>
          <p:nvPr/>
        </p:nvSpPr>
        <p:spPr>
          <a:xfrm>
            <a:off x="1315278" y="3022795"/>
            <a:ext cx="1694068" cy="19378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</a:rPr>
              <a:t>Ingin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</a:rPr>
              <a:t>diluncurkan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</a:rPr>
              <a:t>Produk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</a:rPr>
              <a:t> </a:t>
            </a:r>
            <a:r>
              <a:rPr lang="en-US" sz="20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</a:rPr>
              <a:t>Credit Loan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3464115-42CF-65C2-428A-981EC5873995}"/>
              </a:ext>
            </a:extLst>
          </p:cNvPr>
          <p:cNvSpPr/>
          <p:nvPr/>
        </p:nvSpPr>
        <p:spPr>
          <a:xfrm>
            <a:off x="3406916" y="3022795"/>
            <a:ext cx="1506328" cy="19378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</a:rPr>
              <a:t>Dibutuhkan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</a:rPr>
              <a:t>adanya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</a:rPr>
              <a:t> </a:t>
            </a:r>
            <a:r>
              <a:rPr lang="en-US" sz="20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</a:rPr>
              <a:t>credit score model 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36ACB35-0979-316D-31BA-D5C61CBE7C57}"/>
              </a:ext>
            </a:extLst>
          </p:cNvPr>
          <p:cNvSpPr/>
          <p:nvPr/>
        </p:nvSpPr>
        <p:spPr>
          <a:xfrm>
            <a:off x="5445778" y="3022795"/>
            <a:ext cx="1678608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</a:rPr>
              <a:t>Good Customer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23E84B8-8C07-3C0A-DEE7-8DB6F29E569A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>
            <a:off x="3009346" y="3991708"/>
            <a:ext cx="397570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B9E0FA0-61A2-F563-1AAF-B8470EFBB18C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 flipV="1">
            <a:off x="4913244" y="3479995"/>
            <a:ext cx="532534" cy="51171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079ACECB-5108-A4DE-E4CB-40E3CF109EFA}"/>
              </a:ext>
            </a:extLst>
          </p:cNvPr>
          <p:cNvSpPr/>
          <p:nvPr/>
        </p:nvSpPr>
        <p:spPr>
          <a:xfrm>
            <a:off x="5445778" y="4046220"/>
            <a:ext cx="1678608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</a:rPr>
              <a:t>Bad Customer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F8D9160-65E6-5C5B-8C85-EC76C11774C3}"/>
              </a:ext>
            </a:extLst>
          </p:cNvPr>
          <p:cNvCxnSpPr>
            <a:cxnSpLocks/>
            <a:stCxn id="13" idx="3"/>
            <a:endCxn id="20" idx="1"/>
          </p:cNvCxnSpPr>
          <p:nvPr/>
        </p:nvCxnSpPr>
        <p:spPr>
          <a:xfrm>
            <a:off x="4913244" y="3991708"/>
            <a:ext cx="532534" cy="51171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B5153983-76C8-DA40-5B9A-E91CF19A4AF4}"/>
              </a:ext>
            </a:extLst>
          </p:cNvPr>
          <p:cNvSpPr/>
          <p:nvPr/>
        </p:nvSpPr>
        <p:spPr>
          <a:xfrm>
            <a:off x="7656920" y="3022795"/>
            <a:ext cx="1678608" cy="19378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</a:rPr>
              <a:t>Catatan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</a:rPr>
              <a:t>Pembayaran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FE55A35-33FF-DB47-EFB9-FECC5EDDE69C}"/>
              </a:ext>
            </a:extLst>
          </p:cNvPr>
          <p:cNvSpPr/>
          <p:nvPr/>
        </p:nvSpPr>
        <p:spPr>
          <a:xfrm>
            <a:off x="9453488" y="3022795"/>
            <a:ext cx="1547446" cy="19378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</a:rPr>
              <a:t>Customer Background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AE7AC78-9589-C036-CD23-9CDFE3975E0F}"/>
              </a:ext>
            </a:extLst>
          </p:cNvPr>
          <p:cNvSpPr/>
          <p:nvPr/>
        </p:nvSpPr>
        <p:spPr>
          <a:xfrm>
            <a:off x="1315279" y="2429007"/>
            <a:ext cx="1694068" cy="377688"/>
          </a:xfrm>
          <a:prstGeom prst="rect">
            <a:avLst/>
          </a:prstGeom>
          <a:solidFill>
            <a:srgbClr val="FCFC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</a:rPr>
              <a:t>Purpose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C10AA47-8F26-687E-7EB4-099692D6A360}"/>
              </a:ext>
            </a:extLst>
          </p:cNvPr>
          <p:cNvSpPr/>
          <p:nvPr/>
        </p:nvSpPr>
        <p:spPr>
          <a:xfrm>
            <a:off x="3406916" y="2429007"/>
            <a:ext cx="1506327" cy="377688"/>
          </a:xfrm>
          <a:prstGeom prst="rect">
            <a:avLst/>
          </a:prstGeom>
          <a:solidFill>
            <a:srgbClr val="FCFC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</a:rPr>
              <a:t>Needs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FFB333D-5737-5CF8-0177-1528F72C5202}"/>
              </a:ext>
            </a:extLst>
          </p:cNvPr>
          <p:cNvSpPr/>
          <p:nvPr/>
        </p:nvSpPr>
        <p:spPr>
          <a:xfrm>
            <a:off x="5445779" y="2429007"/>
            <a:ext cx="1678608" cy="377688"/>
          </a:xfrm>
          <a:prstGeom prst="rect">
            <a:avLst/>
          </a:prstGeom>
          <a:solidFill>
            <a:srgbClr val="FCFC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</a:rPr>
              <a:t>Result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983DB77-8EAC-C7A7-F9C8-2D52BFEFC99C}"/>
              </a:ext>
            </a:extLst>
          </p:cNvPr>
          <p:cNvSpPr/>
          <p:nvPr/>
        </p:nvSpPr>
        <p:spPr>
          <a:xfrm>
            <a:off x="7656920" y="2429007"/>
            <a:ext cx="3344014" cy="377688"/>
          </a:xfrm>
          <a:prstGeom prst="rect">
            <a:avLst/>
          </a:prstGeom>
          <a:solidFill>
            <a:srgbClr val="FCFC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</a:rPr>
              <a:t>Source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61A5ADB-6755-C8A6-CD2A-638A0D0894AE}"/>
              </a:ext>
            </a:extLst>
          </p:cNvPr>
          <p:cNvSpPr/>
          <p:nvPr/>
        </p:nvSpPr>
        <p:spPr>
          <a:xfrm>
            <a:off x="1063224" y="2244611"/>
            <a:ext cx="6193710" cy="2982480"/>
          </a:xfrm>
          <a:prstGeom prst="rect">
            <a:avLst/>
          </a:prstGeom>
          <a:noFill/>
          <a:ln w="57150">
            <a:solidFill>
              <a:srgbClr val="FCFC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b="1" dirty="0">
              <a:solidFill>
                <a:schemeClr val="tx1">
                  <a:lumMod val="85000"/>
                  <a:lumOff val="15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8B61B36-AE08-281A-6131-74FBED4807E2}"/>
              </a:ext>
            </a:extLst>
          </p:cNvPr>
          <p:cNvSpPr/>
          <p:nvPr/>
        </p:nvSpPr>
        <p:spPr>
          <a:xfrm>
            <a:off x="7508987" y="2244611"/>
            <a:ext cx="3750379" cy="2982480"/>
          </a:xfrm>
          <a:prstGeom prst="rect">
            <a:avLst/>
          </a:prstGeom>
          <a:noFill/>
          <a:ln w="57150">
            <a:solidFill>
              <a:srgbClr val="FCFC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b="1" dirty="0">
              <a:solidFill>
                <a:schemeClr val="tx1">
                  <a:lumMod val="85000"/>
                  <a:lumOff val="15000"/>
                </a:schemeClr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6565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40C3B50-4F4A-5C7F-F3A6-D0227CE93149}"/>
              </a:ext>
            </a:extLst>
          </p:cNvPr>
          <p:cNvSpPr/>
          <p:nvPr/>
        </p:nvSpPr>
        <p:spPr>
          <a:xfrm>
            <a:off x="0" y="-11169"/>
            <a:ext cx="12192000" cy="117447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b="1" dirty="0">
              <a:latin typeface="Bahnschrift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5AF19E-9B16-6B14-4436-AB16D9AC309B}"/>
              </a:ext>
            </a:extLst>
          </p:cNvPr>
          <p:cNvSpPr txBox="1"/>
          <p:nvPr/>
        </p:nvSpPr>
        <p:spPr>
          <a:xfrm>
            <a:off x="893220" y="323018"/>
            <a:ext cx="35654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>
                <a:solidFill>
                  <a:schemeClr val="bg1"/>
                </a:solidFill>
                <a:latin typeface="Bahnschrift" panose="020B0502040204020203" pitchFamily="34" charset="0"/>
              </a:rPr>
              <a:t>Rumusan</a:t>
            </a:r>
            <a:r>
              <a:rPr lang="en-US" sz="3200" b="1" dirty="0">
                <a:solidFill>
                  <a:schemeClr val="bg1"/>
                </a:solidFill>
                <a:latin typeface="Bahnschrift" panose="020B0502040204020203" pitchFamily="34" charset="0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latin typeface="Bahnschrift" panose="020B0502040204020203" pitchFamily="34" charset="0"/>
              </a:rPr>
              <a:t>Masalah</a:t>
            </a:r>
            <a:endParaRPr lang="en-US" sz="3200" b="1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DC80AB-9DC1-AC84-5A64-A9781AE83D98}"/>
              </a:ext>
            </a:extLst>
          </p:cNvPr>
          <p:cNvSpPr txBox="1"/>
          <p:nvPr/>
        </p:nvSpPr>
        <p:spPr>
          <a:xfrm>
            <a:off x="224166" y="1552597"/>
            <a:ext cx="4903507" cy="4646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id-ID" sz="2000" dirty="0">
                <a:effectLst/>
                <a:latin typeface="Bahnschrift" panose="020B0502040204020203" pitchFamily="34" charset="0"/>
                <a:ea typeface="Times New Roman" panose="02020603050405020304" pitchFamily="18" charset="0"/>
              </a:rPr>
              <a:t>Bagaimana model </a:t>
            </a:r>
            <a:r>
              <a:rPr lang="id-ID" sz="2000" i="1" dirty="0">
                <a:effectLst/>
                <a:latin typeface="Bahnschrift" panose="020B0502040204020203" pitchFamily="34" charset="0"/>
                <a:ea typeface="Times New Roman" panose="02020603050405020304" pitchFamily="18" charset="0"/>
              </a:rPr>
              <a:t>machine learning</a:t>
            </a:r>
            <a:r>
              <a:rPr lang="id-ID" sz="2000" dirty="0">
                <a:effectLst/>
                <a:latin typeface="Bahnschrift" panose="020B0502040204020203" pitchFamily="34" charset="0"/>
                <a:ea typeface="Times New Roman" panose="02020603050405020304" pitchFamily="18" charset="0"/>
              </a:rPr>
              <a:t> yang dapat memprediksi </a:t>
            </a:r>
            <a:r>
              <a:rPr lang="id-ID" sz="2000" i="1" dirty="0">
                <a:effectLst/>
                <a:latin typeface="Bahnschrift" panose="020B0502040204020203" pitchFamily="34" charset="0"/>
                <a:ea typeface="Times New Roman" panose="02020603050405020304" pitchFamily="18" charset="0"/>
              </a:rPr>
              <a:t>“good” customer </a:t>
            </a:r>
            <a:r>
              <a:rPr lang="id-ID" sz="2000" dirty="0">
                <a:effectLst/>
                <a:latin typeface="Bahnschrift" panose="020B0502040204020203" pitchFamily="34" charset="0"/>
                <a:ea typeface="Times New Roman" panose="02020603050405020304" pitchFamily="18" charset="0"/>
              </a:rPr>
              <a:t>dan </a:t>
            </a:r>
            <a:r>
              <a:rPr lang="id-ID" sz="2000" i="1" dirty="0">
                <a:effectLst/>
                <a:latin typeface="Bahnschrift" panose="020B0502040204020203" pitchFamily="34" charset="0"/>
                <a:ea typeface="Times New Roman" panose="02020603050405020304" pitchFamily="18" charset="0"/>
              </a:rPr>
              <a:t>“bad” customer</a:t>
            </a:r>
            <a:r>
              <a:rPr lang="id-ID" sz="2000" dirty="0">
                <a:effectLst/>
                <a:latin typeface="Bahnschrift" panose="020B0502040204020203" pitchFamily="34" charset="0"/>
                <a:ea typeface="Times New Roman" panose="02020603050405020304" pitchFamily="18" charset="0"/>
              </a:rPr>
              <a:t>? </a:t>
            </a:r>
            <a:r>
              <a:rPr lang="id-ID" sz="2000" i="1" dirty="0">
                <a:effectLst/>
                <a:latin typeface="Bahnschrift" panose="020B0502040204020203" pitchFamily="34" charset="0"/>
                <a:ea typeface="Times New Roman" panose="02020603050405020304" pitchFamily="18" charset="0"/>
              </a:rPr>
              <a:t>“Good” customer</a:t>
            </a:r>
            <a:r>
              <a:rPr lang="id-ID" sz="2000" dirty="0">
                <a:effectLst/>
                <a:latin typeface="Bahnschrift" panose="020B0502040204020203" pitchFamily="34" charset="0"/>
                <a:ea typeface="Times New Roman" panose="02020603050405020304" pitchFamily="18" charset="0"/>
              </a:rPr>
              <a:t> adalah </a:t>
            </a:r>
            <a:r>
              <a:rPr lang="id-ID" sz="2000" i="1" dirty="0">
                <a:effectLst/>
                <a:latin typeface="Bahnschrift" panose="020B0502040204020203" pitchFamily="34" charset="0"/>
                <a:ea typeface="Times New Roman" panose="02020603050405020304" pitchFamily="18" charset="0"/>
              </a:rPr>
              <a:t>customer</a:t>
            </a:r>
            <a:r>
              <a:rPr lang="id-ID" sz="2000" dirty="0">
                <a:effectLst/>
                <a:latin typeface="Bahnschrift" panose="020B0502040204020203" pitchFamily="34" charset="0"/>
                <a:ea typeface="Times New Roman" panose="02020603050405020304" pitchFamily="18" charset="0"/>
              </a:rPr>
              <a:t> yang diprediksi mampu menyelesaikan pembayaran pinjaman tersebut, dan sebaliknya untuk</a:t>
            </a:r>
            <a:r>
              <a:rPr lang="id-ID" sz="2000" i="1" dirty="0">
                <a:effectLst/>
                <a:latin typeface="Bahnschrift" panose="020B0502040204020203" pitchFamily="34" charset="0"/>
                <a:ea typeface="Times New Roman" panose="02020603050405020304" pitchFamily="18" charset="0"/>
              </a:rPr>
              <a:t> “bad” customer</a:t>
            </a:r>
            <a:r>
              <a:rPr lang="id-ID" sz="2000" dirty="0">
                <a:effectLst/>
                <a:latin typeface="Bahnschrift" panose="020B0502040204020203" pitchFamily="34" charset="0"/>
                <a:ea typeface="Times New Roman" panose="02020603050405020304" pitchFamily="18" charset="0"/>
              </a:rPr>
              <a:t>.</a:t>
            </a:r>
            <a:endParaRPr lang="en-US" sz="2000" dirty="0">
              <a:effectLst/>
              <a:latin typeface="Bahnschrift" panose="020B0502040204020203" pitchFamily="34" charset="0"/>
              <a:ea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id-ID" sz="2000" dirty="0">
                <a:effectLst/>
                <a:latin typeface="Bahnschrift" panose="020B0502040204020203" pitchFamily="34" charset="0"/>
                <a:ea typeface="Times New Roman" panose="02020603050405020304" pitchFamily="18" charset="0"/>
              </a:rPr>
              <a:t>Apa saja faktor yang berpengaruhterhadap kemungkinan gagal bayar seorang </a:t>
            </a:r>
            <a:r>
              <a:rPr lang="id-ID" sz="2000" i="1" dirty="0">
                <a:effectLst/>
                <a:latin typeface="Bahnschrift" panose="020B0502040204020203" pitchFamily="34" charset="0"/>
                <a:ea typeface="Times New Roman" panose="02020603050405020304" pitchFamily="18" charset="0"/>
              </a:rPr>
              <a:t>customer</a:t>
            </a:r>
            <a:r>
              <a:rPr lang="id-ID" sz="2000" dirty="0">
                <a:effectLst/>
                <a:latin typeface="Bahnschrift" panose="020B0502040204020203" pitchFamily="34" charset="0"/>
                <a:ea typeface="Times New Roman" panose="02020603050405020304" pitchFamily="18" charset="0"/>
              </a:rPr>
              <a:t>?</a:t>
            </a:r>
            <a:endParaRPr lang="en-US" sz="2000" dirty="0">
              <a:effectLst/>
              <a:latin typeface="Bahnschrift" panose="020B0502040204020203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142A126-8D4F-0B23-DFCA-6D10B4B6824A}"/>
              </a:ext>
            </a:extLst>
          </p:cNvPr>
          <p:cNvSpPr txBox="1"/>
          <p:nvPr/>
        </p:nvSpPr>
        <p:spPr>
          <a:xfrm>
            <a:off x="7736455" y="378122"/>
            <a:ext cx="33345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>
                <a:solidFill>
                  <a:schemeClr val="bg1"/>
                </a:solidFill>
                <a:latin typeface="Bahnschrift" panose="020B0502040204020203" pitchFamily="34" charset="0"/>
              </a:rPr>
              <a:t>Tujuan</a:t>
            </a:r>
            <a:r>
              <a:rPr lang="en-US" sz="3200" b="1" dirty="0">
                <a:solidFill>
                  <a:schemeClr val="bg1"/>
                </a:solidFill>
                <a:latin typeface="Bahnschrift" panose="020B0502040204020203" pitchFamily="34" charset="0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latin typeface="Bahnschrift" panose="020B0502040204020203" pitchFamily="34" charset="0"/>
              </a:rPr>
              <a:t>Penelitian</a:t>
            </a:r>
            <a:endParaRPr lang="en-US" sz="3200" b="1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F5B810A-2D08-FFAB-23BC-1BE9EB6EEC4F}"/>
              </a:ext>
            </a:extLst>
          </p:cNvPr>
          <p:cNvSpPr/>
          <p:nvPr/>
        </p:nvSpPr>
        <p:spPr>
          <a:xfrm>
            <a:off x="5391400" y="0"/>
            <a:ext cx="1412275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A6EAC86-FE65-78E8-2F20-AF426F9FA3F1}"/>
              </a:ext>
            </a:extLst>
          </p:cNvPr>
          <p:cNvSpPr txBox="1"/>
          <p:nvPr/>
        </p:nvSpPr>
        <p:spPr>
          <a:xfrm>
            <a:off x="7129261" y="1552597"/>
            <a:ext cx="4548953" cy="4646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id-ID" sz="2000" dirty="0">
                <a:effectLst/>
                <a:latin typeface="Bahnschrift" panose="020B0502040204020203" pitchFamily="34" charset="0"/>
                <a:ea typeface="Times New Roman" panose="02020603050405020304" pitchFamily="18" charset="0"/>
              </a:rPr>
              <a:t>Membangun model </a:t>
            </a:r>
            <a:r>
              <a:rPr lang="id-ID" sz="2000" i="1" dirty="0">
                <a:effectLst/>
                <a:latin typeface="Bahnschrift" panose="020B0502040204020203" pitchFamily="34" charset="0"/>
                <a:ea typeface="Times New Roman" panose="02020603050405020304" pitchFamily="18" charset="0"/>
              </a:rPr>
              <a:t>machine learning</a:t>
            </a:r>
            <a:r>
              <a:rPr lang="id-ID" sz="2000" dirty="0">
                <a:effectLst/>
                <a:latin typeface="Bahnschrift" panose="020B0502040204020203" pitchFamily="34" charset="0"/>
                <a:ea typeface="Times New Roman" panose="02020603050405020304" pitchFamily="18" charset="0"/>
              </a:rPr>
              <a:t> klasifikasi biner yang mampu memprediksi </a:t>
            </a:r>
            <a:r>
              <a:rPr lang="id-ID" sz="2000" i="1" dirty="0">
                <a:effectLst/>
                <a:latin typeface="Bahnschrift" panose="020B0502040204020203" pitchFamily="34" charset="0"/>
                <a:ea typeface="Times New Roman" panose="02020603050405020304" pitchFamily="18" charset="0"/>
              </a:rPr>
              <a:t>“good” customer</a:t>
            </a:r>
            <a:r>
              <a:rPr lang="id-ID" sz="2000" dirty="0">
                <a:effectLst/>
                <a:latin typeface="Bahnschrift" panose="020B0502040204020203" pitchFamily="34" charset="0"/>
                <a:ea typeface="Times New Roman" panose="02020603050405020304" pitchFamily="18" charset="0"/>
              </a:rPr>
              <a:t> dan </a:t>
            </a:r>
            <a:r>
              <a:rPr lang="id-ID" sz="2000" i="1" dirty="0">
                <a:effectLst/>
                <a:latin typeface="Bahnschrift" panose="020B0502040204020203" pitchFamily="34" charset="0"/>
                <a:ea typeface="Times New Roman" panose="02020603050405020304" pitchFamily="18" charset="0"/>
              </a:rPr>
              <a:t>“bad” customer</a:t>
            </a:r>
            <a:r>
              <a:rPr lang="id-ID" sz="2000" dirty="0">
                <a:effectLst/>
                <a:latin typeface="Bahnschrift" panose="020B0502040204020203" pitchFamily="34" charset="0"/>
                <a:ea typeface="Times New Roman" panose="02020603050405020304" pitchFamily="18" charset="0"/>
              </a:rPr>
              <a:t> dengan kemampuan prediksi yang tinggi, di atas 90%</a:t>
            </a:r>
            <a:endParaRPr lang="en-US" sz="2000" dirty="0">
              <a:effectLst/>
              <a:latin typeface="Bahnschrift" panose="020B0502040204020203" pitchFamily="34" charset="0"/>
              <a:ea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id-ID" sz="2000" dirty="0">
                <a:effectLst/>
                <a:latin typeface="Bahnschrift" panose="020B0502040204020203" pitchFamily="34" charset="0"/>
                <a:ea typeface="Times New Roman" panose="02020603050405020304" pitchFamily="18" charset="0"/>
              </a:rPr>
              <a:t>Mengidentifikasi beberapa faktor yang berpengaruh besar terhadap kemungkinan gagal bayar </a:t>
            </a:r>
            <a:r>
              <a:rPr lang="id-ID" sz="2000" i="1" dirty="0">
                <a:effectLst/>
                <a:latin typeface="Bahnschrift" panose="020B0502040204020203" pitchFamily="34" charset="0"/>
                <a:ea typeface="Times New Roman" panose="02020603050405020304" pitchFamily="18" charset="0"/>
              </a:rPr>
              <a:t>customer</a:t>
            </a:r>
            <a:r>
              <a:rPr lang="id-ID" sz="2000" dirty="0">
                <a:effectLst/>
                <a:latin typeface="Bahnschrift" panose="020B0502040204020203" pitchFamily="34" charset="0"/>
                <a:ea typeface="Times New Roman" panose="02020603050405020304" pitchFamily="18" charset="0"/>
              </a:rPr>
              <a:t>.</a:t>
            </a:r>
            <a:endParaRPr lang="en-US" sz="2000" dirty="0">
              <a:effectLst/>
              <a:latin typeface="Bahnschrift" panose="020B0502040204020203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2345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40C3B50-4F4A-5C7F-F3A6-D0227CE93149}"/>
              </a:ext>
            </a:extLst>
          </p:cNvPr>
          <p:cNvSpPr/>
          <p:nvPr/>
        </p:nvSpPr>
        <p:spPr>
          <a:xfrm>
            <a:off x="0" y="-11169"/>
            <a:ext cx="12192000" cy="11744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b="1" dirty="0">
              <a:solidFill>
                <a:schemeClr val="tx1">
                  <a:lumMod val="85000"/>
                  <a:lumOff val="15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5AF19E-9B16-6B14-4436-AB16D9AC309B}"/>
              </a:ext>
            </a:extLst>
          </p:cNvPr>
          <p:cNvSpPr txBox="1"/>
          <p:nvPr/>
        </p:nvSpPr>
        <p:spPr>
          <a:xfrm>
            <a:off x="251389" y="283680"/>
            <a:ext cx="90140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</a:rPr>
              <a:t>Batasan </a:t>
            </a:r>
            <a:r>
              <a:rPr lang="en-US" sz="3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</a:rPr>
              <a:t>Penelitian</a:t>
            </a:r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</a:rPr>
              <a:t> dan Parameter </a:t>
            </a:r>
            <a:r>
              <a:rPr lang="en-US" sz="3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</a:rPr>
              <a:t>Keberhasilan</a:t>
            </a:r>
            <a:endParaRPr lang="en-US" sz="3200" b="1" dirty="0">
              <a:solidFill>
                <a:schemeClr val="tx1">
                  <a:lumMod val="85000"/>
                  <a:lumOff val="15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36ACB35-0979-316D-31BA-D5C61CBE7C57}"/>
              </a:ext>
            </a:extLst>
          </p:cNvPr>
          <p:cNvSpPr/>
          <p:nvPr/>
        </p:nvSpPr>
        <p:spPr>
          <a:xfrm>
            <a:off x="5978768" y="2051942"/>
            <a:ext cx="1678608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</a:rPr>
              <a:t>Good Customer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79ACECB-5108-A4DE-E4CB-40E3CF109EFA}"/>
              </a:ext>
            </a:extLst>
          </p:cNvPr>
          <p:cNvSpPr/>
          <p:nvPr/>
        </p:nvSpPr>
        <p:spPr>
          <a:xfrm>
            <a:off x="5978768" y="3075367"/>
            <a:ext cx="1678608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</a:rPr>
              <a:t>Bad Customer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5153983-76C8-DA40-5B9A-E91CF19A4AF4}"/>
              </a:ext>
            </a:extLst>
          </p:cNvPr>
          <p:cNvSpPr/>
          <p:nvPr/>
        </p:nvSpPr>
        <p:spPr>
          <a:xfrm>
            <a:off x="609006" y="2051943"/>
            <a:ext cx="2879782" cy="19378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</a:rPr>
              <a:t>Catatan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</a:rPr>
              <a:t>Pembayaran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endParaRPr lang="en-US" sz="2000" i="1" dirty="0">
              <a:solidFill>
                <a:schemeClr val="tx1">
                  <a:lumMod val="85000"/>
                  <a:lumOff val="15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US" sz="20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</a:rPr>
              <a:t>application_record.csv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FE55A35-33FF-DB47-EFB9-FECC5EDDE69C}"/>
              </a:ext>
            </a:extLst>
          </p:cNvPr>
          <p:cNvSpPr/>
          <p:nvPr/>
        </p:nvSpPr>
        <p:spPr>
          <a:xfrm>
            <a:off x="3643531" y="2051943"/>
            <a:ext cx="2180494" cy="19378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</a:rPr>
              <a:t>Customer Background</a:t>
            </a:r>
          </a:p>
          <a:p>
            <a:pPr algn="ctr"/>
            <a:endParaRPr lang="en-US" sz="2000" i="1" dirty="0">
              <a:solidFill>
                <a:schemeClr val="tx1">
                  <a:lumMod val="85000"/>
                  <a:lumOff val="15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US" sz="20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</a:rPr>
              <a:t>credit_record.csv 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FFB333D-5737-5CF8-0177-1528F72C5202}"/>
              </a:ext>
            </a:extLst>
          </p:cNvPr>
          <p:cNvSpPr/>
          <p:nvPr/>
        </p:nvSpPr>
        <p:spPr>
          <a:xfrm>
            <a:off x="5978768" y="1458155"/>
            <a:ext cx="1678608" cy="377688"/>
          </a:xfrm>
          <a:prstGeom prst="rect">
            <a:avLst/>
          </a:prstGeom>
          <a:solidFill>
            <a:srgbClr val="FCFC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</a:rPr>
              <a:t>Result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983DB77-8EAC-C7A7-F9C8-2D52BFEFC99C}"/>
              </a:ext>
            </a:extLst>
          </p:cNvPr>
          <p:cNvSpPr/>
          <p:nvPr/>
        </p:nvSpPr>
        <p:spPr>
          <a:xfrm>
            <a:off x="609005" y="1458155"/>
            <a:ext cx="5215020" cy="377688"/>
          </a:xfrm>
          <a:prstGeom prst="rect">
            <a:avLst/>
          </a:prstGeom>
          <a:solidFill>
            <a:srgbClr val="FCFC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</a:rPr>
              <a:t>Source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18BFB64-5691-AC03-E311-45B48D04C0CA}"/>
              </a:ext>
            </a:extLst>
          </p:cNvPr>
          <p:cNvSpPr/>
          <p:nvPr/>
        </p:nvSpPr>
        <p:spPr>
          <a:xfrm>
            <a:off x="7727464" y="1458155"/>
            <a:ext cx="3906518" cy="377688"/>
          </a:xfrm>
          <a:prstGeom prst="rect">
            <a:avLst/>
          </a:prstGeom>
          <a:solidFill>
            <a:srgbClr val="FCFC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</a:rPr>
              <a:t>Asumsi</a:t>
            </a:r>
            <a:endParaRPr 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E915179-631B-F454-866B-6E660D3ACC77}"/>
              </a:ext>
            </a:extLst>
          </p:cNvPr>
          <p:cNvSpPr/>
          <p:nvPr/>
        </p:nvSpPr>
        <p:spPr>
          <a:xfrm>
            <a:off x="7727464" y="2051942"/>
            <a:ext cx="3906518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</a:rPr>
              <a:t>Tidak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</a:rPr>
              <a:t>adanya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</a:rPr>
              <a:t>keterlambatan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</a:rPr>
              <a:t>pembayaran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</a:rPr>
              <a:t>lebih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</a:rPr>
              <a:t>dari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</a:rPr>
              <a:t> 60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</a:rPr>
              <a:t>hari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742F184-D512-13B1-DAFD-18A1057E4E72}"/>
              </a:ext>
            </a:extLst>
          </p:cNvPr>
          <p:cNvSpPr/>
          <p:nvPr/>
        </p:nvSpPr>
        <p:spPr>
          <a:xfrm>
            <a:off x="7727464" y="3075367"/>
            <a:ext cx="3906518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"/>
              </a:rPr>
              <a:t>Adanya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ahnschrift"/>
              </a:rPr>
              <a:t>keterlambatan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ahnschrift"/>
              </a:rPr>
              <a:t>pembayaran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ahnschrift"/>
              </a:rPr>
              <a:t>lebih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ahnschrift"/>
              </a:rPr>
              <a:t>dari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"/>
              </a:rPr>
              <a:t> 60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ahnschrift"/>
              </a:rPr>
              <a:t>hari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Bahnschrift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7170D57-3896-7A13-DBCB-B45D7B1E18C7}"/>
              </a:ext>
            </a:extLst>
          </p:cNvPr>
          <p:cNvSpPr/>
          <p:nvPr/>
        </p:nvSpPr>
        <p:spPr>
          <a:xfrm>
            <a:off x="609004" y="4733583"/>
            <a:ext cx="11024977" cy="377688"/>
          </a:xfrm>
          <a:prstGeom prst="rect">
            <a:avLst/>
          </a:prstGeom>
          <a:solidFill>
            <a:srgbClr val="FCFC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</a:rPr>
              <a:t>Parameter </a:t>
            </a:r>
            <a:r>
              <a:rPr lang="en-US" sz="2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</a:rPr>
              <a:t>Keberhasilan</a:t>
            </a:r>
            <a:endParaRPr 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CD61242-4159-31D5-D88E-52E6DE8CAE3D}"/>
              </a:ext>
            </a:extLst>
          </p:cNvPr>
          <p:cNvSpPr/>
          <p:nvPr/>
        </p:nvSpPr>
        <p:spPr>
          <a:xfrm>
            <a:off x="609004" y="5189825"/>
            <a:ext cx="11024976" cy="3776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</a:rPr>
              <a:t>F1-Score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094977-CFF7-AF89-32C8-BDB3CA6B01EF}"/>
              </a:ext>
            </a:extLst>
          </p:cNvPr>
          <p:cNvSpPr/>
          <p:nvPr/>
        </p:nvSpPr>
        <p:spPr>
          <a:xfrm>
            <a:off x="609004" y="5648626"/>
            <a:ext cx="11024976" cy="3776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</a:rPr>
              <a:t>Waktu </a:t>
            </a:r>
            <a:r>
              <a:rPr lang="en-US" sz="20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</a:rPr>
              <a:t>Training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</a:rPr>
              <a:t>Model</a:t>
            </a:r>
          </a:p>
        </p:txBody>
      </p:sp>
    </p:spTree>
    <p:extLst>
      <p:ext uri="{BB962C8B-B14F-4D97-AF65-F5344CB8AC3E}">
        <p14:creationId xmlns:p14="http://schemas.microsoft.com/office/powerpoint/2010/main" val="1475031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40C3B50-4F4A-5C7F-F3A6-D0227CE93149}"/>
              </a:ext>
            </a:extLst>
          </p:cNvPr>
          <p:cNvSpPr/>
          <p:nvPr/>
        </p:nvSpPr>
        <p:spPr>
          <a:xfrm>
            <a:off x="0" y="-11169"/>
            <a:ext cx="12192000" cy="11744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b="1" dirty="0">
              <a:solidFill>
                <a:schemeClr val="tx1">
                  <a:lumMod val="85000"/>
                  <a:lumOff val="15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5AF19E-9B16-6B14-4436-AB16D9AC309B}"/>
              </a:ext>
            </a:extLst>
          </p:cNvPr>
          <p:cNvSpPr txBox="1"/>
          <p:nvPr/>
        </p:nvSpPr>
        <p:spPr>
          <a:xfrm>
            <a:off x="251389" y="283680"/>
            <a:ext cx="38186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</a:rPr>
              <a:t>Data Understanding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5153983-76C8-DA40-5B9A-E91CF19A4AF4}"/>
              </a:ext>
            </a:extLst>
          </p:cNvPr>
          <p:cNvSpPr/>
          <p:nvPr/>
        </p:nvSpPr>
        <p:spPr>
          <a:xfrm>
            <a:off x="726049" y="1772286"/>
            <a:ext cx="1678608" cy="23780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</a:rPr>
              <a:t>Catatan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</a:rPr>
              <a:t>Pembayaran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FE55A35-33FF-DB47-EFB9-FECC5EDDE69C}"/>
              </a:ext>
            </a:extLst>
          </p:cNvPr>
          <p:cNvSpPr/>
          <p:nvPr/>
        </p:nvSpPr>
        <p:spPr>
          <a:xfrm>
            <a:off x="726048" y="4321632"/>
            <a:ext cx="1678607" cy="19378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</a:rPr>
              <a:t>Customer Background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983DB77-8EAC-C7A7-F9C8-2D52BFEFC99C}"/>
              </a:ext>
            </a:extLst>
          </p:cNvPr>
          <p:cNvSpPr/>
          <p:nvPr/>
        </p:nvSpPr>
        <p:spPr>
          <a:xfrm>
            <a:off x="726049" y="1302070"/>
            <a:ext cx="1678606" cy="377688"/>
          </a:xfrm>
          <a:prstGeom prst="rect">
            <a:avLst/>
          </a:prstGeom>
          <a:solidFill>
            <a:srgbClr val="FCFC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</a:rPr>
              <a:t>Data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3965BEB-0C63-62CC-F3B3-DDC139D7528B}"/>
              </a:ext>
            </a:extLst>
          </p:cNvPr>
          <p:cNvSpPr/>
          <p:nvPr/>
        </p:nvSpPr>
        <p:spPr>
          <a:xfrm>
            <a:off x="2566571" y="1302070"/>
            <a:ext cx="4171853" cy="377688"/>
          </a:xfrm>
          <a:prstGeom prst="rect">
            <a:avLst/>
          </a:prstGeom>
          <a:solidFill>
            <a:srgbClr val="FCFC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</a:rPr>
              <a:t>Basic Information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59BA95D-85C0-9F41-C4BF-A08356EA5FB8}"/>
              </a:ext>
            </a:extLst>
          </p:cNvPr>
          <p:cNvSpPr/>
          <p:nvPr/>
        </p:nvSpPr>
        <p:spPr>
          <a:xfrm>
            <a:off x="2566572" y="4293307"/>
            <a:ext cx="2736948" cy="19378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</a:rPr>
              <a:t>Terdapat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</a:rPr>
              <a:t> 1.048.575</a:t>
            </a:r>
            <a:r>
              <a:rPr lang="en-US" sz="20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</a:rPr>
              <a:t>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</a:rPr>
              <a:t>Baris Data</a:t>
            </a:r>
            <a:endParaRPr lang="en-US" sz="2000" i="1" dirty="0">
              <a:solidFill>
                <a:schemeClr val="tx1">
                  <a:lumMod val="85000"/>
                  <a:lumOff val="15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0E666B6-D9AC-4B1D-FA69-64CAC46D380E}"/>
              </a:ext>
            </a:extLst>
          </p:cNvPr>
          <p:cNvSpPr/>
          <p:nvPr/>
        </p:nvSpPr>
        <p:spPr>
          <a:xfrm>
            <a:off x="2566572" y="1772286"/>
            <a:ext cx="2736948" cy="23795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</a:rPr>
              <a:t>Terdapat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</a:rPr>
              <a:t> 438.557 Baris Data</a:t>
            </a:r>
            <a:endParaRPr lang="en-US" sz="2000" i="1" dirty="0">
              <a:solidFill>
                <a:schemeClr val="tx1">
                  <a:lumMod val="85000"/>
                  <a:lumOff val="15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793F94A-D2C5-0682-F2C5-CE3B99ACD0CE}"/>
              </a:ext>
            </a:extLst>
          </p:cNvPr>
          <p:cNvSpPr/>
          <p:nvPr/>
        </p:nvSpPr>
        <p:spPr>
          <a:xfrm>
            <a:off x="5465434" y="1772285"/>
            <a:ext cx="1272989" cy="23795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</a:rPr>
              <a:t>18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</a:rPr>
              <a:t>Atribut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90D3F2-3767-CBD2-777A-A9B6133F8244}"/>
              </a:ext>
            </a:extLst>
          </p:cNvPr>
          <p:cNvSpPr/>
          <p:nvPr/>
        </p:nvSpPr>
        <p:spPr>
          <a:xfrm>
            <a:off x="5459505" y="4293307"/>
            <a:ext cx="1272989" cy="19236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</a:rPr>
              <a:t>3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</a:rPr>
              <a:t>Atribut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0AD1B80-5023-5F5F-9172-75CA8DC18784}"/>
              </a:ext>
            </a:extLst>
          </p:cNvPr>
          <p:cNvSpPr/>
          <p:nvPr/>
        </p:nvSpPr>
        <p:spPr>
          <a:xfrm>
            <a:off x="6900340" y="1302070"/>
            <a:ext cx="5183808" cy="377687"/>
          </a:xfrm>
          <a:prstGeom prst="rect">
            <a:avLst/>
          </a:prstGeom>
          <a:solidFill>
            <a:srgbClr val="FCFC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</a:rPr>
              <a:t>Insights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391E5CE-774F-4FC5-AAE5-7CB20E0B947E}"/>
              </a:ext>
            </a:extLst>
          </p:cNvPr>
          <p:cNvSpPr/>
          <p:nvPr/>
        </p:nvSpPr>
        <p:spPr>
          <a:xfrm>
            <a:off x="6900337" y="1786449"/>
            <a:ext cx="5183811" cy="23654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228600" indent="-228600" algn="just">
              <a:buAutoNum type="arabicPeriod"/>
            </a:pPr>
            <a:r>
              <a:rPr lang="id-ID" sz="1400" dirty="0">
                <a:solidFill>
                  <a:schemeClr val="tx1"/>
                </a:solidFill>
                <a:latin typeface="Bahnschrift"/>
                <a:ea typeface="+mn-lt"/>
                <a:cs typeface="Calibri"/>
              </a:rPr>
              <a:t>Tidak</a:t>
            </a:r>
            <a:r>
              <a:rPr lang="id-ID" sz="1400" dirty="0">
                <a:solidFill>
                  <a:schemeClr val="tx1"/>
                </a:solidFill>
                <a:latin typeface="Bahnschrift"/>
                <a:ea typeface="+mn-lt"/>
                <a:cs typeface="+mn-lt"/>
              </a:rPr>
              <a:t> </a:t>
            </a:r>
            <a:r>
              <a:rPr lang="id-ID" sz="1400" u="none" strike="noStrike" dirty="0">
                <a:solidFill>
                  <a:schemeClr val="tx1"/>
                </a:solidFill>
                <a:effectLst/>
                <a:latin typeface="Bahnschrift"/>
                <a:ea typeface="+mn-lt"/>
                <a:cs typeface="+mn-lt"/>
              </a:rPr>
              <a:t>ada </a:t>
            </a:r>
            <a:r>
              <a:rPr lang="id-ID" sz="1400" u="none" strike="noStrike" dirty="0" err="1">
                <a:solidFill>
                  <a:schemeClr val="tx1"/>
                </a:solidFill>
                <a:effectLst/>
                <a:latin typeface="Bahnschrift"/>
                <a:ea typeface="+mn-lt"/>
                <a:cs typeface="+mn-lt"/>
              </a:rPr>
              <a:t>record</a:t>
            </a:r>
            <a:r>
              <a:rPr lang="id-ID" sz="1400" u="none" strike="noStrike" dirty="0">
                <a:solidFill>
                  <a:schemeClr val="tx1"/>
                </a:solidFill>
                <a:effectLst/>
                <a:latin typeface="Bahnschrift"/>
                <a:ea typeface="+mn-lt"/>
                <a:cs typeface="+mn-lt"/>
              </a:rPr>
              <a:t> duplikat.</a:t>
            </a:r>
            <a:endParaRPr lang="en-US" sz="1400" u="none" strike="noStrike">
              <a:solidFill>
                <a:schemeClr val="tx1"/>
              </a:solidFill>
              <a:effectLst/>
              <a:latin typeface="Bahnschrift"/>
              <a:ea typeface="+mn-lt"/>
              <a:cs typeface="+mn-lt"/>
            </a:endParaRPr>
          </a:p>
          <a:p>
            <a:pPr marL="228600" indent="-228600" algn="just">
              <a:buAutoNum type="arabicPeriod"/>
            </a:pPr>
            <a:r>
              <a:rPr lang="id-ID" sz="1400" u="none" strike="noStrike" dirty="0">
                <a:solidFill>
                  <a:schemeClr val="tx1"/>
                </a:solidFill>
                <a:effectLst/>
                <a:latin typeface="Bahnschrift"/>
                <a:ea typeface="+mn-lt"/>
                <a:cs typeface="+mn-lt"/>
              </a:rPr>
              <a:t>Atribut ID dengan lebih dari 99% nilai unik.</a:t>
            </a:r>
            <a:r>
              <a:rPr lang="id-ID" sz="1400" dirty="0">
                <a:solidFill>
                  <a:schemeClr val="tx1"/>
                </a:solidFill>
                <a:latin typeface="Bahnschrift"/>
                <a:ea typeface="+mn-lt"/>
                <a:cs typeface="+mn-lt"/>
              </a:rPr>
              <a:t> </a:t>
            </a:r>
            <a:endParaRPr lang="en-US" sz="1400">
              <a:solidFill>
                <a:schemeClr val="tx1"/>
              </a:solidFill>
              <a:latin typeface="Bahnschrift"/>
              <a:ea typeface="Calibri"/>
              <a:cs typeface="Calibri"/>
            </a:endParaRPr>
          </a:p>
          <a:p>
            <a:pPr marL="228600" indent="-228600" algn="just">
              <a:buAutoNum type="arabicPeriod"/>
            </a:pPr>
            <a:r>
              <a:rPr lang="id-ID" sz="1400" dirty="0">
                <a:solidFill>
                  <a:schemeClr val="tx1"/>
                </a:solidFill>
                <a:latin typeface="Bahnschrift"/>
                <a:ea typeface="+mn-lt"/>
                <a:cs typeface="+mn-lt"/>
              </a:rPr>
              <a:t>Atribut </a:t>
            </a:r>
            <a:r>
              <a:rPr lang="id-ID" sz="1400" u="none" strike="noStrike" dirty="0">
                <a:solidFill>
                  <a:schemeClr val="tx1"/>
                </a:solidFill>
                <a:effectLst/>
                <a:latin typeface="Bahnschrift"/>
                <a:ea typeface="+mn-lt"/>
                <a:cs typeface="+mn-lt"/>
              </a:rPr>
              <a:t>OCCUPATION_TYPE dengan 30,6% nilai kosong</a:t>
            </a:r>
            <a:r>
              <a:rPr lang="id-ID" sz="1400" dirty="0">
                <a:solidFill>
                  <a:schemeClr val="tx1"/>
                </a:solidFill>
                <a:latin typeface="Bahnschrift"/>
                <a:ea typeface="+mn-lt"/>
                <a:cs typeface="+mn-lt"/>
              </a:rPr>
              <a:t>, sisanya terisi</a:t>
            </a:r>
            <a:r>
              <a:rPr lang="id-ID" sz="1400" u="none" strike="noStrike" dirty="0">
                <a:solidFill>
                  <a:schemeClr val="tx1"/>
                </a:solidFill>
                <a:effectLst/>
                <a:latin typeface="Bahnschrift"/>
                <a:ea typeface="+mn-lt"/>
                <a:cs typeface="+mn-lt"/>
              </a:rPr>
              <a:t>.</a:t>
            </a:r>
            <a:endParaRPr lang="en-US" sz="1400">
              <a:solidFill>
                <a:schemeClr val="tx1"/>
              </a:solidFill>
              <a:latin typeface="Bahnschrift"/>
              <a:ea typeface="+mn-lt"/>
              <a:cs typeface="+mn-lt"/>
            </a:endParaRPr>
          </a:p>
          <a:p>
            <a:pPr marL="228600" indent="-228600" algn="just">
              <a:buAutoNum type="arabicPeriod"/>
            </a:pPr>
            <a:r>
              <a:rPr lang="id-ID" sz="1400" dirty="0">
                <a:solidFill>
                  <a:schemeClr val="tx1"/>
                </a:solidFill>
                <a:latin typeface="Bahnschrift"/>
                <a:ea typeface="+mn-lt"/>
                <a:cs typeface="+mn-lt"/>
              </a:rPr>
              <a:t>Korelasi </a:t>
            </a:r>
            <a:r>
              <a:rPr lang="id-ID" sz="1400" u="none" strike="noStrike" dirty="0">
                <a:solidFill>
                  <a:schemeClr val="tx1"/>
                </a:solidFill>
                <a:effectLst/>
                <a:latin typeface="Bahnschrift"/>
                <a:ea typeface="+mn-lt"/>
                <a:cs typeface="+mn-lt"/>
              </a:rPr>
              <a:t>atribut CNT_CHILDREN dan CNT_FAM_MEMBERS </a:t>
            </a:r>
            <a:r>
              <a:rPr lang="id-ID" sz="1400" dirty="0">
                <a:solidFill>
                  <a:schemeClr val="tx1"/>
                </a:solidFill>
                <a:latin typeface="Bahnschrift"/>
                <a:ea typeface="+mn-lt"/>
                <a:cs typeface="+mn-lt"/>
              </a:rPr>
              <a:t>(ρ=</a:t>
            </a:r>
            <a:r>
              <a:rPr lang="id-ID" sz="1400" u="none" strike="noStrike" dirty="0">
                <a:solidFill>
                  <a:schemeClr val="tx1"/>
                </a:solidFill>
                <a:effectLst/>
                <a:latin typeface="Bahnschrift"/>
                <a:ea typeface="+mn-lt"/>
                <a:cs typeface="+mn-lt"/>
              </a:rPr>
              <a:t>0,884</a:t>
            </a:r>
            <a:r>
              <a:rPr lang="id-ID" sz="1400" dirty="0">
                <a:solidFill>
                  <a:schemeClr val="tx1"/>
                </a:solidFill>
                <a:latin typeface="Bahnschrift"/>
                <a:ea typeface="+mn-lt"/>
                <a:cs typeface="+mn-lt"/>
              </a:rPr>
              <a:t>). </a:t>
            </a:r>
            <a:endParaRPr lang="en-US" sz="1400">
              <a:solidFill>
                <a:schemeClr val="tx1"/>
              </a:solidFill>
              <a:latin typeface="Bahnschrift"/>
              <a:ea typeface="Calibri"/>
              <a:cs typeface="Calibri"/>
            </a:endParaRPr>
          </a:p>
          <a:p>
            <a:pPr marL="228600" indent="-228600" algn="just">
              <a:buAutoNum type="arabicPeriod"/>
            </a:pPr>
            <a:r>
              <a:rPr lang="id-ID" sz="1400" u="none" strike="noStrike" dirty="0">
                <a:solidFill>
                  <a:schemeClr val="tx1"/>
                </a:solidFill>
                <a:effectLst/>
                <a:latin typeface="Bahnschrift"/>
                <a:ea typeface="+mn-lt"/>
                <a:cs typeface="+mn-lt"/>
              </a:rPr>
              <a:t>Atribut DAYS_EMPLOYED</a:t>
            </a:r>
            <a:r>
              <a:rPr lang="id-ID" sz="1400" dirty="0">
                <a:solidFill>
                  <a:schemeClr val="tx1"/>
                </a:solidFill>
                <a:latin typeface="Bahnschrift"/>
                <a:ea typeface="+mn-lt"/>
                <a:cs typeface="+mn-lt"/>
              </a:rPr>
              <a:t>:</a:t>
            </a:r>
            <a:r>
              <a:rPr lang="id-ID" sz="1400" u="none" strike="noStrike" dirty="0">
                <a:solidFill>
                  <a:schemeClr val="tx1"/>
                </a:solidFill>
                <a:effectLst/>
                <a:latin typeface="Bahnschrift"/>
                <a:ea typeface="+mn-lt"/>
                <a:cs typeface="+mn-lt"/>
              </a:rPr>
              <a:t> 82,8% nilai integer negatif, 0% nilai nol, dan </a:t>
            </a:r>
            <a:r>
              <a:rPr lang="id-ID" sz="1400" dirty="0">
                <a:solidFill>
                  <a:schemeClr val="tx1"/>
                </a:solidFill>
                <a:latin typeface="Bahnschrift"/>
                <a:ea typeface="+mn-lt"/>
                <a:cs typeface="+mn-lt"/>
              </a:rPr>
              <a:t>17,2% </a:t>
            </a:r>
            <a:r>
              <a:rPr lang="id-ID" sz="1400" u="none" strike="noStrike" dirty="0">
                <a:solidFill>
                  <a:schemeClr val="tx1"/>
                </a:solidFill>
                <a:effectLst/>
                <a:latin typeface="Bahnschrift"/>
                <a:ea typeface="+mn-lt"/>
                <a:cs typeface="+mn-lt"/>
              </a:rPr>
              <a:t>nilai 365.243.</a:t>
            </a:r>
            <a:endParaRPr lang="en-US" sz="1400">
              <a:solidFill>
                <a:schemeClr val="tx1"/>
              </a:solidFill>
              <a:latin typeface="Bahnschrift"/>
              <a:ea typeface="+mn-lt"/>
              <a:cs typeface="+mn-lt"/>
            </a:endParaRPr>
          </a:p>
          <a:p>
            <a:pPr marL="228600" indent="-228600" algn="just">
              <a:buAutoNum type="arabicPeriod"/>
            </a:pPr>
            <a:r>
              <a:rPr lang="id-ID" sz="1400" dirty="0">
                <a:solidFill>
                  <a:schemeClr val="tx1"/>
                </a:solidFill>
                <a:effectLst/>
                <a:latin typeface="Bahnschrift"/>
                <a:ea typeface="+mn-lt"/>
                <a:cs typeface="+mn-lt"/>
              </a:rPr>
              <a:t>Atribut FLAG_MOBIL bernilai konstan 1.</a:t>
            </a:r>
            <a:r>
              <a:rPr lang="id-ID" sz="1400" dirty="0">
                <a:solidFill>
                  <a:schemeClr val="tx1"/>
                </a:solidFill>
                <a:latin typeface="Bahnschrift"/>
                <a:ea typeface="+mn-lt"/>
                <a:cs typeface="+mn-lt"/>
              </a:rPr>
              <a:t> </a:t>
            </a:r>
            <a:endParaRPr lang="id-ID" sz="1400" dirty="0">
              <a:solidFill>
                <a:schemeClr val="tx1"/>
              </a:solidFill>
              <a:latin typeface="Bahnschrift"/>
              <a:ea typeface="Calibri"/>
              <a:cs typeface="Calibri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737C971-2200-8DAE-CE03-2508E29C602F}"/>
              </a:ext>
            </a:extLst>
          </p:cNvPr>
          <p:cNvSpPr/>
          <p:nvPr/>
        </p:nvSpPr>
        <p:spPr>
          <a:xfrm>
            <a:off x="6888479" y="4284669"/>
            <a:ext cx="5183811" cy="19236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id-ID" sz="1600" u="none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Bahnschrift" panose="020B0502040204020203" pitchFamily="34" charset="0"/>
                <a:ea typeface="Times New Roman" panose="02020603050405020304" pitchFamily="18" charset="0"/>
              </a:rPr>
              <a:t>Tidak ada </a:t>
            </a:r>
            <a:r>
              <a:rPr lang="id-ID" sz="1600" i="1" u="none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Bahnschrift" panose="020B0502040204020203" pitchFamily="34" charset="0"/>
                <a:ea typeface="Times New Roman" panose="02020603050405020304" pitchFamily="18" charset="0"/>
              </a:rPr>
              <a:t>record</a:t>
            </a:r>
            <a:r>
              <a:rPr lang="id-ID" sz="1600" u="none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Bahnschrift" panose="020B0502040204020203" pitchFamily="34" charset="0"/>
                <a:ea typeface="Times New Roman" panose="02020603050405020304" pitchFamily="18" charset="0"/>
              </a:rPr>
              <a:t> duplikat dan nilai kosong</a:t>
            </a:r>
            <a:endParaRPr lang="en-US" sz="1600" u="none" strike="noStrike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Bahnschrift" panose="020B0502040204020203" pitchFamily="34" charset="0"/>
              <a:ea typeface="Arial" panose="020B0604020202020204" pitchFamily="34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id-ID" sz="1600" u="none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Bahnschrift" panose="020B0502040204020203" pitchFamily="34" charset="0"/>
                <a:ea typeface="Times New Roman" panose="02020603050405020304" pitchFamily="18" charset="0"/>
              </a:rPr>
              <a:t>Terdapat 45.985 ID </a:t>
            </a:r>
            <a:r>
              <a:rPr lang="id-ID" sz="1600" i="1" u="none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Bahnschrift" panose="020B0502040204020203" pitchFamily="34" charset="0"/>
                <a:ea typeface="Times New Roman" panose="02020603050405020304" pitchFamily="18" charset="0"/>
              </a:rPr>
              <a:t>customer</a:t>
            </a:r>
            <a:r>
              <a:rPr lang="id-ID" sz="1600" u="none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Bahnschrift" panose="020B0502040204020203" pitchFamily="34" charset="0"/>
                <a:ea typeface="Times New Roman" panose="02020603050405020304" pitchFamily="18" charset="0"/>
              </a:rPr>
              <a:t> yang tercatat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Bahnschrift" panose="020B0502040204020203" pitchFamily="34" charset="0"/>
              <a:ea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id-ID" sz="16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Bahnschrift" panose="020B0502040204020203" pitchFamily="34" charset="0"/>
                <a:ea typeface="Times New Roman" panose="02020603050405020304" pitchFamily="18" charset="0"/>
              </a:rPr>
              <a:t>Sebanyak 98.7% nilai atribut STATUS merupakan nilai C, X, atau 0, yang merupakan transaksi tidak terlambat.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0251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C2F6934C-E25F-B35C-0DEE-56C88DFE099B}"/>
              </a:ext>
            </a:extLst>
          </p:cNvPr>
          <p:cNvSpPr/>
          <p:nvPr/>
        </p:nvSpPr>
        <p:spPr>
          <a:xfrm>
            <a:off x="7725579" y="3591275"/>
            <a:ext cx="2906038" cy="377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</a:rPr>
              <a:t>Binning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E2CB073-56D1-4C3C-2895-57D4C6EAF5FE}"/>
              </a:ext>
            </a:extLst>
          </p:cNvPr>
          <p:cNvSpPr/>
          <p:nvPr/>
        </p:nvSpPr>
        <p:spPr>
          <a:xfrm>
            <a:off x="7725580" y="3224187"/>
            <a:ext cx="2906038" cy="377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</a:rPr>
              <a:t>Binning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AF7D8FD-5E23-A5D9-B089-1E4D9C46AA13}"/>
              </a:ext>
            </a:extLst>
          </p:cNvPr>
          <p:cNvSpPr/>
          <p:nvPr/>
        </p:nvSpPr>
        <p:spPr>
          <a:xfrm>
            <a:off x="5560185" y="3601876"/>
            <a:ext cx="1678607" cy="3776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</a:rPr>
              <a:t>CNT_FAM_MEMBERS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245F536-68D6-55EE-7152-8591A30D4652}"/>
              </a:ext>
            </a:extLst>
          </p:cNvPr>
          <p:cNvSpPr/>
          <p:nvPr/>
        </p:nvSpPr>
        <p:spPr>
          <a:xfrm>
            <a:off x="5560186" y="3224187"/>
            <a:ext cx="1678607" cy="377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</a:rPr>
              <a:t>DAYS_EMPLOYED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4404EA9-EA04-1FAC-55B5-4C75562B22AE}"/>
              </a:ext>
            </a:extLst>
          </p:cNvPr>
          <p:cNvSpPr/>
          <p:nvPr/>
        </p:nvSpPr>
        <p:spPr>
          <a:xfrm>
            <a:off x="3437661" y="3207505"/>
            <a:ext cx="1995379" cy="377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</a:rPr>
              <a:t>Bernilai</a:t>
            </a: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</a:rPr>
              <a:t>konstan</a:t>
            </a: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</a:rPr>
              <a:t> (1)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006348F-75F7-2F25-614E-C5F4DA5E0EA2}"/>
              </a:ext>
            </a:extLst>
          </p:cNvPr>
          <p:cNvSpPr/>
          <p:nvPr/>
        </p:nvSpPr>
        <p:spPr>
          <a:xfrm>
            <a:off x="1687574" y="3207505"/>
            <a:ext cx="1678607" cy="3776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</a:rPr>
              <a:t>FLAG_MOBIL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40C3B50-4F4A-5C7F-F3A6-D0227CE93149}"/>
              </a:ext>
            </a:extLst>
          </p:cNvPr>
          <p:cNvSpPr/>
          <p:nvPr/>
        </p:nvSpPr>
        <p:spPr>
          <a:xfrm>
            <a:off x="0" y="-11169"/>
            <a:ext cx="12192000" cy="11744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b="1" dirty="0">
              <a:solidFill>
                <a:schemeClr val="tx1">
                  <a:lumMod val="85000"/>
                  <a:lumOff val="15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5AF19E-9B16-6B14-4436-AB16D9AC309B}"/>
              </a:ext>
            </a:extLst>
          </p:cNvPr>
          <p:cNvSpPr txBox="1"/>
          <p:nvPr/>
        </p:nvSpPr>
        <p:spPr>
          <a:xfrm>
            <a:off x="251389" y="283680"/>
            <a:ext cx="3308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</a:rPr>
              <a:t>Data Preparation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FE55A35-33FF-DB47-EFB9-FECC5EDDE69C}"/>
              </a:ext>
            </a:extLst>
          </p:cNvPr>
          <p:cNvSpPr/>
          <p:nvPr/>
        </p:nvSpPr>
        <p:spPr>
          <a:xfrm>
            <a:off x="1687576" y="2835117"/>
            <a:ext cx="1678607" cy="377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</a:rPr>
              <a:t>CNT_CHILDREN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983DB77-8EAC-C7A7-F9C8-2D52BFEFC99C}"/>
              </a:ext>
            </a:extLst>
          </p:cNvPr>
          <p:cNvSpPr/>
          <p:nvPr/>
        </p:nvSpPr>
        <p:spPr>
          <a:xfrm>
            <a:off x="1687577" y="1458155"/>
            <a:ext cx="3745462" cy="377688"/>
          </a:xfrm>
          <a:prstGeom prst="rect">
            <a:avLst/>
          </a:prstGeom>
          <a:solidFill>
            <a:srgbClr val="FCFC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</a:rPr>
              <a:t>Data Selection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600EE93-044C-36BE-D8C4-09F679BD08BE}"/>
              </a:ext>
            </a:extLst>
          </p:cNvPr>
          <p:cNvSpPr/>
          <p:nvPr/>
        </p:nvSpPr>
        <p:spPr>
          <a:xfrm>
            <a:off x="3437665" y="2835117"/>
            <a:ext cx="1995379" cy="377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</a:rPr>
              <a:t>Korelasi</a:t>
            </a: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</a:rPr>
              <a:t>tinggi</a:t>
            </a: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</a:rPr>
              <a:t> dengan CNT_FAM_MEMBERS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5153983-76C8-DA40-5B9A-E91CF19A4AF4}"/>
              </a:ext>
            </a:extLst>
          </p:cNvPr>
          <p:cNvSpPr/>
          <p:nvPr/>
        </p:nvSpPr>
        <p:spPr>
          <a:xfrm>
            <a:off x="1687577" y="1928371"/>
            <a:ext cx="3745462" cy="90674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</a:rPr>
              <a:t>Tidak</a:t>
            </a:r>
            <a:r>
              <a:rPr 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</a:rPr>
              <a:t> </a:t>
            </a:r>
            <a:r>
              <a:rPr lang="en-US" sz="1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</a:rPr>
              <a:t>menggunakan</a:t>
            </a:r>
            <a:r>
              <a:rPr 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</a:rPr>
              <a:t> 2 </a:t>
            </a:r>
            <a:r>
              <a:rPr lang="en-US" sz="1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</a:rPr>
              <a:t>atribut</a:t>
            </a:r>
            <a:endParaRPr lang="en-US" sz="1500" dirty="0">
              <a:solidFill>
                <a:schemeClr val="tx1">
                  <a:lumMod val="85000"/>
                  <a:lumOff val="15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25C9C2D-0F66-341E-B2C6-B9ADB3439696}"/>
              </a:ext>
            </a:extLst>
          </p:cNvPr>
          <p:cNvSpPr/>
          <p:nvPr/>
        </p:nvSpPr>
        <p:spPr>
          <a:xfrm>
            <a:off x="3146623" y="2928217"/>
            <a:ext cx="510598" cy="191488"/>
          </a:xfrm>
          <a:prstGeom prst="rect">
            <a:avLst/>
          </a:prstGeom>
          <a:solidFill>
            <a:srgbClr val="FCFC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</a:rPr>
              <a:t>Karena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9E86121-A261-4FE9-82CF-257CAC25C991}"/>
              </a:ext>
            </a:extLst>
          </p:cNvPr>
          <p:cNvSpPr/>
          <p:nvPr/>
        </p:nvSpPr>
        <p:spPr>
          <a:xfrm>
            <a:off x="3146622" y="3300605"/>
            <a:ext cx="510598" cy="191488"/>
          </a:xfrm>
          <a:prstGeom prst="rect">
            <a:avLst/>
          </a:prstGeom>
          <a:solidFill>
            <a:srgbClr val="FCFC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</a:rPr>
              <a:t>Karena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EC83EEF-2ABD-9B32-79C1-AB245B9B874E}"/>
              </a:ext>
            </a:extLst>
          </p:cNvPr>
          <p:cNvSpPr/>
          <p:nvPr/>
        </p:nvSpPr>
        <p:spPr>
          <a:xfrm>
            <a:off x="5560188" y="2835009"/>
            <a:ext cx="1678607" cy="377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</a:rPr>
              <a:t>AMT_INCOME_TOTAL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B82B00B-5D52-1C1D-CAFB-311AD7B15539}"/>
              </a:ext>
            </a:extLst>
          </p:cNvPr>
          <p:cNvSpPr/>
          <p:nvPr/>
        </p:nvSpPr>
        <p:spPr>
          <a:xfrm>
            <a:off x="5560189" y="1458047"/>
            <a:ext cx="5071428" cy="377688"/>
          </a:xfrm>
          <a:prstGeom prst="rect">
            <a:avLst/>
          </a:prstGeom>
          <a:solidFill>
            <a:srgbClr val="FCFC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</a:rPr>
              <a:t>Data Transformation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E98E950-AF1F-5560-C858-4C71899AEFF7}"/>
              </a:ext>
            </a:extLst>
          </p:cNvPr>
          <p:cNvSpPr/>
          <p:nvPr/>
        </p:nvSpPr>
        <p:spPr>
          <a:xfrm>
            <a:off x="7725582" y="2835009"/>
            <a:ext cx="2906039" cy="377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</a:rPr>
              <a:t>Transformasi</a:t>
            </a: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</a:rPr>
              <a:t> Log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8A74823-D798-E467-97FB-C2875E30876F}"/>
              </a:ext>
            </a:extLst>
          </p:cNvPr>
          <p:cNvSpPr/>
          <p:nvPr/>
        </p:nvSpPr>
        <p:spPr>
          <a:xfrm>
            <a:off x="5560189" y="1928263"/>
            <a:ext cx="5071432" cy="90674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ahnschrift"/>
              </a:rPr>
              <a:t>Mentransformasi</a:t>
            </a:r>
            <a:r>
              <a:rPr 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"/>
              </a:rPr>
              <a:t> 3 </a:t>
            </a:r>
            <a:r>
              <a:rPr lang="en-US" sz="1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ahnschrift"/>
              </a:rPr>
              <a:t>Atribut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9714D9A-ABCA-0AEE-BE90-E75D847962EC}"/>
              </a:ext>
            </a:extLst>
          </p:cNvPr>
          <p:cNvSpPr/>
          <p:nvPr/>
        </p:nvSpPr>
        <p:spPr>
          <a:xfrm>
            <a:off x="7226889" y="2928109"/>
            <a:ext cx="510598" cy="191488"/>
          </a:xfrm>
          <a:prstGeom prst="rect">
            <a:avLst/>
          </a:prstGeom>
          <a:solidFill>
            <a:srgbClr val="FCFC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</a:rPr>
              <a:t>Dengan </a:t>
            </a:r>
            <a:r>
              <a:rPr lang="en-US" sz="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</a:rPr>
              <a:t>Metode</a:t>
            </a:r>
            <a:endParaRPr lang="en-US" sz="600" b="1" dirty="0">
              <a:solidFill>
                <a:schemeClr val="tx1">
                  <a:lumMod val="85000"/>
                  <a:lumOff val="15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39F00CA-9460-5747-7A36-7754676923A6}"/>
              </a:ext>
            </a:extLst>
          </p:cNvPr>
          <p:cNvSpPr/>
          <p:nvPr/>
        </p:nvSpPr>
        <p:spPr>
          <a:xfrm>
            <a:off x="7226887" y="3317287"/>
            <a:ext cx="510598" cy="191488"/>
          </a:xfrm>
          <a:prstGeom prst="rect">
            <a:avLst/>
          </a:prstGeom>
          <a:solidFill>
            <a:srgbClr val="FCFC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</a:rPr>
              <a:t>Dengan </a:t>
            </a:r>
            <a:r>
              <a:rPr lang="en-US" sz="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</a:rPr>
              <a:t>Metode</a:t>
            </a:r>
            <a:endParaRPr lang="en-US" sz="600" b="1" dirty="0">
              <a:solidFill>
                <a:schemeClr val="tx1">
                  <a:lumMod val="85000"/>
                  <a:lumOff val="15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DDC0A4F-83D6-8DC0-7FCC-7DE6880B0F8D}"/>
              </a:ext>
            </a:extLst>
          </p:cNvPr>
          <p:cNvSpPr/>
          <p:nvPr/>
        </p:nvSpPr>
        <p:spPr>
          <a:xfrm>
            <a:off x="7214980" y="3684375"/>
            <a:ext cx="510598" cy="191488"/>
          </a:xfrm>
          <a:prstGeom prst="rect">
            <a:avLst/>
          </a:prstGeom>
          <a:solidFill>
            <a:srgbClr val="FCFC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</a:rPr>
              <a:t>Dengan </a:t>
            </a:r>
            <a:r>
              <a:rPr lang="en-US" sz="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</a:rPr>
              <a:t>Metode</a:t>
            </a:r>
            <a:endParaRPr lang="en-US" sz="600" b="1" dirty="0">
              <a:solidFill>
                <a:schemeClr val="tx1">
                  <a:lumMod val="85000"/>
                  <a:lumOff val="15000"/>
                </a:schemeClr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4817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40C3B50-4F4A-5C7F-F3A6-D0227CE93149}"/>
              </a:ext>
            </a:extLst>
          </p:cNvPr>
          <p:cNvSpPr/>
          <p:nvPr/>
        </p:nvSpPr>
        <p:spPr>
          <a:xfrm>
            <a:off x="0" y="-11169"/>
            <a:ext cx="12192000" cy="11744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b="1" dirty="0">
              <a:solidFill>
                <a:schemeClr val="tx1">
                  <a:lumMod val="85000"/>
                  <a:lumOff val="15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5AF19E-9B16-6B14-4436-AB16D9AC309B}"/>
              </a:ext>
            </a:extLst>
          </p:cNvPr>
          <p:cNvSpPr txBox="1"/>
          <p:nvPr/>
        </p:nvSpPr>
        <p:spPr>
          <a:xfrm>
            <a:off x="251389" y="283680"/>
            <a:ext cx="3308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</a:rPr>
              <a:t>Data Preparation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B82B00B-5D52-1C1D-CAFB-311AD7B15539}"/>
              </a:ext>
            </a:extLst>
          </p:cNvPr>
          <p:cNvSpPr/>
          <p:nvPr/>
        </p:nvSpPr>
        <p:spPr>
          <a:xfrm>
            <a:off x="713869" y="2894962"/>
            <a:ext cx="5071428" cy="377688"/>
          </a:xfrm>
          <a:prstGeom prst="rect">
            <a:avLst/>
          </a:prstGeom>
          <a:solidFill>
            <a:srgbClr val="FCFC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</a:rPr>
              <a:t>Data Transformation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8A74823-D798-E467-97FB-C2875E30876F}"/>
              </a:ext>
            </a:extLst>
          </p:cNvPr>
          <p:cNvSpPr/>
          <p:nvPr/>
        </p:nvSpPr>
        <p:spPr>
          <a:xfrm>
            <a:off x="713869" y="3365178"/>
            <a:ext cx="5071432" cy="90674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</a:rPr>
              <a:t>AMT_INCOME_TOTAL</a:t>
            </a:r>
          </a:p>
        </p:txBody>
      </p:sp>
      <p:pic>
        <p:nvPicPr>
          <p:cNvPr id="2" name="image28.png">
            <a:extLst>
              <a:ext uri="{FF2B5EF4-FFF2-40B4-BE49-F238E27FC236}">
                <a16:creationId xmlns:a16="http://schemas.microsoft.com/office/drawing/2014/main" id="{A22A7ABF-5771-91D1-1D44-334B2413F745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6096000" y="2512876"/>
            <a:ext cx="2747645" cy="2302510"/>
          </a:xfrm>
          <a:prstGeom prst="rect">
            <a:avLst/>
          </a:prstGeom>
          <a:ln/>
        </p:spPr>
      </p:pic>
      <p:pic>
        <p:nvPicPr>
          <p:cNvPr id="3" name="image5.png">
            <a:extLst>
              <a:ext uri="{FF2B5EF4-FFF2-40B4-BE49-F238E27FC236}">
                <a16:creationId xmlns:a16="http://schemas.microsoft.com/office/drawing/2014/main" id="{6A2E8F2D-63BB-6B40-A19B-E753D48954A1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8972957" y="2497953"/>
            <a:ext cx="2893695" cy="2332355"/>
          </a:xfrm>
          <a:prstGeom prst="rect">
            <a:avLst/>
          </a:prstGeom>
          <a:ln/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F56F53A-2501-D61E-A737-FD6A67B2DA07}"/>
              </a:ext>
            </a:extLst>
          </p:cNvPr>
          <p:cNvSpPr/>
          <p:nvPr/>
        </p:nvSpPr>
        <p:spPr>
          <a:xfrm>
            <a:off x="6096000" y="2075398"/>
            <a:ext cx="2747645" cy="377688"/>
          </a:xfrm>
          <a:prstGeom prst="rect">
            <a:avLst/>
          </a:prstGeom>
          <a:solidFill>
            <a:srgbClr val="FCFC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</a:rPr>
              <a:t>Before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0A24D1C-3C36-67F3-6E82-84D3192735F7}"/>
              </a:ext>
            </a:extLst>
          </p:cNvPr>
          <p:cNvSpPr/>
          <p:nvPr/>
        </p:nvSpPr>
        <p:spPr>
          <a:xfrm>
            <a:off x="8972957" y="2075398"/>
            <a:ext cx="2893695" cy="377688"/>
          </a:xfrm>
          <a:prstGeom prst="rect">
            <a:avLst/>
          </a:prstGeom>
          <a:solidFill>
            <a:srgbClr val="FCFC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</a:rPr>
              <a:t>After</a:t>
            </a:r>
          </a:p>
        </p:txBody>
      </p:sp>
    </p:spTree>
    <p:extLst>
      <p:ext uri="{BB962C8B-B14F-4D97-AF65-F5344CB8AC3E}">
        <p14:creationId xmlns:p14="http://schemas.microsoft.com/office/powerpoint/2010/main" val="2661958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40C3B50-4F4A-5C7F-F3A6-D0227CE93149}"/>
              </a:ext>
            </a:extLst>
          </p:cNvPr>
          <p:cNvSpPr/>
          <p:nvPr/>
        </p:nvSpPr>
        <p:spPr>
          <a:xfrm>
            <a:off x="0" y="-11169"/>
            <a:ext cx="12192000" cy="11744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b="1" dirty="0">
              <a:solidFill>
                <a:schemeClr val="tx1">
                  <a:lumMod val="85000"/>
                  <a:lumOff val="15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5AF19E-9B16-6B14-4436-AB16D9AC309B}"/>
              </a:ext>
            </a:extLst>
          </p:cNvPr>
          <p:cNvSpPr txBox="1"/>
          <p:nvPr/>
        </p:nvSpPr>
        <p:spPr>
          <a:xfrm>
            <a:off x="251389" y="283680"/>
            <a:ext cx="3308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</a:rPr>
              <a:t>Data Preparation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B82B00B-5D52-1C1D-CAFB-311AD7B15539}"/>
              </a:ext>
            </a:extLst>
          </p:cNvPr>
          <p:cNvSpPr/>
          <p:nvPr/>
        </p:nvSpPr>
        <p:spPr>
          <a:xfrm>
            <a:off x="713869" y="2894962"/>
            <a:ext cx="5071428" cy="377688"/>
          </a:xfrm>
          <a:prstGeom prst="rect">
            <a:avLst/>
          </a:prstGeom>
          <a:solidFill>
            <a:srgbClr val="FCFC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</a:rPr>
              <a:t>Data Transformation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8A74823-D798-E467-97FB-C2875E30876F}"/>
              </a:ext>
            </a:extLst>
          </p:cNvPr>
          <p:cNvSpPr/>
          <p:nvPr/>
        </p:nvSpPr>
        <p:spPr>
          <a:xfrm>
            <a:off x="713869" y="3365178"/>
            <a:ext cx="5071432" cy="90674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</a:rPr>
              <a:t>DAYS_EMPLOYED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0A24D1C-3C36-67F3-6E82-84D3192735F7}"/>
              </a:ext>
            </a:extLst>
          </p:cNvPr>
          <p:cNvSpPr/>
          <p:nvPr/>
        </p:nvSpPr>
        <p:spPr>
          <a:xfrm>
            <a:off x="6096000" y="1398495"/>
            <a:ext cx="5721076" cy="377688"/>
          </a:xfrm>
          <a:prstGeom prst="rect">
            <a:avLst/>
          </a:prstGeom>
          <a:solidFill>
            <a:srgbClr val="FCFC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</a:rPr>
              <a:t>Before</a:t>
            </a:r>
          </a:p>
        </p:txBody>
      </p:sp>
      <p:pic>
        <p:nvPicPr>
          <p:cNvPr id="2" name="image4.png">
            <a:extLst>
              <a:ext uri="{FF2B5EF4-FFF2-40B4-BE49-F238E27FC236}">
                <a16:creationId xmlns:a16="http://schemas.microsoft.com/office/drawing/2014/main" id="{B0590074-C642-BE77-C095-416E61BE4DFD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6111557" y="1937664"/>
            <a:ext cx="2776855" cy="2334260"/>
          </a:xfrm>
          <a:prstGeom prst="rect">
            <a:avLst/>
          </a:prstGeom>
          <a:ln/>
        </p:spPr>
      </p:pic>
      <p:pic>
        <p:nvPicPr>
          <p:cNvPr id="3" name="image30.png">
            <a:extLst>
              <a:ext uri="{FF2B5EF4-FFF2-40B4-BE49-F238E27FC236}">
                <a16:creationId xmlns:a16="http://schemas.microsoft.com/office/drawing/2014/main" id="{156F34DF-6CD3-6105-7B91-1DB93F6FC462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8996406" y="1891944"/>
            <a:ext cx="2820670" cy="2379980"/>
          </a:xfrm>
          <a:prstGeom prst="rect">
            <a:avLst/>
          </a:prstGeom>
          <a:ln/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20F63DF-71B8-328A-EDF3-9C0A8B4521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3855" y="4814420"/>
            <a:ext cx="4385101" cy="174103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8432DBA-D0CF-347C-2004-1EC36387EF56}"/>
              </a:ext>
            </a:extLst>
          </p:cNvPr>
          <p:cNvSpPr/>
          <p:nvPr/>
        </p:nvSpPr>
        <p:spPr>
          <a:xfrm>
            <a:off x="6111557" y="4354328"/>
            <a:ext cx="5721076" cy="377688"/>
          </a:xfrm>
          <a:prstGeom prst="rect">
            <a:avLst/>
          </a:prstGeom>
          <a:solidFill>
            <a:srgbClr val="FCFC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</a:rPr>
              <a:t>After</a:t>
            </a:r>
          </a:p>
        </p:txBody>
      </p:sp>
    </p:spTree>
    <p:extLst>
      <p:ext uri="{BB962C8B-B14F-4D97-AF65-F5344CB8AC3E}">
        <p14:creationId xmlns:p14="http://schemas.microsoft.com/office/powerpoint/2010/main" val="13793158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40C3B50-4F4A-5C7F-F3A6-D0227CE93149}"/>
              </a:ext>
            </a:extLst>
          </p:cNvPr>
          <p:cNvSpPr/>
          <p:nvPr/>
        </p:nvSpPr>
        <p:spPr>
          <a:xfrm>
            <a:off x="0" y="-11169"/>
            <a:ext cx="12192000" cy="11744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b="1" dirty="0">
              <a:solidFill>
                <a:schemeClr val="tx1">
                  <a:lumMod val="85000"/>
                  <a:lumOff val="15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5AF19E-9B16-6B14-4436-AB16D9AC309B}"/>
              </a:ext>
            </a:extLst>
          </p:cNvPr>
          <p:cNvSpPr txBox="1"/>
          <p:nvPr/>
        </p:nvSpPr>
        <p:spPr>
          <a:xfrm>
            <a:off x="251389" y="283680"/>
            <a:ext cx="3308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</a:rPr>
              <a:t>Data Preparation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B82B00B-5D52-1C1D-CAFB-311AD7B15539}"/>
              </a:ext>
            </a:extLst>
          </p:cNvPr>
          <p:cNvSpPr/>
          <p:nvPr/>
        </p:nvSpPr>
        <p:spPr>
          <a:xfrm>
            <a:off x="713869" y="2894962"/>
            <a:ext cx="5071428" cy="377688"/>
          </a:xfrm>
          <a:prstGeom prst="rect">
            <a:avLst/>
          </a:prstGeom>
          <a:solidFill>
            <a:srgbClr val="FCFC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</a:rPr>
              <a:t>Data Transformation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8A74823-D798-E467-97FB-C2875E30876F}"/>
              </a:ext>
            </a:extLst>
          </p:cNvPr>
          <p:cNvSpPr/>
          <p:nvPr/>
        </p:nvSpPr>
        <p:spPr>
          <a:xfrm>
            <a:off x="713869" y="3365178"/>
            <a:ext cx="5071432" cy="90674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</a:rPr>
              <a:t>CNT_FAM_MEMBERS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8432DBA-D0CF-347C-2004-1EC36387EF56}"/>
              </a:ext>
            </a:extLst>
          </p:cNvPr>
          <p:cNvSpPr/>
          <p:nvPr/>
        </p:nvSpPr>
        <p:spPr>
          <a:xfrm>
            <a:off x="6096000" y="2434870"/>
            <a:ext cx="5721076" cy="377688"/>
          </a:xfrm>
          <a:prstGeom prst="rect">
            <a:avLst/>
          </a:prstGeom>
          <a:solidFill>
            <a:srgbClr val="FCFC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</a:rPr>
              <a:t>Proporsi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</a:rPr>
              <a:t>Atribut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Bahnschrift" panose="020B050204020402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D8AEAD4-E568-6F06-5CFA-8E406CA21F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923075"/>
            <a:ext cx="5727323" cy="2419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913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761</Words>
  <Application>Microsoft Office PowerPoint</Application>
  <PresentationFormat>Widescreen</PresentationFormat>
  <Paragraphs>140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Raden Fadil Aji Saputra</dc:creator>
  <cp:lastModifiedBy>Raden Fadil Aji Saputra</cp:lastModifiedBy>
  <cp:revision>40</cp:revision>
  <dcterms:created xsi:type="dcterms:W3CDTF">2023-01-15T23:18:07Z</dcterms:created>
  <dcterms:modified xsi:type="dcterms:W3CDTF">2023-01-16T01:45:02Z</dcterms:modified>
</cp:coreProperties>
</file>