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"/>
  </p:notesMasterIdLst>
  <p:sldIdLst>
    <p:sldId id="256" r:id="rId2"/>
    <p:sldId id="259" r:id="rId3"/>
    <p:sldId id="262" r:id="rId4"/>
    <p:sldId id="267" r:id="rId5"/>
    <p:sldId id="270" r:id="rId6"/>
    <p:sldId id="268" r:id="rId7"/>
    <p:sldId id="269" r:id="rId8"/>
    <p:sldId id="263" r:id="rId9"/>
    <p:sldId id="261" r:id="rId10"/>
    <p:sldId id="260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A7FBC69-96D7-4BB1-6C10-481C66FAE234}" name="Ashley Lau" initials="AL" userId="0970f4dde7aecfb8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6328" autoAdjust="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C7D72-C8CB-4C1C-BA87-21025F374F2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29A7B-F2A6-4A9B-A243-8958CE75E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9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29A7B-F2A6-4A9B-A243-8958CE75E8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80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29A7B-F2A6-4A9B-A243-8958CE75E8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9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6C4E0B2-41BF-4824-94D0-FC43FB46FE74}" type="datetime2">
              <a:rPr lang="en-US" smtClean="0"/>
              <a:t>Monday, April 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CS 583 Paper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99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B6FB862-996E-4359-9434-A85BCFADB7D4}" type="datetime2">
              <a:rPr lang="en-US" smtClean="0"/>
              <a:t>Monday, April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583 Paper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7797BBD5-5819-4A35-80BE-A690CC279E93}" type="datetime2">
              <a:rPr lang="en-US" smtClean="0"/>
              <a:t>Monday, April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583 Paper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648BBCB-BE72-4BB2-AF94-B0111736EED0}" type="datetime2">
              <a:rPr lang="en-US" smtClean="0"/>
              <a:t>Monday, April 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CS 583 Paper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2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DCF8355-BDB4-4F46-B7AA-2E558F3B4D48}" type="datetime2">
              <a:rPr lang="en-US" smtClean="0"/>
              <a:t>Monday, April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CS 583 Paper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0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6B9542C-FEC7-4378-A17A-A2813A5F7EEC}" type="datetime2">
              <a:rPr lang="en-US" smtClean="0"/>
              <a:t>Monday, April 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583 Paper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8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AF00C80-EB17-490E-9DD4-A10A3A05E4A0}" type="datetime2">
              <a:rPr lang="en-US" smtClean="0"/>
              <a:t>Monday, April 3,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583 Paper Presentation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0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EA90EE8-D372-4C41-B8AE-087D97C6AE76}" type="datetime2">
              <a:rPr lang="en-US" smtClean="0"/>
              <a:t>Monday, April 3,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583 Paper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3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EC92F58E-F884-44A6-A3E6-FAAE13826DC7}" type="datetime2">
              <a:rPr lang="en-US" smtClean="0"/>
              <a:t>Monday, April 3,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583 Paper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ACC6B32-E63D-4398-80FA-8B8998599426}" type="datetime2">
              <a:rPr lang="en-US" smtClean="0"/>
              <a:t>Monday, April 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583 Paper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8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170BB71-6AB2-42CD-98D1-B8FC094E6489}" type="datetime2">
              <a:rPr lang="en-US" smtClean="0"/>
              <a:t>Monday, April 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583 Paper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0A0031E-8E83-4B3A-984B-EC5D152747F3}" type="datetime2">
              <a:rPr lang="en-US" smtClean="0"/>
              <a:t>Monday, April 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CS 583 Paper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229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dmlc/xgboos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00D75-AE11-745A-1327-45DF43D5F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7181354" cy="2804400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/>
              <a:t>XGBoost</a:t>
            </a:r>
            <a:r>
              <a:rPr lang="en-US" sz="4000" dirty="0"/>
              <a:t>: A Scalable Tree Boosting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516C2-F302-844A-DB39-FE4112B52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99" y="3830399"/>
            <a:ext cx="5809065" cy="1936800"/>
          </a:xfrm>
        </p:spPr>
        <p:txBody>
          <a:bodyPr>
            <a:normAutofit/>
          </a:bodyPr>
          <a:lstStyle/>
          <a:p>
            <a:pPr algn="l"/>
            <a:r>
              <a:rPr lang="en-US" sz="2200" spc="-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Authors – Tianqi Chen, Carlos </a:t>
            </a:r>
            <a:r>
              <a:rPr lang="en-US" sz="2200" spc="-1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Guestrin</a:t>
            </a:r>
            <a:r>
              <a:rPr lang="en-US" sz="2200" spc="-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(University of Washington)</a:t>
            </a:r>
          </a:p>
          <a:p>
            <a:pPr algn="l"/>
            <a:r>
              <a:rPr lang="en-US" sz="2200" spc="-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Ashley Lau</a:t>
            </a:r>
          </a:p>
        </p:txBody>
      </p:sp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97461C05-41EF-EF9F-A52E-0D819F31CE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11" r="8789" b="-1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17479-E860-2269-E5DF-F743B8183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CS 583 Paper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F041D-FB66-41AE-71FB-46897324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88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7B13-9990-4D2C-50FA-AEA4B779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07795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24B3D-5CF4-910D-0702-F05B2861C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26996"/>
            <a:ext cx="10728325" cy="4441980"/>
          </a:xfrm>
        </p:spPr>
        <p:txBody>
          <a:bodyPr/>
          <a:lstStyle/>
          <a:p>
            <a:r>
              <a:rPr lang="en-US" dirty="0">
                <a:effectLst/>
              </a:rPr>
              <a:t>[1]Chen, Tianqi, and Carlos </a:t>
            </a:r>
            <a:r>
              <a:rPr lang="en-US" dirty="0" err="1">
                <a:effectLst/>
              </a:rPr>
              <a:t>Guestrin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Arxiv</a:t>
            </a:r>
            <a:r>
              <a:rPr lang="en-US" dirty="0">
                <a:effectLst/>
              </a:rPr>
              <a:t>, 2016, </a:t>
            </a:r>
            <a:r>
              <a:rPr lang="en-US" i="1" dirty="0" err="1">
                <a:effectLst/>
              </a:rPr>
              <a:t>XGBoost</a:t>
            </a:r>
            <a:r>
              <a:rPr lang="en-US" i="1" dirty="0">
                <a:effectLst/>
              </a:rPr>
              <a:t>: A Scalable Tree Boosting System</a:t>
            </a:r>
            <a:r>
              <a:rPr lang="en-US" dirty="0">
                <a:effectLst/>
              </a:rPr>
              <a:t>, arxiv.org/pdf/1603.02754.pdf. Accessed 10 Mar. 2023. </a:t>
            </a:r>
          </a:p>
          <a:p>
            <a:r>
              <a:rPr lang="en-US" dirty="0">
                <a:effectLst/>
              </a:rPr>
              <a:t>[2]</a:t>
            </a:r>
            <a:r>
              <a:rPr lang="en-US" dirty="0" err="1">
                <a:effectLst/>
              </a:rPr>
              <a:t>Dmlc</a:t>
            </a:r>
            <a:r>
              <a:rPr lang="en-US" dirty="0">
                <a:effectLst/>
              </a:rPr>
              <a:t>. “DMLC/</a:t>
            </a:r>
            <a:r>
              <a:rPr lang="en-US" dirty="0" err="1">
                <a:effectLst/>
              </a:rPr>
              <a:t>Xgboost</a:t>
            </a:r>
            <a:r>
              <a:rPr lang="en-US" dirty="0">
                <a:effectLst/>
              </a:rPr>
              <a:t>: Scalable, Portable and Distributed Gradient Boosting (GBDT, GBRT or GBM) Library, for Python, R, Java, Scala, C++ and More. Runs on Single Machine, Hadoop, Spark, </a:t>
            </a:r>
            <a:r>
              <a:rPr lang="en-US" dirty="0" err="1">
                <a:effectLst/>
              </a:rPr>
              <a:t>Dask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Flink</a:t>
            </a:r>
            <a:r>
              <a:rPr lang="en-US" dirty="0">
                <a:effectLst/>
              </a:rPr>
              <a:t> and Dataflow.” </a:t>
            </a:r>
            <a:r>
              <a:rPr lang="en-US" i="1" dirty="0">
                <a:effectLst/>
              </a:rPr>
              <a:t>GitHub</a:t>
            </a:r>
            <a:r>
              <a:rPr lang="en-US" dirty="0">
                <a:effectLst/>
              </a:rPr>
              <a:t>, https://github.com/dmlc/xgboost. </a:t>
            </a:r>
            <a:endParaRPr lang="en-US" dirty="0"/>
          </a:p>
          <a:p>
            <a:r>
              <a:rPr lang="en-US" dirty="0"/>
              <a:t>[3]</a:t>
            </a:r>
            <a:r>
              <a:rPr lang="en-US" dirty="0" err="1"/>
              <a:t>Morde</a:t>
            </a:r>
            <a:r>
              <a:rPr lang="en-US" dirty="0"/>
              <a:t>, Vishal. “</a:t>
            </a:r>
            <a:r>
              <a:rPr lang="en-US" dirty="0" err="1"/>
              <a:t>XGBoost</a:t>
            </a:r>
            <a:r>
              <a:rPr lang="en-US" dirty="0"/>
              <a:t> Algorithm: Long May She Reign!” Medium, Towards Data Science, 8 Apr. 2019, https://towardsdatascience.com/https-medium-com-vishalmorde-xgboost-algorithm-long-she-may-rein-edd9f99be63d.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7E4E4-BF14-2E5F-7907-C965052F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CS 583 Paper Presentation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1CF10-B527-901A-BE3B-6057D3F9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9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C4EDF-299F-A41A-CA42-642ED880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16213"/>
          </a:xfrm>
        </p:spPr>
        <p:txBody>
          <a:bodyPr/>
          <a:lstStyle/>
          <a:p>
            <a:r>
              <a:rPr lang="en-US" dirty="0"/>
              <a:t>Algorithm </a:t>
            </a:r>
            <a:r>
              <a:rPr lang="en-US" dirty="0" err="1"/>
              <a:t>Explainations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3D426-CA00-5BDC-A266-31E2051E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CS 583 Paper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AA181-1F6F-5E9C-7597-C7B5AEAC6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0653EF-2022-E9DF-ED2F-AE1621131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12" y="1763885"/>
            <a:ext cx="4801016" cy="33302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E33692-0CE2-A539-458A-62790EEE7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606" y="1763885"/>
            <a:ext cx="5898182" cy="333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45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BC6520-14E7-36EA-39F9-779E96312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Paper Presentation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078BFB-29CB-2848-0627-11880C582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26103-E705-B70A-1FD5-E51ADEFAC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716" y="540769"/>
            <a:ext cx="4930567" cy="577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9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E242214-716B-DE57-3E33-8776D963E0ED}"/>
              </a:ext>
            </a:extLst>
          </p:cNvPr>
          <p:cNvSpPr txBox="1"/>
          <p:nvPr/>
        </p:nvSpPr>
        <p:spPr>
          <a:xfrm>
            <a:off x="743678" y="1326995"/>
            <a:ext cx="108243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tree boosting?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Tree boosting is a supervised machine learning technique that involves the combination of several decision trees to form a single predictive model.</a:t>
            </a:r>
            <a:endParaRPr lang="en-US" sz="2000" dirty="0">
              <a:solidFill>
                <a:srgbClr val="D1D5DB"/>
              </a:solidFill>
              <a:latin typeface="Söhne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Decision trees are built in sequence, with each new tree attempting to correct the errors made by the previous tree.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D1D5DB"/>
                </a:solidFill>
                <a:latin typeface="Söhne"/>
              </a:rPr>
              <a:t>Tree boosting can be used for classification and regression.</a:t>
            </a: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dirty="0">
              <a:solidFill>
                <a:srgbClr val="D1D5DB"/>
              </a:solidFill>
              <a:latin typeface="Söhne"/>
            </a:endParaRPr>
          </a:p>
          <a:p>
            <a:r>
              <a:rPr lang="en-US" sz="2400" dirty="0"/>
              <a:t>Regularized Learning Objective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400" dirty="0"/>
              <a:t>Optimize the objective function using second order approximation  </a:t>
            </a:r>
          </a:p>
          <a:p>
            <a:r>
              <a:rPr lang="en-US" sz="2400" dirty="0"/>
              <a:t>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77B13-9990-4D2C-50FA-AEA4B779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07795"/>
          </a:xfrm>
        </p:spPr>
        <p:txBody>
          <a:bodyPr/>
          <a:lstStyle/>
          <a:p>
            <a:r>
              <a:rPr lang="en-US" dirty="0"/>
              <a:t>Tree Boosting in a Nutshell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370310B-6D01-F733-EE74-ECF899298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80848" y="3347198"/>
            <a:ext cx="3405280" cy="126121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21E56-8F8A-8B7C-6B4F-0B655A32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CS 583 Paper Presentation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1B841A-0BDA-97E0-C18A-B8CBB5D5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2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530162-CD63-B8B7-5B64-D81BCBA10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452" y="5378524"/>
            <a:ext cx="5228676" cy="86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4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7B13-9990-4D2C-50FA-AEA4B779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07795"/>
          </a:xfrm>
        </p:spPr>
        <p:txBody>
          <a:bodyPr/>
          <a:lstStyle/>
          <a:p>
            <a:r>
              <a:rPr lang="en-US" dirty="0"/>
              <a:t>How to prevent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24B3D-5CF4-910D-0702-F05B2861C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26996"/>
            <a:ext cx="10728325" cy="491180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100" dirty="0">
                <a:solidFill>
                  <a:schemeClr val="tx1"/>
                </a:solidFill>
              </a:rPr>
              <a:t>2 additional techniques to prevent overfitting:</a:t>
            </a:r>
          </a:p>
          <a:p>
            <a:r>
              <a:rPr lang="en-US" sz="2200" dirty="0">
                <a:solidFill>
                  <a:srgbClr val="D1D5DB"/>
                </a:solidFill>
                <a:latin typeface="Söhne"/>
              </a:rPr>
              <a:t>1</a:t>
            </a:r>
            <a:r>
              <a:rPr lang="en-US" sz="2700" dirty="0">
                <a:solidFill>
                  <a:srgbClr val="D1D5DB"/>
                </a:solidFill>
                <a:latin typeface="Söhne"/>
              </a:rPr>
              <a:t>. Shrinkage reduces the influence of each individual tree and leaves space for future trees </a:t>
            </a:r>
            <a:br>
              <a:rPr lang="en-US" sz="2700" dirty="0">
                <a:solidFill>
                  <a:srgbClr val="D1D5DB"/>
                </a:solidFill>
                <a:latin typeface="Söhne"/>
              </a:rPr>
            </a:br>
            <a:r>
              <a:rPr lang="en-US" sz="2700" dirty="0">
                <a:solidFill>
                  <a:srgbClr val="D1D5DB"/>
                </a:solidFill>
                <a:latin typeface="Söhne"/>
              </a:rPr>
              <a:t>to improve the model</a:t>
            </a:r>
          </a:p>
          <a:p>
            <a:r>
              <a:rPr lang="en-US" sz="2700" dirty="0">
                <a:solidFill>
                  <a:srgbClr val="D1D5DB"/>
                </a:solidFill>
                <a:latin typeface="Söhne"/>
              </a:rPr>
              <a:t>2. Column (feature) subsampling aims to reduce the number of features (columns) used in a model by selecting a subset of the features from the training data and using only those features to train the model</a:t>
            </a:r>
          </a:p>
          <a:p>
            <a:endParaRPr lang="en-US" sz="1800" dirty="0">
              <a:solidFill>
                <a:srgbClr val="D1D5DB"/>
              </a:solidFill>
              <a:latin typeface="Söhne"/>
            </a:endParaRPr>
          </a:p>
          <a:p>
            <a:pPr marL="0" indent="0">
              <a:buNone/>
            </a:pPr>
            <a:r>
              <a:rPr lang="en-US" sz="3100" dirty="0">
                <a:solidFill>
                  <a:schemeClr val="tx1"/>
                </a:solidFill>
              </a:rPr>
              <a:t>Split Finding Algorithms</a:t>
            </a:r>
          </a:p>
          <a:p>
            <a:pPr marL="0" indent="0">
              <a:buNone/>
            </a:pPr>
            <a:r>
              <a:rPr lang="en-US" sz="2700" u="sng" dirty="0">
                <a:solidFill>
                  <a:srgbClr val="D1D5DB"/>
                </a:solidFill>
                <a:latin typeface="Söhne"/>
              </a:rPr>
              <a:t>Exact Greedy algorithm</a:t>
            </a:r>
            <a:r>
              <a:rPr lang="en-US" sz="2700" dirty="0">
                <a:solidFill>
                  <a:srgbClr val="D1D5DB"/>
                </a:solidFill>
                <a:latin typeface="Söhne"/>
              </a:rPr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700" dirty="0">
                <a:solidFill>
                  <a:srgbClr val="D1D5DB"/>
                </a:solidFill>
                <a:latin typeface="Söhne"/>
              </a:rPr>
              <a:t>Find max score amongst all possible splits on all features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700" dirty="0">
                <a:solidFill>
                  <a:srgbClr val="D1D5DB"/>
                </a:solidFill>
                <a:latin typeface="Söhne"/>
              </a:rPr>
              <a:t>Computationally demanding</a:t>
            </a:r>
          </a:p>
          <a:p>
            <a:pPr marL="0" indent="0">
              <a:buNone/>
            </a:pPr>
            <a:r>
              <a:rPr lang="en-US" sz="2700" u="sng" dirty="0">
                <a:solidFill>
                  <a:srgbClr val="D1D5DB"/>
                </a:solidFill>
                <a:latin typeface="Söhne"/>
              </a:rPr>
              <a:t>Approximate algorithm</a:t>
            </a:r>
            <a:r>
              <a:rPr lang="en-US" sz="2700" dirty="0">
                <a:solidFill>
                  <a:srgbClr val="D1D5DB"/>
                </a:solidFill>
                <a:latin typeface="Söhne"/>
              </a:rPr>
              <a:t> (weighted quantile sketch)</a:t>
            </a:r>
            <a:endParaRPr lang="en-US" sz="2700" u="sng" dirty="0">
              <a:solidFill>
                <a:srgbClr val="D1D5DB"/>
              </a:solidFill>
              <a:latin typeface="Söhne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700" dirty="0">
                <a:solidFill>
                  <a:srgbClr val="D1D5DB"/>
                </a:solidFill>
                <a:latin typeface="Söhne"/>
              </a:rPr>
              <a:t>The algorithm proposes splitting points based on feature percentiles, discretizes continuous features into buckets using these points, aggregates statistics, and selects the best solution among proposals.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>
              <a:solidFill>
                <a:srgbClr val="D1D5DB"/>
              </a:solidFill>
              <a:latin typeface="Söhne"/>
            </a:endParaRPr>
          </a:p>
          <a:p>
            <a:pPr marL="0" indent="0">
              <a:buNone/>
            </a:pPr>
            <a:endParaRPr lang="en-US" sz="1800" u="sng" dirty="0">
              <a:solidFill>
                <a:srgbClr val="D1D5DB"/>
              </a:solidFill>
              <a:latin typeface="Söhne"/>
            </a:endParaRPr>
          </a:p>
          <a:p>
            <a:pPr marL="0" indent="0">
              <a:buNone/>
            </a:pPr>
            <a:endParaRPr lang="en-US" sz="1800" u="sng" dirty="0">
              <a:solidFill>
                <a:srgbClr val="D1D5DB"/>
              </a:solidFill>
              <a:latin typeface="Söhne"/>
            </a:endParaRPr>
          </a:p>
          <a:p>
            <a:pPr marL="0" indent="0">
              <a:buNone/>
            </a:pPr>
            <a:endParaRPr lang="en-US" sz="1800" u="sng" dirty="0">
              <a:solidFill>
                <a:srgbClr val="D1D5DB"/>
              </a:solidFill>
              <a:latin typeface="Söhne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21E56-8F8A-8B7C-6B4F-0B655A32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CS 583 Paper Presentation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1B841A-0BDA-97E0-C18A-B8CBB5D5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34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7B13-9990-4D2C-50FA-AEA4B779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07795"/>
          </a:xfrm>
        </p:spPr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24B3D-5CF4-910D-0702-F05B2861C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26996"/>
            <a:ext cx="10728325" cy="4441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Sparsity-aware split finding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900" dirty="0" err="1">
                <a:solidFill>
                  <a:srgbClr val="D1D5DB"/>
                </a:solidFill>
                <a:latin typeface="Söhne"/>
              </a:rPr>
              <a:t>XGBoost</a:t>
            </a:r>
            <a:r>
              <a:rPr lang="en-US" sz="1900" dirty="0">
                <a:solidFill>
                  <a:srgbClr val="D1D5DB"/>
                </a:solidFill>
                <a:latin typeface="Söhne"/>
              </a:rPr>
              <a:t> can efficiently handle sparse data by classifying missing values into default directions of tree nodes so that algo focuses on non-missing values only</a:t>
            </a:r>
          </a:p>
          <a:p>
            <a:endParaRPr lang="en-US" sz="1800" dirty="0">
              <a:solidFill>
                <a:srgbClr val="D1D5DB"/>
              </a:solidFill>
              <a:latin typeface="Söhne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Column blocking for parallel compute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rgbClr val="D1D5DB"/>
                </a:solidFill>
                <a:latin typeface="Söhne"/>
              </a:rPr>
              <a:t>To reduce time sorting data, </a:t>
            </a:r>
            <a:r>
              <a:rPr lang="en-US" sz="1900" dirty="0" err="1">
                <a:solidFill>
                  <a:srgbClr val="D1D5DB"/>
                </a:solidFill>
                <a:latin typeface="Söhne"/>
              </a:rPr>
              <a:t>XGBoost</a:t>
            </a:r>
            <a:r>
              <a:rPr lang="en-US" sz="1900" dirty="0">
                <a:solidFill>
                  <a:srgbClr val="D1D5DB"/>
                </a:solidFill>
                <a:latin typeface="Söhne"/>
              </a:rPr>
              <a:t> stores data in compressed column blocks allowing split finding algo to run in parallel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rgbClr val="D1D5DB"/>
                </a:solidFill>
                <a:latin typeface="Söhne"/>
              </a:rPr>
              <a:t>Major time save!!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21E56-8F8A-8B7C-6B4F-0B655A32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CS 583 Paper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1B841A-0BDA-97E0-C18A-B8CBB5D5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76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264AFFA-9959-843C-F65F-F737099AF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070" y="4357048"/>
            <a:ext cx="7256252" cy="18817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377B13-9990-4D2C-50FA-AEA4B779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07795"/>
          </a:xfrm>
        </p:spPr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24B3D-5CF4-910D-0702-F05B2861C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26996"/>
            <a:ext cx="10728325" cy="4441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Cache-awareness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rgbClr val="D1D5DB"/>
                </a:solidFill>
                <a:latin typeface="Söhne"/>
              </a:rPr>
              <a:t>Depending on split finding algo used, </a:t>
            </a:r>
            <a:r>
              <a:rPr lang="en-US" sz="1900" dirty="0" err="1">
                <a:solidFill>
                  <a:srgbClr val="D1D5DB"/>
                </a:solidFill>
                <a:latin typeface="Söhne"/>
              </a:rPr>
              <a:t>XGBoost</a:t>
            </a:r>
            <a:r>
              <a:rPr lang="en-US" sz="1900" dirty="0">
                <a:solidFill>
                  <a:srgbClr val="D1D5DB"/>
                </a:solidFill>
                <a:latin typeface="Söhne"/>
              </a:rPr>
              <a:t> does data prefetching or chooses correct block size to reduce the amount of time that the processor spends waiting for data to be retrieved </a:t>
            </a:r>
            <a:br>
              <a:rPr lang="en-US" sz="1900" dirty="0">
                <a:solidFill>
                  <a:srgbClr val="D1D5DB"/>
                </a:solidFill>
                <a:latin typeface="Söhne"/>
              </a:rPr>
            </a:br>
            <a:r>
              <a:rPr lang="en-US" sz="1900" dirty="0">
                <a:solidFill>
                  <a:srgbClr val="D1D5DB"/>
                </a:solidFill>
                <a:latin typeface="Söhne"/>
              </a:rPr>
              <a:t>from main memory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Out-of-core computation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rgbClr val="D1D5DB"/>
                </a:solidFill>
                <a:latin typeface="Söhne"/>
              </a:rPr>
              <a:t>To handle data that does not fit in main memory, data is divided into multiple blocks and stored separately on disks. Disk Reading takes up majority of compute time so 2 techniques are used to combat this: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D1D5DB"/>
                </a:solidFill>
                <a:latin typeface="Söhne"/>
              </a:rPr>
              <a:t>1. Block Compression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D1D5DB"/>
                </a:solidFill>
                <a:latin typeface="Söhne"/>
              </a:rPr>
              <a:t>2. Block </a:t>
            </a:r>
            <a:r>
              <a:rPr lang="en-US" sz="1900" dirty="0" err="1">
                <a:solidFill>
                  <a:srgbClr val="D1D5DB"/>
                </a:solidFill>
                <a:latin typeface="Söhne"/>
              </a:rPr>
              <a:t>Sharding</a:t>
            </a:r>
            <a:r>
              <a:rPr lang="en-US" sz="1800" dirty="0">
                <a:solidFill>
                  <a:srgbClr val="D1D5DB"/>
                </a:solidFill>
                <a:latin typeface="Söhne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21E56-8F8A-8B7C-6B4F-0B655A32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CS 583 Paper Presentation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1B841A-0BDA-97E0-C18A-B8CBB5D5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7B13-9990-4D2C-50FA-AEA4B779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07795"/>
          </a:xfrm>
        </p:spPr>
        <p:txBody>
          <a:bodyPr/>
          <a:lstStyle/>
          <a:p>
            <a:r>
              <a:rPr lang="en-US" dirty="0"/>
              <a:t>Experimentation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21E56-8F8A-8B7C-6B4F-0B655A32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CS 583 Paper Presentation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1B841A-0BDA-97E0-C18A-B8CBB5D5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51D520-BD33-2556-1AA5-03FF47800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30" y="1565067"/>
            <a:ext cx="5265876" cy="14631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FC9953-B996-731C-F7B1-587BB4FD0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81" y="4077769"/>
            <a:ext cx="5227773" cy="15850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138958-D96C-F3C9-BB7D-096F7F7E8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197" y="1093267"/>
            <a:ext cx="5265874" cy="4671465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E1CAA652-7B1A-9584-0C2A-746E53A9AA7D}"/>
              </a:ext>
            </a:extLst>
          </p:cNvPr>
          <p:cNvSpPr/>
          <p:nvPr/>
        </p:nvSpPr>
        <p:spPr>
          <a:xfrm>
            <a:off x="2972287" y="3153747"/>
            <a:ext cx="597159" cy="830424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4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5F9A6E-97FC-DB8D-5754-098949F8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20000"/>
          </a:xfrm>
        </p:spPr>
        <p:txBody>
          <a:bodyPr/>
          <a:lstStyle/>
          <a:p>
            <a:r>
              <a:rPr lang="en-US" dirty="0"/>
              <a:t>Evolution of Tree Boosting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CA5555-9DB5-D533-DBAE-3B43865A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Paper Presentation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7D84B5-9C55-06D3-FA5E-4E881D5DF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D2626-02BC-AC53-2068-AA8DC4D0F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628" y="1211954"/>
            <a:ext cx="8293066" cy="505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19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E46201F9-63C1-495D-8F7E-E3B99D2DA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7340AD6-FF98-450C-AE35-61F7EE4C1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77B13-9990-4D2C-50FA-AEA4B779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281" y="644628"/>
            <a:ext cx="10709630" cy="67098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How does </a:t>
            </a:r>
            <a:r>
              <a:rPr lang="en-US" dirty="0" err="1"/>
              <a:t>XGBoost</a:t>
            </a:r>
            <a:r>
              <a:rPr lang="en-US" dirty="0"/>
              <a:t> enhance field of Deep Learning?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ECFAF42B-D4F3-8513-2BE8-D21B7EACB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281" y="1552775"/>
            <a:ext cx="7706519" cy="128251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/>
                </a:solidFill>
              </a:rPr>
              <a:t>Award-winning algo of choice in previous Kaggle competitions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/>
                </a:solidFill>
              </a:rPr>
              <a:t>Widely used across industry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/>
                </a:solidFill>
              </a:rPr>
              <a:t>Open-source package: </a:t>
            </a:r>
            <a:r>
              <a:rPr lang="en-US" sz="1900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US" sz="19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link</a:t>
            </a:r>
            <a:endParaRPr lang="en-US" sz="190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F2EFBB-C90F-E270-5453-BBC08F163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974" y="2904266"/>
            <a:ext cx="5184162" cy="2825368"/>
          </a:xfrm>
          <a:custGeom>
            <a:avLst/>
            <a:gdLst/>
            <a:ahLst/>
            <a:cxnLst/>
            <a:rect l="l" t="t" r="r" b="b"/>
            <a:pathLst>
              <a:path w="5184162" h="3501162">
                <a:moveTo>
                  <a:pt x="0" y="0"/>
                </a:moveTo>
                <a:lnTo>
                  <a:pt x="5184162" y="0"/>
                </a:lnTo>
                <a:lnTo>
                  <a:pt x="5184162" y="3501162"/>
                </a:lnTo>
                <a:lnTo>
                  <a:pt x="0" y="3501162"/>
                </a:lnTo>
                <a:close/>
              </a:path>
            </a:pathLst>
          </a:cu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4514593-8925-41E5-340C-4FEC7FCF7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864" y="2952174"/>
            <a:ext cx="5184163" cy="2777460"/>
          </a:xfrm>
          <a:custGeom>
            <a:avLst/>
            <a:gdLst/>
            <a:ahLst/>
            <a:cxnLst/>
            <a:rect l="l" t="t" r="r" b="b"/>
            <a:pathLst>
              <a:path w="5184163" h="3501162">
                <a:moveTo>
                  <a:pt x="0" y="0"/>
                </a:moveTo>
                <a:lnTo>
                  <a:pt x="5184163" y="0"/>
                </a:lnTo>
                <a:lnTo>
                  <a:pt x="5184163" y="3501162"/>
                </a:lnTo>
                <a:lnTo>
                  <a:pt x="0" y="350116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21E56-8F8A-8B7C-6B4F-0B655A32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CS 583 Paper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1B841A-0BDA-97E0-C18A-B8CBB5D5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621B6DD-29C1-4FEA-923F-71EA1347694C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E0D0D67-7137-8495-86FB-427846C355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36196" y="398671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56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F5A02E3-A62A-8A74-C3A7-AD70385E0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56650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485773-6404-DE4E-555B-553B2022F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CS 583 Paper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3F1C4-6E45-7CE0-D0A4-BF028A4C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621B6DD-29C1-4FEA-923F-71EA1347694C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5693E1-8075-5E50-B4BD-DF34365FD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258" y="1309391"/>
            <a:ext cx="7411484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4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2585</TotalTime>
  <Words>615</Words>
  <Application>Microsoft Office PowerPoint</Application>
  <PresentationFormat>Widescreen</PresentationFormat>
  <Paragraphs>85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Avenir Next LT Pro</vt:lpstr>
      <vt:lpstr>Calibri</vt:lpstr>
      <vt:lpstr>Courier New</vt:lpstr>
      <vt:lpstr>Sagona Book</vt:lpstr>
      <vt:lpstr>Söhne</vt:lpstr>
      <vt:lpstr>The Hand Extrablack</vt:lpstr>
      <vt:lpstr>Wingdings</vt:lpstr>
      <vt:lpstr>BlobVTI</vt:lpstr>
      <vt:lpstr>XGBoost: A Scalable Tree Boosting System</vt:lpstr>
      <vt:lpstr>Tree Boosting in a Nutshell</vt:lpstr>
      <vt:lpstr>How to prevent overfitting</vt:lpstr>
      <vt:lpstr>XGBoost System Design</vt:lpstr>
      <vt:lpstr>XGBoost System Design</vt:lpstr>
      <vt:lpstr>Experimentation</vt:lpstr>
      <vt:lpstr>Evolution of Tree Boosting </vt:lpstr>
      <vt:lpstr>How does XGBoost enhance field of Deep Learning?</vt:lpstr>
      <vt:lpstr>Thank you</vt:lpstr>
      <vt:lpstr>Appendix</vt:lpstr>
      <vt:lpstr>Algorithm Explainations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XGBoost: A Scalable Tree Boosting System</dc:title>
  <dc:creator>Ashley Lau</dc:creator>
  <cp:lastModifiedBy>Ashley Lau</cp:lastModifiedBy>
  <cp:revision>20</cp:revision>
  <dcterms:created xsi:type="dcterms:W3CDTF">2023-03-11T23:17:41Z</dcterms:created>
  <dcterms:modified xsi:type="dcterms:W3CDTF">2023-04-03T22:31:49Z</dcterms:modified>
</cp:coreProperties>
</file>