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7" r:id="rId3"/>
    <p:sldId id="258" r:id="rId4"/>
    <p:sldId id="259" r:id="rId5"/>
    <p:sldId id="261" r:id="rId6"/>
    <p:sldId id="266" r:id="rId7"/>
    <p:sldId id="260" r:id="rId8"/>
    <p:sldId id="267" r:id="rId9"/>
    <p:sldId id="262" r:id="rId10"/>
    <p:sldId id="268" r:id="rId11"/>
    <p:sldId id="270" r:id="rId12"/>
    <p:sldId id="271" r:id="rId13"/>
    <p:sldId id="269" r:id="rId14"/>
    <p:sldId id="272" r:id="rId15"/>
    <p:sldId id="263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71" autoAdjust="0"/>
  </p:normalViewPr>
  <p:slideViewPr>
    <p:cSldViewPr snapToGrid="0" showGuides="1">
      <p:cViewPr>
        <p:scale>
          <a:sx n="90" d="100"/>
          <a:sy n="90" d="100"/>
        </p:scale>
        <p:origin x="-1184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9BED-FEF2-41B3-84D5-49FC58AD66D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79E0A-05ED-4088-9624-A3E4461A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8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4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41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8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4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0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5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8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8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DAE4-8D7D-4064-8D0F-1113EB504F64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9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5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7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5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6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27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3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4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43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2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81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93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83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2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6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1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1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4323-A9E3-4B53-AC3B-01B549DDB4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0E2C-96BD-40BD-8C4B-BA6C8BE6C9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Generalized Linear Models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Matt Farr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Matrix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1268411"/>
                <a:ext cx="109728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𝑓𝑒𝑚𝑎𝑙𝑒𝑠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𝑚𝑎𝑙𝑒𝑠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68411"/>
                <a:ext cx="10972800" cy="47705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7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Matrix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1268411"/>
                <a:ext cx="109728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𝑓𝑒𝑚𝑎𝑙𝑒𝑠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𝑚𝑎𝑙𝑒𝑠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68411"/>
                <a:ext cx="10972800" cy="47705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14165" y="4020510"/>
                <a:ext cx="28994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165" y="4020510"/>
                <a:ext cx="2899448" cy="13234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77997" y="4020510"/>
                <a:ext cx="299505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7" y="4020510"/>
                <a:ext cx="2995051" cy="13234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1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Matrix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1304540"/>
                <a:ext cx="10972800" cy="494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𝑓𝑒𝑚𝑎𝑙𝑒𝑠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𝑚𝑎𝑙𝑒𝑠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 xmlns=""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=""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04540"/>
                <a:ext cx="10972800" cy="49440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31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of the Mean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900503"/>
                <a:ext cx="10972800" cy="542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 xmlns=""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=""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00503"/>
                <a:ext cx="10972800" cy="54203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9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Analysis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926" y="1050768"/>
            <a:ext cx="10972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Parameters are unknown!!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Frequentist analysis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Least-squares (LM function in R)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Maximum likelihood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Method of </a:t>
            </a: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moments</a:t>
            </a:r>
            <a:endParaRPr lang="en-US" sz="28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Bayesian analysis</a:t>
            </a:r>
            <a:endParaRPr lang="en-US" sz="28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0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Modeling Steps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926" y="1050768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Exploration</a:t>
            </a:r>
            <a:endParaRPr lang="en-US" sz="28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Response explanation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structure &amp; development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formatting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analysis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results &amp; interpretation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Exercise: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https://raw.githubusercontent.com/farrmt/Rworkshop/master/GLMfun.csv</a:t>
            </a:r>
          </a:p>
        </p:txBody>
      </p:sp>
    </p:spTree>
    <p:extLst>
      <p:ext uri="{BB962C8B-B14F-4D97-AF65-F5344CB8AC3E}">
        <p14:creationId xmlns:p14="http://schemas.microsoft.com/office/powerpoint/2010/main" val="53906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Kéry</a:t>
            </a:r>
            <a:r>
              <a:rPr lang="en-US" dirty="0"/>
              <a:t>, Marc. 2010. Introduction to </a:t>
            </a:r>
            <a:r>
              <a:rPr lang="en-US" dirty="0" err="1"/>
              <a:t>WinBUGS</a:t>
            </a:r>
            <a:r>
              <a:rPr lang="en-US" dirty="0"/>
              <a:t> for ecologists</a:t>
            </a:r>
            <a:r>
              <a:rPr lang="en-US" dirty="0" smtClean="0"/>
              <a:t>: A </a:t>
            </a:r>
            <a:r>
              <a:rPr lang="en-US" dirty="0"/>
              <a:t>Bayesian approach to regression, ANOVA, mixed models</a:t>
            </a:r>
            <a:r>
              <a:rPr lang="en-US" dirty="0" smtClean="0"/>
              <a:t>, and </a:t>
            </a:r>
            <a:r>
              <a:rPr lang="en-US" dirty="0"/>
              <a:t>related analyses. Academic Press, Boston.</a:t>
            </a:r>
          </a:p>
        </p:txBody>
      </p:sp>
    </p:spTree>
    <p:extLst>
      <p:ext uri="{BB962C8B-B14F-4D97-AF65-F5344CB8AC3E}">
        <p14:creationId xmlns:p14="http://schemas.microsoft.com/office/powerpoint/2010/main" val="227711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 in Science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040136"/>
            <a:ext cx="10972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Science is too complex to understand </a:t>
            </a: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must reduce complexity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Describe and predict systems/processes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is set of assumptions about scientific systems/processes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Simplification of reality</a:t>
            </a:r>
            <a:endParaRPr lang="en-US" sz="32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Mathematical Models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1050768"/>
                <a:ext cx="109728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Description of a system or process composed of variables, typically written in algebra</a:t>
                </a:r>
              </a:p>
              <a:p>
                <a:pPr marL="514350" indent="-514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Algebra: explicit and great transparency </a:t>
                </a:r>
              </a:p>
              <a:p>
                <a:pPr marL="514350" indent="-514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Simple example is the equation for a line: </a:t>
                </a:r>
                <a14:m>
                  <m:oMath xmlns=""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Format for linear relationships, where the expected response (y) can be treated as the result of explanatory variables (x) whose effects (mx + b) are additive.</a:t>
                </a:r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50768"/>
                <a:ext cx="10972800" cy="5324535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44" r="-16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34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Statistical Models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976108"/>
            <a:ext cx="10972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Stochasticity or randomness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Statistical models: a description of a system/process composed of variables but where one or more </a:t>
            </a:r>
            <a:r>
              <a:rPr lang="en-US" sz="32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 variables </a:t>
            </a: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related to other variables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Explicitly acknowledge stochasticity in system/processes</a:t>
            </a:r>
          </a:p>
          <a:p>
            <a:pPr algn="ctr">
              <a:spcAft>
                <a:spcPts val="1200"/>
              </a:spcAft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Response = deterministic part + stochastic part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Parametric statistical models (generalized linear models): a description of a system/process using probability distributions thought to have produced the data</a:t>
            </a:r>
          </a:p>
          <a:p>
            <a:pPr>
              <a:spcAft>
                <a:spcPts val="1200"/>
              </a:spcAft>
            </a:pPr>
            <a:endParaRPr lang="en-US" sz="32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1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Generalized Linear Model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1050768"/>
                <a:ext cx="10972800" cy="536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Response Data = Deterministic Part + Stochastic Part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Response Data ~ Distribution(Parameters)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Link(Mean Response) = Linear Model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50768"/>
                <a:ext cx="10972800" cy="5363007"/>
              </a:xfrm>
              <a:prstGeom prst="rect">
                <a:avLst/>
              </a:prstGeom>
              <a:blipFill rotWithShape="0">
                <a:blip r:embed="rId4"/>
                <a:stretch>
                  <a:fillRect l="-1111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2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Types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050768"/>
            <a:ext cx="10972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Types of responses (y)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Continuous (body mass)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Binary (heads/tails; dead/survived)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Categorical (rolling a die, nationality; geographic location)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Counts (number of birds in a quadrant)</a:t>
            </a:r>
          </a:p>
        </p:txBody>
      </p:sp>
    </p:spTree>
    <p:extLst>
      <p:ext uri="{BB962C8B-B14F-4D97-AF65-F5344CB8AC3E}">
        <p14:creationId xmlns:p14="http://schemas.microsoft.com/office/powerpoint/2010/main" val="334865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Frequent Distributions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1040135"/>
                <a:ext cx="10972800" cy="568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71550" lvl="1" indent="-5143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Continuous (body mass)</a:t>
                </a: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Random part: </a:t>
                </a:r>
                <a14:m>
                  <m:oMath xmlns=""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Deterministic part: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Binary: Binomial distribution (coin flip; sex; alive/dead)</a:t>
                </a: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 part: </a:t>
                </a:r>
                <a14:m>
                  <m:oMath xmlns=""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 part: </a:t>
                </a:r>
                <a14:m>
                  <m:oMath xmlns=""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71550" lvl="1" indent="-5143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Categorical (rolling a die; nationality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age)</a:t>
                </a:r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Random part: </a:t>
                </a:r>
                <a14:m>
                  <m:oMath xmlns=""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𝑀𝑢𝑙𝑡𝑖𝑛𝑜𝑚𝑖𝑎𝑙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Deterministic part: </a:t>
                </a:r>
                <a14:m>
                  <m:oMath xmlns=""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71550" lvl="1" indent="-5143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Counts (number of birds in a quadrant)</a:t>
                </a: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Random part: </a:t>
                </a:r>
                <a14:m>
                  <m:oMath xmlns=""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Aft>
                    <a:spcPts val="300"/>
                  </a:spcAft>
                </a:pP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Deterministic part: </a:t>
                </a:r>
                <a14:m>
                  <m:oMath xmlns=""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40135"/>
                <a:ext cx="10972800" cy="5686172"/>
              </a:xfrm>
              <a:prstGeom prst="rect">
                <a:avLst/>
              </a:prstGeom>
              <a:blipFill rotWithShape="0">
                <a:blip r:embed="rId4"/>
                <a:stretch>
                  <a:fillRect t="-1180" b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2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Matrix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51453"/>
            <a:ext cx="10972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Deterministic part of the linear model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of explanatory variables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Manipulation of the design matrix that leads to classical statistical models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Column for each predictor variable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Means parameterization or an effects parameterization (intercept)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Row for each data point (individuals, sites, time period, etc.)</a:t>
            </a:r>
            <a:endParaRPr lang="en-US" sz="28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8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6">
              <a:lumMod val="40000"/>
              <a:lumOff val="6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60977"/>
          </a:xfrm>
          <a:prstGeom prst="rect">
            <a:avLst/>
          </a:prstGeom>
          <a:pattFill prst="divo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99" y="0"/>
            <a:ext cx="1673101" cy="6609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"/>
            <a:ext cx="5762625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cap="small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Matrix</a:t>
            </a:r>
            <a:endParaRPr lang="en-US" sz="3600" cap="small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1268411"/>
                <a:ext cx="10972800" cy="4833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𝑓𝑒𝑚𝑎𝑙𝑒𝑠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𝑚𝑎𝑙𝑒𝑠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US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 xmlns=""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>
                  <a:spcAft>
                    <a:spcPts val="1200"/>
                  </a:spcAft>
                </a:pPr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68411"/>
                <a:ext cx="10972800" cy="4833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49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1241</Words>
  <Application>Microsoft Macintosh PowerPoint</Application>
  <PresentationFormat>Custom</PresentationFormat>
  <Paragraphs>137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1_Office Theme</vt:lpstr>
      <vt:lpstr>2_Office Theme</vt:lpstr>
      <vt:lpstr>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Matthew Farr</dc:creator>
  <cp:lastModifiedBy>Zach</cp:lastModifiedBy>
  <cp:revision>45</cp:revision>
  <dcterms:created xsi:type="dcterms:W3CDTF">2018-03-18T15:28:56Z</dcterms:created>
  <dcterms:modified xsi:type="dcterms:W3CDTF">2018-05-27T19:30:54Z</dcterms:modified>
</cp:coreProperties>
</file>