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73" r:id="rId3"/>
    <p:sldId id="286" r:id="rId4"/>
    <p:sldId id="257" r:id="rId5"/>
    <p:sldId id="258" r:id="rId6"/>
    <p:sldId id="259" r:id="rId7"/>
    <p:sldId id="260" r:id="rId8"/>
    <p:sldId id="261" r:id="rId9"/>
    <p:sldId id="262" r:id="rId10"/>
    <p:sldId id="263" r:id="rId11"/>
    <p:sldId id="277" r:id="rId12"/>
    <p:sldId id="278" r:id="rId13"/>
    <p:sldId id="281" r:id="rId14"/>
    <p:sldId id="280" r:id="rId15"/>
    <p:sldId id="282" r:id="rId16"/>
    <p:sldId id="284" r:id="rId17"/>
    <p:sldId id="285" r:id="rId18"/>
    <p:sldId id="264" r:id="rId19"/>
    <p:sldId id="265" r:id="rId20"/>
    <p:sldId id="266" r:id="rId21"/>
    <p:sldId id="267" r:id="rId22"/>
    <p:sldId id="268" r:id="rId23"/>
    <p:sldId id="269" r:id="rId24"/>
    <p:sldId id="270" r:id="rId25"/>
    <p:sldId id="271" r:id="rId26"/>
    <p:sldId id="272" r:id="rId27"/>
    <p:sldId id="274"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316" autoAdjust="0"/>
  </p:normalViewPr>
  <p:slideViewPr>
    <p:cSldViewPr snapToGrid="0">
      <p:cViewPr>
        <p:scale>
          <a:sx n="75" d="100"/>
          <a:sy n="75"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12025-F321-4C1C-9F1C-B0F9CA76AB59}" type="datetimeFigureOut">
              <a:rPr lang="en-US" smtClean="0"/>
              <a:t>4/24/2018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7F15E-08C0-48E1-BDB9-1AC7443B23D9}" type="slidenum">
              <a:rPr lang="en-US" smtClean="0"/>
              <a:t>‹#›</a:t>
            </a:fld>
            <a:endParaRPr lang="en-US"/>
          </a:p>
        </p:txBody>
      </p:sp>
    </p:spTree>
    <p:extLst>
      <p:ext uri="{BB962C8B-B14F-4D97-AF65-F5344CB8AC3E}">
        <p14:creationId xmlns:p14="http://schemas.microsoft.com/office/powerpoint/2010/main" val="15914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CDD1EEE-E741-4A5F-874E-97081FB38C0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2207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169632" indent="-16963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2824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Perhaps</a:t>
            </a:r>
            <a:r>
              <a:rPr lang="en-US" baseline="0" dirty="0" smtClean="0"/>
              <a:t> the easiest model to grasp is the hypothesis that there is a critical period with no later modifiers. In other words, an exposure acting during a specific period, typically in utero for DOHaD studies, has lifelong effects on physiology that is not changed by later experience.</a:t>
            </a:r>
          </a:p>
          <a:p>
            <a:endParaRPr lang="en-US" baseline="0" dirty="0" smtClean="0"/>
          </a:p>
          <a:p>
            <a:r>
              <a:rPr lang="en-US" baseline="0" dirty="0" smtClean="0"/>
              <a:t>One example is exposure to Bendectin, which is an anti-nausea drug prescribed in the 70s that was thought to cause birth defects to the reproductive system that led to infertility in offspring. In this case, exposure to bendectin in utero led to infertility, regardless of anything that happened after the fact. This is a very extreme example that directly affects offspring form.</a:t>
            </a:r>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33429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r>
              <a:rPr lang="en-US" dirty="0" smtClean="0"/>
              <a:t>Due to alterations in</a:t>
            </a:r>
            <a:r>
              <a:rPr lang="en-US" baseline="0" dirty="0" smtClean="0"/>
              <a:t> pancreatic </a:t>
            </a:r>
            <a:r>
              <a:rPr lang="en-US" baseline="0" dirty="0" err="1" smtClean="0"/>
              <a:t>celll</a:t>
            </a:r>
            <a:r>
              <a:rPr lang="en-US" baseline="0" dirty="0" smtClean="0"/>
              <a:t> development and possible gene expression</a:t>
            </a:r>
          </a:p>
          <a:p>
            <a:pPr marL="171450" indent="-171450">
              <a:buFontTx/>
              <a:buChar char="-"/>
            </a:pPr>
            <a:r>
              <a:rPr lang="en-US" baseline="0" dirty="0" smtClean="0"/>
              <a:t>Stratify analyses by dietary </a:t>
            </a:r>
            <a:r>
              <a:rPr lang="en-US" baseline="0" dirty="0" err="1" smtClean="0"/>
              <a:t>patternsr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254259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169632" indent="-169632">
              <a:buFont typeface="Arial" panose="020B0604020202020204" pitchFamily="34" charset="0"/>
              <a:buChar char="•"/>
            </a:pPr>
            <a:r>
              <a:rPr lang="en-US" dirty="0" smtClean="0"/>
              <a:t>Accumulation of risk with</a:t>
            </a:r>
            <a:r>
              <a:rPr lang="en-US" baseline="0" dirty="0" smtClean="0"/>
              <a:t> the overarching hypothesis</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82756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All 3 risk factors vs. each singly should give you similar estimates</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613988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1 conceptual model, 2</a:t>
            </a:r>
            <a:r>
              <a:rPr lang="en-US" baseline="0" dirty="0" smtClean="0"/>
              <a:t> different statistical models, 3 different research questions</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661550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850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**Chains of risk look like pathways models with mediating</a:t>
            </a:r>
            <a:r>
              <a:rPr lang="en-US" baseline="0" dirty="0" smtClean="0"/>
              <a:t> factors and can be analyzed as such</a:t>
            </a:r>
            <a:endParaRPr lang="en-US" dirty="0" smtClean="0"/>
          </a:p>
          <a:p>
            <a:endParaRPr lang="en-US" dirty="0" smtClean="0"/>
          </a:p>
          <a:p>
            <a:r>
              <a:rPr lang="en-US" dirty="0" smtClean="0"/>
              <a:t>And then finally, there</a:t>
            </a:r>
            <a:r>
              <a:rPr lang="en-US" baseline="0" dirty="0" smtClean="0"/>
              <a:t> are the chains of risk hypotheses, where each event predisposes another event, eventually resulting in an adverse outcome. There are two conceptual models for this hypothesis:</a:t>
            </a:r>
          </a:p>
          <a:p>
            <a:endParaRPr lang="en-US" baseline="0" dirty="0" smtClean="0"/>
          </a:p>
          <a:p>
            <a:r>
              <a:rPr lang="en-US" baseline="0" dirty="0" smtClean="0"/>
              <a:t>The first is chains of risk with additive effects where each exposure in a chain of risk increases risk of subsequent exposure and may also have an independent additive effect on later function or disease. For this example, I am using divorce as the outcome. Low education can lead to marital conflict, which can lead to physical abuse, ultimately leading to divorce. However, each of these exposures may be independent risk factors for divorce without the others.</a:t>
            </a:r>
          </a:p>
          <a:p>
            <a:endParaRPr lang="en-US" baseline="0" dirty="0" smtClean="0"/>
          </a:p>
          <a:p>
            <a:endParaRPr lang="en-US" baseline="0" dirty="0" smtClean="0"/>
          </a:p>
          <a:p>
            <a:r>
              <a:rPr lang="en-US" baseline="0" dirty="0" smtClean="0"/>
              <a:t>Contrastingly, the trigger effect posits that each risk factor increases likelihood of the next one  happening, but only the last one in the sequence is enough to ‘trigger’ the outcomes. So, for example, it is conceivable that for some people,  unemployment and marital conflict are annoying but still reasonable to suffer through. However,  as soon as physical abuse takes place, you file for a divorce.</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27669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a:t>
            </a:r>
            <a:r>
              <a:rPr lang="en-US" baseline="0" dirty="0" smtClean="0"/>
              <a:t> Summary…</a:t>
            </a:r>
          </a:p>
          <a:p>
            <a:endParaRPr lang="en-US" baseline="0" dirty="0" smtClean="0"/>
          </a:p>
          <a:p>
            <a:r>
              <a:rPr lang="en-US" baseline="0" dirty="0" smtClean="0"/>
              <a:t>Now, I will say that in theory, you would be able to articulate which model is correct going into your study. However in practice, I’ve found that you can conceptualize the general temporal relationships between your exposures and outcomes, but you might not necessarily know the nature of the relationships between them until after the analysis. </a:t>
            </a:r>
          </a:p>
          <a:p>
            <a:endParaRPr lang="en-US" baseline="0" dirty="0" smtClean="0"/>
          </a:p>
          <a:p>
            <a:r>
              <a:rPr lang="en-US" baseline="0" dirty="0" smtClean="0"/>
              <a:t>(~13 min)</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27030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a:t>
            </a:r>
            <a:r>
              <a:rPr lang="en-US" baseline="0" dirty="0" smtClean="0"/>
              <a:t> Summary…</a:t>
            </a:r>
          </a:p>
          <a:p>
            <a:endParaRPr lang="en-US" baseline="0" dirty="0" smtClean="0"/>
          </a:p>
          <a:p>
            <a:r>
              <a:rPr lang="en-US" baseline="0" dirty="0" smtClean="0"/>
              <a:t>Now, I will say that in theory, you would be able to articulate which model is correct going into your study. However in practice, I’ve found that you can conceptualize the general temporal relationships between your exposures and outcomes, but you might not necessarily know the nature of the relationships between them until after the analysis. </a:t>
            </a:r>
          </a:p>
          <a:p>
            <a:endParaRPr lang="en-US" baseline="0" dirty="0" smtClean="0"/>
          </a:p>
          <a:p>
            <a:r>
              <a:rPr lang="en-US" baseline="0" dirty="0" smtClean="0"/>
              <a:t>(~13 min)</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21969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a:t>
            </a:r>
            <a:r>
              <a:rPr lang="en-US" baseline="0" dirty="0" smtClean="0"/>
              <a:t> Summary…</a:t>
            </a:r>
          </a:p>
          <a:p>
            <a:endParaRPr lang="en-US" baseline="0" dirty="0" smtClean="0"/>
          </a:p>
          <a:p>
            <a:r>
              <a:rPr lang="en-US" baseline="0" dirty="0" smtClean="0"/>
              <a:t>Now, I will say that in theory, you would be able to articulate which model is correct going into your study. However in practice, I’ve found that you can conceptualize the general temporal relationships between your exposures and outcomes, but you might not necessarily know the nature of the relationships between them until after the analysis. </a:t>
            </a:r>
          </a:p>
          <a:p>
            <a:endParaRPr lang="en-US" baseline="0" dirty="0" smtClean="0"/>
          </a:p>
          <a:p>
            <a:r>
              <a:rPr lang="en-US" baseline="0" dirty="0" smtClean="0"/>
              <a:t>(~13 min)</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12982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47521" lvl="1" indent="-347663"/>
            <a:endParaRPr lang="en-US" baseline="0" dirty="0" smtClean="0"/>
          </a:p>
        </p:txBody>
      </p:sp>
      <p:sp>
        <p:nvSpPr>
          <p:cNvPr id="4" name="Slide Number Placeholder 3"/>
          <p:cNvSpPr>
            <a:spLocks noGrp="1"/>
          </p:cNvSpPr>
          <p:nvPr>
            <p:ph type="sldNum" sz="quarter" idx="10"/>
          </p:nvPr>
        </p:nvSpPr>
        <p:spPr/>
        <p:txBody>
          <a:bodyPr/>
          <a:lstStyle/>
          <a:p>
            <a:fld id="{FB158981-BF65-47CB-BE77-41C8D9B46C1E}" type="slidenum">
              <a:rPr lang="en-US" smtClean="0"/>
              <a:pPr/>
              <a:t>2</a:t>
            </a:fld>
            <a:endParaRPr lang="en-US" dirty="0"/>
          </a:p>
        </p:txBody>
      </p:sp>
    </p:spTree>
    <p:extLst>
      <p:ext uri="{BB962C8B-B14F-4D97-AF65-F5344CB8AC3E}">
        <p14:creationId xmlns:p14="http://schemas.microsoft.com/office/powerpoint/2010/main" val="39235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9580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Investigators</a:t>
            </a:r>
            <a:r>
              <a:rPr lang="en-US" baseline="0" dirty="0" smtClean="0"/>
              <a:t> do not thoroughly flesh out their research question or the type of answer they are hoping to obtain, leading to inappropriate analytical methods and misinterpretation of results. So, I want you guys to keep this example in the back of your </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695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 times </a:t>
            </a:r>
            <a:r>
              <a:rPr lang="en-US" baseline="0" dirty="0" smtClean="0"/>
              <a:t>when we may have greater phenotypic plasticity, and thus, are more responsive to environmental challenges</a:t>
            </a:r>
            <a:endParaRPr lang="en-US"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459684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aseline="0" dirty="0" smtClean="0"/>
              <a:t>Even though </a:t>
            </a:r>
            <a:r>
              <a:rPr lang="en-US" baseline="0" dirty="0" err="1" smtClean="0"/>
              <a:t>DOHaD</a:t>
            </a:r>
            <a:r>
              <a:rPr lang="en-US" baseline="0" dirty="0" smtClean="0"/>
              <a:t> only recently became popular, the concept has been around since the 1920s following a series of experiments that Charles </a:t>
            </a:r>
            <a:r>
              <a:rPr lang="en-US" baseline="0" dirty="0" err="1" smtClean="0"/>
              <a:t>Stockard</a:t>
            </a:r>
            <a:r>
              <a:rPr lang="en-US" baseline="0" dirty="0" smtClean="0"/>
              <a:t> led, showing that exposure to toxicants during specific embryonic periods led to morphological changes in tadpoles. However, the person who most famously put forth the notion of </a:t>
            </a:r>
            <a:r>
              <a:rPr lang="en-US" baseline="0" dirty="0" err="1" smtClean="0"/>
              <a:t>DOHaD</a:t>
            </a:r>
            <a:r>
              <a:rPr lang="en-US" baseline="0" dirty="0" smtClean="0"/>
              <a:t> in the realm of human health is…</a:t>
            </a:r>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05824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The popularity of </a:t>
            </a:r>
            <a:r>
              <a:rPr lang="en-US" b="1" dirty="0" err="1" smtClean="0"/>
              <a:t>DOHAd</a:t>
            </a:r>
            <a:r>
              <a:rPr lang="en-US" b="1" dirty="0" smtClean="0"/>
              <a:t> is attributable, in part, to the notion that</a:t>
            </a:r>
            <a:r>
              <a:rPr lang="en-US" b="1" baseline="0" dirty="0" smtClean="0"/>
              <a:t> if early life experiences can shape long-term health, then implementing interventions during these sensitive period of development can markedly reduce chronic disease risk. </a:t>
            </a:r>
            <a:endParaRPr lang="en-US" b="1"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7589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However, one continued challenge in the field of </a:t>
            </a:r>
            <a:r>
              <a:rPr lang="en-US" b="1" baseline="0" dirty="0" err="1" smtClean="0"/>
              <a:t>DOHaD</a:t>
            </a:r>
            <a:r>
              <a:rPr lang="en-US" b="1" baseline="0" dirty="0" smtClean="0"/>
              <a:t> is non-replicability of findings, which is partially related to the long latency period between timing of the exposure, and </a:t>
            </a:r>
            <a:r>
              <a:rPr lang="en-US" b="1" baseline="0" dirty="0" err="1" smtClean="0"/>
              <a:t>manisfestation</a:t>
            </a:r>
            <a:r>
              <a:rPr lang="en-US" b="1" baseline="0" dirty="0" smtClean="0"/>
              <a:t> of the health outcome, which provide ample opportunity for unmeasured or time-varying confounding. Another key reason for inconsistent findings has to do with unclear research questions or inappropriate analytical designs that do not reflect the research questions.</a:t>
            </a:r>
            <a:endParaRPr lang="en-US" b="1" dirty="0"/>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7952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169632" indent="-169632">
              <a:buFont typeface="Arial" panose="020B0604020202020204" pitchFamily="34" charset="0"/>
              <a:buChar char="•"/>
            </a:pPr>
            <a:r>
              <a:rPr lang="en-US" b="1" baseline="0" dirty="0" smtClean="0"/>
              <a:t>So, this is where conceptual models are very handy, and I would argue, essential to all studies, whether they are </a:t>
            </a:r>
            <a:r>
              <a:rPr lang="en-US" b="1" baseline="0" dirty="0" err="1" smtClean="0"/>
              <a:t>DOHaD</a:t>
            </a:r>
            <a:r>
              <a:rPr lang="en-US" b="1" baseline="0" dirty="0" smtClean="0"/>
              <a:t> studies or not.</a:t>
            </a:r>
          </a:p>
          <a:p>
            <a:pPr marL="169632" indent="-169632">
              <a:buFont typeface="Arial" panose="020B0604020202020204" pitchFamily="34" charset="0"/>
              <a:buChar char="•"/>
            </a:pPr>
            <a:r>
              <a:rPr lang="en-US" b="1" baseline="0" dirty="0" smtClean="0"/>
              <a:t>Life course epidemiology is a methodological framework used to conceptualize and test biological pathways underlying </a:t>
            </a:r>
            <a:r>
              <a:rPr lang="en-US" b="1" baseline="0" dirty="0" err="1" smtClean="0"/>
              <a:t>DOHaD</a:t>
            </a:r>
            <a:r>
              <a:rPr lang="en-US" b="1" baseline="0" dirty="0" smtClean="0"/>
              <a:t> phenomena </a:t>
            </a:r>
          </a:p>
        </p:txBody>
      </p:sp>
      <p:sp>
        <p:nvSpPr>
          <p:cNvPr id="4" name="Slide Number Placeholder 3"/>
          <p:cNvSpPr>
            <a:spLocks noGrp="1"/>
          </p:cNvSpPr>
          <p:nvPr>
            <p:ph type="sldNum" sz="quarter" idx="10"/>
          </p:nvPr>
        </p:nvSpPr>
        <p:spPr/>
        <p:txBody>
          <a:bodyPr/>
          <a:lstStyle/>
          <a:p>
            <a:fld id="{FB158981-BF65-47CB-BE77-41C8D9B46C1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89857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80" indent="0" algn="ctr">
              <a:buNone/>
              <a:defRPr>
                <a:solidFill>
                  <a:schemeClr val="tx1">
                    <a:tint val="75000"/>
                  </a:schemeClr>
                </a:solidFill>
              </a:defRPr>
            </a:lvl2pPr>
            <a:lvl3pPr marL="913962" indent="0" algn="ctr">
              <a:buNone/>
              <a:defRPr>
                <a:solidFill>
                  <a:schemeClr val="tx1">
                    <a:tint val="75000"/>
                  </a:schemeClr>
                </a:solidFill>
              </a:defRPr>
            </a:lvl3pPr>
            <a:lvl4pPr marL="1370942" indent="0" algn="ctr">
              <a:buNone/>
              <a:defRPr>
                <a:solidFill>
                  <a:schemeClr val="tx1">
                    <a:tint val="75000"/>
                  </a:schemeClr>
                </a:solidFill>
              </a:defRPr>
            </a:lvl4pPr>
            <a:lvl5pPr marL="1827924" indent="0" algn="ctr">
              <a:buNone/>
              <a:defRPr>
                <a:solidFill>
                  <a:schemeClr val="tx1">
                    <a:tint val="75000"/>
                  </a:schemeClr>
                </a:solidFill>
              </a:defRPr>
            </a:lvl5pPr>
            <a:lvl6pPr marL="2284904" indent="0" algn="ctr">
              <a:buNone/>
              <a:defRPr>
                <a:solidFill>
                  <a:schemeClr val="tx1">
                    <a:tint val="75000"/>
                  </a:schemeClr>
                </a:solidFill>
              </a:defRPr>
            </a:lvl6pPr>
            <a:lvl7pPr marL="2741886" indent="0" algn="ctr">
              <a:buNone/>
              <a:defRPr>
                <a:solidFill>
                  <a:schemeClr val="tx1">
                    <a:tint val="75000"/>
                  </a:schemeClr>
                </a:solidFill>
              </a:defRPr>
            </a:lvl7pPr>
            <a:lvl8pPr marL="3198866" indent="0" algn="ctr">
              <a:buNone/>
              <a:defRPr>
                <a:solidFill>
                  <a:schemeClr val="tx1">
                    <a:tint val="75000"/>
                  </a:schemeClr>
                </a:solidFill>
              </a:defRPr>
            </a:lvl8pPr>
            <a:lvl9pPr marL="36558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0AFBF5-5FA2-41AF-84FA-3F3BC96648AC}"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643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8B030-2857-4FC0-A6E9-BABB005174F3}"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346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F6581-CAC5-4AE4-A851-A00795DD8609}"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62747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80" indent="0" algn="ctr">
              <a:buNone/>
              <a:defRPr>
                <a:solidFill>
                  <a:schemeClr val="tx1">
                    <a:tint val="75000"/>
                  </a:schemeClr>
                </a:solidFill>
              </a:defRPr>
            </a:lvl2pPr>
            <a:lvl3pPr marL="913962" indent="0" algn="ctr">
              <a:buNone/>
              <a:defRPr>
                <a:solidFill>
                  <a:schemeClr val="tx1">
                    <a:tint val="75000"/>
                  </a:schemeClr>
                </a:solidFill>
              </a:defRPr>
            </a:lvl3pPr>
            <a:lvl4pPr marL="1370942" indent="0" algn="ctr">
              <a:buNone/>
              <a:defRPr>
                <a:solidFill>
                  <a:schemeClr val="tx1">
                    <a:tint val="75000"/>
                  </a:schemeClr>
                </a:solidFill>
              </a:defRPr>
            </a:lvl4pPr>
            <a:lvl5pPr marL="1827924" indent="0" algn="ctr">
              <a:buNone/>
              <a:defRPr>
                <a:solidFill>
                  <a:schemeClr val="tx1">
                    <a:tint val="75000"/>
                  </a:schemeClr>
                </a:solidFill>
              </a:defRPr>
            </a:lvl5pPr>
            <a:lvl6pPr marL="2284904" indent="0" algn="ctr">
              <a:buNone/>
              <a:defRPr>
                <a:solidFill>
                  <a:schemeClr val="tx1">
                    <a:tint val="75000"/>
                  </a:schemeClr>
                </a:solidFill>
              </a:defRPr>
            </a:lvl6pPr>
            <a:lvl7pPr marL="2741886" indent="0" algn="ctr">
              <a:buNone/>
              <a:defRPr>
                <a:solidFill>
                  <a:schemeClr val="tx1">
                    <a:tint val="75000"/>
                  </a:schemeClr>
                </a:solidFill>
              </a:defRPr>
            </a:lvl7pPr>
            <a:lvl8pPr marL="3198866" indent="0" algn="ctr">
              <a:buNone/>
              <a:defRPr>
                <a:solidFill>
                  <a:schemeClr val="tx1">
                    <a:tint val="75000"/>
                  </a:schemeClr>
                </a:solidFill>
              </a:defRPr>
            </a:lvl8pPr>
            <a:lvl9pPr marL="36558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0AFBF5-5FA2-41AF-84FA-3F3BC96648AC}"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35238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21CBA-EFAD-4447-B5C1-457E930014E0}"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291858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6980" indent="0">
              <a:buNone/>
              <a:defRPr sz="1800">
                <a:solidFill>
                  <a:schemeClr val="tx1">
                    <a:tint val="75000"/>
                  </a:schemeClr>
                </a:solidFill>
              </a:defRPr>
            </a:lvl2pPr>
            <a:lvl3pPr marL="913962" indent="0">
              <a:buNone/>
              <a:defRPr sz="1600">
                <a:solidFill>
                  <a:schemeClr val="tx1">
                    <a:tint val="75000"/>
                  </a:schemeClr>
                </a:solidFill>
              </a:defRPr>
            </a:lvl3pPr>
            <a:lvl4pPr marL="1370942" indent="0">
              <a:buNone/>
              <a:defRPr sz="1400">
                <a:solidFill>
                  <a:schemeClr val="tx1">
                    <a:tint val="75000"/>
                  </a:schemeClr>
                </a:solidFill>
              </a:defRPr>
            </a:lvl4pPr>
            <a:lvl5pPr marL="1827924" indent="0">
              <a:buNone/>
              <a:defRPr sz="1400">
                <a:solidFill>
                  <a:schemeClr val="tx1">
                    <a:tint val="75000"/>
                  </a:schemeClr>
                </a:solidFill>
              </a:defRPr>
            </a:lvl5pPr>
            <a:lvl6pPr marL="2284904" indent="0">
              <a:buNone/>
              <a:defRPr sz="1400">
                <a:solidFill>
                  <a:schemeClr val="tx1">
                    <a:tint val="75000"/>
                  </a:schemeClr>
                </a:solidFill>
              </a:defRPr>
            </a:lvl6pPr>
            <a:lvl7pPr marL="2741886" indent="0">
              <a:buNone/>
              <a:defRPr sz="1400">
                <a:solidFill>
                  <a:schemeClr val="tx1">
                    <a:tint val="75000"/>
                  </a:schemeClr>
                </a:solidFill>
              </a:defRPr>
            </a:lvl7pPr>
            <a:lvl8pPr marL="3198866" indent="0">
              <a:buNone/>
              <a:defRPr sz="1400">
                <a:solidFill>
                  <a:schemeClr val="tx1">
                    <a:tint val="75000"/>
                  </a:schemeClr>
                </a:solidFill>
              </a:defRPr>
            </a:lvl8pPr>
            <a:lvl9pPr marL="365584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1FFC5-351C-4D32-837F-689C7B996A20}"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48570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7E5DCA-2B31-498C-928C-113A1EFD18C0}" type="datetime1">
              <a:rPr lang="en-US" smtClean="0">
                <a:solidFill>
                  <a:prstClr val="white">
                    <a:tint val="75000"/>
                  </a:prstClr>
                </a:solidFill>
              </a:rPr>
              <a:pPr/>
              <a:t>4/24/2018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93780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980" indent="0">
              <a:buNone/>
              <a:defRPr sz="2000" b="1"/>
            </a:lvl2pPr>
            <a:lvl3pPr marL="913962" indent="0">
              <a:buNone/>
              <a:defRPr sz="1800" b="1"/>
            </a:lvl3pPr>
            <a:lvl4pPr marL="1370942" indent="0">
              <a:buNone/>
              <a:defRPr sz="1600" b="1"/>
            </a:lvl4pPr>
            <a:lvl5pPr marL="1827924" indent="0">
              <a:buNone/>
              <a:defRPr sz="1600" b="1"/>
            </a:lvl5pPr>
            <a:lvl6pPr marL="2284904" indent="0">
              <a:buNone/>
              <a:defRPr sz="1600" b="1"/>
            </a:lvl6pPr>
            <a:lvl7pPr marL="2741886" indent="0">
              <a:buNone/>
              <a:defRPr sz="1600" b="1"/>
            </a:lvl7pPr>
            <a:lvl8pPr marL="3198866" indent="0">
              <a:buNone/>
              <a:defRPr sz="1600" b="1"/>
            </a:lvl8pPr>
            <a:lvl9pPr marL="365584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6980" indent="0">
              <a:buNone/>
              <a:defRPr sz="2000" b="1"/>
            </a:lvl2pPr>
            <a:lvl3pPr marL="913962" indent="0">
              <a:buNone/>
              <a:defRPr sz="1800" b="1"/>
            </a:lvl3pPr>
            <a:lvl4pPr marL="1370942" indent="0">
              <a:buNone/>
              <a:defRPr sz="1600" b="1"/>
            </a:lvl4pPr>
            <a:lvl5pPr marL="1827924" indent="0">
              <a:buNone/>
              <a:defRPr sz="1600" b="1"/>
            </a:lvl5pPr>
            <a:lvl6pPr marL="2284904" indent="0">
              <a:buNone/>
              <a:defRPr sz="1600" b="1"/>
            </a:lvl6pPr>
            <a:lvl7pPr marL="2741886" indent="0">
              <a:buNone/>
              <a:defRPr sz="1600" b="1"/>
            </a:lvl7pPr>
            <a:lvl8pPr marL="3198866" indent="0">
              <a:buNone/>
              <a:defRPr sz="1600" b="1"/>
            </a:lvl8pPr>
            <a:lvl9pPr marL="365584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9A1E5-6E13-4CA1-9A1D-CBF0476C6236}" type="datetime1">
              <a:rPr lang="en-US" smtClean="0">
                <a:solidFill>
                  <a:prstClr val="white">
                    <a:tint val="75000"/>
                  </a:prstClr>
                </a:solidFill>
              </a:rPr>
              <a:pPr/>
              <a:t>4/24/2018</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603218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E60FF4-689E-4D4B-8733-EE73D5E50A43}" type="datetime1">
              <a:rPr lang="en-US" smtClean="0">
                <a:solidFill>
                  <a:prstClr val="white">
                    <a:tint val="75000"/>
                  </a:prstClr>
                </a:solidFill>
              </a:rPr>
              <a:pPr/>
              <a:t>4/24/2018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06968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ABB4A-F831-4192-984A-65EA1CEB965D}" type="datetime1">
              <a:rPr lang="en-US" smtClean="0">
                <a:solidFill>
                  <a:prstClr val="white">
                    <a:tint val="75000"/>
                  </a:prstClr>
                </a:solidFill>
              </a:rPr>
              <a:pPr/>
              <a:t>4/24/2018</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4510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6980" indent="0">
              <a:buNone/>
              <a:defRPr sz="1200"/>
            </a:lvl2pPr>
            <a:lvl3pPr marL="913962" indent="0">
              <a:buNone/>
              <a:defRPr sz="1000"/>
            </a:lvl3pPr>
            <a:lvl4pPr marL="1370942" indent="0">
              <a:buNone/>
              <a:defRPr sz="900"/>
            </a:lvl4pPr>
            <a:lvl5pPr marL="1827924" indent="0">
              <a:buNone/>
              <a:defRPr sz="900"/>
            </a:lvl5pPr>
            <a:lvl6pPr marL="2284904" indent="0">
              <a:buNone/>
              <a:defRPr sz="900"/>
            </a:lvl6pPr>
            <a:lvl7pPr marL="2741886" indent="0">
              <a:buNone/>
              <a:defRPr sz="900"/>
            </a:lvl7pPr>
            <a:lvl8pPr marL="3198866" indent="0">
              <a:buNone/>
              <a:defRPr sz="900"/>
            </a:lvl8pPr>
            <a:lvl9pPr marL="36558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44055-C86C-4BF1-B43E-840AB011E061}" type="datetime1">
              <a:rPr lang="en-US" smtClean="0">
                <a:solidFill>
                  <a:prstClr val="white">
                    <a:tint val="75000"/>
                  </a:prstClr>
                </a:solidFill>
              </a:rPr>
              <a:pPr/>
              <a:t>4/24/2018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87099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21CBA-EFAD-4447-B5C1-457E930014E0}"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70806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980" indent="0">
              <a:buNone/>
              <a:defRPr sz="2800"/>
            </a:lvl2pPr>
            <a:lvl3pPr marL="913962" indent="0">
              <a:buNone/>
              <a:defRPr sz="2400"/>
            </a:lvl3pPr>
            <a:lvl4pPr marL="1370942" indent="0">
              <a:buNone/>
              <a:defRPr sz="2000"/>
            </a:lvl4pPr>
            <a:lvl5pPr marL="1827924" indent="0">
              <a:buNone/>
              <a:defRPr sz="2000"/>
            </a:lvl5pPr>
            <a:lvl6pPr marL="2284904" indent="0">
              <a:buNone/>
              <a:defRPr sz="2000"/>
            </a:lvl6pPr>
            <a:lvl7pPr marL="2741886" indent="0">
              <a:buNone/>
              <a:defRPr sz="2000"/>
            </a:lvl7pPr>
            <a:lvl8pPr marL="3198866" indent="0">
              <a:buNone/>
              <a:defRPr sz="2000"/>
            </a:lvl8pPr>
            <a:lvl9pPr marL="3655847"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980" indent="0">
              <a:buNone/>
              <a:defRPr sz="1200"/>
            </a:lvl2pPr>
            <a:lvl3pPr marL="913962" indent="0">
              <a:buNone/>
              <a:defRPr sz="1000"/>
            </a:lvl3pPr>
            <a:lvl4pPr marL="1370942" indent="0">
              <a:buNone/>
              <a:defRPr sz="900"/>
            </a:lvl4pPr>
            <a:lvl5pPr marL="1827924" indent="0">
              <a:buNone/>
              <a:defRPr sz="900"/>
            </a:lvl5pPr>
            <a:lvl6pPr marL="2284904" indent="0">
              <a:buNone/>
              <a:defRPr sz="900"/>
            </a:lvl6pPr>
            <a:lvl7pPr marL="2741886" indent="0">
              <a:buNone/>
              <a:defRPr sz="900"/>
            </a:lvl7pPr>
            <a:lvl8pPr marL="3198866" indent="0">
              <a:buNone/>
              <a:defRPr sz="900"/>
            </a:lvl8pPr>
            <a:lvl9pPr marL="36558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2B01D-75CF-4F36-A929-8A74F5BE4B6A}" type="datetime1">
              <a:rPr lang="en-US" smtClean="0">
                <a:solidFill>
                  <a:prstClr val="white">
                    <a:tint val="75000"/>
                  </a:prstClr>
                </a:solidFill>
              </a:rPr>
              <a:pPr/>
              <a:t>4/24/2018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313643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8B030-2857-4FC0-A6E9-BABB005174F3}"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917095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F6581-CAC5-4AE4-A851-A00795DD8609}"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051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6980" indent="0">
              <a:buNone/>
              <a:defRPr sz="1800">
                <a:solidFill>
                  <a:schemeClr val="tx1">
                    <a:tint val="75000"/>
                  </a:schemeClr>
                </a:solidFill>
              </a:defRPr>
            </a:lvl2pPr>
            <a:lvl3pPr marL="913962" indent="0">
              <a:buNone/>
              <a:defRPr sz="1600">
                <a:solidFill>
                  <a:schemeClr val="tx1">
                    <a:tint val="75000"/>
                  </a:schemeClr>
                </a:solidFill>
              </a:defRPr>
            </a:lvl3pPr>
            <a:lvl4pPr marL="1370942" indent="0">
              <a:buNone/>
              <a:defRPr sz="1400">
                <a:solidFill>
                  <a:schemeClr val="tx1">
                    <a:tint val="75000"/>
                  </a:schemeClr>
                </a:solidFill>
              </a:defRPr>
            </a:lvl4pPr>
            <a:lvl5pPr marL="1827924" indent="0">
              <a:buNone/>
              <a:defRPr sz="1400">
                <a:solidFill>
                  <a:schemeClr val="tx1">
                    <a:tint val="75000"/>
                  </a:schemeClr>
                </a:solidFill>
              </a:defRPr>
            </a:lvl5pPr>
            <a:lvl6pPr marL="2284904" indent="0">
              <a:buNone/>
              <a:defRPr sz="1400">
                <a:solidFill>
                  <a:schemeClr val="tx1">
                    <a:tint val="75000"/>
                  </a:schemeClr>
                </a:solidFill>
              </a:defRPr>
            </a:lvl6pPr>
            <a:lvl7pPr marL="2741886" indent="0">
              <a:buNone/>
              <a:defRPr sz="1400">
                <a:solidFill>
                  <a:schemeClr val="tx1">
                    <a:tint val="75000"/>
                  </a:schemeClr>
                </a:solidFill>
              </a:defRPr>
            </a:lvl7pPr>
            <a:lvl8pPr marL="3198866" indent="0">
              <a:buNone/>
              <a:defRPr sz="1400">
                <a:solidFill>
                  <a:schemeClr val="tx1">
                    <a:tint val="75000"/>
                  </a:schemeClr>
                </a:solidFill>
              </a:defRPr>
            </a:lvl8pPr>
            <a:lvl9pPr marL="365584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1FFC5-351C-4D32-837F-689C7B996A20}" type="datetime1">
              <a:rPr lang="en-US" smtClean="0">
                <a:solidFill>
                  <a:prstClr val="white">
                    <a:tint val="75000"/>
                  </a:prstClr>
                </a:solidFill>
              </a:rPr>
              <a:pPr/>
              <a:t>4/24/2018</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0916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7E5DCA-2B31-498C-928C-113A1EFD18C0}" type="datetime1">
              <a:rPr lang="en-US" smtClean="0">
                <a:solidFill>
                  <a:prstClr val="white">
                    <a:tint val="75000"/>
                  </a:prstClr>
                </a:solidFill>
              </a:rPr>
              <a:pPr/>
              <a:t>4/24/2018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148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980" indent="0">
              <a:buNone/>
              <a:defRPr sz="2000" b="1"/>
            </a:lvl2pPr>
            <a:lvl3pPr marL="913962" indent="0">
              <a:buNone/>
              <a:defRPr sz="1800" b="1"/>
            </a:lvl3pPr>
            <a:lvl4pPr marL="1370942" indent="0">
              <a:buNone/>
              <a:defRPr sz="1600" b="1"/>
            </a:lvl4pPr>
            <a:lvl5pPr marL="1827924" indent="0">
              <a:buNone/>
              <a:defRPr sz="1600" b="1"/>
            </a:lvl5pPr>
            <a:lvl6pPr marL="2284904" indent="0">
              <a:buNone/>
              <a:defRPr sz="1600" b="1"/>
            </a:lvl6pPr>
            <a:lvl7pPr marL="2741886" indent="0">
              <a:buNone/>
              <a:defRPr sz="1600" b="1"/>
            </a:lvl7pPr>
            <a:lvl8pPr marL="3198866" indent="0">
              <a:buNone/>
              <a:defRPr sz="1600" b="1"/>
            </a:lvl8pPr>
            <a:lvl9pPr marL="365584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6980" indent="0">
              <a:buNone/>
              <a:defRPr sz="2000" b="1"/>
            </a:lvl2pPr>
            <a:lvl3pPr marL="913962" indent="0">
              <a:buNone/>
              <a:defRPr sz="1800" b="1"/>
            </a:lvl3pPr>
            <a:lvl4pPr marL="1370942" indent="0">
              <a:buNone/>
              <a:defRPr sz="1600" b="1"/>
            </a:lvl4pPr>
            <a:lvl5pPr marL="1827924" indent="0">
              <a:buNone/>
              <a:defRPr sz="1600" b="1"/>
            </a:lvl5pPr>
            <a:lvl6pPr marL="2284904" indent="0">
              <a:buNone/>
              <a:defRPr sz="1600" b="1"/>
            </a:lvl6pPr>
            <a:lvl7pPr marL="2741886" indent="0">
              <a:buNone/>
              <a:defRPr sz="1600" b="1"/>
            </a:lvl7pPr>
            <a:lvl8pPr marL="3198866" indent="0">
              <a:buNone/>
              <a:defRPr sz="1600" b="1"/>
            </a:lvl8pPr>
            <a:lvl9pPr marL="365584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9A1E5-6E13-4CA1-9A1D-CBF0476C6236}" type="datetime1">
              <a:rPr lang="en-US" smtClean="0">
                <a:solidFill>
                  <a:prstClr val="white">
                    <a:tint val="75000"/>
                  </a:prstClr>
                </a:solidFill>
              </a:rPr>
              <a:pPr/>
              <a:t>4/24/2018</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986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E60FF4-689E-4D4B-8733-EE73D5E50A43}" type="datetime1">
              <a:rPr lang="en-US" smtClean="0">
                <a:solidFill>
                  <a:prstClr val="white">
                    <a:tint val="75000"/>
                  </a:prstClr>
                </a:solidFill>
              </a:rPr>
              <a:pPr/>
              <a:t>4/24/2018</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4673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ABB4A-F831-4192-984A-65EA1CEB965D}" type="datetime1">
              <a:rPr lang="en-US" smtClean="0">
                <a:solidFill>
                  <a:prstClr val="white">
                    <a:tint val="75000"/>
                  </a:prstClr>
                </a:solidFill>
              </a:rPr>
              <a:pPr/>
              <a:t>4/24/2018</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70779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400"/>
            </a:lvl1pPr>
            <a:lvl2pPr marL="456980" indent="0">
              <a:buNone/>
              <a:defRPr sz="1200"/>
            </a:lvl2pPr>
            <a:lvl3pPr marL="913962" indent="0">
              <a:buNone/>
              <a:defRPr sz="1000"/>
            </a:lvl3pPr>
            <a:lvl4pPr marL="1370942" indent="0">
              <a:buNone/>
              <a:defRPr sz="900"/>
            </a:lvl4pPr>
            <a:lvl5pPr marL="1827924" indent="0">
              <a:buNone/>
              <a:defRPr sz="900"/>
            </a:lvl5pPr>
            <a:lvl6pPr marL="2284904" indent="0">
              <a:buNone/>
              <a:defRPr sz="900"/>
            </a:lvl6pPr>
            <a:lvl7pPr marL="2741886" indent="0">
              <a:buNone/>
              <a:defRPr sz="900"/>
            </a:lvl7pPr>
            <a:lvl8pPr marL="3198866" indent="0">
              <a:buNone/>
              <a:defRPr sz="900"/>
            </a:lvl8pPr>
            <a:lvl9pPr marL="36558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44055-C86C-4BF1-B43E-840AB011E061}" type="datetime1">
              <a:rPr lang="en-US" smtClean="0">
                <a:solidFill>
                  <a:prstClr val="white">
                    <a:tint val="75000"/>
                  </a:prstClr>
                </a:solidFill>
              </a:rPr>
              <a:pPr/>
              <a:t>4/24/2018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93644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980" indent="0">
              <a:buNone/>
              <a:defRPr sz="2800"/>
            </a:lvl2pPr>
            <a:lvl3pPr marL="913962" indent="0">
              <a:buNone/>
              <a:defRPr sz="2400"/>
            </a:lvl3pPr>
            <a:lvl4pPr marL="1370942" indent="0">
              <a:buNone/>
              <a:defRPr sz="2000"/>
            </a:lvl4pPr>
            <a:lvl5pPr marL="1827924" indent="0">
              <a:buNone/>
              <a:defRPr sz="2000"/>
            </a:lvl5pPr>
            <a:lvl6pPr marL="2284904" indent="0">
              <a:buNone/>
              <a:defRPr sz="2000"/>
            </a:lvl6pPr>
            <a:lvl7pPr marL="2741886" indent="0">
              <a:buNone/>
              <a:defRPr sz="2000"/>
            </a:lvl7pPr>
            <a:lvl8pPr marL="3198866" indent="0">
              <a:buNone/>
              <a:defRPr sz="2000"/>
            </a:lvl8pPr>
            <a:lvl9pPr marL="3655847"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980" indent="0">
              <a:buNone/>
              <a:defRPr sz="1200"/>
            </a:lvl2pPr>
            <a:lvl3pPr marL="913962" indent="0">
              <a:buNone/>
              <a:defRPr sz="1000"/>
            </a:lvl3pPr>
            <a:lvl4pPr marL="1370942" indent="0">
              <a:buNone/>
              <a:defRPr sz="900"/>
            </a:lvl4pPr>
            <a:lvl5pPr marL="1827924" indent="0">
              <a:buNone/>
              <a:defRPr sz="900"/>
            </a:lvl5pPr>
            <a:lvl6pPr marL="2284904" indent="0">
              <a:buNone/>
              <a:defRPr sz="900"/>
            </a:lvl6pPr>
            <a:lvl7pPr marL="2741886" indent="0">
              <a:buNone/>
              <a:defRPr sz="900"/>
            </a:lvl7pPr>
            <a:lvl8pPr marL="3198866" indent="0">
              <a:buNone/>
              <a:defRPr sz="900"/>
            </a:lvl8pPr>
            <a:lvl9pPr marL="365584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2B01D-75CF-4F36-A929-8A74F5BE4B6A}" type="datetime1">
              <a:rPr lang="en-US" smtClean="0">
                <a:solidFill>
                  <a:prstClr val="white">
                    <a:tint val="75000"/>
                  </a:prstClr>
                </a:solidFill>
              </a:rPr>
              <a:pPr/>
              <a:t>4/24/2018</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B091CC4-16C7-4F58-9DAC-0214ABB0664D}"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1102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396" tIns="45698" rIns="91396" bIns="4569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396" tIns="45698" rIns="91396" bIns="456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396" tIns="45698" rIns="91396" bIns="45698" rtlCol="0" anchor="ctr"/>
          <a:lstStyle>
            <a:lvl1pPr algn="l">
              <a:defRPr sz="1200">
                <a:solidFill>
                  <a:schemeClr val="tx1">
                    <a:tint val="75000"/>
                  </a:schemeClr>
                </a:solidFill>
              </a:defRPr>
            </a:lvl1pPr>
          </a:lstStyle>
          <a:p>
            <a:pPr defTabSz="913962"/>
            <a:fld id="{F317BC05-1687-42D5-84E9-0D490F687333}" type="datetime1">
              <a:rPr lang="en-US" smtClean="0">
                <a:solidFill>
                  <a:prstClr val="white">
                    <a:tint val="75000"/>
                  </a:prstClr>
                </a:solidFill>
              </a:rPr>
              <a:pPr defTabSz="913962"/>
              <a:t>4/24/2018</a:t>
            </a:fld>
            <a:endParaRPr lang="en-US" dirty="0">
              <a:solidFill>
                <a:prstClr val="white">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396" tIns="45698" rIns="91396" bIns="45698" rtlCol="0" anchor="ctr"/>
          <a:lstStyle>
            <a:lvl1pPr algn="ctr">
              <a:defRPr sz="1200">
                <a:solidFill>
                  <a:schemeClr val="tx1">
                    <a:tint val="75000"/>
                  </a:schemeClr>
                </a:solidFill>
              </a:defRPr>
            </a:lvl1pPr>
          </a:lstStyle>
          <a:p>
            <a:pPr defTabSz="913962"/>
            <a:endParaRPr lang="en-US" dirty="0">
              <a:solidFill>
                <a:prstClr val="white">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396" tIns="45698" rIns="91396" bIns="45698" rtlCol="0" anchor="ctr"/>
          <a:lstStyle>
            <a:lvl1pPr algn="r">
              <a:defRPr sz="1200">
                <a:solidFill>
                  <a:schemeClr val="tx1">
                    <a:tint val="75000"/>
                  </a:schemeClr>
                </a:solidFill>
              </a:defRPr>
            </a:lvl1pPr>
          </a:lstStyle>
          <a:p>
            <a:pPr defTabSz="913962"/>
            <a:fld id="{6B091CC4-16C7-4F58-9DAC-0214ABB0664D}" type="slidenum">
              <a:rPr lang="en-US" smtClean="0">
                <a:solidFill>
                  <a:prstClr val="white">
                    <a:tint val="75000"/>
                  </a:prstClr>
                </a:solidFill>
              </a:rPr>
              <a:pPr defTabSz="913962"/>
              <a:t>‹#›</a:t>
            </a:fld>
            <a:endParaRPr lang="en-US" dirty="0">
              <a:solidFill>
                <a:prstClr val="white">
                  <a:tint val="75000"/>
                </a:prstClr>
              </a:solidFill>
            </a:endParaRPr>
          </a:p>
        </p:txBody>
      </p:sp>
    </p:spTree>
    <p:extLst>
      <p:ext uri="{BB962C8B-B14F-4D97-AF65-F5344CB8AC3E}">
        <p14:creationId xmlns:p14="http://schemas.microsoft.com/office/powerpoint/2010/main" val="32991102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3962" rtl="0" eaLnBrk="1" latinLnBrk="0" hangingPunct="1">
        <a:spcBef>
          <a:spcPct val="0"/>
        </a:spcBef>
        <a:buNone/>
        <a:defRPr sz="4400" kern="1200">
          <a:solidFill>
            <a:schemeClr val="tx1"/>
          </a:solidFill>
          <a:latin typeface="+mj-lt"/>
          <a:ea typeface="+mj-ea"/>
          <a:cs typeface="+mj-cs"/>
        </a:defRPr>
      </a:lvl1pPr>
    </p:titleStyle>
    <p:bodyStyle>
      <a:lvl1pPr marL="342736" indent="-342736" algn="l" defTabSz="91396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94" indent="-285612" algn="l" defTabSz="91396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52" indent="-228490" algn="l" defTabSz="91396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3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41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9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6"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6"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7"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2" rtl="0" eaLnBrk="1" latinLnBrk="0" hangingPunct="1">
        <a:defRPr sz="1800" kern="1200">
          <a:solidFill>
            <a:schemeClr val="tx1"/>
          </a:solidFill>
          <a:latin typeface="+mn-lt"/>
          <a:ea typeface="+mn-ea"/>
          <a:cs typeface="+mn-cs"/>
        </a:defRPr>
      </a:lvl1pPr>
      <a:lvl2pPr marL="456980" algn="l" defTabSz="913962" rtl="0" eaLnBrk="1" latinLnBrk="0" hangingPunct="1">
        <a:defRPr sz="1800" kern="1200">
          <a:solidFill>
            <a:schemeClr val="tx1"/>
          </a:solidFill>
          <a:latin typeface="+mn-lt"/>
          <a:ea typeface="+mn-ea"/>
          <a:cs typeface="+mn-cs"/>
        </a:defRPr>
      </a:lvl2pPr>
      <a:lvl3pPr marL="913962" algn="l" defTabSz="913962" rtl="0" eaLnBrk="1" latinLnBrk="0" hangingPunct="1">
        <a:defRPr sz="1800" kern="1200">
          <a:solidFill>
            <a:schemeClr val="tx1"/>
          </a:solidFill>
          <a:latin typeface="+mn-lt"/>
          <a:ea typeface="+mn-ea"/>
          <a:cs typeface="+mn-cs"/>
        </a:defRPr>
      </a:lvl3pPr>
      <a:lvl4pPr marL="1370942" algn="l" defTabSz="913962" rtl="0" eaLnBrk="1" latinLnBrk="0" hangingPunct="1">
        <a:defRPr sz="1800" kern="1200">
          <a:solidFill>
            <a:schemeClr val="tx1"/>
          </a:solidFill>
          <a:latin typeface="+mn-lt"/>
          <a:ea typeface="+mn-ea"/>
          <a:cs typeface="+mn-cs"/>
        </a:defRPr>
      </a:lvl4pPr>
      <a:lvl5pPr marL="1827924" algn="l" defTabSz="913962" rtl="0" eaLnBrk="1" latinLnBrk="0" hangingPunct="1">
        <a:defRPr sz="1800" kern="1200">
          <a:solidFill>
            <a:schemeClr val="tx1"/>
          </a:solidFill>
          <a:latin typeface="+mn-lt"/>
          <a:ea typeface="+mn-ea"/>
          <a:cs typeface="+mn-cs"/>
        </a:defRPr>
      </a:lvl5pPr>
      <a:lvl6pPr marL="2284904" algn="l" defTabSz="913962" rtl="0" eaLnBrk="1" latinLnBrk="0" hangingPunct="1">
        <a:defRPr sz="1800" kern="1200">
          <a:solidFill>
            <a:schemeClr val="tx1"/>
          </a:solidFill>
          <a:latin typeface="+mn-lt"/>
          <a:ea typeface="+mn-ea"/>
          <a:cs typeface="+mn-cs"/>
        </a:defRPr>
      </a:lvl6pPr>
      <a:lvl7pPr marL="2741886" algn="l" defTabSz="913962" rtl="0" eaLnBrk="1" latinLnBrk="0" hangingPunct="1">
        <a:defRPr sz="1800" kern="1200">
          <a:solidFill>
            <a:schemeClr val="tx1"/>
          </a:solidFill>
          <a:latin typeface="+mn-lt"/>
          <a:ea typeface="+mn-ea"/>
          <a:cs typeface="+mn-cs"/>
        </a:defRPr>
      </a:lvl7pPr>
      <a:lvl8pPr marL="3198866" algn="l" defTabSz="913962" rtl="0" eaLnBrk="1" latinLnBrk="0" hangingPunct="1">
        <a:defRPr sz="1800" kern="1200">
          <a:solidFill>
            <a:schemeClr val="tx1"/>
          </a:solidFill>
          <a:latin typeface="+mn-lt"/>
          <a:ea typeface="+mn-ea"/>
          <a:cs typeface="+mn-cs"/>
        </a:defRPr>
      </a:lvl8pPr>
      <a:lvl9pPr marL="3655847" algn="l" defTabSz="9139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396" tIns="45698" rIns="91396" bIns="4569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396" tIns="45698" rIns="91396" bIns="456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396" tIns="45698" rIns="91396" bIns="45698" rtlCol="0" anchor="ctr"/>
          <a:lstStyle>
            <a:lvl1pPr algn="l">
              <a:defRPr sz="1200">
                <a:solidFill>
                  <a:schemeClr val="tx1">
                    <a:tint val="75000"/>
                  </a:schemeClr>
                </a:solidFill>
              </a:defRPr>
            </a:lvl1pPr>
          </a:lstStyle>
          <a:p>
            <a:pPr defTabSz="913962"/>
            <a:fld id="{F317BC05-1687-42D5-84E9-0D490F687333}" type="datetime1">
              <a:rPr lang="en-US" smtClean="0">
                <a:solidFill>
                  <a:prstClr val="white">
                    <a:tint val="75000"/>
                  </a:prstClr>
                </a:solidFill>
              </a:rPr>
              <a:pPr defTabSz="913962"/>
              <a:t>4/24/2018</a:t>
            </a:fld>
            <a:endParaRPr lang="en-US" dirty="0">
              <a:solidFill>
                <a:prstClr val="white">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396" tIns="45698" rIns="91396" bIns="45698" rtlCol="0" anchor="ctr"/>
          <a:lstStyle>
            <a:lvl1pPr algn="ctr">
              <a:defRPr sz="1200">
                <a:solidFill>
                  <a:schemeClr val="tx1">
                    <a:tint val="75000"/>
                  </a:schemeClr>
                </a:solidFill>
              </a:defRPr>
            </a:lvl1pPr>
          </a:lstStyle>
          <a:p>
            <a:pPr defTabSz="913962"/>
            <a:endParaRPr lang="en-US" dirty="0">
              <a:solidFill>
                <a:prstClr val="white">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396" tIns="45698" rIns="91396" bIns="45698" rtlCol="0" anchor="ctr"/>
          <a:lstStyle>
            <a:lvl1pPr algn="r">
              <a:defRPr sz="1200">
                <a:solidFill>
                  <a:schemeClr val="tx1">
                    <a:tint val="75000"/>
                  </a:schemeClr>
                </a:solidFill>
              </a:defRPr>
            </a:lvl1pPr>
          </a:lstStyle>
          <a:p>
            <a:pPr defTabSz="913962"/>
            <a:fld id="{6B091CC4-16C7-4F58-9DAC-0214ABB0664D}" type="slidenum">
              <a:rPr lang="en-US" smtClean="0">
                <a:solidFill>
                  <a:prstClr val="white">
                    <a:tint val="75000"/>
                  </a:prstClr>
                </a:solidFill>
              </a:rPr>
              <a:pPr defTabSz="913962"/>
              <a:t>‹#›</a:t>
            </a:fld>
            <a:endParaRPr lang="en-US" dirty="0">
              <a:solidFill>
                <a:prstClr val="white">
                  <a:tint val="75000"/>
                </a:prstClr>
              </a:solidFill>
            </a:endParaRPr>
          </a:p>
        </p:txBody>
      </p:sp>
    </p:spTree>
    <p:extLst>
      <p:ext uri="{BB962C8B-B14F-4D97-AF65-F5344CB8AC3E}">
        <p14:creationId xmlns:p14="http://schemas.microsoft.com/office/powerpoint/2010/main" val="21309308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3962" rtl="0" eaLnBrk="1" latinLnBrk="0" hangingPunct="1">
        <a:spcBef>
          <a:spcPct val="0"/>
        </a:spcBef>
        <a:buNone/>
        <a:defRPr sz="4400" kern="1200">
          <a:solidFill>
            <a:schemeClr val="tx1"/>
          </a:solidFill>
          <a:latin typeface="+mj-lt"/>
          <a:ea typeface="+mj-ea"/>
          <a:cs typeface="+mj-cs"/>
        </a:defRPr>
      </a:lvl1pPr>
    </p:titleStyle>
    <p:bodyStyle>
      <a:lvl1pPr marL="342736" indent="-342736" algn="l" defTabSz="91396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94" indent="-285612" algn="l" defTabSz="91396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52" indent="-228490" algn="l" defTabSz="91396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3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41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9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6"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6"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7"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2" rtl="0" eaLnBrk="1" latinLnBrk="0" hangingPunct="1">
        <a:defRPr sz="1800" kern="1200">
          <a:solidFill>
            <a:schemeClr val="tx1"/>
          </a:solidFill>
          <a:latin typeface="+mn-lt"/>
          <a:ea typeface="+mn-ea"/>
          <a:cs typeface="+mn-cs"/>
        </a:defRPr>
      </a:lvl1pPr>
      <a:lvl2pPr marL="456980" algn="l" defTabSz="913962" rtl="0" eaLnBrk="1" latinLnBrk="0" hangingPunct="1">
        <a:defRPr sz="1800" kern="1200">
          <a:solidFill>
            <a:schemeClr val="tx1"/>
          </a:solidFill>
          <a:latin typeface="+mn-lt"/>
          <a:ea typeface="+mn-ea"/>
          <a:cs typeface="+mn-cs"/>
        </a:defRPr>
      </a:lvl2pPr>
      <a:lvl3pPr marL="913962" algn="l" defTabSz="913962" rtl="0" eaLnBrk="1" latinLnBrk="0" hangingPunct="1">
        <a:defRPr sz="1800" kern="1200">
          <a:solidFill>
            <a:schemeClr val="tx1"/>
          </a:solidFill>
          <a:latin typeface="+mn-lt"/>
          <a:ea typeface="+mn-ea"/>
          <a:cs typeface="+mn-cs"/>
        </a:defRPr>
      </a:lvl3pPr>
      <a:lvl4pPr marL="1370942" algn="l" defTabSz="913962" rtl="0" eaLnBrk="1" latinLnBrk="0" hangingPunct="1">
        <a:defRPr sz="1800" kern="1200">
          <a:solidFill>
            <a:schemeClr val="tx1"/>
          </a:solidFill>
          <a:latin typeface="+mn-lt"/>
          <a:ea typeface="+mn-ea"/>
          <a:cs typeface="+mn-cs"/>
        </a:defRPr>
      </a:lvl4pPr>
      <a:lvl5pPr marL="1827924" algn="l" defTabSz="913962" rtl="0" eaLnBrk="1" latinLnBrk="0" hangingPunct="1">
        <a:defRPr sz="1800" kern="1200">
          <a:solidFill>
            <a:schemeClr val="tx1"/>
          </a:solidFill>
          <a:latin typeface="+mn-lt"/>
          <a:ea typeface="+mn-ea"/>
          <a:cs typeface="+mn-cs"/>
        </a:defRPr>
      </a:lvl5pPr>
      <a:lvl6pPr marL="2284904" algn="l" defTabSz="913962" rtl="0" eaLnBrk="1" latinLnBrk="0" hangingPunct="1">
        <a:defRPr sz="1800" kern="1200">
          <a:solidFill>
            <a:schemeClr val="tx1"/>
          </a:solidFill>
          <a:latin typeface="+mn-lt"/>
          <a:ea typeface="+mn-ea"/>
          <a:cs typeface="+mn-cs"/>
        </a:defRPr>
      </a:lvl6pPr>
      <a:lvl7pPr marL="2741886" algn="l" defTabSz="913962" rtl="0" eaLnBrk="1" latinLnBrk="0" hangingPunct="1">
        <a:defRPr sz="1800" kern="1200">
          <a:solidFill>
            <a:schemeClr val="tx1"/>
          </a:solidFill>
          <a:latin typeface="+mn-lt"/>
          <a:ea typeface="+mn-ea"/>
          <a:cs typeface="+mn-cs"/>
        </a:defRPr>
      </a:lvl7pPr>
      <a:lvl8pPr marL="3198866" algn="l" defTabSz="913962" rtl="0" eaLnBrk="1" latinLnBrk="0" hangingPunct="1">
        <a:defRPr sz="1800" kern="1200">
          <a:solidFill>
            <a:schemeClr val="tx1"/>
          </a:solidFill>
          <a:latin typeface="+mn-lt"/>
          <a:ea typeface="+mn-ea"/>
          <a:cs typeface="+mn-cs"/>
        </a:defRPr>
      </a:lvl8pPr>
      <a:lvl9pPr marL="3655847" algn="l" defTabSz="913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30.png"/><Relationship Id="rId7"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microsoft.com/office/2007/relationships/hdphoto" Target="../media/hdphoto1.wdp"/><Relationship Id="rId9" Type="http://schemas.openxmlformats.org/officeDocument/2006/relationships/image" Target="../media/image2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8600" y="228600"/>
            <a:ext cx="8686800" cy="248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8" rIns="91396" bIns="45698" rtlCol="0" anchor="ctr"/>
          <a:lstStyle/>
          <a:p>
            <a:pPr algn="ctr" defTabSz="913962"/>
            <a:endParaRPr lang="en-US" dirty="0">
              <a:solidFill>
                <a:prstClr val="white"/>
              </a:solidFill>
            </a:endParaRPr>
          </a:p>
        </p:txBody>
      </p:sp>
      <p:sp>
        <p:nvSpPr>
          <p:cNvPr id="4" name="Text Placeholder 3"/>
          <p:cNvSpPr>
            <a:spLocks noGrp="1"/>
          </p:cNvSpPr>
          <p:nvPr>
            <p:ph type="subTitle" idx="1"/>
          </p:nvPr>
        </p:nvSpPr>
        <p:spPr>
          <a:xfrm>
            <a:off x="-231205" y="1461756"/>
            <a:ext cx="9587245" cy="2133600"/>
          </a:xfrm>
        </p:spPr>
        <p:txBody>
          <a:bodyPr anchor="ctr">
            <a:noAutofit/>
          </a:bodyPr>
          <a:lstStyle/>
          <a:p>
            <a:pPr>
              <a:lnSpc>
                <a:spcPct val="80000"/>
              </a:lnSpc>
            </a:pPr>
            <a:r>
              <a:rPr lang="en-US" sz="5600" b="1" spc="-30" dirty="0">
                <a:solidFill>
                  <a:srgbClr val="FFFF00"/>
                </a:solidFill>
                <a:latin typeface="Bodoni MT Condensed" panose="02070606080606020203" pitchFamily="18" charset="0"/>
              </a:rPr>
              <a:t>Asking the right questions</a:t>
            </a:r>
          </a:p>
          <a:p>
            <a:pPr>
              <a:lnSpc>
                <a:spcPct val="80000"/>
              </a:lnSpc>
            </a:pPr>
            <a:r>
              <a:rPr lang="en-US" sz="1800" b="1" i="1" spc="-30" dirty="0">
                <a:solidFill>
                  <a:schemeClr val="tx1"/>
                </a:solidFill>
                <a:latin typeface="Arial" panose="020B0604020202020204" pitchFamily="34" charset="0"/>
                <a:cs typeface="Arial" panose="020B0604020202020204" pitchFamily="34" charset="0"/>
              </a:rPr>
              <a:t>(and how conceptual models can help!)</a:t>
            </a:r>
          </a:p>
          <a:p>
            <a:pPr>
              <a:lnSpc>
                <a:spcPct val="80000"/>
              </a:lnSpc>
            </a:pPr>
            <a:endParaRPr lang="en-US" sz="2800" spc="-30" dirty="0">
              <a:solidFill>
                <a:schemeClr val="tx1"/>
              </a:solidFill>
            </a:endParaRPr>
          </a:p>
        </p:txBody>
      </p:sp>
      <p:sp>
        <p:nvSpPr>
          <p:cNvPr id="13" name="TextBox 12"/>
          <p:cNvSpPr txBox="1"/>
          <p:nvPr/>
        </p:nvSpPr>
        <p:spPr>
          <a:xfrm>
            <a:off x="647696" y="3258787"/>
            <a:ext cx="7787640" cy="1717349"/>
          </a:xfrm>
          <a:prstGeom prst="rect">
            <a:avLst/>
          </a:prstGeom>
          <a:noFill/>
        </p:spPr>
        <p:txBody>
          <a:bodyPr wrap="square" lIns="91396" tIns="45698" rIns="91396" bIns="45698" rtlCol="0">
            <a:spAutoFit/>
          </a:bodyPr>
          <a:lstStyle/>
          <a:p>
            <a:pPr algn="ctr" defTabSz="913962">
              <a:lnSpc>
                <a:spcPct val="88000"/>
              </a:lnSpc>
            </a:pPr>
            <a:r>
              <a:rPr lang="en-US" sz="2000" b="1" dirty="0">
                <a:solidFill>
                  <a:prstClr val="white">
                    <a:lumMod val="95000"/>
                  </a:prstClr>
                </a:solidFill>
              </a:rPr>
              <a:t>Wei Perng, PhD MPH</a:t>
            </a:r>
          </a:p>
          <a:p>
            <a:pPr algn="ctr" defTabSz="913962">
              <a:lnSpc>
                <a:spcPct val="88000"/>
              </a:lnSpc>
            </a:pPr>
            <a:r>
              <a:rPr lang="en-US" sz="2000" dirty="0">
                <a:solidFill>
                  <a:prstClr val="white">
                    <a:lumMod val="95000"/>
                  </a:prstClr>
                </a:solidFill>
              </a:rPr>
              <a:t>Assistant Professor of Epidemiology</a:t>
            </a:r>
          </a:p>
          <a:p>
            <a:pPr algn="ctr" defTabSz="913962">
              <a:lnSpc>
                <a:spcPct val="88000"/>
              </a:lnSpc>
            </a:pPr>
            <a:r>
              <a:rPr lang="en-US" sz="2000" dirty="0">
                <a:solidFill>
                  <a:prstClr val="white">
                    <a:lumMod val="95000"/>
                  </a:prstClr>
                </a:solidFill>
              </a:rPr>
              <a:t>Colorado School of Public Health</a:t>
            </a:r>
          </a:p>
          <a:p>
            <a:pPr algn="ctr" defTabSz="913962">
              <a:lnSpc>
                <a:spcPct val="88000"/>
              </a:lnSpc>
            </a:pPr>
            <a:r>
              <a:rPr lang="en-US" sz="2000" dirty="0">
                <a:solidFill>
                  <a:prstClr val="white">
                    <a:lumMod val="95000"/>
                  </a:prstClr>
                </a:solidFill>
              </a:rPr>
              <a:t>Adjunct Assistant Professor of Nutritional Sciences</a:t>
            </a:r>
          </a:p>
          <a:p>
            <a:pPr algn="ctr" defTabSz="913962">
              <a:lnSpc>
                <a:spcPct val="88000"/>
              </a:lnSpc>
            </a:pPr>
            <a:r>
              <a:rPr lang="en-US" sz="2000" dirty="0">
                <a:solidFill>
                  <a:prstClr val="white">
                    <a:lumMod val="95000"/>
                  </a:prstClr>
                </a:solidFill>
              </a:rPr>
              <a:t>University of Michigan School of Public Health</a:t>
            </a:r>
          </a:p>
          <a:p>
            <a:pPr algn="ctr" defTabSz="913962">
              <a:lnSpc>
                <a:spcPct val="88000"/>
              </a:lnSpc>
            </a:pPr>
            <a:r>
              <a:rPr lang="en-US" sz="2000" dirty="0">
                <a:solidFill>
                  <a:prstClr val="white">
                    <a:lumMod val="95000"/>
                  </a:prstClr>
                </a:solidFill>
              </a:rPr>
              <a:t>Wei.Perng@UCDenver.edu</a:t>
            </a:r>
          </a:p>
        </p:txBody>
      </p:sp>
      <p:sp>
        <p:nvSpPr>
          <p:cNvPr id="3" name="AutoShape 2" descr="data:image/jpeg;base64,/9j/4AAQSkZJRgABAQAAAQABAAD/2wCEAAkGBwgHBgkIBwgKCgkLDRYPDQwMDRsUFRAWIB0iIiAdHx8kKDQsJCYxJx8fLT0tMTU3Ojo6Iys/RD84QzQ5OjcBCgoKDQwNGg8PGjclHyU3Nzc3Nzc3Nzc3Nzc3Nzc3Nzc3Nzc3Nzc3Nzc3Nzc3Nzc3Nzc3Nzc3Nzc3Nzc3Nzc3N//AABEIAIUBFAMBEQACEQEDEQH/xAAbAAEAAwEBAQEAAAAAAAAAAAAABAUGAwECB//EAEgQAAEEAgADBQQECQkHBQAAAAEAAgMEBREGEiETMUFRcQcUImEygZGyFRYjQnKSobHSJCUzNTd0gsHwJzZSVGJz0VNjdaLC/8QAGQEBAQEBAQEAAAAAAAAAAAAAAAECAwQF/8QALhEBAAICAQMBBgYCAwAAAAAAAAECAxESBCExQRQyUWFxkQUTJDRSoTNCIiOB/9oADAMBAAIRAxEAPwD9xQEBAQEBAQEBAQEBAQEBAQEBAQEBAQEBAQEBAQEBAQEBAQEBAQEBAQEBAQEBAQEBAQEBAQEBAQEBAQEBAQEBAQEBAQEBAQEBAQEBAQEBAQEBAQEBAQEBAQEBAQEBAQEBAQEBAQEBAQEBAQEBB4UEF+Zx0d8UH3IG2zoCEvHMdjY6eiunP86kW4zPdML9Ak9AOv1KN70h4/L0MkZBQtw2DH9MRvB5fLaswxTLTJ7sva2Wo2rctSvahknhJEkbHbc3XfseqaWMtJnjE94drVyGpC6a3LHBE3vfI4ABTS2vWsbtOldFxVg5pGsjydYlx0349bPyV05R1OKf9k27k6dCAT3bMUELiAJJHaB+tR0tkrSN2nskQzMmibJGQ5jhtpHcQjUTE90WllaN+SVlK1DO6I6kEbwS31VmNM0yUvMxWfBXy1Czckp17cMlmPfPE14LmgeYTSRlpaeMT3d7NuGrE6WzLHFG3vc92gFGrWisblWw8VYOaQMjylUlx0349bPyKunKOpxT4lbtcHNDmkEHqCFHdz94iFhtcvb2zml4ZvroeP7UTcb08t2oKdd9i1KyKFnVz3nQb6olrRWNzPZ80b1bIQdvSniniJID43cwJCTspet43WdvTcgFv3TtWe8FnOI9/Fy+ekXlG9O2ygq7nEeIpWHQWsjWjkbrmaX93r5K6lyt1GOs6mztczWOosifcuwQtlG4y94Af6eaaatlpXzKN+NWB6/zvT6f+6E1LHtWH+UJ1XIVbdX3qrPFLBo/lGO23p39fqU1LrW9bRuJfTrtdtP3t0rG1+TtO0J00N1vaHKvHlMq4cVYEjf4Xpa8+1CupcfasP8AKEmlnMZfkdHSv153tbzFsbwSB5pp0plpf3ZRzxTggdHLU9g6I7UJpiOpxfyhY0rle9XZYqTRzQv3yvYdg6Oio61tF43XwkI0ICAgICAg8IQflHH1Ww3iG9lqjiJaJrH02D1+0Bbjw+J1tLRlnJX0012ZzHv/AAxWdQdqxluSCHXe0u+mf8IDj9Smu735M3PDHHzZS+ymJle1nYI9lkUzGN9AXj/JWzzfhteNrw++EB/tB4j/AEj95SWum/dXc6o/Gzji4y8O0x2MBEddx20v3oEj6nfYFUp+o6md+Iba5i6F2o+rYqxSQPHKWFo/0Fnb6FsVLV4zDJe0eqKXA9Wo1xeIJIow53edAjaseXh/EKxXBpbYriXDxYurG+3othYCOzd369FNTt6MefHFIjai9lz2yXc49n0XT7H2uVs8v4f79/q94UH+0fiDXf2Z1+s1WfB0v7q74gA4r45tx3/jx+MGo4Cfhc7etkeu/sUK/qOomLeIba5i6N2q+rZqxPgc3lLCwaUfQtjpavGY7OtCu2lRhrNcSyFgYCe/Q7lGqxFY1Ho/OMpmrNbi6txCT/NZmdSYR4sadPP63Mf8K0+Tly2r1EZf9Z7N1xMQeG8mejh7rIfl9EqR5fSz6nFP0fn2Ons8B5WDti+TD32NeXd/Kdd/qP2ha8vlY7X6S8RPuy20bmy8XsljcHsfjttcDvY51l9KsxOaJj4Lq22R1eVsR1IWHlPz10UiXe25rOn5vwZn8XRqTYXPxNhs9s/tZJmbbISfzj+xbmPg+V02fHWJx5Y7v0Cnj6UNSvFFHG+OCMRwk6dpvyKz3fTrSmo0xfC0Mb/aHn2OjYWhrtAtGh8TVqfD5/TxE9TkX3Fm48UMVjWsjsZF5hYANAAgl7v1QevmVIenqdxj4U8yg+zjINyPDzsfcbuWm7snxvH5vhsfaPqSXPob88fC3mOyu9pkMUd7AiONjQbHUNaB4tVhx6+sRNNfFvRWgY4yMhja/lI5mtAOlnb6XGsd4h+b8B5LG452ZGRkYwutFzeZhdvv34LUvmdFetZvFvi/SagiELTXa1sbhzANGh16/wCaxL6lYiI7O6NCAgICAgICDLe5w5HPcR0pxtk1aBjvQtcq8k153vX5Qz3s5xt0X5WZDZixL5IoWkd0jujiPq+8tWl5eix35TFvFe0Jfsy/rLiP+8j7z1JX8P8AeyfV88If2gcSfpH7ySvTfucjhAfxR45ty3h2eOyYJbY18LXb31+sn7R808wzX9N1E8vdluLmUoU6ZtWbcLIAN8/ONa+Xmpp9G2Wla8plkvaNbbf4Gq3GNcxtiSKRrXd4BBI2rHl4Ovty6fbX4bRxFLx/IM+6pPl7scRwhjPZl/WOf/vH+blbPD+He9f6vOFP7SOIP0D95qJ03bqruUbvxR45tTXgWY7JA8tj81pJ31Pho9PTSvmEj9N1EzbxLT8WXY4+F8jPXthjxXc6KSKXR5tdNEfNZh7OovH5UzE+ilxOWsxez+CZ08k1+wTDE6R5c50jnaHU+Xf9Svq8+PLMdPG57y4ZnhbLycMe4Pu1JoasXMyNlYte4tH/ABc3eevh12ruGMvTZJw8d+HbD5YZb2cXDI/mmr1ZIpNnr0adE/UpPlrDl/N6WfjDQWMVWzPDcNK03bXwM5XeLHco0QpD1WxRlxRWfgyXANPIYziW1jckXH3WsWQk9xYXbBb8vl4dysvF0db0y2pb0foNqXsK8s2t9m0uIHjoLOn05tERtlOJIOH87w5NlHvrkiEvjstIDgddGk+PXporUbiXj6imHLjm/ZK9nLLEfCVQWuYdXdmHd4Zvokt9HyjDHJS8J/2i8Q+jvvNSfDzdL+6usXsyOX4ks28ZarwRY8Gqx00JkBf0LyACO7oPtV7RDtMXy5JtWdRChqttcK8eRuuyxuhybdPfHGY2FxPTps60f3lPR5o5dP1X/L/ZN9p/9YcP7/5n/wDTVI8On4h71Pq/QHfRPosvpS/P/ZhLEx2cEsjATb6bP6S1Z8z8PmI57+LdVrEFgvEErJOzdyu5DsA+Szp9Ktot4SEaEBAQEBAQfLkGfnzWHoZGwXwWBadpsr2VJHc2h06gaKrzzlpW09p2+WcT4dheWR3GmR3M8ijL8R7t/RTSR1GOPSfs4Us1w9j3yvpVLMLpT+ULKEo5j8/hV0zTJipvjE/Yr5nh2rbktQVLLLEv05G0Jdu9fhTUkZsUTNoidz8nazxJhLURhswWpY3d7X0JSPuppZz47RqYn7K2Cfg+vIJIcTI17TsH8HS9P/qndzienrPav9Jt3O8P3oRDcq2Zogdhj6EpG/1U1MN2zYrxq0T9neLijDxRNjijuNY0crWijL0H6qmmvaKa8T9kepmeHaD5X1KlmF0nV7mUJdu9fhV1LNcuKkzNYn7FfNcO1bctqvUsR2JR+UkbQl27Z31PKmpIy4otNoidz8nazxJhbURisQ2pYz3tfQlI+6mlnNjt2mJ+ythm4Ngk548S9ru/+rpf4U7ucezx3iv9J02dwE5hMtey4wHmj/kEvwHzHw9E1LpObFPmJ+ySeK8U4EFt3RGj/IZf4VF9op8J+yvgyHC8EU0UFCeOOZvLKxtCUB48j8PVXuxXJhjcRE9/kmw8UYiGNscbLrWMGmtFKXoP1VG4z0iNan7PDxLhu3E/ZXO0DSwO9xl3o+H0UPz8e96n7Ps8WYkjRbdII/5GX+FFnqafCfsq3WOETP2zsW8y83NzDHSd/wCqr3cd9PM74/0tBxXigNBt0AdwFKX+FTUu3tFPn9kSDM8OwW5LMFSyyeXfPI2jLt2/P4VWIy4YtNoidz8nWnxDg6THR1a9qJrnF5DaMo2T3n6Peotc2Osdolyv5jh3IOjfdp2J3R/QL6Ep5fT4VUvkxW96JLmY4cvGI26dmYxf0ZfRlPL6fD6JqS2XFbXKJ7fJMPFmLI0W3df3KX+FTTftFPhP2VBn4PJ2cS5x+ePk/hV7uH6f+P8AS+4cmxj68keHrurwsdssMDohs+OiApL04pprVY0uVHYQEBAQEBB4UFbFmKz81NiGiT3mKISuJHw8p+arlGSOfBIiuRy3JqjebtYWtc/Y6advX7lNNRaJnSUdo0qLPEVCpmoMTZe+OxONxFw+F3y35q6cbZ6UycJ8pr70TMhDRPN20sb5W9OnK0tB6/4go6TeItxSkbVuXzNbEvqttB/8plEMfIN/Ee7aunLJlrj1v1WSjqrc5ma+Dpe93WymEODS6NnNraRG3LLkjHHKXa3kIatVll5c5j3Ma0MGy4uIA19qulm8RXkljqo2r83l62Epe93O0MXOGfA3Z2e5XW3PLkjFXlL7pZA25Cx1S1XIbzAzNAB9NFNFb8vRNUdVVks7Xx+RrUHxTy2bLXOiZE0HYHerpwvmilor6y64fMU8vHK+m93NC8xyxvbyuY7yITTWLJXJ4WKjorr+Wip24qgjlsWpWF7YYWguDR3uOyABsgKud8sVnj6u+Ousv1W2I2SxgktLJW8rmkHRBHqFGq2i0bSjvSNq6nmK1zKXMdFz+8VA0y7Gh17tHxV05Vy1teaR5hYHoo6qrLZ2HFNmksVrRghbzSTMZtjR67V1txyZoxxuYdMblm5At7OraiY5naNkkYA1w+R2UWmSLxuIWSjoqq+cq2MzPiQJGWoWc5DxoOHmPNXTlXNWb8PVKoXorr7Ah5iIJTEXEdC4d+j46PT1BTTdbxbwmKNiAgICAgIPCgx9Tp7TchvxoR6+arw1/d2+i4oHfEeTI/8AThH1/Ek+Hek/9llwe5R3ZPiDCQZ3KW6kx5JBTY6GXXWN4e7RW4nTw58Nc1pj112VvC+Su2uKKtDLxubkMfTsRyu8JAXRcrgfnpSdMYMlrZYpfzDfDuWX0WP9oXWXA/8AyMasPD1sd6fVsFHuQszj48pi7VGb6M8ZZvyPgfqKQ55ccZKTWWR4NsT5ZtGjca4Pw3OJ9joZB8DB9Q5j9i1PZ4ultOTVbf6t2svosl7TgfxYIaevvMX71qrxdf8A4v8A2F/j47ccZFywycnXLyRcmhr1KkvVji0RG5TtdFG2K4n94/HrBGl2XvAgm5O13y/RPfpajw+d1HL2mnHzqXT2fSRv/Cjp+ZuUdZJuscejT4cv/T3pLfRTXdt+9vu2IKy9zMcT4a/ayMWUwVxlfIwR9mWSdWysJ3o+XX/XirEvH1GG9rRkxzqYSeEMxNmcZJJbgbDZgndBM1p20uGuo+1Jb6bLOSveO6+Pco9LH8O/7+cSfoQ/uK1Ph4cH7m7Ya2Fl7lBx5/ujlP8AsFWHm6v/AAWWGCH8zUf+wz9wSXXD/jr9Fh4KOjE+0KF9I0c5ReIrsEwhDtbDmv6aPnorVXz+tpx1kr5hqsVTjo0oa0X0Y2a2e9x7yT8ydkqS9tKxWukxRsQEBAQEBAQVWTwVW/cju889e5G3kbPXfyu5fI9CCPUK7ccmCLzy8SkY/HQ0GPERke+R3NJLK/mc8/MptulIqmlRtFFKMX33A5/aPiERGxrQJPl39U2zxjlyc3Yys7Kx5PkItMidCHg97SQdHz+iP2on5defP1TQNI2rsvhauXdVNoyj3aYTR8jtfEPNWJcsmKuTW/RZKOrwoItPH16c1mWBnK6zJ2kp83a1/krtitK1mZj1S1G1dncPWzlL3S6ZRFzh/wCTdynY7uqsTpzy4q5a8bPKeKFWcTe+3ZiGlobNLzNHz1rv6JtKYuM+ZWXgo6q21hq1rL1MnI6X3io1zY9O03Tho7Guqu3K2GLXi8+YfH4CqNzP4Wi7WK05nJJyO+GQf9QTZGGsX5x5WgGgo6q2/h47dv3ptm1Wm7Psy6CTl5m7J0QQR4nr3q7crYotO3bF42ti6jatNhbGCXEk7LnHqST4kqT3ax460jUJh6hG1dSwtWnlbmSiMpnthol5nbb07tDwV25Vw1rebx5lZKOqHlsdDlcfPRtF4hmbyv5Do6RjJjjJWaz6utOuypWhrxcxZEwMbzHZ0BpGq1isREO6Krc3hquaqtrXDJ2bZGyDs3aOx3KxOnPLjjJXUrBjeUAbJ0NdVHSH0gICAgICAgICAgICAgICAgICAgICAgICAgICAgICAgICAgICAgICAgICAgy+Sz+RsZ2bCcOVa81iqxj7lm08tig5gS1um9XOI666dCEE+reuY/Gy2eKbGOr9m7+lge4RlvgTzdx+SCHneJq7eEMtmMHbr2nU673tc1wc0OaO4hAoZm3NxNFj5Oz93di47R0NHnLiD9SCypZ7FX7bqlPIVZrDASY45QT070HGzxPgqtiatYy9OKaEF0jHTAOYPmEHfI5zF4sR/hG/Xr9r1Z2kgbsefognxyMljbJG9rmOG2uadgj5IK2DiHD2L5oQ5OpJbB5exZKC7Y7xpBnsdxS/Nca28bRy1GGrQfyOrmPnmtODdv5TzDlDTodx8UF1FmZX8Y2MH2TOyix0dsSbPMS57m69PhQcW8RCPiLL0LnYwVMdUhsunc4jo/m3vwAHL+1BcSXq0T6zZJ2NdZPLDt39Idb0PPp1QQPxmwYtxVTlqfbzPLI4zMNucCQQPnsEIO+PzuLyU88FDI1bEtf+lZFKHFnqEHzRz+JyFp1Wjka087QSY45AXaHeUHJ3E+Cjnjrvy9ITSSOiZGZhsvadFvqCCPqQTMrcNHGW7gAJghdIA7uOhtBRcOcWtyHCE2bycIqS02y++Qh2+zLOp1vzGiPVB7wZxPLmeG35XNQxY6SGWSOeMv8Ahj5DrqSguqGXx2SgfNQuwWIojqR0bwQz18kFBe4xqTZfCVMJkKdptq86CyI3h5a0Mc7p5dWoLTG5fnpXbWSlpRRV7EkZkhn5mNa06HMTrTvMeaDhPxLVtVYZ8Hdx1thtRwyOfY5WgOPcCPztdw8UEm5xJhKEhhuZapBKJBEWySgEO6dP2hBKyOVoY2Bti9cggieQGvkeAHenmg7Urde9XjsVJ454JBtkkZ21w9UEhAQEBAQEBB4UGCZfi4P4vzk2bD4MblnxWILxaTGxwYGOY8j6J6bG/AoOXEuaxuStcO5qKcW8BSuye+ysjc6NhMREb3DXVoeR17ggps6+DLN4zyuCaX4yTCCB80bSI7FgFx23/i006JHnpBZZiC5ZyN+HHB/vcvCvZwluwec82gD4FBD4cZSydnB14eJYxex47SLHNx4hljIjIc1+uoGj133nSCry9vHVfZblMLdpSjMwiQ2GPrOLu1LyTNza1ynew7fyQXOZldjOLsjPlc1Hiq9qtC2tPZotlY9gbpzOY9x5iTrx2g1OLxrqvAgx+IuGz/JHtqzhnJzbB5dDw+SDFS28ZkODsPgcNCW8QQSVgKwiPbVJWuBfI/yA6nZ6HfjtBreEodcU8WvdHoe/x8h5ddOxZvR9doIOTwNPN+0+w3IR2TEzCwlphsSw/F20nixw308EFLdwDaljjvHYmGw5suFiMbZJZJXOfqXYDnkk+HTaCVJn8fncrwU3GSPn92s7sObG4Nhd2Lm8jjro7e+nyQQL+Pid7L+K5fdR7y7IWpGv5PjLhNppHp4aQaPLV2YzjfDy4+mByYq0zliZrmDeQtZ0+Y6IMxjcq/McRcJXPwn29g2n+8U61MRxUtxP2xztc3NvQ049db0gk/g+CT2b8Zy+6NM77997TybcXNkPKQe/p4INbxdJKPZtkSznM5xZ1obcXFn79oMzksRaHErcHDA84zPMr2bbwNtb2IAkaf0w1g+soIuYrWmYvI9iZGV6vE5sWy2DtdRn4ubk/OAc5pI/8IF2rFmMXxDkcLxAzNWpKEdeeGlWEXMwPLvze95HMPPWkE21lcFl8/wd+AGxyCrcLXuihLRA3sXAMcddDvXw/JBXPjc3FxWbFWeXGVuKbEt6JsZP5PmeGvLR3tDiD+3wQXvE+WxGbxeNkwc8VqFmapCR9dvQHtAe/SD6xmPq2b/Hj7NWOR0tnk3IzfOwV2dPTe0Geiknps4RyWQyRx9IYQRMuT1e2ZFMS0uDt65C5uup79aQbr2f1alfETyUMo3JV7VuWwJmQiNoc4/EGgeG99yDToCAgICAgICD5I3vuO/NA5daAPQIHL3HyQNHogFqDNZHhWzlQ6vks5bsY50nO+oY2NEg3vkc4DZb8kGl5frQe66eSDzl678SgaPf4oPdddoPNFA5UDlQOVA0UDRQNIHL8+qBy/v6IAb9nyQC0+CBy96Brw7vRA0g85N72d+qD6A0UHqAgICAgICAgICAgICAgICAgICAgICAgICAgICAgICAgICAgICAgICAgICAgICAgICAgICAgICAgICAgICAgICAgICAgICAgICAgICAgICAgICAgICAgICAgICAgICAgICAgICAgICAgICAgIC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3962"/>
            <a:endParaRPr lang="en-US" dirty="0">
              <a:solidFill>
                <a:prstClr val="white"/>
              </a:solidFill>
            </a:endParaRPr>
          </a:p>
        </p:txBody>
      </p:sp>
      <p:sp>
        <p:nvSpPr>
          <p:cNvPr id="5" name="AutoShape 4" descr="data:image/jpeg;base64,/9j/4AAQSkZJRgABAQAAAQABAAD/2wCEAAkGBwgHBgkIBwgKCgkLDRYPDQwMDRsUFRAWIB0iIiAdHx8kKDQsJCYxJx8fLT0tMTU3Ojo6Iys/RD84QzQ5OjcBCgoKDQwNGg8PGjclHyU3Nzc3Nzc3Nzc3Nzc3Nzc3Nzc3Nzc3Nzc3Nzc3Nzc3Nzc3Nzc3Nzc3Nzc3Nzc3Nzc3N//AABEIAIUBFAMBEQACEQEDEQH/xAAbAAEAAwEBAQEAAAAAAAAAAAAABAUGAwECB//EAEgQAAEEAgADBQQECQkHBQAAAAEAAgMEBREGEiETMUFRcQcUImEygZGyFRYjQnKSobHSJCUzNTd0gsHwJzZSVGJz0VNjdaLC/8QAGQEBAQEBAQEAAAAAAAAAAAAAAAECAwQF/8QALhEBAAICAQMBBgYCAwAAAAAAAAECAxESBCExQRQyUWFxkQUTJDRSoTNCIiOB/9oADAMBAAIRAxEAPwD9xQEBAQEBAQEBAQEBAQEBAQEBAQEBAQEBAQEBAQEBAQEBAQEBAQEBAQEBAQEBAQEBAQEBAQEBAQEBAQEBAQEBAQEBAQEBAQEBAQEBAQEBAQEBAQEBAQEBAQEBAQEBAQEBAQEBAQEBAQEBAQEBB4UEF+Zx0d8UH3IG2zoCEvHMdjY6eiunP86kW4zPdML9Ak9AOv1KN70h4/L0MkZBQtw2DH9MRvB5fLaswxTLTJ7sva2Wo2rctSvahknhJEkbHbc3XfseqaWMtJnjE94drVyGpC6a3LHBE3vfI4ABTS2vWsbtOldFxVg5pGsjydYlx0349bPyV05R1OKf9k27k6dCAT3bMUELiAJJHaB+tR0tkrSN2nskQzMmibJGQ5jhtpHcQjUTE90WllaN+SVlK1DO6I6kEbwS31VmNM0yUvMxWfBXy1Czckp17cMlmPfPE14LmgeYTSRlpaeMT3d7NuGrE6WzLHFG3vc92gFGrWisblWw8VYOaQMjylUlx0349bPyKunKOpxT4lbtcHNDmkEHqCFHdz94iFhtcvb2zml4ZvroeP7UTcb08t2oKdd9i1KyKFnVz3nQb6olrRWNzPZ80b1bIQdvSniniJID43cwJCTspet43WdvTcgFv3TtWe8FnOI9/Fy+ekXlG9O2ygq7nEeIpWHQWsjWjkbrmaX93r5K6lyt1GOs6mztczWOosifcuwQtlG4y94Af6eaaatlpXzKN+NWB6/zvT6f+6E1LHtWH+UJ1XIVbdX3qrPFLBo/lGO23p39fqU1LrW9bRuJfTrtdtP3t0rG1+TtO0J00N1vaHKvHlMq4cVYEjf4Xpa8+1CupcfasP8AKEmlnMZfkdHSv153tbzFsbwSB5pp0plpf3ZRzxTggdHLU9g6I7UJpiOpxfyhY0rle9XZYqTRzQv3yvYdg6Oio61tF43XwkI0ICAgICAg8IQflHH1Ww3iG9lqjiJaJrH02D1+0Bbjw+J1tLRlnJX0012ZzHv/AAxWdQdqxluSCHXe0u+mf8IDj9Smu735M3PDHHzZS+ymJle1nYI9lkUzGN9AXj/JWzzfhteNrw++EB/tB4j/AEj95SWum/dXc6o/Gzji4y8O0x2MBEddx20v3oEj6nfYFUp+o6md+Iba5i6F2o+rYqxSQPHKWFo/0Fnb6FsVLV4zDJe0eqKXA9Wo1xeIJIow53edAjaseXh/EKxXBpbYriXDxYurG+3othYCOzd369FNTt6MefHFIjai9lz2yXc49n0XT7H2uVs8v4f79/q94UH+0fiDXf2Z1+s1WfB0v7q74gA4r45tx3/jx+MGo4Cfhc7etkeu/sUK/qOomLeIba5i6N2q+rZqxPgc3lLCwaUfQtjpavGY7OtCu2lRhrNcSyFgYCe/Q7lGqxFY1Ho/OMpmrNbi6txCT/NZmdSYR4sadPP63Mf8K0+Tly2r1EZf9Z7N1xMQeG8mejh7rIfl9EqR5fSz6nFP0fn2Ons8B5WDti+TD32NeXd/Kdd/qP2ha8vlY7X6S8RPuy20bmy8XsljcHsfjttcDvY51l9KsxOaJj4Lq22R1eVsR1IWHlPz10UiXe25rOn5vwZn8XRqTYXPxNhs9s/tZJmbbISfzj+xbmPg+V02fHWJx5Y7v0Cnj6UNSvFFHG+OCMRwk6dpvyKz3fTrSmo0xfC0Mb/aHn2OjYWhrtAtGh8TVqfD5/TxE9TkX3Fm48UMVjWsjsZF5hYANAAgl7v1QevmVIenqdxj4U8yg+zjINyPDzsfcbuWm7snxvH5vhsfaPqSXPob88fC3mOyu9pkMUd7AiONjQbHUNaB4tVhx6+sRNNfFvRWgY4yMhja/lI5mtAOlnb6XGsd4h+b8B5LG452ZGRkYwutFzeZhdvv34LUvmdFetZvFvi/SagiELTXa1sbhzANGh16/wCaxL6lYiI7O6NCAgICAgICDLe5w5HPcR0pxtk1aBjvQtcq8k153vX5Qz3s5xt0X5WZDZixL5IoWkd0jujiPq+8tWl5eix35TFvFe0Jfsy/rLiP+8j7z1JX8P8AeyfV88If2gcSfpH7ySvTfucjhAfxR45ty3h2eOyYJbY18LXb31+sn7R808wzX9N1E8vdluLmUoU6ZtWbcLIAN8/ONa+Xmpp9G2Wla8plkvaNbbf4Gq3GNcxtiSKRrXd4BBI2rHl4Ovty6fbX4bRxFLx/IM+6pPl7scRwhjPZl/WOf/vH+blbPD+He9f6vOFP7SOIP0D95qJ03bqruUbvxR45tTXgWY7JA8tj81pJ31Pho9PTSvmEj9N1EzbxLT8WXY4+F8jPXthjxXc6KSKXR5tdNEfNZh7OovH5UzE+ilxOWsxez+CZ08k1+wTDE6R5c50jnaHU+Xf9Svq8+PLMdPG57y4ZnhbLycMe4Pu1JoasXMyNlYte4tH/ABc3eevh12ruGMvTZJw8d+HbD5YZb2cXDI/mmr1ZIpNnr0adE/UpPlrDl/N6WfjDQWMVWzPDcNK03bXwM5XeLHco0QpD1WxRlxRWfgyXANPIYziW1jckXH3WsWQk9xYXbBb8vl4dysvF0db0y2pb0foNqXsK8s2t9m0uIHjoLOn05tERtlOJIOH87w5NlHvrkiEvjstIDgddGk+PXporUbiXj6imHLjm/ZK9nLLEfCVQWuYdXdmHd4Zvokt9HyjDHJS8J/2i8Q+jvvNSfDzdL+6usXsyOX4ks28ZarwRY8Gqx00JkBf0LyACO7oPtV7RDtMXy5JtWdRChqttcK8eRuuyxuhybdPfHGY2FxPTps60f3lPR5o5dP1X/L/ZN9p/9YcP7/5n/wDTVI8On4h71Pq/QHfRPosvpS/P/ZhLEx2cEsjATb6bP6S1Z8z8PmI57+LdVrEFgvEErJOzdyu5DsA+Szp9Ktot4SEaEBAQEBAQfLkGfnzWHoZGwXwWBadpsr2VJHc2h06gaKrzzlpW09p2+WcT4dheWR3GmR3M8ijL8R7t/RTSR1GOPSfs4Us1w9j3yvpVLMLpT+ULKEo5j8/hV0zTJipvjE/Yr5nh2rbktQVLLLEv05G0Jdu9fhTUkZsUTNoidz8nazxJhLURhswWpY3d7X0JSPuppZz47RqYn7K2Cfg+vIJIcTI17TsH8HS9P/qndzienrPav9Jt3O8P3oRDcq2Zogdhj6EpG/1U1MN2zYrxq0T9neLijDxRNjijuNY0crWijL0H6qmmvaKa8T9kepmeHaD5X1KlmF0nV7mUJdu9fhV1LNcuKkzNYn7FfNcO1bctqvUsR2JR+UkbQl27Z31PKmpIy4otNoidz8nazxJhbURisQ2pYz3tfQlI+6mlnNjt2mJ+ythm4Ngk548S9ru/+rpf4U7ucezx3iv9J02dwE5hMtey4wHmj/kEvwHzHw9E1LpObFPmJ+ySeK8U4EFt3RGj/IZf4VF9op8J+yvgyHC8EU0UFCeOOZvLKxtCUB48j8PVXuxXJhjcRE9/kmw8UYiGNscbLrWMGmtFKXoP1VG4z0iNan7PDxLhu3E/ZXO0DSwO9xl3o+H0UPz8e96n7Ps8WYkjRbdII/5GX+FFnqafCfsq3WOETP2zsW8y83NzDHSd/wCqr3cd9PM74/0tBxXigNBt0AdwFKX+FTUu3tFPn9kSDM8OwW5LMFSyyeXfPI2jLt2/P4VWIy4YtNoidz8nWnxDg6THR1a9qJrnF5DaMo2T3n6Peotc2Osdolyv5jh3IOjfdp2J3R/QL6Ep5fT4VUvkxW96JLmY4cvGI26dmYxf0ZfRlPL6fD6JqS2XFbXKJ7fJMPFmLI0W3df3KX+FTTftFPhP2VBn4PJ2cS5x+ePk/hV7uH6f+P8AS+4cmxj68keHrurwsdssMDohs+OiApL04pprVY0uVHYQEBAQEBB4UFbFmKz81NiGiT3mKISuJHw8p+arlGSOfBIiuRy3JqjebtYWtc/Y6advX7lNNRaJnSUdo0qLPEVCpmoMTZe+OxONxFw+F3y35q6cbZ6UycJ8pr70TMhDRPN20sb5W9OnK0tB6/4go6TeItxSkbVuXzNbEvqttB/8plEMfIN/Ee7aunLJlrj1v1WSjqrc5ma+Dpe93WymEODS6NnNraRG3LLkjHHKXa3kIatVll5c5j3Ma0MGy4uIA19qulm8RXkljqo2r83l62Epe93O0MXOGfA3Z2e5XW3PLkjFXlL7pZA25Cx1S1XIbzAzNAB9NFNFb8vRNUdVVks7Xx+RrUHxTy2bLXOiZE0HYHerpwvmilor6y64fMU8vHK+m93NC8xyxvbyuY7yITTWLJXJ4WKjorr+Wip24qgjlsWpWF7YYWguDR3uOyABsgKud8sVnj6u+Ousv1W2I2SxgktLJW8rmkHRBHqFGq2i0bSjvSNq6nmK1zKXMdFz+8VA0y7Gh17tHxV05Vy1teaR5hYHoo6qrLZ2HFNmksVrRghbzSTMZtjR67V1txyZoxxuYdMblm5At7OraiY5naNkkYA1w+R2UWmSLxuIWSjoqq+cq2MzPiQJGWoWc5DxoOHmPNXTlXNWb8PVKoXorr7Ah5iIJTEXEdC4d+j46PT1BTTdbxbwmKNiAgICAgIPCgx9Tp7TchvxoR6+arw1/d2+i4oHfEeTI/8AThH1/Ek+Hek/9llwe5R3ZPiDCQZ3KW6kx5JBTY6GXXWN4e7RW4nTw58Nc1pj112VvC+Su2uKKtDLxubkMfTsRyu8JAXRcrgfnpSdMYMlrZYpfzDfDuWX0WP9oXWXA/8AyMasPD1sd6fVsFHuQszj48pi7VGb6M8ZZvyPgfqKQ55ccZKTWWR4NsT5ZtGjca4Pw3OJ9joZB8DB9Q5j9i1PZ4ultOTVbf6t2svosl7TgfxYIaevvMX71qrxdf8A4v8A2F/j47ccZFywycnXLyRcmhr1KkvVji0RG5TtdFG2K4n94/HrBGl2XvAgm5O13y/RPfpajw+d1HL2mnHzqXT2fSRv/Cjp+ZuUdZJuscejT4cv/T3pLfRTXdt+9vu2IKy9zMcT4a/ayMWUwVxlfIwR9mWSdWysJ3o+XX/XirEvH1GG9rRkxzqYSeEMxNmcZJJbgbDZgndBM1p20uGuo+1Jb6bLOSveO6+Pco9LH8O/7+cSfoQ/uK1Ph4cH7m7Ya2Fl7lBx5/ujlP8AsFWHm6v/AAWWGCH8zUf+wz9wSXXD/jr9Fh4KOjE+0KF9I0c5ReIrsEwhDtbDmv6aPnorVXz+tpx1kr5hqsVTjo0oa0X0Y2a2e9x7yT8ydkqS9tKxWukxRsQEBAQEBAQVWTwVW/cju889e5G3kbPXfyu5fI9CCPUK7ccmCLzy8SkY/HQ0GPERke+R3NJLK/mc8/MptulIqmlRtFFKMX33A5/aPiERGxrQJPl39U2zxjlyc3Yys7Kx5PkItMidCHg97SQdHz+iP2on5defP1TQNI2rsvhauXdVNoyj3aYTR8jtfEPNWJcsmKuTW/RZKOrwoItPH16c1mWBnK6zJ2kp83a1/krtitK1mZj1S1G1dncPWzlL3S6ZRFzh/wCTdynY7uqsTpzy4q5a8bPKeKFWcTe+3ZiGlobNLzNHz1rv6JtKYuM+ZWXgo6q21hq1rL1MnI6X3io1zY9O03Tho7Guqu3K2GLXi8+YfH4CqNzP4Wi7WK05nJJyO+GQf9QTZGGsX5x5WgGgo6q2/h47dv3ptm1Wm7Psy6CTl5m7J0QQR4nr3q7crYotO3bF42ti6jatNhbGCXEk7LnHqST4kqT3ax460jUJh6hG1dSwtWnlbmSiMpnthol5nbb07tDwV25Vw1rebx5lZKOqHlsdDlcfPRtF4hmbyv5Do6RjJjjJWaz6utOuypWhrxcxZEwMbzHZ0BpGq1isREO6Krc3hquaqtrXDJ2bZGyDs3aOx3KxOnPLjjJXUrBjeUAbJ0NdVHSH0gICAgICAgICAgICAgICAgICAgICAgICAgICAgICAgICAgICAgICAgICAgy+Sz+RsZ2bCcOVa81iqxj7lm08tig5gS1um9XOI666dCEE+reuY/Gy2eKbGOr9m7+lge4RlvgTzdx+SCHneJq7eEMtmMHbr2nU673tc1wc0OaO4hAoZm3NxNFj5Oz93di47R0NHnLiD9SCypZ7FX7bqlPIVZrDASY45QT070HGzxPgqtiatYy9OKaEF0jHTAOYPmEHfI5zF4sR/hG/Xr9r1Z2kgbsefognxyMljbJG9rmOG2uadgj5IK2DiHD2L5oQ5OpJbB5exZKC7Y7xpBnsdxS/Nca28bRy1GGrQfyOrmPnmtODdv5TzDlDTodx8UF1FmZX8Y2MH2TOyix0dsSbPMS57m69PhQcW8RCPiLL0LnYwVMdUhsunc4jo/m3vwAHL+1BcSXq0T6zZJ2NdZPLDt39Idb0PPp1QQPxmwYtxVTlqfbzPLI4zMNucCQQPnsEIO+PzuLyU88FDI1bEtf+lZFKHFnqEHzRz+JyFp1Wjka087QSY45AXaHeUHJ3E+Cjnjrvy9ITSSOiZGZhsvadFvqCCPqQTMrcNHGW7gAJghdIA7uOhtBRcOcWtyHCE2bycIqS02y++Qh2+zLOp1vzGiPVB7wZxPLmeG35XNQxY6SGWSOeMv8Ahj5DrqSguqGXx2SgfNQuwWIojqR0bwQz18kFBe4xqTZfCVMJkKdptq86CyI3h5a0Mc7p5dWoLTG5fnpXbWSlpRRV7EkZkhn5mNa06HMTrTvMeaDhPxLVtVYZ8Hdx1thtRwyOfY5WgOPcCPztdw8UEm5xJhKEhhuZapBKJBEWySgEO6dP2hBKyOVoY2Bti9cggieQGvkeAHenmg7Urde9XjsVJ454JBtkkZ21w9UEhAQEBAQEBB4UGCZfi4P4vzk2bD4MblnxWILxaTGxwYGOY8j6J6bG/AoOXEuaxuStcO5qKcW8BSuye+ysjc6NhMREb3DXVoeR17ggps6+DLN4zyuCaX4yTCCB80bSI7FgFx23/i006JHnpBZZiC5ZyN+HHB/vcvCvZwluwec82gD4FBD4cZSydnB14eJYxex47SLHNx4hljIjIc1+uoGj133nSCry9vHVfZblMLdpSjMwiQ2GPrOLu1LyTNza1ynew7fyQXOZldjOLsjPlc1Hiq9qtC2tPZotlY9gbpzOY9x5iTrx2g1OLxrqvAgx+IuGz/JHtqzhnJzbB5dDw+SDFS28ZkODsPgcNCW8QQSVgKwiPbVJWuBfI/yA6nZ6HfjtBreEodcU8WvdHoe/x8h5ddOxZvR9doIOTwNPN+0+w3IR2TEzCwlphsSw/F20nixw308EFLdwDaljjvHYmGw5suFiMbZJZJXOfqXYDnkk+HTaCVJn8fncrwU3GSPn92s7sObG4Nhd2Lm8jjro7e+nyQQL+Pid7L+K5fdR7y7IWpGv5PjLhNppHp4aQaPLV2YzjfDy4+mByYq0zliZrmDeQtZ0+Y6IMxjcq/McRcJXPwn29g2n+8U61MRxUtxP2xztc3NvQ049db0gk/g+CT2b8Zy+6NM77997TybcXNkPKQe/p4INbxdJKPZtkSznM5xZ1obcXFn79oMzksRaHErcHDA84zPMr2bbwNtb2IAkaf0w1g+soIuYrWmYvI9iZGV6vE5sWy2DtdRn4ubk/OAc5pI/8IF2rFmMXxDkcLxAzNWpKEdeeGlWEXMwPLvze95HMPPWkE21lcFl8/wd+AGxyCrcLXuihLRA3sXAMcddDvXw/JBXPjc3FxWbFWeXGVuKbEt6JsZP5PmeGvLR3tDiD+3wQXvE+WxGbxeNkwc8VqFmapCR9dvQHtAe/SD6xmPq2b/Hj7NWOR0tnk3IzfOwV2dPTe0Geiknps4RyWQyRx9IYQRMuT1e2ZFMS0uDt65C5uup79aQbr2f1alfETyUMo3JV7VuWwJmQiNoc4/EGgeG99yDToCAgICAgICD5I3vuO/NA5daAPQIHL3HyQNHogFqDNZHhWzlQ6vks5bsY50nO+oY2NEg3vkc4DZb8kGl5frQe66eSDzl678SgaPf4oPdddoPNFA5UDlQOVA0UDRQNIHL8+qBy/v6IAb9nyQC0+CBy96Brw7vRA0g85N72d+qD6A0UHqAgICAgICAgICAgICAgICAgICAgICAgICAgICAgICAgICAgICAgICAgICAgICAgICAgICAgICAgICAgICAgICAgICAgICAgICAgICAgICAgICAgICAgICAgICAgICAgICAgICAgICAgICAgICD/9k="/>
          <p:cNvSpPr>
            <a:spLocks noChangeAspect="1" noChangeArrowheads="1"/>
          </p:cNvSpPr>
          <p:nvPr/>
        </p:nvSpPr>
        <p:spPr bwMode="auto">
          <a:xfrm>
            <a:off x="307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3962"/>
            <a:endParaRPr lang="en-US" dirty="0">
              <a:solidFill>
                <a:prstClr val="white"/>
              </a:solidFill>
            </a:endParaRPr>
          </a:p>
        </p:txBody>
      </p:sp>
      <p:pic>
        <p:nvPicPr>
          <p:cNvPr id="2" name="Picture 1"/>
          <p:cNvPicPr>
            <a:picLocks noChangeAspect="1"/>
          </p:cNvPicPr>
          <p:nvPr/>
        </p:nvPicPr>
        <p:blipFill>
          <a:blip r:embed="rId3"/>
          <a:stretch>
            <a:fillRect/>
          </a:stretch>
        </p:blipFill>
        <p:spPr>
          <a:xfrm>
            <a:off x="1063825" y="5408957"/>
            <a:ext cx="3347077" cy="707345"/>
          </a:xfrm>
          <a:prstGeom prst="rect">
            <a:avLst/>
          </a:prstGeom>
        </p:spPr>
      </p:pic>
      <p:sp>
        <p:nvSpPr>
          <p:cNvPr id="7" name="Slide Number Placeholder 6"/>
          <p:cNvSpPr>
            <a:spLocks noGrp="1"/>
          </p:cNvSpPr>
          <p:nvPr>
            <p:ph type="sldNum" sz="quarter" idx="12"/>
          </p:nvPr>
        </p:nvSpPr>
        <p:spPr/>
        <p:txBody>
          <a:bodyPr/>
          <a:lstStyle/>
          <a:p>
            <a:fld id="{6B091CC4-16C7-4F58-9DAC-0214ABB0664D}" type="slidenum">
              <a:rPr lang="en-US" smtClean="0">
                <a:solidFill>
                  <a:prstClr val="white">
                    <a:tint val="75000"/>
                  </a:prstClr>
                </a:solidFill>
              </a:rPr>
              <a:pPr/>
              <a:t>1</a:t>
            </a:fld>
            <a:endParaRPr lang="en-US" dirty="0">
              <a:solidFill>
                <a:prstClr val="white">
                  <a:tint val="75000"/>
                </a:prstClr>
              </a:solidFill>
            </a:endParaRPr>
          </a:p>
        </p:txBody>
      </p:sp>
      <p:sp>
        <p:nvSpPr>
          <p:cNvPr id="8" name="Rectangle 7"/>
          <p:cNvSpPr/>
          <p:nvPr/>
        </p:nvSpPr>
        <p:spPr>
          <a:xfrm>
            <a:off x="1699729" y="914400"/>
            <a:ext cx="5695790" cy="715581"/>
          </a:xfrm>
          <a:prstGeom prst="rect">
            <a:avLst/>
          </a:prstGeom>
        </p:spPr>
        <p:txBody>
          <a:bodyPr wrap="none">
            <a:spAutoFit/>
          </a:bodyPr>
          <a:lstStyle/>
          <a:p>
            <a:pPr algn="ctr" defTabSz="913962">
              <a:lnSpc>
                <a:spcPct val="80000"/>
              </a:lnSpc>
            </a:pPr>
            <a:r>
              <a:rPr lang="en-US" sz="2500" b="1" cap="small" spc="-30" dirty="0">
                <a:solidFill>
                  <a:prstClr val="white"/>
                </a:solidFill>
              </a:rPr>
              <a:t>Data Management &amp; Analysis for </a:t>
            </a:r>
            <a:r>
              <a:rPr lang="en-US" sz="2500" b="1" cap="small" spc="-30" dirty="0" smtClean="0">
                <a:solidFill>
                  <a:prstClr val="white"/>
                </a:solidFill>
              </a:rPr>
              <a:t>Biologists</a:t>
            </a:r>
          </a:p>
          <a:p>
            <a:pPr algn="ctr" defTabSz="913962">
              <a:lnSpc>
                <a:spcPct val="80000"/>
              </a:lnSpc>
            </a:pPr>
            <a:r>
              <a:rPr lang="en-US" sz="2500" b="1" cap="small" spc="-30" dirty="0" smtClean="0">
                <a:solidFill>
                  <a:prstClr val="white"/>
                </a:solidFill>
              </a:rPr>
              <a:t>April 24</a:t>
            </a:r>
            <a:r>
              <a:rPr lang="en-US" sz="2500" b="1" cap="small" spc="-30" baseline="30000" dirty="0" smtClean="0">
                <a:solidFill>
                  <a:prstClr val="white"/>
                </a:solidFill>
              </a:rPr>
              <a:t>th</a:t>
            </a:r>
            <a:r>
              <a:rPr lang="en-US" sz="2500" b="1" cap="small" spc="-30" dirty="0" smtClean="0">
                <a:solidFill>
                  <a:prstClr val="white"/>
                </a:solidFill>
              </a:rPr>
              <a:t>, 2018</a:t>
            </a:r>
            <a:endParaRPr lang="en-US" sz="2500" b="1" cap="small" spc="-30" dirty="0">
              <a:solidFill>
                <a:prstClr val="white"/>
              </a:solidFill>
            </a:endParaRPr>
          </a:p>
        </p:txBody>
      </p:sp>
      <p:grpSp>
        <p:nvGrpSpPr>
          <p:cNvPr id="9" name="Group 8"/>
          <p:cNvGrpSpPr/>
          <p:nvPr/>
        </p:nvGrpSpPr>
        <p:grpSpPr>
          <a:xfrm>
            <a:off x="5005384" y="5357814"/>
            <a:ext cx="3346704" cy="809626"/>
            <a:chOff x="4686300" y="5854871"/>
            <a:chExt cx="3346704" cy="809626"/>
          </a:xfrm>
        </p:grpSpPr>
        <p:sp>
          <p:nvSpPr>
            <p:cNvPr id="6" name="Rectangle 5"/>
            <p:cNvSpPr/>
            <p:nvPr/>
          </p:nvSpPr>
          <p:spPr>
            <a:xfrm>
              <a:off x="4686300" y="5907640"/>
              <a:ext cx="3346704" cy="704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pic>
          <p:nvPicPr>
            <p:cNvPr id="1026" name="Picture 2" descr="Image result for colorado school of public heal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902" y="5854871"/>
              <a:ext cx="2857500" cy="8096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84325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10</a:t>
            </a:fld>
            <a:endParaRPr lang="en-US" dirty="0">
              <a:solidFill>
                <a:prstClr val="white">
                  <a:tint val="75000"/>
                </a:prstClr>
              </a:solidFill>
            </a:endParaRPr>
          </a:p>
        </p:txBody>
      </p:sp>
      <p:sp>
        <p:nvSpPr>
          <p:cNvPr id="5" name="Title 1"/>
          <p:cNvSpPr txBox="1">
            <a:spLocks/>
          </p:cNvSpPr>
          <p:nvPr/>
        </p:nvSpPr>
        <p:spPr>
          <a:xfrm>
            <a:off x="-713015" y="4445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smtClean="0">
                <a:solidFill>
                  <a:srgbClr val="FFFF00"/>
                </a:solidFill>
              </a:rPr>
              <a:t>Directed acyclic graphs (DAGs)</a:t>
            </a:r>
            <a:endParaRPr lang="en-US" sz="4500" dirty="0">
              <a:solidFill>
                <a:srgbClr val="FFFF00"/>
              </a:solidFill>
            </a:endParaRPr>
          </a:p>
        </p:txBody>
      </p:sp>
      <p:sp>
        <p:nvSpPr>
          <p:cNvPr id="6" name="TextBox 5"/>
          <p:cNvSpPr txBox="1"/>
          <p:nvPr/>
        </p:nvSpPr>
        <p:spPr>
          <a:xfrm>
            <a:off x="1376320" y="3250660"/>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Exposure</a:t>
            </a:r>
            <a:endParaRPr lang="en-US" dirty="0">
              <a:solidFill>
                <a:prstClr val="white"/>
              </a:solidFill>
            </a:endParaRPr>
          </a:p>
        </p:txBody>
      </p:sp>
      <p:sp>
        <p:nvSpPr>
          <p:cNvPr id="7" name="TextBox 6"/>
          <p:cNvSpPr txBox="1"/>
          <p:nvPr/>
        </p:nvSpPr>
        <p:spPr>
          <a:xfrm>
            <a:off x="5580020" y="3274577"/>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Outcome</a:t>
            </a:r>
            <a:endParaRPr lang="en-US" dirty="0">
              <a:solidFill>
                <a:prstClr val="white"/>
              </a:solidFill>
            </a:endParaRPr>
          </a:p>
        </p:txBody>
      </p:sp>
      <p:cxnSp>
        <p:nvCxnSpPr>
          <p:cNvPr id="8" name="Straight Arrow Connector 7"/>
          <p:cNvCxnSpPr/>
          <p:nvPr/>
        </p:nvCxnSpPr>
        <p:spPr>
          <a:xfrm>
            <a:off x="3484520" y="3459243"/>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50920" y="4265177"/>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Tree>
    <p:extLst>
      <p:ext uri="{BB962C8B-B14F-4D97-AF65-F5344CB8AC3E}">
        <p14:creationId xmlns:p14="http://schemas.microsoft.com/office/powerpoint/2010/main" val="59361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11</a:t>
            </a:fld>
            <a:endParaRPr lang="en-US" dirty="0">
              <a:solidFill>
                <a:prstClr val="white">
                  <a:tint val="75000"/>
                </a:prstClr>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smtClean="0">
                <a:solidFill>
                  <a:srgbClr val="FFFF00"/>
                </a:solidFill>
              </a:rPr>
              <a:t>DAGs</a:t>
            </a:r>
            <a:endParaRPr lang="en-US" sz="4500" dirty="0">
              <a:solidFill>
                <a:srgbClr val="FFFF00"/>
              </a:solidFill>
            </a:endParaRPr>
          </a:p>
        </p:txBody>
      </p:sp>
      <p:sp>
        <p:nvSpPr>
          <p:cNvPr id="6" name="TextBox 5"/>
          <p:cNvSpPr txBox="1"/>
          <p:nvPr/>
        </p:nvSpPr>
        <p:spPr>
          <a:xfrm>
            <a:off x="1376320" y="3250660"/>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Exposure</a:t>
            </a:r>
            <a:endParaRPr lang="en-US" dirty="0">
              <a:solidFill>
                <a:prstClr val="white"/>
              </a:solidFill>
            </a:endParaRPr>
          </a:p>
        </p:txBody>
      </p:sp>
      <p:sp>
        <p:nvSpPr>
          <p:cNvPr id="7" name="TextBox 6"/>
          <p:cNvSpPr txBox="1"/>
          <p:nvPr/>
        </p:nvSpPr>
        <p:spPr>
          <a:xfrm>
            <a:off x="5580020" y="3274577"/>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Outcome</a:t>
            </a:r>
            <a:endParaRPr lang="en-US" dirty="0">
              <a:solidFill>
                <a:prstClr val="white"/>
              </a:solidFill>
            </a:endParaRPr>
          </a:p>
        </p:txBody>
      </p:sp>
      <p:cxnSp>
        <p:nvCxnSpPr>
          <p:cNvPr id="8" name="Straight Arrow Connector 7"/>
          <p:cNvCxnSpPr/>
          <p:nvPr/>
        </p:nvCxnSpPr>
        <p:spPr>
          <a:xfrm>
            <a:off x="3484520" y="3459243"/>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50920" y="4265177"/>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
        <p:nvSpPr>
          <p:cNvPr id="12" name="Title 1"/>
          <p:cNvSpPr txBox="1">
            <a:spLocks/>
          </p:cNvSpPr>
          <p:nvPr/>
        </p:nvSpPr>
        <p:spPr>
          <a:xfrm>
            <a:off x="-713015" y="803618"/>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3000" dirty="0" smtClean="0"/>
              <a:t>Confounder</a:t>
            </a:r>
          </a:p>
          <a:p>
            <a:r>
              <a:rPr lang="en-US" sz="2000" i="1" dirty="0" smtClean="0"/>
              <a:t>A variable that is associated with the exposure and a predictor of the outcome</a:t>
            </a:r>
            <a:endParaRPr lang="en-US" sz="2000" i="1" dirty="0"/>
          </a:p>
        </p:txBody>
      </p:sp>
      <p:sp>
        <p:nvSpPr>
          <p:cNvPr id="13" name="TextBox 12"/>
          <p:cNvSpPr txBox="1"/>
          <p:nvPr/>
        </p:nvSpPr>
        <p:spPr>
          <a:xfrm>
            <a:off x="3433720" y="2260061"/>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Confounder</a:t>
            </a:r>
            <a:endParaRPr lang="en-US" dirty="0">
              <a:solidFill>
                <a:prstClr val="white"/>
              </a:solidFill>
            </a:endParaRPr>
          </a:p>
        </p:txBody>
      </p:sp>
      <p:cxnSp>
        <p:nvCxnSpPr>
          <p:cNvPr id="14" name="Straight Arrow Connector 13"/>
          <p:cNvCxnSpPr/>
          <p:nvPr/>
        </p:nvCxnSpPr>
        <p:spPr>
          <a:xfrm>
            <a:off x="5491120" y="2444727"/>
            <a:ext cx="1117600" cy="805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flipH="1">
            <a:off x="2405020" y="2444727"/>
            <a:ext cx="1028700" cy="805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781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12</a:t>
            </a:fld>
            <a:endParaRPr lang="en-US" dirty="0">
              <a:solidFill>
                <a:prstClr val="white">
                  <a:tint val="75000"/>
                </a:prstClr>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smtClean="0">
                <a:solidFill>
                  <a:srgbClr val="FFFF00"/>
                </a:solidFill>
              </a:rPr>
              <a:t>DAGs</a:t>
            </a:r>
            <a:endParaRPr lang="en-US" sz="4500" dirty="0">
              <a:solidFill>
                <a:srgbClr val="FFFF00"/>
              </a:solidFill>
            </a:endParaRPr>
          </a:p>
        </p:txBody>
      </p:sp>
      <p:sp>
        <p:nvSpPr>
          <p:cNvPr id="6" name="TextBox 5"/>
          <p:cNvSpPr txBox="1"/>
          <p:nvPr/>
        </p:nvSpPr>
        <p:spPr>
          <a:xfrm>
            <a:off x="1376320" y="3250660"/>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Birth order</a:t>
            </a:r>
            <a:endParaRPr lang="en-US" dirty="0">
              <a:solidFill>
                <a:prstClr val="white"/>
              </a:solidFill>
            </a:endParaRPr>
          </a:p>
        </p:txBody>
      </p:sp>
      <p:sp>
        <p:nvSpPr>
          <p:cNvPr id="7" name="TextBox 6"/>
          <p:cNvSpPr txBox="1"/>
          <p:nvPr/>
        </p:nvSpPr>
        <p:spPr>
          <a:xfrm>
            <a:off x="5580020" y="3274577"/>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Down’s syndrome</a:t>
            </a:r>
            <a:endParaRPr lang="en-US" dirty="0">
              <a:solidFill>
                <a:prstClr val="white"/>
              </a:solidFill>
            </a:endParaRPr>
          </a:p>
        </p:txBody>
      </p:sp>
      <p:cxnSp>
        <p:nvCxnSpPr>
          <p:cNvPr id="8" name="Straight Arrow Connector 7"/>
          <p:cNvCxnSpPr/>
          <p:nvPr/>
        </p:nvCxnSpPr>
        <p:spPr>
          <a:xfrm>
            <a:off x="3484520" y="3459243"/>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50920" y="4265177"/>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
        <p:nvSpPr>
          <p:cNvPr id="12" name="Title 1"/>
          <p:cNvSpPr txBox="1">
            <a:spLocks/>
          </p:cNvSpPr>
          <p:nvPr/>
        </p:nvSpPr>
        <p:spPr>
          <a:xfrm>
            <a:off x="-713015" y="740118"/>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3000" dirty="0" smtClean="0"/>
              <a:t>Confounder example</a:t>
            </a:r>
            <a:endParaRPr lang="en-US" sz="3000" dirty="0"/>
          </a:p>
        </p:txBody>
      </p:sp>
      <p:sp>
        <p:nvSpPr>
          <p:cNvPr id="13" name="TextBox 12"/>
          <p:cNvSpPr txBox="1"/>
          <p:nvPr/>
        </p:nvSpPr>
        <p:spPr>
          <a:xfrm>
            <a:off x="3433720" y="2260061"/>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Mother’s age</a:t>
            </a:r>
            <a:endParaRPr lang="en-US" dirty="0">
              <a:solidFill>
                <a:prstClr val="white"/>
              </a:solidFill>
            </a:endParaRPr>
          </a:p>
        </p:txBody>
      </p:sp>
      <p:cxnSp>
        <p:nvCxnSpPr>
          <p:cNvPr id="14" name="Straight Arrow Connector 13"/>
          <p:cNvCxnSpPr/>
          <p:nvPr/>
        </p:nvCxnSpPr>
        <p:spPr>
          <a:xfrm>
            <a:off x="5491120" y="2444727"/>
            <a:ext cx="1117600" cy="805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flipH="1">
            <a:off x="2405020" y="2444727"/>
            <a:ext cx="1028700" cy="805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0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13</a:t>
            </a:fld>
            <a:endParaRPr lang="en-US" dirty="0">
              <a:solidFill>
                <a:prstClr val="white">
                  <a:tint val="75000"/>
                </a:prstClr>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smtClean="0">
                <a:solidFill>
                  <a:srgbClr val="FFFF00"/>
                </a:solidFill>
              </a:rPr>
              <a:t>DAGs</a:t>
            </a:r>
            <a:endParaRPr lang="en-US" sz="4500" dirty="0">
              <a:solidFill>
                <a:srgbClr val="FFFF00"/>
              </a:solidFill>
            </a:endParaRPr>
          </a:p>
        </p:txBody>
      </p:sp>
      <p:sp>
        <p:nvSpPr>
          <p:cNvPr id="6" name="TextBox 5"/>
          <p:cNvSpPr txBox="1"/>
          <p:nvPr/>
        </p:nvSpPr>
        <p:spPr>
          <a:xfrm>
            <a:off x="1376320" y="3250660"/>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Exposure</a:t>
            </a:r>
            <a:endParaRPr lang="en-US" dirty="0">
              <a:solidFill>
                <a:prstClr val="white"/>
              </a:solidFill>
            </a:endParaRPr>
          </a:p>
        </p:txBody>
      </p:sp>
      <p:sp>
        <p:nvSpPr>
          <p:cNvPr id="7" name="TextBox 6"/>
          <p:cNvSpPr txBox="1"/>
          <p:nvPr/>
        </p:nvSpPr>
        <p:spPr>
          <a:xfrm>
            <a:off x="5580020" y="3274577"/>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Outcome</a:t>
            </a:r>
            <a:endParaRPr lang="en-US" dirty="0">
              <a:solidFill>
                <a:prstClr val="white"/>
              </a:solidFill>
            </a:endParaRPr>
          </a:p>
        </p:txBody>
      </p:sp>
      <p:cxnSp>
        <p:nvCxnSpPr>
          <p:cNvPr id="8" name="Straight Arrow Connector 7"/>
          <p:cNvCxnSpPr/>
          <p:nvPr/>
        </p:nvCxnSpPr>
        <p:spPr>
          <a:xfrm>
            <a:off x="3484520" y="3459243"/>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50920" y="4265177"/>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
        <p:nvSpPr>
          <p:cNvPr id="13" name="TextBox 12"/>
          <p:cNvSpPr txBox="1"/>
          <p:nvPr/>
        </p:nvSpPr>
        <p:spPr>
          <a:xfrm>
            <a:off x="3433720" y="2260061"/>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Mediator</a:t>
            </a:r>
            <a:endParaRPr lang="en-US" dirty="0">
              <a:solidFill>
                <a:prstClr val="white"/>
              </a:solidFill>
            </a:endParaRPr>
          </a:p>
        </p:txBody>
      </p:sp>
      <p:cxnSp>
        <p:nvCxnSpPr>
          <p:cNvPr id="14" name="Straight Arrow Connector 13"/>
          <p:cNvCxnSpPr/>
          <p:nvPr/>
        </p:nvCxnSpPr>
        <p:spPr>
          <a:xfrm>
            <a:off x="5491120" y="2444727"/>
            <a:ext cx="1117600" cy="805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3" idx="1"/>
          </p:cNvCxnSpPr>
          <p:nvPr/>
        </p:nvCxnSpPr>
        <p:spPr>
          <a:xfrm flipV="1">
            <a:off x="2455820" y="2444727"/>
            <a:ext cx="977900" cy="7962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713015" y="803618"/>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3000" dirty="0" smtClean="0"/>
              <a:t>Mediator</a:t>
            </a:r>
          </a:p>
          <a:p>
            <a:r>
              <a:rPr lang="en-US" sz="2000" i="1" dirty="0" smtClean="0"/>
              <a:t>A variable on the causal pathway between the exposure and outcome</a:t>
            </a:r>
            <a:endParaRPr lang="en-US" sz="2000" i="1" dirty="0"/>
          </a:p>
        </p:txBody>
      </p:sp>
    </p:spTree>
    <p:extLst>
      <p:ext uri="{BB962C8B-B14F-4D97-AF65-F5344CB8AC3E}">
        <p14:creationId xmlns:p14="http://schemas.microsoft.com/office/powerpoint/2010/main" val="1850438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14</a:t>
            </a:fld>
            <a:endParaRPr lang="en-US" dirty="0">
              <a:solidFill>
                <a:prstClr val="white">
                  <a:tint val="75000"/>
                </a:prstClr>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smtClean="0">
                <a:solidFill>
                  <a:srgbClr val="FFFF00"/>
                </a:solidFill>
              </a:rPr>
              <a:t>DAGs</a:t>
            </a:r>
            <a:endParaRPr lang="en-US" sz="4500" dirty="0">
              <a:solidFill>
                <a:srgbClr val="FFFF00"/>
              </a:solidFill>
            </a:endParaRPr>
          </a:p>
        </p:txBody>
      </p:sp>
      <p:grpSp>
        <p:nvGrpSpPr>
          <p:cNvPr id="2" name="Group 1"/>
          <p:cNvGrpSpPr/>
          <p:nvPr/>
        </p:nvGrpSpPr>
        <p:grpSpPr>
          <a:xfrm>
            <a:off x="1350920" y="3250660"/>
            <a:ext cx="6426200" cy="1395517"/>
            <a:chOff x="1350920" y="3250660"/>
            <a:chExt cx="6426200" cy="1395517"/>
          </a:xfrm>
        </p:grpSpPr>
        <p:sp>
          <p:nvSpPr>
            <p:cNvPr id="6" name="TextBox 5"/>
            <p:cNvSpPr txBox="1"/>
            <p:nvPr/>
          </p:nvSpPr>
          <p:spPr>
            <a:xfrm>
              <a:off x="1376320" y="3250660"/>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Low family income</a:t>
              </a:r>
              <a:endParaRPr lang="en-US" dirty="0">
                <a:solidFill>
                  <a:prstClr val="white"/>
                </a:solidFill>
              </a:endParaRPr>
            </a:p>
          </p:txBody>
        </p:sp>
        <p:sp>
          <p:nvSpPr>
            <p:cNvPr id="7" name="TextBox 6"/>
            <p:cNvSpPr txBox="1"/>
            <p:nvPr/>
          </p:nvSpPr>
          <p:spPr>
            <a:xfrm>
              <a:off x="5580020" y="3274577"/>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Obesity risk</a:t>
              </a:r>
              <a:endParaRPr lang="en-US" dirty="0">
                <a:solidFill>
                  <a:prstClr val="white"/>
                </a:solidFill>
              </a:endParaRPr>
            </a:p>
          </p:txBody>
        </p:sp>
        <p:cxnSp>
          <p:nvCxnSpPr>
            <p:cNvPr id="8" name="Straight Arrow Connector 7"/>
            <p:cNvCxnSpPr/>
            <p:nvPr/>
          </p:nvCxnSpPr>
          <p:spPr>
            <a:xfrm>
              <a:off x="3484520" y="3459243"/>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50920" y="4265177"/>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grpSp>
      <p:sp>
        <p:nvSpPr>
          <p:cNvPr id="12" name="Title 1"/>
          <p:cNvSpPr txBox="1">
            <a:spLocks/>
          </p:cNvSpPr>
          <p:nvPr/>
        </p:nvSpPr>
        <p:spPr>
          <a:xfrm>
            <a:off x="-713015" y="740118"/>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3000" dirty="0" smtClean="0"/>
              <a:t>Mediator example</a:t>
            </a:r>
            <a:endParaRPr lang="en-US" sz="3000" dirty="0"/>
          </a:p>
        </p:txBody>
      </p:sp>
      <p:grpSp>
        <p:nvGrpSpPr>
          <p:cNvPr id="3" name="Group 2"/>
          <p:cNvGrpSpPr/>
          <p:nvPr/>
        </p:nvGrpSpPr>
        <p:grpSpPr>
          <a:xfrm>
            <a:off x="2455820" y="2260061"/>
            <a:ext cx="4152900" cy="990599"/>
            <a:chOff x="2455820" y="2260061"/>
            <a:chExt cx="4152900" cy="990599"/>
          </a:xfrm>
        </p:grpSpPr>
        <p:sp>
          <p:nvSpPr>
            <p:cNvPr id="13" name="TextBox 12"/>
            <p:cNvSpPr txBox="1"/>
            <p:nvPr/>
          </p:nvSpPr>
          <p:spPr>
            <a:xfrm>
              <a:off x="3433720" y="2260061"/>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Poor diet</a:t>
              </a:r>
              <a:endParaRPr lang="en-US" dirty="0">
                <a:solidFill>
                  <a:prstClr val="white"/>
                </a:solidFill>
              </a:endParaRPr>
            </a:p>
          </p:txBody>
        </p:sp>
        <p:cxnSp>
          <p:nvCxnSpPr>
            <p:cNvPr id="14" name="Straight Arrow Connector 13"/>
            <p:cNvCxnSpPr/>
            <p:nvPr/>
          </p:nvCxnSpPr>
          <p:spPr>
            <a:xfrm>
              <a:off x="5491120" y="2444727"/>
              <a:ext cx="1117600" cy="805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3" idx="1"/>
            </p:cNvCxnSpPr>
            <p:nvPr/>
          </p:nvCxnSpPr>
          <p:spPr>
            <a:xfrm flipV="1">
              <a:off x="2455820" y="2444727"/>
              <a:ext cx="977900" cy="7962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06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15</a:t>
            </a:fld>
            <a:endParaRPr lang="en-US" dirty="0">
              <a:solidFill>
                <a:prstClr val="white">
                  <a:tint val="75000"/>
                </a:prstClr>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smtClean="0">
                <a:solidFill>
                  <a:srgbClr val="FFFF00"/>
                </a:solidFill>
              </a:rPr>
              <a:t>DAGs</a:t>
            </a:r>
            <a:endParaRPr lang="en-US" sz="4500" dirty="0">
              <a:solidFill>
                <a:srgbClr val="FFFF00"/>
              </a:solidFill>
            </a:endParaRPr>
          </a:p>
        </p:txBody>
      </p:sp>
      <p:sp>
        <p:nvSpPr>
          <p:cNvPr id="6" name="TextBox 5"/>
          <p:cNvSpPr txBox="1"/>
          <p:nvPr/>
        </p:nvSpPr>
        <p:spPr>
          <a:xfrm>
            <a:off x="1376320" y="3733260"/>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Exposure</a:t>
            </a:r>
            <a:endParaRPr lang="en-US" dirty="0">
              <a:solidFill>
                <a:prstClr val="white"/>
              </a:solidFill>
            </a:endParaRPr>
          </a:p>
        </p:txBody>
      </p:sp>
      <p:sp>
        <p:nvSpPr>
          <p:cNvPr id="7" name="TextBox 6"/>
          <p:cNvSpPr txBox="1"/>
          <p:nvPr/>
        </p:nvSpPr>
        <p:spPr>
          <a:xfrm>
            <a:off x="5580020" y="3757177"/>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Outcome</a:t>
            </a:r>
            <a:endParaRPr lang="en-US" dirty="0">
              <a:solidFill>
                <a:prstClr val="white"/>
              </a:solidFill>
            </a:endParaRPr>
          </a:p>
        </p:txBody>
      </p:sp>
      <p:cxnSp>
        <p:nvCxnSpPr>
          <p:cNvPr id="8" name="Straight Arrow Connector 7"/>
          <p:cNvCxnSpPr/>
          <p:nvPr/>
        </p:nvCxnSpPr>
        <p:spPr>
          <a:xfrm>
            <a:off x="3484520" y="3941843"/>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50920" y="4747777"/>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
        <p:nvSpPr>
          <p:cNvPr id="13" name="TextBox 12"/>
          <p:cNvSpPr txBox="1"/>
          <p:nvPr/>
        </p:nvSpPr>
        <p:spPr>
          <a:xfrm>
            <a:off x="3433720" y="2742661"/>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Effect m</a:t>
            </a:r>
            <a:r>
              <a:rPr lang="en-US" dirty="0" smtClean="0">
                <a:solidFill>
                  <a:prstClr val="white"/>
                </a:solidFill>
              </a:rPr>
              <a:t>odifier</a:t>
            </a:r>
            <a:endParaRPr lang="en-US" dirty="0">
              <a:solidFill>
                <a:prstClr val="white"/>
              </a:solidFill>
            </a:endParaRPr>
          </a:p>
        </p:txBody>
      </p:sp>
      <p:cxnSp>
        <p:nvCxnSpPr>
          <p:cNvPr id="14" name="Straight Arrow Connector 13"/>
          <p:cNvCxnSpPr/>
          <p:nvPr/>
        </p:nvCxnSpPr>
        <p:spPr>
          <a:xfrm>
            <a:off x="4443370" y="3123951"/>
            <a:ext cx="19050" cy="78545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713015" y="1070318"/>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3000" dirty="0" smtClean="0"/>
              <a:t>Effect modifier</a:t>
            </a:r>
          </a:p>
          <a:p>
            <a:r>
              <a:rPr lang="en-US" sz="2000" i="1" dirty="0" smtClean="0"/>
              <a:t>A variable that changes the nature of the relationship between </a:t>
            </a:r>
          </a:p>
          <a:p>
            <a:r>
              <a:rPr lang="en-US" sz="2000" i="1" dirty="0" smtClean="0"/>
              <a:t>the exposure and outcome</a:t>
            </a:r>
            <a:endParaRPr lang="en-US" sz="2000" i="1" dirty="0"/>
          </a:p>
        </p:txBody>
      </p:sp>
    </p:spTree>
    <p:extLst>
      <p:ext uri="{BB962C8B-B14F-4D97-AF65-F5344CB8AC3E}">
        <p14:creationId xmlns:p14="http://schemas.microsoft.com/office/powerpoint/2010/main" val="2420143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16</a:t>
            </a:fld>
            <a:endParaRPr lang="en-US" dirty="0">
              <a:solidFill>
                <a:prstClr val="white">
                  <a:tint val="75000"/>
                </a:prstClr>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smtClean="0">
                <a:solidFill>
                  <a:srgbClr val="FFFF00"/>
                </a:solidFill>
              </a:rPr>
              <a:t>DAGs</a:t>
            </a:r>
            <a:endParaRPr lang="en-US" sz="4500" dirty="0">
              <a:solidFill>
                <a:srgbClr val="FFFF00"/>
              </a:solidFill>
            </a:endParaRPr>
          </a:p>
        </p:txBody>
      </p:sp>
      <p:grpSp>
        <p:nvGrpSpPr>
          <p:cNvPr id="2" name="Group 1"/>
          <p:cNvGrpSpPr/>
          <p:nvPr/>
        </p:nvGrpSpPr>
        <p:grpSpPr>
          <a:xfrm>
            <a:off x="1350920" y="3250660"/>
            <a:ext cx="6426200" cy="1395517"/>
            <a:chOff x="1350920" y="3250660"/>
            <a:chExt cx="6426200" cy="1395517"/>
          </a:xfrm>
        </p:grpSpPr>
        <p:sp>
          <p:nvSpPr>
            <p:cNvPr id="6" name="TextBox 5"/>
            <p:cNvSpPr txBox="1"/>
            <p:nvPr/>
          </p:nvSpPr>
          <p:spPr>
            <a:xfrm>
              <a:off x="1376320" y="3250660"/>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Diet</a:t>
              </a:r>
              <a:endParaRPr lang="en-US" dirty="0">
                <a:solidFill>
                  <a:prstClr val="white"/>
                </a:solidFill>
              </a:endParaRPr>
            </a:p>
          </p:txBody>
        </p:sp>
        <p:sp>
          <p:nvSpPr>
            <p:cNvPr id="7" name="TextBox 6"/>
            <p:cNvSpPr txBox="1"/>
            <p:nvPr/>
          </p:nvSpPr>
          <p:spPr>
            <a:xfrm>
              <a:off x="5580020" y="3274577"/>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Cardiovascular risk</a:t>
              </a:r>
              <a:endParaRPr lang="en-US" dirty="0">
                <a:solidFill>
                  <a:prstClr val="white"/>
                </a:solidFill>
              </a:endParaRPr>
            </a:p>
          </p:txBody>
        </p:sp>
        <p:cxnSp>
          <p:nvCxnSpPr>
            <p:cNvPr id="8" name="Straight Arrow Connector 7"/>
            <p:cNvCxnSpPr/>
            <p:nvPr/>
          </p:nvCxnSpPr>
          <p:spPr>
            <a:xfrm>
              <a:off x="3484520" y="3459243"/>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50920" y="4265177"/>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grpSp>
      <p:sp>
        <p:nvSpPr>
          <p:cNvPr id="12" name="Title 1"/>
          <p:cNvSpPr txBox="1">
            <a:spLocks/>
          </p:cNvSpPr>
          <p:nvPr/>
        </p:nvSpPr>
        <p:spPr>
          <a:xfrm>
            <a:off x="-713015" y="740118"/>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3000" dirty="0" smtClean="0"/>
              <a:t>Effect modifier example</a:t>
            </a:r>
            <a:endParaRPr lang="en-US" sz="3000" dirty="0"/>
          </a:p>
        </p:txBody>
      </p:sp>
      <p:grpSp>
        <p:nvGrpSpPr>
          <p:cNvPr id="3" name="Group 2"/>
          <p:cNvGrpSpPr/>
          <p:nvPr/>
        </p:nvGrpSpPr>
        <p:grpSpPr>
          <a:xfrm>
            <a:off x="3433720" y="2260061"/>
            <a:ext cx="2057400" cy="1166747"/>
            <a:chOff x="3433720" y="2260061"/>
            <a:chExt cx="2057400" cy="1166747"/>
          </a:xfrm>
        </p:grpSpPr>
        <p:sp>
          <p:nvSpPr>
            <p:cNvPr id="13" name="TextBox 12"/>
            <p:cNvSpPr txBox="1"/>
            <p:nvPr/>
          </p:nvSpPr>
          <p:spPr>
            <a:xfrm>
              <a:off x="3433720" y="2260061"/>
              <a:ext cx="2057400" cy="369332"/>
            </a:xfrm>
            <a:prstGeom prst="rect">
              <a:avLst/>
            </a:prstGeom>
            <a:noFill/>
            <a:ln>
              <a:solidFill>
                <a:schemeClr val="tx1"/>
              </a:solidFill>
            </a:ln>
          </p:spPr>
          <p:txBody>
            <a:bodyPr wrap="square" rtlCol="0">
              <a:spAutoFit/>
            </a:bodyPr>
            <a:lstStyle/>
            <a:p>
              <a:pPr algn="ctr" defTabSz="913962"/>
              <a:r>
                <a:rPr lang="en-US" dirty="0" smtClean="0">
                  <a:solidFill>
                    <a:prstClr val="white"/>
                  </a:solidFill>
                </a:rPr>
                <a:t>Gender</a:t>
              </a:r>
              <a:endParaRPr lang="en-US" dirty="0">
                <a:solidFill>
                  <a:prstClr val="white"/>
                </a:solidFill>
              </a:endParaRPr>
            </a:p>
          </p:txBody>
        </p:sp>
        <p:cxnSp>
          <p:nvCxnSpPr>
            <p:cNvPr id="14" name="Straight Arrow Connector 13"/>
            <p:cNvCxnSpPr/>
            <p:nvPr/>
          </p:nvCxnSpPr>
          <p:spPr>
            <a:xfrm>
              <a:off x="4443370" y="2641351"/>
              <a:ext cx="19050" cy="78545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16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3839"/>
            <a:ext cx="7924800" cy="4525963"/>
          </a:xfrm>
        </p:spPr>
        <p:txBody>
          <a:bodyPr/>
          <a:lstStyle/>
          <a:p>
            <a:r>
              <a:rPr lang="en-US" dirty="0" smtClean="0">
                <a:latin typeface="+mj-lt"/>
              </a:rPr>
              <a:t>“Critical period” models</a:t>
            </a:r>
            <a:br>
              <a:rPr lang="en-US" dirty="0" smtClean="0">
                <a:latin typeface="+mj-lt"/>
              </a:rPr>
            </a:br>
            <a:r>
              <a:rPr lang="en-US" dirty="0" smtClean="0">
                <a:latin typeface="+mj-lt"/>
              </a:rPr>
              <a:t/>
            </a:r>
            <a:br>
              <a:rPr lang="en-US" dirty="0" smtClean="0">
                <a:latin typeface="+mj-lt"/>
              </a:rPr>
            </a:br>
            <a:r>
              <a:rPr lang="en-US" dirty="0" smtClean="0">
                <a:latin typeface="+mj-lt"/>
              </a:rPr>
              <a:t/>
            </a:r>
            <a:br>
              <a:rPr lang="en-US" dirty="0" smtClean="0">
                <a:latin typeface="+mj-lt"/>
              </a:rPr>
            </a:br>
            <a:endParaRPr lang="en-US" dirty="0" smtClean="0">
              <a:latin typeface="+mj-lt"/>
            </a:endParaRPr>
          </a:p>
          <a:p>
            <a:endParaRPr lang="en-US" dirty="0" smtClean="0">
              <a:latin typeface="+mj-lt"/>
            </a:endParaRPr>
          </a:p>
          <a:p>
            <a:r>
              <a:rPr lang="en-US" dirty="0" smtClean="0">
                <a:latin typeface="+mj-lt"/>
              </a:rPr>
              <a:t>“Accumulation of risk” models</a:t>
            </a:r>
          </a:p>
        </p:txBody>
      </p:sp>
      <p:pic>
        <p:nvPicPr>
          <p:cNvPr id="6145" name="Picture 1"/>
          <p:cNvPicPr>
            <a:picLocks noChangeAspect="1" noChangeArrowheads="1"/>
          </p:cNvPicPr>
          <p:nvPr/>
        </p:nvPicPr>
        <p:blipFill>
          <a:blip r:embed="rId3" cstate="print"/>
          <a:srcRect/>
          <a:stretch>
            <a:fillRect/>
          </a:stretch>
        </p:blipFill>
        <p:spPr bwMode="auto">
          <a:xfrm>
            <a:off x="3007011" y="2103122"/>
            <a:ext cx="1393950" cy="1926235"/>
          </a:xfrm>
          <a:prstGeom prst="rect">
            <a:avLst/>
          </a:prstGeom>
          <a:noFill/>
          <a:ln w="9525">
            <a:noFill/>
            <a:miter lim="800000"/>
            <a:headEnd/>
            <a:tailEnd/>
          </a:ln>
          <a:effectLst/>
        </p:spPr>
      </p:pic>
      <p:sp>
        <p:nvSpPr>
          <p:cNvPr id="2" name="Title 1"/>
          <p:cNvSpPr>
            <a:spLocks noGrp="1"/>
          </p:cNvSpPr>
          <p:nvPr>
            <p:ph type="title"/>
          </p:nvPr>
        </p:nvSpPr>
        <p:spPr>
          <a:xfrm>
            <a:off x="457200" y="254000"/>
            <a:ext cx="8229600" cy="1143000"/>
          </a:xfrm>
        </p:spPr>
        <p:txBody>
          <a:bodyPr>
            <a:normAutofit fontScale="90000"/>
          </a:bodyPr>
          <a:lstStyle/>
          <a:p>
            <a:pPr>
              <a:lnSpc>
                <a:spcPct val="80000"/>
              </a:lnSpc>
            </a:pPr>
            <a:r>
              <a:rPr lang="en-US" dirty="0" smtClean="0">
                <a:solidFill>
                  <a:srgbClr val="FFFF00"/>
                </a:solidFill>
              </a:rPr>
              <a:t>Life course epidemiology</a:t>
            </a:r>
            <a:br>
              <a:rPr lang="en-US" dirty="0" smtClean="0">
                <a:solidFill>
                  <a:srgbClr val="FFFF00"/>
                </a:solidFill>
              </a:rPr>
            </a:br>
            <a:r>
              <a:rPr lang="en-US" dirty="0">
                <a:solidFill>
                  <a:srgbClr val="FFFF00"/>
                </a:solidFill>
              </a:rPr>
              <a:t>c</a:t>
            </a:r>
            <a:r>
              <a:rPr lang="en-US" dirty="0" smtClean="0">
                <a:solidFill>
                  <a:srgbClr val="FFFF00"/>
                </a:solidFill>
              </a:rPr>
              <a:t>onceptual models</a:t>
            </a:r>
            <a:endParaRPr lang="en-US" dirty="0">
              <a:solidFill>
                <a:srgbClr val="FFFF00"/>
              </a:solidFill>
            </a:endParaRPr>
          </a:p>
        </p:txBody>
      </p:sp>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17</a:t>
            </a:fld>
            <a:endParaRPr lang="en-US" dirty="0">
              <a:solidFill>
                <a:prstClr val="white">
                  <a:tint val="75000"/>
                </a:prstClr>
              </a:solidFill>
            </a:endParaRPr>
          </a:p>
        </p:txBody>
      </p:sp>
      <p:grpSp>
        <p:nvGrpSpPr>
          <p:cNvPr id="14" name="Group 13"/>
          <p:cNvGrpSpPr/>
          <p:nvPr/>
        </p:nvGrpSpPr>
        <p:grpSpPr>
          <a:xfrm>
            <a:off x="2328832" y="4711732"/>
            <a:ext cx="2841672" cy="1783586"/>
            <a:chOff x="2514600" y="5089580"/>
            <a:chExt cx="2841672" cy="1783586"/>
          </a:xfrm>
        </p:grpSpPr>
        <p:pic>
          <p:nvPicPr>
            <p:cNvPr id="6151" name="Picture 7" descr="http://trialx.com/curetalk/wp-content/blogs.dir/7/files/2013/02/junk-food-puzzle-1.jpg"/>
            <p:cNvPicPr>
              <a:picLocks noChangeAspect="1" noChangeArrowheads="1"/>
            </p:cNvPicPr>
            <p:nvPr/>
          </p:nvPicPr>
          <p:blipFill>
            <a:blip r:embed="rId4" cstate="print"/>
            <a:srcRect/>
            <a:stretch>
              <a:fillRect/>
            </a:stretch>
          </p:blipFill>
          <p:spPr bwMode="auto">
            <a:xfrm>
              <a:off x="4190840" y="6031918"/>
              <a:ext cx="841248" cy="841248"/>
            </a:xfrm>
            <a:prstGeom prst="rect">
              <a:avLst/>
            </a:prstGeom>
            <a:noFill/>
          </p:spPr>
        </p:pic>
        <p:pic>
          <p:nvPicPr>
            <p:cNvPr id="6155" name="Picture 11" descr="http://www.annualreviews.org/na101/home/literatum/publisher/ar/journals/covergifs/genom/cover_large.jpg"/>
            <p:cNvPicPr>
              <a:picLocks noChangeAspect="1" noChangeArrowheads="1"/>
            </p:cNvPicPr>
            <p:nvPr/>
          </p:nvPicPr>
          <p:blipFill>
            <a:blip r:embed="rId5" cstate="print"/>
            <a:srcRect/>
            <a:stretch>
              <a:fillRect/>
            </a:stretch>
          </p:blipFill>
          <p:spPr bwMode="auto">
            <a:xfrm>
              <a:off x="2514600" y="5089580"/>
              <a:ext cx="838199" cy="838200"/>
            </a:xfrm>
            <a:prstGeom prst="rect">
              <a:avLst/>
            </a:prstGeom>
            <a:noFill/>
          </p:spPr>
        </p:pic>
        <p:pic>
          <p:nvPicPr>
            <p:cNvPr id="6157" name="Picture 13" descr="http://www.whywesuffer.com/wp-content/uploads/2011/11/WWS-Smoking1.jpg"/>
            <p:cNvPicPr>
              <a:picLocks noChangeAspect="1" noChangeArrowheads="1"/>
            </p:cNvPicPr>
            <p:nvPr/>
          </p:nvPicPr>
          <p:blipFill>
            <a:blip r:embed="rId6" cstate="print"/>
            <a:srcRect/>
            <a:stretch>
              <a:fillRect/>
            </a:stretch>
          </p:blipFill>
          <p:spPr bwMode="auto">
            <a:xfrm>
              <a:off x="4802525" y="5089580"/>
              <a:ext cx="553747" cy="841248"/>
            </a:xfrm>
            <a:prstGeom prst="rect">
              <a:avLst/>
            </a:prstGeom>
            <a:noFill/>
          </p:spPr>
        </p:pic>
        <p:pic>
          <p:nvPicPr>
            <p:cNvPr id="27650" name="Picture 2" descr="http://health.asuw.org/files/2012/04/Stress2.jpg"/>
            <p:cNvPicPr>
              <a:picLocks noChangeAspect="1" noChangeArrowheads="1"/>
            </p:cNvPicPr>
            <p:nvPr/>
          </p:nvPicPr>
          <p:blipFill>
            <a:blip r:embed="rId7" cstate="print"/>
            <a:srcRect/>
            <a:stretch>
              <a:fillRect/>
            </a:stretch>
          </p:blipFill>
          <p:spPr bwMode="auto">
            <a:xfrm>
              <a:off x="2726152" y="6031918"/>
              <a:ext cx="1338306" cy="841248"/>
            </a:xfrm>
            <a:prstGeom prst="rect">
              <a:avLst/>
            </a:prstGeom>
            <a:noFill/>
          </p:spPr>
        </p:pic>
        <p:pic>
          <p:nvPicPr>
            <p:cNvPr id="27652" name="Picture 4" descr="https://www.diabetesmine.com/wp-content/uploads/2012/03/weightgain.jpg"/>
            <p:cNvPicPr>
              <a:picLocks noChangeAspect="1" noChangeArrowheads="1"/>
            </p:cNvPicPr>
            <p:nvPr/>
          </p:nvPicPr>
          <p:blipFill>
            <a:blip r:embed="rId8" cstate="print"/>
            <a:srcRect/>
            <a:stretch>
              <a:fillRect/>
            </a:stretch>
          </p:blipFill>
          <p:spPr bwMode="auto">
            <a:xfrm>
              <a:off x="3505201" y="5089580"/>
              <a:ext cx="1113035" cy="841248"/>
            </a:xfrm>
            <a:prstGeom prst="rect">
              <a:avLst/>
            </a:prstGeom>
            <a:noFill/>
          </p:spPr>
        </p:pic>
      </p:grpSp>
    </p:spTree>
    <p:extLst>
      <p:ext uri="{BB962C8B-B14F-4D97-AF65-F5344CB8AC3E}">
        <p14:creationId xmlns:p14="http://schemas.microsoft.com/office/powerpoint/2010/main" val="212160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3839"/>
            <a:ext cx="7924800" cy="4525963"/>
          </a:xfrm>
        </p:spPr>
        <p:txBody>
          <a:bodyPr/>
          <a:lstStyle/>
          <a:p>
            <a:r>
              <a:rPr lang="en-US" dirty="0" smtClean="0">
                <a:latin typeface="+mj-lt"/>
              </a:rPr>
              <a:t>“Critical period” models</a:t>
            </a:r>
            <a:br>
              <a:rPr lang="en-US" dirty="0" smtClean="0">
                <a:latin typeface="+mj-lt"/>
              </a:rPr>
            </a:br>
            <a:r>
              <a:rPr lang="en-US" dirty="0" smtClean="0">
                <a:latin typeface="+mj-lt"/>
              </a:rPr>
              <a:t/>
            </a:r>
            <a:br>
              <a:rPr lang="en-US" dirty="0" smtClean="0">
                <a:latin typeface="+mj-lt"/>
              </a:rPr>
            </a:br>
            <a:r>
              <a:rPr lang="en-US" dirty="0" smtClean="0">
                <a:latin typeface="+mj-lt"/>
              </a:rPr>
              <a:t/>
            </a:r>
            <a:br>
              <a:rPr lang="en-US" dirty="0" smtClean="0">
                <a:latin typeface="+mj-lt"/>
              </a:rPr>
            </a:br>
            <a:endParaRPr lang="en-US" dirty="0" smtClean="0">
              <a:latin typeface="+mj-lt"/>
            </a:endParaRPr>
          </a:p>
          <a:p>
            <a:endParaRPr lang="en-US" dirty="0" smtClean="0">
              <a:latin typeface="+mj-lt"/>
            </a:endParaRPr>
          </a:p>
          <a:p>
            <a:r>
              <a:rPr lang="en-US" dirty="0" smtClean="0">
                <a:solidFill>
                  <a:schemeClr val="accent5">
                    <a:lumMod val="50000"/>
                  </a:schemeClr>
                </a:solidFill>
                <a:latin typeface="+mj-lt"/>
              </a:rPr>
              <a:t>“Accumulation of risk” models</a:t>
            </a:r>
          </a:p>
        </p:txBody>
      </p:sp>
      <p:pic>
        <p:nvPicPr>
          <p:cNvPr id="6145" name="Picture 1"/>
          <p:cNvPicPr>
            <a:picLocks noChangeAspect="1" noChangeArrowheads="1"/>
          </p:cNvPicPr>
          <p:nvPr/>
        </p:nvPicPr>
        <p:blipFill>
          <a:blip r:embed="rId3" cstate="print"/>
          <a:srcRect/>
          <a:stretch>
            <a:fillRect/>
          </a:stretch>
        </p:blipFill>
        <p:spPr bwMode="auto">
          <a:xfrm>
            <a:off x="3007011" y="2103122"/>
            <a:ext cx="1393950" cy="192623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18</a:t>
            </a:fld>
            <a:endParaRPr lang="en-US" dirty="0">
              <a:solidFill>
                <a:prstClr val="white">
                  <a:tint val="75000"/>
                </a:prstClr>
              </a:solidFill>
            </a:endParaRPr>
          </a:p>
        </p:txBody>
      </p:sp>
      <p:grpSp>
        <p:nvGrpSpPr>
          <p:cNvPr id="14" name="Group 13"/>
          <p:cNvGrpSpPr/>
          <p:nvPr/>
        </p:nvGrpSpPr>
        <p:grpSpPr>
          <a:xfrm>
            <a:off x="2328832" y="4711732"/>
            <a:ext cx="2841672" cy="1783586"/>
            <a:chOff x="2514600" y="5089580"/>
            <a:chExt cx="2841672" cy="1783586"/>
          </a:xfrm>
        </p:grpSpPr>
        <p:pic>
          <p:nvPicPr>
            <p:cNvPr id="6151" name="Picture 7" descr="http://trialx.com/curetalk/wp-content/blogs.dir/7/files/2013/02/junk-food-puzzle-1.jpg"/>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4190840" y="6031918"/>
              <a:ext cx="841248" cy="841248"/>
            </a:xfrm>
            <a:prstGeom prst="rect">
              <a:avLst/>
            </a:prstGeom>
            <a:noFill/>
          </p:spPr>
        </p:pic>
        <p:pic>
          <p:nvPicPr>
            <p:cNvPr id="6155" name="Picture 11" descr="http://www.annualreviews.org/na101/home/literatum/publisher/ar/journals/covergifs/genom/cover_large.jpg"/>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514600" y="5089580"/>
              <a:ext cx="838199" cy="838200"/>
            </a:xfrm>
            <a:prstGeom prst="rect">
              <a:avLst/>
            </a:prstGeom>
            <a:noFill/>
          </p:spPr>
        </p:pic>
        <p:pic>
          <p:nvPicPr>
            <p:cNvPr id="6157" name="Picture 13" descr="http://www.whywesuffer.com/wp-content/uploads/2011/11/WWS-Smoking1.jpg"/>
            <p:cNvPicPr>
              <a:picLocks noChangeAspect="1" noChangeArrowheads="1"/>
            </p:cNvPicPr>
            <p:nvPr/>
          </p:nvPicPr>
          <p:blipFill>
            <a:blip r:embed="rId6" cstate="print">
              <a:duotone>
                <a:prstClr val="black"/>
                <a:schemeClr val="accent1">
                  <a:tint val="45000"/>
                  <a:satMod val="400000"/>
                </a:schemeClr>
              </a:duotone>
            </a:blip>
            <a:srcRect/>
            <a:stretch>
              <a:fillRect/>
            </a:stretch>
          </p:blipFill>
          <p:spPr bwMode="auto">
            <a:xfrm>
              <a:off x="4802525" y="5089580"/>
              <a:ext cx="553747" cy="841248"/>
            </a:xfrm>
            <a:prstGeom prst="rect">
              <a:avLst/>
            </a:prstGeom>
            <a:noFill/>
          </p:spPr>
        </p:pic>
        <p:pic>
          <p:nvPicPr>
            <p:cNvPr id="27650" name="Picture 2" descr="http://health.asuw.org/files/2012/04/Stress2.jpg"/>
            <p:cNvPicPr>
              <a:picLocks noChangeAspect="1" noChangeArrowheads="1"/>
            </p:cNvPicPr>
            <p:nvPr/>
          </p:nvPicPr>
          <p:blipFill>
            <a:blip r:embed="rId7" cstate="print">
              <a:duotone>
                <a:prstClr val="black"/>
                <a:schemeClr val="accent1">
                  <a:tint val="45000"/>
                  <a:satMod val="400000"/>
                </a:schemeClr>
              </a:duotone>
            </a:blip>
            <a:srcRect/>
            <a:stretch>
              <a:fillRect/>
            </a:stretch>
          </p:blipFill>
          <p:spPr bwMode="auto">
            <a:xfrm>
              <a:off x="2726152" y="6031918"/>
              <a:ext cx="1338306" cy="841248"/>
            </a:xfrm>
            <a:prstGeom prst="rect">
              <a:avLst/>
            </a:prstGeom>
            <a:noFill/>
          </p:spPr>
        </p:pic>
        <p:pic>
          <p:nvPicPr>
            <p:cNvPr id="27652" name="Picture 4" descr="https://www.diabetesmine.com/wp-content/uploads/2012/03/weightgain.jpg"/>
            <p:cNvPicPr>
              <a:picLocks noChangeAspect="1" noChangeArrowheads="1"/>
            </p:cNvPicPr>
            <p:nvPr/>
          </p:nvPicPr>
          <p:blipFill>
            <a:blip r:embed="rId8" cstate="print">
              <a:duotone>
                <a:prstClr val="black"/>
                <a:schemeClr val="accent1">
                  <a:tint val="45000"/>
                  <a:satMod val="400000"/>
                </a:schemeClr>
              </a:duotone>
            </a:blip>
            <a:srcRect/>
            <a:stretch>
              <a:fillRect/>
            </a:stretch>
          </p:blipFill>
          <p:spPr bwMode="auto">
            <a:xfrm>
              <a:off x="3505201" y="5089580"/>
              <a:ext cx="1113035" cy="841248"/>
            </a:xfrm>
            <a:prstGeom prst="rect">
              <a:avLst/>
            </a:prstGeom>
            <a:noFill/>
          </p:spPr>
        </p:pic>
      </p:grpSp>
      <p:sp>
        <p:nvSpPr>
          <p:cNvPr id="15" name="Title 1"/>
          <p:cNvSpPr txBox="1">
            <a:spLocks/>
          </p:cNvSpPr>
          <p:nvPr/>
        </p:nvSpPr>
        <p:spPr>
          <a:xfrm>
            <a:off x="457200" y="254000"/>
            <a:ext cx="8229600" cy="1143000"/>
          </a:xfrm>
          <a:prstGeom prst="rect">
            <a:avLst/>
          </a:prstGeom>
        </p:spPr>
        <p:txBody>
          <a:bodyPr vert="horz" lIns="91396" tIns="45698" rIns="91396" bIns="45698" rtlCol="0" anchor="ctr">
            <a:normAutofit fontScale="90000" lnSpcReduction="10000"/>
          </a:bodyPr>
          <a:lstStyle>
            <a:lvl1pPr algn="ctr" defTabSz="913962" rtl="0" eaLnBrk="1" latinLnBrk="0" hangingPunct="1">
              <a:spcBef>
                <a:spcPct val="0"/>
              </a:spcBef>
              <a:buNone/>
              <a:defRPr sz="4400" kern="1200">
                <a:solidFill>
                  <a:schemeClr val="tx1"/>
                </a:solidFill>
                <a:latin typeface="+mj-lt"/>
                <a:ea typeface="+mj-ea"/>
                <a:cs typeface="+mj-cs"/>
              </a:defRPr>
            </a:lvl1pPr>
          </a:lstStyle>
          <a:p>
            <a:pPr>
              <a:lnSpc>
                <a:spcPct val="90000"/>
              </a:lnSpc>
            </a:pPr>
            <a:r>
              <a:rPr lang="en-US" dirty="0">
                <a:solidFill>
                  <a:srgbClr val="FFFF00"/>
                </a:solidFill>
              </a:rPr>
              <a:t>Life course epidemiology</a:t>
            </a:r>
            <a:br>
              <a:rPr lang="en-US" dirty="0">
                <a:solidFill>
                  <a:srgbClr val="FFFF00"/>
                </a:solidFill>
              </a:rPr>
            </a:br>
            <a:r>
              <a:rPr lang="en-US" dirty="0">
                <a:solidFill>
                  <a:srgbClr val="FFFF00"/>
                </a:solidFill>
              </a:rPr>
              <a:t>conceptual models</a:t>
            </a:r>
          </a:p>
        </p:txBody>
      </p:sp>
    </p:spTree>
    <p:extLst>
      <p:ext uri="{BB962C8B-B14F-4D97-AF65-F5344CB8AC3E}">
        <p14:creationId xmlns:p14="http://schemas.microsoft.com/office/powerpoint/2010/main" val="2027133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2"/>
            <a:ext cx="8229600" cy="4449763"/>
          </a:xfrm>
        </p:spPr>
        <p:txBody>
          <a:bodyPr>
            <a:normAutofit/>
          </a:bodyPr>
          <a:lstStyle/>
          <a:p>
            <a:pPr lvl="1"/>
            <a:r>
              <a:rPr lang="en-US" sz="2500" dirty="0">
                <a:latin typeface="+mj-lt"/>
              </a:rPr>
              <a:t>An exposure acting during a specific timeframe has lifelong effects on physiology that are </a:t>
            </a:r>
            <a:r>
              <a:rPr lang="en-US" sz="2500" u="sng" dirty="0">
                <a:latin typeface="+mj-lt"/>
              </a:rPr>
              <a:t>not altered</a:t>
            </a:r>
            <a:r>
              <a:rPr lang="en-US" sz="2500" dirty="0">
                <a:latin typeface="+mj-lt"/>
              </a:rPr>
              <a:t> by later experiences</a:t>
            </a:r>
            <a:r>
              <a:rPr lang="en-US" dirty="0" smtClean="0">
                <a:latin typeface="+mj-lt"/>
              </a:rPr>
              <a:t/>
            </a:r>
            <a:br>
              <a:rPr lang="en-US" dirty="0" smtClean="0">
                <a:latin typeface="+mj-lt"/>
              </a:rPr>
            </a:br>
            <a:endParaRPr lang="en-US" dirty="0" smtClean="0">
              <a:latin typeface="+mj-lt"/>
            </a:endParaRPr>
          </a:p>
        </p:txBody>
      </p:sp>
      <p:sp>
        <p:nvSpPr>
          <p:cNvPr id="2" name="Title 1"/>
          <p:cNvSpPr>
            <a:spLocks noGrp="1"/>
          </p:cNvSpPr>
          <p:nvPr>
            <p:ph type="title"/>
          </p:nvPr>
        </p:nvSpPr>
        <p:spPr/>
        <p:txBody>
          <a:bodyPr>
            <a:normAutofit/>
          </a:bodyPr>
          <a:lstStyle/>
          <a:p>
            <a:r>
              <a:rPr lang="en-US" sz="3300" dirty="0">
                <a:solidFill>
                  <a:srgbClr val="FFFF00"/>
                </a:solidFill>
              </a:rPr>
              <a:t>Critical Period Models:</a:t>
            </a:r>
          </a:p>
        </p:txBody>
      </p:sp>
      <p:sp>
        <p:nvSpPr>
          <p:cNvPr id="4" name="TextBox 3"/>
          <p:cNvSpPr txBox="1"/>
          <p:nvPr/>
        </p:nvSpPr>
        <p:spPr>
          <a:xfrm>
            <a:off x="1295400" y="3849471"/>
            <a:ext cx="2057400" cy="646331"/>
          </a:xfrm>
          <a:prstGeom prst="rect">
            <a:avLst/>
          </a:prstGeom>
          <a:noFill/>
          <a:ln>
            <a:solidFill>
              <a:schemeClr val="tx1"/>
            </a:solidFill>
          </a:ln>
        </p:spPr>
        <p:txBody>
          <a:bodyPr wrap="square" rtlCol="0">
            <a:spAutoFit/>
          </a:bodyPr>
          <a:lstStyle/>
          <a:p>
            <a:pPr algn="ctr" defTabSz="913962"/>
            <a:r>
              <a:rPr lang="en-US" dirty="0">
                <a:solidFill>
                  <a:prstClr val="white"/>
                </a:solidFill>
              </a:rPr>
              <a:t>Bendectin exposure </a:t>
            </a:r>
            <a:r>
              <a:rPr lang="en-US" i="1" dirty="0">
                <a:solidFill>
                  <a:prstClr val="white"/>
                </a:solidFill>
              </a:rPr>
              <a:t>in utero</a:t>
            </a:r>
            <a:endParaRPr lang="en-US" dirty="0">
              <a:solidFill>
                <a:prstClr val="white"/>
              </a:solidFill>
            </a:endParaRPr>
          </a:p>
        </p:txBody>
      </p:sp>
      <p:sp>
        <p:nvSpPr>
          <p:cNvPr id="5" name="TextBox 4"/>
          <p:cNvSpPr txBox="1"/>
          <p:nvPr/>
        </p:nvSpPr>
        <p:spPr>
          <a:xfrm>
            <a:off x="5499100" y="3962400"/>
            <a:ext cx="2057400" cy="369332"/>
          </a:xfrm>
          <a:prstGeom prst="rect">
            <a:avLst/>
          </a:prstGeom>
          <a:noFill/>
          <a:ln>
            <a:solidFill>
              <a:schemeClr val="tx1"/>
            </a:solidFill>
          </a:ln>
        </p:spPr>
        <p:txBody>
          <a:bodyPr wrap="square" rtlCol="0">
            <a:spAutoFit/>
          </a:bodyPr>
          <a:lstStyle/>
          <a:p>
            <a:pPr algn="ctr" defTabSz="913962"/>
            <a:r>
              <a:rPr lang="en-US" dirty="0">
                <a:solidFill>
                  <a:prstClr val="white"/>
                </a:solidFill>
              </a:rPr>
              <a:t>Infertility </a:t>
            </a:r>
          </a:p>
        </p:txBody>
      </p:sp>
      <p:sp>
        <p:nvSpPr>
          <p:cNvPr id="6" name="Slide Number Placeholder 5"/>
          <p:cNvSpPr>
            <a:spLocks noGrp="1"/>
          </p:cNvSpPr>
          <p:nvPr>
            <p:ph type="sldNum" sz="quarter" idx="12"/>
          </p:nvPr>
        </p:nvSpPr>
        <p:spPr/>
        <p:txBody>
          <a:bodyPr/>
          <a:lstStyle/>
          <a:p>
            <a:fld id="{579035F0-8CE7-49FC-9550-97FA5D325A68}" type="slidenum">
              <a:rPr lang="en-US" smtClean="0">
                <a:solidFill>
                  <a:prstClr val="white">
                    <a:tint val="75000"/>
                  </a:prstClr>
                </a:solidFill>
              </a:rPr>
              <a:pPr/>
              <a:t>19</a:t>
            </a:fld>
            <a:endParaRPr lang="en-US" dirty="0">
              <a:solidFill>
                <a:prstClr val="white">
                  <a:tint val="75000"/>
                </a:prstClr>
              </a:solidFill>
            </a:endParaRPr>
          </a:p>
        </p:txBody>
      </p:sp>
      <p:cxnSp>
        <p:nvCxnSpPr>
          <p:cNvPr id="8" name="Straight Arrow Connector 7"/>
          <p:cNvCxnSpPr/>
          <p:nvPr/>
        </p:nvCxnSpPr>
        <p:spPr>
          <a:xfrm>
            <a:off x="3403600" y="4147066"/>
            <a:ext cx="2057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 y="1066802"/>
            <a:ext cx="8104414" cy="492443"/>
          </a:xfrm>
          <a:prstGeom prst="rect">
            <a:avLst/>
          </a:prstGeom>
          <a:noFill/>
        </p:spPr>
        <p:txBody>
          <a:bodyPr wrap="square" rtlCol="0">
            <a:spAutoFit/>
          </a:bodyPr>
          <a:lstStyle/>
          <a:p>
            <a:pPr algn="ctr" defTabSz="913962"/>
            <a:r>
              <a:rPr lang="en-US" sz="2600" dirty="0">
                <a:solidFill>
                  <a:srgbClr val="EEECE1"/>
                </a:solidFill>
              </a:rPr>
              <a:t>“Critical period with no later modifiers”</a:t>
            </a:r>
          </a:p>
        </p:txBody>
      </p:sp>
      <p:grpSp>
        <p:nvGrpSpPr>
          <p:cNvPr id="12" name="Group 11"/>
          <p:cNvGrpSpPr/>
          <p:nvPr/>
        </p:nvGrpSpPr>
        <p:grpSpPr>
          <a:xfrm>
            <a:off x="1270000" y="4953000"/>
            <a:ext cx="6426200" cy="381000"/>
            <a:chOff x="1270000" y="4953000"/>
            <a:chExt cx="6426200" cy="381000"/>
          </a:xfrm>
        </p:grpSpPr>
        <p:sp>
          <p:nvSpPr>
            <p:cNvPr id="10" name="Right Arrow 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11" name="TextBox 1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Tree>
    <p:extLst>
      <p:ext uri="{BB962C8B-B14F-4D97-AF65-F5344CB8AC3E}">
        <p14:creationId xmlns:p14="http://schemas.microsoft.com/office/powerpoint/2010/main" val="71622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solidFill>
                  <a:srgbClr val="FFFF00"/>
                </a:solidFill>
              </a:rPr>
              <a:t>Outline</a:t>
            </a:r>
            <a:endParaRPr lang="en-US" dirty="0">
              <a:solidFill>
                <a:srgbClr val="FFFF00"/>
              </a:solidFill>
            </a:endParaRPr>
          </a:p>
        </p:txBody>
      </p:sp>
      <p:sp>
        <p:nvSpPr>
          <p:cNvPr id="3" name="Content Placeholder 2"/>
          <p:cNvSpPr>
            <a:spLocks noGrp="1"/>
          </p:cNvSpPr>
          <p:nvPr>
            <p:ph idx="1"/>
          </p:nvPr>
        </p:nvSpPr>
        <p:spPr>
          <a:xfrm>
            <a:off x="617014" y="1662685"/>
            <a:ext cx="8069786" cy="3912615"/>
          </a:xfrm>
        </p:spPr>
        <p:txBody>
          <a:bodyPr>
            <a:normAutofit fontScale="25000" lnSpcReduction="20000"/>
          </a:bodyPr>
          <a:lstStyle/>
          <a:p>
            <a:pPr marL="0" indent="0">
              <a:buNone/>
            </a:pPr>
            <a:endParaRPr lang="en-US" sz="7500" dirty="0" smtClean="0"/>
          </a:p>
          <a:p>
            <a:pPr marL="347663" indent="-347663"/>
            <a:r>
              <a:rPr lang="en-US" sz="10400" dirty="0" smtClean="0"/>
              <a:t>Asking the right questions </a:t>
            </a:r>
            <a:r>
              <a:rPr lang="en-US" sz="10400" dirty="0" smtClean="0"/>
              <a:t/>
            </a:r>
            <a:br>
              <a:rPr lang="en-US" sz="10400" dirty="0" smtClean="0"/>
            </a:br>
            <a:endParaRPr lang="en-US" sz="10400" dirty="0" smtClean="0"/>
          </a:p>
          <a:p>
            <a:pPr marL="347663" indent="-347663"/>
            <a:r>
              <a:rPr lang="en-US" sz="10400" dirty="0" smtClean="0"/>
              <a:t>Developmental origins of health and disease (</a:t>
            </a:r>
            <a:r>
              <a:rPr lang="en-US" sz="10400" dirty="0" err="1" smtClean="0"/>
              <a:t>DOHaD</a:t>
            </a:r>
            <a:r>
              <a:rPr lang="en-US" sz="10400" dirty="0" smtClean="0"/>
              <a:t>)</a:t>
            </a:r>
            <a:r>
              <a:rPr lang="en-US" sz="10400" dirty="0" smtClean="0"/>
              <a:t/>
            </a:r>
            <a:br>
              <a:rPr lang="en-US" sz="10400" dirty="0" smtClean="0"/>
            </a:br>
            <a:endParaRPr lang="en-US" sz="10400" dirty="0" smtClean="0"/>
          </a:p>
          <a:p>
            <a:pPr marL="347663" indent="-347663"/>
            <a:r>
              <a:rPr lang="en-US" sz="10400" dirty="0" smtClean="0"/>
              <a:t>DAGs and conceptual models</a:t>
            </a:r>
          </a:p>
          <a:p>
            <a:pPr marL="347663" indent="-347663"/>
            <a:endParaRPr lang="en-US" sz="10400" dirty="0"/>
          </a:p>
          <a:p>
            <a:pPr marL="347663" indent="-347663"/>
            <a:r>
              <a:rPr lang="en-US" sz="10400" dirty="0" smtClean="0"/>
              <a:t>An exercise</a:t>
            </a:r>
            <a:endParaRPr lang="en-US" sz="10400" dirty="0" smtClean="0"/>
          </a:p>
          <a:p>
            <a:pPr marL="347663" indent="-347663"/>
            <a:endParaRPr lang="en-US" sz="10400" dirty="0" smtClean="0"/>
          </a:p>
          <a:p>
            <a:pPr marL="347663" indent="-347663"/>
            <a:endParaRPr lang="en-US" sz="10400" dirty="0"/>
          </a:p>
          <a:p>
            <a:pPr marL="347663" indent="-347663"/>
            <a:endParaRPr lang="en-US" sz="10400" dirty="0" smtClean="0"/>
          </a:p>
          <a:p>
            <a:pPr marL="347663" indent="-347663"/>
            <a:endParaRPr lang="en-US" sz="10400" dirty="0"/>
          </a:p>
          <a:p>
            <a:pPr marL="347663" indent="-347663"/>
            <a:endParaRPr lang="en-US" sz="10400" dirty="0" smtClean="0"/>
          </a:p>
          <a:p>
            <a:pPr marL="347663" indent="-347663"/>
            <a:endParaRPr lang="en-US" sz="10400" dirty="0" smtClean="0"/>
          </a:p>
          <a:p>
            <a:pPr marL="347663" indent="-347663"/>
            <a:endParaRPr lang="en-US" sz="10400" dirty="0"/>
          </a:p>
          <a:p>
            <a:pPr marL="347663" indent="-347663"/>
            <a:r>
              <a:rPr lang="en-US" sz="10400" dirty="0" smtClean="0">
                <a:solidFill>
                  <a:schemeClr val="bg2"/>
                </a:solidFill>
              </a:rPr>
              <a:t>Questions</a:t>
            </a:r>
          </a:p>
        </p:txBody>
      </p:sp>
      <p:sp>
        <p:nvSpPr>
          <p:cNvPr id="4" name="Slide Number Placeholder 3"/>
          <p:cNvSpPr>
            <a:spLocks noGrp="1"/>
          </p:cNvSpPr>
          <p:nvPr>
            <p:ph type="sldNum" sz="quarter" idx="12"/>
          </p:nvPr>
        </p:nvSpPr>
        <p:spPr/>
        <p:txBody>
          <a:bodyPr/>
          <a:lstStyle/>
          <a:p>
            <a:fld id="{6B091CC4-16C7-4F58-9DAC-0214ABB0664D}" type="slidenum">
              <a:rPr lang="en-US" smtClean="0"/>
              <a:pPr/>
              <a:t>2</a:t>
            </a:fld>
            <a:endParaRPr lang="en-US" dirty="0"/>
          </a:p>
        </p:txBody>
      </p:sp>
    </p:spTree>
    <p:extLst>
      <p:ext uri="{BB962C8B-B14F-4D97-AF65-F5344CB8AC3E}">
        <p14:creationId xmlns:p14="http://schemas.microsoft.com/office/powerpoint/2010/main" val="3584365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014" y="1620520"/>
            <a:ext cx="8229600" cy="2286000"/>
          </a:xfrm>
        </p:spPr>
        <p:txBody>
          <a:bodyPr>
            <a:normAutofit/>
          </a:bodyPr>
          <a:lstStyle/>
          <a:p>
            <a:pPr lvl="1"/>
            <a:r>
              <a:rPr lang="en-US" sz="2500" dirty="0">
                <a:latin typeface="+mj-lt"/>
              </a:rPr>
              <a:t>An exposure acting during a specific timeframe has lifelong effects on physiology that </a:t>
            </a:r>
            <a:r>
              <a:rPr lang="en-US" sz="2500" u="sng" dirty="0">
                <a:latin typeface="+mj-lt"/>
              </a:rPr>
              <a:t>can be modified</a:t>
            </a:r>
            <a:r>
              <a:rPr lang="en-US" sz="2500" dirty="0">
                <a:latin typeface="+mj-lt"/>
              </a:rPr>
              <a:t> by later experiences</a:t>
            </a:r>
          </a:p>
        </p:txBody>
      </p:sp>
      <p:sp>
        <p:nvSpPr>
          <p:cNvPr id="6" name="Slide Number Placeholder 5"/>
          <p:cNvSpPr>
            <a:spLocks noGrp="1"/>
          </p:cNvSpPr>
          <p:nvPr>
            <p:ph type="sldNum" sz="quarter" idx="12"/>
          </p:nvPr>
        </p:nvSpPr>
        <p:spPr/>
        <p:txBody>
          <a:bodyPr/>
          <a:lstStyle/>
          <a:p>
            <a:fld id="{579035F0-8CE7-49FC-9550-97FA5D325A68}" type="slidenum">
              <a:rPr lang="en-US" smtClean="0">
                <a:solidFill>
                  <a:prstClr val="white">
                    <a:tint val="75000"/>
                  </a:prstClr>
                </a:solidFill>
              </a:rPr>
              <a:pPr/>
              <a:t>20</a:t>
            </a:fld>
            <a:endParaRPr lang="en-US" dirty="0">
              <a:solidFill>
                <a:prstClr val="white">
                  <a:tint val="75000"/>
                </a:prstClr>
              </a:solidFill>
            </a:endParaRPr>
          </a:p>
        </p:txBody>
      </p:sp>
      <p:grpSp>
        <p:nvGrpSpPr>
          <p:cNvPr id="26" name="Group 25"/>
          <p:cNvGrpSpPr/>
          <p:nvPr/>
        </p:nvGrpSpPr>
        <p:grpSpPr>
          <a:xfrm>
            <a:off x="1651000" y="3493627"/>
            <a:ext cx="6045200" cy="1739807"/>
            <a:chOff x="1498600" y="4192125"/>
            <a:chExt cx="6045200" cy="1739807"/>
          </a:xfrm>
        </p:grpSpPr>
        <p:sp>
          <p:nvSpPr>
            <p:cNvPr id="4" name="TextBox 3"/>
            <p:cNvSpPr txBox="1"/>
            <p:nvPr/>
          </p:nvSpPr>
          <p:spPr>
            <a:xfrm>
              <a:off x="1498600" y="5562600"/>
              <a:ext cx="1371600" cy="369332"/>
            </a:xfrm>
            <a:prstGeom prst="rect">
              <a:avLst/>
            </a:prstGeom>
            <a:noFill/>
            <a:ln>
              <a:solidFill>
                <a:schemeClr val="tx1"/>
              </a:solidFill>
            </a:ln>
          </p:spPr>
          <p:txBody>
            <a:bodyPr wrap="square" rtlCol="0">
              <a:spAutoFit/>
            </a:bodyPr>
            <a:lstStyle/>
            <a:p>
              <a:pPr algn="ctr" defTabSz="913962"/>
              <a:r>
                <a:rPr lang="en-US" dirty="0">
                  <a:solidFill>
                    <a:prstClr val="white"/>
                  </a:solidFill>
                </a:rPr>
                <a:t>IUGR</a:t>
              </a:r>
            </a:p>
          </p:txBody>
        </p:sp>
        <p:sp>
          <p:nvSpPr>
            <p:cNvPr id="5" name="TextBox 4"/>
            <p:cNvSpPr txBox="1"/>
            <p:nvPr/>
          </p:nvSpPr>
          <p:spPr>
            <a:xfrm>
              <a:off x="5486400" y="5562600"/>
              <a:ext cx="2057400" cy="369332"/>
            </a:xfrm>
            <a:prstGeom prst="rect">
              <a:avLst/>
            </a:prstGeom>
            <a:noFill/>
            <a:ln>
              <a:solidFill>
                <a:schemeClr val="tx1"/>
              </a:solidFill>
            </a:ln>
          </p:spPr>
          <p:txBody>
            <a:bodyPr wrap="square" rtlCol="0">
              <a:spAutoFit/>
            </a:bodyPr>
            <a:lstStyle/>
            <a:p>
              <a:pPr algn="ctr" defTabSz="913962"/>
              <a:r>
                <a:rPr lang="en-US" dirty="0">
                  <a:solidFill>
                    <a:prstClr val="white"/>
                  </a:solidFill>
                </a:rPr>
                <a:t>Adult T2DM</a:t>
              </a:r>
            </a:p>
          </p:txBody>
        </p:sp>
        <p:cxnSp>
          <p:nvCxnSpPr>
            <p:cNvPr id="8" name="Straight Connector 7"/>
            <p:cNvCxnSpPr>
              <a:stCxn id="4" idx="3"/>
            </p:cNvCxnSpPr>
            <p:nvPr/>
          </p:nvCxnSpPr>
          <p:spPr>
            <a:xfrm flipV="1">
              <a:off x="2870200" y="5562600"/>
              <a:ext cx="1320800" cy="18466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78200" y="4192125"/>
              <a:ext cx="1600200" cy="369332"/>
            </a:xfrm>
            <a:prstGeom prst="rect">
              <a:avLst/>
            </a:prstGeom>
            <a:noFill/>
            <a:ln>
              <a:solidFill>
                <a:schemeClr val="tx1"/>
              </a:solidFill>
            </a:ln>
          </p:spPr>
          <p:txBody>
            <a:bodyPr wrap="square" rtlCol="0">
              <a:spAutoFit/>
            </a:bodyPr>
            <a:lstStyle/>
            <a:p>
              <a:pPr algn="ctr" defTabSz="913962"/>
              <a:r>
                <a:rPr lang="en-US" dirty="0">
                  <a:solidFill>
                    <a:prstClr val="white"/>
                  </a:solidFill>
                </a:rPr>
                <a:t>Diet</a:t>
              </a:r>
            </a:p>
          </p:txBody>
        </p:sp>
        <p:cxnSp>
          <p:nvCxnSpPr>
            <p:cNvPr id="12" name="Straight Connector 11"/>
            <p:cNvCxnSpPr/>
            <p:nvPr/>
          </p:nvCxnSpPr>
          <p:spPr>
            <a:xfrm flipH="1">
              <a:off x="4183380" y="4580652"/>
              <a:ext cx="2540" cy="914400"/>
            </a:xfrm>
            <a:prstGeom prst="line">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1"/>
            </p:cNvCxnSpPr>
            <p:nvPr/>
          </p:nvCxnSpPr>
          <p:spPr>
            <a:xfrm>
              <a:off x="4191000" y="5562600"/>
              <a:ext cx="1295400" cy="184666"/>
            </a:xfrm>
            <a:prstGeom prst="straightConnector1">
              <a:avLst/>
            </a:prstGeom>
            <a:ln w="254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134973" y="5507844"/>
              <a:ext cx="91440" cy="914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grpSp>
      <p:grpSp>
        <p:nvGrpSpPr>
          <p:cNvPr id="31" name="Group 30"/>
          <p:cNvGrpSpPr/>
          <p:nvPr/>
        </p:nvGrpSpPr>
        <p:grpSpPr>
          <a:xfrm>
            <a:off x="1447800" y="5462032"/>
            <a:ext cx="6426200" cy="381000"/>
            <a:chOff x="1270000" y="4953000"/>
            <a:chExt cx="6426200" cy="381000"/>
          </a:xfrm>
        </p:grpSpPr>
        <p:sp>
          <p:nvSpPr>
            <p:cNvPr id="32" name="Right Arrow 31"/>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33" name="TextBox 32"/>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
        <p:nvSpPr>
          <p:cNvPr id="20" name="Title 1"/>
          <p:cNvSpPr>
            <a:spLocks noGrp="1"/>
          </p:cNvSpPr>
          <p:nvPr>
            <p:ph type="title"/>
          </p:nvPr>
        </p:nvSpPr>
        <p:spPr>
          <a:xfrm>
            <a:off x="457200" y="274638"/>
            <a:ext cx="8229600" cy="1143000"/>
          </a:xfrm>
        </p:spPr>
        <p:txBody>
          <a:bodyPr>
            <a:normAutofit/>
          </a:bodyPr>
          <a:lstStyle/>
          <a:p>
            <a:r>
              <a:rPr lang="en-US" sz="3300" dirty="0">
                <a:solidFill>
                  <a:srgbClr val="FFFF00"/>
                </a:solidFill>
              </a:rPr>
              <a:t>Critical Period Models:</a:t>
            </a:r>
          </a:p>
        </p:txBody>
      </p:sp>
      <p:sp>
        <p:nvSpPr>
          <p:cNvPr id="21" name="TextBox 20"/>
          <p:cNvSpPr txBox="1"/>
          <p:nvPr/>
        </p:nvSpPr>
        <p:spPr>
          <a:xfrm>
            <a:off x="457200" y="1066802"/>
            <a:ext cx="8104414" cy="492443"/>
          </a:xfrm>
          <a:prstGeom prst="rect">
            <a:avLst/>
          </a:prstGeom>
          <a:noFill/>
        </p:spPr>
        <p:txBody>
          <a:bodyPr wrap="square" rtlCol="0">
            <a:spAutoFit/>
          </a:bodyPr>
          <a:lstStyle/>
          <a:p>
            <a:pPr algn="ctr" defTabSz="913962"/>
            <a:r>
              <a:rPr lang="en-US" sz="2600" dirty="0">
                <a:solidFill>
                  <a:srgbClr val="EEECE1"/>
                </a:solidFill>
              </a:rPr>
              <a:t>“Critical period with modifiers”</a:t>
            </a:r>
          </a:p>
        </p:txBody>
      </p:sp>
    </p:spTree>
    <p:extLst>
      <p:ext uri="{BB962C8B-B14F-4D97-AF65-F5344CB8AC3E}">
        <p14:creationId xmlns:p14="http://schemas.microsoft.com/office/powerpoint/2010/main" val="304720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3839"/>
            <a:ext cx="7924800" cy="4525963"/>
          </a:xfrm>
        </p:spPr>
        <p:txBody>
          <a:bodyPr/>
          <a:lstStyle/>
          <a:p>
            <a:r>
              <a:rPr lang="en-US" dirty="0" smtClean="0">
                <a:solidFill>
                  <a:schemeClr val="accent5">
                    <a:lumMod val="50000"/>
                  </a:schemeClr>
                </a:solidFill>
                <a:latin typeface="+mj-lt"/>
              </a:rPr>
              <a:t>“Critical period” models</a:t>
            </a:r>
            <a:br>
              <a:rPr lang="en-US" dirty="0" smtClean="0">
                <a:solidFill>
                  <a:schemeClr val="accent5">
                    <a:lumMod val="50000"/>
                  </a:schemeClr>
                </a:solidFill>
                <a:latin typeface="+mj-lt"/>
              </a:rPr>
            </a:br>
            <a:r>
              <a:rPr lang="en-US" dirty="0" smtClean="0">
                <a:latin typeface="+mj-lt"/>
              </a:rPr>
              <a:t/>
            </a:r>
            <a:br>
              <a:rPr lang="en-US" dirty="0" smtClean="0">
                <a:latin typeface="+mj-lt"/>
              </a:rPr>
            </a:br>
            <a:r>
              <a:rPr lang="en-US" dirty="0" smtClean="0">
                <a:latin typeface="+mj-lt"/>
              </a:rPr>
              <a:t/>
            </a:r>
            <a:br>
              <a:rPr lang="en-US" dirty="0" smtClean="0">
                <a:latin typeface="+mj-lt"/>
              </a:rPr>
            </a:br>
            <a:endParaRPr lang="en-US" dirty="0" smtClean="0">
              <a:latin typeface="+mj-lt"/>
            </a:endParaRPr>
          </a:p>
          <a:p>
            <a:endParaRPr lang="en-US" dirty="0" smtClean="0">
              <a:latin typeface="+mj-lt"/>
            </a:endParaRPr>
          </a:p>
          <a:p>
            <a:r>
              <a:rPr lang="en-US" dirty="0" smtClean="0">
                <a:latin typeface="+mj-lt"/>
              </a:rPr>
              <a:t>“Accumulation of risk” models</a:t>
            </a:r>
          </a:p>
        </p:txBody>
      </p:sp>
      <p:pic>
        <p:nvPicPr>
          <p:cNvPr id="6145" name="Picture 1"/>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100"/>
                    </a14:imgEffect>
                    <a14:imgEffect>
                      <a14:saturation sat="112000"/>
                    </a14:imgEffect>
                    <a14:imgEffect>
                      <a14:brightnessContrast bright="-54000" contrast="-18000"/>
                    </a14:imgEffect>
                  </a14:imgLayer>
                </a14:imgProps>
              </a:ext>
            </a:extLst>
          </a:blip>
          <a:srcRect/>
          <a:stretch>
            <a:fillRect/>
          </a:stretch>
        </p:blipFill>
        <p:spPr bwMode="auto">
          <a:xfrm>
            <a:off x="3007011" y="2103122"/>
            <a:ext cx="1393950" cy="192623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21</a:t>
            </a:fld>
            <a:endParaRPr lang="en-US" dirty="0">
              <a:solidFill>
                <a:prstClr val="white">
                  <a:tint val="75000"/>
                </a:prstClr>
              </a:solidFill>
            </a:endParaRPr>
          </a:p>
        </p:txBody>
      </p:sp>
      <p:grpSp>
        <p:nvGrpSpPr>
          <p:cNvPr id="14" name="Group 13"/>
          <p:cNvGrpSpPr/>
          <p:nvPr/>
        </p:nvGrpSpPr>
        <p:grpSpPr>
          <a:xfrm>
            <a:off x="2328832" y="4711732"/>
            <a:ext cx="2841672" cy="1783586"/>
            <a:chOff x="2514600" y="5089580"/>
            <a:chExt cx="2841672" cy="1783586"/>
          </a:xfrm>
        </p:grpSpPr>
        <p:pic>
          <p:nvPicPr>
            <p:cNvPr id="6151" name="Picture 7" descr="http://trialx.com/curetalk/wp-content/blogs.dir/7/files/2013/02/junk-food-puzzle-1.jpg"/>
            <p:cNvPicPr>
              <a:picLocks noChangeAspect="1" noChangeArrowheads="1"/>
            </p:cNvPicPr>
            <p:nvPr/>
          </p:nvPicPr>
          <p:blipFill>
            <a:blip r:embed="rId5" cstate="print"/>
            <a:srcRect/>
            <a:stretch>
              <a:fillRect/>
            </a:stretch>
          </p:blipFill>
          <p:spPr bwMode="auto">
            <a:xfrm>
              <a:off x="4190840" y="6031918"/>
              <a:ext cx="841248" cy="841248"/>
            </a:xfrm>
            <a:prstGeom prst="rect">
              <a:avLst/>
            </a:prstGeom>
            <a:noFill/>
          </p:spPr>
        </p:pic>
        <p:pic>
          <p:nvPicPr>
            <p:cNvPr id="6155" name="Picture 11" descr="http://www.annualreviews.org/na101/home/literatum/publisher/ar/journals/covergifs/genom/cover_large.jpg"/>
            <p:cNvPicPr>
              <a:picLocks noChangeAspect="1" noChangeArrowheads="1"/>
            </p:cNvPicPr>
            <p:nvPr/>
          </p:nvPicPr>
          <p:blipFill>
            <a:blip r:embed="rId6" cstate="print"/>
            <a:srcRect/>
            <a:stretch>
              <a:fillRect/>
            </a:stretch>
          </p:blipFill>
          <p:spPr bwMode="auto">
            <a:xfrm>
              <a:off x="2514600" y="5089580"/>
              <a:ext cx="838199" cy="838200"/>
            </a:xfrm>
            <a:prstGeom prst="rect">
              <a:avLst/>
            </a:prstGeom>
            <a:noFill/>
          </p:spPr>
        </p:pic>
        <p:pic>
          <p:nvPicPr>
            <p:cNvPr id="6157" name="Picture 13" descr="http://www.whywesuffer.com/wp-content/uploads/2011/11/WWS-Smoking1.jpg"/>
            <p:cNvPicPr>
              <a:picLocks noChangeAspect="1" noChangeArrowheads="1"/>
            </p:cNvPicPr>
            <p:nvPr/>
          </p:nvPicPr>
          <p:blipFill>
            <a:blip r:embed="rId7" cstate="print"/>
            <a:srcRect/>
            <a:stretch>
              <a:fillRect/>
            </a:stretch>
          </p:blipFill>
          <p:spPr bwMode="auto">
            <a:xfrm>
              <a:off x="4802525" y="5089580"/>
              <a:ext cx="553747" cy="841248"/>
            </a:xfrm>
            <a:prstGeom prst="rect">
              <a:avLst/>
            </a:prstGeom>
            <a:noFill/>
          </p:spPr>
        </p:pic>
        <p:pic>
          <p:nvPicPr>
            <p:cNvPr id="27650" name="Picture 2" descr="http://health.asuw.org/files/2012/04/Stress2.jpg"/>
            <p:cNvPicPr>
              <a:picLocks noChangeAspect="1" noChangeArrowheads="1"/>
            </p:cNvPicPr>
            <p:nvPr/>
          </p:nvPicPr>
          <p:blipFill>
            <a:blip r:embed="rId8" cstate="print"/>
            <a:srcRect/>
            <a:stretch>
              <a:fillRect/>
            </a:stretch>
          </p:blipFill>
          <p:spPr bwMode="auto">
            <a:xfrm>
              <a:off x="2726152" y="6031918"/>
              <a:ext cx="1338306" cy="841248"/>
            </a:xfrm>
            <a:prstGeom prst="rect">
              <a:avLst/>
            </a:prstGeom>
            <a:noFill/>
          </p:spPr>
        </p:pic>
        <p:pic>
          <p:nvPicPr>
            <p:cNvPr id="27652" name="Picture 4" descr="https://www.diabetesmine.com/wp-content/uploads/2012/03/weightgain.jpg"/>
            <p:cNvPicPr>
              <a:picLocks noChangeAspect="1" noChangeArrowheads="1"/>
            </p:cNvPicPr>
            <p:nvPr/>
          </p:nvPicPr>
          <p:blipFill>
            <a:blip r:embed="rId9" cstate="print"/>
            <a:srcRect/>
            <a:stretch>
              <a:fillRect/>
            </a:stretch>
          </p:blipFill>
          <p:spPr bwMode="auto">
            <a:xfrm>
              <a:off x="3505201" y="5089580"/>
              <a:ext cx="1113035" cy="841248"/>
            </a:xfrm>
            <a:prstGeom prst="rect">
              <a:avLst/>
            </a:prstGeom>
            <a:noFill/>
          </p:spPr>
        </p:pic>
      </p:grpSp>
      <p:sp>
        <p:nvSpPr>
          <p:cNvPr id="15" name="Title 1"/>
          <p:cNvSpPr txBox="1">
            <a:spLocks/>
          </p:cNvSpPr>
          <p:nvPr/>
        </p:nvSpPr>
        <p:spPr>
          <a:xfrm>
            <a:off x="457200" y="254000"/>
            <a:ext cx="8229600" cy="1143000"/>
          </a:xfrm>
          <a:prstGeom prst="rect">
            <a:avLst/>
          </a:prstGeom>
        </p:spPr>
        <p:txBody>
          <a:bodyPr vert="horz" lIns="91396" tIns="45698" rIns="91396" bIns="45698" rtlCol="0" anchor="ctr">
            <a:normAutofit fontScale="90000" lnSpcReduction="10000"/>
          </a:bodyPr>
          <a:lstStyle>
            <a:lvl1pPr algn="ctr" defTabSz="913962" rtl="0" eaLnBrk="1" latinLnBrk="0" hangingPunct="1">
              <a:spcBef>
                <a:spcPct val="0"/>
              </a:spcBef>
              <a:buNone/>
              <a:defRPr sz="4400" kern="1200">
                <a:solidFill>
                  <a:schemeClr val="tx1"/>
                </a:solidFill>
                <a:latin typeface="+mj-lt"/>
                <a:ea typeface="+mj-ea"/>
                <a:cs typeface="+mj-cs"/>
              </a:defRPr>
            </a:lvl1pPr>
          </a:lstStyle>
          <a:p>
            <a:pPr>
              <a:lnSpc>
                <a:spcPct val="90000"/>
              </a:lnSpc>
            </a:pPr>
            <a:r>
              <a:rPr lang="en-US" dirty="0">
                <a:solidFill>
                  <a:srgbClr val="FFFF00"/>
                </a:solidFill>
              </a:rPr>
              <a:t>Life course epidemiology</a:t>
            </a:r>
            <a:br>
              <a:rPr lang="en-US" dirty="0">
                <a:solidFill>
                  <a:srgbClr val="FFFF00"/>
                </a:solidFill>
              </a:rPr>
            </a:br>
            <a:r>
              <a:rPr lang="en-US" dirty="0">
                <a:solidFill>
                  <a:srgbClr val="FFFF00"/>
                </a:solidFill>
              </a:rPr>
              <a:t>conceptual models</a:t>
            </a:r>
          </a:p>
        </p:txBody>
      </p:sp>
    </p:spTree>
    <p:extLst>
      <p:ext uri="{BB962C8B-B14F-4D97-AF65-F5344CB8AC3E}">
        <p14:creationId xmlns:p14="http://schemas.microsoft.com/office/powerpoint/2010/main" val="2996371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3354"/>
            <a:ext cx="8534400" cy="4525963"/>
          </a:xfrm>
        </p:spPr>
        <p:txBody>
          <a:bodyPr>
            <a:normAutofit/>
          </a:bodyPr>
          <a:lstStyle/>
          <a:p>
            <a:pPr lvl="1"/>
            <a:r>
              <a:rPr lang="en-US" sz="2500" dirty="0">
                <a:latin typeface="+mj-lt"/>
              </a:rPr>
              <a:t>Risk factors for disease are </a:t>
            </a:r>
            <a:r>
              <a:rPr lang="en-US" sz="2500" b="1" u="sng" dirty="0">
                <a:latin typeface="+mj-lt"/>
              </a:rPr>
              <a:t>independent</a:t>
            </a:r>
            <a:r>
              <a:rPr lang="en-US" sz="2500" dirty="0">
                <a:latin typeface="+mj-lt"/>
              </a:rPr>
              <a:t> and </a:t>
            </a:r>
            <a:r>
              <a:rPr lang="en-US" sz="2500" b="1" u="sng" dirty="0">
                <a:latin typeface="+mj-lt"/>
              </a:rPr>
              <a:t>unrelated</a:t>
            </a:r>
            <a:r>
              <a:rPr lang="en-US" dirty="0" smtClean="0">
                <a:latin typeface="+mj-lt"/>
              </a:rPr>
              <a:t/>
            </a:r>
            <a:br>
              <a:rPr lang="en-US" dirty="0" smtClean="0">
                <a:latin typeface="+mj-lt"/>
              </a:rPr>
            </a:br>
            <a:r>
              <a:rPr lang="en-US" dirty="0" smtClean="0">
                <a:latin typeface="+mj-lt"/>
              </a:rPr>
              <a:t/>
            </a:r>
            <a:br>
              <a:rPr lang="en-US" dirty="0" smtClean="0">
                <a:latin typeface="+mj-lt"/>
              </a:rPr>
            </a:br>
            <a:r>
              <a:rPr lang="en-US" dirty="0" smtClean="0">
                <a:latin typeface="+mj-lt"/>
              </a:rPr>
              <a:t/>
            </a:r>
            <a:br>
              <a:rPr lang="en-US" dirty="0" smtClean="0">
                <a:latin typeface="+mj-lt"/>
              </a:rPr>
            </a:br>
            <a:r>
              <a:rPr lang="en-US" dirty="0" smtClean="0">
                <a:latin typeface="+mj-lt"/>
              </a:rPr>
              <a:t/>
            </a:r>
            <a:br>
              <a:rPr lang="en-US" dirty="0" smtClean="0">
                <a:latin typeface="+mj-lt"/>
              </a:rPr>
            </a:br>
            <a:endParaRPr lang="en-US" dirty="0" smtClean="0">
              <a:latin typeface="+mj-lt"/>
            </a:endParaRPr>
          </a:p>
        </p:txBody>
      </p:sp>
      <p:sp>
        <p:nvSpPr>
          <p:cNvPr id="5" name="TextBox 4"/>
          <p:cNvSpPr txBox="1"/>
          <p:nvPr/>
        </p:nvSpPr>
        <p:spPr>
          <a:xfrm>
            <a:off x="1314188" y="3276597"/>
            <a:ext cx="1980449" cy="338554"/>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Low birthweight</a:t>
            </a:r>
          </a:p>
        </p:txBody>
      </p:sp>
      <p:sp>
        <p:nvSpPr>
          <p:cNvPr id="6" name="TextBox 5"/>
          <p:cNvSpPr txBox="1"/>
          <p:nvPr/>
        </p:nvSpPr>
        <p:spPr>
          <a:xfrm>
            <a:off x="2230886" y="3886197"/>
            <a:ext cx="1728391" cy="338554"/>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Unemployment</a:t>
            </a:r>
          </a:p>
        </p:txBody>
      </p:sp>
      <p:sp>
        <p:nvSpPr>
          <p:cNvPr id="7" name="TextBox 6"/>
          <p:cNvSpPr txBox="1"/>
          <p:nvPr/>
        </p:nvSpPr>
        <p:spPr>
          <a:xfrm>
            <a:off x="3733800" y="4492820"/>
            <a:ext cx="1828800" cy="338554"/>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High sodium diet</a:t>
            </a:r>
          </a:p>
        </p:txBody>
      </p:sp>
      <p:sp>
        <p:nvSpPr>
          <p:cNvPr id="8" name="TextBox 7"/>
          <p:cNvSpPr txBox="1"/>
          <p:nvPr/>
        </p:nvSpPr>
        <p:spPr>
          <a:xfrm rot="5400000">
            <a:off x="5962114" y="3960763"/>
            <a:ext cx="2103120" cy="338554"/>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Hypertension</a:t>
            </a:r>
          </a:p>
        </p:txBody>
      </p:sp>
      <p:cxnSp>
        <p:nvCxnSpPr>
          <p:cNvPr id="9" name="Straight Arrow Connector 8"/>
          <p:cNvCxnSpPr/>
          <p:nvPr/>
        </p:nvCxnSpPr>
        <p:spPr>
          <a:xfrm>
            <a:off x="3351642" y="3436617"/>
            <a:ext cx="347177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001042" y="4046217"/>
            <a:ext cx="282237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01242" y="4654330"/>
            <a:ext cx="1222177" cy="14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22</a:t>
            </a:fld>
            <a:endParaRPr lang="en-US" dirty="0">
              <a:solidFill>
                <a:prstClr val="white">
                  <a:tint val="75000"/>
                </a:prstClr>
              </a:solidFill>
            </a:endParaRPr>
          </a:p>
        </p:txBody>
      </p:sp>
      <p:sp>
        <p:nvSpPr>
          <p:cNvPr id="13" name="Title 1"/>
          <p:cNvSpPr txBox="1">
            <a:spLocks/>
          </p:cNvSpPr>
          <p:nvPr/>
        </p:nvSpPr>
        <p:spPr>
          <a:xfrm>
            <a:off x="342900" y="2743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dirty="0">
                <a:solidFill>
                  <a:srgbClr val="FFFF00"/>
                </a:solidFill>
              </a:rPr>
              <a:t>Accumulation of Risk Models:</a:t>
            </a:r>
          </a:p>
        </p:txBody>
      </p:sp>
      <p:sp>
        <p:nvSpPr>
          <p:cNvPr id="14" name="TextBox 13"/>
          <p:cNvSpPr txBox="1"/>
          <p:nvPr/>
        </p:nvSpPr>
        <p:spPr>
          <a:xfrm>
            <a:off x="1473200" y="1030089"/>
            <a:ext cx="6019800" cy="492443"/>
          </a:xfrm>
          <a:prstGeom prst="rect">
            <a:avLst/>
          </a:prstGeom>
          <a:noFill/>
        </p:spPr>
        <p:txBody>
          <a:bodyPr wrap="square" rtlCol="0">
            <a:spAutoFit/>
          </a:bodyPr>
          <a:lstStyle/>
          <a:p>
            <a:pPr algn="ctr" defTabSz="913962"/>
            <a:r>
              <a:rPr lang="en-US" sz="2600" dirty="0">
                <a:solidFill>
                  <a:srgbClr val="EEECE1"/>
                </a:solidFill>
              </a:rPr>
              <a:t>“Independent Risk Exposures”</a:t>
            </a:r>
          </a:p>
        </p:txBody>
      </p:sp>
      <p:grpSp>
        <p:nvGrpSpPr>
          <p:cNvPr id="19" name="Group 18"/>
          <p:cNvGrpSpPr/>
          <p:nvPr/>
        </p:nvGrpSpPr>
        <p:grpSpPr>
          <a:xfrm>
            <a:off x="1117600" y="5486400"/>
            <a:ext cx="6426200" cy="381000"/>
            <a:chOff x="1270000" y="4953000"/>
            <a:chExt cx="6426200" cy="381000"/>
          </a:xfrm>
        </p:grpSpPr>
        <p:sp>
          <p:nvSpPr>
            <p:cNvPr id="20" name="Right Arrow 19"/>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21" name="TextBox 20"/>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Tree>
    <p:extLst>
      <p:ext uri="{BB962C8B-B14F-4D97-AF65-F5344CB8AC3E}">
        <p14:creationId xmlns:p14="http://schemas.microsoft.com/office/powerpoint/2010/main" val="325977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087" y="1475378"/>
            <a:ext cx="8229600" cy="4781995"/>
          </a:xfrm>
        </p:spPr>
        <p:txBody>
          <a:bodyPr/>
          <a:lstStyle/>
          <a:p>
            <a:pPr lvl="1"/>
            <a:r>
              <a:rPr lang="en-US" sz="2500" dirty="0">
                <a:latin typeface="+mj-lt"/>
              </a:rPr>
              <a:t>Risk exposures that are related tend to occur in concert</a:t>
            </a:r>
          </a:p>
          <a:p>
            <a:pPr>
              <a:buNone/>
            </a:pPr>
            <a:r>
              <a:rPr lang="en-US" dirty="0" smtClean="0"/>
              <a:t>           </a:t>
            </a:r>
          </a:p>
          <a:p>
            <a:endParaRPr lang="en-US" dirty="0" smtClean="0"/>
          </a:p>
        </p:txBody>
      </p:sp>
      <p:sp>
        <p:nvSpPr>
          <p:cNvPr id="9" name="TextBox 8"/>
          <p:cNvSpPr txBox="1"/>
          <p:nvPr/>
        </p:nvSpPr>
        <p:spPr>
          <a:xfrm>
            <a:off x="1362388" y="3649594"/>
            <a:ext cx="1676401" cy="338554"/>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Low birthweight</a:t>
            </a:r>
          </a:p>
        </p:txBody>
      </p:sp>
      <p:sp>
        <p:nvSpPr>
          <p:cNvPr id="10" name="TextBox 9"/>
          <p:cNvSpPr txBox="1"/>
          <p:nvPr/>
        </p:nvSpPr>
        <p:spPr>
          <a:xfrm>
            <a:off x="3152564" y="3649594"/>
            <a:ext cx="1600200" cy="338554"/>
          </a:xfrm>
          <a:prstGeom prst="rect">
            <a:avLst/>
          </a:prstGeom>
          <a:noFill/>
          <a:ln>
            <a:solidFill>
              <a:schemeClr val="tx1"/>
            </a:solidFill>
          </a:ln>
        </p:spPr>
        <p:txBody>
          <a:bodyPr wrap="square" rtlCol="0" anchor="ctr">
            <a:spAutoFit/>
          </a:bodyPr>
          <a:lstStyle/>
          <a:p>
            <a:pPr algn="ctr" defTabSz="913962"/>
            <a:r>
              <a:rPr lang="en-US" sz="1600" b="1" dirty="0">
                <a:solidFill>
                  <a:prstClr val="white"/>
                </a:solidFill>
              </a:rPr>
              <a:t>Unemployment</a:t>
            </a:r>
          </a:p>
        </p:txBody>
      </p:sp>
      <p:sp>
        <p:nvSpPr>
          <p:cNvPr id="11" name="TextBox 10"/>
          <p:cNvSpPr txBox="1"/>
          <p:nvPr/>
        </p:nvSpPr>
        <p:spPr>
          <a:xfrm>
            <a:off x="4868888" y="3657599"/>
            <a:ext cx="1627632" cy="338328"/>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High sodium diet</a:t>
            </a:r>
          </a:p>
        </p:txBody>
      </p:sp>
      <p:sp>
        <p:nvSpPr>
          <p:cNvPr id="13" name="TextBox 12"/>
          <p:cNvSpPr txBox="1"/>
          <p:nvPr/>
        </p:nvSpPr>
        <p:spPr>
          <a:xfrm rot="5400000">
            <a:off x="6270911" y="4084962"/>
            <a:ext cx="2057400" cy="338554"/>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Hypertension</a:t>
            </a:r>
          </a:p>
        </p:txBody>
      </p:sp>
      <p:sp>
        <p:nvSpPr>
          <p:cNvPr id="16" name="TextBox 15"/>
          <p:cNvSpPr txBox="1"/>
          <p:nvPr/>
        </p:nvSpPr>
        <p:spPr>
          <a:xfrm>
            <a:off x="2499360" y="2804886"/>
            <a:ext cx="2834640" cy="338554"/>
          </a:xfrm>
          <a:prstGeom prst="rect">
            <a:avLst/>
          </a:prstGeom>
          <a:noFill/>
          <a:ln>
            <a:solidFill>
              <a:schemeClr val="tx1"/>
            </a:solidFill>
          </a:ln>
        </p:spPr>
        <p:txBody>
          <a:bodyPr wrap="square" rtlCol="0">
            <a:spAutoFit/>
          </a:bodyPr>
          <a:lstStyle/>
          <a:p>
            <a:pPr algn="ctr" defTabSz="913962"/>
            <a:r>
              <a:rPr lang="en-US" sz="1600" b="1" dirty="0">
                <a:solidFill>
                  <a:prstClr val="white"/>
                </a:solidFill>
              </a:rPr>
              <a:t>Low socioeconomic status</a:t>
            </a:r>
          </a:p>
        </p:txBody>
      </p:sp>
      <p:cxnSp>
        <p:nvCxnSpPr>
          <p:cNvPr id="18" name="Straight Arrow Connector 17"/>
          <p:cNvCxnSpPr/>
          <p:nvPr/>
        </p:nvCxnSpPr>
        <p:spPr>
          <a:xfrm flipH="1">
            <a:off x="2733986" y="3206428"/>
            <a:ext cx="3810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927090" y="3192780"/>
            <a:ext cx="0" cy="4389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65290" y="3192780"/>
            <a:ext cx="3810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2336934" y="4047818"/>
            <a:ext cx="4777859" cy="1235123"/>
          </a:xfrm>
          <a:custGeom>
            <a:avLst/>
            <a:gdLst>
              <a:gd name="connsiteX0" fmla="*/ 0 w 4258101"/>
              <a:gd name="connsiteY0" fmla="*/ 0 h 1178257"/>
              <a:gd name="connsiteX1" fmla="*/ 873457 w 4258101"/>
              <a:gd name="connsiteY1" fmla="*/ 1173708 h 1178257"/>
              <a:gd name="connsiteX2" fmla="*/ 4258101 w 4258101"/>
              <a:gd name="connsiteY2" fmla="*/ 27296 h 1178257"/>
              <a:gd name="connsiteX0" fmla="*/ 0 w 4263788"/>
              <a:gd name="connsiteY0" fmla="*/ 0 h 1235123"/>
              <a:gd name="connsiteX1" fmla="*/ 873457 w 4263788"/>
              <a:gd name="connsiteY1" fmla="*/ 1173708 h 1235123"/>
              <a:gd name="connsiteX2" fmla="*/ 4263788 w 4263788"/>
              <a:gd name="connsiteY2" fmla="*/ 368490 h 1235123"/>
            </a:gdLst>
            <a:ahLst/>
            <a:cxnLst>
              <a:cxn ang="0">
                <a:pos x="connsiteX0" y="connsiteY0"/>
              </a:cxn>
              <a:cxn ang="0">
                <a:pos x="connsiteX1" y="connsiteY1"/>
              </a:cxn>
              <a:cxn ang="0">
                <a:pos x="connsiteX2" y="connsiteY2"/>
              </a:cxn>
            </a:cxnLst>
            <a:rect l="l" t="t" r="r" b="b"/>
            <a:pathLst>
              <a:path w="4263788" h="1235123">
                <a:moveTo>
                  <a:pt x="0" y="0"/>
                </a:moveTo>
                <a:cubicBezTo>
                  <a:pt x="81887" y="584579"/>
                  <a:pt x="162826" y="1112293"/>
                  <a:pt x="873457" y="1173708"/>
                </a:cubicBezTo>
                <a:cubicBezTo>
                  <a:pt x="1584088" y="1235123"/>
                  <a:pt x="2926307" y="943970"/>
                  <a:pt x="4263788" y="368490"/>
                </a:cubicBezTo>
              </a:path>
            </a:pathLst>
          </a:cu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913962"/>
            <a:endParaRPr lang="en-US" dirty="0">
              <a:solidFill>
                <a:prstClr val="white"/>
              </a:solidFill>
            </a:endParaRPr>
          </a:p>
        </p:txBody>
      </p:sp>
      <p:sp>
        <p:nvSpPr>
          <p:cNvPr id="41" name="Freeform 40"/>
          <p:cNvSpPr/>
          <p:nvPr/>
        </p:nvSpPr>
        <p:spPr>
          <a:xfrm>
            <a:off x="3927092" y="4047816"/>
            <a:ext cx="3184965" cy="617562"/>
          </a:xfrm>
          <a:custGeom>
            <a:avLst/>
            <a:gdLst>
              <a:gd name="connsiteX0" fmla="*/ 0 w 2988859"/>
              <a:gd name="connsiteY0" fmla="*/ 150126 h 693762"/>
              <a:gd name="connsiteX1" fmla="*/ 805218 w 2988859"/>
              <a:gd name="connsiteY1" fmla="*/ 668741 h 693762"/>
              <a:gd name="connsiteX2" fmla="*/ 2988859 w 2988859"/>
              <a:gd name="connsiteY2" fmla="*/ 0 h 693762"/>
              <a:gd name="connsiteX0" fmla="*/ 0 w 2911522"/>
              <a:gd name="connsiteY0" fmla="*/ 111393 h 687306"/>
              <a:gd name="connsiteX1" fmla="*/ 727881 w 2911522"/>
              <a:gd name="connsiteY1" fmla="*/ 668741 h 687306"/>
              <a:gd name="connsiteX2" fmla="*/ 2911522 w 2911522"/>
              <a:gd name="connsiteY2" fmla="*/ 0 h 687306"/>
              <a:gd name="connsiteX0" fmla="*/ 0 w 2971799"/>
              <a:gd name="connsiteY0" fmla="*/ 0 h 557348"/>
              <a:gd name="connsiteX1" fmla="*/ 727881 w 2971799"/>
              <a:gd name="connsiteY1" fmla="*/ 557348 h 557348"/>
              <a:gd name="connsiteX2" fmla="*/ 2971799 w 2971799"/>
              <a:gd name="connsiteY2" fmla="*/ 0 h 557348"/>
            </a:gdLst>
            <a:ahLst/>
            <a:cxnLst>
              <a:cxn ang="0">
                <a:pos x="connsiteX0" y="connsiteY0"/>
              </a:cxn>
              <a:cxn ang="0">
                <a:pos x="connsiteX1" y="connsiteY1"/>
              </a:cxn>
              <a:cxn ang="0">
                <a:pos x="connsiteX2" y="connsiteY2"/>
              </a:cxn>
            </a:cxnLst>
            <a:rect l="l" t="t" r="r" b="b"/>
            <a:pathLst>
              <a:path w="2971799" h="557348">
                <a:moveTo>
                  <a:pt x="0" y="0"/>
                </a:moveTo>
                <a:cubicBezTo>
                  <a:pt x="153537" y="271818"/>
                  <a:pt x="232581" y="557348"/>
                  <a:pt x="727881" y="557348"/>
                </a:cubicBezTo>
                <a:cubicBezTo>
                  <a:pt x="1223181" y="557348"/>
                  <a:pt x="2129050" y="321860"/>
                  <a:pt x="2971799" y="0"/>
                </a:cubicBezTo>
              </a:path>
            </a:pathLst>
          </a:cu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913962"/>
            <a:endParaRPr lang="en-US" dirty="0">
              <a:solidFill>
                <a:prstClr val="white"/>
              </a:solidFill>
            </a:endParaRPr>
          </a:p>
        </p:txBody>
      </p:sp>
      <p:cxnSp>
        <p:nvCxnSpPr>
          <p:cNvPr id="43" name="Straight Arrow Connector 42"/>
          <p:cNvCxnSpPr/>
          <p:nvPr/>
        </p:nvCxnSpPr>
        <p:spPr>
          <a:xfrm>
            <a:off x="6534605" y="3810000"/>
            <a:ext cx="5486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23</a:t>
            </a:fld>
            <a:endParaRPr lang="en-US" dirty="0">
              <a:solidFill>
                <a:prstClr val="white">
                  <a:tint val="75000"/>
                </a:prstClr>
              </a:solidFill>
            </a:endParaRPr>
          </a:p>
        </p:txBody>
      </p:sp>
      <p:grpSp>
        <p:nvGrpSpPr>
          <p:cNvPr id="23" name="Group 22"/>
          <p:cNvGrpSpPr/>
          <p:nvPr/>
        </p:nvGrpSpPr>
        <p:grpSpPr>
          <a:xfrm>
            <a:off x="1600200" y="5638800"/>
            <a:ext cx="6248400" cy="381000"/>
            <a:chOff x="1270000" y="4953000"/>
            <a:chExt cx="6426200" cy="381000"/>
          </a:xfrm>
        </p:grpSpPr>
        <p:sp>
          <p:nvSpPr>
            <p:cNvPr id="24" name="Right Arrow 23"/>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25" name="TextBox 24"/>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
        <p:nvSpPr>
          <p:cNvPr id="26" name="Title 1"/>
          <p:cNvSpPr txBox="1">
            <a:spLocks/>
          </p:cNvSpPr>
          <p:nvPr/>
        </p:nvSpPr>
        <p:spPr>
          <a:xfrm>
            <a:off x="342900" y="2743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dirty="0">
                <a:solidFill>
                  <a:srgbClr val="FFFF00"/>
                </a:solidFill>
              </a:rPr>
              <a:t>Accumulation of Risk Models:</a:t>
            </a:r>
          </a:p>
        </p:txBody>
      </p:sp>
      <p:sp>
        <p:nvSpPr>
          <p:cNvPr id="27" name="TextBox 26"/>
          <p:cNvSpPr txBox="1"/>
          <p:nvPr/>
        </p:nvSpPr>
        <p:spPr>
          <a:xfrm>
            <a:off x="1473200" y="1030089"/>
            <a:ext cx="6019800" cy="492443"/>
          </a:xfrm>
          <a:prstGeom prst="rect">
            <a:avLst/>
          </a:prstGeom>
          <a:noFill/>
        </p:spPr>
        <p:txBody>
          <a:bodyPr wrap="square" rtlCol="0">
            <a:spAutoFit/>
          </a:bodyPr>
          <a:lstStyle/>
          <a:p>
            <a:pPr algn="ctr" defTabSz="913962"/>
            <a:r>
              <a:rPr lang="en-US" sz="2600" dirty="0">
                <a:solidFill>
                  <a:srgbClr val="EEECE1"/>
                </a:solidFill>
              </a:rPr>
              <a:t>“Risk Clustering”</a:t>
            </a:r>
          </a:p>
        </p:txBody>
      </p:sp>
      <p:sp>
        <p:nvSpPr>
          <p:cNvPr id="2" name="TextBox 1"/>
          <p:cNvSpPr txBox="1"/>
          <p:nvPr/>
        </p:nvSpPr>
        <p:spPr>
          <a:xfrm>
            <a:off x="5278824" y="1933771"/>
            <a:ext cx="3827233" cy="1400383"/>
          </a:xfrm>
          <a:prstGeom prst="rect">
            <a:avLst/>
          </a:prstGeom>
          <a:noFill/>
        </p:spPr>
        <p:txBody>
          <a:bodyPr wrap="square" rtlCol="0">
            <a:spAutoFit/>
          </a:bodyPr>
          <a:lstStyle/>
          <a:p>
            <a:pPr defTabSz="913962"/>
            <a:endParaRPr lang="en-US" sz="1700" b="1" dirty="0">
              <a:solidFill>
                <a:srgbClr val="FFFF00"/>
              </a:solidFill>
            </a:endParaRPr>
          </a:p>
          <a:p>
            <a:pPr marL="342900" indent="-174625" defTabSz="913962">
              <a:buFont typeface="+mj-lt"/>
              <a:buAutoNum type="arabicPeriod"/>
            </a:pPr>
            <a:r>
              <a:rPr lang="en-US" sz="1600" b="1" dirty="0">
                <a:solidFill>
                  <a:srgbClr val="FFFF00"/>
                </a:solidFill>
              </a:rPr>
              <a:t>Total effect of SES</a:t>
            </a:r>
          </a:p>
          <a:p>
            <a:pPr marL="342900" indent="-174625" defTabSz="913962">
              <a:buFontTx/>
              <a:buAutoNum type="arabicPeriod"/>
            </a:pPr>
            <a:r>
              <a:rPr lang="en-US" sz="1600" b="1" dirty="0">
                <a:solidFill>
                  <a:srgbClr val="FFFF00"/>
                </a:solidFill>
              </a:rPr>
              <a:t>Direct effect of SES</a:t>
            </a:r>
          </a:p>
          <a:p>
            <a:pPr marL="342900" indent="-174625" defTabSz="913962">
              <a:buFontTx/>
              <a:buAutoNum type="arabicPeriod"/>
            </a:pPr>
            <a:r>
              <a:rPr lang="en-US" sz="1600" b="1" dirty="0">
                <a:solidFill>
                  <a:srgbClr val="FFFF00"/>
                </a:solidFill>
              </a:rPr>
              <a:t>Total effect of diet</a:t>
            </a:r>
            <a:r>
              <a:rPr lang="en-US" sz="1700" b="1" dirty="0">
                <a:solidFill>
                  <a:srgbClr val="FFFF00"/>
                </a:solidFill>
              </a:rPr>
              <a:t/>
            </a:r>
            <a:br>
              <a:rPr lang="en-US" sz="1700" b="1" dirty="0">
                <a:solidFill>
                  <a:srgbClr val="FFFF00"/>
                </a:solidFill>
              </a:rPr>
            </a:br>
            <a:endParaRPr lang="en-US" sz="1700" b="1" dirty="0">
              <a:solidFill>
                <a:srgbClr val="FFFF00"/>
              </a:solidFill>
            </a:endParaRPr>
          </a:p>
        </p:txBody>
      </p:sp>
      <p:sp>
        <p:nvSpPr>
          <p:cNvPr id="28" name="TextBox 27"/>
          <p:cNvSpPr txBox="1"/>
          <p:nvPr/>
        </p:nvSpPr>
        <p:spPr>
          <a:xfrm>
            <a:off x="1362388" y="3649594"/>
            <a:ext cx="1676401" cy="338554"/>
          </a:xfrm>
          <a:prstGeom prst="rect">
            <a:avLst/>
          </a:prstGeom>
          <a:noFill/>
          <a:ln>
            <a:solidFill>
              <a:schemeClr val="accent5">
                <a:lumMod val="75000"/>
              </a:schemeClr>
            </a:solidFill>
          </a:ln>
        </p:spPr>
        <p:txBody>
          <a:bodyPr wrap="square" rtlCol="0">
            <a:spAutoFit/>
          </a:bodyPr>
          <a:lstStyle/>
          <a:p>
            <a:pPr algn="ctr" defTabSz="913962"/>
            <a:r>
              <a:rPr lang="en-US" sz="1600" b="1" dirty="0">
                <a:solidFill>
                  <a:srgbClr val="4BACC6">
                    <a:lumMod val="75000"/>
                  </a:srgbClr>
                </a:solidFill>
              </a:rPr>
              <a:t>Low birthweight</a:t>
            </a:r>
          </a:p>
        </p:txBody>
      </p:sp>
      <p:sp>
        <p:nvSpPr>
          <p:cNvPr id="29" name="TextBox 28"/>
          <p:cNvSpPr txBox="1"/>
          <p:nvPr/>
        </p:nvSpPr>
        <p:spPr>
          <a:xfrm>
            <a:off x="3152564" y="3649594"/>
            <a:ext cx="1600200" cy="338554"/>
          </a:xfrm>
          <a:prstGeom prst="rect">
            <a:avLst/>
          </a:prstGeom>
          <a:noFill/>
          <a:ln>
            <a:solidFill>
              <a:schemeClr val="accent5">
                <a:lumMod val="75000"/>
              </a:schemeClr>
            </a:solidFill>
          </a:ln>
        </p:spPr>
        <p:txBody>
          <a:bodyPr wrap="square" rtlCol="0" anchor="ctr">
            <a:spAutoFit/>
          </a:bodyPr>
          <a:lstStyle/>
          <a:p>
            <a:pPr algn="ctr" defTabSz="913962"/>
            <a:r>
              <a:rPr lang="en-US" sz="1600" b="1" dirty="0">
                <a:solidFill>
                  <a:srgbClr val="4BACC6">
                    <a:lumMod val="75000"/>
                  </a:srgbClr>
                </a:solidFill>
              </a:rPr>
              <a:t>Unemployment</a:t>
            </a:r>
          </a:p>
        </p:txBody>
      </p:sp>
      <p:sp>
        <p:nvSpPr>
          <p:cNvPr id="30" name="TextBox 29"/>
          <p:cNvSpPr txBox="1"/>
          <p:nvPr/>
        </p:nvSpPr>
        <p:spPr>
          <a:xfrm>
            <a:off x="5556190" y="1906844"/>
            <a:ext cx="1627632" cy="338328"/>
          </a:xfrm>
          <a:prstGeom prst="rect">
            <a:avLst/>
          </a:prstGeom>
          <a:solidFill>
            <a:schemeClr val="bg2"/>
          </a:solidFill>
          <a:ln>
            <a:noFill/>
          </a:ln>
        </p:spPr>
        <p:txBody>
          <a:bodyPr wrap="square" rtlCol="0">
            <a:spAutoFit/>
          </a:bodyPr>
          <a:lstStyle/>
          <a:p>
            <a:pPr algn="ctr" defTabSz="913962"/>
            <a:r>
              <a:rPr lang="en-US" sz="1600" b="1" u="sng" dirty="0">
                <a:solidFill>
                  <a:prstClr val="white"/>
                </a:solidFill>
              </a:rPr>
              <a:t>Etiology</a:t>
            </a:r>
          </a:p>
        </p:txBody>
      </p:sp>
      <p:sp>
        <p:nvSpPr>
          <p:cNvPr id="31" name="TextBox 30"/>
          <p:cNvSpPr txBox="1"/>
          <p:nvPr/>
        </p:nvSpPr>
        <p:spPr>
          <a:xfrm>
            <a:off x="7279950" y="1906844"/>
            <a:ext cx="1627632" cy="338328"/>
          </a:xfrm>
          <a:prstGeom prst="rect">
            <a:avLst/>
          </a:prstGeom>
          <a:noFill/>
          <a:ln>
            <a:noFill/>
          </a:ln>
        </p:spPr>
        <p:txBody>
          <a:bodyPr wrap="square" rtlCol="0">
            <a:spAutoFit/>
          </a:bodyPr>
          <a:lstStyle/>
          <a:p>
            <a:pPr algn="ctr" defTabSz="913962"/>
            <a:r>
              <a:rPr lang="en-US" sz="1600" b="1" u="sng" dirty="0">
                <a:solidFill>
                  <a:prstClr val="white"/>
                </a:solidFill>
              </a:rPr>
              <a:t>Prediction</a:t>
            </a:r>
          </a:p>
        </p:txBody>
      </p:sp>
      <p:sp>
        <p:nvSpPr>
          <p:cNvPr id="32" name="TextBox 31"/>
          <p:cNvSpPr txBox="1"/>
          <p:nvPr/>
        </p:nvSpPr>
        <p:spPr>
          <a:xfrm>
            <a:off x="7211442" y="2180905"/>
            <a:ext cx="1615537" cy="1256562"/>
          </a:xfrm>
          <a:prstGeom prst="rect">
            <a:avLst/>
          </a:prstGeom>
          <a:noFill/>
        </p:spPr>
        <p:txBody>
          <a:bodyPr wrap="square" rtlCol="0">
            <a:spAutoFit/>
          </a:bodyPr>
          <a:lstStyle/>
          <a:p>
            <a:pPr marL="168275" algn="ctr" defTabSz="913962">
              <a:lnSpc>
                <a:spcPct val="78000"/>
              </a:lnSpc>
            </a:pPr>
            <a:r>
              <a:rPr lang="en-US" sz="1600" b="1" dirty="0">
                <a:solidFill>
                  <a:srgbClr val="FFFF00"/>
                </a:solidFill>
              </a:rPr>
              <a:t>Include exposures to maximize variability in the outcome</a:t>
            </a:r>
            <a:r>
              <a:rPr lang="en-US" sz="1700" b="1" dirty="0">
                <a:solidFill>
                  <a:srgbClr val="FFFF00"/>
                </a:solidFill>
              </a:rPr>
              <a:t/>
            </a:r>
            <a:br>
              <a:rPr lang="en-US" sz="1700" b="1" dirty="0">
                <a:solidFill>
                  <a:srgbClr val="FFFF00"/>
                </a:solidFill>
              </a:rPr>
            </a:br>
            <a:endParaRPr lang="en-US" sz="1700" b="1" dirty="0">
              <a:solidFill>
                <a:srgbClr val="FFFF00"/>
              </a:solidFill>
            </a:endParaRPr>
          </a:p>
        </p:txBody>
      </p:sp>
    </p:spTree>
    <p:extLst>
      <p:ext uri="{BB962C8B-B14F-4D97-AF65-F5344CB8AC3E}">
        <p14:creationId xmlns:p14="http://schemas.microsoft.com/office/powerpoint/2010/main" val="108069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4" presetClass="emph" presetSubtype="0" fill="hold" grpId="1" nodeType="clickEffect">
                                  <p:stCondLst>
                                    <p:cond delay="0"/>
                                  </p:stCondLst>
                                  <p:childTnLst>
                                    <p:animClr clrSpc="hsl" dir="cw">
                                      <p:cBhvr override="childStyle">
                                        <p:cTn id="36" dur="500" fill="hold"/>
                                        <p:tgtEl>
                                          <p:spTgt spid="9"/>
                                        </p:tgtEl>
                                        <p:attrNameLst>
                                          <p:attrName>style.color</p:attrName>
                                        </p:attrNameLst>
                                      </p:cBhvr>
                                      <p:by>
                                        <p:hsl h="0" s="-12549" l="-25098"/>
                                      </p:by>
                                    </p:animClr>
                                    <p:animClr clrSpc="hsl" dir="cw">
                                      <p:cBhvr>
                                        <p:cTn id="37" dur="500" fill="hold"/>
                                        <p:tgtEl>
                                          <p:spTgt spid="9"/>
                                        </p:tgtEl>
                                        <p:attrNameLst>
                                          <p:attrName>fillcolor</p:attrName>
                                        </p:attrNameLst>
                                      </p:cBhvr>
                                      <p:by>
                                        <p:hsl h="0" s="-12549" l="-25098"/>
                                      </p:by>
                                    </p:animClr>
                                    <p:animClr clrSpc="hsl" dir="cw">
                                      <p:cBhvr>
                                        <p:cTn id="38" dur="500" fill="hold"/>
                                        <p:tgtEl>
                                          <p:spTgt spid="9"/>
                                        </p:tgtEl>
                                        <p:attrNameLst>
                                          <p:attrName>stroke.color</p:attrName>
                                        </p:attrNameLst>
                                      </p:cBhvr>
                                      <p:by>
                                        <p:hsl h="0" s="-12549" l="-25098"/>
                                      </p:by>
                                    </p:animClr>
                                    <p:set>
                                      <p:cBhvr>
                                        <p:cTn id="39" dur="500" fill="hold"/>
                                        <p:tgtEl>
                                          <p:spTgt spid="9"/>
                                        </p:tgtEl>
                                        <p:attrNameLst>
                                          <p:attrName>fill.type</p:attrName>
                                        </p:attrNameLst>
                                      </p:cBhvr>
                                      <p:to>
                                        <p:strVal val="solid"/>
                                      </p:to>
                                    </p:set>
                                  </p:childTnLst>
                                </p:cTn>
                              </p:par>
                              <p:par>
                                <p:cTn id="40" presetID="24" presetClass="emph" presetSubtype="0" fill="hold" grpId="1" nodeType="withEffect">
                                  <p:stCondLst>
                                    <p:cond delay="0"/>
                                  </p:stCondLst>
                                  <p:childTnLst>
                                    <p:animClr clrSpc="hsl" dir="cw">
                                      <p:cBhvr override="childStyle">
                                        <p:cTn id="41" dur="500" fill="hold"/>
                                        <p:tgtEl>
                                          <p:spTgt spid="10"/>
                                        </p:tgtEl>
                                        <p:attrNameLst>
                                          <p:attrName>style.color</p:attrName>
                                        </p:attrNameLst>
                                      </p:cBhvr>
                                      <p:by>
                                        <p:hsl h="0" s="-12549" l="-25098"/>
                                      </p:by>
                                    </p:animClr>
                                    <p:animClr clrSpc="hsl" dir="cw">
                                      <p:cBhvr>
                                        <p:cTn id="42" dur="500" fill="hold"/>
                                        <p:tgtEl>
                                          <p:spTgt spid="10"/>
                                        </p:tgtEl>
                                        <p:attrNameLst>
                                          <p:attrName>fillcolor</p:attrName>
                                        </p:attrNameLst>
                                      </p:cBhvr>
                                      <p:by>
                                        <p:hsl h="0" s="-12549" l="-25098"/>
                                      </p:by>
                                    </p:animClr>
                                    <p:animClr clrSpc="hsl" dir="cw">
                                      <p:cBhvr>
                                        <p:cTn id="43" dur="500" fill="hold"/>
                                        <p:tgtEl>
                                          <p:spTgt spid="10"/>
                                        </p:tgtEl>
                                        <p:attrNameLst>
                                          <p:attrName>stroke.color</p:attrName>
                                        </p:attrNameLst>
                                      </p:cBhvr>
                                      <p:by>
                                        <p:hsl h="0" s="-12549" l="-25098"/>
                                      </p:by>
                                    </p:animClr>
                                    <p:set>
                                      <p:cBhvr>
                                        <p:cTn id="44" dur="500" fill="hold"/>
                                        <p:tgtEl>
                                          <p:spTgt spid="10"/>
                                        </p:tgtEl>
                                        <p:attrNameLst>
                                          <p:attrName>fill.type</p:attrName>
                                        </p:attrNameLst>
                                      </p:cBhvr>
                                      <p:to>
                                        <p:strVal val="solid"/>
                                      </p:to>
                                    </p:set>
                                  </p:childTnLst>
                                </p:cTn>
                              </p:par>
                              <p:par>
                                <p:cTn id="45" presetID="24" presetClass="emph" presetSubtype="0" fill="hold" grpId="1" nodeType="withEffect">
                                  <p:stCondLst>
                                    <p:cond delay="0"/>
                                  </p:stCondLst>
                                  <p:childTnLst>
                                    <p:animClr clrSpc="hsl" dir="cw">
                                      <p:cBhvr override="childStyle">
                                        <p:cTn id="46" dur="500" fill="hold"/>
                                        <p:tgtEl>
                                          <p:spTgt spid="41"/>
                                        </p:tgtEl>
                                        <p:attrNameLst>
                                          <p:attrName>style.color</p:attrName>
                                        </p:attrNameLst>
                                      </p:cBhvr>
                                      <p:by>
                                        <p:hsl h="0" s="-12549" l="-25098"/>
                                      </p:by>
                                    </p:animClr>
                                    <p:animClr clrSpc="hsl" dir="cw">
                                      <p:cBhvr>
                                        <p:cTn id="47" dur="500" fill="hold"/>
                                        <p:tgtEl>
                                          <p:spTgt spid="41"/>
                                        </p:tgtEl>
                                        <p:attrNameLst>
                                          <p:attrName>fillcolor</p:attrName>
                                        </p:attrNameLst>
                                      </p:cBhvr>
                                      <p:by>
                                        <p:hsl h="0" s="-12549" l="-25098"/>
                                      </p:by>
                                    </p:animClr>
                                    <p:animClr clrSpc="hsl" dir="cw">
                                      <p:cBhvr>
                                        <p:cTn id="48" dur="500" fill="hold"/>
                                        <p:tgtEl>
                                          <p:spTgt spid="41"/>
                                        </p:tgtEl>
                                        <p:attrNameLst>
                                          <p:attrName>stroke.color</p:attrName>
                                        </p:attrNameLst>
                                      </p:cBhvr>
                                      <p:by>
                                        <p:hsl h="0" s="-12549" l="-25098"/>
                                      </p:by>
                                    </p:animClr>
                                    <p:set>
                                      <p:cBhvr>
                                        <p:cTn id="49" dur="500" fill="hold"/>
                                        <p:tgtEl>
                                          <p:spTgt spid="41"/>
                                        </p:tgtEl>
                                        <p:attrNameLst>
                                          <p:attrName>fill.type</p:attrName>
                                        </p:attrNameLst>
                                      </p:cBhvr>
                                      <p:to>
                                        <p:strVal val="solid"/>
                                      </p:to>
                                    </p:set>
                                  </p:childTnLst>
                                </p:cTn>
                              </p:par>
                              <p:par>
                                <p:cTn id="50" presetID="24" presetClass="emph" presetSubtype="0" fill="hold" grpId="1" nodeType="withEffect">
                                  <p:stCondLst>
                                    <p:cond delay="0"/>
                                  </p:stCondLst>
                                  <p:childTnLst>
                                    <p:animClr clrSpc="hsl" dir="cw">
                                      <p:cBhvr override="childStyle">
                                        <p:cTn id="51" dur="500" fill="hold"/>
                                        <p:tgtEl>
                                          <p:spTgt spid="38"/>
                                        </p:tgtEl>
                                        <p:attrNameLst>
                                          <p:attrName>style.color</p:attrName>
                                        </p:attrNameLst>
                                      </p:cBhvr>
                                      <p:by>
                                        <p:hsl h="0" s="-12549" l="-25098"/>
                                      </p:by>
                                    </p:animClr>
                                    <p:animClr clrSpc="hsl" dir="cw">
                                      <p:cBhvr>
                                        <p:cTn id="52" dur="500" fill="hold"/>
                                        <p:tgtEl>
                                          <p:spTgt spid="38"/>
                                        </p:tgtEl>
                                        <p:attrNameLst>
                                          <p:attrName>fillcolor</p:attrName>
                                        </p:attrNameLst>
                                      </p:cBhvr>
                                      <p:by>
                                        <p:hsl h="0" s="-12549" l="-25098"/>
                                      </p:by>
                                    </p:animClr>
                                    <p:animClr clrSpc="hsl" dir="cw">
                                      <p:cBhvr>
                                        <p:cTn id="53" dur="500" fill="hold"/>
                                        <p:tgtEl>
                                          <p:spTgt spid="38"/>
                                        </p:tgtEl>
                                        <p:attrNameLst>
                                          <p:attrName>stroke.color</p:attrName>
                                        </p:attrNameLst>
                                      </p:cBhvr>
                                      <p:by>
                                        <p:hsl h="0" s="-12549" l="-25098"/>
                                      </p:by>
                                    </p:animClr>
                                    <p:set>
                                      <p:cBhvr>
                                        <p:cTn id="54" dur="500" fill="hold"/>
                                        <p:tgtEl>
                                          <p:spTgt spid="38"/>
                                        </p:tgtEl>
                                        <p:attrNameLst>
                                          <p:attrName>fill.type</p:attrName>
                                        </p:attrNameLst>
                                      </p:cBhvr>
                                      <p:to>
                                        <p:strVal val="solid"/>
                                      </p:to>
                                    </p:set>
                                  </p:childTnLst>
                                </p:cTn>
                              </p:par>
                              <p:par>
                                <p:cTn id="55" presetID="24" presetClass="emph" presetSubtype="0" fill="hold" nodeType="withEffect">
                                  <p:stCondLst>
                                    <p:cond delay="0"/>
                                  </p:stCondLst>
                                  <p:childTnLst>
                                    <p:animClr clrSpc="hsl" dir="cw">
                                      <p:cBhvr override="childStyle">
                                        <p:cTn id="56" dur="500" fill="hold"/>
                                        <p:tgtEl>
                                          <p:spTgt spid="18"/>
                                        </p:tgtEl>
                                        <p:attrNameLst>
                                          <p:attrName>style.color</p:attrName>
                                        </p:attrNameLst>
                                      </p:cBhvr>
                                      <p:by>
                                        <p:hsl h="0" s="-12549" l="-25098"/>
                                      </p:by>
                                    </p:animClr>
                                    <p:animClr clrSpc="hsl" dir="cw">
                                      <p:cBhvr>
                                        <p:cTn id="57" dur="500" fill="hold"/>
                                        <p:tgtEl>
                                          <p:spTgt spid="18"/>
                                        </p:tgtEl>
                                        <p:attrNameLst>
                                          <p:attrName>fillcolor</p:attrName>
                                        </p:attrNameLst>
                                      </p:cBhvr>
                                      <p:by>
                                        <p:hsl h="0" s="-12549" l="-25098"/>
                                      </p:by>
                                    </p:animClr>
                                    <p:animClr clrSpc="hsl" dir="cw">
                                      <p:cBhvr>
                                        <p:cTn id="58" dur="500" fill="hold"/>
                                        <p:tgtEl>
                                          <p:spTgt spid="18"/>
                                        </p:tgtEl>
                                        <p:attrNameLst>
                                          <p:attrName>stroke.color</p:attrName>
                                        </p:attrNameLst>
                                      </p:cBhvr>
                                      <p:by>
                                        <p:hsl h="0" s="-12549" l="-25098"/>
                                      </p:by>
                                    </p:animClr>
                                    <p:set>
                                      <p:cBhvr>
                                        <p:cTn id="59" dur="500" fill="hold"/>
                                        <p:tgtEl>
                                          <p:spTgt spid="18"/>
                                        </p:tgtEl>
                                        <p:attrNameLst>
                                          <p:attrName>fill.type</p:attrName>
                                        </p:attrNameLst>
                                      </p:cBhvr>
                                      <p:to>
                                        <p:strVal val="solid"/>
                                      </p:to>
                                    </p:set>
                                  </p:childTnLst>
                                </p:cTn>
                              </p:par>
                              <p:par>
                                <p:cTn id="60" presetID="24" presetClass="emph" presetSubtype="0" fill="hold" nodeType="withEffect">
                                  <p:stCondLst>
                                    <p:cond delay="0"/>
                                  </p:stCondLst>
                                  <p:childTnLst>
                                    <p:animClr clrSpc="hsl" dir="cw">
                                      <p:cBhvr override="childStyle">
                                        <p:cTn id="61" dur="500" fill="hold"/>
                                        <p:tgtEl>
                                          <p:spTgt spid="20"/>
                                        </p:tgtEl>
                                        <p:attrNameLst>
                                          <p:attrName>style.color</p:attrName>
                                        </p:attrNameLst>
                                      </p:cBhvr>
                                      <p:by>
                                        <p:hsl h="0" s="-12549" l="-25098"/>
                                      </p:by>
                                    </p:animClr>
                                    <p:animClr clrSpc="hsl" dir="cw">
                                      <p:cBhvr>
                                        <p:cTn id="62" dur="500" fill="hold"/>
                                        <p:tgtEl>
                                          <p:spTgt spid="20"/>
                                        </p:tgtEl>
                                        <p:attrNameLst>
                                          <p:attrName>fillcolor</p:attrName>
                                        </p:attrNameLst>
                                      </p:cBhvr>
                                      <p:by>
                                        <p:hsl h="0" s="-12549" l="-25098"/>
                                      </p:by>
                                    </p:animClr>
                                    <p:animClr clrSpc="hsl" dir="cw">
                                      <p:cBhvr>
                                        <p:cTn id="63" dur="500" fill="hold"/>
                                        <p:tgtEl>
                                          <p:spTgt spid="20"/>
                                        </p:tgtEl>
                                        <p:attrNameLst>
                                          <p:attrName>stroke.color</p:attrName>
                                        </p:attrNameLst>
                                      </p:cBhvr>
                                      <p:by>
                                        <p:hsl h="0" s="-12549" l="-25098"/>
                                      </p:by>
                                    </p:animClr>
                                    <p:set>
                                      <p:cBhvr>
                                        <p:cTn id="64" dur="500" fill="hold"/>
                                        <p:tgtEl>
                                          <p:spTgt spid="20"/>
                                        </p:tgtEl>
                                        <p:attrNameLst>
                                          <p:attrName>fill.type</p:attrName>
                                        </p:attrNameLst>
                                      </p:cBhvr>
                                      <p:to>
                                        <p:strVal val="solid"/>
                                      </p:to>
                                    </p:set>
                                  </p:childTnLst>
                                </p:cTn>
                              </p:par>
                              <p:par>
                                <p:cTn id="65" presetID="30" presetClass="emph" presetSubtype="0" fill="hold" grpId="1" nodeType="withEffect">
                                  <p:stCondLst>
                                    <p:cond delay="0"/>
                                  </p:stCondLst>
                                  <p:childTnLst>
                                    <p:animClr clrSpc="hsl" dir="cw">
                                      <p:cBhvr override="childStyle">
                                        <p:cTn id="66" dur="500" fill="hold"/>
                                        <p:tgtEl>
                                          <p:spTgt spid="11"/>
                                        </p:tgtEl>
                                        <p:attrNameLst>
                                          <p:attrName>style.color</p:attrName>
                                        </p:attrNameLst>
                                      </p:cBhvr>
                                      <p:by>
                                        <p:hsl h="0" s="12549" l="25098"/>
                                      </p:by>
                                    </p:animClr>
                                    <p:animClr clrSpc="hsl" dir="cw">
                                      <p:cBhvr>
                                        <p:cTn id="67" dur="500" fill="hold"/>
                                        <p:tgtEl>
                                          <p:spTgt spid="11"/>
                                        </p:tgtEl>
                                        <p:attrNameLst>
                                          <p:attrName>fillcolor</p:attrName>
                                        </p:attrNameLst>
                                      </p:cBhvr>
                                      <p:by>
                                        <p:hsl h="0" s="12549" l="25098"/>
                                      </p:by>
                                    </p:animClr>
                                    <p:animClr clrSpc="hsl" dir="cw">
                                      <p:cBhvr>
                                        <p:cTn id="68" dur="500" fill="hold"/>
                                        <p:tgtEl>
                                          <p:spTgt spid="11"/>
                                        </p:tgtEl>
                                        <p:attrNameLst>
                                          <p:attrName>stroke.color</p:attrName>
                                        </p:attrNameLst>
                                      </p:cBhvr>
                                      <p:by>
                                        <p:hsl h="0" s="12549" l="25098"/>
                                      </p:by>
                                    </p:animClr>
                                    <p:set>
                                      <p:cBhvr>
                                        <p:cTn id="69" dur="500" fill="hold"/>
                                        <p:tgtEl>
                                          <p:spTgt spid="11"/>
                                        </p:tgtEl>
                                        <p:attrNameLst>
                                          <p:attrName>fill.type</p:attrName>
                                        </p:attrNameLst>
                                      </p:cBhvr>
                                      <p:to>
                                        <p:strVal val="solid"/>
                                      </p:to>
                                    </p:set>
                                  </p:childTnLst>
                                </p:cTn>
                              </p:par>
                              <p:par>
                                <p:cTn id="70" presetID="30" presetClass="emph" presetSubtype="0" fill="hold" grpId="1" nodeType="withEffect">
                                  <p:stCondLst>
                                    <p:cond delay="0"/>
                                  </p:stCondLst>
                                  <p:childTnLst>
                                    <p:animClr clrSpc="hsl" dir="cw">
                                      <p:cBhvr override="childStyle">
                                        <p:cTn id="71" dur="500" fill="hold"/>
                                        <p:tgtEl>
                                          <p:spTgt spid="13"/>
                                        </p:tgtEl>
                                        <p:attrNameLst>
                                          <p:attrName>style.color</p:attrName>
                                        </p:attrNameLst>
                                      </p:cBhvr>
                                      <p:by>
                                        <p:hsl h="0" s="12549" l="25098"/>
                                      </p:by>
                                    </p:animClr>
                                    <p:animClr clrSpc="hsl" dir="cw">
                                      <p:cBhvr>
                                        <p:cTn id="72" dur="500" fill="hold"/>
                                        <p:tgtEl>
                                          <p:spTgt spid="13"/>
                                        </p:tgtEl>
                                        <p:attrNameLst>
                                          <p:attrName>fillcolor</p:attrName>
                                        </p:attrNameLst>
                                      </p:cBhvr>
                                      <p:by>
                                        <p:hsl h="0" s="12549" l="25098"/>
                                      </p:by>
                                    </p:animClr>
                                    <p:animClr clrSpc="hsl" dir="cw">
                                      <p:cBhvr>
                                        <p:cTn id="73" dur="500" fill="hold"/>
                                        <p:tgtEl>
                                          <p:spTgt spid="13"/>
                                        </p:tgtEl>
                                        <p:attrNameLst>
                                          <p:attrName>stroke.color</p:attrName>
                                        </p:attrNameLst>
                                      </p:cBhvr>
                                      <p:by>
                                        <p:hsl h="0" s="12549" l="25098"/>
                                      </p:by>
                                    </p:animClr>
                                    <p:set>
                                      <p:cBhvr>
                                        <p:cTn id="74" dur="500" fill="hold"/>
                                        <p:tgtEl>
                                          <p:spTgt spid="13"/>
                                        </p:tgtEl>
                                        <p:attrNameLst>
                                          <p:attrName>fill.type</p:attrName>
                                        </p:attrNameLst>
                                      </p:cBhvr>
                                      <p:to>
                                        <p:strVal val="solid"/>
                                      </p:to>
                                    </p:set>
                                  </p:childTnLst>
                                </p:cTn>
                              </p:par>
                              <p:par>
                                <p:cTn id="75" presetID="30" presetClass="emph" presetSubtype="0" fill="hold" grpId="1" nodeType="withEffect">
                                  <p:stCondLst>
                                    <p:cond delay="0"/>
                                  </p:stCondLst>
                                  <p:childTnLst>
                                    <p:animClr clrSpc="hsl" dir="cw">
                                      <p:cBhvr override="childStyle">
                                        <p:cTn id="76" dur="500" fill="hold"/>
                                        <p:tgtEl>
                                          <p:spTgt spid="16"/>
                                        </p:tgtEl>
                                        <p:attrNameLst>
                                          <p:attrName>style.color</p:attrName>
                                        </p:attrNameLst>
                                      </p:cBhvr>
                                      <p:by>
                                        <p:hsl h="0" s="12549" l="25098"/>
                                      </p:by>
                                    </p:animClr>
                                    <p:animClr clrSpc="hsl" dir="cw">
                                      <p:cBhvr>
                                        <p:cTn id="77" dur="500" fill="hold"/>
                                        <p:tgtEl>
                                          <p:spTgt spid="16"/>
                                        </p:tgtEl>
                                        <p:attrNameLst>
                                          <p:attrName>fillcolor</p:attrName>
                                        </p:attrNameLst>
                                      </p:cBhvr>
                                      <p:by>
                                        <p:hsl h="0" s="12549" l="25098"/>
                                      </p:by>
                                    </p:animClr>
                                    <p:animClr clrSpc="hsl" dir="cw">
                                      <p:cBhvr>
                                        <p:cTn id="78" dur="500" fill="hold"/>
                                        <p:tgtEl>
                                          <p:spTgt spid="16"/>
                                        </p:tgtEl>
                                        <p:attrNameLst>
                                          <p:attrName>stroke.color</p:attrName>
                                        </p:attrNameLst>
                                      </p:cBhvr>
                                      <p:by>
                                        <p:hsl h="0" s="12549" l="25098"/>
                                      </p:by>
                                    </p:animClr>
                                    <p:set>
                                      <p:cBhvr>
                                        <p:cTn id="79" dur="500" fill="hold"/>
                                        <p:tgtEl>
                                          <p:spTgt spid="16"/>
                                        </p:tgtEl>
                                        <p:attrNameLst>
                                          <p:attrName>fill.type</p:attrName>
                                        </p:attrNameLst>
                                      </p:cBhvr>
                                      <p:to>
                                        <p:strVal val="solid"/>
                                      </p:to>
                                    </p:set>
                                  </p:childTnLst>
                                </p:cTn>
                              </p:par>
                              <p:par>
                                <p:cTn id="80" presetID="1" presetClass="exit" presetSubtype="0" fill="hold" grpId="2" nodeType="withEffect">
                                  <p:stCondLst>
                                    <p:cond delay="0"/>
                                  </p:stCondLst>
                                  <p:childTnLst>
                                    <p:set>
                                      <p:cBhvr>
                                        <p:cTn id="81" dur="1" fill="hold">
                                          <p:stCondLst>
                                            <p:cond delay="0"/>
                                          </p:stCondLst>
                                        </p:cTn>
                                        <p:tgtEl>
                                          <p:spTgt spid="9"/>
                                        </p:tgtEl>
                                        <p:attrNameLst>
                                          <p:attrName>style.visibility</p:attrName>
                                        </p:attrNameLst>
                                      </p:cBhvr>
                                      <p:to>
                                        <p:strVal val="hidden"/>
                                      </p:to>
                                    </p:set>
                                  </p:childTnLst>
                                </p:cTn>
                              </p:par>
                              <p:par>
                                <p:cTn id="82" presetID="1" presetClass="exit" presetSubtype="0" fill="hold" grpId="2" nodeType="withEffect">
                                  <p:stCondLst>
                                    <p:cond delay="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0" grpId="1" animBg="1"/>
      <p:bldP spid="10" grpId="2" animBg="1"/>
      <p:bldP spid="11" grpId="0" animBg="1"/>
      <p:bldP spid="11" grpId="1" animBg="1"/>
      <p:bldP spid="13" grpId="0" animBg="1"/>
      <p:bldP spid="13" grpId="1" animBg="1"/>
      <p:bldP spid="16" grpId="0" animBg="1"/>
      <p:bldP spid="16" grpId="1" animBg="1"/>
      <p:bldP spid="38" grpId="0" animBg="1"/>
      <p:bldP spid="38" grpId="1" animBg="1"/>
      <p:bldP spid="41" grpId="0" animBg="1"/>
      <p:bldP spid="41" grpId="1" animBg="1"/>
      <p:bldP spid="28" grpId="0" animBg="1"/>
      <p:bldP spid="29" grpId="0" animBg="1"/>
      <p:bldP spid="30" grpId="0" animBg="1"/>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77" y="1780358"/>
            <a:ext cx="4090885" cy="2653840"/>
          </a:xfrm>
        </p:spPr>
        <p:txBody>
          <a:bodyPr>
            <a:normAutofit/>
          </a:bodyPr>
          <a:lstStyle/>
          <a:p>
            <a:pPr marL="173038" lvl="1" indent="0">
              <a:buNone/>
            </a:pPr>
            <a:r>
              <a:rPr lang="en-US" sz="1900" i="1" dirty="0">
                <a:latin typeface="+mj-lt"/>
              </a:rPr>
              <a:t>Chains of risk with </a:t>
            </a:r>
            <a:r>
              <a:rPr lang="en-US" sz="1900" b="1" i="1" dirty="0">
                <a:solidFill>
                  <a:srgbClr val="FFFF00"/>
                </a:solidFill>
                <a:latin typeface="+mj-lt"/>
              </a:rPr>
              <a:t>additive effects</a:t>
            </a:r>
            <a:endParaRPr lang="en-US" sz="800" dirty="0">
              <a:latin typeface="+mj-lt"/>
            </a:endParaRPr>
          </a:p>
          <a:p>
            <a:pPr marL="173038" lvl="1" indent="0"/>
            <a:r>
              <a:rPr lang="en-US" sz="1600" dirty="0">
                <a:latin typeface="+mj-lt"/>
              </a:rPr>
              <a:t>Each exposure in a chain of risk increases likelihood of subsequent exposures, and may also have an independent additive effect on later disease risk</a:t>
            </a:r>
          </a:p>
          <a:p>
            <a:pPr>
              <a:buNone/>
            </a:pPr>
            <a:r>
              <a:rPr lang="en-US" sz="1600" dirty="0">
                <a:latin typeface="Bodoni MT" pitchFamily="18" charset="0"/>
              </a:rPr>
              <a:t>           </a:t>
            </a:r>
          </a:p>
          <a:p>
            <a:endParaRPr lang="en-US" sz="2500" dirty="0">
              <a:latin typeface="Bodoni MT" pitchFamily="18" charset="0"/>
            </a:endParaRPr>
          </a:p>
        </p:txBody>
      </p:sp>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24</a:t>
            </a:fld>
            <a:endParaRPr lang="en-US" dirty="0">
              <a:solidFill>
                <a:prstClr val="white">
                  <a:tint val="75000"/>
                </a:prstClr>
              </a:solidFill>
            </a:endParaRPr>
          </a:p>
        </p:txBody>
      </p:sp>
      <p:sp>
        <p:nvSpPr>
          <p:cNvPr id="9" name="TextBox 8"/>
          <p:cNvSpPr txBox="1"/>
          <p:nvPr/>
        </p:nvSpPr>
        <p:spPr>
          <a:xfrm>
            <a:off x="336910" y="4090087"/>
            <a:ext cx="1188720" cy="292388"/>
          </a:xfrm>
          <a:prstGeom prst="rect">
            <a:avLst/>
          </a:prstGeom>
          <a:noFill/>
          <a:ln>
            <a:solidFill>
              <a:schemeClr val="tx1"/>
            </a:solidFill>
          </a:ln>
        </p:spPr>
        <p:txBody>
          <a:bodyPr wrap="square" rtlCol="0">
            <a:spAutoFit/>
          </a:bodyPr>
          <a:lstStyle/>
          <a:p>
            <a:pPr algn="ctr" defTabSz="913962"/>
            <a:r>
              <a:rPr lang="en-US" sz="1300" b="1" spc="-50" dirty="0">
                <a:solidFill>
                  <a:prstClr val="white"/>
                </a:solidFill>
              </a:rPr>
              <a:t>Unemployment</a:t>
            </a:r>
          </a:p>
        </p:txBody>
      </p:sp>
      <p:sp>
        <p:nvSpPr>
          <p:cNvPr id="10" name="TextBox 9"/>
          <p:cNvSpPr txBox="1"/>
          <p:nvPr/>
        </p:nvSpPr>
        <p:spPr>
          <a:xfrm>
            <a:off x="1899855" y="3990062"/>
            <a:ext cx="731520" cy="492443"/>
          </a:xfrm>
          <a:prstGeom prst="rect">
            <a:avLst/>
          </a:prstGeom>
          <a:noFill/>
          <a:ln>
            <a:solidFill>
              <a:schemeClr val="tx1"/>
            </a:solidFill>
          </a:ln>
        </p:spPr>
        <p:txBody>
          <a:bodyPr wrap="square" rtlCol="0">
            <a:spAutoFit/>
          </a:bodyPr>
          <a:lstStyle/>
          <a:p>
            <a:pPr algn="ctr" defTabSz="913962"/>
            <a:r>
              <a:rPr lang="en-US" sz="1300" b="1" spc="-50" dirty="0">
                <a:solidFill>
                  <a:prstClr val="white"/>
                </a:solidFill>
              </a:rPr>
              <a:t>Marital Conflict</a:t>
            </a:r>
          </a:p>
        </p:txBody>
      </p:sp>
      <p:sp>
        <p:nvSpPr>
          <p:cNvPr id="11" name="TextBox 10"/>
          <p:cNvSpPr txBox="1"/>
          <p:nvPr/>
        </p:nvSpPr>
        <p:spPr>
          <a:xfrm>
            <a:off x="3002280" y="3990062"/>
            <a:ext cx="731520" cy="492443"/>
          </a:xfrm>
          <a:prstGeom prst="rect">
            <a:avLst/>
          </a:prstGeom>
          <a:noFill/>
          <a:ln>
            <a:solidFill>
              <a:schemeClr val="tx1"/>
            </a:solidFill>
          </a:ln>
        </p:spPr>
        <p:txBody>
          <a:bodyPr wrap="square" rtlCol="0">
            <a:spAutoFit/>
          </a:bodyPr>
          <a:lstStyle/>
          <a:p>
            <a:pPr algn="ctr" defTabSz="913962"/>
            <a:r>
              <a:rPr lang="en-US" sz="1300" b="1" spc="-50" dirty="0">
                <a:solidFill>
                  <a:prstClr val="white"/>
                </a:solidFill>
              </a:rPr>
              <a:t>Physical abuse</a:t>
            </a:r>
          </a:p>
        </p:txBody>
      </p:sp>
      <p:sp>
        <p:nvSpPr>
          <p:cNvPr id="13" name="TextBox 12"/>
          <p:cNvSpPr txBox="1"/>
          <p:nvPr/>
        </p:nvSpPr>
        <p:spPr>
          <a:xfrm rot="5400000">
            <a:off x="3525775" y="4067004"/>
            <a:ext cx="1463040" cy="338554"/>
          </a:xfrm>
          <a:prstGeom prst="rect">
            <a:avLst/>
          </a:prstGeom>
          <a:noFill/>
          <a:ln>
            <a:solidFill>
              <a:schemeClr val="tx1"/>
            </a:solidFill>
          </a:ln>
        </p:spPr>
        <p:txBody>
          <a:bodyPr wrap="square" rtlCol="0" anchor="ctr">
            <a:spAutoFit/>
          </a:bodyPr>
          <a:lstStyle/>
          <a:p>
            <a:pPr algn="ctr" defTabSz="913962"/>
            <a:r>
              <a:rPr lang="en-US" sz="1600" b="1" dirty="0">
                <a:solidFill>
                  <a:prstClr val="white"/>
                </a:solidFill>
              </a:rPr>
              <a:t>Divorce</a:t>
            </a:r>
          </a:p>
        </p:txBody>
      </p:sp>
      <p:sp>
        <p:nvSpPr>
          <p:cNvPr id="38" name="Freeform 37"/>
          <p:cNvSpPr/>
          <p:nvPr/>
        </p:nvSpPr>
        <p:spPr>
          <a:xfrm>
            <a:off x="793232" y="4425214"/>
            <a:ext cx="3301805" cy="1083500"/>
          </a:xfrm>
          <a:custGeom>
            <a:avLst/>
            <a:gdLst>
              <a:gd name="connsiteX0" fmla="*/ 0 w 4258101"/>
              <a:gd name="connsiteY0" fmla="*/ 0 h 1178257"/>
              <a:gd name="connsiteX1" fmla="*/ 873457 w 4258101"/>
              <a:gd name="connsiteY1" fmla="*/ 1173708 h 1178257"/>
              <a:gd name="connsiteX2" fmla="*/ 4258101 w 4258101"/>
              <a:gd name="connsiteY2" fmla="*/ 27296 h 1178257"/>
              <a:gd name="connsiteX0" fmla="*/ 0 w 4263788"/>
              <a:gd name="connsiteY0" fmla="*/ 0 h 1235123"/>
              <a:gd name="connsiteX1" fmla="*/ 873457 w 4263788"/>
              <a:gd name="connsiteY1" fmla="*/ 1173708 h 1235123"/>
              <a:gd name="connsiteX2" fmla="*/ 4263788 w 4263788"/>
              <a:gd name="connsiteY2" fmla="*/ 368490 h 1235123"/>
              <a:gd name="connsiteX0" fmla="*/ 0 w 4403488"/>
              <a:gd name="connsiteY0" fmla="*/ 0 h 1346877"/>
              <a:gd name="connsiteX1" fmla="*/ 1013157 w 4403488"/>
              <a:gd name="connsiteY1" fmla="*/ 1338808 h 1346877"/>
              <a:gd name="connsiteX2" fmla="*/ 4403488 w 4403488"/>
              <a:gd name="connsiteY2" fmla="*/ 533590 h 1346877"/>
              <a:gd name="connsiteX0" fmla="*/ 0 w 4387994"/>
              <a:gd name="connsiteY0" fmla="*/ 0 h 1342186"/>
              <a:gd name="connsiteX1" fmla="*/ 1013157 w 4387994"/>
              <a:gd name="connsiteY1" fmla="*/ 1338808 h 1342186"/>
              <a:gd name="connsiteX2" fmla="*/ 4387994 w 4387994"/>
              <a:gd name="connsiteY2" fmla="*/ 35879 h 1342186"/>
              <a:gd name="connsiteX0" fmla="*/ 0 w 4387994"/>
              <a:gd name="connsiteY0" fmla="*/ 0 h 951549"/>
              <a:gd name="connsiteX1" fmla="*/ 1586430 w 4387994"/>
              <a:gd name="connsiteY1" fmla="*/ 945269 h 951549"/>
              <a:gd name="connsiteX2" fmla="*/ 4387994 w 4387994"/>
              <a:gd name="connsiteY2" fmla="*/ 35879 h 951549"/>
              <a:gd name="connsiteX0" fmla="*/ 0 w 4419786"/>
              <a:gd name="connsiteY0" fmla="*/ 0 h 953122"/>
              <a:gd name="connsiteX1" fmla="*/ 1586430 w 4419786"/>
              <a:gd name="connsiteY1" fmla="*/ 945269 h 953122"/>
              <a:gd name="connsiteX2" fmla="*/ 4419786 w 4419786"/>
              <a:gd name="connsiteY2" fmla="*/ 129896 h 953122"/>
            </a:gdLst>
            <a:ahLst/>
            <a:cxnLst>
              <a:cxn ang="0">
                <a:pos x="connsiteX0" y="connsiteY0"/>
              </a:cxn>
              <a:cxn ang="0">
                <a:pos x="connsiteX1" y="connsiteY1"/>
              </a:cxn>
              <a:cxn ang="0">
                <a:pos x="connsiteX2" y="connsiteY2"/>
              </a:cxn>
            </a:cxnLst>
            <a:rect l="l" t="t" r="r" b="b"/>
            <a:pathLst>
              <a:path w="4419786" h="953122">
                <a:moveTo>
                  <a:pt x="0" y="0"/>
                </a:moveTo>
                <a:cubicBezTo>
                  <a:pt x="81887" y="584579"/>
                  <a:pt x="875799" y="883854"/>
                  <a:pt x="1586430" y="945269"/>
                </a:cubicBezTo>
                <a:cubicBezTo>
                  <a:pt x="2297061" y="1006684"/>
                  <a:pt x="3082305" y="705376"/>
                  <a:pt x="4419786" y="129896"/>
                </a:cubicBezTo>
              </a:path>
            </a:pathLst>
          </a:cu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913962"/>
            <a:endParaRPr lang="en-US" dirty="0">
              <a:solidFill>
                <a:prstClr val="white"/>
              </a:solidFill>
            </a:endParaRPr>
          </a:p>
        </p:txBody>
      </p:sp>
      <p:sp>
        <p:nvSpPr>
          <p:cNvPr id="41" name="Freeform 40"/>
          <p:cNvSpPr/>
          <p:nvPr/>
        </p:nvSpPr>
        <p:spPr>
          <a:xfrm>
            <a:off x="2265615" y="4425213"/>
            <a:ext cx="1832786" cy="605938"/>
          </a:xfrm>
          <a:custGeom>
            <a:avLst/>
            <a:gdLst>
              <a:gd name="connsiteX0" fmla="*/ 0 w 2988859"/>
              <a:gd name="connsiteY0" fmla="*/ 150126 h 693762"/>
              <a:gd name="connsiteX1" fmla="*/ 805218 w 2988859"/>
              <a:gd name="connsiteY1" fmla="*/ 668741 h 693762"/>
              <a:gd name="connsiteX2" fmla="*/ 2988859 w 2988859"/>
              <a:gd name="connsiteY2" fmla="*/ 0 h 693762"/>
              <a:gd name="connsiteX0" fmla="*/ 0 w 2911522"/>
              <a:gd name="connsiteY0" fmla="*/ 111393 h 687306"/>
              <a:gd name="connsiteX1" fmla="*/ 727881 w 2911522"/>
              <a:gd name="connsiteY1" fmla="*/ 668741 h 687306"/>
              <a:gd name="connsiteX2" fmla="*/ 2911522 w 2911522"/>
              <a:gd name="connsiteY2" fmla="*/ 0 h 687306"/>
              <a:gd name="connsiteX0" fmla="*/ 0 w 2971799"/>
              <a:gd name="connsiteY0" fmla="*/ 0 h 557348"/>
              <a:gd name="connsiteX1" fmla="*/ 727881 w 2971799"/>
              <a:gd name="connsiteY1" fmla="*/ 557348 h 557348"/>
              <a:gd name="connsiteX2" fmla="*/ 2971799 w 2971799"/>
              <a:gd name="connsiteY2" fmla="*/ 0 h 557348"/>
              <a:gd name="connsiteX0" fmla="*/ 0 w 3004800"/>
              <a:gd name="connsiteY0" fmla="*/ 153984 h 711332"/>
              <a:gd name="connsiteX1" fmla="*/ 727881 w 3004800"/>
              <a:gd name="connsiteY1" fmla="*/ 711332 h 711332"/>
              <a:gd name="connsiteX2" fmla="*/ 3004800 w 3004800"/>
              <a:gd name="connsiteY2" fmla="*/ 0 h 711332"/>
              <a:gd name="connsiteX0" fmla="*/ 0 w 3004800"/>
              <a:gd name="connsiteY0" fmla="*/ 153984 h 711332"/>
              <a:gd name="connsiteX1" fmla="*/ 727881 w 3004800"/>
              <a:gd name="connsiteY1" fmla="*/ 711332 h 711332"/>
              <a:gd name="connsiteX2" fmla="*/ 3004800 w 3004800"/>
              <a:gd name="connsiteY2" fmla="*/ 0 h 711332"/>
              <a:gd name="connsiteX0" fmla="*/ 0 w 3023234"/>
              <a:gd name="connsiteY0" fmla="*/ 90500 h 647848"/>
              <a:gd name="connsiteX1" fmla="*/ 727881 w 3023234"/>
              <a:gd name="connsiteY1" fmla="*/ 647848 h 647848"/>
              <a:gd name="connsiteX2" fmla="*/ 3023234 w 3023234"/>
              <a:gd name="connsiteY2" fmla="*/ 0 h 647848"/>
            </a:gdLst>
            <a:ahLst/>
            <a:cxnLst>
              <a:cxn ang="0">
                <a:pos x="connsiteX0" y="connsiteY0"/>
              </a:cxn>
              <a:cxn ang="0">
                <a:pos x="connsiteX1" y="connsiteY1"/>
              </a:cxn>
              <a:cxn ang="0">
                <a:pos x="connsiteX2" y="connsiteY2"/>
              </a:cxn>
            </a:cxnLst>
            <a:rect l="l" t="t" r="r" b="b"/>
            <a:pathLst>
              <a:path w="3023234" h="647848">
                <a:moveTo>
                  <a:pt x="0" y="90500"/>
                </a:moveTo>
                <a:cubicBezTo>
                  <a:pt x="153537" y="362318"/>
                  <a:pt x="232581" y="647848"/>
                  <a:pt x="727881" y="647848"/>
                </a:cubicBezTo>
                <a:cubicBezTo>
                  <a:pt x="1223181" y="647848"/>
                  <a:pt x="2213486" y="357395"/>
                  <a:pt x="3023234" y="0"/>
                </a:cubicBezTo>
              </a:path>
            </a:pathLst>
          </a:cu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defTabSz="913962"/>
            <a:endParaRPr lang="en-US" dirty="0">
              <a:solidFill>
                <a:prstClr val="white"/>
              </a:solidFill>
            </a:endParaRPr>
          </a:p>
        </p:txBody>
      </p:sp>
      <p:cxnSp>
        <p:nvCxnSpPr>
          <p:cNvPr id="17" name="Straight Arrow Connector 16"/>
          <p:cNvCxnSpPr/>
          <p:nvPr/>
        </p:nvCxnSpPr>
        <p:spPr>
          <a:xfrm>
            <a:off x="1539240" y="4236281"/>
            <a:ext cx="36576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50710" y="4236281"/>
            <a:ext cx="36576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342900" y="2743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300" dirty="0">
                <a:solidFill>
                  <a:srgbClr val="FFFF00"/>
                </a:solidFill>
              </a:rPr>
              <a:t>Accumulation of Risk Models:</a:t>
            </a:r>
          </a:p>
        </p:txBody>
      </p:sp>
      <p:sp>
        <p:nvSpPr>
          <p:cNvPr id="21" name="TextBox 20"/>
          <p:cNvSpPr txBox="1"/>
          <p:nvPr/>
        </p:nvSpPr>
        <p:spPr>
          <a:xfrm>
            <a:off x="1473200" y="1030089"/>
            <a:ext cx="6019800" cy="492443"/>
          </a:xfrm>
          <a:prstGeom prst="rect">
            <a:avLst/>
          </a:prstGeom>
          <a:noFill/>
        </p:spPr>
        <p:txBody>
          <a:bodyPr wrap="square" rtlCol="0">
            <a:spAutoFit/>
          </a:bodyPr>
          <a:lstStyle/>
          <a:p>
            <a:pPr algn="ctr" defTabSz="913962"/>
            <a:r>
              <a:rPr lang="en-US" sz="2600" dirty="0">
                <a:solidFill>
                  <a:srgbClr val="EEECE1"/>
                </a:solidFill>
              </a:rPr>
              <a:t>“Chains of risk”</a:t>
            </a:r>
          </a:p>
        </p:txBody>
      </p:sp>
      <p:cxnSp>
        <p:nvCxnSpPr>
          <p:cNvPr id="29" name="Straight Arrow Connector 28"/>
          <p:cNvCxnSpPr/>
          <p:nvPr/>
        </p:nvCxnSpPr>
        <p:spPr>
          <a:xfrm>
            <a:off x="2646615" y="4236281"/>
            <a:ext cx="36576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Content Placeholder 2"/>
          <p:cNvSpPr txBox="1">
            <a:spLocks/>
          </p:cNvSpPr>
          <p:nvPr/>
        </p:nvSpPr>
        <p:spPr>
          <a:xfrm>
            <a:off x="4631021" y="1810838"/>
            <a:ext cx="4090885" cy="1527048"/>
          </a:xfrm>
          <a:prstGeom prst="rect">
            <a:avLst/>
          </a:prstGeom>
        </p:spPr>
        <p:txBody>
          <a:bodyPr vert="horz" lIns="91396" tIns="45698" rIns="91396" bIns="45698" rtlCol="0">
            <a:normAutofit/>
          </a:bodyPr>
          <a:lstStyle>
            <a:lvl1pPr marL="342736" indent="-342736" algn="l" defTabSz="91396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594" indent="-285612" algn="l" defTabSz="91396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52" indent="-228490" algn="l" defTabSz="91396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3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41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394"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6"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6"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7" indent="-228490" algn="l" defTabSz="9139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3038" lvl="1" indent="0">
              <a:buNone/>
            </a:pPr>
            <a:r>
              <a:rPr lang="en-US" sz="1800" i="1" dirty="0">
                <a:solidFill>
                  <a:prstClr val="white"/>
                </a:solidFill>
              </a:rPr>
              <a:t>Chains of risk with </a:t>
            </a:r>
            <a:r>
              <a:rPr lang="en-US" sz="1800" b="1" i="1" dirty="0">
                <a:solidFill>
                  <a:srgbClr val="FFFF00"/>
                </a:solidFill>
              </a:rPr>
              <a:t>trigger effect</a:t>
            </a:r>
          </a:p>
          <a:p>
            <a:pPr marL="173038" lvl="1" indent="0"/>
            <a:r>
              <a:rPr lang="en-US" sz="1600" dirty="0">
                <a:solidFill>
                  <a:prstClr val="white"/>
                </a:solidFill>
              </a:rPr>
              <a:t>Only the final link has a marked effect </a:t>
            </a:r>
            <a:r>
              <a:rPr lang="en-US" sz="2500" dirty="0">
                <a:solidFill>
                  <a:prstClr val="white"/>
                </a:solidFill>
              </a:rPr>
              <a:t>           </a:t>
            </a:r>
          </a:p>
          <a:p>
            <a:endParaRPr lang="en-US" sz="2500" dirty="0">
              <a:solidFill>
                <a:prstClr val="white"/>
              </a:solidFill>
              <a:latin typeface="Bodoni MT" pitchFamily="18" charset="0"/>
            </a:endParaRPr>
          </a:p>
        </p:txBody>
      </p:sp>
      <p:sp>
        <p:nvSpPr>
          <p:cNvPr id="2" name="Rectangle 1"/>
          <p:cNvSpPr/>
          <p:nvPr/>
        </p:nvSpPr>
        <p:spPr>
          <a:xfrm>
            <a:off x="189050" y="1699690"/>
            <a:ext cx="4311290" cy="46634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46" name="Rectangle 45"/>
          <p:cNvSpPr/>
          <p:nvPr/>
        </p:nvSpPr>
        <p:spPr>
          <a:xfrm>
            <a:off x="4640760" y="1699690"/>
            <a:ext cx="4311290" cy="46634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grpSp>
        <p:nvGrpSpPr>
          <p:cNvPr id="47" name="Group 46"/>
          <p:cNvGrpSpPr/>
          <p:nvPr/>
        </p:nvGrpSpPr>
        <p:grpSpPr>
          <a:xfrm>
            <a:off x="465206" y="5810015"/>
            <a:ext cx="3907514" cy="381000"/>
            <a:chOff x="1270000" y="4953000"/>
            <a:chExt cx="6426200" cy="381000"/>
          </a:xfrm>
        </p:grpSpPr>
        <p:sp>
          <p:nvSpPr>
            <p:cNvPr id="48" name="Right Arrow 47"/>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49" name="TextBox 48"/>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grpSp>
        <p:nvGrpSpPr>
          <p:cNvPr id="50" name="Group 49"/>
          <p:cNvGrpSpPr/>
          <p:nvPr/>
        </p:nvGrpSpPr>
        <p:grpSpPr>
          <a:xfrm>
            <a:off x="4842648" y="5810015"/>
            <a:ext cx="3907514" cy="381000"/>
            <a:chOff x="1270000" y="4953000"/>
            <a:chExt cx="6426200" cy="381000"/>
          </a:xfrm>
        </p:grpSpPr>
        <p:sp>
          <p:nvSpPr>
            <p:cNvPr id="51" name="Right Arrow 50"/>
            <p:cNvSpPr/>
            <p:nvPr/>
          </p:nvSpPr>
          <p:spPr>
            <a:xfrm>
              <a:off x="1270000" y="4953000"/>
              <a:ext cx="6426200" cy="38100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52" name="TextBox 51"/>
            <p:cNvSpPr txBox="1"/>
            <p:nvPr/>
          </p:nvSpPr>
          <p:spPr>
            <a:xfrm>
              <a:off x="3695700" y="4978400"/>
              <a:ext cx="1435100" cy="323165"/>
            </a:xfrm>
            <a:prstGeom prst="rect">
              <a:avLst/>
            </a:prstGeom>
            <a:noFill/>
          </p:spPr>
          <p:txBody>
            <a:bodyPr wrap="square" rtlCol="0">
              <a:spAutoFit/>
            </a:bodyPr>
            <a:lstStyle/>
            <a:p>
              <a:pPr algn="ctr" defTabSz="913962"/>
              <a:r>
                <a:rPr lang="en-US" sz="1500" dirty="0">
                  <a:solidFill>
                    <a:prstClr val="white"/>
                  </a:solidFill>
                </a:rPr>
                <a:t>Time</a:t>
              </a:r>
            </a:p>
          </p:txBody>
        </p:sp>
      </p:grpSp>
      <p:sp>
        <p:nvSpPr>
          <p:cNvPr id="34" name="TextBox 33"/>
          <p:cNvSpPr txBox="1"/>
          <p:nvPr/>
        </p:nvSpPr>
        <p:spPr>
          <a:xfrm>
            <a:off x="4802437" y="4051029"/>
            <a:ext cx="1188720" cy="292388"/>
          </a:xfrm>
          <a:prstGeom prst="rect">
            <a:avLst/>
          </a:prstGeom>
          <a:noFill/>
          <a:ln>
            <a:solidFill>
              <a:schemeClr val="tx1"/>
            </a:solidFill>
          </a:ln>
        </p:spPr>
        <p:txBody>
          <a:bodyPr wrap="square" rtlCol="0">
            <a:spAutoFit/>
          </a:bodyPr>
          <a:lstStyle/>
          <a:p>
            <a:pPr algn="ctr" defTabSz="913962"/>
            <a:r>
              <a:rPr lang="en-US" sz="1300" b="1" spc="-50" dirty="0">
                <a:solidFill>
                  <a:prstClr val="white"/>
                </a:solidFill>
              </a:rPr>
              <a:t>Unemployment</a:t>
            </a:r>
          </a:p>
        </p:txBody>
      </p:sp>
      <p:sp>
        <p:nvSpPr>
          <p:cNvPr id="35" name="TextBox 34"/>
          <p:cNvSpPr txBox="1"/>
          <p:nvPr/>
        </p:nvSpPr>
        <p:spPr>
          <a:xfrm>
            <a:off x="6365382" y="3951004"/>
            <a:ext cx="731520" cy="492443"/>
          </a:xfrm>
          <a:prstGeom prst="rect">
            <a:avLst/>
          </a:prstGeom>
          <a:noFill/>
          <a:ln>
            <a:solidFill>
              <a:schemeClr val="tx1"/>
            </a:solidFill>
          </a:ln>
        </p:spPr>
        <p:txBody>
          <a:bodyPr wrap="square" rtlCol="0">
            <a:spAutoFit/>
          </a:bodyPr>
          <a:lstStyle/>
          <a:p>
            <a:pPr algn="ctr" defTabSz="913962"/>
            <a:r>
              <a:rPr lang="en-US" sz="1300" b="1" spc="-50" dirty="0">
                <a:solidFill>
                  <a:prstClr val="white"/>
                </a:solidFill>
              </a:rPr>
              <a:t>Marital Conflict</a:t>
            </a:r>
          </a:p>
        </p:txBody>
      </p:sp>
      <p:sp>
        <p:nvSpPr>
          <p:cNvPr id="39" name="TextBox 38"/>
          <p:cNvSpPr txBox="1"/>
          <p:nvPr/>
        </p:nvSpPr>
        <p:spPr>
          <a:xfrm>
            <a:off x="7467807" y="3951004"/>
            <a:ext cx="731520" cy="492443"/>
          </a:xfrm>
          <a:prstGeom prst="rect">
            <a:avLst/>
          </a:prstGeom>
          <a:noFill/>
          <a:ln>
            <a:solidFill>
              <a:schemeClr val="tx1"/>
            </a:solidFill>
          </a:ln>
        </p:spPr>
        <p:txBody>
          <a:bodyPr wrap="square" rtlCol="0">
            <a:spAutoFit/>
          </a:bodyPr>
          <a:lstStyle/>
          <a:p>
            <a:pPr algn="ctr" defTabSz="913962"/>
            <a:r>
              <a:rPr lang="en-US" sz="1300" b="1" spc="-50" dirty="0">
                <a:solidFill>
                  <a:prstClr val="white"/>
                </a:solidFill>
              </a:rPr>
              <a:t>Physical abuse</a:t>
            </a:r>
          </a:p>
        </p:txBody>
      </p:sp>
      <p:sp>
        <p:nvSpPr>
          <p:cNvPr id="40" name="TextBox 39"/>
          <p:cNvSpPr txBox="1"/>
          <p:nvPr/>
        </p:nvSpPr>
        <p:spPr>
          <a:xfrm rot="5400000">
            <a:off x="7979727" y="4027946"/>
            <a:ext cx="1463040" cy="338554"/>
          </a:xfrm>
          <a:prstGeom prst="rect">
            <a:avLst/>
          </a:prstGeom>
          <a:noFill/>
          <a:ln>
            <a:solidFill>
              <a:schemeClr val="tx1"/>
            </a:solidFill>
          </a:ln>
        </p:spPr>
        <p:txBody>
          <a:bodyPr wrap="square" rtlCol="0" anchor="ctr">
            <a:spAutoFit/>
          </a:bodyPr>
          <a:lstStyle/>
          <a:p>
            <a:pPr algn="ctr" defTabSz="913962"/>
            <a:r>
              <a:rPr lang="en-US" sz="1600" b="1" dirty="0">
                <a:solidFill>
                  <a:prstClr val="white"/>
                </a:solidFill>
              </a:rPr>
              <a:t>Divorce</a:t>
            </a:r>
          </a:p>
        </p:txBody>
      </p:sp>
      <p:cxnSp>
        <p:nvCxnSpPr>
          <p:cNvPr id="42" name="Straight Arrow Connector 41"/>
          <p:cNvCxnSpPr/>
          <p:nvPr/>
        </p:nvCxnSpPr>
        <p:spPr>
          <a:xfrm>
            <a:off x="6004767" y="4197223"/>
            <a:ext cx="36576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218730" y="4197223"/>
            <a:ext cx="36576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112142" y="4197223"/>
            <a:ext cx="36576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24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13" grpId="0" animBg="1"/>
      <p:bldP spid="38" grpId="0" animBg="1"/>
      <p:bldP spid="41" grpId="0" animBg="1"/>
      <p:bldP spid="45" grpId="0"/>
      <p:bldP spid="2" grpId="0" animBg="1"/>
      <p:bldP spid="46" grpId="0" animBg="1"/>
      <p:bldP spid="34" grpId="0" animBg="1"/>
      <p:bldP spid="35" grpId="0" animBg="1"/>
      <p:bldP spid="39"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28600"/>
            <a:ext cx="8229600" cy="1143000"/>
          </a:xfrm>
        </p:spPr>
        <p:txBody>
          <a:bodyPr>
            <a:normAutofit fontScale="90000"/>
          </a:bodyPr>
          <a:lstStyle/>
          <a:p>
            <a:r>
              <a:rPr lang="en-US" sz="3800" dirty="0">
                <a:solidFill>
                  <a:srgbClr val="FFFF00"/>
                </a:solidFill>
              </a:rPr>
              <a:t>Summary of life course epidemiology conceptual models</a:t>
            </a:r>
          </a:p>
        </p:txBody>
      </p:sp>
      <p:sp>
        <p:nvSpPr>
          <p:cNvPr id="3" name="Content Placeholder 2"/>
          <p:cNvSpPr>
            <a:spLocks noGrp="1"/>
          </p:cNvSpPr>
          <p:nvPr>
            <p:ph idx="1"/>
          </p:nvPr>
        </p:nvSpPr>
        <p:spPr>
          <a:xfrm>
            <a:off x="838200" y="1570039"/>
            <a:ext cx="7391400" cy="4983163"/>
          </a:xfrm>
        </p:spPr>
        <p:txBody>
          <a:bodyPr>
            <a:normAutofit lnSpcReduction="10000"/>
          </a:bodyPr>
          <a:lstStyle/>
          <a:p>
            <a:pPr marL="0" indent="0">
              <a:buNone/>
            </a:pPr>
            <a:r>
              <a:rPr lang="en-US" sz="2700" b="1" dirty="0">
                <a:latin typeface="+mj-lt"/>
              </a:rPr>
              <a:t>Critical Period Models</a:t>
            </a:r>
          </a:p>
          <a:p>
            <a:pPr marL="749300"/>
            <a:r>
              <a:rPr lang="en-US" sz="2500" dirty="0">
                <a:latin typeface="+mj-lt"/>
              </a:rPr>
              <a:t>No later modifiers</a:t>
            </a:r>
          </a:p>
          <a:p>
            <a:pPr marL="749300"/>
            <a:r>
              <a:rPr lang="en-US" sz="2500" dirty="0">
                <a:latin typeface="+mj-lt"/>
              </a:rPr>
              <a:t>Later modifiers</a:t>
            </a:r>
            <a:br>
              <a:rPr lang="en-US" sz="2500" dirty="0">
                <a:latin typeface="+mj-lt"/>
              </a:rPr>
            </a:br>
            <a:endParaRPr lang="en-US" sz="2500" dirty="0">
              <a:latin typeface="+mj-lt"/>
            </a:endParaRPr>
          </a:p>
          <a:p>
            <a:pPr marL="0" indent="0">
              <a:buNone/>
            </a:pPr>
            <a:r>
              <a:rPr lang="en-US" sz="2700" b="1" dirty="0">
                <a:latin typeface="+mj-lt"/>
              </a:rPr>
              <a:t>Accumulation of Risk Models</a:t>
            </a:r>
          </a:p>
          <a:p>
            <a:pPr marL="749300"/>
            <a:r>
              <a:rPr lang="en-US" sz="2500" dirty="0">
                <a:latin typeface="+mj-lt"/>
              </a:rPr>
              <a:t>Uncorrelated risk exposures</a:t>
            </a:r>
          </a:p>
          <a:p>
            <a:pPr marL="749300"/>
            <a:r>
              <a:rPr lang="en-US" sz="2500" dirty="0">
                <a:latin typeface="+mj-lt"/>
              </a:rPr>
              <a:t>Risk clustering</a:t>
            </a:r>
          </a:p>
          <a:p>
            <a:pPr marL="749300"/>
            <a:r>
              <a:rPr lang="en-US" sz="2500" dirty="0">
                <a:latin typeface="+mj-lt"/>
              </a:rPr>
              <a:t>Chains of risk with additive effects</a:t>
            </a:r>
          </a:p>
          <a:p>
            <a:pPr marL="749300"/>
            <a:r>
              <a:rPr lang="en-US" sz="2500" dirty="0">
                <a:latin typeface="+mj-lt"/>
              </a:rPr>
              <a:t>Chains of risk with trigger effect</a:t>
            </a:r>
          </a:p>
          <a:p>
            <a:pPr marL="749300"/>
            <a:endParaRPr lang="en-US" sz="2500" dirty="0">
              <a:latin typeface="+mj-lt"/>
            </a:endParaRPr>
          </a:p>
          <a:p>
            <a:pPr marL="406400" indent="0">
              <a:buNone/>
            </a:pPr>
            <a:r>
              <a:rPr lang="en-US" sz="2500" dirty="0">
                <a:latin typeface="+mj-lt"/>
              </a:rPr>
              <a:t>       </a:t>
            </a:r>
          </a:p>
        </p:txBody>
      </p:sp>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25</a:t>
            </a:fld>
            <a:endParaRPr lang="en-US" dirty="0">
              <a:solidFill>
                <a:prstClr val="white">
                  <a:tint val="75000"/>
                </a:prstClr>
              </a:solidFill>
            </a:endParaRPr>
          </a:p>
        </p:txBody>
      </p:sp>
      <p:pic>
        <p:nvPicPr>
          <p:cNvPr id="1026" name="Picture 2" descr="http://www.raindance.org/wp-content/uploads/Light-Bulb-Jokes-for-Filmmakers.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4429" y="5486400"/>
            <a:ext cx="854373" cy="857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28802" y="5515570"/>
            <a:ext cx="6639593" cy="923330"/>
          </a:xfrm>
          <a:prstGeom prst="rect">
            <a:avLst/>
          </a:prstGeom>
        </p:spPr>
        <p:txBody>
          <a:bodyPr wrap="square">
            <a:spAutoFit/>
          </a:bodyPr>
          <a:lstStyle/>
          <a:p>
            <a:pPr marL="342900" indent="-342900" defTabSz="913962">
              <a:buFont typeface="Arial" panose="020B0604020202020204" pitchFamily="34" charset="0"/>
              <a:buChar char="•"/>
            </a:pPr>
            <a:r>
              <a:rPr lang="en-US" dirty="0">
                <a:solidFill>
                  <a:prstClr val="white"/>
                </a:solidFill>
              </a:rPr>
              <a:t>Model selected for your study are based on </a:t>
            </a:r>
            <a:r>
              <a:rPr lang="en-US" i="1" dirty="0">
                <a:solidFill>
                  <a:prstClr val="white"/>
                </a:solidFill>
              </a:rPr>
              <a:t>a priori </a:t>
            </a:r>
            <a:r>
              <a:rPr lang="en-US" dirty="0">
                <a:solidFill>
                  <a:prstClr val="white"/>
                </a:solidFill>
              </a:rPr>
              <a:t>knowledge.</a:t>
            </a:r>
          </a:p>
          <a:p>
            <a:pPr marL="342900" indent="-342900" defTabSz="913962">
              <a:buFont typeface="Arial" panose="020B0604020202020204" pitchFamily="34" charset="0"/>
              <a:buChar char="•"/>
            </a:pPr>
            <a:r>
              <a:rPr lang="en-US" dirty="0">
                <a:solidFill>
                  <a:prstClr val="white"/>
                </a:solidFill>
              </a:rPr>
              <a:t>Models inform data analysis and interpretation of results.</a:t>
            </a:r>
          </a:p>
          <a:p>
            <a:pPr marL="342900" indent="-342900" defTabSz="913962">
              <a:buFont typeface="Arial" panose="020B0604020202020204" pitchFamily="34" charset="0"/>
              <a:buChar char="•"/>
            </a:pPr>
            <a:r>
              <a:rPr lang="en-US" dirty="0">
                <a:solidFill>
                  <a:prstClr val="white"/>
                </a:solidFill>
              </a:rPr>
              <a:t>Models are not mutually exclusive. </a:t>
            </a:r>
          </a:p>
        </p:txBody>
      </p:sp>
    </p:spTree>
    <p:extLst>
      <p:ext uri="{BB962C8B-B14F-4D97-AF65-F5344CB8AC3E}">
        <p14:creationId xmlns:p14="http://schemas.microsoft.com/office/powerpoint/2010/main" val="267961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28600"/>
            <a:ext cx="8229600" cy="1143000"/>
          </a:xfrm>
        </p:spPr>
        <p:txBody>
          <a:bodyPr>
            <a:normAutofit/>
          </a:bodyPr>
          <a:lstStyle/>
          <a:p>
            <a:r>
              <a:rPr lang="en-US" sz="3800" dirty="0" smtClean="0">
                <a:solidFill>
                  <a:srgbClr val="FFFF00"/>
                </a:solidFill>
              </a:rPr>
              <a:t>Exercise</a:t>
            </a:r>
            <a:endParaRPr lang="en-US" sz="3800" dirty="0">
              <a:solidFill>
                <a:srgbClr val="FFFF00"/>
              </a:solidFill>
            </a:endParaRPr>
          </a:p>
        </p:txBody>
      </p:sp>
      <p:sp>
        <p:nvSpPr>
          <p:cNvPr id="3" name="Content Placeholder 2"/>
          <p:cNvSpPr>
            <a:spLocks noGrp="1"/>
          </p:cNvSpPr>
          <p:nvPr>
            <p:ph idx="1"/>
          </p:nvPr>
        </p:nvSpPr>
        <p:spPr>
          <a:xfrm>
            <a:off x="838200" y="1143001"/>
            <a:ext cx="7391400" cy="5410202"/>
          </a:xfrm>
        </p:spPr>
        <p:txBody>
          <a:bodyPr>
            <a:normAutofit fontScale="92500" lnSpcReduction="10000"/>
          </a:bodyPr>
          <a:lstStyle/>
          <a:p>
            <a:pPr marL="0" indent="0">
              <a:buNone/>
            </a:pPr>
            <a:r>
              <a:rPr lang="en-US" sz="2500" dirty="0" smtClean="0">
                <a:latin typeface="+mj-lt"/>
              </a:rPr>
              <a:t>In a population of hyenas, you are interested in the relationships of the following </a:t>
            </a:r>
            <a:r>
              <a:rPr lang="en-US" sz="2500" b="1" u="sng" dirty="0" smtClean="0">
                <a:latin typeface="+mj-lt"/>
              </a:rPr>
              <a:t>independent variables</a:t>
            </a:r>
            <a:r>
              <a:rPr lang="en-US" sz="2500" dirty="0" smtClean="0">
                <a:latin typeface="+mj-lt"/>
              </a:rPr>
              <a:t>:</a:t>
            </a:r>
          </a:p>
          <a:p>
            <a:pPr lvl="1"/>
            <a:r>
              <a:rPr lang="en-US" sz="2100" dirty="0" smtClean="0">
                <a:latin typeface="+mj-lt"/>
              </a:rPr>
              <a:t>human exposure</a:t>
            </a:r>
          </a:p>
          <a:p>
            <a:pPr lvl="1"/>
            <a:r>
              <a:rPr lang="en-US" sz="2100" dirty="0">
                <a:latin typeface="+mj-lt"/>
              </a:rPr>
              <a:t>g</a:t>
            </a:r>
            <a:r>
              <a:rPr lang="en-US" sz="2100" dirty="0" smtClean="0">
                <a:latin typeface="+mj-lt"/>
              </a:rPr>
              <a:t>ender</a:t>
            </a:r>
          </a:p>
          <a:p>
            <a:pPr lvl="1"/>
            <a:r>
              <a:rPr lang="en-US" sz="2100" dirty="0">
                <a:latin typeface="+mj-lt"/>
              </a:rPr>
              <a:t>b</a:t>
            </a:r>
            <a:r>
              <a:rPr lang="en-US" sz="2100" dirty="0" smtClean="0">
                <a:latin typeface="+mj-lt"/>
              </a:rPr>
              <a:t>ody size</a:t>
            </a:r>
          </a:p>
          <a:p>
            <a:pPr lvl="1"/>
            <a:r>
              <a:rPr lang="en-US" sz="2100" dirty="0" smtClean="0">
                <a:latin typeface="+mj-lt"/>
              </a:rPr>
              <a:t>social rank</a:t>
            </a:r>
            <a:br>
              <a:rPr lang="en-US" sz="2100" dirty="0" smtClean="0">
                <a:latin typeface="+mj-lt"/>
              </a:rPr>
            </a:br>
            <a:endParaRPr lang="en-US" sz="2100" dirty="0" smtClean="0">
              <a:latin typeface="+mj-lt"/>
            </a:endParaRPr>
          </a:p>
          <a:p>
            <a:pPr marL="0" indent="0">
              <a:buNone/>
            </a:pPr>
            <a:r>
              <a:rPr lang="en-US" sz="2500" dirty="0" smtClean="0">
                <a:latin typeface="+mj-lt"/>
              </a:rPr>
              <a:t>with the </a:t>
            </a:r>
            <a:r>
              <a:rPr lang="en-US" sz="2500" b="1" u="sng" dirty="0" smtClean="0">
                <a:latin typeface="+mj-lt"/>
              </a:rPr>
              <a:t>outcome</a:t>
            </a:r>
            <a:r>
              <a:rPr lang="en-US" sz="2500" dirty="0">
                <a:latin typeface="+mj-lt"/>
              </a:rPr>
              <a:t> </a:t>
            </a:r>
            <a:r>
              <a:rPr lang="en-US" sz="2500" dirty="0" smtClean="0">
                <a:latin typeface="+mj-lt"/>
              </a:rPr>
              <a:t>aggressive </a:t>
            </a:r>
            <a:r>
              <a:rPr lang="en-US" sz="2500" dirty="0" smtClean="0">
                <a:latin typeface="+mj-lt"/>
              </a:rPr>
              <a:t>behavior in hyenas. </a:t>
            </a:r>
            <a:endParaRPr lang="en-US" sz="2500" dirty="0" smtClean="0">
              <a:latin typeface="+mj-lt"/>
            </a:endParaRPr>
          </a:p>
          <a:p>
            <a:pPr marL="0" indent="0">
              <a:buNone/>
            </a:pPr>
            <a:endParaRPr lang="en-US" sz="2500" dirty="0">
              <a:latin typeface="+mj-lt"/>
            </a:endParaRPr>
          </a:p>
          <a:p>
            <a:pPr marL="0" indent="0">
              <a:buNone/>
            </a:pPr>
            <a:r>
              <a:rPr lang="en-US" sz="2500" dirty="0" smtClean="0">
                <a:latin typeface="+mj-lt"/>
              </a:rPr>
              <a:t>Some assumptions: </a:t>
            </a:r>
          </a:p>
          <a:p>
            <a:pPr lvl="1"/>
            <a:r>
              <a:rPr lang="en-US" sz="2100" dirty="0" smtClean="0">
                <a:latin typeface="+mj-lt"/>
              </a:rPr>
              <a:t>Human exposure </a:t>
            </a:r>
            <a:r>
              <a:rPr lang="en-US" sz="2100" dirty="0" smtClean="0">
                <a:latin typeface="+mj-lt"/>
              </a:rPr>
              <a:t>affects aggressive behavior of hyenas</a:t>
            </a:r>
            <a:endParaRPr lang="en-US" sz="2100" dirty="0" smtClean="0">
              <a:latin typeface="+mj-lt"/>
            </a:endParaRPr>
          </a:p>
          <a:p>
            <a:pPr lvl="1"/>
            <a:r>
              <a:rPr lang="en-US" sz="2100" dirty="0">
                <a:latin typeface="+mj-lt"/>
              </a:rPr>
              <a:t>G</a:t>
            </a:r>
            <a:r>
              <a:rPr lang="en-US" sz="2100" dirty="0" smtClean="0">
                <a:latin typeface="+mj-lt"/>
              </a:rPr>
              <a:t>ender is a determinant of </a:t>
            </a:r>
            <a:r>
              <a:rPr lang="en-US" sz="2100" dirty="0" smtClean="0">
                <a:latin typeface="+mj-lt"/>
              </a:rPr>
              <a:t>a rank</a:t>
            </a:r>
          </a:p>
          <a:p>
            <a:pPr lvl="1"/>
            <a:r>
              <a:rPr lang="en-US" sz="2100" dirty="0" smtClean="0">
                <a:latin typeface="+mj-lt"/>
              </a:rPr>
              <a:t>Rank is a determinant of aggression</a:t>
            </a:r>
            <a:endParaRPr lang="en-US" sz="2100" dirty="0" smtClean="0">
              <a:latin typeface="+mj-lt"/>
            </a:endParaRPr>
          </a:p>
          <a:p>
            <a:pPr lvl="1"/>
            <a:r>
              <a:rPr lang="en-US" sz="2100" dirty="0">
                <a:latin typeface="+mj-lt"/>
              </a:rPr>
              <a:t>R</a:t>
            </a:r>
            <a:r>
              <a:rPr lang="en-US" sz="2100" dirty="0" smtClean="0">
                <a:latin typeface="+mj-lt"/>
              </a:rPr>
              <a:t>ank is acquired at birth, but otherwise, it is not earned or influenced by body size or human exposure status</a:t>
            </a:r>
          </a:p>
          <a:p>
            <a:pPr marL="0" indent="0">
              <a:buNone/>
            </a:pPr>
            <a:endParaRPr lang="en-US" sz="2500" dirty="0">
              <a:latin typeface="+mj-lt"/>
            </a:endParaRPr>
          </a:p>
          <a:p>
            <a:pPr marL="0" indent="0">
              <a:buNone/>
            </a:pPr>
            <a:endParaRPr lang="en-US" sz="2500" dirty="0">
              <a:latin typeface="+mj-lt"/>
            </a:endParaRPr>
          </a:p>
        </p:txBody>
      </p:sp>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26</a:t>
            </a:fld>
            <a:endParaRPr lang="en-US" dirty="0">
              <a:solidFill>
                <a:prstClr val="white">
                  <a:tint val="75000"/>
                </a:prstClr>
              </a:solidFill>
            </a:endParaRPr>
          </a:p>
        </p:txBody>
      </p:sp>
    </p:spTree>
    <p:extLst>
      <p:ext uri="{BB962C8B-B14F-4D97-AF65-F5344CB8AC3E}">
        <p14:creationId xmlns:p14="http://schemas.microsoft.com/office/powerpoint/2010/main" val="421965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28600"/>
            <a:ext cx="8229600" cy="1143000"/>
          </a:xfrm>
        </p:spPr>
        <p:txBody>
          <a:bodyPr>
            <a:normAutofit/>
          </a:bodyPr>
          <a:lstStyle/>
          <a:p>
            <a:r>
              <a:rPr lang="en-US" sz="3800" dirty="0" smtClean="0">
                <a:solidFill>
                  <a:srgbClr val="FFFF00"/>
                </a:solidFill>
              </a:rPr>
              <a:t>Exercise</a:t>
            </a:r>
            <a:endParaRPr lang="en-US" sz="3800" dirty="0">
              <a:solidFill>
                <a:srgbClr val="FFFF00"/>
              </a:solidFill>
            </a:endParaRPr>
          </a:p>
        </p:txBody>
      </p:sp>
      <p:sp>
        <p:nvSpPr>
          <p:cNvPr id="3" name="Content Placeholder 2"/>
          <p:cNvSpPr>
            <a:spLocks noGrp="1"/>
          </p:cNvSpPr>
          <p:nvPr>
            <p:ph idx="1"/>
          </p:nvPr>
        </p:nvSpPr>
        <p:spPr>
          <a:xfrm>
            <a:off x="336550" y="1447798"/>
            <a:ext cx="8394700" cy="5410202"/>
          </a:xfrm>
        </p:spPr>
        <p:txBody>
          <a:bodyPr>
            <a:normAutofit/>
          </a:bodyPr>
          <a:lstStyle/>
          <a:p>
            <a:pPr marL="0" indent="0">
              <a:buNone/>
            </a:pPr>
            <a:r>
              <a:rPr lang="en-US" sz="2500" dirty="0" smtClean="0"/>
              <a:t>Please draw conceptual models for the </a:t>
            </a:r>
            <a:r>
              <a:rPr lang="en-US" sz="2500" dirty="0"/>
              <a:t>following </a:t>
            </a:r>
            <a:r>
              <a:rPr lang="en-US" sz="2500" dirty="0" smtClean="0"/>
              <a:t>scenarios: </a:t>
            </a:r>
            <a:r>
              <a:rPr lang="en-US" sz="2500" dirty="0" smtClean="0"/>
              <a:t/>
            </a:r>
            <a:br>
              <a:rPr lang="en-US" sz="2500" dirty="0" smtClean="0"/>
            </a:br>
            <a:endParaRPr lang="en-US" sz="2500" dirty="0"/>
          </a:p>
          <a:p>
            <a:r>
              <a:rPr lang="en-US" sz="2500" dirty="0" smtClean="0"/>
              <a:t>The </a:t>
            </a:r>
            <a:r>
              <a:rPr lang="en-US" sz="2500" dirty="0"/>
              <a:t>relationship between human exposure and aggressive </a:t>
            </a:r>
            <a:r>
              <a:rPr lang="en-US" sz="2500" dirty="0" smtClean="0"/>
              <a:t>behavior, and potential effect modification by gender.</a:t>
            </a:r>
            <a:endParaRPr lang="en-US" sz="2500" dirty="0"/>
          </a:p>
          <a:p>
            <a:r>
              <a:rPr lang="en-US" sz="2500" dirty="0"/>
              <a:t>The </a:t>
            </a:r>
            <a:r>
              <a:rPr lang="en-US" sz="2500" dirty="0" smtClean="0"/>
              <a:t>association of </a:t>
            </a:r>
            <a:r>
              <a:rPr lang="en-US" sz="2500" dirty="0"/>
              <a:t>gender </a:t>
            </a:r>
            <a:r>
              <a:rPr lang="en-US" sz="2500" dirty="0" smtClean="0"/>
              <a:t>with aggressive behavior that </a:t>
            </a:r>
            <a:r>
              <a:rPr lang="en-US" sz="2500" dirty="0" smtClean="0"/>
              <a:t>does not operate through rank</a:t>
            </a:r>
            <a:endParaRPr lang="en-US" sz="2500" dirty="0" smtClean="0"/>
          </a:p>
          <a:p>
            <a:r>
              <a:rPr lang="en-US" sz="2500" dirty="0" smtClean="0"/>
              <a:t>Interaction </a:t>
            </a:r>
            <a:r>
              <a:rPr lang="en-US" sz="2500" dirty="0" smtClean="0"/>
              <a:t>between sex and rank, in relation to aggressive behavior</a:t>
            </a:r>
          </a:p>
          <a:p>
            <a:pPr marL="0" indent="0">
              <a:buNone/>
            </a:pPr>
            <a:endParaRPr lang="en-US" sz="2500" dirty="0">
              <a:latin typeface="+mj-lt"/>
            </a:endParaRPr>
          </a:p>
        </p:txBody>
      </p:sp>
      <p:sp>
        <p:nvSpPr>
          <p:cNvPr id="4" name="Slide Number Placeholder 3"/>
          <p:cNvSpPr>
            <a:spLocks noGrp="1"/>
          </p:cNvSpPr>
          <p:nvPr>
            <p:ph type="sldNum" sz="quarter" idx="12"/>
          </p:nvPr>
        </p:nvSpPr>
        <p:spPr/>
        <p:txBody>
          <a:bodyPr/>
          <a:lstStyle/>
          <a:p>
            <a:fld id="{579035F0-8CE7-49FC-9550-97FA5D325A68}" type="slidenum">
              <a:rPr lang="en-US" smtClean="0">
                <a:solidFill>
                  <a:prstClr val="white">
                    <a:tint val="75000"/>
                  </a:prstClr>
                </a:solidFill>
              </a:rPr>
              <a:pPr/>
              <a:t>27</a:t>
            </a:fld>
            <a:endParaRPr lang="en-US" dirty="0">
              <a:solidFill>
                <a:prstClr val="white">
                  <a:tint val="75000"/>
                </a:prstClr>
              </a:solidFill>
            </a:endParaRPr>
          </a:p>
        </p:txBody>
      </p:sp>
      <p:sp>
        <p:nvSpPr>
          <p:cNvPr id="5" name="TextBox 4"/>
          <p:cNvSpPr txBox="1"/>
          <p:nvPr/>
        </p:nvSpPr>
        <p:spPr>
          <a:xfrm>
            <a:off x="1536700" y="4915856"/>
            <a:ext cx="5981700" cy="1737360"/>
          </a:xfrm>
          <a:prstGeom prst="rect">
            <a:avLst/>
          </a:prstGeom>
          <a:solidFill>
            <a:srgbClr val="FFFF00"/>
          </a:solidFill>
        </p:spPr>
        <p:txBody>
          <a:bodyPr wrap="square" rtlCol="0">
            <a:spAutoFit/>
          </a:bodyPr>
          <a:lstStyle/>
          <a:p>
            <a:r>
              <a:rPr lang="en-US" b="1" u="sng" dirty="0" smtClean="0">
                <a:solidFill>
                  <a:srgbClr val="FF0000"/>
                </a:solidFill>
              </a:rPr>
              <a:t>Assumptions</a:t>
            </a:r>
            <a:r>
              <a:rPr lang="en-US" b="1" u="sng" dirty="0">
                <a:solidFill>
                  <a:srgbClr val="FF0000"/>
                </a:solidFill>
              </a:rPr>
              <a:t>: </a:t>
            </a:r>
          </a:p>
          <a:p>
            <a:pPr marL="228600" lvl="1" indent="-114300">
              <a:buFont typeface="Wingdings" panose="05000000000000000000" pitchFamily="2" charset="2"/>
              <a:buChar char="§"/>
            </a:pPr>
            <a:r>
              <a:rPr lang="en-US" dirty="0">
                <a:solidFill>
                  <a:srgbClr val="FF0000"/>
                </a:solidFill>
              </a:rPr>
              <a:t>Human exposure affects </a:t>
            </a:r>
            <a:r>
              <a:rPr lang="en-US" dirty="0" smtClean="0">
                <a:solidFill>
                  <a:srgbClr val="FF0000"/>
                </a:solidFill>
              </a:rPr>
              <a:t>hyenas’ aggression</a:t>
            </a:r>
            <a:endParaRPr lang="en-US" dirty="0">
              <a:solidFill>
                <a:srgbClr val="FF0000"/>
              </a:solidFill>
            </a:endParaRPr>
          </a:p>
          <a:p>
            <a:pPr marL="228600" lvl="1" indent="-114300">
              <a:buFont typeface="Wingdings" panose="05000000000000000000" pitchFamily="2" charset="2"/>
              <a:buChar char="§"/>
            </a:pPr>
            <a:r>
              <a:rPr lang="en-US" dirty="0">
                <a:solidFill>
                  <a:srgbClr val="FF0000"/>
                </a:solidFill>
              </a:rPr>
              <a:t>Gender is a determinant of a rank</a:t>
            </a:r>
          </a:p>
          <a:p>
            <a:pPr marL="228600" lvl="1" indent="-114300">
              <a:buFont typeface="Wingdings" panose="05000000000000000000" pitchFamily="2" charset="2"/>
              <a:buChar char="§"/>
            </a:pPr>
            <a:r>
              <a:rPr lang="en-US" dirty="0">
                <a:solidFill>
                  <a:srgbClr val="FF0000"/>
                </a:solidFill>
              </a:rPr>
              <a:t>Rank is a determinant of aggression</a:t>
            </a:r>
          </a:p>
          <a:p>
            <a:pPr marL="228600" lvl="1" indent="-114300">
              <a:buFont typeface="Wingdings" panose="05000000000000000000" pitchFamily="2" charset="2"/>
              <a:buChar char="§"/>
            </a:pPr>
            <a:r>
              <a:rPr lang="en-US" dirty="0">
                <a:solidFill>
                  <a:srgbClr val="FF0000"/>
                </a:solidFill>
              </a:rPr>
              <a:t>Rank is acquired at birth, but otherwise, it is not earned or influenced by body size or human exposure status</a:t>
            </a:r>
          </a:p>
          <a:p>
            <a:endParaRPr lang="en-US" dirty="0">
              <a:solidFill>
                <a:srgbClr val="FF0000"/>
              </a:solidFill>
            </a:endParaRPr>
          </a:p>
        </p:txBody>
      </p:sp>
    </p:spTree>
    <p:extLst>
      <p:ext uri="{BB962C8B-B14F-4D97-AF65-F5344CB8AC3E}">
        <p14:creationId xmlns:p14="http://schemas.microsoft.com/office/powerpoint/2010/main" val="67710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3</a:t>
            </a:fld>
            <a:endParaRPr lang="en-US" dirty="0">
              <a:solidFill>
                <a:prstClr val="white">
                  <a:tint val="75000"/>
                </a:prstClr>
              </a:solidFill>
            </a:endParaRPr>
          </a:p>
        </p:txBody>
      </p:sp>
      <p:pic>
        <p:nvPicPr>
          <p:cNvPr id="1026" name="Picture 2" descr="Image result for asking the right questions, carto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2057400"/>
            <a:ext cx="9243935" cy="28194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457200" y="457200"/>
            <a:ext cx="8229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FFFF00"/>
                </a:solidFill>
              </a:rPr>
              <a:t>Asking the right questions</a:t>
            </a:r>
          </a:p>
        </p:txBody>
      </p:sp>
    </p:spTree>
    <p:extLst>
      <p:ext uri="{BB962C8B-B14F-4D97-AF65-F5344CB8AC3E}">
        <p14:creationId xmlns:p14="http://schemas.microsoft.com/office/powerpoint/2010/main" val="4901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418495"/>
            <a:ext cx="8610600" cy="4938714"/>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sp>
        <p:nvSpPr>
          <p:cNvPr id="3" name="Content Placeholder 2"/>
          <p:cNvSpPr>
            <a:spLocks noGrp="1"/>
          </p:cNvSpPr>
          <p:nvPr>
            <p:ph idx="1"/>
          </p:nvPr>
        </p:nvSpPr>
        <p:spPr>
          <a:xfrm>
            <a:off x="457200" y="1559780"/>
            <a:ext cx="8229600" cy="4764820"/>
          </a:xfrm>
        </p:spPr>
        <p:txBody>
          <a:bodyPr>
            <a:normAutofit fontScale="92500" lnSpcReduction="20000"/>
          </a:bodyPr>
          <a:lstStyle/>
          <a:p>
            <a:pPr marL="0" indent="0">
              <a:buNone/>
            </a:pPr>
            <a:r>
              <a:rPr lang="en-US" dirty="0" smtClean="0">
                <a:solidFill>
                  <a:schemeClr val="bg1"/>
                </a:solidFill>
                <a:latin typeface="Cambria" panose="02040503050406030204" pitchFamily="18" charset="0"/>
              </a:rPr>
              <a:t>A couple wanted to buy wallpaper for their kitchen but did not have time to measure the dimensions. Instead, they ask their neighbor who recently wall-papered his kitchen and has the same kitchen layout: </a:t>
            </a:r>
            <a:r>
              <a:rPr lang="en-US" dirty="0" smtClean="0">
                <a:latin typeface="Cambria" panose="02040503050406030204" pitchFamily="18" charset="0"/>
              </a:rPr>
              <a:t/>
            </a:r>
            <a:br>
              <a:rPr lang="en-US" dirty="0" smtClean="0">
                <a:latin typeface="Cambria" panose="02040503050406030204" pitchFamily="18" charset="0"/>
              </a:rPr>
            </a:br>
            <a:endParaRPr lang="en-US" dirty="0" smtClean="0">
              <a:latin typeface="Cambria" panose="02040503050406030204" pitchFamily="18" charset="0"/>
            </a:endParaRPr>
          </a:p>
          <a:p>
            <a:pPr marL="399858" lvl="1" indent="0">
              <a:buNone/>
            </a:pPr>
            <a:r>
              <a:rPr lang="en-US" sz="3000" dirty="0">
                <a:solidFill>
                  <a:schemeClr val="bg2">
                    <a:lumMod val="75000"/>
                    <a:lumOff val="25000"/>
                  </a:schemeClr>
                </a:solidFill>
                <a:latin typeface="Cambria" panose="02040503050406030204" pitchFamily="18" charset="0"/>
              </a:rPr>
              <a:t>“</a:t>
            </a:r>
            <a:r>
              <a:rPr lang="en-US" sz="3000" i="1" dirty="0">
                <a:solidFill>
                  <a:schemeClr val="bg2">
                    <a:lumMod val="75000"/>
                    <a:lumOff val="25000"/>
                  </a:schemeClr>
                </a:solidFill>
                <a:latin typeface="Cambria" panose="02040503050406030204" pitchFamily="18" charset="0"/>
              </a:rPr>
              <a:t>How much wallpaper did you buy for your kitchen</a:t>
            </a:r>
            <a:r>
              <a:rPr lang="en-US" sz="3000" dirty="0">
                <a:solidFill>
                  <a:schemeClr val="bg2">
                    <a:lumMod val="75000"/>
                    <a:lumOff val="25000"/>
                  </a:schemeClr>
                </a:solidFill>
                <a:latin typeface="Cambria" panose="02040503050406030204" pitchFamily="18" charset="0"/>
              </a:rPr>
              <a:t>?”</a:t>
            </a:r>
          </a:p>
          <a:p>
            <a:pPr marL="399858" lvl="1" indent="0">
              <a:buNone/>
            </a:pPr>
            <a:endParaRPr lang="en-US" dirty="0">
              <a:latin typeface="Cambria" panose="02040503050406030204" pitchFamily="18" charset="0"/>
            </a:endParaRPr>
          </a:p>
          <a:p>
            <a:pPr marL="0" indent="0">
              <a:buNone/>
            </a:pPr>
            <a:r>
              <a:rPr lang="en-US" dirty="0" smtClean="0">
                <a:solidFill>
                  <a:schemeClr val="bg1"/>
                </a:solidFill>
                <a:latin typeface="Cambria" panose="02040503050406030204" pitchFamily="18" charset="0"/>
              </a:rPr>
              <a:t>The neighbor tells them:</a:t>
            </a:r>
            <a:r>
              <a:rPr lang="en-US" dirty="0" smtClean="0">
                <a:latin typeface="Cambria" panose="02040503050406030204" pitchFamily="18" charset="0"/>
              </a:rPr>
              <a:t/>
            </a:r>
            <a:br>
              <a:rPr lang="en-US" dirty="0" smtClean="0">
                <a:latin typeface="Cambria" panose="02040503050406030204" pitchFamily="18" charset="0"/>
              </a:rPr>
            </a:br>
            <a:endParaRPr lang="en-US" dirty="0" smtClean="0">
              <a:latin typeface="Cambria" panose="02040503050406030204" pitchFamily="18" charset="0"/>
            </a:endParaRPr>
          </a:p>
          <a:p>
            <a:pPr marL="399858" lvl="1" indent="0">
              <a:buNone/>
            </a:pPr>
            <a:r>
              <a:rPr lang="en-US" dirty="0" smtClean="0">
                <a:solidFill>
                  <a:schemeClr val="bg2">
                    <a:lumMod val="75000"/>
                    <a:lumOff val="25000"/>
                  </a:schemeClr>
                </a:solidFill>
                <a:latin typeface="Cambria" panose="02040503050406030204" pitchFamily="18" charset="0"/>
              </a:rPr>
              <a:t> “</a:t>
            </a:r>
            <a:r>
              <a:rPr lang="en-US" i="1" dirty="0" smtClean="0">
                <a:solidFill>
                  <a:schemeClr val="bg2">
                    <a:lumMod val="75000"/>
                    <a:lumOff val="25000"/>
                  </a:schemeClr>
                </a:solidFill>
                <a:latin typeface="Cambria" panose="02040503050406030204" pitchFamily="18" charset="0"/>
              </a:rPr>
              <a:t>500 </a:t>
            </a:r>
            <a:r>
              <a:rPr lang="en-US" i="1" dirty="0" err="1" smtClean="0">
                <a:solidFill>
                  <a:schemeClr val="bg2">
                    <a:lumMod val="75000"/>
                    <a:lumOff val="25000"/>
                  </a:schemeClr>
                </a:solidFill>
                <a:latin typeface="Cambria" panose="02040503050406030204" pitchFamily="18" charset="0"/>
              </a:rPr>
              <a:t>sqft</a:t>
            </a:r>
            <a:r>
              <a:rPr lang="en-US" dirty="0" smtClean="0">
                <a:solidFill>
                  <a:schemeClr val="bg2">
                    <a:lumMod val="75000"/>
                    <a:lumOff val="25000"/>
                  </a:schemeClr>
                </a:solidFill>
                <a:latin typeface="Cambria" panose="02040503050406030204" pitchFamily="18" charset="0"/>
              </a:rPr>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4</a:t>
            </a:fld>
            <a:endParaRPr lang="en-US" dirty="0">
              <a:solidFill>
                <a:prstClr val="white">
                  <a:tint val="75000"/>
                </a:prstClr>
              </a:solidFill>
            </a:endParaRPr>
          </a:p>
        </p:txBody>
      </p:sp>
      <p:sp>
        <p:nvSpPr>
          <p:cNvPr id="7" name="Title 1"/>
          <p:cNvSpPr txBox="1">
            <a:spLocks/>
          </p:cNvSpPr>
          <p:nvPr/>
        </p:nvSpPr>
        <p:spPr>
          <a:xfrm>
            <a:off x="457200" y="192367"/>
            <a:ext cx="8229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FFFF00"/>
                </a:solidFill>
              </a:rPr>
              <a:t>An example</a:t>
            </a:r>
          </a:p>
        </p:txBody>
      </p:sp>
    </p:spTree>
    <p:extLst>
      <p:ext uri="{BB962C8B-B14F-4D97-AF65-F5344CB8AC3E}">
        <p14:creationId xmlns:p14="http://schemas.microsoft.com/office/powerpoint/2010/main" val="183163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286" y="687072"/>
            <a:ext cx="8610600" cy="5669280"/>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a:solidFill>
                <a:prstClr val="white"/>
              </a:solidFill>
            </a:endParaRPr>
          </a:p>
        </p:txBody>
      </p:sp>
      <p:sp>
        <p:nvSpPr>
          <p:cNvPr id="3" name="Content Placeholder 2"/>
          <p:cNvSpPr>
            <a:spLocks noGrp="1"/>
          </p:cNvSpPr>
          <p:nvPr>
            <p:ph idx="1"/>
          </p:nvPr>
        </p:nvSpPr>
        <p:spPr>
          <a:xfrm>
            <a:off x="457200" y="835009"/>
            <a:ext cx="8229600" cy="5516563"/>
          </a:xfrm>
        </p:spPr>
        <p:txBody>
          <a:bodyPr>
            <a:normAutofit fontScale="92500"/>
          </a:bodyPr>
          <a:lstStyle/>
          <a:p>
            <a:pPr marL="0" indent="0">
              <a:buNone/>
            </a:pPr>
            <a:r>
              <a:rPr lang="en-US" dirty="0" smtClean="0">
                <a:solidFill>
                  <a:schemeClr val="bg1"/>
                </a:solidFill>
                <a:latin typeface="Cambria" panose="02040503050406030204" pitchFamily="18" charset="0"/>
              </a:rPr>
              <a:t>The couple bought 500 </a:t>
            </a:r>
            <a:r>
              <a:rPr lang="en-US" dirty="0" err="1" smtClean="0">
                <a:solidFill>
                  <a:schemeClr val="bg1"/>
                </a:solidFill>
                <a:latin typeface="Cambria" panose="02040503050406030204" pitchFamily="18" charset="0"/>
              </a:rPr>
              <a:t>sqft</a:t>
            </a:r>
            <a:r>
              <a:rPr lang="en-US" dirty="0" smtClean="0">
                <a:solidFill>
                  <a:schemeClr val="bg1"/>
                </a:solidFill>
                <a:latin typeface="Cambria" panose="02040503050406030204" pitchFamily="18" charset="0"/>
              </a:rPr>
              <a:t> of wall paper. </a:t>
            </a:r>
            <a:r>
              <a:rPr lang="en-US" dirty="0">
                <a:solidFill>
                  <a:schemeClr val="bg1"/>
                </a:solidFill>
                <a:latin typeface="Cambria" panose="02040503050406030204" pitchFamily="18" charset="0"/>
              </a:rPr>
              <a:t>A</a:t>
            </a:r>
            <a:r>
              <a:rPr lang="en-US" dirty="0" smtClean="0">
                <a:solidFill>
                  <a:schemeClr val="bg1"/>
                </a:solidFill>
                <a:latin typeface="Cambria" panose="02040503050406030204" pitchFamily="18" charset="0"/>
              </a:rPr>
              <a:t>fter finishing the job, they had 200 </a:t>
            </a:r>
            <a:r>
              <a:rPr lang="en-US" dirty="0" err="1" smtClean="0">
                <a:solidFill>
                  <a:schemeClr val="bg1"/>
                </a:solidFill>
                <a:latin typeface="Cambria" panose="02040503050406030204" pitchFamily="18" charset="0"/>
              </a:rPr>
              <a:t>sqft</a:t>
            </a:r>
            <a:r>
              <a:rPr lang="en-US" dirty="0" smtClean="0">
                <a:solidFill>
                  <a:schemeClr val="bg1"/>
                </a:solidFill>
                <a:latin typeface="Cambria" panose="02040503050406030204" pitchFamily="18" charset="0"/>
              </a:rPr>
              <a:t> left over. </a:t>
            </a:r>
            <a:br>
              <a:rPr lang="en-US" dirty="0" smtClean="0">
                <a:solidFill>
                  <a:schemeClr val="bg1"/>
                </a:solidFill>
                <a:latin typeface="Cambria" panose="02040503050406030204" pitchFamily="18" charset="0"/>
              </a:rPr>
            </a:br>
            <a:endParaRPr lang="en-US" dirty="0" smtClean="0">
              <a:solidFill>
                <a:schemeClr val="bg1"/>
              </a:solidFill>
              <a:latin typeface="Cambria" panose="02040503050406030204" pitchFamily="18" charset="0"/>
            </a:endParaRPr>
          </a:p>
          <a:p>
            <a:pPr marL="399858" lvl="1" indent="0">
              <a:buNone/>
            </a:pPr>
            <a:r>
              <a:rPr lang="en-US" dirty="0" smtClean="0">
                <a:solidFill>
                  <a:schemeClr val="bg2">
                    <a:lumMod val="75000"/>
                    <a:lumOff val="25000"/>
                  </a:schemeClr>
                </a:solidFill>
                <a:latin typeface="Cambria" panose="02040503050406030204" pitchFamily="18" charset="0"/>
              </a:rPr>
              <a:t>“</a:t>
            </a:r>
            <a:r>
              <a:rPr lang="en-US" i="1" dirty="0" smtClean="0">
                <a:solidFill>
                  <a:schemeClr val="bg2">
                    <a:lumMod val="75000"/>
                    <a:lumOff val="25000"/>
                  </a:schemeClr>
                </a:solidFill>
                <a:latin typeface="Cambria" panose="02040503050406030204" pitchFamily="18" charset="0"/>
              </a:rPr>
              <a:t>We bought exactly 500 </a:t>
            </a:r>
            <a:r>
              <a:rPr lang="en-US" i="1" dirty="0" err="1" smtClean="0">
                <a:solidFill>
                  <a:schemeClr val="bg2">
                    <a:lumMod val="75000"/>
                    <a:lumOff val="25000"/>
                  </a:schemeClr>
                </a:solidFill>
                <a:latin typeface="Cambria" panose="02040503050406030204" pitchFamily="18" charset="0"/>
              </a:rPr>
              <a:t>sqft</a:t>
            </a:r>
            <a:r>
              <a:rPr lang="en-US" i="1" dirty="0" smtClean="0">
                <a:solidFill>
                  <a:schemeClr val="bg2">
                    <a:lumMod val="75000"/>
                    <a:lumOff val="25000"/>
                  </a:schemeClr>
                </a:solidFill>
                <a:latin typeface="Cambria" panose="02040503050406030204" pitchFamily="18" charset="0"/>
              </a:rPr>
              <a:t> of wallpaper and now we have extra material that we are not able to return,</a:t>
            </a:r>
            <a:r>
              <a:rPr lang="en-US" dirty="0" smtClean="0">
                <a:solidFill>
                  <a:schemeClr val="bg2">
                    <a:lumMod val="75000"/>
                    <a:lumOff val="25000"/>
                  </a:schemeClr>
                </a:solidFill>
                <a:latin typeface="Cambria" panose="02040503050406030204" pitchFamily="18" charset="0"/>
              </a:rPr>
              <a:t>” </a:t>
            </a:r>
            <a:r>
              <a:rPr lang="en-US" dirty="0" smtClean="0">
                <a:solidFill>
                  <a:schemeClr val="bg1"/>
                </a:solidFill>
                <a:latin typeface="Cambria" panose="02040503050406030204" pitchFamily="18" charset="0"/>
              </a:rPr>
              <a:t>they said to him angrily.</a:t>
            </a:r>
          </a:p>
          <a:p>
            <a:pPr marL="399858" lvl="1" indent="0">
              <a:buNone/>
            </a:pPr>
            <a:endParaRPr lang="en-US" dirty="0">
              <a:latin typeface="Cambria" panose="02040503050406030204" pitchFamily="18" charset="0"/>
            </a:endParaRPr>
          </a:p>
          <a:p>
            <a:pPr marL="0" indent="0">
              <a:buNone/>
            </a:pPr>
            <a:r>
              <a:rPr lang="en-US" dirty="0" smtClean="0">
                <a:solidFill>
                  <a:schemeClr val="bg1"/>
                </a:solidFill>
                <a:latin typeface="Cambria" panose="02040503050406030204" pitchFamily="18" charset="0"/>
              </a:rPr>
              <a:t>To which the neighbor responded, </a:t>
            </a:r>
            <a:r>
              <a:rPr lang="en-US" dirty="0" smtClean="0">
                <a:latin typeface="Cambria" panose="02040503050406030204" pitchFamily="18" charset="0"/>
              </a:rPr>
              <a:t/>
            </a:r>
            <a:br>
              <a:rPr lang="en-US" dirty="0" smtClean="0">
                <a:latin typeface="Cambria" panose="02040503050406030204" pitchFamily="18" charset="0"/>
              </a:rPr>
            </a:br>
            <a:endParaRPr lang="en-US" dirty="0" smtClean="0">
              <a:latin typeface="Cambria" panose="02040503050406030204" pitchFamily="18" charset="0"/>
            </a:endParaRPr>
          </a:p>
          <a:p>
            <a:pPr marL="399858" lvl="1" indent="0">
              <a:buNone/>
            </a:pPr>
            <a:r>
              <a:rPr lang="en-US" dirty="0" smtClean="0">
                <a:solidFill>
                  <a:schemeClr val="bg2">
                    <a:lumMod val="75000"/>
                    <a:lumOff val="25000"/>
                  </a:schemeClr>
                </a:solidFill>
                <a:latin typeface="Cambria" panose="02040503050406030204" pitchFamily="18" charset="0"/>
              </a:rPr>
              <a:t>“</a:t>
            </a:r>
            <a:r>
              <a:rPr lang="en-US" i="1" dirty="0" smtClean="0">
                <a:solidFill>
                  <a:schemeClr val="bg2">
                    <a:lumMod val="75000"/>
                    <a:lumOff val="25000"/>
                  </a:schemeClr>
                </a:solidFill>
                <a:latin typeface="Cambria" panose="02040503050406030204" pitchFamily="18" charset="0"/>
              </a:rPr>
              <a:t>If you had asked me how much wall paper I </a:t>
            </a:r>
            <a:r>
              <a:rPr lang="en-US" b="1" i="1" u="sng" dirty="0" smtClean="0">
                <a:solidFill>
                  <a:schemeClr val="bg2">
                    <a:lumMod val="75000"/>
                    <a:lumOff val="25000"/>
                  </a:schemeClr>
                </a:solidFill>
                <a:latin typeface="Cambria" panose="02040503050406030204" pitchFamily="18" charset="0"/>
              </a:rPr>
              <a:t>used to cover</a:t>
            </a:r>
            <a:r>
              <a:rPr lang="en-US" i="1" dirty="0" smtClean="0">
                <a:solidFill>
                  <a:schemeClr val="bg2">
                    <a:lumMod val="75000"/>
                    <a:lumOff val="25000"/>
                  </a:schemeClr>
                </a:solidFill>
                <a:latin typeface="Cambria" panose="02040503050406030204" pitchFamily="18" charset="0"/>
              </a:rPr>
              <a:t> my kitchen, then I would have said 300 </a:t>
            </a:r>
            <a:r>
              <a:rPr lang="en-US" i="1" dirty="0" err="1" smtClean="0">
                <a:solidFill>
                  <a:schemeClr val="bg2">
                    <a:lumMod val="75000"/>
                    <a:lumOff val="25000"/>
                  </a:schemeClr>
                </a:solidFill>
                <a:latin typeface="Cambria" panose="02040503050406030204" pitchFamily="18" charset="0"/>
              </a:rPr>
              <a:t>sqft</a:t>
            </a:r>
            <a:r>
              <a:rPr lang="en-US" dirty="0" smtClean="0">
                <a:solidFill>
                  <a:schemeClr val="bg2">
                    <a:lumMod val="75000"/>
                    <a:lumOff val="25000"/>
                  </a:schemeClr>
                </a:solidFill>
                <a:latin typeface="Cambria" panose="02040503050406030204" pitchFamily="18" charset="0"/>
              </a:rPr>
              <a:t>.”</a:t>
            </a:r>
          </a:p>
          <a:p>
            <a:pPr marL="399858" lvl="1"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a:p>
            <a:pPr marL="0" indent="0">
              <a:buNone/>
            </a:pPr>
            <a:endParaRPr lang="en-US"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31300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78710"/>
            <a:ext cx="2133600" cy="365125"/>
          </a:xfrm>
        </p:spPr>
        <p:txBody>
          <a:bodyPr/>
          <a:lstStyle/>
          <a:p>
            <a:fld id="{6B091CC4-16C7-4F58-9DAC-0214ABB0664D}" type="slidenum">
              <a:rPr lang="en-US" smtClean="0">
                <a:solidFill>
                  <a:prstClr val="white">
                    <a:tint val="75000"/>
                  </a:prstClr>
                </a:solidFill>
              </a:rPr>
              <a:pPr/>
              <a:t>6</a:t>
            </a:fld>
            <a:endParaRPr lang="en-US" dirty="0">
              <a:solidFill>
                <a:prstClr val="white">
                  <a:tint val="75000"/>
                </a:prstClr>
              </a:solidFill>
            </a:endParaRPr>
          </a:p>
        </p:txBody>
      </p:sp>
      <p:sp>
        <p:nvSpPr>
          <p:cNvPr id="5" name="TextBox 4"/>
          <p:cNvSpPr txBox="1"/>
          <p:nvPr/>
        </p:nvSpPr>
        <p:spPr>
          <a:xfrm>
            <a:off x="-15240" y="310654"/>
            <a:ext cx="9235440" cy="1323395"/>
          </a:xfrm>
          <a:prstGeom prst="rect">
            <a:avLst/>
          </a:prstGeom>
          <a:noFill/>
        </p:spPr>
        <p:txBody>
          <a:bodyPr wrap="square" lIns="91396" tIns="45698" rIns="91396" bIns="45698" rtlCol="0">
            <a:spAutoFit/>
          </a:bodyPr>
          <a:lstStyle/>
          <a:p>
            <a:pPr algn="ctr" defTabSz="913962"/>
            <a:r>
              <a:rPr lang="en-US" sz="4000" spc="-100" dirty="0">
                <a:solidFill>
                  <a:srgbClr val="FFFF00"/>
                </a:solidFill>
              </a:rPr>
              <a:t>Developmental Origins of Health and Disease </a:t>
            </a:r>
          </a:p>
          <a:p>
            <a:pPr algn="ctr" defTabSz="913962"/>
            <a:r>
              <a:rPr lang="en-US" sz="4000" spc="-100" dirty="0">
                <a:solidFill>
                  <a:srgbClr val="FFFF00"/>
                </a:solidFill>
              </a:rPr>
              <a:t>(</a:t>
            </a:r>
            <a:r>
              <a:rPr lang="en-US" sz="4000" spc="-100" dirty="0" err="1">
                <a:solidFill>
                  <a:srgbClr val="FFFF00"/>
                </a:solidFill>
              </a:rPr>
              <a:t>DOHaD</a:t>
            </a:r>
            <a:r>
              <a:rPr lang="en-US" sz="4000" spc="-100" dirty="0">
                <a:solidFill>
                  <a:srgbClr val="FFFF00"/>
                </a:solidFill>
              </a:rPr>
              <a:t>)</a:t>
            </a:r>
          </a:p>
        </p:txBody>
      </p:sp>
      <p:pic>
        <p:nvPicPr>
          <p:cNvPr id="11" name="Picture 1"/>
          <p:cNvPicPr>
            <a:picLocks noChangeAspect="1" noChangeArrowheads="1"/>
          </p:cNvPicPr>
          <p:nvPr/>
        </p:nvPicPr>
        <p:blipFill>
          <a:blip r:embed="rId3" cstate="print">
            <a:lum bright="77000" contrast="-70000"/>
          </a:blip>
          <a:srcRect/>
          <a:stretch>
            <a:fillRect/>
          </a:stretch>
        </p:blipFill>
        <p:spPr bwMode="auto">
          <a:xfrm flipH="1">
            <a:off x="1438275" y="3177010"/>
            <a:ext cx="1163196" cy="1759781"/>
          </a:xfrm>
          <a:prstGeom prst="rect">
            <a:avLst/>
          </a:prstGeom>
          <a:noFill/>
          <a:ln w="9525">
            <a:noFill/>
            <a:miter lim="800000"/>
            <a:headEnd/>
            <a:tailEnd/>
          </a:ln>
          <a:effectLst/>
        </p:spPr>
      </p:pic>
      <p:sp>
        <p:nvSpPr>
          <p:cNvPr id="7" name="AutoShape 7" descr="data:image/png;base64,iVBORw0KGgoAAAANSUhEUgAAAPsAAADJCAMAAADSHrQyAAAAgVBMVEX///8AAADz8/P8/Pz29vapqanV1dXt7e3FxcWamprn5+ckJCSMjIzq6ur6+vrw8PDg4OA/Pz+8vLyfn5+0tLRGRkZra2vCwsI7OztNTU0sLCyurq5lZWVzc3OUlJQ0NDSAgIAgICBZWVnOzs4XFxeDg4NcXFwNDQ1ubm4UFBR6enpxbk2iAAAIuUlEQVR4nN2d22KiMBCGCwge6xG1Wq2ia931/R9wC2irQpJJmGGGftdV+RtI5szLi2hGUdy9bDeH+e5tMl8tZp3xkPuSaiGYbr0yNrNX7kujpRUeSoXnHCLu66NjdNEIz5h0uK+RiIFJeco6DrivE5/OGSI95dL5XTvf6BOqPOPwi1Z/ZqU8Y/MrNr6Rg/KUeY/7yqvS27gpT5lyX3w1uu7Kv9hzX34V7La4IhOfW4Ezq4rSvzhya3Ck3HK3pMutwokYQ/rXYd/As76HI93z+iNuKdYgPOw3xtxaLFniSfe8hm33fzC177jVWAHyWOFsufXYAHZZgSy5BcFpI0v3vOY49R107X+5JYF5R9feHOsWeatL+cOtCcobvnZvwC0KxphAelPMO8cwlYE3blkgJiTavXduXQBaNNI9j1sYAPzT/UrMrcwMwQmXs+JWZgbRdX+ixS3NCLYj84N4484nk+6F3NpMRHTaxUdtp3TaP7i1mQjptItf9w867TNubSbIjvcGpGZPdNrFVyQY66ncEW/b7Mmkr7mlGaF73vfc0ozQaZcfpaeJ2qTIz8uR2XUNSMsdqbQ3IFKLn5C6It6D/eIfkfYmVJ8saKTPuXVBINrsGpGOHNJoF++8Z1QootWw4JYFgiZqJT5Yl7Oj0M4tCghSTeUDF25RUAhC9P+aYNqkkMQrm2DbpOArvzSmcxK99EJ8ePoO7Eh1Q064DOysnPgw5T1zVOmNKTHLQDZsm1NU+oJegdCkvQ79lGvMEffy8oqtfcKtCA5+0U0z/Pf2lCQv1YCi0jChEO41YOEp3NcrwmtKjyRRixzZaZkWTaAuZyHahSXoFPlB9Eb3imvAPyG6yogu85wh+IYfE7UL3JDrvQeEpVUZcrd4wiLSnINQBzYIUVueC+xOU6Fb/IiwiDLl1OZWqGKMMs5Dg9iTbUnXG3JD5lynUZeuM+QHiQV1EVFZyTPiykxa4boe5Z40m+ZY05LnCArLt7tJnco9OXb8supcMnvO3JozesRWTJFTHM945znlpnRMf5Y/w9wfMlxe1l7yPqbrhFDD2vc7jOt/vO/ga4kKpqzCPb6i6c5fZuEekxsTcTzdReq3avxZn1v0jZozUAzGi4Y6HdiQqt/BkfqcOMLObVdq8t6PdUQibKmnBVTAmVZGDWYt2ihZbPbk0lHHqeJCLb3anHRaiG96oY96Dm1BYf1+uQ2UOcgWYXkMCnRd38OEW5sJuqlt0lfd8zZU0mU/6zlEMWrC+UN40NQT0gxSxYYmhEFcHYQFRcySsO4VlT6B9oRbFBT8hScbRoIO/sJTVv0ig73wRGMZSMBe+KbsdBnIC697Wak4cBeebPSQK1Ggy4mgLnztdQR63tr6gwdz4YPaVIHYZxelaz1AXHhZeYhrHZlu4RM87UlNqkB8Z190C49WZ0c2G9+FnxoDramJVUEvyaa7j0LrwkgnHOlkr4Nw4KEtQLsN4bSAC9rpHlPs2hEZB0e1fnT/I2KCFufnpghtANEtI50W0CTfHxWTeVwXRpfo70iXsOV1nW9TPomb+MCU3MT6ZXGIV3/XfM8e/hXclJYSJdqPWCcq7k7NbFMV4saUZ1gNI8xt07J3PQ7ZXUbarAxFVT9m6jK065R7CFKku70Az32rrAw3DoKyEv/wyQ8JLtxCZ6UYX7pncds/bupn/vjsp37lzIEFuPinD86YoxZvpisHTDiF3vaFvaNF8SZHMABPFPAtwHqEgmdEOpfBwBxy0YAXdcAse+6H+wGYFwoZ69uBfBHnKj8DjbwAei4hU70kLTu4BQTiYQP2eiGW+xd9ixZ+QFWz+YmXk3eyijtALtt0zhG+ws4Sy1gboPprq/8GMSEK63KhEeA7tXEMOQFJ+3pggAGmdeWllA2unALrxgJnXceolBC8a6OX0e1QN1EJCUMn7vXvJrNM2TYpZJ+r0t1nssuUtp2IO35bbSSRab9TfbsAO35ftavRlDBV+Qfcm/z8HaH82WCRq3Z61gDFKsQZUmGySxXRAEbtG7wuD8MgHYV5w+jAIb74yBBSVjhIjOuO2bxs2O7KLcb65k0VQO3f1Vt35Tc9ZyMM6mhJ7SyC8p2eMwiPO1xS+/SWmhDY7zexARREBRMkmp8qt5kZk63ILay6ZVQM+uKbVmIIJ1mj88vK7zE+Tw69fVdz0n2Wf4LPg0fvZNQUCCkcJrZRNfhjadRTcBUPmFuRwcdLVHXEMu5Gn6G2VxR1DJBQb4H0gxWHilPMYlJu3aqd1WGgaF7CFlUbcETQuuwrb0ZFRBCQyn7mtmaVgl4UQyr8RPFjiq4CB8v2O4VSKZdH0bPeUvln5dWW2cEYWfk1P8Z4r4IvSDKdRBnG2ZS+UXB2XvWsmiQe+pEcHpkbFAuvMVi2S1WUzMK8fcwaus87opi3qI/HJKfSoxX+6D7HHVrO9hHBwhvPnnNZIxnYWCm63q5bHsHCA3IOm+K/HOrQlr1suuUWBjmHYTyddsY+3g0AGbuVFIPEwFRFebRpVG1saf8wiI8YcWtQ7fu58L+GVZ8oTya/+jCYZNPtVH25LagAvBgiBy2drrw5xsjwbauF8mBeefFzgIC9oSCo130ydrq+vcNwqRLEve67m17nfbB4S8q+fzkocaRapX96xwTgefbC79vukMfGbbVXiuLmBuq3+RW0l4Pnu7H8g4FymzzNBoN36CUFUTybxdFtR3HYCJy3veuB82jBBdFsO+nvVofVfD4/KE9Wv9RQqeZsOxRzuebr8m1+7doZWjRUVlXjSw6zLl2rMeJ1/1RhWO/T0u8RUij28ZGB+UtpiLZXO2e3n+IkzuxdXZSfdWTot6qaGfffZp3rZ36HBiqwZ37h32rDuV6mQMIQ8kqx9S3qVDS5G86xNH2wG3ReA/9qi7Yz6yT5Vat+Jeh8LB4jROHNjMnflJweKssu3bxZfvzXXi8s7GnRaSv8Hd5o5OFRgtxUE1j+uv3cgtYJs9DOhv8Lspob888MZ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3962"/>
            <a:endParaRPr lang="en-US" dirty="0">
              <a:solidFill>
                <a:prstClr val="white"/>
              </a:solidFill>
            </a:endParaRPr>
          </a:p>
        </p:txBody>
      </p:sp>
      <p:sp>
        <p:nvSpPr>
          <p:cNvPr id="8" name="AutoShape 9" descr="data:image/png;base64,iVBORw0KGgoAAAANSUhEUgAAAPsAAADJCAMAAADSHrQyAAAAgVBMVEX///8AAADz8/P8/Pz29vapqanV1dXt7e3FxcWamprn5+ckJCSMjIzq6ur6+vrw8PDg4OA/Pz+8vLyfn5+0tLRGRkZra2vCwsI7OztNTU0sLCyurq5lZWVzc3OUlJQ0NDSAgIAgICBZWVnOzs4XFxeDg4NcXFwNDQ1ubm4UFBR6enpxbk2iAAAIuUlEQVR4nN2d22KiMBCGCwge6xG1Wq2ia931/R9wC2irQpJJmGGGftdV+RtI5szLi2hGUdy9bDeH+e5tMl8tZp3xkPuSaiGYbr0yNrNX7kujpRUeSoXnHCLu66NjdNEIz5h0uK+RiIFJeco6DrivE5/OGSI95dL5XTvf6BOqPOPwi1Z/ZqU8Y/MrNr6Rg/KUeY/7yqvS27gpT5lyX3w1uu7Kv9hzX34V7La4IhOfW4Ezq4rSvzhya3Ck3HK3pMutwokYQ/rXYd/As76HI93z+iNuKdYgPOw3xtxaLFniSfe8hm33fzC177jVWAHyWOFsufXYAHZZgSy5BcFpI0v3vOY49R107X+5JYF5R9feHOsWeatL+cOtCcobvnZvwC0KxphAelPMO8cwlYE3blkgJiTavXduXQBaNNI9j1sYAPzT/UrMrcwMwQmXs+JWZgbRdX+ixS3NCLYj84N4484nk+6F3NpMRHTaxUdtp3TaP7i1mQjptItf9w867TNubSbIjvcGpGZPdNrFVyQY66ncEW/b7Mmkr7mlGaF73vfc0ozQaZcfpaeJ2qTIz8uR2XUNSMsdqbQ3IFKLn5C6It6D/eIfkfYmVJ8saKTPuXVBINrsGpGOHNJoF++8Z1QootWw4JYFgiZqJT5Yl7Oj0M4tCghSTeUDF25RUAhC9P+aYNqkkMQrm2DbpOArvzSmcxK99EJ8ePoO7Eh1Q064DOysnPgw5T1zVOmNKTHLQDZsm1NU+oJegdCkvQ79lGvMEffy8oqtfcKtCA5+0U0z/Pf2lCQv1YCi0jChEO41YOEp3NcrwmtKjyRRixzZaZkWTaAuZyHahSXoFPlB9Eb3imvAPyG6yogu85wh+IYfE7UL3JDrvQeEpVUZcrd4wiLSnINQBzYIUVueC+xOU6Fb/IiwiDLl1OZWqGKMMs5Dg9iTbUnXG3JD5lynUZeuM+QHiQV1EVFZyTPiykxa4boe5Z40m+ZY05LnCArLt7tJnco9OXb8supcMnvO3JozesRWTJFTHM945znlpnRMf5Y/w9wfMlxe1l7yPqbrhFDD2vc7jOt/vO/ga4kKpqzCPb6i6c5fZuEekxsTcTzdReq3avxZn1v0jZozUAzGi4Y6HdiQqt/BkfqcOMLObVdq8t6PdUQibKmnBVTAmVZGDWYt2ihZbPbk0lHHqeJCLb3anHRaiG96oY96Dm1BYf1+uQ2UOcgWYXkMCnRd38OEW5sJuqlt0lfd8zZU0mU/6zlEMWrC+UN40NQT0gxSxYYmhEFcHYQFRcySsO4VlT6B9oRbFBT8hScbRoIO/sJTVv0ig73wRGMZSMBe+KbsdBnIC697Wak4cBeebPSQK1Ggy4mgLnztdQR63tr6gwdz4YPaVIHYZxelaz1AXHhZeYhrHZlu4RM87UlNqkB8Z190C49WZ0c2G9+FnxoDramJVUEvyaa7j0LrwkgnHOlkr4Nw4KEtQLsN4bSAC9rpHlPs2hEZB0e1fnT/I2KCFufnpghtANEtI50W0CTfHxWTeVwXRpfo70iXsOV1nW9TPomb+MCU3MT6ZXGIV3/XfM8e/hXclJYSJdqPWCcq7k7NbFMV4saUZ1gNI8xt07J3PQ7ZXUbarAxFVT9m6jK065R7CFKku70Az32rrAw3DoKyEv/wyQ8JLtxCZ6UYX7pncds/bupn/vjsp37lzIEFuPinD86YoxZvpisHTDiF3vaFvaNF8SZHMABPFPAtwHqEgmdEOpfBwBxy0YAXdcAse+6H+wGYFwoZ69uBfBHnKj8DjbwAei4hU70kLTu4BQTiYQP2eiGW+xd9ixZ+QFWz+YmXk3eyijtALtt0zhG+ws4Sy1gboPprq/8GMSEK63KhEeA7tXEMOQFJ+3pggAGmdeWllA2unALrxgJnXceolBC8a6OX0e1QN1EJCUMn7vXvJrNM2TYpZJ+r0t1nssuUtp2IO35bbSSRab9TfbsAO35ftavRlDBV+Qfcm/z8HaH82WCRq3Z61gDFKsQZUmGySxXRAEbtG7wuD8MgHYV5w+jAIb74yBBSVjhIjOuO2bxs2O7KLcb65k0VQO3f1Vt35Tc9ZyMM6mhJ7SyC8p2eMwiPO1xS+/SWmhDY7zexARREBRMkmp8qt5kZk63ILay6ZVQM+uKbVmIIJ1mj88vK7zE+Tw69fVdz0n2Wf4LPg0fvZNQUCCkcJrZRNfhjadRTcBUPmFuRwcdLVHXEMu5Gn6G2VxR1DJBQb4H0gxWHilPMYlJu3aqd1WGgaF7CFlUbcETQuuwrb0ZFRBCQyn7mtmaVgl4UQyr8RPFjiq4CB8v2O4VSKZdH0bPeUvln5dWW2cEYWfk1P8Z4r4IvSDKdRBnG2ZS+UXB2XvWsmiQe+pEcHpkbFAuvMVi2S1WUzMK8fcwaus87opi3qI/HJKfSoxX+6D7HHVrO9hHBwhvPnnNZIxnYWCm63q5bHsHCA3IOm+K/HOrQlr1suuUWBjmHYTyddsY+3g0AGbuVFIPEwFRFebRpVG1saf8wiI8YcWtQ7fu58L+GVZ8oTya/+jCYZNPtVH25LagAvBgiBy2drrw5xsjwbauF8mBeefFzgIC9oSCo130ydrq+vcNwqRLEve67m17nfbB4S8q+fzkocaRapX96xwTgefbC79vukMfGbbVXiuLmBuq3+RW0l4Pnu7H8g4FymzzNBoN36CUFUTybxdFtR3HYCJy3veuB82jBBdFsO+nvVofVfD4/KE9Wv9RQqeZsOxRzuebr8m1+7doZWjRUVlXjSw6zLl2rMeJ1/1RhWO/T0u8RUij28ZGB+UtpiLZXO2e3n+IkzuxdXZSfdWTot6qaGfffZp3rZ36HBiqwZ37h32rDuV6mQMIQ8kqx9S3qVDS5G86xNH2wG3ReA/9qi7Yz6yT5Vat+Jeh8LB4jROHNjMnflJweKssu3bxZfvzXXi8s7GnRaSv8Hd5o5OFRgtxUE1j+uv3cgtYJs9DOhv8Lspob888MZAAAAABJRU5ErkJggg=="/>
          <p:cNvSpPr>
            <a:spLocks noChangeAspect="1" noChangeArrowheads="1"/>
          </p:cNvSpPr>
          <p:nvPr/>
        </p:nvSpPr>
        <p:spPr bwMode="auto">
          <a:xfrm>
            <a:off x="307975" y="7939"/>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3962"/>
            <a:endParaRPr lang="en-US" dirty="0">
              <a:solidFill>
                <a:prstClr val="white"/>
              </a:solidFill>
            </a:endParaRPr>
          </a:p>
        </p:txBody>
      </p:sp>
      <p:sp>
        <p:nvSpPr>
          <p:cNvPr id="9" name="AutoShape 11" descr="data:image/png;base64,iVBORw0KGgoAAAANSUhEUgAAAPsAAADJCAMAAADSHrQyAAAAgVBMVEX///8AAADz8/P8/Pz29vapqanV1dXt7e3FxcWamprn5+ckJCSMjIzq6ur6+vrw8PDg4OA/Pz+8vLyfn5+0tLRGRkZra2vCwsI7OztNTU0sLCyurq5lZWVzc3OUlJQ0NDSAgIAgICBZWVnOzs4XFxeDg4NcXFwNDQ1ubm4UFBR6enpxbk2iAAAIuUlEQVR4nN2d22KiMBCGCwge6xG1Wq2ia931/R9wC2irQpJJmGGGftdV+RtI5szLi2hGUdy9bDeH+e5tMl8tZp3xkPuSaiGYbr0yNrNX7kujpRUeSoXnHCLu66NjdNEIz5h0uK+RiIFJeco6DrivE5/OGSI95dL5XTvf6BOqPOPwi1Z/ZqU8Y/MrNr6Rg/KUeY/7yqvS27gpT5lyX3w1uu7Kv9hzX34V7La4IhOfW4Ezq4rSvzhya3Ck3HK3pMutwokYQ/rXYd/As76HI93z+iNuKdYgPOw3xtxaLFniSfe8hm33fzC177jVWAHyWOFsufXYAHZZgSy5BcFpI0v3vOY49R107X+5JYF5R9feHOsWeatL+cOtCcobvnZvwC0KxphAelPMO8cwlYE3blkgJiTavXduXQBaNNI9j1sYAPzT/UrMrcwMwQmXs+JWZgbRdX+ixS3NCLYj84N4484nk+6F3NpMRHTaxUdtp3TaP7i1mQjptItf9w867TNubSbIjvcGpGZPdNrFVyQY66ncEW/b7Mmkr7mlGaF73vfc0ozQaZcfpaeJ2qTIz8uR2XUNSMsdqbQ3IFKLn5C6It6D/eIfkfYmVJ8saKTPuXVBINrsGpGOHNJoF++8Z1QootWw4JYFgiZqJT5Yl7Oj0M4tCghSTeUDF25RUAhC9P+aYNqkkMQrm2DbpOArvzSmcxK99EJ8ePoO7Eh1Q064DOysnPgw5T1zVOmNKTHLQDZsm1NU+oJegdCkvQ79lGvMEffy8oqtfcKtCA5+0U0z/Pf2lCQv1YCi0jChEO41YOEp3NcrwmtKjyRRixzZaZkWTaAuZyHahSXoFPlB9Eb3imvAPyG6yogu85wh+IYfE7UL3JDrvQeEpVUZcrd4wiLSnINQBzYIUVueC+xOU6Fb/IiwiDLl1OZWqGKMMs5Dg9iTbUnXG3JD5lynUZeuM+QHiQV1EVFZyTPiykxa4boe5Z40m+ZY05LnCArLt7tJnco9OXb8supcMnvO3JozesRWTJFTHM945znlpnRMf5Y/w9wfMlxe1l7yPqbrhFDD2vc7jOt/vO/ga4kKpqzCPb6i6c5fZuEekxsTcTzdReq3avxZn1v0jZozUAzGi4Y6HdiQqt/BkfqcOMLObVdq8t6PdUQibKmnBVTAmVZGDWYt2ihZbPbk0lHHqeJCLb3anHRaiG96oY96Dm1BYf1+uQ2UOcgWYXkMCnRd38OEW5sJuqlt0lfd8zZU0mU/6zlEMWrC+UN40NQT0gxSxYYmhEFcHYQFRcySsO4VlT6B9oRbFBT8hScbRoIO/sJTVv0ig73wRGMZSMBe+KbsdBnIC697Wak4cBeebPSQK1Ggy4mgLnztdQR63tr6gwdz4YPaVIHYZxelaz1AXHhZeYhrHZlu4RM87UlNqkB8Z190C49WZ0c2G9+FnxoDramJVUEvyaa7j0LrwkgnHOlkr4Nw4KEtQLsN4bSAC9rpHlPs2hEZB0e1fnT/I2KCFufnpghtANEtI50W0CTfHxWTeVwXRpfo70iXsOV1nW9TPomb+MCU3MT6ZXGIV3/XfM8e/hXclJYSJdqPWCcq7k7NbFMV4saUZ1gNI8xt07J3PQ7ZXUbarAxFVT9m6jK065R7CFKku70Az32rrAw3DoKyEv/wyQ8JLtxCZ6UYX7pncds/bupn/vjsp37lzIEFuPinD86YoxZvpisHTDiF3vaFvaNF8SZHMABPFPAtwHqEgmdEOpfBwBxy0YAXdcAse+6H+wGYFwoZ69uBfBHnKj8DjbwAei4hU70kLTu4BQTiYQP2eiGW+xd9ixZ+QFWz+YmXk3eyijtALtt0zhG+ws4Sy1gboPprq/8GMSEK63KhEeA7tXEMOQFJ+3pggAGmdeWllA2unALrxgJnXceolBC8a6OX0e1QN1EJCUMn7vXvJrNM2TYpZJ+r0t1nssuUtp2IO35bbSSRab9TfbsAO35ftavRlDBV+Qfcm/z8HaH82WCRq3Z61gDFKsQZUmGySxXRAEbtG7wuD8MgHYV5w+jAIb74yBBSVjhIjOuO2bxs2O7KLcb65k0VQO3f1Vt35Tc9ZyMM6mhJ7SyC8p2eMwiPO1xS+/SWmhDY7zexARREBRMkmp8qt5kZk63ILay6ZVQM+uKbVmIIJ1mj88vK7zE+Tw69fVdz0n2Wf4LPg0fvZNQUCCkcJrZRNfhjadRTcBUPmFuRwcdLVHXEMu5Gn6G2VxR1DJBQb4H0gxWHilPMYlJu3aqd1WGgaF7CFlUbcETQuuwrb0ZFRBCQyn7mtmaVgl4UQyr8RPFjiq4CB8v2O4VSKZdH0bPeUvln5dWW2cEYWfk1P8Z4r4IvSDKdRBnG2ZS+UXB2XvWsmiQe+pEcHpkbFAuvMVi2S1WUzMK8fcwaus87opi3qI/HJKfSoxX+6D7HHVrO9hHBwhvPnnNZIxnYWCm63q5bHsHCA3IOm+K/HOrQlr1suuUWBjmHYTyddsY+3g0AGbuVFIPEwFRFebRpVG1saf8wiI8YcWtQ7fu58L+GVZ8oTya/+jCYZNPtVH25LagAvBgiBy2drrw5xsjwbauF8mBeefFzgIC9oSCo130ydrq+vcNwqRLEve67m17nfbB4S8q+fzkocaRapX96xwTgefbC79vukMfGbbVXiuLmBuq3+RW0l4Pnu7H8g4FymzzNBoN36CUFUTybxdFtR3HYCJy3veuB82jBBdFsO+nvVofVfD4/KE9Wv9RQqeZsOxRzuebr8m1+7doZWjRUVlXjSw6zLl2rMeJ1/1RhWO/T0u8RUij28ZGB+UtpiLZXO2e3n+IkzuxdXZSfdWTot6qaGfffZp3rZ36HBiqwZ37h32rDuV6mQMIQ8kqx9S3qVDS5G86xNH2wG3ReA/9qi7Yz6yT5Vat+Jeh8LB4jROHNjMnflJweKssu3bxZfvzXXi8s7GnRaSv8Hd5o5OFRgtxUE1j+uv3cgtYJs9DOhv8Lspob888MZAAAAABJRU5ErkJggg=="/>
          <p:cNvSpPr>
            <a:spLocks noChangeAspect="1" noChangeArrowheads="1"/>
          </p:cNvSpPr>
          <p:nvPr/>
        </p:nvSpPr>
        <p:spPr bwMode="auto">
          <a:xfrm>
            <a:off x="460375" y="160339"/>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3962"/>
            <a:endParaRPr lang="en-US" dirty="0">
              <a:solidFill>
                <a:prstClr val="white"/>
              </a:solidFill>
            </a:endParaRPr>
          </a:p>
        </p:txBody>
      </p:sp>
      <p:pic>
        <p:nvPicPr>
          <p:cNvPr id="1038" name="Picture 14" descr="http://www.clipartbest.com/cliparts/RiG/7Xk/RiG7Xk9BT.pn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71777" y="3598184"/>
            <a:ext cx="1246093" cy="970036"/>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Oval 12"/>
          <p:cNvSpPr/>
          <p:nvPr/>
        </p:nvSpPr>
        <p:spPr>
          <a:xfrm>
            <a:off x="1060452" y="2750459"/>
            <a:ext cx="3349625" cy="2677478"/>
          </a:xfrm>
          <a:prstGeom prst="ellipse">
            <a:avLst/>
          </a:prstGeom>
          <a:noFill/>
          <a:ln w="1270">
            <a:solidFill>
              <a:schemeClr val="tx1">
                <a:lumMod val="85000"/>
                <a:alpha val="42000"/>
              </a:schemeClr>
            </a:solidFill>
            <a:prstDash val="solid"/>
          </a:ln>
          <a:effectLst>
            <a:glow rad="3429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dirty="0">
              <a:solidFill>
                <a:prstClr val="white"/>
              </a:solidFill>
            </a:endParaRPr>
          </a:p>
        </p:txBody>
      </p:sp>
      <p:grpSp>
        <p:nvGrpSpPr>
          <p:cNvPr id="18" name="Group 17"/>
          <p:cNvGrpSpPr/>
          <p:nvPr/>
        </p:nvGrpSpPr>
        <p:grpSpPr>
          <a:xfrm>
            <a:off x="4410075" y="2068471"/>
            <a:ext cx="3886200" cy="1819275"/>
            <a:chOff x="4114800" y="1975485"/>
            <a:chExt cx="3886200" cy="1819275"/>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75" y="1975485"/>
              <a:ext cx="1190625" cy="1819275"/>
            </a:xfrm>
            <a:prstGeom prst="rect">
              <a:avLst/>
            </a:prstGeom>
            <a:ln w="38100">
              <a:solidFill>
                <a:schemeClr val="tx1"/>
              </a:solidFill>
              <a:miter lim="800000"/>
              <a:headEnd/>
              <a:tailEnd/>
            </a:ln>
            <a:effectLst>
              <a:softEdge rad="112500"/>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V="1">
              <a:off x="4114800" y="2657475"/>
              <a:ext cx="2695575" cy="847725"/>
            </a:xfrm>
            <a:prstGeom prst="straightConnector1">
              <a:avLst/>
            </a:prstGeom>
            <a:ln w="38100">
              <a:solidFill>
                <a:schemeClr val="tx1">
                  <a:lumMod val="8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410074" y="4283986"/>
            <a:ext cx="3895726" cy="1819275"/>
            <a:chOff x="4114799" y="4191000"/>
            <a:chExt cx="3895726" cy="1819275"/>
          </a:xfrm>
        </p:grpSpPr>
        <p:pic>
          <p:nvPicPr>
            <p:cNvPr id="1029"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1805" y="4191000"/>
              <a:ext cx="1188720" cy="1819275"/>
            </a:xfrm>
            <a:prstGeom prst="rect">
              <a:avLst/>
            </a:prstGeom>
            <a:ln w="38100">
              <a:solidFill>
                <a:schemeClr val="tx1"/>
              </a:solidFill>
              <a:miter lim="800000"/>
              <a:headEnd/>
              <a:tailEnd/>
            </a:ln>
            <a:effectLst>
              <a:softEdge rad="112500"/>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25" name="Straight Arrow Connector 24"/>
            <p:cNvCxnSpPr/>
            <p:nvPr/>
          </p:nvCxnSpPr>
          <p:spPr>
            <a:xfrm>
              <a:off x="4114799" y="4475237"/>
              <a:ext cx="2695575" cy="625400"/>
            </a:xfrm>
            <a:prstGeom prst="straightConnector1">
              <a:avLst/>
            </a:prstGeom>
            <a:ln w="38100">
              <a:solidFill>
                <a:schemeClr val="tx1">
                  <a:lumMod val="8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6200" y="2467428"/>
            <a:ext cx="1968288" cy="477054"/>
          </a:xfrm>
          <a:prstGeom prst="rect">
            <a:avLst/>
          </a:prstGeom>
          <a:noFill/>
        </p:spPr>
        <p:txBody>
          <a:bodyPr wrap="square" rtlCol="0">
            <a:spAutoFit/>
          </a:bodyPr>
          <a:lstStyle/>
          <a:p>
            <a:pPr algn="ctr" defTabSz="913962"/>
            <a:r>
              <a:rPr lang="en-US" sz="2500" b="1" dirty="0">
                <a:solidFill>
                  <a:srgbClr val="FF0000"/>
                </a:solidFill>
              </a:rPr>
              <a:t>Nutrition</a:t>
            </a:r>
          </a:p>
        </p:txBody>
      </p:sp>
      <p:sp>
        <p:nvSpPr>
          <p:cNvPr id="30" name="TextBox 29"/>
          <p:cNvSpPr txBox="1"/>
          <p:nvPr/>
        </p:nvSpPr>
        <p:spPr>
          <a:xfrm>
            <a:off x="2140488" y="1850571"/>
            <a:ext cx="1264223" cy="477054"/>
          </a:xfrm>
          <a:prstGeom prst="rect">
            <a:avLst/>
          </a:prstGeom>
          <a:noFill/>
        </p:spPr>
        <p:txBody>
          <a:bodyPr wrap="square" rtlCol="0">
            <a:spAutoFit/>
          </a:bodyPr>
          <a:lstStyle/>
          <a:p>
            <a:pPr algn="ctr" defTabSz="913962"/>
            <a:r>
              <a:rPr lang="en-US" sz="2500" b="1" dirty="0">
                <a:solidFill>
                  <a:srgbClr val="00B050"/>
                </a:solidFill>
              </a:rPr>
              <a:t>Stress</a:t>
            </a:r>
          </a:p>
        </p:txBody>
      </p:sp>
      <p:sp>
        <p:nvSpPr>
          <p:cNvPr id="31" name="TextBox 30"/>
          <p:cNvSpPr txBox="1"/>
          <p:nvPr/>
        </p:nvSpPr>
        <p:spPr>
          <a:xfrm>
            <a:off x="3485536" y="2362200"/>
            <a:ext cx="2686664" cy="477054"/>
          </a:xfrm>
          <a:prstGeom prst="rect">
            <a:avLst/>
          </a:prstGeom>
          <a:noFill/>
        </p:spPr>
        <p:txBody>
          <a:bodyPr wrap="square" rtlCol="0">
            <a:spAutoFit/>
          </a:bodyPr>
          <a:lstStyle/>
          <a:p>
            <a:pPr algn="ctr" defTabSz="913962"/>
            <a:r>
              <a:rPr lang="en-US" sz="2500" b="1" dirty="0">
                <a:solidFill>
                  <a:srgbClr val="002060">
                    <a:lumMod val="50000"/>
                    <a:lumOff val="50000"/>
                  </a:srgbClr>
                </a:solidFill>
              </a:rPr>
              <a:t>Smoking/pollution</a:t>
            </a:r>
          </a:p>
        </p:txBody>
      </p:sp>
      <p:sp>
        <p:nvSpPr>
          <p:cNvPr id="32" name="TextBox 31"/>
          <p:cNvSpPr txBox="1"/>
          <p:nvPr/>
        </p:nvSpPr>
        <p:spPr>
          <a:xfrm>
            <a:off x="-76199" y="5267960"/>
            <a:ext cx="1721011" cy="477054"/>
          </a:xfrm>
          <a:prstGeom prst="rect">
            <a:avLst/>
          </a:prstGeom>
          <a:noFill/>
        </p:spPr>
        <p:txBody>
          <a:bodyPr wrap="square" rtlCol="0">
            <a:spAutoFit/>
          </a:bodyPr>
          <a:lstStyle/>
          <a:p>
            <a:pPr algn="ctr" defTabSz="913962"/>
            <a:r>
              <a:rPr lang="en-US" sz="2500" b="1" dirty="0">
                <a:solidFill>
                  <a:prstClr val="white"/>
                </a:solidFill>
              </a:rPr>
              <a:t>Toxicants</a:t>
            </a:r>
          </a:p>
        </p:txBody>
      </p:sp>
      <p:sp>
        <p:nvSpPr>
          <p:cNvPr id="33" name="TextBox 32"/>
          <p:cNvSpPr txBox="1"/>
          <p:nvPr/>
        </p:nvSpPr>
        <p:spPr>
          <a:xfrm>
            <a:off x="1302836" y="5857612"/>
            <a:ext cx="2893407" cy="861774"/>
          </a:xfrm>
          <a:prstGeom prst="rect">
            <a:avLst/>
          </a:prstGeom>
          <a:noFill/>
        </p:spPr>
        <p:txBody>
          <a:bodyPr wrap="square" rtlCol="0">
            <a:spAutoFit/>
          </a:bodyPr>
          <a:lstStyle/>
          <a:p>
            <a:pPr algn="ctr" defTabSz="913962"/>
            <a:r>
              <a:rPr lang="en-US" sz="2500" b="1" dirty="0">
                <a:solidFill>
                  <a:srgbClr val="FF66CC"/>
                </a:solidFill>
              </a:rPr>
              <a:t>Maternal</a:t>
            </a:r>
            <a:br>
              <a:rPr lang="en-US" sz="2500" b="1" dirty="0">
                <a:solidFill>
                  <a:srgbClr val="FF66CC"/>
                </a:solidFill>
              </a:rPr>
            </a:br>
            <a:r>
              <a:rPr lang="en-US" sz="2500" b="1" dirty="0">
                <a:solidFill>
                  <a:srgbClr val="FF66CC"/>
                </a:solidFill>
              </a:rPr>
              <a:t>condition</a:t>
            </a:r>
          </a:p>
        </p:txBody>
      </p:sp>
      <p:sp>
        <p:nvSpPr>
          <p:cNvPr id="34" name="TextBox 33"/>
          <p:cNvSpPr txBox="1"/>
          <p:nvPr/>
        </p:nvSpPr>
        <p:spPr>
          <a:xfrm>
            <a:off x="3657600" y="5355570"/>
            <a:ext cx="2084200" cy="861774"/>
          </a:xfrm>
          <a:prstGeom prst="rect">
            <a:avLst/>
          </a:prstGeom>
          <a:noFill/>
        </p:spPr>
        <p:txBody>
          <a:bodyPr wrap="square" rtlCol="0">
            <a:spAutoFit/>
          </a:bodyPr>
          <a:lstStyle/>
          <a:p>
            <a:pPr algn="ctr" defTabSz="913962"/>
            <a:r>
              <a:rPr lang="en-US" sz="2500" b="1" dirty="0">
                <a:solidFill>
                  <a:srgbClr val="F79646"/>
                </a:solidFill>
              </a:rPr>
              <a:t>Social environment</a:t>
            </a:r>
          </a:p>
        </p:txBody>
      </p:sp>
      <p:cxnSp>
        <p:nvCxnSpPr>
          <p:cNvPr id="3" name="Straight Arrow Connector 2"/>
          <p:cNvCxnSpPr/>
          <p:nvPr/>
        </p:nvCxnSpPr>
        <p:spPr>
          <a:xfrm>
            <a:off x="1000115" y="2896205"/>
            <a:ext cx="295287" cy="3327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135121" y="2874165"/>
            <a:ext cx="282286" cy="293868"/>
          </a:xfrm>
          <a:prstGeom prst="straightConnector1">
            <a:avLst/>
          </a:prstGeom>
          <a:ln w="25400">
            <a:solidFill>
              <a:schemeClr val="bg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4167135" y="5018070"/>
            <a:ext cx="270592" cy="32101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752848" y="5463109"/>
            <a:ext cx="8150" cy="444543"/>
          </a:xfrm>
          <a:prstGeom prst="straightConnector1">
            <a:avLst/>
          </a:prstGeom>
          <a:ln w="25400">
            <a:solidFill>
              <a:srgbClr val="FF66CC"/>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984214" y="4946950"/>
            <a:ext cx="290866" cy="321010"/>
          </a:xfrm>
          <a:prstGeom prst="straightConnector1">
            <a:avLst/>
          </a:prstGeom>
          <a:ln w="25400">
            <a:solidFill>
              <a:schemeClr val="tx1">
                <a:lumMod val="9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72597" y="2274332"/>
            <a:ext cx="0" cy="36576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846494" y="3146226"/>
            <a:ext cx="1723550" cy="1707043"/>
            <a:chOff x="2619849" y="2521528"/>
            <a:chExt cx="1723550" cy="1707043"/>
          </a:xfrm>
        </p:grpSpPr>
        <p:pic>
          <p:nvPicPr>
            <p:cNvPr id="39" name="Picture 2" descr="http://www.computerclipart.com/computer_clipart_images/the_silhouette_of_a_male_child_running_0071-0907-1620-2547_SMU.jpg"/>
            <p:cNvPicPr>
              <a:picLocks noChangeAspect="1" noChangeArrowheads="1"/>
            </p:cNvPicPr>
            <p:nvPr/>
          </p:nvPicPr>
          <p:blipFill>
            <a:blip r:embed="rId7" cstate="print">
              <a:duotone>
                <a:schemeClr val="bg2">
                  <a:shade val="45000"/>
                  <a:satMod val="135000"/>
                </a:schemeClr>
                <a:prstClr val="white"/>
              </a:duotone>
              <a:lum/>
            </a:blip>
            <a:srcRect/>
            <a:stretch>
              <a:fillRect/>
            </a:stretch>
          </p:blipFill>
          <p:spPr bwMode="auto">
            <a:xfrm flipH="1">
              <a:off x="2995133" y="2810838"/>
              <a:ext cx="972983" cy="1417733"/>
            </a:xfrm>
            <a:prstGeom prst="rect">
              <a:avLst/>
            </a:prstGeom>
            <a:noFill/>
          </p:spPr>
        </p:pic>
        <p:sp>
          <p:nvSpPr>
            <p:cNvPr id="40" name="Rectangle 39"/>
            <p:cNvSpPr/>
            <p:nvPr/>
          </p:nvSpPr>
          <p:spPr>
            <a:xfrm>
              <a:off x="2619849" y="2521528"/>
              <a:ext cx="1723550" cy="289310"/>
            </a:xfrm>
            <a:prstGeom prst="rect">
              <a:avLst/>
            </a:prstGeom>
            <a:noFill/>
          </p:spPr>
          <p:txBody>
            <a:bodyPr wrap="none" anchor="ctr">
              <a:spAutoFit/>
            </a:bodyPr>
            <a:lstStyle/>
            <a:p>
              <a:pPr algn="ctr" defTabSz="913962">
                <a:lnSpc>
                  <a:spcPct val="80000"/>
                </a:lnSpc>
              </a:pPr>
              <a:r>
                <a:rPr lang="en-US" sz="1600" b="1" dirty="0">
                  <a:solidFill>
                    <a:prstClr val="white"/>
                  </a:solidFill>
                  <a:latin typeface="Arial" panose="020B0604020202020204" pitchFamily="34" charset="0"/>
                  <a:cs typeface="Arial" panose="020B0604020202020204" pitchFamily="34" charset="0"/>
                </a:rPr>
                <a:t>Early childhood</a:t>
              </a:r>
              <a:endParaRPr lang="en-US" sz="1600" dirty="0">
                <a:solidFill>
                  <a:prstClr val="white"/>
                </a:solidFill>
                <a:latin typeface="Arial" panose="020B0604020202020204" pitchFamily="34" charset="0"/>
                <a:cs typeface="Arial" panose="020B0604020202020204" pitchFamily="34" charset="0"/>
              </a:endParaRPr>
            </a:p>
          </p:txBody>
        </p:sp>
      </p:grpSp>
      <p:grpSp>
        <p:nvGrpSpPr>
          <p:cNvPr id="41" name="Group 40"/>
          <p:cNvGrpSpPr/>
          <p:nvPr/>
        </p:nvGrpSpPr>
        <p:grpSpPr>
          <a:xfrm>
            <a:off x="1890658" y="2952077"/>
            <a:ext cx="1701107" cy="2242021"/>
            <a:chOff x="4905799" y="2709137"/>
            <a:chExt cx="1701107" cy="2242021"/>
          </a:xfrm>
        </p:grpSpPr>
        <p:pic>
          <p:nvPicPr>
            <p:cNvPr id="43" name="Picture 42"/>
            <p:cNvPicPr>
              <a:picLocks noChangeAspect="1"/>
            </p:cNvPicPr>
            <p:nvPr/>
          </p:nvPicPr>
          <p:blipFill>
            <a:blip r:embed="rId8">
              <a:duotone>
                <a:schemeClr val="bg2">
                  <a:shade val="45000"/>
                  <a:satMod val="135000"/>
                </a:schemeClr>
                <a:prstClr val="white"/>
              </a:duotone>
            </a:blip>
            <a:stretch>
              <a:fillRect/>
            </a:stretch>
          </p:blipFill>
          <p:spPr>
            <a:xfrm>
              <a:off x="5334000" y="3158819"/>
              <a:ext cx="806219" cy="1792339"/>
            </a:xfrm>
            <a:prstGeom prst="rect">
              <a:avLst/>
            </a:prstGeom>
          </p:spPr>
        </p:pic>
        <p:sp>
          <p:nvSpPr>
            <p:cNvPr id="44" name="Rectangle 43"/>
            <p:cNvSpPr/>
            <p:nvPr/>
          </p:nvSpPr>
          <p:spPr>
            <a:xfrm>
              <a:off x="4905799" y="2709137"/>
              <a:ext cx="1701107" cy="486287"/>
            </a:xfrm>
            <a:prstGeom prst="rect">
              <a:avLst/>
            </a:prstGeom>
            <a:noFill/>
          </p:spPr>
          <p:txBody>
            <a:bodyPr wrap="none" anchor="ctr">
              <a:spAutoFit/>
            </a:bodyPr>
            <a:lstStyle/>
            <a:p>
              <a:pPr algn="ctr" defTabSz="913962">
                <a:lnSpc>
                  <a:spcPct val="80000"/>
                </a:lnSpc>
              </a:pPr>
              <a:r>
                <a:rPr lang="en-US" sz="1600" b="1" dirty="0">
                  <a:solidFill>
                    <a:prstClr val="white"/>
                  </a:solidFill>
                  <a:latin typeface="Arial" panose="020B0604020202020204" pitchFamily="34" charset="0"/>
                  <a:cs typeface="Arial" panose="020B0604020202020204" pitchFamily="34" charset="0"/>
                </a:rPr>
                <a:t>Late childhood/</a:t>
              </a:r>
            </a:p>
            <a:p>
              <a:pPr algn="ctr" defTabSz="913962">
                <a:lnSpc>
                  <a:spcPct val="80000"/>
                </a:lnSpc>
              </a:pPr>
              <a:r>
                <a:rPr lang="en-US" sz="1600" b="1" dirty="0">
                  <a:solidFill>
                    <a:prstClr val="white"/>
                  </a:solidFill>
                  <a:latin typeface="Arial" panose="020B0604020202020204" pitchFamily="34" charset="0"/>
                  <a:cs typeface="Arial" panose="020B0604020202020204" pitchFamily="34" charset="0"/>
                </a:rPr>
                <a:t>early teens</a:t>
              </a:r>
              <a:endParaRPr lang="en-US" sz="1600" dirty="0">
                <a:solidFill>
                  <a:prstClr val="white"/>
                </a:solidFill>
                <a:latin typeface="Arial" panose="020B0604020202020204" pitchFamily="34" charset="0"/>
                <a:cs typeface="Arial" panose="020B0604020202020204" pitchFamily="34" charset="0"/>
              </a:endParaRPr>
            </a:p>
          </p:txBody>
        </p:sp>
      </p:grpSp>
      <p:grpSp>
        <p:nvGrpSpPr>
          <p:cNvPr id="45" name="Group 44"/>
          <p:cNvGrpSpPr/>
          <p:nvPr/>
        </p:nvGrpSpPr>
        <p:grpSpPr>
          <a:xfrm>
            <a:off x="2221779" y="3031268"/>
            <a:ext cx="952577" cy="2005980"/>
            <a:chOff x="7615581" y="3653592"/>
            <a:chExt cx="952577" cy="2005980"/>
          </a:xfrm>
        </p:grpSpPr>
        <p:sp>
          <p:nvSpPr>
            <p:cNvPr id="46" name="Rectangle 45"/>
            <p:cNvSpPr/>
            <p:nvPr/>
          </p:nvSpPr>
          <p:spPr>
            <a:xfrm>
              <a:off x="7615581" y="3653592"/>
              <a:ext cx="947696" cy="289310"/>
            </a:xfrm>
            <a:prstGeom prst="rect">
              <a:avLst/>
            </a:prstGeom>
            <a:noFill/>
          </p:spPr>
          <p:txBody>
            <a:bodyPr wrap="none" anchor="ctr">
              <a:spAutoFit/>
            </a:bodyPr>
            <a:lstStyle/>
            <a:p>
              <a:pPr algn="ctr" defTabSz="913962">
                <a:lnSpc>
                  <a:spcPct val="80000"/>
                </a:lnSpc>
              </a:pPr>
              <a:r>
                <a:rPr lang="en-US" sz="1600" b="1" dirty="0">
                  <a:solidFill>
                    <a:prstClr val="white"/>
                  </a:solidFill>
                  <a:latin typeface="Arial" panose="020B0604020202020204" pitchFamily="34" charset="0"/>
                  <a:cs typeface="Arial" panose="020B0604020202020204" pitchFamily="34" charset="0"/>
                </a:rPr>
                <a:t>Puberty</a:t>
              </a:r>
              <a:endParaRPr lang="en-US" sz="1600" dirty="0">
                <a:solidFill>
                  <a:prstClr val="white"/>
                </a:solidFill>
                <a:latin typeface="Arial" panose="020B0604020202020204" pitchFamily="34" charset="0"/>
                <a:cs typeface="Arial" panose="020B0604020202020204" pitchFamily="34" charset="0"/>
              </a:endParaRPr>
            </a:p>
          </p:txBody>
        </p:sp>
        <p:pic>
          <p:nvPicPr>
            <p:cNvPr id="47" name="Picture 2" descr="http://m.rgbimg.com/cache1nuqwO/users/k/ka/katagaci/600/meSLSD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00" y="3919833"/>
              <a:ext cx="948158" cy="173973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1" name="Group 50"/>
          <p:cNvGrpSpPr/>
          <p:nvPr/>
        </p:nvGrpSpPr>
        <p:grpSpPr>
          <a:xfrm>
            <a:off x="2133435" y="3205152"/>
            <a:ext cx="1231427" cy="1693864"/>
            <a:chOff x="7253111" y="4659355"/>
            <a:chExt cx="1231427" cy="1693864"/>
          </a:xfrm>
        </p:grpSpPr>
        <p:pic>
          <p:nvPicPr>
            <p:cNvPr id="52" name="Picture 2" descr="http://www.clipartkid.com/images/494/pregnant-silhouette-png-pregnancy-nighmare-why-one-N7GS8j-clipart.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3035" r="16238" b="1"/>
            <a:stretch/>
          </p:blipFill>
          <p:spPr bwMode="auto">
            <a:xfrm>
              <a:off x="7374873" y="4911768"/>
              <a:ext cx="932772" cy="1441451"/>
            </a:xfrm>
            <a:prstGeom prst="rect">
              <a:avLst/>
            </a:prstGeom>
            <a:noFill/>
            <a:extLst>
              <a:ext uri="{909E8E84-426E-40dd-AFC4-6F175D3DCCD1}">
                <a14:hiddenFill xmlns="" xmlns:a14="http://schemas.microsoft.com/office/drawing/2010/main">
                  <a:solidFill>
                    <a:srgbClr val="FFFFFF"/>
                  </a:solidFill>
                </a14:hiddenFill>
              </a:ext>
            </a:extLst>
          </p:spPr>
        </p:pic>
        <p:sp>
          <p:nvSpPr>
            <p:cNvPr id="53" name="Rectangle 52"/>
            <p:cNvSpPr/>
            <p:nvPr/>
          </p:nvSpPr>
          <p:spPr>
            <a:xfrm>
              <a:off x="7253111" y="4659355"/>
              <a:ext cx="1231427" cy="289310"/>
            </a:xfrm>
            <a:prstGeom prst="rect">
              <a:avLst/>
            </a:prstGeom>
            <a:noFill/>
          </p:spPr>
          <p:txBody>
            <a:bodyPr wrap="none" anchor="ctr">
              <a:spAutoFit/>
            </a:bodyPr>
            <a:lstStyle/>
            <a:p>
              <a:pPr algn="ctr" defTabSz="913962">
                <a:lnSpc>
                  <a:spcPct val="80000"/>
                </a:lnSpc>
              </a:pPr>
              <a:r>
                <a:rPr lang="en-US" sz="1600" b="1" dirty="0">
                  <a:solidFill>
                    <a:prstClr val="white"/>
                  </a:solidFill>
                  <a:latin typeface="Arial" panose="020B0604020202020204" pitchFamily="34" charset="0"/>
                  <a:cs typeface="Arial" panose="020B0604020202020204" pitchFamily="34" charset="0"/>
                </a:rPr>
                <a:t>Pregnancy</a:t>
              </a:r>
              <a:endParaRPr lang="en-US" sz="1600" dirty="0">
                <a:solidFill>
                  <a:prstClr val="white"/>
                </a:solidFill>
                <a:latin typeface="Arial" panose="020B0604020202020204" pitchFamily="34" charset="0"/>
                <a:cs typeface="Arial" panose="020B0604020202020204" pitchFamily="34" charset="0"/>
              </a:endParaRPr>
            </a:p>
          </p:txBody>
        </p:sp>
      </p:grpSp>
      <p:grpSp>
        <p:nvGrpSpPr>
          <p:cNvPr id="2" name="Group 1"/>
          <p:cNvGrpSpPr/>
          <p:nvPr/>
        </p:nvGrpSpPr>
        <p:grpSpPr>
          <a:xfrm>
            <a:off x="2077868" y="3243388"/>
            <a:ext cx="1311578" cy="1714884"/>
            <a:chOff x="-3002440" y="4461010"/>
            <a:chExt cx="1311578" cy="1714884"/>
          </a:xfrm>
        </p:grpSpPr>
        <p:pic>
          <p:nvPicPr>
            <p:cNvPr id="2050" name="Picture 2" descr="Image result for menopause"/>
            <p:cNvPicPr>
              <a:picLocks noChangeAspect="1" noChangeArrowheads="1"/>
            </p:cNvPicPr>
            <p:nvPr/>
          </p:nvPicPr>
          <p:blipFill rotWithShape="1">
            <a:blip r:embed="rId11">
              <a:extLst>
                <a:ext uri="{28A0092B-C50C-407E-A947-70E740481C1C}">
                  <a14:useLocalDpi xmlns:a14="http://schemas.microsoft.com/office/drawing/2010/main" val="0"/>
                </a:ext>
              </a:extLst>
            </a:blip>
            <a:srcRect l="10682" t="-2049"/>
            <a:stretch/>
          </p:blipFill>
          <p:spPr bwMode="auto">
            <a:xfrm>
              <a:off x="-2970511" y="4750320"/>
              <a:ext cx="1247720" cy="1425574"/>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Rectangle 48"/>
            <p:cNvSpPr/>
            <p:nvPr/>
          </p:nvSpPr>
          <p:spPr>
            <a:xfrm>
              <a:off x="-3002440" y="4461010"/>
              <a:ext cx="1311578" cy="289310"/>
            </a:xfrm>
            <a:prstGeom prst="rect">
              <a:avLst/>
            </a:prstGeom>
            <a:noFill/>
          </p:spPr>
          <p:txBody>
            <a:bodyPr wrap="none" anchor="ctr">
              <a:spAutoFit/>
            </a:bodyPr>
            <a:lstStyle/>
            <a:p>
              <a:pPr algn="ctr" defTabSz="913962">
                <a:lnSpc>
                  <a:spcPct val="80000"/>
                </a:lnSpc>
              </a:pPr>
              <a:r>
                <a:rPr lang="en-US" sz="1600" b="1" dirty="0">
                  <a:solidFill>
                    <a:prstClr val="white"/>
                  </a:solidFill>
                  <a:latin typeface="Arial" panose="020B0604020202020204" pitchFamily="34" charset="0"/>
                  <a:cs typeface="Arial" panose="020B0604020202020204" pitchFamily="34" charset="0"/>
                </a:rPr>
                <a:t>Menopause</a:t>
              </a:r>
              <a:endParaRPr lang="en-US" sz="16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2800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38"/>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29"/>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41"/>
                                        </p:tgtEl>
                                        <p:attrNameLst>
                                          <p:attrName>style.visibility</p:attrName>
                                        </p:attrNameLst>
                                      </p:cBhvr>
                                      <p:to>
                                        <p:strVal val="hidden"/>
                                      </p:to>
                                    </p:se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45"/>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51"/>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22" grpId="0"/>
      <p:bldP spid="30"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7</a:t>
            </a:fld>
            <a:endParaRPr lang="en-US" dirty="0">
              <a:solidFill>
                <a:prstClr val="white">
                  <a:tint val="75000"/>
                </a:prstClr>
              </a:solidFill>
            </a:endParaRPr>
          </a:p>
        </p:txBody>
      </p:sp>
      <p:sp>
        <p:nvSpPr>
          <p:cNvPr id="6" name="TextBox 5"/>
          <p:cNvSpPr txBox="1"/>
          <p:nvPr/>
        </p:nvSpPr>
        <p:spPr>
          <a:xfrm>
            <a:off x="0" y="304800"/>
            <a:ext cx="9067800" cy="707842"/>
          </a:xfrm>
          <a:prstGeom prst="rect">
            <a:avLst/>
          </a:prstGeom>
          <a:noFill/>
        </p:spPr>
        <p:txBody>
          <a:bodyPr wrap="square" lIns="91396" tIns="45698" rIns="91396" bIns="45698" rtlCol="0">
            <a:spAutoFit/>
          </a:bodyPr>
          <a:lstStyle/>
          <a:p>
            <a:pPr algn="ctr" defTabSz="913962"/>
            <a:r>
              <a:rPr lang="en-US" sz="4000" spc="-100" dirty="0">
                <a:solidFill>
                  <a:srgbClr val="FFFF00"/>
                </a:solidFill>
              </a:rPr>
              <a:t>The origins of </a:t>
            </a:r>
            <a:r>
              <a:rPr lang="en-US" sz="4000" spc="-100" dirty="0" err="1">
                <a:solidFill>
                  <a:srgbClr val="FFFF00"/>
                </a:solidFill>
              </a:rPr>
              <a:t>DOHaD</a:t>
            </a:r>
            <a:endParaRPr lang="en-US" sz="4000" spc="-100" dirty="0">
              <a:solidFill>
                <a:srgbClr val="FFFF00"/>
              </a:solidFill>
            </a:endParaRPr>
          </a:p>
        </p:txBody>
      </p:sp>
      <p:pic>
        <p:nvPicPr>
          <p:cNvPr id="1026" name="Picture 2" descr="http://static.guim.co.uk/sys-images/Guardian/Pix/pictures/2013/9/10/1378828761342/David-Barker-0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221" y="1905000"/>
            <a:ext cx="5905500" cy="3543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nvGrpSpPr>
          <p:cNvPr id="3" name="Group 2"/>
          <p:cNvGrpSpPr/>
          <p:nvPr/>
        </p:nvGrpSpPr>
        <p:grpSpPr>
          <a:xfrm>
            <a:off x="160902" y="1586810"/>
            <a:ext cx="4480110" cy="2362200"/>
            <a:chOff x="4206690" y="3200400"/>
            <a:chExt cx="4480110" cy="236220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690" y="3200400"/>
              <a:ext cx="4467616" cy="337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690" y="3620796"/>
              <a:ext cx="4480110" cy="1941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extBox 1"/>
          <p:cNvSpPr txBox="1"/>
          <p:nvPr/>
        </p:nvSpPr>
        <p:spPr>
          <a:xfrm>
            <a:off x="2514600" y="5486402"/>
            <a:ext cx="4038600" cy="1015663"/>
          </a:xfrm>
          <a:prstGeom prst="rect">
            <a:avLst/>
          </a:prstGeom>
          <a:noFill/>
        </p:spPr>
        <p:txBody>
          <a:bodyPr wrap="square" rtlCol="0">
            <a:spAutoFit/>
          </a:bodyPr>
          <a:lstStyle/>
          <a:p>
            <a:pPr algn="ctr" defTabSz="913962"/>
            <a:r>
              <a:rPr lang="en-US" sz="3000" dirty="0">
                <a:solidFill>
                  <a:prstClr val="white"/>
                </a:solidFill>
              </a:rPr>
              <a:t>David Barker, MD</a:t>
            </a:r>
          </a:p>
          <a:p>
            <a:pPr algn="ctr" defTabSz="913962"/>
            <a:r>
              <a:rPr lang="en-US" sz="3000" dirty="0">
                <a:solidFill>
                  <a:prstClr val="white"/>
                </a:solidFill>
              </a:rPr>
              <a:t>1938-2013</a:t>
            </a:r>
          </a:p>
        </p:txBody>
      </p:sp>
      <p:grpSp>
        <p:nvGrpSpPr>
          <p:cNvPr id="9" name="Group 8"/>
          <p:cNvGrpSpPr/>
          <p:nvPr/>
        </p:nvGrpSpPr>
        <p:grpSpPr>
          <a:xfrm>
            <a:off x="2667000" y="1563495"/>
            <a:ext cx="3200400" cy="4354707"/>
            <a:chOff x="4272280" y="1634613"/>
            <a:chExt cx="3200400" cy="4354707"/>
          </a:xfrm>
        </p:grpSpPr>
        <p:sp>
          <p:nvSpPr>
            <p:cNvPr id="7" name="TextBox 6"/>
            <p:cNvSpPr txBox="1"/>
            <p:nvPr/>
          </p:nvSpPr>
          <p:spPr>
            <a:xfrm>
              <a:off x="4272280" y="1634613"/>
              <a:ext cx="3200400" cy="486287"/>
            </a:xfrm>
            <a:prstGeom prst="rect">
              <a:avLst/>
            </a:prstGeom>
            <a:noFill/>
          </p:spPr>
          <p:txBody>
            <a:bodyPr wrap="square" rtlCol="0">
              <a:spAutoFit/>
            </a:bodyPr>
            <a:lstStyle/>
            <a:p>
              <a:pPr algn="ctr" defTabSz="913962">
                <a:lnSpc>
                  <a:spcPct val="80000"/>
                </a:lnSpc>
              </a:pPr>
              <a:r>
                <a:rPr lang="en-US" sz="1600" b="1" dirty="0">
                  <a:solidFill>
                    <a:prstClr val="white"/>
                  </a:solidFill>
                </a:rPr>
                <a:t>Heart disease rate</a:t>
              </a:r>
              <a:br>
                <a:rPr lang="en-US" sz="1600" b="1" dirty="0">
                  <a:solidFill>
                    <a:prstClr val="white"/>
                  </a:solidFill>
                </a:rPr>
              </a:br>
              <a:r>
                <a:rPr lang="en-US" sz="1600" b="1" dirty="0">
                  <a:solidFill>
                    <a:prstClr val="white"/>
                  </a:solidFill>
                </a:rPr>
                <a:t>in England and Wales 1968-78</a:t>
              </a:r>
            </a:p>
          </p:txBody>
        </p:sp>
        <p:pic>
          <p:nvPicPr>
            <p:cNvPr id="1029"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900" y="2057400"/>
              <a:ext cx="25603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p:nvPr/>
        </p:nvGrpSpPr>
        <p:grpSpPr>
          <a:xfrm>
            <a:off x="1371600" y="1563559"/>
            <a:ext cx="3200400" cy="4356675"/>
            <a:chOff x="431800" y="1251645"/>
            <a:chExt cx="3200400" cy="4356675"/>
          </a:xfrm>
        </p:grpSpPr>
        <p:pic>
          <p:nvPicPr>
            <p:cNvPr id="103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1676400"/>
              <a:ext cx="25603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31800" y="1251645"/>
              <a:ext cx="3200400" cy="491160"/>
            </a:xfrm>
            <a:prstGeom prst="rect">
              <a:avLst/>
            </a:prstGeom>
            <a:noFill/>
          </p:spPr>
          <p:txBody>
            <a:bodyPr wrap="square" rtlCol="0">
              <a:spAutoFit/>
            </a:bodyPr>
            <a:lstStyle/>
            <a:p>
              <a:pPr algn="ctr" defTabSz="913962">
                <a:lnSpc>
                  <a:spcPct val="80000"/>
                </a:lnSpc>
              </a:pPr>
              <a:r>
                <a:rPr lang="en-US" sz="1600" b="1" dirty="0">
                  <a:solidFill>
                    <a:prstClr val="white"/>
                  </a:solidFill>
                </a:rPr>
                <a:t>Infant mortality rate </a:t>
              </a:r>
              <a:br>
                <a:rPr lang="en-US" sz="1600" b="1" dirty="0">
                  <a:solidFill>
                    <a:prstClr val="white"/>
                  </a:solidFill>
                </a:rPr>
              </a:br>
              <a:r>
                <a:rPr lang="en-US" sz="1600" b="1" dirty="0">
                  <a:solidFill>
                    <a:prstClr val="white"/>
                  </a:solidFill>
                </a:rPr>
                <a:t>in England and Wales 1901-10</a:t>
              </a:r>
            </a:p>
          </p:txBody>
        </p:sp>
      </p:grpSp>
      <p:sp>
        <p:nvSpPr>
          <p:cNvPr id="17" name="TextBox 16"/>
          <p:cNvSpPr txBox="1"/>
          <p:nvPr/>
        </p:nvSpPr>
        <p:spPr>
          <a:xfrm>
            <a:off x="2382520" y="6032361"/>
            <a:ext cx="1645920" cy="553998"/>
          </a:xfrm>
          <a:prstGeom prst="rect">
            <a:avLst/>
          </a:prstGeom>
          <a:solidFill>
            <a:srgbClr val="FFFF00"/>
          </a:solidFill>
          <a:ln>
            <a:noFill/>
          </a:ln>
        </p:spPr>
        <p:txBody>
          <a:bodyPr wrap="square" rtlCol="0" anchor="ctr">
            <a:spAutoFit/>
          </a:bodyPr>
          <a:lstStyle/>
          <a:p>
            <a:pPr algn="ctr" defTabSz="913962"/>
            <a:r>
              <a:rPr lang="en-US" sz="1500" b="1" dirty="0">
                <a:solidFill>
                  <a:srgbClr val="002060"/>
                </a:solidFill>
              </a:rPr>
              <a:t>Poor early life environment</a:t>
            </a:r>
          </a:p>
        </p:txBody>
      </p:sp>
      <p:sp>
        <p:nvSpPr>
          <p:cNvPr id="18" name="TextBox 17"/>
          <p:cNvSpPr txBox="1"/>
          <p:nvPr/>
        </p:nvSpPr>
        <p:spPr>
          <a:xfrm>
            <a:off x="4983480" y="6032361"/>
            <a:ext cx="1645920" cy="553998"/>
          </a:xfrm>
          <a:prstGeom prst="rect">
            <a:avLst/>
          </a:prstGeom>
          <a:solidFill>
            <a:srgbClr val="FFFF00"/>
          </a:solidFill>
          <a:ln>
            <a:noFill/>
          </a:ln>
        </p:spPr>
        <p:txBody>
          <a:bodyPr wrap="square" rtlCol="0" anchor="ctr">
            <a:spAutoFit/>
          </a:bodyPr>
          <a:lstStyle/>
          <a:p>
            <a:pPr algn="ctr" defTabSz="913962"/>
            <a:r>
              <a:rPr lang="en-US" sz="1500" b="1" dirty="0">
                <a:solidFill>
                  <a:srgbClr val="002060"/>
                </a:solidFill>
              </a:rPr>
              <a:t>Cardiovascular risk in adulthood</a:t>
            </a:r>
          </a:p>
        </p:txBody>
      </p:sp>
      <p:cxnSp>
        <p:nvCxnSpPr>
          <p:cNvPr id="19" name="Straight Arrow Connector 18"/>
          <p:cNvCxnSpPr/>
          <p:nvPr/>
        </p:nvCxnSpPr>
        <p:spPr>
          <a:xfrm>
            <a:off x="4053840" y="6319520"/>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848633" y="2399128"/>
            <a:ext cx="4539970" cy="4138832"/>
            <a:chOff x="300558" y="2024951"/>
            <a:chExt cx="4539970" cy="4138832"/>
          </a:xfrm>
        </p:grpSpPr>
        <p:pic>
          <p:nvPicPr>
            <p:cNvPr id="2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81" y="2024951"/>
              <a:ext cx="3224779" cy="4138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Oval 20"/>
            <p:cNvSpPr/>
            <p:nvPr/>
          </p:nvSpPr>
          <p:spPr>
            <a:xfrm rot="20313579">
              <a:off x="1415016" y="4644383"/>
              <a:ext cx="311085" cy="54675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62"/>
              <a:endParaRPr lang="en-US">
                <a:solidFill>
                  <a:prstClr val="white"/>
                </a:solidFill>
              </a:endParaRPr>
            </a:p>
          </p:txBody>
        </p:sp>
        <p:sp>
          <p:nvSpPr>
            <p:cNvPr id="22" name="TextBox 21"/>
            <p:cNvSpPr txBox="1"/>
            <p:nvPr/>
          </p:nvSpPr>
          <p:spPr>
            <a:xfrm>
              <a:off x="1065279" y="5385224"/>
              <a:ext cx="1188720" cy="491160"/>
            </a:xfrm>
            <a:prstGeom prst="rect">
              <a:avLst/>
            </a:prstGeom>
            <a:solidFill>
              <a:srgbClr val="C00000"/>
            </a:solidFill>
          </p:spPr>
          <p:txBody>
            <a:bodyPr wrap="square" rtlCol="0">
              <a:spAutoFit/>
            </a:bodyPr>
            <a:lstStyle/>
            <a:p>
              <a:pPr algn="ctr" defTabSz="913962">
                <a:lnSpc>
                  <a:spcPct val="80000"/>
                </a:lnSpc>
              </a:pPr>
              <a:r>
                <a:rPr lang="en-US" sz="1600" b="1" dirty="0">
                  <a:solidFill>
                    <a:prstClr val="black"/>
                  </a:solidFill>
                </a:rPr>
                <a:t>Lowest </a:t>
              </a:r>
              <a:br>
                <a:rPr lang="en-US" sz="1600" b="1" dirty="0">
                  <a:solidFill>
                    <a:prstClr val="black"/>
                  </a:solidFill>
                </a:rPr>
              </a:br>
              <a:r>
                <a:rPr lang="en-US" sz="1600" b="1" dirty="0">
                  <a:solidFill>
                    <a:prstClr val="black"/>
                  </a:solidFill>
                </a:rPr>
                <a:t>birthweight</a:t>
              </a:r>
            </a:p>
          </p:txBody>
        </p:sp>
        <p:sp>
          <p:nvSpPr>
            <p:cNvPr id="23" name="TextBox 22"/>
            <p:cNvSpPr txBox="1"/>
            <p:nvPr/>
          </p:nvSpPr>
          <p:spPr>
            <a:xfrm>
              <a:off x="300558" y="4262094"/>
              <a:ext cx="914400" cy="688137"/>
            </a:xfrm>
            <a:prstGeom prst="rect">
              <a:avLst/>
            </a:prstGeom>
            <a:solidFill>
              <a:srgbClr val="C00000"/>
            </a:solidFill>
          </p:spPr>
          <p:txBody>
            <a:bodyPr wrap="square" rtlCol="0">
              <a:spAutoFit/>
            </a:bodyPr>
            <a:lstStyle/>
            <a:p>
              <a:pPr algn="ctr" defTabSz="913962">
                <a:lnSpc>
                  <a:spcPct val="80000"/>
                </a:lnSpc>
              </a:pPr>
              <a:r>
                <a:rPr lang="en-US" sz="1600" b="1" dirty="0">
                  <a:solidFill>
                    <a:prstClr val="black"/>
                  </a:solidFill>
                </a:rPr>
                <a:t>Lowest weight</a:t>
              </a:r>
            </a:p>
            <a:p>
              <a:pPr algn="ctr" defTabSz="913962">
                <a:lnSpc>
                  <a:spcPct val="80000"/>
                </a:lnSpc>
              </a:pPr>
              <a:r>
                <a:rPr lang="en-US" sz="1600" b="1" dirty="0">
                  <a:solidFill>
                    <a:prstClr val="black"/>
                  </a:solidFill>
                </a:rPr>
                <a:t>at 1 y</a:t>
              </a:r>
            </a:p>
          </p:txBody>
        </p:sp>
        <p:cxnSp>
          <p:nvCxnSpPr>
            <p:cNvPr id="24" name="Straight Arrow Connector 23"/>
            <p:cNvCxnSpPr>
              <a:stCxn id="25" idx="1"/>
            </p:cNvCxnSpPr>
            <p:nvPr/>
          </p:nvCxnSpPr>
          <p:spPr>
            <a:xfrm flipH="1">
              <a:off x="1815266" y="4579740"/>
              <a:ext cx="1148686" cy="16901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63952" y="4102686"/>
              <a:ext cx="1876576" cy="954107"/>
            </a:xfrm>
            <a:prstGeom prst="rect">
              <a:avLst/>
            </a:prstGeom>
            <a:noFill/>
          </p:spPr>
          <p:txBody>
            <a:bodyPr wrap="square" rtlCol="0">
              <a:spAutoFit/>
            </a:bodyPr>
            <a:lstStyle/>
            <a:p>
              <a:pPr defTabSz="913962"/>
              <a:r>
                <a:rPr lang="en-US" sz="1400" b="1" dirty="0">
                  <a:solidFill>
                    <a:srgbClr val="C00000"/>
                  </a:solidFill>
                </a:rPr>
                <a:t>Standardized Mortality </a:t>
              </a:r>
            </a:p>
            <a:p>
              <a:pPr defTabSz="913962"/>
              <a:r>
                <a:rPr lang="en-US" sz="1400" b="1" dirty="0">
                  <a:solidFill>
                    <a:srgbClr val="C00000"/>
                  </a:solidFill>
                </a:rPr>
                <a:t>Ratio = 155</a:t>
              </a:r>
            </a:p>
            <a:p>
              <a:pPr defTabSz="913962"/>
              <a:r>
                <a:rPr lang="en-US" sz="1400" b="1" dirty="0">
                  <a:solidFill>
                    <a:srgbClr val="C00000"/>
                  </a:solidFill>
                </a:rPr>
                <a:t>(null SMR = 100)</a:t>
              </a:r>
            </a:p>
          </p:txBody>
        </p:sp>
      </p:grpSp>
      <p:grpSp>
        <p:nvGrpSpPr>
          <p:cNvPr id="11" name="Group 10"/>
          <p:cNvGrpSpPr/>
          <p:nvPr/>
        </p:nvGrpSpPr>
        <p:grpSpPr>
          <a:xfrm>
            <a:off x="2263315" y="1371602"/>
            <a:ext cx="4471315" cy="5279935"/>
            <a:chOff x="2322413" y="1945630"/>
            <a:chExt cx="4471315" cy="5279935"/>
          </a:xfrm>
        </p:grpSpPr>
        <p:pic>
          <p:nvPicPr>
            <p:cNvPr id="2052" name="Picture 4" descr="Image result for charles stockard, embryologist"/>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 t="11144" r="272"/>
            <a:stretch/>
          </p:blipFill>
          <p:spPr bwMode="auto">
            <a:xfrm>
              <a:off x="3039373" y="1945630"/>
              <a:ext cx="2963946" cy="4253259"/>
            </a:xfrm>
            <a:prstGeom prst="rect">
              <a:avLst/>
            </a:prstGeom>
            <a:noFill/>
            <a:ln w="88900">
              <a:solidFill>
                <a:schemeClr val="tx1"/>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2322413" y="6240680"/>
              <a:ext cx="4471315" cy="984885"/>
            </a:xfrm>
            <a:prstGeom prst="rect">
              <a:avLst/>
            </a:prstGeom>
          </p:spPr>
          <p:txBody>
            <a:bodyPr wrap="square">
              <a:spAutoFit/>
            </a:bodyPr>
            <a:lstStyle/>
            <a:p>
              <a:pPr algn="ctr" defTabSz="913962"/>
              <a:r>
                <a:rPr lang="en-US" sz="2900" b="1" dirty="0">
                  <a:solidFill>
                    <a:prstClr val="white"/>
                  </a:solidFill>
                </a:rPr>
                <a:t>Charles R. </a:t>
              </a:r>
              <a:r>
                <a:rPr lang="en-US" sz="2900" b="1" dirty="0" err="1">
                  <a:solidFill>
                    <a:prstClr val="white"/>
                  </a:solidFill>
                </a:rPr>
                <a:t>Stockard</a:t>
              </a:r>
              <a:r>
                <a:rPr lang="en-US" sz="2900" b="1" dirty="0">
                  <a:solidFill>
                    <a:prstClr val="white"/>
                  </a:solidFill>
                </a:rPr>
                <a:t>, PhD</a:t>
              </a:r>
            </a:p>
            <a:p>
              <a:pPr algn="ctr" defTabSz="913962"/>
              <a:r>
                <a:rPr lang="en-US" sz="2900" b="1" dirty="0">
                  <a:solidFill>
                    <a:prstClr val="white"/>
                  </a:solidFill>
                </a:rPr>
                <a:t>1879-1939</a:t>
              </a:r>
            </a:p>
          </p:txBody>
        </p:sp>
      </p:grpSp>
    </p:spTree>
    <p:extLst>
      <p:ext uri="{BB962C8B-B14F-4D97-AF65-F5344CB8AC3E}">
        <p14:creationId xmlns:p14="http://schemas.microsoft.com/office/powerpoint/2010/main" val="314768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0"/>
                            </p:stCondLst>
                            <p:childTnLst>
                              <p:par>
                                <p:cTn id="30" presetID="42" presetClass="path" presetSubtype="0" accel="50000" decel="50000" fill="hold" nodeType="afterEffect">
                                  <p:stCondLst>
                                    <p:cond delay="0"/>
                                  </p:stCondLst>
                                  <p:childTnLst>
                                    <p:animMotion origin="layout" path="M -0.01667 -3.7037E-7 L 0.19184 -0.00093 " pathEditMode="relative" rAng="0" ptsTypes="AA">
                                      <p:cBhvr>
                                        <p:cTn id="31" dur="500" fill="hold"/>
                                        <p:tgtEl>
                                          <p:spTgt spid="9"/>
                                        </p:tgtEl>
                                        <p:attrNameLst>
                                          <p:attrName>ppt_x</p:attrName>
                                          <p:attrName>ppt_y</p:attrName>
                                        </p:attrNameLst>
                                      </p:cBhvr>
                                      <p:rCtr x="10417" y="-46"/>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9"/>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8"/>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0"/>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7" grpId="0" animBg="1"/>
      <p:bldP spid="17"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8</a:t>
            </a:fld>
            <a:endParaRPr lang="en-US" dirty="0">
              <a:solidFill>
                <a:prstClr val="white">
                  <a:tint val="75000"/>
                </a:prstClr>
              </a:solidFill>
            </a:endParaRPr>
          </a:p>
        </p:txBody>
      </p:sp>
      <p:sp>
        <p:nvSpPr>
          <p:cNvPr id="7" name="Title 1"/>
          <p:cNvSpPr txBox="1">
            <a:spLocks/>
          </p:cNvSpPr>
          <p:nvPr/>
        </p:nvSpPr>
        <p:spPr>
          <a:xfrm>
            <a:off x="-522514" y="319361"/>
            <a:ext cx="10134600" cy="1143000"/>
          </a:xfrm>
          <a:prstGeom prst="rect">
            <a:avLst/>
          </a:prstGeom>
        </p:spPr>
        <p:txBody>
          <a:bodyPr vert="horz" lIns="91396" tIns="45698" rIns="91396" bIns="45698" rtlCol="0" anchor="ctr">
            <a:norm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endParaRPr lang="en-US" sz="4500" dirty="0">
              <a:solidFill>
                <a:srgbClr val="FFFF00"/>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a:solidFill>
                  <a:srgbClr val="FFFF00"/>
                </a:solidFill>
              </a:rPr>
              <a:t>Potential impact of </a:t>
            </a:r>
            <a:r>
              <a:rPr lang="en-US" sz="4500" dirty="0" err="1">
                <a:solidFill>
                  <a:srgbClr val="FFFF00"/>
                </a:solidFill>
              </a:rPr>
              <a:t>DOHaD</a:t>
            </a:r>
            <a:endParaRPr lang="en-US" sz="4500" dirty="0">
              <a:solidFill>
                <a:srgbClr val="FFFF00"/>
              </a:solidFill>
            </a:endParaRPr>
          </a:p>
        </p:txBody>
      </p:sp>
      <p:pic>
        <p:nvPicPr>
          <p:cNvPr id="6" name="Picture 2"/>
          <p:cNvPicPr>
            <a:picLocks noChangeAspect="1" noChangeArrowheads="1"/>
          </p:cNvPicPr>
          <p:nvPr/>
        </p:nvPicPr>
        <p:blipFill rotWithShape="1">
          <a:blip r:embed="rId3" cstate="print"/>
          <a:srcRect l="16620" t="-486" r="17455" b="1"/>
          <a:stretch/>
        </p:blipFill>
        <p:spPr bwMode="auto">
          <a:xfrm>
            <a:off x="1131275" y="1477460"/>
            <a:ext cx="6934200" cy="4542340"/>
          </a:xfrm>
          <a:prstGeom prst="rect">
            <a:avLst/>
          </a:prstGeom>
          <a:noFill/>
          <a:ln w="9525">
            <a:noFill/>
            <a:miter lim="800000"/>
            <a:headEnd/>
            <a:tailEnd/>
          </a:ln>
        </p:spPr>
      </p:pic>
      <p:sp>
        <p:nvSpPr>
          <p:cNvPr id="8" name="TextBox 7"/>
          <p:cNvSpPr txBox="1"/>
          <p:nvPr/>
        </p:nvSpPr>
        <p:spPr>
          <a:xfrm>
            <a:off x="4089428" y="6033187"/>
            <a:ext cx="4140172" cy="292388"/>
          </a:xfrm>
          <a:prstGeom prst="rect">
            <a:avLst/>
          </a:prstGeom>
          <a:noFill/>
        </p:spPr>
        <p:txBody>
          <a:bodyPr wrap="none" rtlCol="0">
            <a:spAutoFit/>
          </a:bodyPr>
          <a:lstStyle/>
          <a:p>
            <a:pPr defTabSz="913962"/>
            <a:r>
              <a:rPr lang="en-US" sz="1300" dirty="0">
                <a:solidFill>
                  <a:prstClr val="white"/>
                </a:solidFill>
                <a:cs typeface="Times New Roman" pitchFamily="18" charset="0"/>
              </a:rPr>
              <a:t>Godfrey et al., </a:t>
            </a:r>
            <a:r>
              <a:rPr lang="en-US" sz="1300" i="1" dirty="0">
                <a:solidFill>
                  <a:prstClr val="white"/>
                </a:solidFill>
                <a:cs typeface="Times New Roman" pitchFamily="18" charset="0"/>
              </a:rPr>
              <a:t>Trends </a:t>
            </a:r>
            <a:r>
              <a:rPr lang="en-US" sz="1300" i="1" dirty="0" err="1">
                <a:solidFill>
                  <a:prstClr val="white"/>
                </a:solidFill>
                <a:cs typeface="Times New Roman" pitchFamily="18" charset="0"/>
              </a:rPr>
              <a:t>Endocrinol</a:t>
            </a:r>
            <a:r>
              <a:rPr lang="en-US" sz="1300" i="1" dirty="0">
                <a:solidFill>
                  <a:prstClr val="white"/>
                </a:solidFill>
                <a:cs typeface="Times New Roman" pitchFamily="18" charset="0"/>
              </a:rPr>
              <a:t> </a:t>
            </a:r>
            <a:r>
              <a:rPr lang="en-US" sz="1300" i="1" dirty="0" err="1">
                <a:solidFill>
                  <a:prstClr val="white"/>
                </a:solidFill>
                <a:cs typeface="Times New Roman" pitchFamily="18" charset="0"/>
              </a:rPr>
              <a:t>Metab</a:t>
            </a:r>
            <a:r>
              <a:rPr lang="en-US" sz="1300" i="1" dirty="0">
                <a:solidFill>
                  <a:prstClr val="white"/>
                </a:solidFill>
                <a:cs typeface="Times New Roman" pitchFamily="18" charset="0"/>
              </a:rPr>
              <a:t> </a:t>
            </a:r>
            <a:r>
              <a:rPr lang="en-US" sz="1300" dirty="0">
                <a:solidFill>
                  <a:prstClr val="white"/>
                </a:solidFill>
                <a:cs typeface="Times New Roman" pitchFamily="18" charset="0"/>
              </a:rPr>
              <a:t>2010 ; 21:199-205</a:t>
            </a:r>
          </a:p>
        </p:txBody>
      </p:sp>
    </p:spTree>
    <p:extLst>
      <p:ext uri="{BB962C8B-B14F-4D97-AF65-F5344CB8AC3E}">
        <p14:creationId xmlns:p14="http://schemas.microsoft.com/office/powerpoint/2010/main" val="2120743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091CC4-16C7-4F58-9DAC-0214ABB0664D}" type="slidenum">
              <a:rPr lang="en-US" smtClean="0">
                <a:solidFill>
                  <a:prstClr val="white">
                    <a:tint val="75000"/>
                  </a:prstClr>
                </a:solidFill>
              </a:rPr>
              <a:pPr/>
              <a:t>9</a:t>
            </a:fld>
            <a:endParaRPr lang="en-US" dirty="0">
              <a:solidFill>
                <a:prstClr val="white">
                  <a:tint val="75000"/>
                </a:prstClr>
              </a:solidFill>
            </a:endParaRPr>
          </a:p>
        </p:txBody>
      </p:sp>
      <p:sp>
        <p:nvSpPr>
          <p:cNvPr id="7" name="Title 1"/>
          <p:cNvSpPr txBox="1">
            <a:spLocks/>
          </p:cNvSpPr>
          <p:nvPr/>
        </p:nvSpPr>
        <p:spPr>
          <a:xfrm>
            <a:off x="-522514" y="319361"/>
            <a:ext cx="10134600" cy="1143000"/>
          </a:xfrm>
          <a:prstGeom prst="rect">
            <a:avLst/>
          </a:prstGeom>
        </p:spPr>
        <p:txBody>
          <a:bodyPr vert="horz" lIns="91396" tIns="45698" rIns="91396" bIns="45698" rtlCol="0" anchor="ctr">
            <a:norm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endParaRPr lang="en-US" sz="4500" dirty="0">
              <a:solidFill>
                <a:srgbClr val="FFFF00"/>
              </a:solidFill>
            </a:endParaRPr>
          </a:p>
        </p:txBody>
      </p:sp>
      <p:sp>
        <p:nvSpPr>
          <p:cNvPr id="5" name="Title 1"/>
          <p:cNvSpPr txBox="1">
            <a:spLocks/>
          </p:cNvSpPr>
          <p:nvPr/>
        </p:nvSpPr>
        <p:spPr>
          <a:xfrm>
            <a:off x="-713015" y="152400"/>
            <a:ext cx="10515600" cy="1143000"/>
          </a:xfrm>
          <a:prstGeom prst="rect">
            <a:avLst/>
          </a:prstGeom>
        </p:spPr>
        <p:txBody>
          <a:bodyPr vert="horz" lIns="91396" tIns="45698" rIns="91396" bIns="45698" rtlCol="0" anchor="ctr">
            <a:noAutofit/>
          </a:bodyPr>
          <a:lstStyle>
            <a:lvl1pPr algn="ctr" defTabSz="913962" rtl="0" eaLnBrk="1" latinLnBrk="0" hangingPunct="1">
              <a:spcBef>
                <a:spcPct val="0"/>
              </a:spcBef>
              <a:buNone/>
              <a:defRPr sz="4400" kern="1200">
                <a:solidFill>
                  <a:schemeClr val="tx1"/>
                </a:solidFill>
                <a:latin typeface="+mj-lt"/>
                <a:ea typeface="+mj-ea"/>
                <a:cs typeface="+mj-cs"/>
              </a:defRPr>
            </a:lvl1pPr>
          </a:lstStyle>
          <a:p>
            <a:r>
              <a:rPr lang="en-US" sz="4500" dirty="0">
                <a:solidFill>
                  <a:srgbClr val="FFFF00"/>
                </a:solidFill>
              </a:rPr>
              <a:t>Challenges</a:t>
            </a:r>
          </a:p>
        </p:txBody>
      </p:sp>
      <p:pic>
        <p:nvPicPr>
          <p:cNvPr id="9" name="Picture 2" descr="http://www.proteinpower.com/drmike/wp-content/uploads/2009/01/observational-study-blog.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44" y="1948806"/>
            <a:ext cx="4985656" cy="32923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595988" y="1874417"/>
            <a:ext cx="2811412" cy="3441169"/>
          </a:xfrm>
          <a:prstGeom prst="rect">
            <a:avLst/>
          </a:prstGeom>
        </p:spPr>
      </p:pic>
    </p:spTree>
    <p:extLst>
      <p:ext uri="{BB962C8B-B14F-4D97-AF65-F5344CB8AC3E}">
        <p14:creationId xmlns:p14="http://schemas.microsoft.com/office/powerpoint/2010/main" val="4286061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00206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4">
      <a:dk1>
        <a:sysClr val="windowText" lastClr="000000"/>
      </a:dk1>
      <a:lt1>
        <a:sysClr val="window" lastClr="FFFFFF"/>
      </a:lt1>
      <a:dk2>
        <a:srgbClr val="00206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1593</Words>
  <Application>Microsoft Office PowerPoint</Application>
  <PresentationFormat>On-screen Show (4:3)</PresentationFormat>
  <Paragraphs>312</Paragraphs>
  <Slides>27</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Bodoni MT</vt:lpstr>
      <vt:lpstr>Bodoni MT Condensed</vt:lpstr>
      <vt:lpstr>Calibri</vt:lpstr>
      <vt:lpstr>Cambria</vt:lpstr>
      <vt:lpstr>Times New Roman</vt:lpstr>
      <vt:lpstr>Wingdings</vt:lpstr>
      <vt:lpstr>1_Office Theme</vt:lpstr>
      <vt:lpstr>2_Office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Life course epidemiology conceptual models</vt:lpstr>
      <vt:lpstr>PowerPoint Presentation</vt:lpstr>
      <vt:lpstr>Critical Period Models:</vt:lpstr>
      <vt:lpstr>Critical Period Models:</vt:lpstr>
      <vt:lpstr>PowerPoint Presentation</vt:lpstr>
      <vt:lpstr>PowerPoint Presentation</vt:lpstr>
      <vt:lpstr>PowerPoint Presentation</vt:lpstr>
      <vt:lpstr>PowerPoint Presentation</vt:lpstr>
      <vt:lpstr>Summary of life course epidemiology conceptual models</vt:lpstr>
      <vt:lpstr>Exercise</vt:lpstr>
      <vt:lpstr>Exercise</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Perng, Wei</dc:creator>
  <cp:lastModifiedBy>Perng, Wei</cp:lastModifiedBy>
  <cp:revision>13</cp:revision>
  <dcterms:created xsi:type="dcterms:W3CDTF">2018-04-13T01:04:52Z</dcterms:created>
  <dcterms:modified xsi:type="dcterms:W3CDTF">2018-04-24T19:15:12Z</dcterms:modified>
</cp:coreProperties>
</file>