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631" r:id="rId3"/>
    <p:sldId id="632" r:id="rId4"/>
    <p:sldId id="633" r:id="rId5"/>
    <p:sldId id="673" r:id="rId6"/>
    <p:sldId id="637" r:id="rId7"/>
    <p:sldId id="638" r:id="rId8"/>
    <p:sldId id="639" r:id="rId9"/>
    <p:sldId id="6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34"/>
  </p:normalViewPr>
  <p:slideViewPr>
    <p:cSldViewPr snapToGrid="0">
      <p:cViewPr varScale="1">
        <p:scale>
          <a:sx n="125" d="100"/>
          <a:sy n="125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10783-23E1-834B-B4B3-70DD255133A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96C6C-6EA1-5D41-8C13-C8E4DDBC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25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C535CD-13BC-3346-8CC3-7AFE7933B0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18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C535CD-13BC-3346-8CC3-7AFE7933B0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1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C535CD-13BC-3346-8CC3-7AFE7933B0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184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C535CD-13BC-3346-8CC3-7AFE7933B0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378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C535CD-13BC-3346-8CC3-7AFE7933B0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712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C535CD-13BC-3346-8CC3-7AFE7933B0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281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C535CD-13BC-3346-8CC3-7AFE7933B0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126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C535CD-13BC-3346-8CC3-7AFE7933B0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97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D24F-B4E1-305D-C52F-57DE32E20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1A712-E45F-5B89-4507-1657686FC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BE8F-7C41-11CF-010B-CA2681B3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F693-6D23-B14F-A8B0-9F6A78B3D6A0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E6E1C-2612-391B-67E5-310B3393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73312-7EFF-9847-00EB-D7BC41C7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9B6-6BF4-894A-9078-D7ED2B64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113C-63E3-1D87-AA5D-0ED293D0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A08A1-3416-1383-EE6F-8BA516084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BBC6-F0C5-43F6-D3A0-F752C8B9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F693-6D23-B14F-A8B0-9F6A78B3D6A0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E27F3-0096-9537-2379-0732370E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AEB6-92CC-9C1F-7188-09C3DA21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9B6-6BF4-894A-9078-D7ED2B64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8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E22CB-0793-C929-5E5D-2AAEA5344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1B1EB-B5CF-2B99-3795-94F7F5E93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642CC-119B-5B45-6A4F-B06E52A2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F693-6D23-B14F-A8B0-9F6A78B3D6A0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89E52-4AC2-C347-8613-B8AA66C8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3AC4-4F11-C6A5-A003-0CCF0E80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9B6-6BF4-894A-9078-D7ED2B64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6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5C63-088C-CEA6-4414-4B49928A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CB7A-5FCC-481D-7409-0BD07F1B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660D-920B-9D30-15C4-331082A0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F693-6D23-B14F-A8B0-9F6A78B3D6A0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41237-DBDF-C401-0A3D-10AE07F8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62F2C-0626-FEEA-05E4-73AD1F15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9B6-6BF4-894A-9078-D7ED2B64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B5C2-BE35-5ACD-46A0-4A5DD645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4805A-5AC6-F5CB-18B3-112AFE2AE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84E5D-59D0-9E30-435D-D50EF770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F693-6D23-B14F-A8B0-9F6A78B3D6A0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F26B7-C573-7B07-1BF2-C796ACE9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78DE0-4041-EFDE-A16B-F5C35322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9B6-6BF4-894A-9078-D7ED2B64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0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0B61-9358-88FD-1D48-46C0E7DC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669D-5761-C0E2-2EE4-7F9C15044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9A72D-CDF4-1EFE-291B-06A937BAE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53E5C-09C8-2F8E-F680-0BE67AB6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F693-6D23-B14F-A8B0-9F6A78B3D6A0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07A9D-2400-BDD0-1CFB-D65BC1CB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800FC-90DC-546D-7461-ECC570EA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9B6-6BF4-894A-9078-D7ED2B64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7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04D9-0248-D74E-4030-4F0CFD7A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29FF8-F254-FB5E-7A2E-B3B622C1E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881D9-4752-CD9C-3CBF-168B2EDA4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96626-03AF-C825-BF8C-8D06CD363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5092F-2EF6-8328-4D43-165C48FC1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F42DD-19FC-DE5C-FF21-D2A7DE3A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F693-6D23-B14F-A8B0-9F6A78B3D6A0}" type="datetimeFigureOut">
              <a:rPr lang="en-US" smtClean="0"/>
              <a:t>3/29/24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24480-D95D-4A67-6817-89C9FBBC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2360F-56DB-7A2A-150D-8D2669B9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9B6-6BF4-894A-9078-D7ED2B64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4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95E4-C9D1-09EC-AC6D-A3B4DB7A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BB96B-9771-AA5B-1979-02B3F4DE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F693-6D23-B14F-A8B0-9F6A78B3D6A0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B5B4F-B99B-6367-5AC4-98131CE5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1A2B4-1BDD-8AD6-75B4-87BB3585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9B6-6BF4-894A-9078-D7ED2B64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3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563979-81C9-CEC8-689C-F94DBAE9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F693-6D23-B14F-A8B0-9F6A78B3D6A0}" type="datetimeFigureOut">
              <a:rPr lang="en-US" smtClean="0"/>
              <a:t>3/29/24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B1C47-7C13-A0F5-47DC-6F9FFF6A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A2D60-44FA-1E9A-C73E-51D13180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9B6-6BF4-894A-9078-D7ED2B64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5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FD9F-4CD4-F3A8-D75F-E689A59C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F35FD-8846-4066-FC56-78840C65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5F175-35A7-EF29-DC72-09D60AB89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935EB-824F-EDD0-66DA-EA56427D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F693-6D23-B14F-A8B0-9F6A78B3D6A0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E7953-1692-A4ED-08AF-5DE0EF31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AC43C-4982-8AD2-D277-B5C17B42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9B6-6BF4-894A-9078-D7ED2B64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6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315D-4A22-C818-8AD1-DFBA7E28D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5A468-9035-4577-C903-7F32C833E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FA86C-70F0-273A-B930-68A96FF49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0A188-5562-E9F8-3425-3C70B278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F693-6D23-B14F-A8B0-9F6A78B3D6A0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B6C80-9B50-EC3E-760B-FD3FBDAC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BB68E-1A9A-F899-9986-67DBD175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9B6-6BF4-894A-9078-D7ED2B64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E0040-2B55-5D82-157A-9BCE7C18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58AD-1AA7-DC79-104C-E832DF704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E6DA7-35DA-3CFC-8E19-C777A789D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F5F693-6D23-B14F-A8B0-9F6A78B3D6A0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A5F2E-0AC6-3861-986A-C3A6C986C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D6677-217B-A75E-FCCF-B53486A39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4A9B6-6BF4-894A-9078-D7ED2B64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40E3-0348-3BD0-9F36-1F6206D3B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for BO for Ben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4BF89-8774-07D6-AB95-99125332B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Melody </a:t>
            </a:r>
          </a:p>
          <a:p>
            <a:r>
              <a:rPr lang="en-US" dirty="0"/>
              <a:t>March 29, 2024</a:t>
            </a:r>
          </a:p>
        </p:txBody>
      </p:sp>
    </p:spTree>
    <p:extLst>
      <p:ext uri="{BB962C8B-B14F-4D97-AF65-F5344CB8AC3E}">
        <p14:creationId xmlns:p14="http://schemas.microsoft.com/office/powerpoint/2010/main" val="400239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E4B81-EA67-F5A1-9407-E612DCF2971D}"/>
              </a:ext>
            </a:extLst>
          </p:cNvPr>
          <p:cNvSpPr/>
          <p:nvPr/>
        </p:nvSpPr>
        <p:spPr>
          <a:xfrm>
            <a:off x="-10886" y="-40007"/>
            <a:ext cx="12202886" cy="737588"/>
          </a:xfrm>
          <a:prstGeom prst="rect">
            <a:avLst/>
          </a:prstGeom>
          <a:solidFill>
            <a:srgbClr val="0032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F945551-C0BE-8912-4D3D-8AC5C45BB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8" t="3633" r="73974" b="63039"/>
          <a:stretch/>
        </p:blipFill>
        <p:spPr>
          <a:xfrm>
            <a:off x="11305438" y="78649"/>
            <a:ext cx="685876" cy="50027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02A91-5D95-5007-01FF-178F213D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998" y="6499471"/>
            <a:ext cx="44999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B41C00-EF67-FBDF-0990-31460713AB96}"/>
              </a:ext>
            </a:extLst>
          </p:cNvPr>
          <p:cNvCxnSpPr>
            <a:cxnSpLocks/>
          </p:cNvCxnSpPr>
          <p:nvPr/>
        </p:nvCxnSpPr>
        <p:spPr>
          <a:xfrm>
            <a:off x="8060114" y="2977607"/>
            <a:ext cx="0" cy="902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03365A-A983-1452-D4A3-6C0CD0F0921A}"/>
              </a:ext>
            </a:extLst>
          </p:cNvPr>
          <p:cNvSpPr txBox="1"/>
          <p:nvPr/>
        </p:nvSpPr>
        <p:spPr>
          <a:xfrm>
            <a:off x="8588906" y="3181316"/>
            <a:ext cx="2491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 x distance 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Å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7ADCA-9EFE-C657-86D8-62AFA9B71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682" y="1033151"/>
            <a:ext cx="6195756" cy="157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B56986D-BF9A-A69F-06BF-8838585BD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8" y="4448641"/>
            <a:ext cx="7002176" cy="159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2C41F91-6B9D-1E05-E775-5E15FFDC3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794210"/>
              </p:ext>
            </p:extLst>
          </p:nvPr>
        </p:nvGraphicFramePr>
        <p:xfrm>
          <a:off x="168028" y="864899"/>
          <a:ext cx="4826003" cy="2160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767">
                  <a:extLst>
                    <a:ext uri="{9D8B030D-6E8A-4147-A177-3AD203B41FA5}">
                      <a16:colId xmlns:a16="http://schemas.microsoft.com/office/drawing/2014/main" val="1070159530"/>
                    </a:ext>
                  </a:extLst>
                </a:gridCol>
                <a:gridCol w="937671">
                  <a:extLst>
                    <a:ext uri="{9D8B030D-6E8A-4147-A177-3AD203B41FA5}">
                      <a16:colId xmlns:a16="http://schemas.microsoft.com/office/drawing/2014/main" val="4035158616"/>
                    </a:ext>
                  </a:extLst>
                </a:gridCol>
                <a:gridCol w="1303041">
                  <a:extLst>
                    <a:ext uri="{9D8B030D-6E8A-4147-A177-3AD203B41FA5}">
                      <a16:colId xmlns:a16="http://schemas.microsoft.com/office/drawing/2014/main" val="2470546683"/>
                    </a:ext>
                  </a:extLst>
                </a:gridCol>
                <a:gridCol w="1298524">
                  <a:extLst>
                    <a:ext uri="{9D8B030D-6E8A-4147-A177-3AD203B41FA5}">
                      <a16:colId xmlns:a16="http://schemas.microsoft.com/office/drawing/2014/main" val="992756802"/>
                    </a:ext>
                  </a:extLst>
                </a:gridCol>
              </a:tblGrid>
              <a:tr h="39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Non-bonded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169101"/>
                  </a:ext>
                </a:extLst>
              </a:tr>
              <a:tr h="421281">
                <a:tc>
                  <a:txBody>
                    <a:bodyPr/>
                    <a:lstStyle/>
                    <a:p>
                      <a:r>
                        <a:rPr lang="en-US"/>
                        <a:t>Bead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σ</a:t>
                      </a:r>
                      <a:r>
                        <a:rPr lang="en-US" b="1" dirty="0"/>
                        <a:t> (</a:t>
                      </a:r>
                      <a:r>
                        <a:rPr lang="en-US" sz="1800" b="1" dirty="0"/>
                        <a:t>nm)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ε</a:t>
                      </a:r>
                      <a:r>
                        <a:rPr lang="en-US" b="1" dirty="0"/>
                        <a:t> (kJ/mol)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ε</a:t>
                      </a:r>
                      <a:r>
                        <a:rPr lang="en-US"/>
                        <a:t> (kcal/mol)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725341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r>
                        <a:rPr lang="en-US"/>
                        <a:t>C-C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3.390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663940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C1-P6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0.52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2.120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0.5067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494159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r>
                        <a:rPr lang="en-US"/>
                        <a:t>P-P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03667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C31A8FB-1C1F-9892-10EB-C8EFF2D3CB7F}"/>
              </a:ext>
            </a:extLst>
          </p:cNvPr>
          <p:cNvSpPr txBox="1"/>
          <p:nvPr/>
        </p:nvSpPr>
        <p:spPr>
          <a:xfrm>
            <a:off x="5205046" y="2042559"/>
            <a:ext cx="679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E08E91-4617-46EA-E6B6-A7BB49BEE1B0}"/>
              </a:ext>
            </a:extLst>
          </p:cNvPr>
          <p:cNvSpPr txBox="1"/>
          <p:nvPr/>
        </p:nvSpPr>
        <p:spPr>
          <a:xfrm>
            <a:off x="10741150" y="2092031"/>
            <a:ext cx="679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P6</a:t>
            </a:r>
          </a:p>
        </p:txBody>
      </p:sp>
      <p:graphicFrame>
        <p:nvGraphicFramePr>
          <p:cNvPr id="20" name="Table 11">
            <a:extLst>
              <a:ext uri="{FF2B5EF4-FFF2-40B4-BE49-F238E27FC236}">
                <a16:creationId xmlns:a16="http://schemas.microsoft.com/office/drawing/2014/main" id="{D06F548C-B9EF-F5E0-7D94-87A4665B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61931"/>
              </p:ext>
            </p:extLst>
          </p:nvPr>
        </p:nvGraphicFramePr>
        <p:xfrm>
          <a:off x="158984" y="5443972"/>
          <a:ext cx="4826003" cy="1329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510">
                  <a:extLst>
                    <a:ext uri="{9D8B030D-6E8A-4147-A177-3AD203B41FA5}">
                      <a16:colId xmlns:a16="http://schemas.microsoft.com/office/drawing/2014/main" val="1070159530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4035158616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2470546683"/>
                    </a:ext>
                  </a:extLst>
                </a:gridCol>
                <a:gridCol w="1312985">
                  <a:extLst>
                    <a:ext uri="{9D8B030D-6E8A-4147-A177-3AD203B41FA5}">
                      <a16:colId xmlns:a16="http://schemas.microsoft.com/office/drawing/2014/main" val="992756802"/>
                    </a:ext>
                  </a:extLst>
                </a:gridCol>
              </a:tblGrid>
              <a:tr h="415419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Other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169101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r>
                        <a:rPr lang="en-US" dirty="0"/>
                        <a:t>Diameter (nm) – 0.47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Center Diameter(nm) – 4.7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Rcut</a:t>
                      </a:r>
                      <a:r>
                        <a:rPr lang="en-US" dirty="0"/>
                        <a:t> = 17.5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Å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663940"/>
                  </a:ext>
                </a:extLst>
              </a:tr>
            </a:tbl>
          </a:graphicData>
        </a:graphic>
      </p:graphicFrame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0FC84525-8FF2-F166-EF27-E296FECEC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12064"/>
              </p:ext>
            </p:extLst>
          </p:nvPr>
        </p:nvGraphicFramePr>
        <p:xfrm>
          <a:off x="168028" y="3080372"/>
          <a:ext cx="4816959" cy="220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932">
                  <a:extLst>
                    <a:ext uri="{9D8B030D-6E8A-4147-A177-3AD203B41FA5}">
                      <a16:colId xmlns:a16="http://schemas.microsoft.com/office/drawing/2014/main" val="107015953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035158616"/>
                    </a:ext>
                  </a:extLst>
                </a:gridCol>
                <a:gridCol w="1754107">
                  <a:extLst>
                    <a:ext uri="{9D8B030D-6E8A-4147-A177-3AD203B41FA5}">
                      <a16:colId xmlns:a16="http://schemas.microsoft.com/office/drawing/2014/main" val="2470546683"/>
                    </a:ext>
                  </a:extLst>
                </a:gridCol>
              </a:tblGrid>
              <a:tr h="399334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bonded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169101"/>
                  </a:ext>
                </a:extLst>
              </a:tr>
              <a:tr h="421281">
                <a:tc>
                  <a:txBody>
                    <a:bodyPr/>
                    <a:lstStyle/>
                    <a:p>
                      <a:r>
                        <a:rPr lang="en-US" dirty="0"/>
                        <a:t>Bead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Keq(kcal/mol)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Req(kcal/mol)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725341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r>
                        <a:rPr lang="en-US" dirty="0"/>
                        <a:t>Center-C (shifted LJ)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2.9876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23.5 (shift)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663940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r>
                        <a:rPr lang="en-US" b="0" dirty="0"/>
                        <a:t>C-C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2.9876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494159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r>
                        <a:rPr lang="en-US" dirty="0"/>
                        <a:t>C-P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2.9876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0366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BCD99E7-AFF9-D01A-E0F4-B21C91D4C31B}"/>
              </a:ext>
            </a:extLst>
          </p:cNvPr>
          <p:cNvSpPr txBox="1"/>
          <p:nvPr/>
        </p:nvSpPr>
        <p:spPr>
          <a:xfrm>
            <a:off x="-10886" y="66639"/>
            <a:ext cx="113163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Copolymer-like ligand coated NP</a:t>
            </a:r>
          </a:p>
        </p:txBody>
      </p:sp>
    </p:spTree>
    <p:extLst>
      <p:ext uri="{BB962C8B-B14F-4D97-AF65-F5344CB8AC3E}">
        <p14:creationId xmlns:p14="http://schemas.microsoft.com/office/powerpoint/2010/main" val="109940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E4B81-EA67-F5A1-9407-E612DCF2971D}"/>
              </a:ext>
            </a:extLst>
          </p:cNvPr>
          <p:cNvSpPr/>
          <p:nvPr/>
        </p:nvSpPr>
        <p:spPr>
          <a:xfrm>
            <a:off x="-10886" y="-40007"/>
            <a:ext cx="12202886" cy="737588"/>
          </a:xfrm>
          <a:prstGeom prst="rect">
            <a:avLst/>
          </a:prstGeom>
          <a:solidFill>
            <a:srgbClr val="0032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F945551-C0BE-8912-4D3D-8AC5C45BB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8" t="3633" r="73974" b="63039"/>
          <a:stretch/>
        </p:blipFill>
        <p:spPr>
          <a:xfrm>
            <a:off x="11305438" y="78649"/>
            <a:ext cx="685876" cy="50027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02A91-5D95-5007-01FF-178F213D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998" y="6499471"/>
            <a:ext cx="44999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BAA103-D812-F0F5-6E42-E290488DB61D}"/>
              </a:ext>
            </a:extLst>
          </p:cNvPr>
          <p:cNvSpPr txBox="1"/>
          <p:nvPr/>
        </p:nvSpPr>
        <p:spPr>
          <a:xfrm>
            <a:off x="-10886" y="49924"/>
            <a:ext cx="113163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Separating P6 Beads</a:t>
            </a:r>
          </a:p>
        </p:txBody>
      </p:sp>
      <p:pic>
        <p:nvPicPr>
          <p:cNvPr id="16" name="Picture 15" descr="A row of black and red circles&#10;&#10;Description automatically generated with low confidence">
            <a:extLst>
              <a:ext uri="{FF2B5EF4-FFF2-40B4-BE49-F238E27FC236}">
                <a16:creationId xmlns:a16="http://schemas.microsoft.com/office/drawing/2014/main" id="{AF62FCC7-6962-F7E5-4651-7C5C78B10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406" y="1088943"/>
            <a:ext cx="3241119" cy="169961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4ACAC3-D29C-2BD8-3D97-3738524E4CD9}"/>
              </a:ext>
            </a:extLst>
          </p:cNvPr>
          <p:cNvCxnSpPr/>
          <p:nvPr/>
        </p:nvCxnSpPr>
        <p:spPr>
          <a:xfrm>
            <a:off x="11305438" y="1303283"/>
            <a:ext cx="5922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A3A229-98BE-E32F-9D16-C6E2DBE708C1}"/>
              </a:ext>
            </a:extLst>
          </p:cNvPr>
          <p:cNvCxnSpPr/>
          <p:nvPr/>
        </p:nvCxnSpPr>
        <p:spPr>
          <a:xfrm>
            <a:off x="11305438" y="1739463"/>
            <a:ext cx="592272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780E4B-ECF3-82E2-8B00-58C47DC8C16C}"/>
              </a:ext>
            </a:extLst>
          </p:cNvPr>
          <p:cNvCxnSpPr/>
          <p:nvPr/>
        </p:nvCxnSpPr>
        <p:spPr>
          <a:xfrm>
            <a:off x="11305438" y="2165132"/>
            <a:ext cx="59227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328979-9809-D63E-A704-26FB5755AA14}"/>
              </a:ext>
            </a:extLst>
          </p:cNvPr>
          <p:cNvCxnSpPr/>
          <p:nvPr/>
        </p:nvCxnSpPr>
        <p:spPr>
          <a:xfrm>
            <a:off x="11305438" y="2559270"/>
            <a:ext cx="5922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81D3609B-67C3-1F78-B8FA-0D88C41DC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06" y="980557"/>
            <a:ext cx="7772400" cy="55189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5E02EC-B407-B8C9-5CF3-E8D05908B5F0}"/>
              </a:ext>
            </a:extLst>
          </p:cNvPr>
          <p:cNvSpPr txBox="1"/>
          <p:nvPr/>
        </p:nvSpPr>
        <p:spPr>
          <a:xfrm>
            <a:off x="8860399" y="6420977"/>
            <a:ext cx="278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 to Ben Laubach</a:t>
            </a:r>
          </a:p>
        </p:txBody>
      </p:sp>
    </p:spTree>
    <p:extLst>
      <p:ext uri="{BB962C8B-B14F-4D97-AF65-F5344CB8AC3E}">
        <p14:creationId xmlns:p14="http://schemas.microsoft.com/office/powerpoint/2010/main" val="123930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E4B81-EA67-F5A1-9407-E612DCF2971D}"/>
              </a:ext>
            </a:extLst>
          </p:cNvPr>
          <p:cNvSpPr/>
          <p:nvPr/>
        </p:nvSpPr>
        <p:spPr>
          <a:xfrm>
            <a:off x="-10886" y="-40007"/>
            <a:ext cx="12202886" cy="737588"/>
          </a:xfrm>
          <a:prstGeom prst="rect">
            <a:avLst/>
          </a:prstGeom>
          <a:solidFill>
            <a:srgbClr val="0032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F945551-C0BE-8912-4D3D-8AC5C45BB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8" t="3633" r="73974" b="63039"/>
          <a:stretch/>
        </p:blipFill>
        <p:spPr>
          <a:xfrm>
            <a:off x="11305438" y="78649"/>
            <a:ext cx="685876" cy="50027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02A91-5D95-5007-01FF-178F213D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998" y="6499471"/>
            <a:ext cx="44999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BAA103-D812-F0F5-6E42-E290488DB61D}"/>
              </a:ext>
            </a:extLst>
          </p:cNvPr>
          <p:cNvSpPr txBox="1"/>
          <p:nvPr/>
        </p:nvSpPr>
        <p:spPr>
          <a:xfrm>
            <a:off x="-10886" y="49924"/>
            <a:ext cx="113163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Separating P6 Groups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726B9D-3A8C-9725-3759-737E5EC70C96}"/>
              </a:ext>
            </a:extLst>
          </p:cNvPr>
          <p:cNvCxnSpPr/>
          <p:nvPr/>
        </p:nvCxnSpPr>
        <p:spPr>
          <a:xfrm>
            <a:off x="11047726" y="1114097"/>
            <a:ext cx="5922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D1B9DB-BB55-94B2-17C6-5ABBD1C8B717}"/>
              </a:ext>
            </a:extLst>
          </p:cNvPr>
          <p:cNvCxnSpPr/>
          <p:nvPr/>
        </p:nvCxnSpPr>
        <p:spPr>
          <a:xfrm>
            <a:off x="11047726" y="1550277"/>
            <a:ext cx="592272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C879C3-D9F8-A26A-56F6-D482BC9FEC92}"/>
              </a:ext>
            </a:extLst>
          </p:cNvPr>
          <p:cNvCxnSpPr/>
          <p:nvPr/>
        </p:nvCxnSpPr>
        <p:spPr>
          <a:xfrm>
            <a:off x="11047726" y="1975946"/>
            <a:ext cx="5922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1A2F4C-2088-C185-F314-06591C989ED8}"/>
              </a:ext>
            </a:extLst>
          </p:cNvPr>
          <p:cNvCxnSpPr/>
          <p:nvPr/>
        </p:nvCxnSpPr>
        <p:spPr>
          <a:xfrm>
            <a:off x="11047726" y="2401615"/>
            <a:ext cx="5922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row of red and black circles&#10;&#10;Description automatically generated with low confidence">
            <a:extLst>
              <a:ext uri="{FF2B5EF4-FFF2-40B4-BE49-F238E27FC236}">
                <a16:creationId xmlns:a16="http://schemas.microsoft.com/office/drawing/2014/main" id="{538B3F86-4969-2F3F-9931-CD3A16795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868" y="955678"/>
            <a:ext cx="2962138" cy="1614099"/>
          </a:xfrm>
          <a:prstGeom prst="rect">
            <a:avLst/>
          </a:prstGeom>
        </p:spPr>
      </p:pic>
      <p:pic>
        <p:nvPicPr>
          <p:cNvPr id="4" name="Picture 3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54F3446E-1A1E-6190-0347-9D4BD82D9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48" y="1077308"/>
            <a:ext cx="7772400" cy="55189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F9BE4B-9FB2-DAE9-0373-40458D640DB3}"/>
              </a:ext>
            </a:extLst>
          </p:cNvPr>
          <p:cNvSpPr txBox="1"/>
          <p:nvPr/>
        </p:nvSpPr>
        <p:spPr>
          <a:xfrm>
            <a:off x="8860399" y="6420977"/>
            <a:ext cx="278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 to Ben Laubach</a:t>
            </a:r>
          </a:p>
        </p:txBody>
      </p:sp>
    </p:spTree>
    <p:extLst>
      <p:ext uri="{BB962C8B-B14F-4D97-AF65-F5344CB8AC3E}">
        <p14:creationId xmlns:p14="http://schemas.microsoft.com/office/powerpoint/2010/main" val="124120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E4B81-EA67-F5A1-9407-E612DCF2971D}"/>
              </a:ext>
            </a:extLst>
          </p:cNvPr>
          <p:cNvSpPr/>
          <p:nvPr/>
        </p:nvSpPr>
        <p:spPr>
          <a:xfrm>
            <a:off x="-10886" y="-40007"/>
            <a:ext cx="12202886" cy="737588"/>
          </a:xfrm>
          <a:prstGeom prst="rect">
            <a:avLst/>
          </a:prstGeom>
          <a:solidFill>
            <a:srgbClr val="0032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F945551-C0BE-8912-4D3D-8AC5C45BB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8" t="3633" r="73974" b="63039"/>
          <a:stretch/>
        </p:blipFill>
        <p:spPr>
          <a:xfrm>
            <a:off x="11305438" y="78649"/>
            <a:ext cx="685876" cy="50027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02A91-5D95-5007-01FF-178F213D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998" y="6499471"/>
            <a:ext cx="44999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BAA103-D812-F0F5-6E42-E290488DB61D}"/>
              </a:ext>
            </a:extLst>
          </p:cNvPr>
          <p:cNvSpPr txBox="1"/>
          <p:nvPr/>
        </p:nvSpPr>
        <p:spPr>
          <a:xfrm>
            <a:off x="-10886" y="49924"/>
            <a:ext cx="113163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Separating P6 Groups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726B9D-3A8C-9725-3759-737E5EC70C96}"/>
              </a:ext>
            </a:extLst>
          </p:cNvPr>
          <p:cNvCxnSpPr/>
          <p:nvPr/>
        </p:nvCxnSpPr>
        <p:spPr>
          <a:xfrm>
            <a:off x="11047726" y="1114097"/>
            <a:ext cx="5922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D1B9DB-BB55-94B2-17C6-5ABBD1C8B717}"/>
              </a:ext>
            </a:extLst>
          </p:cNvPr>
          <p:cNvCxnSpPr/>
          <p:nvPr/>
        </p:nvCxnSpPr>
        <p:spPr>
          <a:xfrm>
            <a:off x="11047726" y="1550277"/>
            <a:ext cx="592272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C879C3-D9F8-A26A-56F6-D482BC9FEC92}"/>
              </a:ext>
            </a:extLst>
          </p:cNvPr>
          <p:cNvCxnSpPr/>
          <p:nvPr/>
        </p:nvCxnSpPr>
        <p:spPr>
          <a:xfrm>
            <a:off x="11047726" y="1975946"/>
            <a:ext cx="5922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1A2F4C-2088-C185-F314-06591C989ED8}"/>
              </a:ext>
            </a:extLst>
          </p:cNvPr>
          <p:cNvCxnSpPr/>
          <p:nvPr/>
        </p:nvCxnSpPr>
        <p:spPr>
          <a:xfrm>
            <a:off x="11047726" y="2401615"/>
            <a:ext cx="5922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row of red and black circles&#10;&#10;Description automatically generated with low confidence">
            <a:extLst>
              <a:ext uri="{FF2B5EF4-FFF2-40B4-BE49-F238E27FC236}">
                <a16:creationId xmlns:a16="http://schemas.microsoft.com/office/drawing/2014/main" id="{538B3F86-4969-2F3F-9931-CD3A16795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626" y="955679"/>
            <a:ext cx="2962138" cy="1614099"/>
          </a:xfrm>
          <a:prstGeom prst="rect">
            <a:avLst/>
          </a:prstGeom>
        </p:spPr>
      </p:pic>
      <p:pic>
        <p:nvPicPr>
          <p:cNvPr id="4" name="Picture 3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54F3446E-1A1E-6190-0347-9D4BD82D9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48" y="2903054"/>
            <a:ext cx="5201164" cy="36931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F9BE4B-9FB2-DAE9-0373-40458D640DB3}"/>
              </a:ext>
            </a:extLst>
          </p:cNvPr>
          <p:cNvSpPr txBox="1"/>
          <p:nvPr/>
        </p:nvSpPr>
        <p:spPr>
          <a:xfrm>
            <a:off x="8860399" y="6420977"/>
            <a:ext cx="278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 to Ben Laubach</a:t>
            </a:r>
          </a:p>
        </p:txBody>
      </p:sp>
      <p:pic>
        <p:nvPicPr>
          <p:cNvPr id="8" name="Picture 7" descr="A row of red and black circles&#10;&#10;Description automatically generated with low confidence">
            <a:extLst>
              <a:ext uri="{FF2B5EF4-FFF2-40B4-BE49-F238E27FC236}">
                <a16:creationId xmlns:a16="http://schemas.microsoft.com/office/drawing/2014/main" id="{254EDC96-D790-ACA9-685B-563D0D6FCA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593" b="25525"/>
          <a:stretch/>
        </p:blipFill>
        <p:spPr>
          <a:xfrm>
            <a:off x="5612586" y="4288223"/>
            <a:ext cx="2962138" cy="369332"/>
          </a:xfrm>
          <a:prstGeom prst="rect">
            <a:avLst/>
          </a:prstGeom>
        </p:spPr>
      </p:pic>
      <p:pic>
        <p:nvPicPr>
          <p:cNvPr id="14" name="Picture 13" descr="A row of red and black circles&#10;&#10;Description automatically generated with low confidence">
            <a:extLst>
              <a:ext uri="{FF2B5EF4-FFF2-40B4-BE49-F238E27FC236}">
                <a16:creationId xmlns:a16="http://schemas.microsoft.com/office/drawing/2014/main" id="{03D5C1F2-3AF5-6F1B-2BBD-0A7A9A4D4F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593" b="25525"/>
          <a:stretch/>
        </p:blipFill>
        <p:spPr>
          <a:xfrm rot="10800000">
            <a:off x="6875723" y="3829130"/>
            <a:ext cx="2962138" cy="369332"/>
          </a:xfrm>
          <a:prstGeom prst="rect">
            <a:avLst/>
          </a:prstGeom>
        </p:spPr>
      </p:pic>
      <p:pic>
        <p:nvPicPr>
          <p:cNvPr id="15" name="Picture 14" descr="A row of red and black circles&#10;&#10;Description automatically generated with low confidence">
            <a:extLst>
              <a:ext uri="{FF2B5EF4-FFF2-40B4-BE49-F238E27FC236}">
                <a16:creationId xmlns:a16="http://schemas.microsoft.com/office/drawing/2014/main" id="{92F426A7-7C41-715D-48F7-C74EA3FDD6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593" b="25525"/>
          <a:stretch/>
        </p:blipFill>
        <p:spPr>
          <a:xfrm>
            <a:off x="5612586" y="5642645"/>
            <a:ext cx="2962138" cy="369332"/>
          </a:xfrm>
          <a:prstGeom prst="rect">
            <a:avLst/>
          </a:prstGeom>
        </p:spPr>
      </p:pic>
      <p:pic>
        <p:nvPicPr>
          <p:cNvPr id="16" name="Picture 15" descr="A row of red and black circles&#10;&#10;Description automatically generated with low confidence">
            <a:extLst>
              <a:ext uri="{FF2B5EF4-FFF2-40B4-BE49-F238E27FC236}">
                <a16:creationId xmlns:a16="http://schemas.microsoft.com/office/drawing/2014/main" id="{2FD88E8B-308A-5DA5-D453-43A8B85D3C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593" b="25525"/>
          <a:stretch/>
        </p:blipFill>
        <p:spPr>
          <a:xfrm rot="10800000">
            <a:off x="7761924" y="4998886"/>
            <a:ext cx="2962138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9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E4B81-EA67-F5A1-9407-E612DCF2971D}"/>
              </a:ext>
            </a:extLst>
          </p:cNvPr>
          <p:cNvSpPr/>
          <p:nvPr/>
        </p:nvSpPr>
        <p:spPr>
          <a:xfrm>
            <a:off x="-10886" y="-40007"/>
            <a:ext cx="12202886" cy="737588"/>
          </a:xfrm>
          <a:prstGeom prst="rect">
            <a:avLst/>
          </a:prstGeom>
          <a:solidFill>
            <a:srgbClr val="0032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F945551-C0BE-8912-4D3D-8AC5C45BB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8" t="3633" r="73974" b="63039"/>
          <a:stretch/>
        </p:blipFill>
        <p:spPr>
          <a:xfrm>
            <a:off x="11305438" y="78649"/>
            <a:ext cx="685876" cy="50027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02A91-5D95-5007-01FF-178F213D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998" y="6499471"/>
            <a:ext cx="44999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BAA103-D812-F0F5-6E42-E290488DB61D}"/>
              </a:ext>
            </a:extLst>
          </p:cNvPr>
          <p:cNvSpPr txBox="1"/>
          <p:nvPr/>
        </p:nvSpPr>
        <p:spPr>
          <a:xfrm>
            <a:off x="-10886" y="66639"/>
            <a:ext cx="113163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Copolymer-like ligand coated NP</a:t>
            </a:r>
          </a:p>
        </p:txBody>
      </p:sp>
      <p:pic>
        <p:nvPicPr>
          <p:cNvPr id="4" name="Picture 3" descr="A blue and grey spheres&#10;&#10;Description automatically generated with medium confidence">
            <a:extLst>
              <a:ext uri="{FF2B5EF4-FFF2-40B4-BE49-F238E27FC236}">
                <a16:creationId xmlns:a16="http://schemas.microsoft.com/office/drawing/2014/main" id="{811DD351-A443-AD56-FBFC-31ECA0EF91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6" t="19255" r="18600" b="24315"/>
          <a:stretch/>
        </p:blipFill>
        <p:spPr>
          <a:xfrm>
            <a:off x="4008120" y="1121096"/>
            <a:ext cx="2590800" cy="2551743"/>
          </a:xfrm>
          <a:prstGeom prst="rect">
            <a:avLst/>
          </a:prstGeom>
        </p:spPr>
      </p:pic>
      <p:pic>
        <p:nvPicPr>
          <p:cNvPr id="9" name="Picture 8" descr="A blue and grey spheres&#10;&#10;Description automatically generated with medium confidence">
            <a:extLst>
              <a:ext uri="{FF2B5EF4-FFF2-40B4-BE49-F238E27FC236}">
                <a16:creationId xmlns:a16="http://schemas.microsoft.com/office/drawing/2014/main" id="{6DE71118-7EA4-420C-7B1B-F9B80B73D2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t="18946" r="21223" b="21261"/>
          <a:stretch/>
        </p:blipFill>
        <p:spPr>
          <a:xfrm>
            <a:off x="963168" y="1121096"/>
            <a:ext cx="2267712" cy="2400926"/>
          </a:xfrm>
          <a:prstGeom prst="rect">
            <a:avLst/>
          </a:prstGeom>
        </p:spPr>
      </p:pic>
      <p:pic>
        <p:nvPicPr>
          <p:cNvPr id="11" name="Picture 10" descr="A blue and grey spheres&#10;&#10;Description automatically generated">
            <a:extLst>
              <a:ext uri="{FF2B5EF4-FFF2-40B4-BE49-F238E27FC236}">
                <a16:creationId xmlns:a16="http://schemas.microsoft.com/office/drawing/2014/main" id="{141D139E-5638-60BF-99CC-BF82E8E194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3" t="18100" r="19777" b="20748"/>
          <a:stretch/>
        </p:blipFill>
        <p:spPr>
          <a:xfrm>
            <a:off x="1091237" y="4079240"/>
            <a:ext cx="2139643" cy="2252024"/>
          </a:xfrm>
          <a:prstGeom prst="rect">
            <a:avLst/>
          </a:prstGeom>
        </p:spPr>
      </p:pic>
      <p:pic>
        <p:nvPicPr>
          <p:cNvPr id="14" name="Picture 13" descr="A blue and grey spheres&#10;&#10;Description automatically generated with medium confidence">
            <a:extLst>
              <a:ext uri="{FF2B5EF4-FFF2-40B4-BE49-F238E27FC236}">
                <a16:creationId xmlns:a16="http://schemas.microsoft.com/office/drawing/2014/main" id="{91177652-DC34-6188-1174-D347BB00F23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5" t="19758" r="20324" b="21379"/>
          <a:stretch/>
        </p:blipFill>
        <p:spPr>
          <a:xfrm>
            <a:off x="4297680" y="4008635"/>
            <a:ext cx="2301240" cy="2322629"/>
          </a:xfrm>
          <a:prstGeom prst="rect">
            <a:avLst/>
          </a:prstGeom>
        </p:spPr>
      </p:pic>
      <p:pic>
        <p:nvPicPr>
          <p:cNvPr id="3" name="Picture 2" descr="A row of red and black circles&#10;&#10;Description automatically generated with low confidence">
            <a:extLst>
              <a:ext uri="{FF2B5EF4-FFF2-40B4-BE49-F238E27FC236}">
                <a16:creationId xmlns:a16="http://schemas.microsoft.com/office/drawing/2014/main" id="{FD69F7BE-D27A-C6AB-17B5-43FEAE09D25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73854"/>
          <a:stretch/>
        </p:blipFill>
        <p:spPr>
          <a:xfrm>
            <a:off x="7977921" y="1974949"/>
            <a:ext cx="2962138" cy="422018"/>
          </a:xfrm>
          <a:prstGeom prst="rect">
            <a:avLst/>
          </a:prstGeom>
        </p:spPr>
      </p:pic>
      <p:pic>
        <p:nvPicPr>
          <p:cNvPr id="8" name="Picture 7" descr="A row of red and black circles&#10;&#10;Description automatically generated with low confidence">
            <a:extLst>
              <a:ext uri="{FF2B5EF4-FFF2-40B4-BE49-F238E27FC236}">
                <a16:creationId xmlns:a16="http://schemas.microsoft.com/office/drawing/2014/main" id="{7E8F0C84-26FD-BE29-C6FD-CE84ABF7DF6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8806" b="24757"/>
          <a:stretch/>
        </p:blipFill>
        <p:spPr>
          <a:xfrm>
            <a:off x="7977921" y="4778532"/>
            <a:ext cx="2962138" cy="426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31AD0-D2F0-AC7F-7B7B-69DB78AB4E5E}"/>
              </a:ext>
            </a:extLst>
          </p:cNvPr>
          <p:cNvSpPr txBox="1"/>
          <p:nvPr/>
        </p:nvSpPr>
        <p:spPr>
          <a:xfrm>
            <a:off x="8860399" y="6420977"/>
            <a:ext cx="278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 to Ben Laubach</a:t>
            </a:r>
          </a:p>
        </p:txBody>
      </p:sp>
    </p:spTree>
    <p:extLst>
      <p:ext uri="{BB962C8B-B14F-4D97-AF65-F5344CB8AC3E}">
        <p14:creationId xmlns:p14="http://schemas.microsoft.com/office/powerpoint/2010/main" val="375488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E4B81-EA67-F5A1-9407-E612DCF2971D}"/>
              </a:ext>
            </a:extLst>
          </p:cNvPr>
          <p:cNvSpPr/>
          <p:nvPr/>
        </p:nvSpPr>
        <p:spPr>
          <a:xfrm>
            <a:off x="-10886" y="-40007"/>
            <a:ext cx="12202886" cy="737588"/>
          </a:xfrm>
          <a:prstGeom prst="rect">
            <a:avLst/>
          </a:prstGeom>
          <a:solidFill>
            <a:srgbClr val="0032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F945551-C0BE-8912-4D3D-8AC5C45BB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8" t="3633" r="73974" b="63039"/>
          <a:stretch/>
        </p:blipFill>
        <p:spPr>
          <a:xfrm>
            <a:off x="11305438" y="78649"/>
            <a:ext cx="685876" cy="50027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02A91-5D95-5007-01FF-178F213D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998" y="6414226"/>
            <a:ext cx="44999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BAA103-D812-F0F5-6E42-E290488DB61D}"/>
              </a:ext>
            </a:extLst>
          </p:cNvPr>
          <p:cNvSpPr txBox="1"/>
          <p:nvPr/>
        </p:nvSpPr>
        <p:spPr>
          <a:xfrm>
            <a:off x="-10886" y="49924"/>
            <a:ext cx="11316324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SMD Simulations – Coupled 6/4</a:t>
            </a: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E5F7C38-B743-4D2C-BB25-297483894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53" y="1245704"/>
            <a:ext cx="7123092" cy="54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row of red and black circles&#10;&#10;Description automatically generated with low confidence">
            <a:extLst>
              <a:ext uri="{FF2B5EF4-FFF2-40B4-BE49-F238E27FC236}">
                <a16:creationId xmlns:a16="http://schemas.microsoft.com/office/drawing/2014/main" id="{D8D75F86-053E-FFA4-349C-E6217D955E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3854"/>
          <a:stretch/>
        </p:blipFill>
        <p:spPr>
          <a:xfrm>
            <a:off x="8148402" y="1504319"/>
            <a:ext cx="2962138" cy="4220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38D657-0101-F00B-5A62-06B0B58562A4}"/>
              </a:ext>
            </a:extLst>
          </p:cNvPr>
          <p:cNvSpPr txBox="1"/>
          <p:nvPr/>
        </p:nvSpPr>
        <p:spPr>
          <a:xfrm>
            <a:off x="8860399" y="6420977"/>
            <a:ext cx="278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 to Ben Laubach</a:t>
            </a:r>
          </a:p>
        </p:txBody>
      </p:sp>
    </p:spTree>
    <p:extLst>
      <p:ext uri="{BB962C8B-B14F-4D97-AF65-F5344CB8AC3E}">
        <p14:creationId xmlns:p14="http://schemas.microsoft.com/office/powerpoint/2010/main" val="161055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E4B81-EA67-F5A1-9407-E612DCF2971D}"/>
              </a:ext>
            </a:extLst>
          </p:cNvPr>
          <p:cNvSpPr/>
          <p:nvPr/>
        </p:nvSpPr>
        <p:spPr>
          <a:xfrm>
            <a:off x="-10886" y="-40007"/>
            <a:ext cx="12202886" cy="737588"/>
          </a:xfrm>
          <a:prstGeom prst="rect">
            <a:avLst/>
          </a:prstGeom>
          <a:solidFill>
            <a:srgbClr val="0032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F945551-C0BE-8912-4D3D-8AC5C45BB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8" t="3633" r="73974" b="63039"/>
          <a:stretch/>
        </p:blipFill>
        <p:spPr>
          <a:xfrm>
            <a:off x="11305438" y="78649"/>
            <a:ext cx="685876" cy="50027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02A91-5D95-5007-01FF-178F213D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998" y="6414226"/>
            <a:ext cx="44999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BAA103-D812-F0F5-6E42-E290488DB61D}"/>
              </a:ext>
            </a:extLst>
          </p:cNvPr>
          <p:cNvSpPr txBox="1"/>
          <p:nvPr/>
        </p:nvSpPr>
        <p:spPr>
          <a:xfrm>
            <a:off x="-10886" y="49924"/>
            <a:ext cx="11316324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SMD Simulations – Coupled 4/2/2/2</a:t>
            </a: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D03A1306-6D95-81D8-23D7-A7CD165EB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13" y="950051"/>
            <a:ext cx="75692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row of red and black circles&#10;&#10;Description automatically generated with low confidence">
            <a:extLst>
              <a:ext uri="{FF2B5EF4-FFF2-40B4-BE49-F238E27FC236}">
                <a16:creationId xmlns:a16="http://schemas.microsoft.com/office/drawing/2014/main" id="{C1478B49-50CD-5FB9-E61C-A01D20D327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635" b="48928"/>
          <a:stretch/>
        </p:blipFill>
        <p:spPr>
          <a:xfrm>
            <a:off x="7991868" y="1353313"/>
            <a:ext cx="2962138" cy="426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7B8630-8EC9-3D0E-F396-8A10D9C741F6}"/>
              </a:ext>
            </a:extLst>
          </p:cNvPr>
          <p:cNvSpPr txBox="1"/>
          <p:nvPr/>
        </p:nvSpPr>
        <p:spPr>
          <a:xfrm>
            <a:off x="8860399" y="6420977"/>
            <a:ext cx="278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 to Ben Laubach</a:t>
            </a:r>
          </a:p>
        </p:txBody>
      </p:sp>
    </p:spTree>
    <p:extLst>
      <p:ext uri="{BB962C8B-B14F-4D97-AF65-F5344CB8AC3E}">
        <p14:creationId xmlns:p14="http://schemas.microsoft.com/office/powerpoint/2010/main" val="347549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E4B81-EA67-F5A1-9407-E612DCF2971D}"/>
              </a:ext>
            </a:extLst>
          </p:cNvPr>
          <p:cNvSpPr/>
          <p:nvPr/>
        </p:nvSpPr>
        <p:spPr>
          <a:xfrm>
            <a:off x="-10886" y="-40007"/>
            <a:ext cx="12202886" cy="737588"/>
          </a:xfrm>
          <a:prstGeom prst="rect">
            <a:avLst/>
          </a:prstGeom>
          <a:solidFill>
            <a:srgbClr val="0032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F945551-C0BE-8912-4D3D-8AC5C45BB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8" t="3633" r="73974" b="63039"/>
          <a:stretch/>
        </p:blipFill>
        <p:spPr>
          <a:xfrm>
            <a:off x="11305438" y="78649"/>
            <a:ext cx="685876" cy="50027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02A91-5D95-5007-01FF-178F213D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998" y="6414226"/>
            <a:ext cx="44999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BAA103-D812-F0F5-6E42-E290488DB61D}"/>
              </a:ext>
            </a:extLst>
          </p:cNvPr>
          <p:cNvSpPr txBox="1"/>
          <p:nvPr/>
        </p:nvSpPr>
        <p:spPr>
          <a:xfrm>
            <a:off x="-10886" y="49924"/>
            <a:ext cx="11316324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SMD Simulations – Coupled 2/2/4/2</a:t>
            </a: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418572-4294-0F5E-79C0-E55769661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13" y="978776"/>
            <a:ext cx="75692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row of red and black circles&#10;&#10;Description automatically generated with low confidence">
            <a:extLst>
              <a:ext uri="{FF2B5EF4-FFF2-40B4-BE49-F238E27FC236}">
                <a16:creationId xmlns:a16="http://schemas.microsoft.com/office/drawing/2014/main" id="{B1D58B86-B025-756F-4F70-7678F95EE9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806" b="24757"/>
          <a:stretch/>
        </p:blipFill>
        <p:spPr>
          <a:xfrm>
            <a:off x="8113788" y="1450849"/>
            <a:ext cx="2962138" cy="426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37019-29DD-7CFB-A2B2-DFDF49E7DDFC}"/>
              </a:ext>
            </a:extLst>
          </p:cNvPr>
          <p:cNvSpPr txBox="1"/>
          <p:nvPr/>
        </p:nvSpPr>
        <p:spPr>
          <a:xfrm>
            <a:off x="8860399" y="6420977"/>
            <a:ext cx="278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 to Ben Laubach</a:t>
            </a:r>
          </a:p>
        </p:txBody>
      </p:sp>
    </p:spTree>
    <p:extLst>
      <p:ext uri="{BB962C8B-B14F-4D97-AF65-F5344CB8AC3E}">
        <p14:creationId xmlns:p14="http://schemas.microsoft.com/office/powerpoint/2010/main" val="58222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177</Words>
  <Application>Microsoft Macintosh PowerPoint</Application>
  <PresentationFormat>Widescreen</PresentationFormat>
  <Paragraphs>71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Data for BO for Ben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for BO for Ben</dc:title>
  <dc:creator>Zhang, Melody</dc:creator>
  <cp:lastModifiedBy>Zhang, Melody</cp:lastModifiedBy>
  <cp:revision>1</cp:revision>
  <dcterms:created xsi:type="dcterms:W3CDTF">2024-03-30T02:57:31Z</dcterms:created>
  <dcterms:modified xsi:type="dcterms:W3CDTF">2024-03-30T03:03:38Z</dcterms:modified>
</cp:coreProperties>
</file>