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1362A-DA90-4B88-A3DE-8C571E19534F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6A1E8-A5CA-4AF1-AC27-B170EA37B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61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6A1E8-A5CA-4AF1-AC27-B170EA37B87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27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5B1E-9261-44ED-A23F-DF392E06130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2497-CE82-45F9-BB99-7AA3829D1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77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5B1E-9261-44ED-A23F-DF392E06130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2497-CE82-45F9-BB99-7AA3829D1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91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5B1E-9261-44ED-A23F-DF392E06130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2497-CE82-45F9-BB99-7AA3829D1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04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5B1E-9261-44ED-A23F-DF392E06130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2497-CE82-45F9-BB99-7AA3829D1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88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5B1E-9261-44ED-A23F-DF392E06130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2497-CE82-45F9-BB99-7AA3829D1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56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5B1E-9261-44ED-A23F-DF392E06130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2497-CE82-45F9-BB99-7AA3829D1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49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5B1E-9261-44ED-A23F-DF392E06130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2497-CE82-45F9-BB99-7AA3829D1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5B1E-9261-44ED-A23F-DF392E06130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2497-CE82-45F9-BB99-7AA3829D1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98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5B1E-9261-44ED-A23F-DF392E06130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2497-CE82-45F9-BB99-7AA3829D1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36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5B1E-9261-44ED-A23F-DF392E06130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2497-CE82-45F9-BB99-7AA3829D1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8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5B1E-9261-44ED-A23F-DF392E06130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2497-CE82-45F9-BB99-7AA3829D1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7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05B1E-9261-44ED-A23F-DF392E06130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A2497-CE82-45F9-BB99-7AA3829D1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33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952" y="4679706"/>
            <a:ext cx="3867023" cy="205263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658" b="8999"/>
          <a:stretch/>
        </p:blipFill>
        <p:spPr>
          <a:xfrm>
            <a:off x="7065818" y="675407"/>
            <a:ext cx="2687535" cy="165557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9808" y="72737"/>
            <a:ext cx="9663545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 err="1" smtClean="0"/>
              <a:t>Improved</a:t>
            </a:r>
            <a:r>
              <a:rPr lang="de-DE" sz="2000" b="1" dirty="0" smtClean="0"/>
              <a:t> Start-</a:t>
            </a:r>
            <a:r>
              <a:rPr lang="de-DE" sz="2000" b="1" dirty="0" err="1" smtClean="0"/>
              <a:t>Stop</a:t>
            </a:r>
            <a:r>
              <a:rPr lang="de-DE" sz="2000" b="1" dirty="0" smtClean="0"/>
              <a:t>-</a:t>
            </a:r>
            <a:r>
              <a:rPr lang="de-DE" sz="2000" b="1" dirty="0" err="1" smtClean="0"/>
              <a:t>Automatic</a:t>
            </a:r>
            <a:r>
              <a:rPr lang="de-DE" sz="2000" b="1" dirty="0" smtClean="0"/>
              <a:t> (SSA) </a:t>
            </a:r>
            <a:r>
              <a:rPr lang="de-DE" sz="2000" b="1" dirty="0" err="1" smtClean="0"/>
              <a:t>for</a:t>
            </a:r>
            <a:r>
              <a:rPr lang="de-DE" sz="2000" b="1" dirty="0" smtClean="0"/>
              <a:t> </a:t>
            </a:r>
            <a:r>
              <a:rPr lang="de-DE" sz="2000" b="1" dirty="0" err="1"/>
              <a:t>A</a:t>
            </a:r>
            <a:r>
              <a:rPr lang="de-DE" sz="2000" b="1" dirty="0" err="1" smtClean="0"/>
              <a:t>utomatic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Gearshifts</a:t>
            </a:r>
            <a:endParaRPr lang="de-DE" sz="20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85" y="675407"/>
            <a:ext cx="4139824" cy="4073006"/>
          </a:xfrm>
          <a:prstGeom prst="rect">
            <a:avLst/>
          </a:prstGeom>
        </p:spPr>
      </p:pic>
      <p:cxnSp>
        <p:nvCxnSpPr>
          <p:cNvPr id="8" name="Gerader Verbinder 7"/>
          <p:cNvCxnSpPr/>
          <p:nvPr/>
        </p:nvCxnSpPr>
        <p:spPr>
          <a:xfrm flipH="1" flipV="1">
            <a:off x="7644607" y="1440656"/>
            <a:ext cx="152400" cy="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7650480" y="1434154"/>
            <a:ext cx="1271" cy="985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 flipV="1">
            <a:off x="7642226" y="1694809"/>
            <a:ext cx="152400" cy="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7651750" y="1604962"/>
            <a:ext cx="1" cy="954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7605713" y="1507331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7605713" y="1564481"/>
            <a:ext cx="809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ihandform 27"/>
          <p:cNvSpPr/>
          <p:nvPr/>
        </p:nvSpPr>
        <p:spPr>
          <a:xfrm>
            <a:off x="6499860" y="890111"/>
            <a:ext cx="1150620" cy="496729"/>
          </a:xfrm>
          <a:custGeom>
            <a:avLst/>
            <a:gdLst>
              <a:gd name="connsiteX0" fmla="*/ 0 w 1150620"/>
              <a:gd name="connsiteY0" fmla="*/ 0 h 518160"/>
              <a:gd name="connsiteX1" fmla="*/ 830580 w 1150620"/>
              <a:gd name="connsiteY1" fmla="*/ 129540 h 518160"/>
              <a:gd name="connsiteX2" fmla="*/ 1150620 w 1150620"/>
              <a:gd name="connsiteY2" fmla="*/ 518160 h 518160"/>
              <a:gd name="connsiteX0" fmla="*/ 0 w 1150620"/>
              <a:gd name="connsiteY0" fmla="*/ 0 h 496729"/>
              <a:gd name="connsiteX1" fmla="*/ 830580 w 1150620"/>
              <a:gd name="connsiteY1" fmla="*/ 108109 h 496729"/>
              <a:gd name="connsiteX2" fmla="*/ 1150620 w 1150620"/>
              <a:gd name="connsiteY2" fmla="*/ 496729 h 496729"/>
              <a:gd name="connsiteX0" fmla="*/ 0 w 1150620"/>
              <a:gd name="connsiteY0" fmla="*/ 0 h 496729"/>
              <a:gd name="connsiteX1" fmla="*/ 830580 w 1150620"/>
              <a:gd name="connsiteY1" fmla="*/ 108109 h 496729"/>
              <a:gd name="connsiteX2" fmla="*/ 1150620 w 1150620"/>
              <a:gd name="connsiteY2" fmla="*/ 496729 h 496729"/>
              <a:gd name="connsiteX0" fmla="*/ 0 w 1150620"/>
              <a:gd name="connsiteY0" fmla="*/ 0 h 496729"/>
              <a:gd name="connsiteX1" fmla="*/ 890111 w 1150620"/>
              <a:gd name="connsiteY1" fmla="*/ 100966 h 496729"/>
              <a:gd name="connsiteX2" fmla="*/ 1150620 w 1150620"/>
              <a:gd name="connsiteY2" fmla="*/ 496729 h 496729"/>
              <a:gd name="connsiteX0" fmla="*/ 0 w 1150620"/>
              <a:gd name="connsiteY0" fmla="*/ 0 h 496729"/>
              <a:gd name="connsiteX1" fmla="*/ 890111 w 1150620"/>
              <a:gd name="connsiteY1" fmla="*/ 100966 h 496729"/>
              <a:gd name="connsiteX2" fmla="*/ 1150620 w 1150620"/>
              <a:gd name="connsiteY2" fmla="*/ 496729 h 496729"/>
              <a:gd name="connsiteX0" fmla="*/ 0 w 1150620"/>
              <a:gd name="connsiteY0" fmla="*/ 0 h 496729"/>
              <a:gd name="connsiteX1" fmla="*/ 890111 w 1150620"/>
              <a:gd name="connsiteY1" fmla="*/ 100966 h 496729"/>
              <a:gd name="connsiteX2" fmla="*/ 1150620 w 1150620"/>
              <a:gd name="connsiteY2" fmla="*/ 496729 h 496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496729">
                <a:moveTo>
                  <a:pt x="0" y="0"/>
                </a:moveTo>
                <a:cubicBezTo>
                  <a:pt x="343218" y="2540"/>
                  <a:pt x="700722" y="-872"/>
                  <a:pt x="890111" y="100966"/>
                </a:cubicBezTo>
                <a:cubicBezTo>
                  <a:pt x="1079500" y="202804"/>
                  <a:pt x="1146493" y="372904"/>
                  <a:pt x="1150620" y="496729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6507480" y="1760220"/>
            <a:ext cx="1165860" cy="1120140"/>
          </a:xfrm>
          <a:custGeom>
            <a:avLst/>
            <a:gdLst>
              <a:gd name="connsiteX0" fmla="*/ 0 w 1165860"/>
              <a:gd name="connsiteY0" fmla="*/ 1120140 h 1120140"/>
              <a:gd name="connsiteX1" fmla="*/ 640080 w 1165860"/>
              <a:gd name="connsiteY1" fmla="*/ 960120 h 1120140"/>
              <a:gd name="connsiteX2" fmla="*/ 1082040 w 1165860"/>
              <a:gd name="connsiteY2" fmla="*/ 502920 h 1120140"/>
              <a:gd name="connsiteX3" fmla="*/ 1165860 w 1165860"/>
              <a:gd name="connsiteY3" fmla="*/ 0 h 1120140"/>
              <a:gd name="connsiteX0" fmla="*/ 0 w 1165860"/>
              <a:gd name="connsiteY0" fmla="*/ 1120140 h 1120140"/>
              <a:gd name="connsiteX1" fmla="*/ 775162 w 1165860"/>
              <a:gd name="connsiteY1" fmla="*/ 1032857 h 1120140"/>
              <a:gd name="connsiteX2" fmla="*/ 1082040 w 1165860"/>
              <a:gd name="connsiteY2" fmla="*/ 502920 h 1120140"/>
              <a:gd name="connsiteX3" fmla="*/ 1165860 w 1165860"/>
              <a:gd name="connsiteY3" fmla="*/ 0 h 1120140"/>
              <a:gd name="connsiteX0" fmla="*/ 0 w 1165860"/>
              <a:gd name="connsiteY0" fmla="*/ 1120140 h 1120140"/>
              <a:gd name="connsiteX1" fmla="*/ 775162 w 1165860"/>
              <a:gd name="connsiteY1" fmla="*/ 1032857 h 1120140"/>
              <a:gd name="connsiteX2" fmla="*/ 1113212 w 1165860"/>
              <a:gd name="connsiteY2" fmla="*/ 596438 h 1120140"/>
              <a:gd name="connsiteX3" fmla="*/ 1165860 w 1165860"/>
              <a:gd name="connsiteY3" fmla="*/ 0 h 1120140"/>
              <a:gd name="connsiteX0" fmla="*/ 0 w 1165860"/>
              <a:gd name="connsiteY0" fmla="*/ 1120140 h 1120140"/>
              <a:gd name="connsiteX1" fmla="*/ 775162 w 1165860"/>
              <a:gd name="connsiteY1" fmla="*/ 1032857 h 1120140"/>
              <a:gd name="connsiteX2" fmla="*/ 1113212 w 1165860"/>
              <a:gd name="connsiteY2" fmla="*/ 596438 h 1120140"/>
              <a:gd name="connsiteX3" fmla="*/ 1165860 w 1165860"/>
              <a:gd name="connsiteY3" fmla="*/ 0 h 1120140"/>
              <a:gd name="connsiteX0" fmla="*/ 0 w 1165860"/>
              <a:gd name="connsiteY0" fmla="*/ 1120140 h 1120140"/>
              <a:gd name="connsiteX1" fmla="*/ 775162 w 1165860"/>
              <a:gd name="connsiteY1" fmla="*/ 1032857 h 1120140"/>
              <a:gd name="connsiteX2" fmla="*/ 1113212 w 1165860"/>
              <a:gd name="connsiteY2" fmla="*/ 596438 h 1120140"/>
              <a:gd name="connsiteX3" fmla="*/ 1165860 w 1165860"/>
              <a:gd name="connsiteY3" fmla="*/ 0 h 1120140"/>
              <a:gd name="connsiteX0" fmla="*/ 0 w 1165860"/>
              <a:gd name="connsiteY0" fmla="*/ 1120140 h 1120140"/>
              <a:gd name="connsiteX1" fmla="*/ 775162 w 1165860"/>
              <a:gd name="connsiteY1" fmla="*/ 1032857 h 1120140"/>
              <a:gd name="connsiteX2" fmla="*/ 1113212 w 1165860"/>
              <a:gd name="connsiteY2" fmla="*/ 596438 h 1120140"/>
              <a:gd name="connsiteX3" fmla="*/ 1165860 w 1165860"/>
              <a:gd name="connsiteY3" fmla="*/ 0 h 1120140"/>
              <a:gd name="connsiteX0" fmla="*/ 0 w 1165860"/>
              <a:gd name="connsiteY0" fmla="*/ 1120140 h 1120140"/>
              <a:gd name="connsiteX1" fmla="*/ 775162 w 1165860"/>
              <a:gd name="connsiteY1" fmla="*/ 1032857 h 1120140"/>
              <a:gd name="connsiteX2" fmla="*/ 1113212 w 1165860"/>
              <a:gd name="connsiteY2" fmla="*/ 596438 h 1120140"/>
              <a:gd name="connsiteX3" fmla="*/ 1165860 w 1165860"/>
              <a:gd name="connsiteY3" fmla="*/ 0 h 1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60" h="1120140">
                <a:moveTo>
                  <a:pt x="0" y="1120140"/>
                </a:moveTo>
                <a:cubicBezTo>
                  <a:pt x="239395" y="1120140"/>
                  <a:pt x="589627" y="1120141"/>
                  <a:pt x="775162" y="1032857"/>
                </a:cubicBezTo>
                <a:cubicBezTo>
                  <a:pt x="960697" y="945573"/>
                  <a:pt x="1058487" y="768581"/>
                  <a:pt x="1113212" y="596438"/>
                </a:cubicBezTo>
                <a:cubicBezTo>
                  <a:pt x="1167937" y="424295"/>
                  <a:pt x="1157288" y="175578"/>
                  <a:pt x="1165860" y="0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 30"/>
          <p:cNvSpPr/>
          <p:nvPr/>
        </p:nvSpPr>
        <p:spPr>
          <a:xfrm>
            <a:off x="6499860" y="1616369"/>
            <a:ext cx="685800" cy="197191"/>
          </a:xfrm>
          <a:custGeom>
            <a:avLst/>
            <a:gdLst>
              <a:gd name="connsiteX0" fmla="*/ 0 w 685800"/>
              <a:gd name="connsiteY0" fmla="*/ 131676 h 192636"/>
              <a:gd name="connsiteX1" fmla="*/ 167640 w 685800"/>
              <a:gd name="connsiteY1" fmla="*/ 131676 h 192636"/>
              <a:gd name="connsiteX2" fmla="*/ 312420 w 685800"/>
              <a:gd name="connsiteY2" fmla="*/ 70716 h 192636"/>
              <a:gd name="connsiteX3" fmla="*/ 457200 w 685800"/>
              <a:gd name="connsiteY3" fmla="*/ 2136 h 192636"/>
              <a:gd name="connsiteX4" fmla="*/ 594360 w 685800"/>
              <a:gd name="connsiteY4" fmla="*/ 24996 h 192636"/>
              <a:gd name="connsiteX5" fmla="*/ 655320 w 685800"/>
              <a:gd name="connsiteY5" fmla="*/ 101196 h 192636"/>
              <a:gd name="connsiteX6" fmla="*/ 685800 w 685800"/>
              <a:gd name="connsiteY6" fmla="*/ 192636 h 192636"/>
              <a:gd name="connsiteX0" fmla="*/ 0 w 685800"/>
              <a:gd name="connsiteY0" fmla="*/ 131676 h 192636"/>
              <a:gd name="connsiteX1" fmla="*/ 167640 w 685800"/>
              <a:gd name="connsiteY1" fmla="*/ 131676 h 192636"/>
              <a:gd name="connsiteX2" fmla="*/ 312420 w 685800"/>
              <a:gd name="connsiteY2" fmla="*/ 70716 h 192636"/>
              <a:gd name="connsiteX3" fmla="*/ 457200 w 685800"/>
              <a:gd name="connsiteY3" fmla="*/ 2136 h 192636"/>
              <a:gd name="connsiteX4" fmla="*/ 594360 w 685800"/>
              <a:gd name="connsiteY4" fmla="*/ 24996 h 192636"/>
              <a:gd name="connsiteX5" fmla="*/ 655320 w 685800"/>
              <a:gd name="connsiteY5" fmla="*/ 101196 h 192636"/>
              <a:gd name="connsiteX6" fmla="*/ 685800 w 685800"/>
              <a:gd name="connsiteY6" fmla="*/ 192636 h 192636"/>
              <a:gd name="connsiteX0" fmla="*/ 0 w 685800"/>
              <a:gd name="connsiteY0" fmla="*/ 131676 h 192636"/>
              <a:gd name="connsiteX1" fmla="*/ 220028 w 685800"/>
              <a:gd name="connsiteY1" fmla="*/ 122151 h 192636"/>
              <a:gd name="connsiteX2" fmla="*/ 312420 w 685800"/>
              <a:gd name="connsiteY2" fmla="*/ 70716 h 192636"/>
              <a:gd name="connsiteX3" fmla="*/ 457200 w 685800"/>
              <a:gd name="connsiteY3" fmla="*/ 2136 h 192636"/>
              <a:gd name="connsiteX4" fmla="*/ 594360 w 685800"/>
              <a:gd name="connsiteY4" fmla="*/ 24996 h 192636"/>
              <a:gd name="connsiteX5" fmla="*/ 655320 w 685800"/>
              <a:gd name="connsiteY5" fmla="*/ 101196 h 192636"/>
              <a:gd name="connsiteX6" fmla="*/ 685800 w 685800"/>
              <a:gd name="connsiteY6" fmla="*/ 192636 h 192636"/>
              <a:gd name="connsiteX0" fmla="*/ 0 w 685800"/>
              <a:gd name="connsiteY0" fmla="*/ 130416 h 191376"/>
              <a:gd name="connsiteX1" fmla="*/ 220028 w 685800"/>
              <a:gd name="connsiteY1" fmla="*/ 120891 h 191376"/>
              <a:gd name="connsiteX2" fmla="*/ 355282 w 685800"/>
              <a:gd name="connsiteY2" fmla="*/ 48025 h 191376"/>
              <a:gd name="connsiteX3" fmla="*/ 457200 w 685800"/>
              <a:gd name="connsiteY3" fmla="*/ 876 h 191376"/>
              <a:gd name="connsiteX4" fmla="*/ 594360 w 685800"/>
              <a:gd name="connsiteY4" fmla="*/ 23736 h 191376"/>
              <a:gd name="connsiteX5" fmla="*/ 655320 w 685800"/>
              <a:gd name="connsiteY5" fmla="*/ 99936 h 191376"/>
              <a:gd name="connsiteX6" fmla="*/ 685800 w 685800"/>
              <a:gd name="connsiteY6" fmla="*/ 191376 h 191376"/>
              <a:gd name="connsiteX0" fmla="*/ 0 w 685800"/>
              <a:gd name="connsiteY0" fmla="*/ 135124 h 196084"/>
              <a:gd name="connsiteX1" fmla="*/ 220028 w 685800"/>
              <a:gd name="connsiteY1" fmla="*/ 125599 h 196084"/>
              <a:gd name="connsiteX2" fmla="*/ 457200 w 685800"/>
              <a:gd name="connsiteY2" fmla="*/ 5584 h 196084"/>
              <a:gd name="connsiteX3" fmla="*/ 594360 w 685800"/>
              <a:gd name="connsiteY3" fmla="*/ 28444 h 196084"/>
              <a:gd name="connsiteX4" fmla="*/ 655320 w 685800"/>
              <a:gd name="connsiteY4" fmla="*/ 104644 h 196084"/>
              <a:gd name="connsiteX5" fmla="*/ 685800 w 685800"/>
              <a:gd name="connsiteY5" fmla="*/ 196084 h 196084"/>
              <a:gd name="connsiteX0" fmla="*/ 0 w 685800"/>
              <a:gd name="connsiteY0" fmla="*/ 134465 h 195425"/>
              <a:gd name="connsiteX1" fmla="*/ 258128 w 685800"/>
              <a:gd name="connsiteY1" fmla="*/ 115415 h 195425"/>
              <a:gd name="connsiteX2" fmla="*/ 457200 w 685800"/>
              <a:gd name="connsiteY2" fmla="*/ 4925 h 195425"/>
              <a:gd name="connsiteX3" fmla="*/ 594360 w 685800"/>
              <a:gd name="connsiteY3" fmla="*/ 27785 h 195425"/>
              <a:gd name="connsiteX4" fmla="*/ 655320 w 685800"/>
              <a:gd name="connsiteY4" fmla="*/ 103985 h 195425"/>
              <a:gd name="connsiteX5" fmla="*/ 685800 w 685800"/>
              <a:gd name="connsiteY5" fmla="*/ 195425 h 195425"/>
              <a:gd name="connsiteX0" fmla="*/ 0 w 685800"/>
              <a:gd name="connsiteY0" fmla="*/ 134465 h 195425"/>
              <a:gd name="connsiteX1" fmla="*/ 258128 w 685800"/>
              <a:gd name="connsiteY1" fmla="*/ 115415 h 195425"/>
              <a:gd name="connsiteX2" fmla="*/ 457200 w 685800"/>
              <a:gd name="connsiteY2" fmla="*/ 4925 h 195425"/>
              <a:gd name="connsiteX3" fmla="*/ 594360 w 685800"/>
              <a:gd name="connsiteY3" fmla="*/ 27785 h 195425"/>
              <a:gd name="connsiteX4" fmla="*/ 655320 w 685800"/>
              <a:gd name="connsiteY4" fmla="*/ 103985 h 195425"/>
              <a:gd name="connsiteX5" fmla="*/ 685800 w 685800"/>
              <a:gd name="connsiteY5" fmla="*/ 195425 h 195425"/>
              <a:gd name="connsiteX0" fmla="*/ 0 w 685800"/>
              <a:gd name="connsiteY0" fmla="*/ 136231 h 197191"/>
              <a:gd name="connsiteX1" fmla="*/ 258128 w 685800"/>
              <a:gd name="connsiteY1" fmla="*/ 117181 h 197191"/>
              <a:gd name="connsiteX2" fmla="*/ 457200 w 685800"/>
              <a:gd name="connsiteY2" fmla="*/ 6691 h 197191"/>
              <a:gd name="connsiteX3" fmla="*/ 587216 w 685800"/>
              <a:gd name="connsiteY3" fmla="*/ 22408 h 197191"/>
              <a:gd name="connsiteX4" fmla="*/ 655320 w 685800"/>
              <a:gd name="connsiteY4" fmla="*/ 105751 h 197191"/>
              <a:gd name="connsiteX5" fmla="*/ 685800 w 685800"/>
              <a:gd name="connsiteY5" fmla="*/ 197191 h 197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197191">
                <a:moveTo>
                  <a:pt x="0" y="136231"/>
                </a:moveTo>
                <a:cubicBezTo>
                  <a:pt x="103029" y="134167"/>
                  <a:pt x="181928" y="145915"/>
                  <a:pt x="258128" y="117181"/>
                </a:cubicBezTo>
                <a:cubicBezTo>
                  <a:pt x="334328" y="88447"/>
                  <a:pt x="402352" y="22486"/>
                  <a:pt x="457200" y="6691"/>
                </a:cubicBezTo>
                <a:cubicBezTo>
                  <a:pt x="512048" y="-9104"/>
                  <a:pt x="554196" y="5898"/>
                  <a:pt x="587216" y="22408"/>
                </a:cubicBezTo>
                <a:cubicBezTo>
                  <a:pt x="620236" y="38918"/>
                  <a:pt x="638889" y="76621"/>
                  <a:pt x="655320" y="105751"/>
                </a:cubicBezTo>
                <a:cubicBezTo>
                  <a:pt x="671751" y="134881"/>
                  <a:pt x="678180" y="165441"/>
                  <a:pt x="685800" y="197191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499860" y="1912620"/>
            <a:ext cx="2659380" cy="1678472"/>
          </a:xfrm>
          <a:custGeom>
            <a:avLst/>
            <a:gdLst>
              <a:gd name="connsiteX0" fmla="*/ 0 w 2667577"/>
              <a:gd name="connsiteY0" fmla="*/ 1668780 h 1678472"/>
              <a:gd name="connsiteX1" fmla="*/ 952500 w 2667577"/>
              <a:gd name="connsiteY1" fmla="*/ 1607820 h 1678472"/>
              <a:gd name="connsiteX2" fmla="*/ 2004060 w 2667577"/>
              <a:gd name="connsiteY2" fmla="*/ 1143000 h 1678472"/>
              <a:gd name="connsiteX3" fmla="*/ 2575560 w 2667577"/>
              <a:gd name="connsiteY3" fmla="*/ 365760 h 1678472"/>
              <a:gd name="connsiteX4" fmla="*/ 2659380 w 2667577"/>
              <a:gd name="connsiteY4" fmla="*/ 0 h 1678472"/>
              <a:gd name="connsiteX0" fmla="*/ 0 w 2659380"/>
              <a:gd name="connsiteY0" fmla="*/ 1668780 h 1678472"/>
              <a:gd name="connsiteX1" fmla="*/ 952500 w 2659380"/>
              <a:gd name="connsiteY1" fmla="*/ 1607820 h 1678472"/>
              <a:gd name="connsiteX2" fmla="*/ 2004060 w 2659380"/>
              <a:gd name="connsiteY2" fmla="*/ 1143000 h 1678472"/>
              <a:gd name="connsiteX3" fmla="*/ 2575560 w 2659380"/>
              <a:gd name="connsiteY3" fmla="*/ 365760 h 1678472"/>
              <a:gd name="connsiteX4" fmla="*/ 2659380 w 2659380"/>
              <a:gd name="connsiteY4" fmla="*/ 0 h 1678472"/>
              <a:gd name="connsiteX0" fmla="*/ 0 w 2659380"/>
              <a:gd name="connsiteY0" fmla="*/ 1668780 h 1678472"/>
              <a:gd name="connsiteX1" fmla="*/ 952500 w 2659380"/>
              <a:gd name="connsiteY1" fmla="*/ 1607820 h 1678472"/>
              <a:gd name="connsiteX2" fmla="*/ 2004060 w 2659380"/>
              <a:gd name="connsiteY2" fmla="*/ 1143000 h 1678472"/>
              <a:gd name="connsiteX3" fmla="*/ 2575560 w 2659380"/>
              <a:gd name="connsiteY3" fmla="*/ 365760 h 1678472"/>
              <a:gd name="connsiteX4" fmla="*/ 2659380 w 2659380"/>
              <a:gd name="connsiteY4" fmla="*/ 0 h 1678472"/>
              <a:gd name="connsiteX0" fmla="*/ 0 w 2659380"/>
              <a:gd name="connsiteY0" fmla="*/ 1668780 h 1678472"/>
              <a:gd name="connsiteX1" fmla="*/ 952500 w 2659380"/>
              <a:gd name="connsiteY1" fmla="*/ 1607820 h 1678472"/>
              <a:gd name="connsiteX2" fmla="*/ 2004060 w 2659380"/>
              <a:gd name="connsiteY2" fmla="*/ 1143000 h 1678472"/>
              <a:gd name="connsiteX3" fmla="*/ 2575560 w 2659380"/>
              <a:gd name="connsiteY3" fmla="*/ 365760 h 1678472"/>
              <a:gd name="connsiteX4" fmla="*/ 2659380 w 2659380"/>
              <a:gd name="connsiteY4" fmla="*/ 0 h 167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9380" h="1678472">
                <a:moveTo>
                  <a:pt x="0" y="1668780"/>
                </a:moveTo>
                <a:cubicBezTo>
                  <a:pt x="309245" y="1682115"/>
                  <a:pt x="618490" y="1695450"/>
                  <a:pt x="952500" y="1607820"/>
                </a:cubicBezTo>
                <a:cubicBezTo>
                  <a:pt x="1286510" y="1520190"/>
                  <a:pt x="1733550" y="1350010"/>
                  <a:pt x="2004060" y="1143000"/>
                </a:cubicBezTo>
                <a:cubicBezTo>
                  <a:pt x="2274570" y="935990"/>
                  <a:pt x="2494915" y="565785"/>
                  <a:pt x="2575560" y="365760"/>
                </a:cubicBezTo>
                <a:cubicBezTo>
                  <a:pt x="2656205" y="165735"/>
                  <a:pt x="2642422" y="118802"/>
                  <a:pt x="2659380" y="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6499860" y="1767840"/>
            <a:ext cx="1846133" cy="2514600"/>
          </a:xfrm>
          <a:custGeom>
            <a:avLst/>
            <a:gdLst>
              <a:gd name="connsiteX0" fmla="*/ 0 w 1846133"/>
              <a:gd name="connsiteY0" fmla="*/ 2514600 h 2514600"/>
              <a:gd name="connsiteX1" fmla="*/ 815340 w 1846133"/>
              <a:gd name="connsiteY1" fmla="*/ 2369820 h 2514600"/>
              <a:gd name="connsiteX2" fmla="*/ 1493520 w 1846133"/>
              <a:gd name="connsiteY2" fmla="*/ 1821180 h 2514600"/>
              <a:gd name="connsiteX3" fmla="*/ 1798320 w 1846133"/>
              <a:gd name="connsiteY3" fmla="*/ 1120140 h 2514600"/>
              <a:gd name="connsiteX4" fmla="*/ 1836420 w 1846133"/>
              <a:gd name="connsiteY4" fmla="*/ 441960 h 2514600"/>
              <a:gd name="connsiteX5" fmla="*/ 1706880 w 1846133"/>
              <a:gd name="connsiteY5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6133" h="2514600">
                <a:moveTo>
                  <a:pt x="0" y="2514600"/>
                </a:moveTo>
                <a:cubicBezTo>
                  <a:pt x="283210" y="2499995"/>
                  <a:pt x="566420" y="2485390"/>
                  <a:pt x="815340" y="2369820"/>
                </a:cubicBezTo>
                <a:cubicBezTo>
                  <a:pt x="1064260" y="2254250"/>
                  <a:pt x="1329690" y="2029460"/>
                  <a:pt x="1493520" y="1821180"/>
                </a:cubicBezTo>
                <a:cubicBezTo>
                  <a:pt x="1657350" y="1612900"/>
                  <a:pt x="1741170" y="1350010"/>
                  <a:pt x="1798320" y="1120140"/>
                </a:cubicBezTo>
                <a:cubicBezTo>
                  <a:pt x="1855470" y="890270"/>
                  <a:pt x="1851660" y="628650"/>
                  <a:pt x="1836420" y="441960"/>
                </a:cubicBezTo>
                <a:cubicBezTo>
                  <a:pt x="1821180" y="255270"/>
                  <a:pt x="1720850" y="67310"/>
                  <a:pt x="1706880" y="0"/>
                </a:cubicBez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7664602" y="3988527"/>
            <a:ext cx="454660" cy="184150"/>
          </a:xfrm>
          <a:custGeom>
            <a:avLst/>
            <a:gdLst>
              <a:gd name="connsiteX0" fmla="*/ 0 w 1397000"/>
              <a:gd name="connsiteY0" fmla="*/ 368300 h 368300"/>
              <a:gd name="connsiteX1" fmla="*/ 0 w 1397000"/>
              <a:gd name="connsiteY1" fmla="*/ 368300 h 368300"/>
              <a:gd name="connsiteX2" fmla="*/ 419100 w 1397000"/>
              <a:gd name="connsiteY2" fmla="*/ 368300 h 368300"/>
              <a:gd name="connsiteX3" fmla="*/ 419100 w 1397000"/>
              <a:gd name="connsiteY3" fmla="*/ 0 h 368300"/>
              <a:gd name="connsiteX4" fmla="*/ 850900 w 1397000"/>
              <a:gd name="connsiteY4" fmla="*/ 0 h 368300"/>
              <a:gd name="connsiteX5" fmla="*/ 850900 w 1397000"/>
              <a:gd name="connsiteY5" fmla="*/ 368300 h 368300"/>
              <a:gd name="connsiteX6" fmla="*/ 1397000 w 1397000"/>
              <a:gd name="connsiteY6" fmla="*/ 3683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7000" h="368300">
                <a:moveTo>
                  <a:pt x="0" y="368300"/>
                </a:moveTo>
                <a:lnTo>
                  <a:pt x="0" y="368300"/>
                </a:lnTo>
                <a:lnTo>
                  <a:pt x="419100" y="368300"/>
                </a:lnTo>
                <a:lnTo>
                  <a:pt x="419100" y="0"/>
                </a:lnTo>
                <a:lnTo>
                  <a:pt x="850900" y="0"/>
                </a:lnTo>
                <a:lnTo>
                  <a:pt x="850900" y="368300"/>
                </a:lnTo>
                <a:lnTo>
                  <a:pt x="1397000" y="36830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7732886" y="3826283"/>
            <a:ext cx="1002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/>
              <a:t>LED off = </a:t>
            </a:r>
            <a:r>
              <a:rPr lang="de-DE" sz="700" dirty="0" err="1" smtClean="0"/>
              <a:t>signal</a:t>
            </a:r>
            <a:r>
              <a:rPr lang="de-DE" sz="700" dirty="0" smtClean="0"/>
              <a:t> </a:t>
            </a:r>
            <a:r>
              <a:rPr lang="de-DE" sz="700" dirty="0" err="1" smtClean="0"/>
              <a:t>is</a:t>
            </a:r>
            <a:r>
              <a:rPr lang="de-DE" sz="700" dirty="0" smtClean="0"/>
              <a:t> high</a:t>
            </a:r>
            <a:endParaRPr lang="de-DE" sz="700" dirty="0"/>
          </a:p>
        </p:txBody>
      </p:sp>
      <p:sp>
        <p:nvSpPr>
          <p:cNvPr id="38" name="Textfeld 37"/>
          <p:cNvSpPr txBox="1"/>
          <p:nvPr/>
        </p:nvSpPr>
        <p:spPr>
          <a:xfrm>
            <a:off x="7891932" y="4020169"/>
            <a:ext cx="1125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/>
              <a:t>LED on = </a:t>
            </a:r>
            <a:r>
              <a:rPr lang="de-DE" sz="700" dirty="0" err="1" smtClean="0"/>
              <a:t>signal</a:t>
            </a:r>
            <a:r>
              <a:rPr lang="de-DE" sz="700" dirty="0" smtClean="0"/>
              <a:t> </a:t>
            </a:r>
            <a:r>
              <a:rPr lang="de-DE" sz="700" dirty="0" err="1" smtClean="0"/>
              <a:t>is</a:t>
            </a:r>
            <a:r>
              <a:rPr lang="de-DE" sz="700" dirty="0" smtClean="0"/>
              <a:t> </a:t>
            </a:r>
            <a:r>
              <a:rPr lang="de-DE" sz="700" dirty="0" err="1" smtClean="0"/>
              <a:t>low</a:t>
            </a:r>
            <a:endParaRPr lang="de-DE" sz="700" dirty="0"/>
          </a:p>
        </p:txBody>
      </p:sp>
      <p:sp>
        <p:nvSpPr>
          <p:cNvPr id="39" name="Freihandform 38"/>
          <p:cNvSpPr/>
          <p:nvPr/>
        </p:nvSpPr>
        <p:spPr>
          <a:xfrm>
            <a:off x="6438669" y="2597198"/>
            <a:ext cx="454660" cy="184150"/>
          </a:xfrm>
          <a:custGeom>
            <a:avLst/>
            <a:gdLst>
              <a:gd name="connsiteX0" fmla="*/ 0 w 1397000"/>
              <a:gd name="connsiteY0" fmla="*/ 368300 h 368300"/>
              <a:gd name="connsiteX1" fmla="*/ 0 w 1397000"/>
              <a:gd name="connsiteY1" fmla="*/ 368300 h 368300"/>
              <a:gd name="connsiteX2" fmla="*/ 419100 w 1397000"/>
              <a:gd name="connsiteY2" fmla="*/ 368300 h 368300"/>
              <a:gd name="connsiteX3" fmla="*/ 419100 w 1397000"/>
              <a:gd name="connsiteY3" fmla="*/ 0 h 368300"/>
              <a:gd name="connsiteX4" fmla="*/ 850900 w 1397000"/>
              <a:gd name="connsiteY4" fmla="*/ 0 h 368300"/>
              <a:gd name="connsiteX5" fmla="*/ 850900 w 1397000"/>
              <a:gd name="connsiteY5" fmla="*/ 368300 h 368300"/>
              <a:gd name="connsiteX6" fmla="*/ 1397000 w 1397000"/>
              <a:gd name="connsiteY6" fmla="*/ 3683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7000" h="368300">
                <a:moveTo>
                  <a:pt x="0" y="368300"/>
                </a:moveTo>
                <a:lnTo>
                  <a:pt x="0" y="368300"/>
                </a:lnTo>
                <a:lnTo>
                  <a:pt x="419100" y="368300"/>
                </a:lnTo>
                <a:lnTo>
                  <a:pt x="419100" y="0"/>
                </a:lnTo>
                <a:lnTo>
                  <a:pt x="850900" y="0"/>
                </a:lnTo>
                <a:lnTo>
                  <a:pt x="850900" y="368300"/>
                </a:lnTo>
                <a:lnTo>
                  <a:pt x="1397000" y="36830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6759261" y="2345363"/>
            <a:ext cx="2691008" cy="415498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700" dirty="0" err="1" smtClean="0"/>
              <a:t>as</a:t>
            </a:r>
            <a:r>
              <a:rPr lang="de-DE" sz="700" dirty="0" smtClean="0"/>
              <a:t> passive </a:t>
            </a:r>
            <a:r>
              <a:rPr lang="de-DE" sz="700" dirty="0" err="1" smtClean="0"/>
              <a:t>input</a:t>
            </a:r>
            <a:r>
              <a:rPr lang="de-DE" sz="700" dirty="0" smtClean="0"/>
              <a:t>: high = </a:t>
            </a:r>
            <a:r>
              <a:rPr lang="de-DE" sz="700" dirty="0" err="1" smtClean="0"/>
              <a:t>button</a:t>
            </a:r>
            <a:r>
              <a:rPr lang="de-DE" sz="700" dirty="0" smtClean="0"/>
              <a:t> </a:t>
            </a:r>
            <a:r>
              <a:rPr lang="de-DE" sz="700" dirty="0" err="1" smtClean="0"/>
              <a:t>pressed</a:t>
            </a:r>
            <a:endParaRPr lang="de-DE" sz="700" dirty="0" smtClean="0"/>
          </a:p>
          <a:p>
            <a:r>
              <a:rPr lang="de-DE" sz="700" dirty="0" err="1"/>
              <a:t>as</a:t>
            </a:r>
            <a:r>
              <a:rPr lang="de-DE" sz="700" dirty="0"/>
              <a:t> </a:t>
            </a:r>
            <a:r>
              <a:rPr lang="de-DE" sz="700" dirty="0" smtClean="0"/>
              <a:t>passive </a:t>
            </a:r>
            <a:r>
              <a:rPr lang="de-DE" sz="700" dirty="0" err="1" smtClean="0"/>
              <a:t>input</a:t>
            </a:r>
            <a:r>
              <a:rPr lang="de-DE" sz="700" dirty="0"/>
              <a:t>: </a:t>
            </a:r>
            <a:r>
              <a:rPr lang="de-DE" sz="700" dirty="0" err="1"/>
              <a:t>low</a:t>
            </a:r>
            <a:r>
              <a:rPr lang="de-DE" sz="700" dirty="0"/>
              <a:t> = </a:t>
            </a:r>
            <a:r>
              <a:rPr lang="de-DE" sz="700" dirty="0" err="1"/>
              <a:t>button</a:t>
            </a:r>
            <a:r>
              <a:rPr lang="de-DE" sz="700" dirty="0"/>
              <a:t> </a:t>
            </a:r>
            <a:r>
              <a:rPr lang="de-DE" sz="700" dirty="0" err="1"/>
              <a:t>unpressed</a:t>
            </a:r>
            <a:endParaRPr lang="de-DE" sz="700" dirty="0"/>
          </a:p>
          <a:p>
            <a:r>
              <a:rPr lang="de-DE" sz="700" dirty="0" err="1" smtClean="0"/>
              <a:t>as</a:t>
            </a:r>
            <a:r>
              <a:rPr lang="de-DE" sz="700" dirty="0" smtClean="0"/>
              <a:t> </a:t>
            </a:r>
            <a:r>
              <a:rPr lang="de-DE" sz="700" dirty="0" err="1" smtClean="0"/>
              <a:t>active</a:t>
            </a:r>
            <a:r>
              <a:rPr lang="de-DE" sz="700" dirty="0" smtClean="0"/>
              <a:t> </a:t>
            </a:r>
            <a:r>
              <a:rPr lang="de-DE" sz="700" dirty="0" err="1" smtClean="0"/>
              <a:t>output</a:t>
            </a:r>
            <a:r>
              <a:rPr lang="de-DE" sz="700" dirty="0" smtClean="0"/>
              <a:t>: high = SSA </a:t>
            </a:r>
            <a:r>
              <a:rPr lang="de-DE" sz="700" dirty="0" err="1" smtClean="0"/>
              <a:t>button</a:t>
            </a:r>
            <a:r>
              <a:rPr lang="de-DE" sz="700" dirty="0" smtClean="0"/>
              <a:t> </a:t>
            </a:r>
            <a:r>
              <a:rPr lang="de-DE" sz="700" dirty="0" err="1" smtClean="0"/>
              <a:t>virtually</a:t>
            </a:r>
            <a:r>
              <a:rPr lang="de-DE" sz="700" dirty="0" smtClean="0"/>
              <a:t> </a:t>
            </a:r>
            <a:r>
              <a:rPr lang="de-DE" sz="700" dirty="0" err="1" smtClean="0"/>
              <a:t>pressed</a:t>
            </a:r>
            <a:r>
              <a:rPr lang="de-DE" sz="700" dirty="0" smtClean="0"/>
              <a:t> </a:t>
            </a:r>
            <a:r>
              <a:rPr lang="de-DE" sz="700" dirty="0" err="1" smtClean="0"/>
              <a:t>by</a:t>
            </a:r>
            <a:r>
              <a:rPr lang="de-DE" sz="700" dirty="0" smtClean="0"/>
              <a:t> </a:t>
            </a:r>
            <a:r>
              <a:rPr lang="de-DE" sz="700" dirty="0" err="1" smtClean="0"/>
              <a:t>circuit</a:t>
            </a:r>
            <a:endParaRPr lang="de-DE" sz="700" dirty="0"/>
          </a:p>
        </p:txBody>
      </p:sp>
      <p:sp>
        <p:nvSpPr>
          <p:cNvPr id="43" name="Textfeld 42"/>
          <p:cNvSpPr txBox="1"/>
          <p:nvPr/>
        </p:nvSpPr>
        <p:spPr>
          <a:xfrm>
            <a:off x="8454464" y="3039715"/>
            <a:ext cx="121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LED </a:t>
            </a:r>
            <a:r>
              <a:rPr lang="de-DE" sz="700" dirty="0" smtClean="0"/>
              <a:t>off = </a:t>
            </a:r>
            <a:r>
              <a:rPr lang="de-DE" sz="700" dirty="0" err="1" smtClean="0"/>
              <a:t>signal</a:t>
            </a:r>
            <a:r>
              <a:rPr lang="de-DE" sz="700" dirty="0" smtClean="0"/>
              <a:t> </a:t>
            </a:r>
            <a:r>
              <a:rPr lang="de-DE" sz="700" dirty="0" err="1" smtClean="0"/>
              <a:t>is</a:t>
            </a:r>
            <a:r>
              <a:rPr lang="de-DE" sz="700" dirty="0" smtClean="0"/>
              <a:t> high</a:t>
            </a:r>
          </a:p>
          <a:p>
            <a:r>
              <a:rPr lang="de-DE" sz="700" dirty="0" smtClean="0"/>
              <a:t>but </a:t>
            </a:r>
            <a:r>
              <a:rPr lang="de-DE" sz="700" dirty="0" err="1" smtClean="0"/>
              <a:t>with</a:t>
            </a:r>
            <a:r>
              <a:rPr lang="de-DE" sz="700" dirty="0" smtClean="0"/>
              <a:t> 200Hz </a:t>
            </a:r>
            <a:r>
              <a:rPr lang="de-DE" sz="700" dirty="0" err="1" smtClean="0"/>
              <a:t>squarewave</a:t>
            </a:r>
            <a:endParaRPr lang="de-DE" sz="700" dirty="0"/>
          </a:p>
        </p:txBody>
      </p:sp>
      <p:sp>
        <p:nvSpPr>
          <p:cNvPr id="44" name="Textfeld 43"/>
          <p:cNvSpPr txBox="1"/>
          <p:nvPr/>
        </p:nvSpPr>
        <p:spPr>
          <a:xfrm>
            <a:off x="8732229" y="3324013"/>
            <a:ext cx="1001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/>
              <a:t>LED on = </a:t>
            </a:r>
            <a:r>
              <a:rPr lang="de-DE" sz="700" dirty="0" err="1" smtClean="0"/>
              <a:t>signal</a:t>
            </a:r>
            <a:r>
              <a:rPr lang="de-DE" sz="700" dirty="0" smtClean="0"/>
              <a:t> </a:t>
            </a:r>
            <a:r>
              <a:rPr lang="de-DE" sz="700" dirty="0" err="1" smtClean="0"/>
              <a:t>is</a:t>
            </a:r>
            <a:r>
              <a:rPr lang="de-DE" sz="700" dirty="0" smtClean="0"/>
              <a:t> </a:t>
            </a:r>
            <a:r>
              <a:rPr lang="de-DE" sz="700" dirty="0" err="1" smtClean="0"/>
              <a:t>low</a:t>
            </a:r>
            <a:endParaRPr lang="de-DE" sz="700" dirty="0"/>
          </a:p>
        </p:txBody>
      </p:sp>
      <p:sp>
        <p:nvSpPr>
          <p:cNvPr id="47" name="Textfeld 46"/>
          <p:cNvSpPr txBox="1"/>
          <p:nvPr/>
        </p:nvSpPr>
        <p:spPr>
          <a:xfrm rot="20828127">
            <a:off x="6831856" y="6247479"/>
            <a:ext cx="1182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err="1" smtClean="0"/>
              <a:t>equipped</a:t>
            </a:r>
            <a:r>
              <a:rPr lang="de-DE" sz="700" dirty="0" smtClean="0"/>
              <a:t> PCB </a:t>
            </a:r>
            <a:r>
              <a:rPr lang="de-DE" sz="700" dirty="0" err="1" smtClean="0"/>
              <a:t>used</a:t>
            </a:r>
            <a:r>
              <a:rPr lang="de-DE" sz="700" dirty="0" smtClean="0"/>
              <a:t> </a:t>
            </a:r>
            <a:r>
              <a:rPr lang="de-DE" sz="800" dirty="0" smtClean="0"/>
              <a:t>in</a:t>
            </a:r>
            <a:r>
              <a:rPr lang="de-DE" sz="700" dirty="0" smtClean="0"/>
              <a:t> </a:t>
            </a:r>
            <a:r>
              <a:rPr lang="de-DE" sz="700" dirty="0" err="1" smtClean="0"/>
              <a:t>car</a:t>
            </a:r>
            <a:endParaRPr lang="de-DE" sz="700" dirty="0"/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5879307" y="1108234"/>
            <a:ext cx="0" cy="65960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7766268" y="1470677"/>
            <a:ext cx="0" cy="1876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65844" y="4680124"/>
            <a:ext cx="2409182" cy="180688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1340" y="4680124"/>
            <a:ext cx="2409181" cy="180688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20246" y="4557305"/>
            <a:ext cx="90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/>
                </a:solidFill>
              </a:rPr>
              <a:t>Connection </a:t>
            </a:r>
            <a:r>
              <a:rPr lang="de-DE" sz="800" dirty="0" err="1" smtClean="0">
                <a:solidFill>
                  <a:schemeClr val="bg1"/>
                </a:solidFill>
              </a:rPr>
              <a:t>to</a:t>
            </a:r>
            <a:r>
              <a:rPr lang="de-DE" sz="800" dirty="0" smtClean="0">
                <a:solidFill>
                  <a:schemeClr val="bg1"/>
                </a:solidFill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 smtClean="0">
                <a:solidFill>
                  <a:schemeClr val="bg1"/>
                </a:solidFill>
              </a:rPr>
              <a:t>12V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 smtClean="0">
                <a:solidFill>
                  <a:schemeClr val="bg1"/>
                </a:solidFill>
              </a:rPr>
              <a:t>GND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 smtClean="0">
                <a:solidFill>
                  <a:schemeClr val="bg1"/>
                </a:solidFill>
              </a:rPr>
              <a:t>SSA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 smtClean="0">
                <a:solidFill>
                  <a:schemeClr val="bg1"/>
                </a:solidFill>
              </a:rPr>
              <a:t>LED_SSA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870435" y="4845760"/>
            <a:ext cx="9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/>
                </a:solidFill>
              </a:rPr>
              <a:t>Connection </a:t>
            </a:r>
            <a:r>
              <a:rPr lang="de-DE" sz="800" dirty="0" err="1" smtClean="0">
                <a:solidFill>
                  <a:schemeClr val="bg1"/>
                </a:solidFill>
              </a:rPr>
              <a:t>to</a:t>
            </a:r>
            <a:r>
              <a:rPr lang="de-DE" sz="800" dirty="0" smtClean="0">
                <a:solidFill>
                  <a:schemeClr val="bg1"/>
                </a:solidFill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 dirty="0" err="1" smtClean="0">
                <a:solidFill>
                  <a:schemeClr val="bg1"/>
                </a:solidFill>
              </a:rPr>
              <a:t>LED_Neutral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280350" y="5475845"/>
            <a:ext cx="682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/>
                </a:solidFill>
              </a:rPr>
              <a:t>PCB </a:t>
            </a:r>
            <a:r>
              <a:rPr lang="de-DE" sz="800" dirty="0" err="1" smtClean="0">
                <a:solidFill>
                  <a:schemeClr val="bg1"/>
                </a:solidFill>
              </a:rPr>
              <a:t>storage</a:t>
            </a:r>
            <a:endParaRPr lang="de-DE" sz="800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1752600" y="5667375"/>
            <a:ext cx="52388" cy="22621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 rot="3978566">
            <a:off x="653010" y="6317696"/>
            <a:ext cx="7662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 smtClean="0">
                <a:solidFill>
                  <a:schemeClr val="bg1"/>
                </a:solidFill>
              </a:rPr>
              <a:t>LED_Neutral</a:t>
            </a:r>
            <a:endParaRPr lang="de-DE" sz="6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9222" y="438121"/>
            <a:ext cx="26086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Idea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equal</a:t>
            </a:r>
            <a:r>
              <a:rPr lang="de-DE" sz="1200" dirty="0" smtClean="0"/>
              <a:t> </a:t>
            </a:r>
            <a:r>
              <a:rPr lang="de-DE" sz="1200" dirty="0" err="1" smtClean="0"/>
              <a:t>functionality</a:t>
            </a:r>
            <a:r>
              <a:rPr lang="de-DE" sz="1200" dirty="0" smtClean="0"/>
              <a:t> </a:t>
            </a:r>
            <a:r>
              <a:rPr lang="de-DE" sz="1200" dirty="0" err="1" smtClean="0"/>
              <a:t>as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SSA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manual</a:t>
            </a:r>
            <a:r>
              <a:rPr lang="de-DE" sz="1200" dirty="0" smtClean="0"/>
              <a:t> </a:t>
            </a:r>
            <a:r>
              <a:rPr lang="de-DE" sz="1200" dirty="0" err="1" smtClean="0"/>
              <a:t>gearshift</a:t>
            </a:r>
            <a:r>
              <a:rPr lang="de-DE" sz="1200" dirty="0" smtClean="0"/>
              <a:t>:</a:t>
            </a:r>
            <a:endParaRPr lang="de-DE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200" dirty="0" err="1">
                <a:sym typeface="Wingdings" panose="05000000000000000000" pitchFamily="2" charset="2"/>
              </a:rPr>
              <a:t>o</a:t>
            </a:r>
            <a:r>
              <a:rPr lang="de-DE" sz="1200" dirty="0" err="1" smtClean="0">
                <a:sym typeface="Wingdings" panose="05000000000000000000" pitchFamily="2" charset="2"/>
              </a:rPr>
              <a:t>nly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in neutral </a:t>
            </a:r>
            <a:r>
              <a:rPr lang="de-DE" sz="1200" dirty="0" err="1" smtClean="0">
                <a:sym typeface="Wingdings" panose="05000000000000000000" pitchFamily="2" charset="2"/>
              </a:rPr>
              <a:t>gear</a:t>
            </a:r>
            <a:r>
              <a:rPr lang="de-DE" sz="1200" dirty="0" smtClean="0">
                <a:sym typeface="Wingdings" panose="05000000000000000000" pitchFamily="2" charset="2"/>
              </a:rPr>
              <a:t> SSA </a:t>
            </a:r>
            <a:r>
              <a:rPr lang="de-DE" sz="1200" dirty="0" err="1" smtClean="0">
                <a:sym typeface="Wingdings" panose="05000000000000000000" pitchFamily="2" charset="2"/>
              </a:rPr>
              <a:t>is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active</a:t>
            </a:r>
            <a:endParaRPr lang="de-DE" sz="120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200" dirty="0">
                <a:sym typeface="Wingdings" panose="05000000000000000000" pitchFamily="2" charset="2"/>
              </a:rPr>
              <a:t>i</a:t>
            </a:r>
            <a:r>
              <a:rPr lang="de-DE" sz="1200" dirty="0" smtClean="0">
                <a:sym typeface="Wingdings" panose="05000000000000000000" pitchFamily="2" charset="2"/>
              </a:rPr>
              <a:t>n all </a:t>
            </a:r>
            <a:r>
              <a:rPr lang="de-DE" sz="1200" dirty="0" err="1" smtClean="0">
                <a:sym typeface="Wingdings" panose="05000000000000000000" pitchFamily="2" charset="2"/>
              </a:rPr>
              <a:t>other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gear</a:t>
            </a:r>
            <a:r>
              <a:rPr lang="de-DE" sz="1200" dirty="0" smtClean="0">
                <a:sym typeface="Wingdings" panose="05000000000000000000" pitchFamily="2" charset="2"/>
              </a:rPr>
              <a:t> SSA </a:t>
            </a:r>
            <a:r>
              <a:rPr lang="de-DE" sz="1200" dirty="0" err="1" smtClean="0">
                <a:sym typeface="Wingdings" panose="05000000000000000000" pitchFamily="2" charset="2"/>
              </a:rPr>
              <a:t>is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deactivated</a:t>
            </a:r>
            <a:endParaRPr lang="de-DE" sz="120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 smtClean="0">
                <a:sym typeface="Wingdings" panose="05000000000000000000" pitchFamily="2" charset="2"/>
              </a:rPr>
              <a:t>The </a:t>
            </a:r>
            <a:r>
              <a:rPr lang="de-DE" sz="1200" dirty="0" err="1" smtClean="0">
                <a:sym typeface="Wingdings" panose="05000000000000000000" pitchFamily="2" charset="2"/>
              </a:rPr>
              <a:t>physical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push-button </a:t>
            </a:r>
            <a:r>
              <a:rPr lang="de-DE" sz="1200" dirty="0" err="1" smtClean="0">
                <a:sym typeface="Wingdings" panose="05000000000000000000" pitchFamily="2" charset="2"/>
              </a:rPr>
              <a:t>is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bypassed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by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electrical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circuit</a:t>
            </a:r>
            <a:r>
              <a:rPr lang="de-DE" sz="1200" dirty="0" smtClean="0">
                <a:sym typeface="Wingdings" panose="05000000000000000000" pitchFamily="2" charset="2"/>
              </a:rPr>
              <a:t> (</a:t>
            </a:r>
            <a:r>
              <a:rPr lang="de-DE" sz="1200" dirty="0" err="1" smtClean="0">
                <a:sym typeface="Wingdings" panose="05000000000000000000" pitchFamily="2" charset="2"/>
              </a:rPr>
              <a:t>see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yellow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arrows</a:t>
            </a:r>
            <a:r>
              <a:rPr lang="de-DE" sz="1200" dirty="0" smtClean="0">
                <a:sym typeface="Wingdings" panose="05000000000000000000" pitchFamily="2" charset="2"/>
              </a:rPr>
              <a:t>)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following</a:t>
            </a:r>
            <a:r>
              <a:rPr lang="de-DE" sz="1200" dirty="0" smtClean="0">
                <a:sym typeface="Wingdings" panose="05000000000000000000" pitchFamily="2" charset="2"/>
              </a:rPr>
              <a:t> a </a:t>
            </a:r>
            <a:r>
              <a:rPr lang="de-DE" sz="1200" dirty="0" err="1" smtClean="0">
                <a:sym typeface="Wingdings" panose="05000000000000000000" pitchFamily="2" charset="2"/>
              </a:rPr>
              <a:t>software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logic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based</a:t>
            </a:r>
            <a:r>
              <a:rPr lang="de-DE" sz="1200" dirty="0" smtClean="0">
                <a:sym typeface="Wingdings" panose="05000000000000000000" pitchFamily="2" charset="2"/>
              </a:rPr>
              <a:t> on </a:t>
            </a:r>
            <a:r>
              <a:rPr lang="de-DE" sz="1200" dirty="0" err="1" smtClean="0">
                <a:sym typeface="Wingdings" panose="05000000000000000000" pitchFamily="2" charset="2"/>
              </a:rPr>
              <a:t>information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from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two</a:t>
            </a:r>
            <a:r>
              <a:rPr lang="de-DE" sz="1200" dirty="0" smtClean="0">
                <a:sym typeface="Wingdings" panose="05000000000000000000" pitchFamily="2" charset="2"/>
              </a:rPr>
              <a:t> LEDs (SSA </a:t>
            </a:r>
            <a:r>
              <a:rPr lang="de-DE" sz="1200" dirty="0" err="1" smtClean="0">
                <a:sym typeface="Wingdings" panose="05000000000000000000" pitchFamily="2" charset="2"/>
              </a:rPr>
              <a:t>and</a:t>
            </a:r>
            <a:r>
              <a:rPr lang="de-DE" sz="1200" dirty="0" smtClean="0">
                <a:sym typeface="Wingdings" panose="05000000000000000000" pitchFamily="2" charset="2"/>
              </a:rPr>
              <a:t> Neutral).</a:t>
            </a:r>
          </a:p>
          <a:p>
            <a:endParaRPr lang="de-DE" sz="1200" dirty="0" smtClean="0">
              <a:sym typeface="Wingdings" panose="05000000000000000000" pitchFamily="2" charset="2"/>
            </a:endParaRPr>
          </a:p>
          <a:p>
            <a:r>
              <a:rPr lang="de-DE" sz="1200" dirty="0" smtClean="0">
                <a:sym typeface="Wingdings" panose="05000000000000000000" pitchFamily="2" charset="2"/>
              </a:rPr>
              <a:t>Car-internal </a:t>
            </a:r>
            <a:r>
              <a:rPr lang="de-DE" sz="1200" dirty="0" err="1" smtClean="0">
                <a:sym typeface="Wingdings" panose="05000000000000000000" pitchFamily="2" charset="2"/>
              </a:rPr>
              <a:t>logic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is</a:t>
            </a:r>
            <a:r>
              <a:rPr lang="de-DE" sz="1200" dirty="0" smtClean="0">
                <a:sym typeface="Wingdings" panose="05000000000000000000" pitchFamily="2" charset="2"/>
              </a:rPr>
              <a:t> not </a:t>
            </a:r>
            <a:r>
              <a:rPr lang="de-DE" sz="1200" dirty="0" err="1" smtClean="0">
                <a:sym typeface="Wingdings" panose="05000000000000000000" pitchFamily="2" charset="2"/>
              </a:rPr>
              <a:t>touched</a:t>
            </a:r>
            <a:r>
              <a:rPr lang="de-DE" sz="1200" dirty="0" smtClean="0"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ym typeface="Wingdings" panose="05000000000000000000" pitchFamily="2" charset="2"/>
              </a:rPr>
              <a:t>only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the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push-button </a:t>
            </a:r>
            <a:r>
              <a:rPr lang="de-DE" sz="1200" dirty="0" err="1" smtClean="0">
                <a:sym typeface="Wingdings" panose="05000000000000000000" pitchFamily="2" charset="2"/>
              </a:rPr>
              <a:t>is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duplicated</a:t>
            </a:r>
            <a:r>
              <a:rPr lang="de-DE" sz="1200" dirty="0" smtClean="0">
                <a:sym typeface="Wingdings" panose="05000000000000000000" pitchFamily="2" charset="2"/>
              </a:rPr>
              <a:t>.</a:t>
            </a: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 smtClean="0">
                <a:sym typeface="Wingdings" panose="05000000000000000000" pitchFamily="2" charset="2"/>
              </a:rPr>
              <a:t>Neutral-LED </a:t>
            </a:r>
            <a:r>
              <a:rPr lang="de-DE" sz="1200" dirty="0" err="1" smtClean="0">
                <a:sym typeface="Wingdings" panose="05000000000000000000" pitchFamily="2" charset="2"/>
              </a:rPr>
              <a:t>has</a:t>
            </a:r>
            <a:r>
              <a:rPr lang="de-DE" sz="1200" dirty="0" smtClean="0">
                <a:sym typeface="Wingdings" panose="05000000000000000000" pitchFamily="2" charset="2"/>
              </a:rPr>
              <a:t> a </a:t>
            </a:r>
            <a:r>
              <a:rPr lang="de-DE" sz="1200" dirty="0" err="1" smtClean="0">
                <a:sym typeface="Wingdings" panose="05000000000000000000" pitchFamily="2" charset="2"/>
              </a:rPr>
              <a:t>more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complex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signal</a:t>
            </a:r>
            <a:r>
              <a:rPr lang="de-DE" sz="1200" dirty="0" smtClean="0">
                <a:sym typeface="Wingdings" panose="05000000000000000000" pitchFamily="2" charset="2"/>
              </a:rPr>
              <a:t> (</a:t>
            </a:r>
            <a:r>
              <a:rPr lang="de-DE" sz="1200" dirty="0" err="1" smtClean="0">
                <a:sym typeface="Wingdings" panose="05000000000000000000" pitchFamily="2" charset="2"/>
              </a:rPr>
              <a:t>square-wave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instead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of</a:t>
            </a:r>
            <a:r>
              <a:rPr lang="de-DE" sz="1200" dirty="0" smtClean="0">
                <a:sym typeface="Wingdings" panose="05000000000000000000" pitchFamily="2" charset="2"/>
              </a:rPr>
              <a:t> pure high vs. </a:t>
            </a:r>
            <a:r>
              <a:rPr lang="de-DE" sz="1200" dirty="0" err="1" smtClean="0">
                <a:sym typeface="Wingdings" panose="05000000000000000000" pitchFamily="2" charset="2"/>
              </a:rPr>
              <a:t>low</a:t>
            </a:r>
            <a:r>
              <a:rPr lang="de-DE" sz="1200" dirty="0" smtClean="0">
                <a:sym typeface="Wingdings" panose="05000000000000000000" pitchFamily="2" charset="2"/>
              </a:rPr>
              <a:t>).</a:t>
            </a: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u="sng" dirty="0" smtClean="0">
                <a:sym typeface="Wingdings" panose="05000000000000000000" pitchFamily="2" charset="2"/>
              </a:rPr>
              <a:t>In </a:t>
            </a:r>
            <a:r>
              <a:rPr lang="de-DE" sz="1200" u="sng" dirty="0" err="1" smtClean="0">
                <a:sym typeface="Wingdings" panose="05000000000000000000" pitchFamily="2" charset="2"/>
              </a:rPr>
              <a:t>case</a:t>
            </a:r>
            <a:r>
              <a:rPr lang="de-DE" sz="1200" u="sng" dirty="0" smtClean="0">
                <a:sym typeface="Wingdings" panose="05000000000000000000" pitchFamily="2" charset="2"/>
              </a:rPr>
              <a:t> </a:t>
            </a:r>
            <a:r>
              <a:rPr lang="de-DE" sz="1200" u="sng" dirty="0" err="1" smtClean="0">
                <a:sym typeface="Wingdings" panose="05000000000000000000" pitchFamily="2" charset="2"/>
              </a:rPr>
              <a:t>of</a:t>
            </a:r>
            <a:r>
              <a:rPr lang="de-DE" sz="1200" u="sng" dirty="0" smtClean="0">
                <a:sym typeface="Wingdings" panose="05000000000000000000" pitchFamily="2" charset="2"/>
              </a:rPr>
              <a:t> </a:t>
            </a:r>
            <a:r>
              <a:rPr lang="de-DE" sz="1200" u="sng" dirty="0" err="1" smtClean="0">
                <a:sym typeface="Wingdings" panose="05000000000000000000" pitchFamily="2" charset="2"/>
              </a:rPr>
              <a:t>rebuild</a:t>
            </a:r>
            <a:r>
              <a:rPr lang="de-DE" sz="1200" u="sng" dirty="0" smtClean="0">
                <a:sym typeface="Wingdings" panose="05000000000000000000" pitchFamily="2" charset="2"/>
              </a:rPr>
              <a:t> </a:t>
            </a:r>
            <a:r>
              <a:rPr lang="de-DE" sz="1200" u="sng" dirty="0" err="1" smtClean="0">
                <a:sym typeface="Wingdings" panose="05000000000000000000" pitchFamily="2" charset="2"/>
              </a:rPr>
              <a:t>for</a:t>
            </a:r>
            <a:r>
              <a:rPr lang="de-DE" sz="1200" u="sng" dirty="0" smtClean="0">
                <a:sym typeface="Wingdings" panose="05000000000000000000" pitchFamily="2" charset="2"/>
              </a:rPr>
              <a:t> </a:t>
            </a:r>
            <a:r>
              <a:rPr lang="de-DE" sz="1200" u="sng" dirty="0" err="1" smtClean="0">
                <a:sym typeface="Wingdings" panose="05000000000000000000" pitchFamily="2" charset="2"/>
              </a:rPr>
              <a:t>your</a:t>
            </a:r>
            <a:r>
              <a:rPr lang="de-DE" sz="1200" u="sng" dirty="0" smtClean="0">
                <a:sym typeface="Wingdings" panose="05000000000000000000" pitchFamily="2" charset="2"/>
              </a:rPr>
              <a:t> </a:t>
            </a:r>
            <a:r>
              <a:rPr lang="de-DE" sz="1200" u="sng" dirty="0" err="1" smtClean="0">
                <a:sym typeface="Wingdings" panose="05000000000000000000" pitchFamily="2" charset="2"/>
              </a:rPr>
              <a:t>own</a:t>
            </a:r>
            <a:r>
              <a:rPr lang="de-DE" sz="1200" u="sng" dirty="0" smtClean="0">
                <a:sym typeface="Wingdings" panose="05000000000000000000" pitchFamily="2" charset="2"/>
              </a:rPr>
              <a:t> </a:t>
            </a:r>
            <a:r>
              <a:rPr lang="de-DE" sz="1200" u="sng" dirty="0" err="1" smtClean="0">
                <a:sym typeface="Wingdings" panose="05000000000000000000" pitchFamily="2" charset="2"/>
              </a:rPr>
              <a:t>car</a:t>
            </a:r>
            <a:r>
              <a:rPr lang="de-DE" sz="1200" u="sng" dirty="0" smtClean="0">
                <a:sym typeface="Wingdings" panose="05000000000000000000" pitchFamily="2" charset="2"/>
              </a:rPr>
              <a:t>:</a:t>
            </a:r>
          </a:p>
          <a:p>
            <a:r>
              <a:rPr lang="de-DE" sz="1200" dirty="0" smtClean="0">
                <a:sym typeface="Wingdings" panose="05000000000000000000" pitchFamily="2" charset="2"/>
              </a:rPr>
              <a:t>Check </a:t>
            </a:r>
            <a:r>
              <a:rPr lang="de-DE" sz="1200" dirty="0" err="1" smtClean="0">
                <a:sym typeface="Wingdings" panose="05000000000000000000" pitchFamily="2" charset="2"/>
              </a:rPr>
              <a:t>cable</a:t>
            </a:r>
            <a:r>
              <a:rPr lang="de-DE" sz="1200" dirty="0" smtClean="0">
                <a:sym typeface="Wingdings" panose="05000000000000000000" pitchFamily="2" charset="2"/>
              </a:rPr>
              <a:t>-situation </a:t>
            </a:r>
            <a:r>
              <a:rPr lang="de-DE" sz="1200" dirty="0" err="1" smtClean="0">
                <a:sym typeface="Wingdings" panose="05000000000000000000" pitchFamily="2" charset="2"/>
              </a:rPr>
              <a:t>and</a:t>
            </a:r>
            <a:r>
              <a:rPr lang="de-DE" sz="1200" dirty="0" smtClean="0">
                <a:sym typeface="Wingdings" panose="05000000000000000000" pitchFamily="2" charset="2"/>
              </a:rPr>
              <a:t> signal-</a:t>
            </a:r>
            <a:r>
              <a:rPr lang="de-DE" sz="1200" dirty="0" err="1" smtClean="0">
                <a:sym typeface="Wingdings" panose="05000000000000000000" pitchFamily="2" charset="2"/>
              </a:rPr>
              <a:t>flow</a:t>
            </a:r>
            <a:r>
              <a:rPr lang="de-DE" sz="1200" dirty="0" smtClean="0">
                <a:sym typeface="Wingdings" panose="05000000000000000000" pitchFamily="2" charset="2"/>
              </a:rPr>
              <a:t> in </a:t>
            </a:r>
            <a:r>
              <a:rPr lang="de-DE" sz="1200" u="sng" dirty="0" err="1" smtClean="0">
                <a:sym typeface="Wingdings" panose="05000000000000000000" pitchFamily="2" charset="2"/>
              </a:rPr>
              <a:t>your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ym typeface="Wingdings" panose="05000000000000000000" pitchFamily="2" charset="2"/>
              </a:rPr>
              <a:t>car</a:t>
            </a:r>
            <a:r>
              <a:rPr lang="de-DE" sz="1200" dirty="0" smtClean="0">
                <a:sym typeface="Wingdings" panose="05000000000000000000" pitchFamily="2" charset="2"/>
              </a:rPr>
              <a:t>!!</a:t>
            </a:r>
          </a:p>
          <a:p>
            <a:endParaRPr lang="de-DE" sz="1200" dirty="0" smtClean="0">
              <a:sym typeface="Wingdings" panose="05000000000000000000" pitchFamily="2" charset="2"/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4373752">
            <a:off x="7181257" y="2762010"/>
            <a:ext cx="70879" cy="11430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/>
          <p:cNvSpPr/>
          <p:nvPr/>
        </p:nvSpPr>
        <p:spPr>
          <a:xfrm rot="15567432">
            <a:off x="7007931" y="2800291"/>
            <a:ext cx="70879" cy="11430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/>
          <p:cNvSpPr/>
          <p:nvPr/>
        </p:nvSpPr>
        <p:spPr>
          <a:xfrm rot="15061766">
            <a:off x="7564164" y="3419234"/>
            <a:ext cx="70879" cy="114308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/>
          <p:cNvSpPr/>
          <p:nvPr/>
        </p:nvSpPr>
        <p:spPr>
          <a:xfrm rot="13276879">
            <a:off x="7895156" y="3603794"/>
            <a:ext cx="70879" cy="114308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8345993" y="3330658"/>
            <a:ext cx="864394" cy="166688"/>
          </a:xfrm>
          <a:custGeom>
            <a:avLst/>
            <a:gdLst>
              <a:gd name="connsiteX0" fmla="*/ 0 w 864394"/>
              <a:gd name="connsiteY0" fmla="*/ 161925 h 166688"/>
              <a:gd name="connsiteX1" fmla="*/ 111919 w 864394"/>
              <a:gd name="connsiteY1" fmla="*/ 161925 h 166688"/>
              <a:gd name="connsiteX2" fmla="*/ 111919 w 864394"/>
              <a:gd name="connsiteY2" fmla="*/ 2382 h 166688"/>
              <a:gd name="connsiteX3" fmla="*/ 169069 w 864394"/>
              <a:gd name="connsiteY3" fmla="*/ 2382 h 166688"/>
              <a:gd name="connsiteX4" fmla="*/ 169069 w 864394"/>
              <a:gd name="connsiteY4" fmla="*/ 166688 h 166688"/>
              <a:gd name="connsiteX5" fmla="*/ 223838 w 864394"/>
              <a:gd name="connsiteY5" fmla="*/ 166688 h 166688"/>
              <a:gd name="connsiteX6" fmla="*/ 223838 w 864394"/>
              <a:gd name="connsiteY6" fmla="*/ 2382 h 166688"/>
              <a:gd name="connsiteX7" fmla="*/ 278607 w 864394"/>
              <a:gd name="connsiteY7" fmla="*/ 2382 h 166688"/>
              <a:gd name="connsiteX8" fmla="*/ 278607 w 864394"/>
              <a:gd name="connsiteY8" fmla="*/ 164307 h 166688"/>
              <a:gd name="connsiteX9" fmla="*/ 333375 w 864394"/>
              <a:gd name="connsiteY9" fmla="*/ 164307 h 166688"/>
              <a:gd name="connsiteX10" fmla="*/ 333375 w 864394"/>
              <a:gd name="connsiteY10" fmla="*/ 0 h 166688"/>
              <a:gd name="connsiteX11" fmla="*/ 390525 w 864394"/>
              <a:gd name="connsiteY11" fmla="*/ 0 h 166688"/>
              <a:gd name="connsiteX12" fmla="*/ 390525 w 864394"/>
              <a:gd name="connsiteY12" fmla="*/ 161925 h 166688"/>
              <a:gd name="connsiteX13" fmla="*/ 864394 w 864394"/>
              <a:gd name="connsiteY13" fmla="*/ 161925 h 16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4394" h="166688">
                <a:moveTo>
                  <a:pt x="0" y="161925"/>
                </a:moveTo>
                <a:lnTo>
                  <a:pt x="111919" y="161925"/>
                </a:lnTo>
                <a:lnTo>
                  <a:pt x="111919" y="2382"/>
                </a:lnTo>
                <a:lnTo>
                  <a:pt x="169069" y="2382"/>
                </a:lnTo>
                <a:lnTo>
                  <a:pt x="169069" y="166688"/>
                </a:lnTo>
                <a:lnTo>
                  <a:pt x="223838" y="166688"/>
                </a:lnTo>
                <a:lnTo>
                  <a:pt x="223838" y="2382"/>
                </a:lnTo>
                <a:lnTo>
                  <a:pt x="278607" y="2382"/>
                </a:lnTo>
                <a:lnTo>
                  <a:pt x="278607" y="164307"/>
                </a:lnTo>
                <a:lnTo>
                  <a:pt x="333375" y="164307"/>
                </a:lnTo>
                <a:lnTo>
                  <a:pt x="333375" y="0"/>
                </a:lnTo>
                <a:lnTo>
                  <a:pt x="390525" y="0"/>
                </a:lnTo>
                <a:lnTo>
                  <a:pt x="390525" y="161925"/>
                </a:lnTo>
                <a:lnTo>
                  <a:pt x="864394" y="161925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 rot="20736842">
            <a:off x="8781691" y="4800612"/>
            <a:ext cx="377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12V</a:t>
            </a:r>
            <a:endParaRPr lang="de-DE" sz="800" dirty="0" smtClean="0"/>
          </a:p>
        </p:txBody>
      </p:sp>
      <p:sp>
        <p:nvSpPr>
          <p:cNvPr id="50" name="Textfeld 49"/>
          <p:cNvSpPr txBox="1"/>
          <p:nvPr/>
        </p:nvSpPr>
        <p:spPr>
          <a:xfrm rot="20736842">
            <a:off x="8835725" y="4925648"/>
            <a:ext cx="399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GND</a:t>
            </a:r>
            <a:endParaRPr lang="de-DE" sz="800" dirty="0"/>
          </a:p>
        </p:txBody>
      </p:sp>
      <p:sp>
        <p:nvSpPr>
          <p:cNvPr id="51" name="Textfeld 50"/>
          <p:cNvSpPr txBox="1"/>
          <p:nvPr/>
        </p:nvSpPr>
        <p:spPr>
          <a:xfrm rot="20736842">
            <a:off x="8933357" y="5185922"/>
            <a:ext cx="511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LED_N</a:t>
            </a:r>
            <a:endParaRPr lang="de-DE" sz="800" dirty="0"/>
          </a:p>
        </p:txBody>
      </p:sp>
      <p:sp>
        <p:nvSpPr>
          <p:cNvPr id="52" name="Textfeld 51"/>
          <p:cNvSpPr txBox="1"/>
          <p:nvPr/>
        </p:nvSpPr>
        <p:spPr>
          <a:xfrm rot="20736842">
            <a:off x="8888994" y="5072183"/>
            <a:ext cx="340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SSA</a:t>
            </a:r>
            <a:endParaRPr lang="de-DE" sz="800" dirty="0"/>
          </a:p>
        </p:txBody>
      </p:sp>
      <p:sp>
        <p:nvSpPr>
          <p:cNvPr id="53" name="Textfeld 52"/>
          <p:cNvSpPr txBox="1"/>
          <p:nvPr/>
        </p:nvSpPr>
        <p:spPr>
          <a:xfrm rot="20736842">
            <a:off x="8990963" y="5320273"/>
            <a:ext cx="547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LED_SSA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1557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189</Words>
  <Application>Microsoft Office PowerPoint</Application>
  <PresentationFormat>A4-Papier (210x297 mm)</PresentationFormat>
  <Paragraphs>37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PowerPoint-Präsentation</vt:lpstr>
    </vt:vector>
  </TitlesOfParts>
  <Company>Airbus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Luehrs, Ole</dc:creator>
  <cp:lastModifiedBy>Luehrs, Ole</cp:lastModifiedBy>
  <cp:revision>23</cp:revision>
  <dcterms:created xsi:type="dcterms:W3CDTF">2020-02-24T06:56:18Z</dcterms:created>
  <dcterms:modified xsi:type="dcterms:W3CDTF">2020-02-26T07:16:59Z</dcterms:modified>
</cp:coreProperties>
</file>