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6" r:id="rId3"/>
    <p:sldId id="272" r:id="rId4"/>
    <p:sldId id="286" r:id="rId5"/>
    <p:sldId id="308" r:id="rId6"/>
    <p:sldId id="273" r:id="rId7"/>
    <p:sldId id="282" r:id="rId8"/>
    <p:sldId id="302" r:id="rId9"/>
    <p:sldId id="293" r:id="rId10"/>
    <p:sldId id="289" r:id="rId11"/>
    <p:sldId id="307" r:id="rId12"/>
    <p:sldId id="303" r:id="rId13"/>
    <p:sldId id="298" r:id="rId14"/>
    <p:sldId id="301" r:id="rId15"/>
    <p:sldId id="300" r:id="rId16"/>
    <p:sldId id="304" r:id="rId17"/>
    <p:sldId id="305" r:id="rId18"/>
    <p:sldId id="306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10" autoAdjust="0"/>
  </p:normalViewPr>
  <p:slideViewPr>
    <p:cSldViewPr snapToGrid="0" showGuides="1">
      <p:cViewPr varScale="1">
        <p:scale>
          <a:sx n="71" d="100"/>
          <a:sy n="71" d="100"/>
        </p:scale>
        <p:origin x="69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9F922E-7945-432A-9D31-3F9D57CB5C5C}" type="datetime1">
              <a:rPr lang="fr-FR" smtClean="0"/>
              <a:t>03/10/2024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A65FAC-8D00-4B8B-BF17-28514BAF2ABF}" type="datetime1">
              <a:rPr lang="fr-FR" noProof="0" smtClean="0"/>
              <a:t>03/10/2024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11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470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203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163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377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344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236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7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865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1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26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8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064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30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421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88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Rectangle 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Espace réservé d’image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’image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6" name="Espace réservé d’image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’image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’image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5" name="Espace réservé d’image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6" name="Espace réservé d’image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8" name="Espace réservé d’image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3" name="Espace réservé du texte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4" name="Triangle isocè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5" name="Espace réservé d’image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7" name="Espace réservé d’image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texte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8" name="Espace réservé du texte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9" name="Espace réservé du texte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0" name="Espace réservé d’image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’image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6" name="Espace réservé d’image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’image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space réservé du texte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4" name="Espace réservé d’image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5" name="Espace réservé d’image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Espace réservé du texte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5" name="Espace réservé du texte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9" name="Espace réservé du texte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50" name="Espace réservé du texte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51" name="Espace réservé d’image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2" name="Espace réservé d’image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3" name="Espace réservé d’image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8" name="Espace réservé d’image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’image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0" name="Espace réservé d’image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1" name="Espace réservé du texte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3" name="Espace réservé du texte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7" name="Espace réservé du texte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4" name="Espace réservé du texte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8" name="Espace réservé d’image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’image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0" name="Espace réservé d’image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1" name="Espace réservé du texte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3" name="Espace réservé du texte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7" name="Espace réservé du texte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4" name="Espace réservé du texte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buNone/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7" name="Espace réservé de graphique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9" name="Espace réservé de graphique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0" name="Espace réservé de graphique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e graphique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 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ln>
                <a:noFill/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’image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fr-FR" noProof="0"/>
              <a:t>Ajoutez une image ici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fr-FR" noProof="0"/>
              <a:t>Ajoutez une image ici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4" name="Espace réservé d’image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4" y="1512889"/>
            <a:ext cx="5156237" cy="3262311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 err="1"/>
              <a:t>ProteusCode</a:t>
            </a:r>
            <a:r>
              <a:rPr lang="fr-FR" dirty="0"/>
              <a:t> V2</a:t>
            </a:r>
            <a:br>
              <a:rPr lang="fr-FR" dirty="0"/>
            </a:br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Projet DevOps – Solution IT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7700" y="4518024"/>
            <a:ext cx="5372100" cy="147804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ProteusCode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: automatisée, sécurisée, facile à déployer, backup (sauvegarde &amp; restauration), </a:t>
            </a: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undeploy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(désinstallation) 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4749" y="571500"/>
            <a:ext cx="5372096" cy="1781805"/>
          </a:xfrm>
        </p:spPr>
        <p:txBody>
          <a:bodyPr rtlCol="0"/>
          <a:lstStyle/>
          <a:p>
            <a:pPr algn="l" rtl="0"/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ProteusCode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: utilise les pratiques DevOps (docker, containers, Ansible, </a:t>
            </a: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Terraform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Jenkins, </a:t>
            </a: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Sonarqube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Kubernetes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 </a:t>
            </a:r>
          </a:p>
          <a:p>
            <a:pPr algn="l" rtl="0"/>
            <a:endParaRPr lang="fr-FR" sz="2000" dirty="0"/>
          </a:p>
          <a:p>
            <a:pPr algn="l" rtl="0"/>
            <a:r>
              <a:rPr lang="fr-FR" sz="2000" dirty="0"/>
              <a:t>Contraintes (coût): PC, MV, Cloud</a:t>
            </a:r>
          </a:p>
        </p:txBody>
      </p:sp>
      <p:pic>
        <p:nvPicPr>
          <p:cNvPr id="13" name="Espace réservé d’image 12">
            <a:extLst>
              <a:ext uri="{FF2B5EF4-FFF2-40B4-BE49-F238E27FC236}">
                <a16:creationId xmlns:a16="http://schemas.microsoft.com/office/drawing/2014/main" id="{C56F6876-F532-4396-8FC3-BEB43E626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Espace réservé d’image 14">
            <a:extLst>
              <a:ext uri="{FF2B5EF4-FFF2-40B4-BE49-F238E27FC236}">
                <a16:creationId xmlns:a16="http://schemas.microsoft.com/office/drawing/2014/main" id="{95339E7E-14EB-4886-A417-E9C84CA1E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 rtlCol="0"/>
          <a:lstStyle/>
          <a:p>
            <a:pPr rtl="0"/>
            <a:fld id="{03DC2DEF-D2FE-4B45-ABA4-9F153FD1C98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2EF829A-7A5C-345B-9D21-166CF3FF33F3}"/>
              </a:ext>
            </a:extLst>
          </p:cNvPr>
          <p:cNvSpPr txBox="1"/>
          <p:nvPr/>
        </p:nvSpPr>
        <p:spPr>
          <a:xfrm>
            <a:off x="1961297" y="361950"/>
            <a:ext cx="83058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A637578-FBAD-26E8-F908-73002CDF2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948" y="4312218"/>
            <a:ext cx="3641090" cy="2596515"/>
          </a:xfrm>
          <a:prstGeom prst="rect">
            <a:avLst/>
          </a:prstGeom>
        </p:spPr>
      </p:pic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E2BFFE84-A583-0A4D-EB16-2D33A67A04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073" b="9073"/>
          <a:stretch>
            <a:fillRect/>
          </a:stretch>
        </p:blipFill>
        <p:spPr>
          <a:xfrm>
            <a:off x="115649" y="1619166"/>
            <a:ext cx="7477457" cy="269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5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1117545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Périmètre du projet</a:t>
            </a:r>
            <a:br>
              <a:rPr lang="fr-FR" dirty="0"/>
            </a:br>
            <a:r>
              <a:rPr lang="fr-FR" sz="1800" dirty="0"/>
              <a:t>L’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 sera à destination de tout client (particulier ou entreprise) souhaitant avoir une solution rapide et facile d’utilisation de n’importe où et n’importe quand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12</a:t>
            </a:fld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739373"/>
            <a:ext cx="5630165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Les livrables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472170"/>
            <a:ext cx="5630165" cy="1953455"/>
          </a:xfrm>
        </p:spPr>
        <p:txBody>
          <a:bodyPr rtlCol="0"/>
          <a:lstStyle/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Référentiel du projet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Cahier de charges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Spécifications fonctionnelles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Spécifications techniques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L’application </a:t>
            </a:r>
            <a:r>
              <a:rPr lang="fr-FR" sz="1800" dirty="0" err="1">
                <a:effectLst/>
                <a:latin typeface="Liberation Serif"/>
                <a:ea typeface="Liberation Serif"/>
                <a:cs typeface="Liberation Serif"/>
              </a:rPr>
              <a:t>ProteusCode</a:t>
            </a:r>
            <a:endParaRPr lang="fr-FR" sz="1800" dirty="0">
              <a:effectLst/>
              <a:latin typeface="Liberation Serif"/>
              <a:ea typeface="Liberation Serif"/>
              <a:cs typeface="Liberation Serif"/>
            </a:endParaRP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709393"/>
            <a:ext cx="5582064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Les serveurs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456" y="4287810"/>
            <a:ext cx="5724524" cy="2152805"/>
          </a:xfrm>
        </p:spPr>
        <p:txBody>
          <a:bodyPr rtlCol="0">
            <a:noAutofit/>
          </a:bodyPr>
          <a:lstStyle/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Proteus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pour les tests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git de versionning des codes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pour cette version 2 du projet </a:t>
            </a:r>
            <a:r>
              <a:rPr lang="fr-FR" sz="1800" dirty="0" err="1">
                <a:effectLst/>
                <a:latin typeface="Liberation Serif"/>
                <a:ea typeface="Liberation Serif"/>
                <a:cs typeface="Liberation Serif"/>
              </a:rPr>
              <a:t>ProteusCode</a:t>
            </a:r>
            <a:endParaRPr lang="fr-FR" sz="2400" dirty="0"/>
          </a:p>
        </p:txBody>
      </p:sp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Espace réservé d’image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F465C2-E9C8-819F-5CC3-2A9D4831100F}"/>
              </a:ext>
            </a:extLst>
          </p:cNvPr>
          <p:cNvSpPr/>
          <p:nvPr/>
        </p:nvSpPr>
        <p:spPr>
          <a:xfrm>
            <a:off x="465835" y="4227850"/>
            <a:ext cx="5487705" cy="2167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72EBA-4FEE-F7E8-034E-C5D1E6000F72}"/>
              </a:ext>
            </a:extLst>
          </p:cNvPr>
          <p:cNvSpPr/>
          <p:nvPr/>
        </p:nvSpPr>
        <p:spPr>
          <a:xfrm>
            <a:off x="6281738" y="4227850"/>
            <a:ext cx="5487705" cy="2205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11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119401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Les contributeurs</a:t>
            </a:r>
            <a:br>
              <a:rPr lang="fr-FR" dirty="0"/>
            </a:br>
            <a:r>
              <a:rPr lang="fr-FR" sz="2000" b="0" dirty="0"/>
              <a:t>peuvent être: interne membre équipe projet, externe c’est un utilisateur X.</a:t>
            </a:r>
            <a:br>
              <a:rPr lang="fr-FR" sz="2000" b="0" dirty="0"/>
            </a:br>
            <a:r>
              <a:rPr lang="fr-FR" sz="2000" b="0" dirty="0"/>
              <a:t>demandes des modifications non réalisées par GOZAIMASS n’engage plus celle-ci sur la maintenance du produit,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5847467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smtClean="0"/>
              <a:t>13</a:t>
            </a:fld>
            <a:endParaRPr lang="fr-FR"/>
          </a:p>
        </p:txBody>
      </p:sp>
      <p:pic>
        <p:nvPicPr>
          <p:cNvPr id="29" name="Espace réservé d’image 28">
            <a:extLst>
              <a:ext uri="{FF2B5EF4-FFF2-40B4-BE49-F238E27FC236}">
                <a16:creationId xmlns:a16="http://schemas.microsoft.com/office/drawing/2014/main" id="{8D53E665-9B7D-413E-815E-AF0082AFF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741" b="8742"/>
          <a:stretch/>
        </p:blipFill>
        <p:spPr>
          <a:xfrm>
            <a:off x="9522844" y="2581044"/>
            <a:ext cx="2051623" cy="1830932"/>
          </a:xfr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1474" y="4788514"/>
            <a:ext cx="2686613" cy="666781"/>
          </a:xfrm>
        </p:spPr>
        <p:txBody>
          <a:bodyPr rtlCol="0"/>
          <a:lstStyle/>
          <a:p>
            <a:pPr rtl="0"/>
            <a:r>
              <a:rPr lang="fr-FR" dirty="0"/>
              <a:t>Développeur sur le projet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16099" y="4788514"/>
            <a:ext cx="2686613" cy="666781"/>
          </a:xfrm>
        </p:spPr>
        <p:txBody>
          <a:bodyPr rtlCol="0"/>
          <a:lstStyle/>
          <a:p>
            <a:pPr rtl="0"/>
            <a:r>
              <a:rPr lang="fr-FR" dirty="0"/>
              <a:t>Chef de projet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60723" y="4788514"/>
            <a:ext cx="2686613" cy="666781"/>
          </a:xfrm>
        </p:spPr>
        <p:txBody>
          <a:bodyPr rtlCol="0"/>
          <a:lstStyle/>
          <a:p>
            <a:pPr rtl="0"/>
            <a:r>
              <a:rPr lang="fr-FR" dirty="0"/>
              <a:t>Ingénieur DevOps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7372C0BC-293C-400A-8073-0246B833FC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205350" y="4788514"/>
            <a:ext cx="2686613" cy="666781"/>
          </a:xfrm>
        </p:spPr>
        <p:txBody>
          <a:bodyPr rtlCol="0"/>
          <a:lstStyle/>
          <a:p>
            <a:pPr rtl="0"/>
            <a:r>
              <a:rPr lang="fr-FR" dirty="0"/>
              <a:t>Stagiaire</a:t>
            </a:r>
          </a:p>
        </p:txBody>
      </p:sp>
      <p:pic>
        <p:nvPicPr>
          <p:cNvPr id="25" name="Espace réservé d’image 24" descr="Personne posant&#10;&#10;">
            <a:extLst>
              <a:ext uri="{FF2B5EF4-FFF2-40B4-BE49-F238E27FC236}">
                <a16:creationId xmlns:a16="http://schemas.microsoft.com/office/drawing/2014/main" id="{104C104E-9EBC-4154-906F-14A298E9EF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968" y="2480436"/>
            <a:ext cx="2051623" cy="1829755"/>
          </a:xfrm>
          <a:prstGeom prst="rect">
            <a:avLst/>
          </a:prstGeom>
        </p:spPr>
      </p:pic>
      <p:pic>
        <p:nvPicPr>
          <p:cNvPr id="26" name="Espace réservé d’image 25" descr="Personne regardant l’appareil photo&#10;&#10;">
            <a:extLst>
              <a:ext uri="{FF2B5EF4-FFF2-40B4-BE49-F238E27FC236}">
                <a16:creationId xmlns:a16="http://schemas.microsoft.com/office/drawing/2014/main" id="{B12E57E0-F016-4B3F-9126-3A11698F325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2160" y="2480436"/>
            <a:ext cx="2051623" cy="1829755"/>
          </a:xfrm>
          <a:prstGeom prst="rect">
            <a:avLst/>
          </a:prstGeom>
        </p:spPr>
      </p:pic>
      <p:pic>
        <p:nvPicPr>
          <p:cNvPr id="27" name="Espace réservé d’image 26" descr="Homme ">
            <a:extLst>
              <a:ext uri="{FF2B5EF4-FFF2-40B4-BE49-F238E27FC236}">
                <a16:creationId xmlns:a16="http://schemas.microsoft.com/office/drawing/2014/main" id="{F5B38C71-905C-4A1A-97EF-31546F4BF60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8218" y="2462590"/>
            <a:ext cx="2051623" cy="182975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34D2F2-18A8-7F3E-9D2A-FF2BCE37BA14}"/>
              </a:ext>
            </a:extLst>
          </p:cNvPr>
          <p:cNvSpPr txBox="1">
            <a:spLocks/>
          </p:cNvSpPr>
          <p:nvPr/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C2DEF-D2FE-4B45-ABA4-9F153FD1C98A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04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1148404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Les PERSONAS</a:t>
            </a:r>
            <a:br>
              <a:rPr lang="fr-FR" dirty="0"/>
            </a:br>
            <a:r>
              <a:rPr lang="fr-FR" sz="1800" dirty="0" err="1"/>
              <a:t>ProteusCode</a:t>
            </a:r>
            <a:r>
              <a:rPr lang="fr-FR" sz="1800" dirty="0"/>
              <a:t> à pour objectif d’éliminer les frustrations exprimées par ces personnes. </a:t>
            </a:r>
            <a:br>
              <a:rPr lang="fr-FR" sz="1800" dirty="0"/>
            </a:br>
            <a:r>
              <a:rPr lang="fr-FR" sz="1800" dirty="0"/>
              <a:t>Voici entre autres quelques frustrations que l’application va résoudre: 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5847467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smtClean="0"/>
              <a:t>14</a:t>
            </a:fld>
            <a:endParaRPr lang="fr-FR"/>
          </a:p>
        </p:txBody>
      </p:sp>
      <p:pic>
        <p:nvPicPr>
          <p:cNvPr id="29" name="Espace réservé d’image 28">
            <a:extLst>
              <a:ext uri="{FF2B5EF4-FFF2-40B4-BE49-F238E27FC236}">
                <a16:creationId xmlns:a16="http://schemas.microsoft.com/office/drawing/2014/main" id="{8D53E665-9B7D-413E-815E-AF0082AFF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741" b="8742"/>
          <a:stretch/>
        </p:blipFill>
        <p:spPr>
          <a:xfrm>
            <a:off x="9522844" y="2144318"/>
            <a:ext cx="2051623" cy="1830932"/>
          </a:xfr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1474" y="4392732"/>
            <a:ext cx="2686613" cy="666781"/>
          </a:xfrm>
        </p:spPr>
        <p:txBody>
          <a:bodyPr rtlCol="0"/>
          <a:lstStyle/>
          <a:p>
            <a:pPr algn="l" rtl="0"/>
            <a:r>
              <a:rPr lang="fr-FR" sz="1600" dirty="0"/>
              <a:t>Référent pédagogique dans un centre de formation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6EBA6953-980C-4C61-AFA3-018201F6E2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71474" y="5059513"/>
            <a:ext cx="2686613" cy="1332032"/>
          </a:xfrm>
        </p:spPr>
        <p:txBody>
          <a:bodyPr rtlCol="0"/>
          <a:lstStyle/>
          <a:p>
            <a:pPr algn="l" rtl="0"/>
            <a:r>
              <a:rPr lang="fr-FR" dirty="0"/>
              <a:t>Pouvoir déployer rapidement des technologies  sur demande de élèves ou formateurs et selon des besoins à un instant T 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16099" y="4392732"/>
            <a:ext cx="2686613" cy="666781"/>
          </a:xfrm>
        </p:spPr>
        <p:txBody>
          <a:bodyPr rtlCol="0"/>
          <a:lstStyle/>
          <a:p>
            <a:pPr rtl="0"/>
            <a:r>
              <a:rPr lang="fr-FR" sz="1600" dirty="0">
                <a:solidFill>
                  <a:schemeClr val="accent1"/>
                </a:solidFill>
              </a:rPr>
              <a:t>Freelance IT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E61202C-1274-459A-A89D-C23AE8A261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42793" y="4916774"/>
            <a:ext cx="3157928" cy="1940668"/>
          </a:xfrm>
        </p:spPr>
        <p:txBody>
          <a:bodyPr rtlCol="0"/>
          <a:lstStyle/>
          <a:p>
            <a:pPr algn="l" rtl="0"/>
            <a:r>
              <a:rPr lang="fr-FR" dirty="0"/>
              <a:t>Avoir une application sécurisée, déployable rapidement depuis n’importe où et n’importe quand et sur n’importe quel environnement (cloud, </a:t>
            </a:r>
            <a:r>
              <a:rPr lang="fr-FR" dirty="0" err="1"/>
              <a:t>vm</a:t>
            </a:r>
            <a:r>
              <a:rPr lang="fr-FR" dirty="0"/>
              <a:t>, pc…etc.),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60723" y="4392732"/>
            <a:ext cx="2686613" cy="666781"/>
          </a:xfrm>
        </p:spPr>
        <p:txBody>
          <a:bodyPr rtlCol="0"/>
          <a:lstStyle/>
          <a:p>
            <a:r>
              <a:rPr lang="fr-FR" sz="1600" dirty="0">
                <a:solidFill>
                  <a:schemeClr val="accent1"/>
                </a:solidFill>
              </a:rPr>
              <a:t>Ingénieur DevOps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6E82B8CE-8692-4360-9A23-C2348C7B85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26032" y="5059512"/>
            <a:ext cx="2801664" cy="1332033"/>
          </a:xfrm>
        </p:spPr>
        <p:txBody>
          <a:bodyPr rtlCol="0"/>
          <a:lstStyle/>
          <a:p>
            <a:pPr algn="l"/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Réduire le temps passé à l’installation des outils afin d’augmenter la productivité de l’entreprise</a:t>
            </a:r>
            <a:r>
              <a:rPr lang="fr-FR" sz="1800" b="1" dirty="0">
                <a:effectLst/>
                <a:latin typeface="Liberation Serif"/>
                <a:ea typeface="Liberation Serif"/>
                <a:cs typeface="Liberation Serif"/>
              </a:rPr>
              <a:t> </a:t>
            </a:r>
            <a:endParaRPr lang="fr-FR" sz="1800" dirty="0">
              <a:effectLst/>
              <a:latin typeface="Liberation Serif"/>
              <a:ea typeface="Liberation Serif"/>
              <a:cs typeface="Liberation Serif"/>
            </a:endParaRPr>
          </a:p>
          <a:p>
            <a:pPr algn="l" rtl="0"/>
            <a:endParaRPr lang="fr-FR" dirty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7372C0BC-293C-400A-8073-0246B833FC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205350" y="4392732"/>
            <a:ext cx="2686613" cy="666781"/>
          </a:xfrm>
        </p:spPr>
        <p:txBody>
          <a:bodyPr rtlCol="0"/>
          <a:lstStyle/>
          <a:p>
            <a:r>
              <a:rPr lang="fr-FR" sz="1600" dirty="0">
                <a:solidFill>
                  <a:schemeClr val="accent1"/>
                </a:solidFill>
              </a:rPr>
              <a:t>Stagiaire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A7CB8132-D875-4ED5-9967-5C58F21B10E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273588" y="5059511"/>
            <a:ext cx="2686613" cy="1332033"/>
          </a:xfrm>
        </p:spPr>
        <p:txBody>
          <a:bodyPr rtlCol="0"/>
          <a:lstStyle/>
          <a:p>
            <a:pPr algn="l" rtl="0"/>
            <a:r>
              <a:rPr lang="fr-FR" dirty="0"/>
              <a:t>Apprendre le serveur Proteus et utiliser un environnement contenant les nécessaires, facile d’installation pour travailler ses TPs</a:t>
            </a:r>
          </a:p>
        </p:txBody>
      </p:sp>
      <p:pic>
        <p:nvPicPr>
          <p:cNvPr id="25" name="Espace réservé d’image 24" descr="Personne posant&#10;&#10;">
            <a:extLst>
              <a:ext uri="{FF2B5EF4-FFF2-40B4-BE49-F238E27FC236}">
                <a16:creationId xmlns:a16="http://schemas.microsoft.com/office/drawing/2014/main" id="{104C104E-9EBC-4154-906F-14A298E9EF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968" y="2043710"/>
            <a:ext cx="2051623" cy="1829755"/>
          </a:xfrm>
          <a:prstGeom prst="rect">
            <a:avLst/>
          </a:prstGeom>
        </p:spPr>
      </p:pic>
      <p:pic>
        <p:nvPicPr>
          <p:cNvPr id="26" name="Espace réservé d’image 25" descr="Personne regardant l’appareil photo&#10;&#10;">
            <a:extLst>
              <a:ext uri="{FF2B5EF4-FFF2-40B4-BE49-F238E27FC236}">
                <a16:creationId xmlns:a16="http://schemas.microsoft.com/office/drawing/2014/main" id="{B12E57E0-F016-4B3F-9126-3A11698F325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2160" y="2043710"/>
            <a:ext cx="2051623" cy="1829755"/>
          </a:xfrm>
          <a:prstGeom prst="rect">
            <a:avLst/>
          </a:prstGeom>
        </p:spPr>
      </p:pic>
      <p:pic>
        <p:nvPicPr>
          <p:cNvPr id="27" name="Espace réservé d’image 26" descr="Homme ">
            <a:extLst>
              <a:ext uri="{FF2B5EF4-FFF2-40B4-BE49-F238E27FC236}">
                <a16:creationId xmlns:a16="http://schemas.microsoft.com/office/drawing/2014/main" id="{F5B38C71-905C-4A1A-97EF-31546F4BF60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8218" y="2025864"/>
            <a:ext cx="2051623" cy="182975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EC8D0F4-891C-322C-3E3B-75D9C51BB7BB}"/>
              </a:ext>
            </a:extLst>
          </p:cNvPr>
          <p:cNvSpPr txBox="1">
            <a:spLocks/>
          </p:cNvSpPr>
          <p:nvPr/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C2DEF-D2FE-4B45-ABA4-9F153FD1C98A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477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Mon Rôle dans le projet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15</a:t>
            </a:fld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099" y="1450975"/>
            <a:ext cx="4271561" cy="4554040"/>
          </a:xfrm>
        </p:spPr>
        <p:txBody>
          <a:bodyPr rtlCol="0">
            <a:noAutofit/>
          </a:bodyPr>
          <a:lstStyle/>
          <a:p>
            <a:pPr rtl="0"/>
            <a:r>
              <a:rPr lang="fr-FR" sz="2000" dirty="0"/>
              <a:t>J’interviens en tant qu’Admin DevOps</a:t>
            </a:r>
          </a:p>
          <a:p>
            <a:pPr rtl="0"/>
            <a:r>
              <a:rPr lang="fr-FR" sz="2000" dirty="0"/>
              <a:t>Je participe à la configuration de l’infrastructure (</a:t>
            </a:r>
            <a:r>
              <a:rPr lang="fr-FR" sz="2000" dirty="0" err="1"/>
              <a:t>Terraform</a:t>
            </a:r>
            <a:r>
              <a:rPr lang="fr-FR" sz="2000" dirty="0"/>
              <a:t>) et l’installation des outils (Ansible) pour la mise en place de la containerisation.</a:t>
            </a:r>
          </a:p>
          <a:p>
            <a:pPr rtl="0"/>
            <a:endParaRPr lang="fr-FR" sz="2000" dirty="0"/>
          </a:p>
          <a:p>
            <a:pPr rtl="0"/>
            <a:r>
              <a:rPr lang="fr-FR" sz="2000" dirty="0"/>
              <a:t>J’interviens également sur la partie gestion de projet et je rédige le CDC, les spécifications fonctionnelles et techniques,</a:t>
            </a:r>
          </a:p>
          <a:p>
            <a:pPr rtl="0"/>
            <a:endParaRPr lang="fr-FR" sz="2000" dirty="0"/>
          </a:p>
          <a:p>
            <a:pPr rtl="0"/>
            <a:r>
              <a:rPr lang="fr-FR" sz="2000" dirty="0"/>
              <a:t>Je testerai l’application en production après les CI/CD et le CD/CD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A33CA3-9419-A71E-90C0-AAACE82BDBBD}"/>
              </a:ext>
            </a:extLst>
          </p:cNvPr>
          <p:cNvSpPr/>
          <p:nvPr/>
        </p:nvSpPr>
        <p:spPr>
          <a:xfrm>
            <a:off x="4954137" y="1187355"/>
            <a:ext cx="6796585" cy="4954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1495E06-9B97-A7DB-578C-459E1BE7D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910" y="1337481"/>
            <a:ext cx="6527990" cy="46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A33CA3-9419-A71E-90C0-AAACE82BDBBD}"/>
              </a:ext>
            </a:extLst>
          </p:cNvPr>
          <p:cNvSpPr/>
          <p:nvPr/>
        </p:nvSpPr>
        <p:spPr>
          <a:xfrm>
            <a:off x="4981433" y="1187355"/>
            <a:ext cx="4844955" cy="49541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Exemple de recherche effectuée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16</a:t>
            </a:fld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77407" y="1387404"/>
            <a:ext cx="4065588" cy="4283241"/>
          </a:xfrm>
        </p:spPr>
        <p:txBody>
          <a:bodyPr rtlCol="0">
            <a:normAutofit/>
          </a:bodyPr>
          <a:lstStyle/>
          <a:p>
            <a:pPr algn="just" rtl="0"/>
            <a:endParaRPr lang="fr-FR" dirty="0"/>
          </a:p>
          <a:p>
            <a:pPr rtl="0"/>
            <a:r>
              <a:rPr lang="fr-FR" dirty="0"/>
              <a:t>Etudier l’intégration de </a:t>
            </a:r>
            <a:r>
              <a:rPr lang="fr-FR" dirty="0" err="1"/>
              <a:t>ProteusCode</a:t>
            </a:r>
            <a:r>
              <a:rPr lang="fr-FR" dirty="0"/>
              <a:t> avec VS Code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Rendre générique la configuration de l’infra par Terrafom et les outils par Ansible </a:t>
            </a:r>
            <a:r>
              <a:rPr lang="fr-FR" dirty="0">
                <a:sym typeface="Wingdings" panose="05000000000000000000" pitchFamily="2" charset="2"/>
              </a:rPr>
              <a:t>  utilisation des </a:t>
            </a:r>
            <a:r>
              <a:rPr lang="fr-FR" dirty="0"/>
              <a:t>variables pour factoriser cette configuration.</a:t>
            </a:r>
          </a:p>
          <a:p>
            <a:pPr rtl="0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9337E68-8337-EAF0-BF60-45FC1CE2CFC2}"/>
              </a:ext>
            </a:extLst>
          </p:cNvPr>
          <p:cNvSpPr txBox="1"/>
          <p:nvPr/>
        </p:nvSpPr>
        <p:spPr>
          <a:xfrm>
            <a:off x="441278" y="1856096"/>
            <a:ext cx="42126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400" dirty="0">
                <a:solidFill>
                  <a:schemeClr val="bg1"/>
                </a:solidFill>
              </a:rPr>
              <a:t>Comprendre les frustrations des Personas</a:t>
            </a:r>
          </a:p>
          <a:p>
            <a:pPr rtl="0"/>
            <a:endParaRPr lang="fr-FR" sz="2400" dirty="0">
              <a:solidFill>
                <a:schemeClr val="bg1"/>
              </a:solidFill>
            </a:endParaRPr>
          </a:p>
          <a:p>
            <a:pPr rtl="0"/>
            <a:endParaRPr lang="fr-FR" sz="2400" dirty="0">
              <a:solidFill>
                <a:schemeClr val="bg1"/>
              </a:solidFill>
            </a:endParaRPr>
          </a:p>
          <a:p>
            <a:pPr rtl="0"/>
            <a:r>
              <a:rPr lang="fr-FR" sz="2400" dirty="0">
                <a:solidFill>
                  <a:schemeClr val="bg1"/>
                </a:solidFill>
              </a:rPr>
              <a:t>Comprendre le serveur Proteus et l’utilisation du module sécurité par les conteneurs</a:t>
            </a:r>
          </a:p>
        </p:txBody>
      </p:sp>
    </p:spTree>
    <p:extLst>
      <p:ext uri="{BB962C8B-B14F-4D97-AF65-F5344CB8AC3E}">
        <p14:creationId xmlns:p14="http://schemas.microsoft.com/office/powerpoint/2010/main" val="3051806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A33CA3-9419-A71E-90C0-AAACE82BDBBD}"/>
              </a:ext>
            </a:extLst>
          </p:cNvPr>
          <p:cNvSpPr/>
          <p:nvPr/>
        </p:nvSpPr>
        <p:spPr>
          <a:xfrm>
            <a:off x="5065701" y="1260435"/>
            <a:ext cx="6639730" cy="49541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Synthèse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17</a:t>
            </a:fld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77407" y="1387404"/>
            <a:ext cx="4065588" cy="4283241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fr-FR" dirty="0"/>
              <a:t>Les principales fonctionnalités</a:t>
            </a:r>
          </a:p>
          <a:p>
            <a:pPr rtl="0"/>
            <a:endParaRPr lang="fr-FR" dirty="0"/>
          </a:p>
          <a:p>
            <a:pPr marL="342900" lvl="0" indent="-342900" rtl="0">
              <a:buFont typeface="Wingdings" panose="05000000000000000000" pitchFamily="2" charset="2"/>
              <a:buChar char=""/>
            </a:pPr>
            <a:r>
              <a:rPr lang="fr-FR" sz="2000" dirty="0"/>
              <a:t>Déployer très rapidement un ou plusieurs services (1 minute)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Sauvegarder manuellement et automatiquement toutes les données métiers d’un ou plusieurs services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Restaurer toutes les données métiers d’un ou plusieurs services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Migrer un ou plusieurs services d’une plateforme vers une autre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Désactiver un ou plusieurs services</a:t>
            </a: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fr-FR" sz="2000" dirty="0"/>
              <a:t>Désinstaller un ou plusieurs services</a:t>
            </a:r>
          </a:p>
          <a:p>
            <a:pPr rtl="0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9337E68-8337-EAF0-BF60-45FC1CE2CFC2}"/>
              </a:ext>
            </a:extLst>
          </p:cNvPr>
          <p:cNvSpPr txBox="1"/>
          <p:nvPr/>
        </p:nvSpPr>
        <p:spPr>
          <a:xfrm>
            <a:off x="570837" y="1266866"/>
            <a:ext cx="4212609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400" b="1" dirty="0" err="1">
                <a:solidFill>
                  <a:schemeClr val="bg1"/>
                </a:solidFill>
              </a:rPr>
              <a:t>ProteusCode</a:t>
            </a:r>
            <a:endParaRPr lang="fr-FR" sz="2400" b="1" dirty="0">
              <a:solidFill>
                <a:schemeClr val="bg1"/>
              </a:solidFill>
            </a:endParaRPr>
          </a:p>
          <a:p>
            <a:pPr rtl="0"/>
            <a:endParaRPr lang="fr-FR" sz="2400" dirty="0">
              <a:solidFill>
                <a:schemeClr val="bg1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Apportera une solution automatisée, DevOps, sécurisée, facile à déployer n’importe où et sur n’importe quelle plateforme et répond aux frustrations identifiées,</a:t>
            </a:r>
          </a:p>
          <a:p>
            <a:pPr rtl="0"/>
            <a:endParaRPr lang="fr-FR" sz="1900" dirty="0">
              <a:solidFill>
                <a:schemeClr val="bg1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L’application est customisable selon les besoins spécifiques du client</a:t>
            </a:r>
          </a:p>
          <a:p>
            <a:pPr rtl="0"/>
            <a:endParaRPr lang="fr-FR" sz="1900" dirty="0">
              <a:solidFill>
                <a:schemeClr val="bg1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La rapidité de la mise en place de cette solution contribue à un gain de temps important pour l’user :</a:t>
            </a:r>
          </a:p>
          <a:p>
            <a:pPr rtl="0"/>
            <a:r>
              <a:rPr lang="fr-FR" sz="1900" dirty="0">
                <a:solidFill>
                  <a:schemeClr val="bg1"/>
                </a:solidFill>
                <a:sym typeface="Wingdings" panose="05000000000000000000" pitchFamily="2" charset="2"/>
              </a:rPr>
              <a:t>       productivité et coût</a:t>
            </a:r>
            <a:endParaRPr lang="fr-FR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8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41898-BBAF-EECB-0F24-64FE0A40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81" y="1499071"/>
            <a:ext cx="10515600" cy="1500187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BBB3A4-E17B-BCF1-40C2-6F9CBC31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715904"/>
            <a:ext cx="11205475" cy="2752353"/>
          </a:xfrm>
        </p:spPr>
        <p:txBody>
          <a:bodyPr>
            <a:normAutofit/>
          </a:bodyPr>
          <a:lstStyle/>
          <a:p>
            <a:r>
              <a:rPr lang="fr-FR" b="1" dirty="0" err="1"/>
              <a:t>ProteusCode</a:t>
            </a:r>
            <a:endParaRPr lang="fr-FR" b="1" dirty="0"/>
          </a:p>
          <a:p>
            <a:r>
              <a:rPr lang="fr-FR" dirty="0"/>
              <a:t>Est une application sécurisée et déployable facilement, </a:t>
            </a:r>
          </a:p>
          <a:p>
            <a:r>
              <a:rPr lang="fr-FR" dirty="0"/>
              <a:t>Utilise des technologies de pointe DevOps qui entrainent de révolutionner les solutions informatiques (Containerisation &amp; </a:t>
            </a:r>
            <a:r>
              <a:rPr lang="fr-FR" dirty="0" err="1"/>
              <a:t>IaC</a:t>
            </a:r>
            <a:r>
              <a:rPr lang="fr-FR" dirty="0"/>
              <a:t>)</a:t>
            </a:r>
          </a:p>
          <a:p>
            <a:r>
              <a:rPr lang="fr-FR" dirty="0"/>
              <a:t>L’aspect sécurité dans ce projet fait la particularité de cette application </a:t>
            </a:r>
            <a:r>
              <a:rPr lang="fr-FR" dirty="0">
                <a:sym typeface="Wingdings" panose="05000000000000000000" pitchFamily="2" charset="2"/>
              </a:rPr>
              <a:t>: </a:t>
            </a:r>
            <a:r>
              <a:rPr lang="fr-FR" b="1" dirty="0">
                <a:sym typeface="Wingdings" panose="05000000000000000000" pitchFamily="2" charset="2"/>
              </a:rPr>
              <a:t>DevSecOps</a:t>
            </a:r>
            <a:endParaRPr lang="fr-FR" b="1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E33907-DE2B-AFD0-FA0E-139F7BFF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03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7" y="2383436"/>
            <a:ext cx="5402913" cy="324799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b="1" dirty="0"/>
              <a:t>Lauboudou DIA</a:t>
            </a:r>
          </a:p>
          <a:p>
            <a:pPr rtl="0"/>
            <a:r>
              <a:rPr lang="fr-FR" dirty="0"/>
              <a:t>Chef de projet Technique / Consultante IT</a:t>
            </a:r>
          </a:p>
          <a:p>
            <a:pPr rtl="0"/>
            <a:r>
              <a:rPr lang="fr-FR" dirty="0"/>
              <a:t>18 ans d’expériences</a:t>
            </a:r>
          </a:p>
          <a:p>
            <a:pPr rtl="0"/>
            <a:r>
              <a:rPr lang="fr-FR" dirty="0"/>
              <a:t>Stagiaire en </a:t>
            </a:r>
            <a:r>
              <a:rPr lang="fr-FR" b="1" dirty="0"/>
              <a:t>Formation Administrateur DevOps</a:t>
            </a:r>
          </a:p>
          <a:p>
            <a:pPr rtl="0"/>
            <a:r>
              <a:rPr lang="fr-FR" dirty="0"/>
              <a:t>Du</a:t>
            </a:r>
            <a:r>
              <a:rPr lang="fr-FR" b="1" dirty="0"/>
              <a:t> </a:t>
            </a:r>
            <a:r>
              <a:rPr lang="fr-FR" dirty="0"/>
              <a:t>11/03 - 20/09/2024 dans le centre </a:t>
            </a:r>
            <a:r>
              <a:rPr lang="fr-FR" b="1" dirty="0"/>
              <a:t>G2R Nation</a:t>
            </a:r>
            <a:r>
              <a:rPr lang="fr-FR" dirty="0"/>
              <a:t> </a:t>
            </a:r>
          </a:p>
          <a:p>
            <a:pPr rtl="0"/>
            <a:r>
              <a:rPr lang="fr-FR" dirty="0"/>
              <a:t>Titre visé </a:t>
            </a:r>
            <a:r>
              <a:rPr lang="fr-FR" b="1" dirty="0"/>
              <a:t>Administrateur DevOps</a:t>
            </a:r>
          </a:p>
          <a:p>
            <a:pPr rtl="0"/>
            <a:r>
              <a:rPr lang="fr-FR" b="1" dirty="0">
                <a:solidFill>
                  <a:srgbClr val="FF0000"/>
                </a:solidFill>
              </a:rPr>
              <a:t>Stage:  </a:t>
            </a:r>
            <a:r>
              <a:rPr lang="fr-FR" b="1" dirty="0">
                <a:solidFill>
                  <a:srgbClr val="0070C0"/>
                </a:solidFill>
              </a:rPr>
              <a:t>Automatiser le déploiement d’une infrastructure dans le cloud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2</a:t>
            </a:fld>
            <a:endParaRPr lang="fr-FR"/>
          </a:p>
        </p:txBody>
      </p:sp>
      <p:pic>
        <p:nvPicPr>
          <p:cNvPr id="10" name="Espace réservé d’image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6"/>
            <a:ext cx="10439400" cy="1994593"/>
          </a:xfrm>
        </p:spPr>
        <p:txBody>
          <a:bodyPr rtlCol="0">
            <a:normAutofit/>
          </a:bodyPr>
          <a:lstStyle/>
          <a:p>
            <a:pPr rtl="0"/>
            <a:r>
              <a:rPr lang="fr-FR" dirty="0" err="1"/>
              <a:t>ProteusCode</a:t>
            </a:r>
            <a:br>
              <a:rPr lang="fr-FR" dirty="0"/>
            </a:br>
            <a:r>
              <a:rPr lang="fr-FR" sz="2900" dirty="0"/>
              <a:t>projet de stage 08/07 – 30/08/2024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3</a:t>
            </a:fld>
            <a:endParaRPr lang="fr-FR"/>
          </a:p>
        </p:txBody>
      </p:sp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de l’entreprise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4</a:t>
            </a:fld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739373"/>
            <a:ext cx="5630165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Réalisations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472170"/>
            <a:ext cx="5630165" cy="1953455"/>
          </a:xfrm>
        </p:spPr>
        <p:txBody>
          <a:bodyPr rtlCol="0"/>
          <a:lstStyle/>
          <a:p>
            <a:pPr rtl="0"/>
            <a:r>
              <a:rPr lang="fr-FR" dirty="0"/>
              <a:t>Projet</a:t>
            </a:r>
          </a:p>
          <a:p>
            <a:pPr rtl="0"/>
            <a:r>
              <a:rPr lang="fr-FR" dirty="0"/>
              <a:t>Projet</a:t>
            </a:r>
          </a:p>
          <a:p>
            <a:pPr rtl="0"/>
            <a:r>
              <a:rPr lang="fr-FR" dirty="0"/>
              <a:t>Projet</a:t>
            </a:r>
          </a:p>
          <a:p>
            <a:pPr rtl="0"/>
            <a:r>
              <a:rPr lang="fr-FR" dirty="0"/>
              <a:t>Projet</a:t>
            </a:r>
          </a:p>
          <a:p>
            <a:pPr rtl="0"/>
            <a:r>
              <a:rPr lang="fr-FR" dirty="0"/>
              <a:t>Projet 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709393"/>
            <a:ext cx="5582064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Identité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456" y="4287810"/>
            <a:ext cx="5724524" cy="2152805"/>
          </a:xfrm>
        </p:spPr>
        <p:txBody>
          <a:bodyPr rtlCol="0">
            <a:noAutofit/>
          </a:bodyPr>
          <a:lstStyle/>
          <a:p>
            <a:pPr rtl="0"/>
            <a:r>
              <a:rPr lang="fr-FR" sz="2200" dirty="0"/>
              <a:t>Nom: </a:t>
            </a:r>
            <a:r>
              <a:rPr lang="fr-FR" sz="2200" b="1" i="0" u="none" strike="noStrike" dirty="0">
                <a:effectLst/>
                <a:latin typeface="Twentieth Century"/>
              </a:rPr>
              <a:t>GOZAIMASS</a:t>
            </a:r>
          </a:p>
          <a:p>
            <a:pPr rtl="0"/>
            <a:r>
              <a:rPr lang="fr-FR" sz="2200" b="1" dirty="0"/>
              <a:t>Nature: SARL créée  ****</a:t>
            </a:r>
          </a:p>
          <a:p>
            <a:pPr rtl="0"/>
            <a:r>
              <a:rPr lang="fr-FR" sz="2200" dirty="0"/>
              <a:t>Domiciliation: Paris  12</a:t>
            </a:r>
          </a:p>
          <a:p>
            <a:pPr rtl="0"/>
            <a:r>
              <a:rPr lang="fr-FR" sz="2200" b="1" dirty="0"/>
              <a:t>Activités </a:t>
            </a:r>
            <a:r>
              <a:rPr lang="fr-FR" sz="2200" dirty="0"/>
              <a:t>: Conseil en systèmes et logiciels informatiques (http://www.gozaimass.io)</a:t>
            </a:r>
          </a:p>
          <a:p>
            <a:pPr rtl="0"/>
            <a:endParaRPr lang="fr-FR" sz="2400" dirty="0"/>
          </a:p>
        </p:txBody>
      </p:sp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Espace réservé d’image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F465C2-E9C8-819F-5CC3-2A9D4831100F}"/>
              </a:ext>
            </a:extLst>
          </p:cNvPr>
          <p:cNvSpPr/>
          <p:nvPr/>
        </p:nvSpPr>
        <p:spPr>
          <a:xfrm>
            <a:off x="465835" y="4227850"/>
            <a:ext cx="5487705" cy="2167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72EBA-4FEE-F7E8-034E-C5D1E6000F72}"/>
              </a:ext>
            </a:extLst>
          </p:cNvPr>
          <p:cNvSpPr/>
          <p:nvPr/>
        </p:nvSpPr>
        <p:spPr>
          <a:xfrm>
            <a:off x="6281738" y="4227850"/>
            <a:ext cx="5487705" cy="2205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Contexte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Les applications proposant un même service sont de plus en plus nombreuses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Les applications sont de plus en plus interconnectées entre elles</a:t>
            </a:r>
          </a:p>
          <a:p>
            <a:pPr rtl="0"/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noFill/>
          </a:ln>
        </p:spPr>
        <p:txBody>
          <a:bodyPr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Les formations sont de plus en plus pratiques que seulement théoriques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Les freelances IT ont de plus en plus mal de proposer des solutions sécurisées clé en mains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5</a:t>
            </a:fld>
            <a:endParaRPr lang="fr-FR"/>
          </a:p>
        </p:txBody>
      </p:sp>
      <p:pic>
        <p:nvPicPr>
          <p:cNvPr id="11" name="Espace réservé d’image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57" t="-231" r="16551" b="231"/>
          <a:stretch/>
        </p:blipFill>
        <p:spPr>
          <a:xfrm>
            <a:off x="3967163" y="1233488"/>
            <a:ext cx="4257675" cy="5148262"/>
          </a:xfrm>
        </p:spPr>
      </p:pic>
    </p:spTree>
    <p:extLst>
      <p:ext uri="{BB962C8B-B14F-4D97-AF65-F5344CB8AC3E}">
        <p14:creationId xmlns:p14="http://schemas.microsoft.com/office/powerpoint/2010/main" val="143744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Définition du problème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200" dirty="0"/>
              <a:t>Aujourd’hui, dans l’informatique, c’est constaté les: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HK" sz="2200" dirty="0"/>
              <a:t>Installation des services complexes et longs</a:t>
            </a:r>
          </a:p>
          <a:p>
            <a:pPr marL="0" indent="0">
              <a:buNone/>
            </a:pPr>
            <a:endParaRPr lang="fr-FR" sz="22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HK" sz="2200" dirty="0"/>
              <a:t>Installation des services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Non </a:t>
            </a:r>
            <a:r>
              <a:rPr lang="en-HK" sz="2200" dirty="0" err="1"/>
              <a:t>sécurisés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Non </a:t>
            </a:r>
            <a:r>
              <a:rPr lang="en-HK" sz="2200" dirty="0" err="1"/>
              <a:t>supervisés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Non </a:t>
            </a:r>
            <a:r>
              <a:rPr lang="en-HK" sz="2200" dirty="0" err="1"/>
              <a:t>monitorés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Non </a:t>
            </a:r>
            <a:r>
              <a:rPr lang="en-HK" sz="2200" dirty="0" err="1"/>
              <a:t>restaurables</a:t>
            </a:r>
            <a:endParaRPr lang="fr-FR" sz="2200" dirty="0"/>
          </a:p>
          <a:p>
            <a:pPr marL="0" indent="0" rtl="0">
              <a:buNone/>
            </a:pPr>
            <a:endParaRPr lang="fr-FR" sz="2200" dirty="0"/>
          </a:p>
          <a:p>
            <a:pPr rtl="0"/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noFill/>
          </a:ln>
        </p:spPr>
        <p:txBody>
          <a:bodyPr rtlCol="0">
            <a:no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endParaRPr lang="en-HK" sz="22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HK" sz="2200" dirty="0"/>
              <a:t>Manque des </a:t>
            </a:r>
            <a:r>
              <a:rPr lang="en-HK" sz="2200" dirty="0" err="1"/>
              <a:t>compétences</a:t>
            </a:r>
            <a:r>
              <a:rPr lang="en-HK" sz="2200" dirty="0"/>
              <a:t> </a:t>
            </a:r>
            <a:r>
              <a:rPr lang="en-HK" sz="2200" dirty="0" err="1"/>
              <a:t>expérimentées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En </a:t>
            </a:r>
            <a:r>
              <a:rPr lang="en-HK" sz="2200" dirty="0" err="1"/>
              <a:t>déploiement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En migration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En </a:t>
            </a:r>
            <a:r>
              <a:rPr lang="en-HK" sz="2200" dirty="0" err="1"/>
              <a:t>sécurisation</a:t>
            </a:r>
            <a:endParaRPr lang="fr-FR" sz="22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6</a:t>
            </a:fld>
            <a:endParaRPr lang="fr-FR"/>
          </a:p>
        </p:txBody>
      </p:sp>
      <p:pic>
        <p:nvPicPr>
          <p:cNvPr id="11" name="Espace réservé d’image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57" t="-231" r="16551" b="231"/>
          <a:stretch/>
        </p:blipFill>
        <p:spPr>
          <a:xfrm>
            <a:off x="3967163" y="1233488"/>
            <a:ext cx="4257675" cy="5148262"/>
          </a:xfr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06B7CC2-F837-FA73-3743-42E3D11C00E1}"/>
              </a:ext>
            </a:extLst>
          </p:cNvPr>
          <p:cNvSpPr txBox="1"/>
          <p:nvPr/>
        </p:nvSpPr>
        <p:spPr>
          <a:xfrm>
            <a:off x="3642610" y="494675"/>
            <a:ext cx="5261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00B050"/>
                </a:solidFill>
              </a:rPr>
              <a:t>Nos Perspectives</a:t>
            </a:r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Objectifs du projet (1)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8</a:t>
            </a:fld>
            <a:endParaRPr lang="fr-FR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59219" y="4312230"/>
            <a:ext cx="5630165" cy="1953455"/>
          </a:xfrm>
        </p:spPr>
        <p:txBody>
          <a:bodyPr rtlCol="0"/>
          <a:lstStyle/>
          <a:p>
            <a:pPr marL="342900" lvl="0" indent="-342900" rtl="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F4 - Migrer un ou plusieurs services d’une plateforme vers une autre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F5 - Désactiver un ou plusieurs services</a:t>
            </a: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F6 - Désinstaller un ou plusieurs services</a:t>
            </a: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709393"/>
            <a:ext cx="11417908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L’objectif de </a:t>
            </a:r>
            <a:r>
              <a:rPr lang="fr-FR" sz="1800" dirty="0" err="1">
                <a:effectLst/>
                <a:latin typeface="Liberation Serif"/>
                <a:ea typeface="Liberation Serif"/>
                <a:cs typeface="Liberation Serif"/>
              </a:rPr>
              <a:t>ProteusCode</a:t>
            </a: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 est de permettre à ses utilisateurs de:</a:t>
            </a:r>
            <a:endParaRPr lang="fr-FR" sz="3000" b="0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456" y="4287810"/>
            <a:ext cx="5724524" cy="2152805"/>
          </a:xfrm>
        </p:spPr>
        <p:txBody>
          <a:bodyPr rtlCol="0">
            <a:noAutofit/>
          </a:bodyPr>
          <a:lstStyle/>
          <a:p>
            <a:pPr marL="342900" lvl="0" indent="-342900" rtl="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F1 - Déployer très rapidement un ou plusieurs services (1 minute)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F2 - Sauvegarder manuellement et automatiquement toutes les données métiers d’un ou plusieurs services</a:t>
            </a: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F3 - Restaurer toutes les données métiers d’un ou plusieurs services</a:t>
            </a:r>
          </a:p>
          <a:p>
            <a:pPr rtl="0"/>
            <a:endParaRPr lang="fr-FR" sz="2400" dirty="0"/>
          </a:p>
        </p:txBody>
      </p:sp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Espace réservé d’image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F465C2-E9C8-819F-5CC3-2A9D4831100F}"/>
              </a:ext>
            </a:extLst>
          </p:cNvPr>
          <p:cNvSpPr/>
          <p:nvPr/>
        </p:nvSpPr>
        <p:spPr>
          <a:xfrm>
            <a:off x="280099" y="4227850"/>
            <a:ext cx="5673442" cy="2167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72EBA-4FEE-F7E8-034E-C5D1E6000F72}"/>
              </a:ext>
            </a:extLst>
          </p:cNvPr>
          <p:cNvSpPr/>
          <p:nvPr/>
        </p:nvSpPr>
        <p:spPr>
          <a:xfrm>
            <a:off x="6096000" y="4227850"/>
            <a:ext cx="5673443" cy="2205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18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Objectifs du projet (2)</a:t>
            </a:r>
          </a:p>
        </p:txBody>
      </p:sp>
      <p:pic>
        <p:nvPicPr>
          <p:cNvPr id="22" name="Espace réservé d’image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7857" t="-6122" r="-17857" b="-6122"/>
          <a:stretch/>
        </p:blipFill>
        <p:spPr>
          <a:xfrm>
            <a:off x="876300" y="1739900"/>
            <a:ext cx="1689100" cy="1397000"/>
          </a:xfrm>
        </p:spPr>
      </p:pic>
      <p:pic>
        <p:nvPicPr>
          <p:cNvPr id="26" name="Espace réservé d’image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18293" t="-6483" r="-18293" b="-6483"/>
          <a:stretch/>
        </p:blipFill>
        <p:spPr>
          <a:xfrm>
            <a:off x="3829813" y="4263232"/>
            <a:ext cx="1689100" cy="1397000"/>
          </a:xfrm>
        </p:spPr>
      </p:pic>
      <p:pic>
        <p:nvPicPr>
          <p:cNvPr id="24" name="Espace réservé d’image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6501" t="-5000" r="-16501" b="-5000"/>
          <a:stretch/>
        </p:blipFill>
        <p:spPr>
          <a:xfrm>
            <a:off x="6744524" y="1739900"/>
            <a:ext cx="1689100" cy="1397000"/>
          </a:xfrm>
        </p:spPr>
      </p:pic>
      <p:pic>
        <p:nvPicPr>
          <p:cNvPr id="28" name="Espace réservé d’image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18293" t="-6483" r="-18293" b="-6483"/>
          <a:stretch/>
        </p:blipFill>
        <p:spPr>
          <a:xfrm>
            <a:off x="9659235" y="4263232"/>
            <a:ext cx="1689100" cy="1397000"/>
          </a:xfr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0550" y="3857625"/>
            <a:ext cx="2336800" cy="1946275"/>
          </a:xfrm>
        </p:spPr>
        <p:txBody>
          <a:bodyPr rtlCol="0"/>
          <a:lstStyle/>
          <a:p>
            <a:pPr algn="l" rtl="0"/>
            <a:r>
              <a:rPr lang="fr-FR" dirty="0"/>
              <a:t>Encourage la coordination et la collaboration : </a:t>
            </a:r>
            <a:r>
              <a:rPr lang="fr-FR" dirty="0" err="1"/>
              <a:t>Dév</a:t>
            </a:r>
            <a:r>
              <a:rPr lang="fr-FR" dirty="0"/>
              <a:t>, Ops, </a:t>
            </a:r>
            <a:r>
              <a:rPr lang="fr-FR" dirty="0" err="1"/>
              <a:t>Séc</a:t>
            </a:r>
            <a:endParaRPr lang="fr-FR" dirty="0"/>
          </a:p>
          <a:p>
            <a:pPr algn="l" rtl="0"/>
            <a:r>
              <a:rPr lang="fr-FR" dirty="0"/>
              <a:t>Assure le bon fonctionnement de l’application (Monitoring)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 anchor="b"/>
          <a:lstStyle/>
          <a:p>
            <a:pPr algn="l" rtl="0"/>
            <a:r>
              <a:rPr lang="fr-FR" dirty="0"/>
              <a:t>Gain de temps pour le client</a:t>
            </a:r>
          </a:p>
          <a:p>
            <a:pPr algn="l" rtl="0"/>
            <a:r>
              <a:rPr lang="fr-FR" dirty="0"/>
              <a:t>Augmentation de la productivité : gain financier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fr-FR" dirty="0"/>
              <a:t>Application déployée sur le serveur Proteus et peut interagir avec des modules et packages internes et externes  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 anchor="b"/>
          <a:lstStyle/>
          <a:p>
            <a:pPr algn="l" rtl="0"/>
            <a:r>
              <a:rPr lang="fr-FR" dirty="0"/>
              <a:t>Répond aux besoins identifiés actuellement et peut être customisée par un contributeur pour des besoins spécifiques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119_TF34126823" id="{1BA66332-570E-41C7-9121-94BD9CA98AED}" vid="{18C98CCA-5AC5-4C8A-A942-2AFB0327D88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attrayante classique en blocs</Template>
  <TotalTime>950</TotalTime>
  <Words>934</Words>
  <Application>Microsoft Office PowerPoint</Application>
  <PresentationFormat>Grand écran</PresentationFormat>
  <Paragraphs>160</Paragraphs>
  <Slides>18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Liberation Serif</vt:lpstr>
      <vt:lpstr>Symbol</vt:lpstr>
      <vt:lpstr>Times New Roman</vt:lpstr>
      <vt:lpstr>Twentieth Century</vt:lpstr>
      <vt:lpstr>Wingdings</vt:lpstr>
      <vt:lpstr>Thème Office</vt:lpstr>
      <vt:lpstr>ProteusCode V2 </vt:lpstr>
      <vt:lpstr>Présentation </vt:lpstr>
      <vt:lpstr>ProteusCode projet de stage 08/07 – 30/08/2024</vt:lpstr>
      <vt:lpstr>Présentation de l’entreprise</vt:lpstr>
      <vt:lpstr>Contexte</vt:lpstr>
      <vt:lpstr>Définition du problème</vt:lpstr>
      <vt:lpstr>Présentation PowerPoint</vt:lpstr>
      <vt:lpstr>Objectifs du projet (1)</vt:lpstr>
      <vt:lpstr>Objectifs du projet (2)</vt:lpstr>
      <vt:lpstr>ProteusCode : automatisée, sécurisée, facile à déployer, backup (sauvegarde &amp; restauration), undeploy (désinstallation) </vt:lpstr>
      <vt:lpstr>Présentation PowerPoint</vt:lpstr>
      <vt:lpstr>Périmètre du projet L’application sera à destination de tout client (particulier ou entreprise) souhaitant avoir une solution rapide et facile d’utilisation de n’importe où et n’importe quand</vt:lpstr>
      <vt:lpstr>Les contributeurs peuvent être: interne membre équipe projet, externe c’est un utilisateur X. demandes des modifications non réalisées par GOZAIMASS n’engage plus celle-ci sur la maintenance du produit,</vt:lpstr>
      <vt:lpstr>Les PERSONAS ProteusCode à pour objectif d’éliminer les frustrations exprimées par ces personnes.  Voici entre autres quelques frustrations que l’application va résoudre:  </vt:lpstr>
      <vt:lpstr>Mon Rôle dans le projet</vt:lpstr>
      <vt:lpstr>Exemple de recherche effectuée</vt:lpstr>
      <vt:lpstr>Synthèse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</dc:creator>
  <cp:lastModifiedBy>admin</cp:lastModifiedBy>
  <cp:revision>141</cp:revision>
  <dcterms:created xsi:type="dcterms:W3CDTF">2024-07-03T11:37:20Z</dcterms:created>
  <dcterms:modified xsi:type="dcterms:W3CDTF">2024-10-03T19:01:57Z</dcterms:modified>
</cp:coreProperties>
</file>